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7"/>
  </p:notesMasterIdLst>
  <p:sldIdLst>
    <p:sldId id="294" r:id="rId2"/>
    <p:sldId id="310" r:id="rId3"/>
    <p:sldId id="328" r:id="rId4"/>
    <p:sldId id="325" r:id="rId5"/>
    <p:sldId id="311" r:id="rId6"/>
    <p:sldId id="324" r:id="rId7"/>
    <p:sldId id="341" r:id="rId8"/>
    <p:sldId id="323" r:id="rId9"/>
    <p:sldId id="329" r:id="rId10"/>
    <p:sldId id="322" r:id="rId11"/>
    <p:sldId id="340" r:id="rId12"/>
    <p:sldId id="336" r:id="rId13"/>
    <p:sldId id="337" r:id="rId14"/>
    <p:sldId id="330" r:id="rId15"/>
    <p:sldId id="321" r:id="rId16"/>
    <p:sldId id="333" r:id="rId17"/>
    <p:sldId id="320" r:id="rId18"/>
    <p:sldId id="332" r:id="rId19"/>
    <p:sldId id="331" r:id="rId20"/>
    <p:sldId id="327" r:id="rId21"/>
    <p:sldId id="335" r:id="rId22"/>
    <p:sldId id="334" r:id="rId23"/>
    <p:sldId id="301" r:id="rId24"/>
    <p:sldId id="296" r:id="rId25"/>
    <p:sldId id="326" r:id="rId26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487"/>
    <a:srgbClr val="00294B"/>
    <a:srgbClr val="FF6700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5" autoAdjust="0"/>
    <p:restoredTop sz="94967" autoAdjust="0"/>
  </p:normalViewPr>
  <p:slideViewPr>
    <p:cSldViewPr>
      <p:cViewPr varScale="1">
        <p:scale>
          <a:sx n="104" d="100"/>
          <a:sy n="104" d="100"/>
        </p:scale>
        <p:origin x="398" y="8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01/06/2021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77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s://indico.in2p3.fr/event/22321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https://indico.in2p3.fr/event/22321/overview" TargetMode="Externa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15.jpeg"/><Relationship Id="rId10" Type="http://schemas.openxmlformats.org/officeDocument/2006/relationships/image" Target="../media/image35.jpeg"/><Relationship Id="rId4" Type="http://schemas.openxmlformats.org/officeDocument/2006/relationships/image" Target="../media/image14.png"/><Relationship Id="rId9" Type="http://schemas.openxmlformats.org/officeDocument/2006/relationships/image" Target="../media/image34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png"/><Relationship Id="rId7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image" Target="../media/image15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4.png"/><Relationship Id="rId7" Type="http://schemas.openxmlformats.org/officeDocument/2006/relationships/image" Target="../media/image48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tmp"/><Relationship Id="rId4" Type="http://schemas.openxmlformats.org/officeDocument/2006/relationships/image" Target="../media/image15.jpe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facnrs.fr/" TargetMode="External"/><Relationship Id="rId5" Type="http://schemas.openxmlformats.org/officeDocument/2006/relationships/hyperlink" Target="mailto:liste-rfa@services.cnrs.fr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pingenierie.ijclab.in2p3.fr/fati/" TargetMode="External"/><Relationship Id="rId5" Type="http://schemas.openxmlformats.org/officeDocument/2006/relationships/hyperlink" Target="mailto:fati@ijclab.in2p3.fr" TargetMode="Externa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efa2021.site.digitevent.com/fr/page/aefa-2021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indico.ijclab.in2p3.fr/event/7055/overvie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facnrs.fr/thematiques/scintillateur-par-impression-3d/" TargetMode="External"/><Relationship Id="rId5" Type="http://schemas.openxmlformats.org/officeDocument/2006/relationships/image" Target="../media/image24.tm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4.png"/><Relationship Id="rId7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pic>
        <p:nvPicPr>
          <p:cNvPr id="1026" name="Picture 2" descr="&quot;Journées Techniques Détecteurs IN2P3&quot;  De la conception à l'intégr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3" y="3404730"/>
            <a:ext cx="6552728" cy="18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03" y="797496"/>
            <a:ext cx="3121805" cy="441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18" y="1517576"/>
            <a:ext cx="733060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Journées Techniques Détecteurs</a:t>
            </a:r>
            <a:r>
              <a:rPr kumimoji="0" lang="fr-FR" altLang="fr-FR" sz="28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IN2P3</a:t>
            </a:r>
            <a:endParaRPr lang="fr-FR" altLang="fr-FR" b="1" dirty="0" smtClean="0">
              <a:latin typeface="Arial" panose="020B0604020202020204" pitchFamily="34" charset="0"/>
            </a:endParaRPr>
          </a:p>
          <a:p>
            <a:pPr algn="ctr" defTabSz="914400" eaLnBrk="0" hangingPunct="0"/>
            <a:r>
              <a:rPr lang="fr-FR" altLang="fr-FR" sz="2400" dirty="0">
                <a:latin typeface="Arial" panose="020B0604020202020204" pitchFamily="34" charset="0"/>
              </a:rPr>
              <a:t>De la conception à </a:t>
            </a:r>
            <a:r>
              <a:rPr lang="fr-FR" altLang="fr-FR" sz="2400" dirty="0" smtClean="0">
                <a:latin typeface="Arial" panose="020B0604020202020204" pitchFamily="34" charset="0"/>
              </a:rPr>
              <a:t>l'intégration</a:t>
            </a:r>
            <a:endParaRPr lang="fr-FR" altLang="fr-FR" sz="2400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Les 31 mai &amp; 1 juin 2021 à l’IJClab</a:t>
            </a:r>
            <a:r>
              <a:rPr kumimoji="0" lang="fr-FR" altLang="fr-FR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9843" y="5268486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5"/>
              </a:rPr>
              <a:t>https://</a:t>
            </a:r>
            <a:r>
              <a:rPr lang="fr-FR" dirty="0" smtClean="0">
                <a:hlinkClick r:id="rId5"/>
              </a:rPr>
              <a:t>indico.in2p3.fr/event/22321/overview</a:t>
            </a:r>
            <a:r>
              <a:rPr lang="fr-FR" dirty="0" smtClean="0"/>
              <a:t> 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3" name="Image 12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3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-14213" y="655221"/>
            <a:ext cx="107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7978675" y="725488"/>
            <a:ext cx="2340564" cy="1924120"/>
            <a:chOff x="6709847" y="725488"/>
            <a:chExt cx="2340564" cy="1924120"/>
          </a:xfrm>
        </p:grpSpPr>
        <p:sp>
          <p:nvSpPr>
            <p:cNvPr id="22" name="ZoneTexte 21"/>
            <p:cNvSpPr txBox="1"/>
            <p:nvPr/>
          </p:nvSpPr>
          <p:spPr>
            <a:xfrm>
              <a:off x="6709847" y="2372609"/>
              <a:ext cx="2340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Tungstène pur – SLM – </a:t>
              </a:r>
              <a:r>
                <a:rPr lang="fr-FR" sz="1200" b="1" dirty="0" smtClean="0">
                  <a:solidFill>
                    <a:srgbClr val="C00000"/>
                  </a:solidFill>
                </a:rPr>
                <a:t>445€ </a:t>
              </a:r>
              <a:endParaRPr lang="fr-FR" sz="1200" b="1" dirty="0">
                <a:solidFill>
                  <a:srgbClr val="C00000"/>
                </a:solidFill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4" t="8892" r="3830" b="10968"/>
            <a:stretch/>
          </p:blipFill>
          <p:spPr>
            <a:xfrm>
              <a:off x="6709847" y="725488"/>
              <a:ext cx="2340564" cy="16545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0" name="Groupe 29"/>
          <p:cNvGrpSpPr/>
          <p:nvPr/>
        </p:nvGrpSpPr>
        <p:grpSpPr>
          <a:xfrm>
            <a:off x="6682531" y="3830998"/>
            <a:ext cx="2348948" cy="1791034"/>
            <a:chOff x="5638111" y="3659466"/>
            <a:chExt cx="2348948" cy="1791034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" t="2534" b="16803"/>
            <a:stretch/>
          </p:blipFill>
          <p:spPr>
            <a:xfrm>
              <a:off x="5638111" y="3659466"/>
              <a:ext cx="2340564" cy="15321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5646495" y="5173501"/>
              <a:ext cx="2340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Inox 316L – SLM – </a:t>
              </a:r>
              <a:r>
                <a:rPr lang="fr-FR" sz="1200" b="1" dirty="0" smtClean="0">
                  <a:solidFill>
                    <a:srgbClr val="C00000"/>
                  </a:solidFill>
                </a:rPr>
                <a:t>222€ </a:t>
              </a:r>
              <a:endParaRPr lang="fr-FR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898555" y="2815587"/>
            <a:ext cx="3299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Cellule laser plasma</a:t>
            </a:r>
          </a:p>
          <a:p>
            <a:pPr algn="ctr"/>
            <a:r>
              <a:rPr lang="fr-FR" sz="1600" b="1" dirty="0"/>
              <a:t>p</a:t>
            </a:r>
            <a:r>
              <a:rPr lang="fr-FR" sz="1600" b="1" dirty="0" smtClean="0"/>
              <a:t>ièces martyres</a:t>
            </a:r>
          </a:p>
          <a:p>
            <a:pPr algn="ctr"/>
            <a:r>
              <a:rPr lang="fr-FR" sz="1200" b="1" i="1" dirty="0"/>
              <a:t>IT mesuré ≈ </a:t>
            </a:r>
            <a:r>
              <a:rPr lang="fr-FR" sz="1200" b="1" i="1" dirty="0" smtClean="0"/>
              <a:t>100µm – Fichiers pas de plans</a:t>
            </a:r>
            <a:endParaRPr lang="fr-FR" sz="1200" b="1" i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81" y="1519809"/>
            <a:ext cx="1920441" cy="2985731"/>
          </a:xfrm>
          <a:prstGeom prst="rect">
            <a:avLst/>
          </a:prstGeom>
        </p:spPr>
      </p:pic>
      <p:pic>
        <p:nvPicPr>
          <p:cNvPr id="25" name="Image 24" descr="Support miroir.pdf - Adobe Reader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9" t="34822" r="40979" b="18750"/>
          <a:stretch/>
        </p:blipFill>
        <p:spPr>
          <a:xfrm>
            <a:off x="5051827" y="1301552"/>
            <a:ext cx="1279513" cy="2525734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830077" y="5045968"/>
            <a:ext cx="477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Support de miroir + récupérateur de faisceau 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Concaténation</a:t>
            </a:r>
            <a:r>
              <a:rPr lang="fr-FR" sz="1600" b="1" dirty="0" smtClean="0"/>
              <a:t> </a:t>
            </a:r>
            <a:r>
              <a:rPr lang="fr-FR" sz="1600" b="1" dirty="0"/>
              <a:t>des deux </a:t>
            </a:r>
            <a:r>
              <a:rPr lang="fr-FR" sz="1600" b="1" dirty="0" smtClean="0"/>
              <a:t>fonctions</a:t>
            </a:r>
            <a:endParaRPr lang="fr-FR" sz="16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72569" y="1373560"/>
            <a:ext cx="3197594" cy="2872700"/>
            <a:chOff x="172569" y="1373560"/>
            <a:chExt cx="3197594" cy="2872700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6" t="25586" r="24483" b="30064"/>
            <a:stretch/>
          </p:blipFill>
          <p:spPr>
            <a:xfrm rot="5400000">
              <a:off x="-384111" y="1940684"/>
              <a:ext cx="2585257" cy="14718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3" r="18895" b="8633"/>
            <a:stretch/>
          </p:blipFill>
          <p:spPr>
            <a:xfrm rot="5400000">
              <a:off x="1280224" y="1879323"/>
              <a:ext cx="2595701" cy="15841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ZoneTexte 3"/>
            <p:cNvSpPr txBox="1"/>
            <p:nvPr/>
          </p:nvSpPr>
          <p:spPr>
            <a:xfrm>
              <a:off x="172569" y="3969261"/>
              <a:ext cx="31731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316L – SLM - </a:t>
              </a:r>
              <a:r>
                <a:rPr lang="fr-FR" sz="1200" b="1" dirty="0">
                  <a:solidFill>
                    <a:srgbClr val="FF0000"/>
                  </a:solidFill>
                </a:rPr>
                <a:t>121€</a:t>
              </a:r>
              <a:r>
                <a:rPr lang="fr-FR" sz="1200" b="1" dirty="0"/>
                <a:t>/15 jours (306€/5 jours</a:t>
              </a:r>
              <a:r>
                <a:rPr lang="fr-FR" sz="1200" b="1" dirty="0" smtClean="0"/>
                <a:t>)</a:t>
              </a:r>
              <a:endParaRPr lang="fr-FR" sz="1200" b="1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01811" y="4397896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Énergie laser </a:t>
            </a:r>
            <a:r>
              <a:rPr lang="fr-FR" sz="1400" b="1" dirty="0">
                <a:solidFill>
                  <a:srgbClr val="C00000"/>
                </a:solidFill>
              </a:rPr>
              <a:t>CO2</a:t>
            </a:r>
            <a:r>
              <a:rPr lang="fr-FR" sz="1400" dirty="0"/>
              <a:t> continu </a:t>
            </a:r>
            <a:r>
              <a:rPr lang="fr-FR" sz="1400" b="1" dirty="0">
                <a:solidFill>
                  <a:srgbClr val="C00000"/>
                </a:solidFill>
              </a:rPr>
              <a:t>10W</a:t>
            </a:r>
            <a:endParaRPr lang="fr-FR" sz="1400" dirty="0">
              <a:solidFill>
                <a:srgbClr val="C00000"/>
              </a:solidFill>
            </a:endParaRPr>
          </a:p>
          <a:p>
            <a:r>
              <a:rPr lang="fr-FR" sz="1400" dirty="0"/>
              <a:t>Sélectionner un type de </a:t>
            </a:r>
            <a:r>
              <a:rPr lang="fr-FR" sz="1400" dirty="0" err="1"/>
              <a:t>conformère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770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-14213" y="655221"/>
            <a:ext cx="107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186587" y="1166070"/>
            <a:ext cx="2306877" cy="4233597"/>
            <a:chOff x="9560202" y="1108793"/>
            <a:chExt cx="2306877" cy="4233597"/>
          </a:xfrm>
        </p:grpSpPr>
        <p:pic>
          <p:nvPicPr>
            <p:cNvPr id="17" name="Espace réservé du contenu 7" descr="Une image contenant table, intérieur, assis&#10;&#10;Description générée automatiquement">
              <a:extLst>
                <a:ext uri="{FF2B5EF4-FFF2-40B4-BE49-F238E27FC236}">
                  <a16:creationId xmlns:a16="http://schemas.microsoft.com/office/drawing/2014/main" id="{021DC315-84C3-4175-9175-AEBBBAD25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5841" y="1108793"/>
              <a:ext cx="2261238" cy="12719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Espace réservé du contenu 5" descr="Une image contenant intérieur, ciseaux, assis, plancher&#10;&#10;Description générée automatiquement">
              <a:extLst>
                <a:ext uri="{FF2B5EF4-FFF2-40B4-BE49-F238E27FC236}">
                  <a16:creationId xmlns:a16="http://schemas.microsoft.com/office/drawing/2014/main" id="{E331210F-B958-40FC-B530-8F621A82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4085" y="3740353"/>
              <a:ext cx="2262994" cy="1272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9560202" y="5034613"/>
              <a:ext cx="2306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Cilex</a:t>
              </a:r>
              <a:r>
                <a:rPr lang="en-US" sz="1400" b="1" dirty="0" smtClean="0"/>
                <a:t>/</a:t>
              </a:r>
              <a:r>
                <a:rPr lang="en-US" sz="1400" b="1" dirty="0" err="1" smtClean="0"/>
                <a:t>Apollon</a:t>
              </a:r>
              <a:endParaRPr lang="fr-FR" sz="1400" b="1" dirty="0"/>
            </a:p>
          </p:txBody>
        </p:sp>
        <p:pic>
          <p:nvPicPr>
            <p:cNvPr id="20" name="Image 19" descr="Une image contenant intérieur, plancher, mur, petit&#10;&#10;Description générée automatiquement">
              <a:extLst>
                <a:ext uri="{FF2B5EF4-FFF2-40B4-BE49-F238E27FC236}">
                  <a16:creationId xmlns:a16="http://schemas.microsoft.com/office/drawing/2014/main" id="{0BCE25FD-F44B-432E-920F-72917A1FB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28" t="12336" b="9452"/>
            <a:stretch/>
          </p:blipFill>
          <p:spPr>
            <a:xfrm rot="16200000">
              <a:off x="10119789" y="1909490"/>
              <a:ext cx="1231588" cy="22629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ZoneTexte 14"/>
          <p:cNvSpPr txBox="1"/>
          <p:nvPr/>
        </p:nvSpPr>
        <p:spPr>
          <a:xfrm>
            <a:off x="705866" y="3893840"/>
            <a:ext cx="5534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Etalon ensembles pyroélectriques </a:t>
            </a:r>
            <a:endParaRPr lang="fr-FR" sz="1400" dirty="0"/>
          </a:p>
          <a:p>
            <a:pPr algn="ctr"/>
            <a:r>
              <a:rPr lang="fr-FR" sz="1400" b="1" dirty="0"/>
              <a:t>Sous radiation </a:t>
            </a:r>
            <a:r>
              <a:rPr lang="fr-FR" sz="1400" b="1" dirty="0" smtClean="0"/>
              <a:t>CLIO</a:t>
            </a:r>
          </a:p>
          <a:p>
            <a:pPr algn="ctr"/>
            <a:r>
              <a:rPr lang="fr-FR" sz="1400" dirty="0"/>
              <a:t>Pièces </a:t>
            </a:r>
            <a:r>
              <a:rPr lang="fr-FR" sz="1400" dirty="0" smtClean="0"/>
              <a:t>ABS</a:t>
            </a:r>
            <a:endParaRPr lang="fr-FR" sz="14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50490" r="16477" b="-285"/>
          <a:stretch/>
        </p:blipFill>
        <p:spPr>
          <a:xfrm>
            <a:off x="705866" y="1836744"/>
            <a:ext cx="5529982" cy="20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-14213" y="655221"/>
            <a:ext cx="107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33859" y="1085528"/>
            <a:ext cx="33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Beam Position </a:t>
            </a:r>
            <a:r>
              <a:rPr lang="en-US" b="1" dirty="0" smtClean="0"/>
              <a:t>Monitor </a:t>
            </a:r>
            <a:endParaRPr lang="en-US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17835" y="1445568"/>
            <a:ext cx="10340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fr-FR" sz="1200" dirty="0" err="1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Re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-conception complète, itérations (optimisation topologique, modeleur 3D, éléments finis), réalisation </a:t>
            </a:r>
            <a:r>
              <a:rPr lang="fr-FR" sz="1200" b="1" dirty="0">
                <a:solidFill>
                  <a:srgbClr val="0000FF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BPM</a:t>
            </a:r>
            <a:r>
              <a:rPr lang="fr-FR" sz="1200" b="1" baseline="300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par </a:t>
            </a:r>
            <a:r>
              <a:rPr lang="fr-FR" sz="1200" b="1" dirty="0">
                <a:solidFill>
                  <a:srgbClr val="0000FF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FA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fr-FR" sz="1200" dirty="0" smtClean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r-FR" sz="1200" dirty="0" smtClean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Temps 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de conception, de fabrication et coût financier </a:t>
            </a:r>
            <a:r>
              <a:rPr lang="fr-FR" sz="1200" b="1" dirty="0">
                <a:solidFill>
                  <a:srgbClr val="0000FF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fortement diminués 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/ moyens conventionnels. Géométrie </a:t>
            </a:r>
            <a:r>
              <a:rPr lang="fr-FR" sz="1200" b="1" dirty="0">
                <a:solidFill>
                  <a:srgbClr val="0000FF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plus proche </a:t>
            </a:r>
            <a:r>
              <a:rPr lang="fr-FR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des calculs de simulations.</a:t>
            </a:r>
          </a:p>
        </p:txBody>
      </p:sp>
      <p:sp>
        <p:nvSpPr>
          <p:cNvPr id="24" name="ZoneTexte 5"/>
          <p:cNvSpPr txBox="1">
            <a:spLocks noChangeArrowheads="1"/>
          </p:cNvSpPr>
          <p:nvPr/>
        </p:nvSpPr>
        <p:spPr bwMode="auto">
          <a:xfrm>
            <a:off x="115079" y="1949624"/>
            <a:ext cx="1814924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200" dirty="0">
                <a:latin typeface="+mn-lt"/>
              </a:rPr>
              <a:t>A. Moutardier </a:t>
            </a:r>
            <a:r>
              <a:rPr lang="fr-FR" altLang="fr-FR" sz="1200" dirty="0" smtClean="0">
                <a:latin typeface="+mn-lt"/>
              </a:rPr>
              <a:t>N</a:t>
            </a:r>
            <a:r>
              <a:rPr lang="fr-FR" altLang="fr-FR" sz="1200" dirty="0">
                <a:latin typeface="+mn-lt"/>
              </a:rPr>
              <a:t>. Delerue</a:t>
            </a:r>
          </a:p>
        </p:txBody>
      </p:sp>
      <p:pic>
        <p:nvPicPr>
          <p:cNvPr id="25" name="Imag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22350" r="10257" b="42729"/>
          <a:stretch>
            <a:fillRect/>
          </a:stretch>
        </p:blipFill>
        <p:spPr bwMode="auto">
          <a:xfrm>
            <a:off x="2002011" y="1949624"/>
            <a:ext cx="2620684" cy="142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 bwMode="auto">
          <a:xfrm>
            <a:off x="2002011" y="3344418"/>
            <a:ext cx="26206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latin typeface="+mn-lt"/>
              </a:rPr>
              <a:t>Banc de test pour comparaison de </a:t>
            </a:r>
            <a:r>
              <a:rPr lang="fr-FR" sz="1100" b="1" dirty="0" smtClean="0">
                <a:latin typeface="+mn-lt"/>
              </a:rPr>
              <a:t>3 BPM</a:t>
            </a:r>
            <a:endParaRPr lang="fr-FR" sz="1100" b="1" dirty="0"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 bwMode="auto">
          <a:xfrm>
            <a:off x="57795" y="2390344"/>
            <a:ext cx="2160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u="sng" dirty="0">
                <a:latin typeface="+mn-lt"/>
              </a:rPr>
              <a:t>Comparaison des 3 BPM </a:t>
            </a:r>
          </a:p>
          <a:p>
            <a:pPr>
              <a:defRPr/>
            </a:pPr>
            <a:endParaRPr lang="fr-FR" sz="1200" dirty="0">
              <a:latin typeface="+mn-lt"/>
            </a:endParaRPr>
          </a:p>
          <a:p>
            <a:pPr marL="252489" indent="-252489">
              <a:buFont typeface="Wingdings" panose="05000000000000000000" pitchFamily="2" charset="2"/>
              <a:buChar char="Ø"/>
              <a:defRPr/>
            </a:pPr>
            <a:r>
              <a:rPr lang="fr-FR" sz="1200" dirty="0">
                <a:latin typeface="+mn-lt"/>
              </a:rPr>
              <a:t>Comportement </a:t>
            </a:r>
            <a:r>
              <a:rPr lang="fr-FR" sz="1200" b="1" dirty="0">
                <a:solidFill>
                  <a:srgbClr val="0000FF"/>
                </a:solidFill>
                <a:latin typeface="+mn-lt"/>
              </a:rPr>
              <a:t>similaire</a:t>
            </a:r>
          </a:p>
          <a:p>
            <a:pPr marL="252489" indent="-252489">
              <a:buFont typeface="Wingdings" panose="05000000000000000000" pitchFamily="2" charset="2"/>
              <a:buChar char="Ø"/>
              <a:defRPr/>
            </a:pPr>
            <a:endParaRPr lang="fr-FR" sz="1200" dirty="0">
              <a:latin typeface="+mn-lt"/>
            </a:endParaRPr>
          </a:p>
          <a:p>
            <a:pPr marL="252489" indent="-252489">
              <a:buFont typeface="Wingdings" panose="05000000000000000000" pitchFamily="2" charset="2"/>
              <a:buChar char="Ø"/>
              <a:defRPr/>
            </a:pPr>
            <a:r>
              <a:rPr lang="fr-FR" sz="1200" b="1" dirty="0">
                <a:solidFill>
                  <a:srgbClr val="0000FF"/>
                </a:solidFill>
                <a:latin typeface="+mn-lt"/>
              </a:rPr>
              <a:t>Bonne résolution</a:t>
            </a:r>
          </a:p>
          <a:p>
            <a:pPr>
              <a:defRPr/>
            </a:pPr>
            <a:r>
              <a:rPr lang="fr-FR" sz="1200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fr-FR" sz="1200" dirty="0">
                <a:latin typeface="+mn-lt"/>
              </a:rPr>
              <a:t>(moins de 0.25 au centre)</a:t>
            </a: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33015" y="4187598"/>
            <a:ext cx="2480354" cy="143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707"/>
              </a:spcAft>
              <a:buNone/>
            </a:pPr>
            <a:r>
              <a:rPr lang="fr-FR" altLang="fr-FR" sz="1200" u="sng" dirty="0">
                <a:cs typeface="Calibri" panose="020F0502020204030204" pitchFamily="34" charset="0"/>
              </a:rPr>
              <a:t>Mesures de </a:t>
            </a:r>
            <a:r>
              <a:rPr lang="fr-FR" altLang="fr-FR" sz="1200" b="1" u="sng" dirty="0">
                <a:solidFill>
                  <a:srgbClr val="0000FF"/>
                </a:solidFill>
                <a:cs typeface="Calibri" panose="020F0502020204030204" pitchFamily="34" charset="0"/>
              </a:rPr>
              <a:t>dégazage</a:t>
            </a:r>
            <a:r>
              <a:rPr lang="fr-FR" altLang="fr-FR" sz="1200" u="sng" dirty="0">
                <a:cs typeface="Calibri" panose="020F0502020204030204" pitchFamily="34" charset="0"/>
              </a:rPr>
              <a:t> du BPM en FA</a:t>
            </a:r>
            <a:endParaRPr lang="fr-FR" alt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707"/>
              </a:spcAft>
              <a:buFont typeface="Wingdings" panose="05000000000000000000" pitchFamily="2" charset="2"/>
              <a:buChar char="Ø"/>
            </a:pPr>
            <a:r>
              <a:rPr lang="fr-FR" altLang="fr-FR" sz="1200" b="1" dirty="0">
                <a:solidFill>
                  <a:srgbClr val="0000FF"/>
                </a:solidFill>
                <a:cs typeface="Calibri" panose="020F0502020204030204" pitchFamily="34" charset="0"/>
              </a:rPr>
              <a:t>  Aucune pollution </a:t>
            </a:r>
            <a:r>
              <a:rPr lang="fr-FR" altLang="fr-FR" sz="1200" dirty="0">
                <a:cs typeface="Calibri" panose="020F0502020204030204" pitchFamily="34" charset="0"/>
              </a:rPr>
              <a:t>particulière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200" dirty="0">
                <a:cs typeface="Calibri" panose="020F0502020204030204" pitchFamily="34" charset="0"/>
              </a:rPr>
              <a:t>  Taux de dégazage du BPM </a:t>
            </a:r>
            <a:r>
              <a:rPr lang="fr-FR" altLang="fr-FR" sz="1200" dirty="0" smtClean="0"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07000"/>
              </a:lnSpc>
              <a:spcBef>
                <a:spcPct val="0"/>
              </a:spcBef>
              <a:buNone/>
            </a:pPr>
            <a:r>
              <a:rPr lang="fr-FR" altLang="fr-FR" sz="1200" b="1" dirty="0" smtClean="0">
                <a:solidFill>
                  <a:srgbClr val="0000FF"/>
                </a:solidFill>
                <a:cs typeface="Calibri" panose="020F0502020204030204" pitchFamily="34" charset="0"/>
              </a:rPr>
              <a:t>         6.10</a:t>
            </a:r>
            <a:r>
              <a:rPr lang="fr-FR" altLang="fr-FR" sz="1200" b="1" baseline="30000" dirty="0" smtClean="0">
                <a:solidFill>
                  <a:srgbClr val="0000FF"/>
                </a:solidFill>
                <a:cs typeface="Calibri" panose="020F0502020204030204" pitchFamily="34" charset="0"/>
              </a:rPr>
              <a:t>-11</a:t>
            </a:r>
            <a:r>
              <a:rPr lang="fr-FR" altLang="fr-FR" sz="1200" b="1" dirty="0" smtClean="0">
                <a:solidFill>
                  <a:srgbClr val="0000FF"/>
                </a:solidFill>
                <a:cs typeface="Calibri" panose="020F0502020204030204" pitchFamily="34" charset="0"/>
              </a:rPr>
              <a:t> </a:t>
            </a:r>
            <a:r>
              <a:rPr lang="fr-FR" altLang="fr-FR" sz="1200" b="1" dirty="0">
                <a:solidFill>
                  <a:srgbClr val="0000FF"/>
                </a:solidFill>
                <a:cs typeface="Calibri" panose="020F0502020204030204" pitchFamily="34" charset="0"/>
              </a:rPr>
              <a:t>mbar.l.s</a:t>
            </a:r>
            <a:r>
              <a:rPr lang="fr-FR" altLang="fr-FR" sz="1200" b="1" baseline="30000" dirty="0">
                <a:solidFill>
                  <a:srgbClr val="0000FF"/>
                </a:solidFill>
                <a:cs typeface="Calibri" panose="020F0502020204030204" pitchFamily="34" charset="0"/>
              </a:rPr>
              <a:t>-1</a:t>
            </a:r>
            <a:r>
              <a:rPr lang="fr-FR" altLang="fr-FR" sz="1200" b="1" dirty="0">
                <a:solidFill>
                  <a:srgbClr val="0000FF"/>
                </a:solidFill>
                <a:cs typeface="Calibri" panose="020F0502020204030204" pitchFamily="34" charset="0"/>
              </a:rPr>
              <a:t>.cm</a:t>
            </a:r>
            <a:r>
              <a:rPr lang="fr-FR" altLang="fr-FR" sz="1200" b="1" baseline="30000" dirty="0">
                <a:solidFill>
                  <a:srgbClr val="0000FF"/>
                </a:solidFill>
                <a:cs typeface="Calibri" panose="020F0502020204030204" pitchFamily="34" charset="0"/>
              </a:rPr>
              <a:t>-2</a:t>
            </a:r>
            <a:r>
              <a:rPr lang="fr-FR" altLang="fr-FR" sz="1200" b="1" dirty="0">
                <a:solidFill>
                  <a:srgbClr val="0000FF"/>
                </a:solidFill>
                <a:cs typeface="Calibri" panose="020F0502020204030204" pitchFamily="34" charset="0"/>
              </a:rPr>
              <a:t> </a:t>
            </a:r>
            <a:endParaRPr lang="fr-FR" altLang="fr-FR" sz="1200" b="1" dirty="0" smtClean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None/>
            </a:pPr>
            <a:r>
              <a:rPr lang="fr-FR" altLang="fr-FR" sz="1200" dirty="0" smtClean="0">
                <a:cs typeface="Calibri" panose="020F0502020204030204" pitchFamily="34" charset="0"/>
              </a:rPr>
              <a:t> </a:t>
            </a:r>
            <a:r>
              <a:rPr lang="fr-FR" altLang="fr-FR" sz="1050" dirty="0">
                <a:cs typeface="Calibri" panose="020F0502020204030204" pitchFamily="34" charset="0"/>
              </a:rPr>
              <a:t>(Equivalent au taux de dégazage d’un inox standard)</a:t>
            </a:r>
          </a:p>
        </p:txBody>
      </p:sp>
      <p:sp>
        <p:nvSpPr>
          <p:cNvPr id="31" name="ZoneTexte 30"/>
          <p:cNvSpPr txBox="1"/>
          <p:nvPr/>
        </p:nvSpPr>
        <p:spPr bwMode="auto">
          <a:xfrm>
            <a:off x="45080" y="3827158"/>
            <a:ext cx="2316971" cy="277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dirty="0" smtClean="0">
                <a:latin typeface="+mn-lt"/>
              </a:rPr>
              <a:t>F. Letellier</a:t>
            </a:r>
            <a:r>
              <a:rPr lang="fr-FR" sz="1200" dirty="0">
                <a:latin typeface="+mn-lt"/>
              </a:rPr>
              <a:t>, B. Mercier, É. </a:t>
            </a:r>
            <a:r>
              <a:rPr lang="fr-FR" sz="1200" dirty="0" err="1">
                <a:latin typeface="+mn-lt"/>
              </a:rPr>
              <a:t>Mistretta</a:t>
            </a:r>
            <a:r>
              <a:rPr lang="fr-FR" sz="1200" dirty="0">
                <a:latin typeface="+mn-lt"/>
              </a:rPr>
              <a:t> </a:t>
            </a:r>
            <a:endParaRPr lang="en-US" sz="1200" dirty="0">
              <a:latin typeface="+mn-lt"/>
            </a:endParaRPr>
          </a:p>
        </p:txBody>
      </p:sp>
      <p:pic>
        <p:nvPicPr>
          <p:cNvPr id="32" name="Imag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r="6660" b="4932"/>
          <a:stretch>
            <a:fillRect/>
          </a:stretch>
        </p:blipFill>
        <p:spPr bwMode="auto">
          <a:xfrm>
            <a:off x="2578075" y="3836276"/>
            <a:ext cx="2592287" cy="15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32"/>
          <p:cNvSpPr txBox="1"/>
          <p:nvPr/>
        </p:nvSpPr>
        <p:spPr bwMode="auto">
          <a:xfrm>
            <a:off x="2290043" y="5431508"/>
            <a:ext cx="3137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latin typeface="+mn-lt"/>
              </a:rPr>
              <a:t>Montage de mesure du taux de dégazage du BPM</a:t>
            </a:r>
          </a:p>
        </p:txBody>
      </p:sp>
      <p:pic>
        <p:nvPicPr>
          <p:cNvPr id="34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24220"/>
          <a:stretch>
            <a:fillRect/>
          </a:stretch>
        </p:blipFill>
        <p:spPr bwMode="auto">
          <a:xfrm>
            <a:off x="7814482" y="1949624"/>
            <a:ext cx="2684473" cy="139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 bwMode="auto">
          <a:xfrm>
            <a:off x="7814482" y="3349012"/>
            <a:ext cx="26844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latin typeface="+mn-lt"/>
              </a:rPr>
              <a:t>Montage des trois BPM sur PHIL</a:t>
            </a:r>
          </a:p>
        </p:txBody>
      </p:sp>
      <p:sp>
        <p:nvSpPr>
          <p:cNvPr id="36" name="ZoneTexte 35"/>
          <p:cNvSpPr txBox="1"/>
          <p:nvPr/>
        </p:nvSpPr>
        <p:spPr bwMode="auto">
          <a:xfrm>
            <a:off x="4686402" y="2001921"/>
            <a:ext cx="30042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Alves, A. Gonnin, D.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Grasset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O.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Vitez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 bwMode="auto">
          <a:xfrm>
            <a:off x="4964335" y="2520842"/>
            <a:ext cx="2355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FR" sz="1200" dirty="0">
                <a:latin typeface="+mn-lt"/>
              </a:rPr>
              <a:t>Comportement </a:t>
            </a:r>
            <a:r>
              <a:rPr lang="fr-FR" sz="1200" b="1" dirty="0" smtClean="0">
                <a:solidFill>
                  <a:srgbClr val="0000FF"/>
                </a:solidFill>
                <a:latin typeface="+mn-lt"/>
              </a:rPr>
              <a:t>similaire </a:t>
            </a:r>
            <a:r>
              <a:rPr lang="fr-FR" sz="1200" dirty="0" smtClean="0">
                <a:latin typeface="+mn-lt"/>
              </a:rPr>
              <a:t>des</a:t>
            </a:r>
            <a:r>
              <a:rPr lang="fr-FR" sz="1200" b="1" dirty="0" smtClean="0">
                <a:latin typeface="+mn-lt"/>
              </a:rPr>
              <a:t> </a:t>
            </a:r>
            <a:endParaRPr lang="fr-FR" sz="1200" b="1" dirty="0">
              <a:latin typeface="+mn-lt"/>
            </a:endParaRPr>
          </a:p>
          <a:p>
            <a:pPr>
              <a:defRPr/>
            </a:pPr>
            <a:r>
              <a:rPr lang="fr-FR" sz="1200" dirty="0" smtClean="0">
                <a:latin typeface="+mn-lt"/>
              </a:rPr>
              <a:t>     3 B</a:t>
            </a:r>
            <a:r>
              <a:rPr lang="fr-FR" sz="1200" dirty="0">
                <a:latin typeface="+mn-lt"/>
              </a:rPr>
              <a:t>P</a:t>
            </a:r>
            <a:r>
              <a:rPr lang="fr-FR" sz="1200" dirty="0" smtClean="0">
                <a:latin typeface="+mn-lt"/>
              </a:rPr>
              <a:t>M </a:t>
            </a:r>
            <a:r>
              <a:rPr lang="fr-FR" sz="1200" dirty="0">
                <a:latin typeface="+mn-lt"/>
              </a:rPr>
              <a:t>sur </a:t>
            </a:r>
            <a:r>
              <a:rPr lang="fr-FR" sz="1200" b="1" dirty="0">
                <a:solidFill>
                  <a:srgbClr val="0000FF"/>
                </a:solidFill>
                <a:latin typeface="+mn-lt"/>
              </a:rPr>
              <a:t>l’accélérateur </a:t>
            </a:r>
            <a:r>
              <a:rPr lang="fr-FR" sz="1200" b="1" dirty="0" smtClean="0">
                <a:solidFill>
                  <a:srgbClr val="0000FF"/>
                </a:solidFill>
                <a:latin typeface="+mn-lt"/>
              </a:rPr>
              <a:t>PHIL</a:t>
            </a:r>
            <a:endParaRPr lang="fr-FR" sz="1200" dirty="0">
              <a:latin typeface="+mn-lt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E485DF2B-CC7B-42CE-B6CC-9A305A73F1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77" y="4051834"/>
            <a:ext cx="1798654" cy="1348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0477" r="11286"/>
          <a:stretch/>
        </p:blipFill>
        <p:spPr>
          <a:xfrm rot="5400000">
            <a:off x="5290809" y="4188630"/>
            <a:ext cx="1354173" cy="10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ZoneTexte 41"/>
          <p:cNvSpPr txBox="1"/>
          <p:nvPr/>
        </p:nvSpPr>
        <p:spPr>
          <a:xfrm>
            <a:off x="5314379" y="3616841"/>
            <a:ext cx="39604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E.Toffin, D. Auguste, R Dorkel, F. Gauthier, E. </a:t>
            </a:r>
            <a:r>
              <a:rPr lang="en-US" sz="1200" dirty="0" smtClean="0"/>
              <a:t>Guerard</a:t>
            </a:r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8482730" y="4705759"/>
            <a:ext cx="22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2 </a:t>
            </a:r>
            <a:r>
              <a:rPr lang="en-US" sz="1400" b="1" dirty="0">
                <a:latin typeface="+mn-lt"/>
              </a:rPr>
              <a:t>BPM spare </a:t>
            </a:r>
            <a:r>
              <a:rPr lang="en-US" sz="1400" b="1" dirty="0" smtClean="0">
                <a:latin typeface="+mn-lt"/>
              </a:rPr>
              <a:t>ThomX</a:t>
            </a:r>
          </a:p>
          <a:p>
            <a:pPr algn="ctr"/>
            <a:r>
              <a:rPr lang="en-US" sz="1400" dirty="0" smtClean="0">
                <a:latin typeface="+mn-lt"/>
              </a:rPr>
              <a:t>304L </a:t>
            </a:r>
            <a:r>
              <a:rPr lang="en-US" sz="1400" dirty="0">
                <a:latin typeface="+mn-lt"/>
              </a:rPr>
              <a:t>- SLM - 8 </a:t>
            </a:r>
            <a:r>
              <a:rPr lang="en-US" sz="1400" dirty="0" smtClean="0">
                <a:latin typeface="+mn-lt"/>
              </a:rPr>
              <a:t>215€ </a:t>
            </a:r>
            <a:r>
              <a:rPr lang="en-US" sz="1400" dirty="0">
                <a:latin typeface="+mn-lt"/>
              </a:rPr>
              <a:t>- </a:t>
            </a:r>
            <a:r>
              <a:rPr lang="en-US" sz="1400" dirty="0" smtClean="0">
                <a:latin typeface="+mn-lt"/>
              </a:rPr>
              <a:t>121h</a:t>
            </a:r>
            <a:endParaRPr lang="fr-FR" sz="1400" dirty="0">
              <a:latin typeface="+mn-lt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427603" y="5400825"/>
            <a:ext cx="1080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n-lt"/>
              </a:rPr>
              <a:t>BPM </a:t>
            </a:r>
            <a:r>
              <a:rPr lang="en-US" sz="1100" b="1" dirty="0" smtClean="0">
                <a:latin typeface="+mn-lt"/>
              </a:rPr>
              <a:t>prototype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684077" y="5400825"/>
            <a:ext cx="1798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n-lt"/>
              </a:rPr>
              <a:t>2 </a:t>
            </a:r>
            <a:r>
              <a:rPr lang="en-US" sz="1100" b="1" dirty="0">
                <a:latin typeface="+mn-lt"/>
              </a:rPr>
              <a:t>BPM spare </a:t>
            </a:r>
            <a:r>
              <a:rPr lang="en-US" sz="1100" b="1" dirty="0" smtClean="0">
                <a:latin typeface="+mn-lt"/>
              </a:rPr>
              <a:t>ThomX</a:t>
            </a:r>
            <a:endParaRPr lang="fr-FR" sz="1100" b="1" dirty="0">
              <a:latin typeface="+mn-l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482731" y="4050469"/>
            <a:ext cx="229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BPM </a:t>
            </a:r>
            <a:r>
              <a:rPr lang="en-US" sz="1400" b="1" dirty="0" smtClean="0">
                <a:latin typeface="+mn-lt"/>
              </a:rPr>
              <a:t>prototype</a:t>
            </a:r>
          </a:p>
          <a:p>
            <a:pPr algn="ctr"/>
            <a:r>
              <a:rPr lang="en-US" sz="1400" dirty="0" smtClean="0">
                <a:latin typeface="+mn-lt"/>
              </a:rPr>
              <a:t>304L </a:t>
            </a:r>
            <a:r>
              <a:rPr lang="en-US" sz="1400" dirty="0">
                <a:latin typeface="+mn-lt"/>
              </a:rPr>
              <a:t>- SLM - 2730€ - </a:t>
            </a:r>
            <a:r>
              <a:rPr lang="en-US" sz="1400" dirty="0" smtClean="0">
                <a:latin typeface="+mn-lt"/>
              </a:rPr>
              <a:t>36h</a:t>
            </a:r>
            <a:endParaRPr 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27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-14213" y="655221"/>
            <a:ext cx="107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994267" y="130155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Guide HF</a:t>
            </a:r>
          </a:p>
          <a:p>
            <a:pPr algn="ctr"/>
            <a:r>
              <a:rPr lang="fr-FR" sz="1600" b="1" dirty="0" smtClean="0"/>
              <a:t>Tests </a:t>
            </a:r>
            <a:r>
              <a:rPr lang="fr-FR" sz="1600" b="1" dirty="0"/>
              <a:t>et mesures </a:t>
            </a:r>
            <a:r>
              <a:rPr lang="fr-FR" sz="1600" b="1" dirty="0" smtClean="0"/>
              <a:t>préliminaires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201811" y="1054970"/>
            <a:ext cx="4248471" cy="4639070"/>
            <a:chOff x="201811" y="1054970"/>
            <a:chExt cx="4248471" cy="4639070"/>
          </a:xfrm>
        </p:grpSpPr>
        <p:sp>
          <p:nvSpPr>
            <p:cNvPr id="13" name="ZoneTexte 12"/>
            <p:cNvSpPr txBox="1"/>
            <p:nvPr/>
          </p:nvSpPr>
          <p:spPr>
            <a:xfrm>
              <a:off x="242063" y="2903345"/>
              <a:ext cx="41097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Guides HF -  SLM  - Aluminium </a:t>
              </a:r>
              <a:endParaRPr lang="fr-FR" sz="1200" b="1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01812" y="5417041"/>
              <a:ext cx="4149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Mesures </a:t>
              </a:r>
              <a:r>
                <a:rPr lang="fr-FR" sz="1200" b="1" dirty="0"/>
                <a:t>VNA – Pas de différence </a:t>
              </a:r>
              <a:r>
                <a:rPr lang="fr-FR" sz="1200" b="1" dirty="0" smtClean="0"/>
                <a:t>significative</a:t>
              </a:r>
              <a:endParaRPr lang="fr-FR" dirty="0"/>
            </a:p>
          </p:txBody>
        </p:sp>
        <p:pic>
          <p:nvPicPr>
            <p:cNvPr id="18" name="Image 17" descr="Guide HF poster.pdf - Adobe Reader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4" t="26535" r="23931" b="27770"/>
            <a:stretch/>
          </p:blipFill>
          <p:spPr>
            <a:xfrm>
              <a:off x="201811" y="3115949"/>
              <a:ext cx="4248471" cy="2079579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grpSp>
          <p:nvGrpSpPr>
            <p:cNvPr id="20" name="Groupe 19"/>
            <p:cNvGrpSpPr/>
            <p:nvPr/>
          </p:nvGrpSpPr>
          <p:grpSpPr>
            <a:xfrm>
              <a:off x="201812" y="1054970"/>
              <a:ext cx="4149968" cy="1834782"/>
              <a:chOff x="417835" y="3146183"/>
              <a:chExt cx="4109717" cy="2218570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6"/>
              <a:srcRect t="25585" b="27120"/>
              <a:stretch/>
            </p:blipFill>
            <p:spPr>
              <a:xfrm>
                <a:off x="417835" y="3536420"/>
                <a:ext cx="4109717" cy="18283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Image 18" descr="Guide HF poster.pdf - Adobe Reader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68" t="28405" r="73931" b="54305"/>
              <a:stretch/>
            </p:blipFill>
            <p:spPr>
              <a:xfrm>
                <a:off x="1296199" y="3146183"/>
                <a:ext cx="1368152" cy="100811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2" name="ZoneTexte 21"/>
            <p:cNvSpPr txBox="1"/>
            <p:nvPr/>
          </p:nvSpPr>
          <p:spPr>
            <a:xfrm>
              <a:off x="201813" y="5195529"/>
              <a:ext cx="2088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Guide </a:t>
              </a:r>
              <a:r>
                <a:rPr lang="fr-FR" sz="1200" b="1" dirty="0"/>
                <a:t>HF </a:t>
              </a:r>
              <a:r>
                <a:rPr lang="fr-FR" sz="1200" b="1" dirty="0" smtClean="0"/>
                <a:t>standard</a:t>
              </a:r>
              <a:endParaRPr lang="fr-FR" sz="12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290043" y="5159791"/>
              <a:ext cx="2061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Guide </a:t>
              </a:r>
              <a:r>
                <a:rPr lang="en-US" sz="1200" b="1" dirty="0"/>
                <a:t>HF FA </a:t>
              </a:r>
              <a:endParaRPr lang="fr-FR" sz="1200" b="1" dirty="0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8007853-278C-4F07-9022-3AEEEFB7AF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3391"/>
          <a:stretch/>
        </p:blipFill>
        <p:spPr>
          <a:xfrm>
            <a:off x="8770763" y="1655130"/>
            <a:ext cx="1963444" cy="3390838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5467313" y="3965848"/>
            <a:ext cx="2391982" cy="1728192"/>
            <a:chOff x="4751350" y="3893840"/>
            <a:chExt cx="2391982" cy="172819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7" t="19604"/>
            <a:stretch/>
          </p:blipFill>
          <p:spPr>
            <a:xfrm>
              <a:off x="4751350" y="3893840"/>
              <a:ext cx="2391982" cy="1438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ZoneTexte 26"/>
            <p:cNvSpPr txBox="1"/>
            <p:nvPr/>
          </p:nvSpPr>
          <p:spPr>
            <a:xfrm>
              <a:off x="4751350" y="5345033"/>
              <a:ext cx="2391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AlSi10Mg - SLM </a:t>
              </a:r>
              <a:r>
                <a:rPr lang="fr-FR" sz="1200" b="1" dirty="0"/>
                <a:t>- 1250</a:t>
              </a:r>
              <a:r>
                <a:rPr lang="fr-FR" sz="1200" b="1" dirty="0" smtClean="0"/>
                <a:t>€</a:t>
              </a:r>
              <a:endParaRPr lang="fr-FR" sz="1200" b="1" dirty="0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8141383" y="755901"/>
            <a:ext cx="23982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Conception : </a:t>
            </a:r>
            <a:r>
              <a:rPr lang="fr-FR" sz="1200" b="1" dirty="0" smtClean="0"/>
              <a:t>A. Gonnin</a:t>
            </a:r>
          </a:p>
          <a:p>
            <a:r>
              <a:rPr lang="fr-FR" sz="1200" dirty="0" smtClean="0"/>
              <a:t>Suivie sous traitant </a:t>
            </a:r>
            <a:r>
              <a:rPr lang="fr-FR" sz="1200" b="1" dirty="0" smtClean="0"/>
              <a:t>: E. Toffin</a:t>
            </a:r>
          </a:p>
          <a:p>
            <a:r>
              <a:rPr lang="fr-FR" sz="1200" dirty="0" smtClean="0"/>
              <a:t>Mesures </a:t>
            </a:r>
            <a:r>
              <a:rPr lang="fr-FR" sz="1200" b="1" dirty="0" smtClean="0"/>
              <a:t>: E. Toffin, N. Delerue</a:t>
            </a:r>
            <a:endParaRPr lang="fr-FR" sz="12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4522291" y="2021632"/>
            <a:ext cx="43636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Guide HF 34.04 x 72.14 - 3 </a:t>
            </a:r>
            <a:r>
              <a:rPr lang="fr-FR" sz="1600" dirty="0" smtClean="0"/>
              <a:t>GHz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Circuit de refroidissement </a:t>
            </a:r>
            <a:r>
              <a:rPr lang="fr-FR" sz="1600" dirty="0" smtClean="0"/>
              <a:t>intégré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L’état de surface est-il un problème </a:t>
            </a:r>
            <a:r>
              <a:rPr lang="fr-FR" sz="1600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Dépôt de cuivre ou d’argent (15 microns) </a:t>
            </a:r>
            <a:r>
              <a:rPr lang="fr-FR" sz="1600" dirty="0" smtClean="0"/>
              <a:t>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612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653480"/>
            <a:ext cx="107727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sz="3600" b="1" i="1" dirty="0">
                <a:solidFill>
                  <a:srgbClr val="C00000"/>
                </a:solidFill>
              </a:rPr>
              <a:t>F</a:t>
            </a:r>
            <a:r>
              <a:rPr lang="fr-FR" sz="3600" b="1" dirty="0">
                <a:solidFill>
                  <a:srgbClr val="C00000"/>
                </a:solidFill>
              </a:rPr>
              <a:t>A</a:t>
            </a:r>
            <a:r>
              <a:rPr lang="fr-FR" sz="3600" b="1" dirty="0"/>
              <a:t> 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, </a:t>
            </a:r>
            <a:r>
              <a:rPr lang="fr-FR" dirty="0" smtClean="0"/>
              <a:t>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45827" y="1373560"/>
            <a:ext cx="100669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b="1" dirty="0" smtClean="0"/>
              <a:t>Etats de surfaces … médiocres ou différents ? … problème ou pas ?</a:t>
            </a:r>
            <a:endParaRPr lang="fr-FR" sz="1400" dirty="0" smtClean="0"/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SLM </a:t>
            </a:r>
            <a:r>
              <a:rPr lang="fr-FR" sz="1600" dirty="0"/>
              <a:t>Ra ≈</a:t>
            </a:r>
            <a:r>
              <a:rPr lang="fr-FR" sz="1600" dirty="0" smtClean="0"/>
              <a:t> </a:t>
            </a:r>
            <a:r>
              <a:rPr lang="fr-FR" sz="1600" dirty="0"/>
              <a:t>6</a:t>
            </a:r>
            <a:r>
              <a:rPr lang="el-GR" sz="1600" dirty="0"/>
              <a:t>μ</a:t>
            </a:r>
            <a:r>
              <a:rPr lang="fr-FR" sz="1600" dirty="0" smtClean="0"/>
              <a:t>m</a:t>
            </a:r>
            <a:r>
              <a:rPr lang="fr-FR" sz="1600" dirty="0"/>
              <a:t> </a:t>
            </a:r>
            <a:r>
              <a:rPr lang="fr-FR" sz="1600" dirty="0" smtClean="0"/>
              <a:t>/ EBM </a:t>
            </a:r>
            <a:r>
              <a:rPr lang="fr-FR" sz="1600" dirty="0"/>
              <a:t>Ra </a:t>
            </a:r>
            <a:r>
              <a:rPr lang="fr-FR" sz="1600" dirty="0" smtClean="0"/>
              <a:t>≈ 10</a:t>
            </a:r>
            <a:r>
              <a:rPr lang="el-GR" sz="1600" dirty="0" smtClean="0"/>
              <a:t>μ</a:t>
            </a:r>
            <a:r>
              <a:rPr lang="fr-FR" sz="1600" dirty="0" smtClean="0"/>
              <a:t>m</a:t>
            </a:r>
            <a:r>
              <a:rPr lang="fr-FR" sz="1600" dirty="0"/>
              <a:t> </a:t>
            </a:r>
            <a:r>
              <a:rPr lang="fr-FR" sz="1600" dirty="0" smtClean="0"/>
              <a:t>/ DED Ra </a:t>
            </a:r>
            <a:r>
              <a:rPr lang="fr-FR" sz="1600" dirty="0"/>
              <a:t>≈</a:t>
            </a:r>
            <a:r>
              <a:rPr lang="fr-FR" sz="1600" dirty="0" smtClean="0"/>
              <a:t> </a:t>
            </a:r>
            <a:r>
              <a:rPr lang="fr-FR" sz="1600" dirty="0"/>
              <a:t>6</a:t>
            </a:r>
            <a:r>
              <a:rPr lang="el-GR" sz="1600" dirty="0"/>
              <a:t>μ</a:t>
            </a:r>
            <a:r>
              <a:rPr lang="fr-FR" sz="1600" dirty="0" smtClean="0"/>
              <a:t>m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srgbClr val="FF0000"/>
                </a:solidFill>
              </a:rPr>
              <a:t>Ra</a:t>
            </a:r>
            <a:r>
              <a:rPr lang="fr-FR" sz="1600" dirty="0" smtClean="0"/>
              <a:t> pas nécessairement le bon paramètre </a:t>
            </a:r>
          </a:p>
          <a:p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/>
              <a:t>Post-traitements</a:t>
            </a:r>
            <a:endParaRPr lang="fr-FR" sz="1400" dirty="0" smtClean="0"/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Reprise d’usinage</a:t>
            </a:r>
            <a:endParaRPr lang="fr-FR" sz="1600" dirty="0"/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Chimique, thermique ... hip ou pas hip  … tribofinition … dépôt de matière …</a:t>
            </a:r>
          </a:p>
          <a:p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/>
              <a:t>Densité … comparaison / densité théorique … porosités ouverte, fermée …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Méthode d’Archimède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Analyses d’images … confocal, MEB…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err="1"/>
              <a:t>P</a:t>
            </a:r>
            <a:r>
              <a:rPr lang="fr-FR" sz="1600" dirty="0" err="1" smtClean="0"/>
              <a:t>ycnomètrie</a:t>
            </a:r>
            <a:r>
              <a:rPr lang="fr-FR" sz="1600" dirty="0" smtClean="0"/>
              <a:t> He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Intrusion </a:t>
            </a:r>
            <a:r>
              <a:rPr lang="fr-FR" sz="1600" dirty="0"/>
              <a:t>de </a:t>
            </a:r>
            <a:r>
              <a:rPr lang="fr-FR" sz="1600" dirty="0" smtClean="0"/>
              <a:t>mercure</a:t>
            </a:r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/>
              <a:t>Matériaux ! … qualifications nécessaires </a:t>
            </a:r>
          </a:p>
          <a:p>
            <a:pPr marL="787400" lvl="1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Procédés, stratégies de fabrications … structures et comportements différents … même composition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métal, états de surfaces, densités…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834659" y="941512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Penser </a:t>
            </a:r>
            <a:r>
              <a:rPr lang="fr-FR" b="1" dirty="0" smtClean="0"/>
              <a:t>autrement 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4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653480"/>
            <a:ext cx="107727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sz="3600" b="1" dirty="0" smtClean="0"/>
              <a:t>Le réseau </a:t>
            </a:r>
            <a:r>
              <a:rPr lang="fr-FR" sz="3600" b="1" i="1" dirty="0" smtClean="0">
                <a:solidFill>
                  <a:srgbClr val="C00000"/>
                </a:solidFill>
              </a:rPr>
              <a:t>RF</a:t>
            </a:r>
            <a:r>
              <a:rPr lang="fr-FR" sz="3600" b="1" dirty="0" smtClean="0">
                <a:solidFill>
                  <a:srgbClr val="C00000"/>
                </a:solidFill>
              </a:rPr>
              <a:t>A</a:t>
            </a:r>
            <a:r>
              <a:rPr lang="fr-FR" sz="3600" b="1" dirty="0" smtClean="0"/>
              <a:t>, le Groupe Transverse </a:t>
            </a:r>
            <a:r>
              <a:rPr lang="fr-FR" sz="3600" b="1" i="1" dirty="0" smtClean="0">
                <a:solidFill>
                  <a:srgbClr val="C00000"/>
                </a:solidFill>
              </a:rPr>
              <a:t>F</a:t>
            </a:r>
            <a:r>
              <a:rPr lang="fr-FR" sz="3600" b="1" dirty="0" smtClean="0">
                <a:solidFill>
                  <a:srgbClr val="C00000"/>
                </a:solidFill>
              </a:rPr>
              <a:t>A</a:t>
            </a:r>
            <a:r>
              <a:rPr lang="fr-FR" sz="3600" b="1" dirty="0" smtClean="0"/>
              <a:t>&amp;</a:t>
            </a:r>
            <a:r>
              <a:rPr lang="fr-FR" sz="3600" b="1" dirty="0" smtClean="0">
                <a:solidFill>
                  <a:srgbClr val="C00000"/>
                </a:solidFill>
              </a:rPr>
              <a:t>TI</a:t>
            </a:r>
            <a:r>
              <a:rPr lang="fr-FR" sz="3600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9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réseau </a:t>
            </a:r>
            <a:r>
              <a:rPr lang="fr-FR" i="1" dirty="0">
                <a:solidFill>
                  <a:srgbClr val="C00000"/>
                </a:solidFill>
              </a:rPr>
              <a:t>RF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, le Groupe Transverse </a:t>
            </a:r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&amp;</a:t>
            </a:r>
            <a:r>
              <a:rPr lang="fr-FR" dirty="0">
                <a:solidFill>
                  <a:srgbClr val="C00000"/>
                </a:solidFill>
              </a:rPr>
              <a:t>TI</a:t>
            </a:r>
            <a:r>
              <a:rPr lang="fr-FR" dirty="0"/>
              <a:t> 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1614316" y="1225052"/>
            <a:ext cx="7516487" cy="615553"/>
            <a:chOff x="1372689" y="1225052"/>
            <a:chExt cx="7516487" cy="615553"/>
          </a:xfrm>
        </p:grpSpPr>
        <p:sp>
          <p:nvSpPr>
            <p:cNvPr id="5" name="Flèche droite 4"/>
            <p:cNvSpPr/>
            <p:nvPr/>
          </p:nvSpPr>
          <p:spPr>
            <a:xfrm>
              <a:off x="6970563" y="1344835"/>
              <a:ext cx="474352" cy="179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72689" y="1225052"/>
              <a:ext cx="75164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Création du </a:t>
              </a:r>
              <a:r>
                <a:rPr lang="fr-FR" b="1" i="1" dirty="0" smtClean="0">
                  <a:solidFill>
                    <a:srgbClr val="FF0000"/>
                  </a:solidFill>
                </a:rPr>
                <a:t>R</a:t>
              </a:r>
              <a:r>
                <a:rPr lang="fr-FR" b="1" dirty="0" smtClean="0"/>
                <a:t>éseau </a:t>
              </a:r>
              <a:r>
                <a:rPr lang="fr-FR" b="1" i="1" dirty="0">
                  <a:solidFill>
                    <a:srgbClr val="FF0000"/>
                  </a:solidFill>
                </a:rPr>
                <a:t>F</a:t>
              </a:r>
              <a:r>
                <a:rPr lang="fr-FR" b="1" dirty="0" smtClean="0"/>
                <a:t>abrication </a:t>
              </a:r>
              <a:r>
                <a:rPr lang="fr-FR" b="1" dirty="0">
                  <a:solidFill>
                    <a:srgbClr val="FF0000"/>
                  </a:solidFill>
                </a:rPr>
                <a:t>A</a:t>
              </a:r>
              <a:r>
                <a:rPr lang="fr-FR" b="1" dirty="0" smtClean="0"/>
                <a:t>dditive </a:t>
              </a:r>
              <a:r>
                <a:rPr lang="fr-FR" b="1" i="1" dirty="0">
                  <a:solidFill>
                    <a:srgbClr val="FF0000"/>
                  </a:solidFill>
                </a:rPr>
                <a:t>R</a:t>
              </a:r>
              <a:r>
                <a:rPr lang="fr-FR" b="1" i="1" dirty="0" smtClean="0">
                  <a:solidFill>
                    <a:srgbClr val="FF0000"/>
                  </a:solidFill>
                </a:rPr>
                <a:t>F</a:t>
              </a:r>
              <a:r>
                <a:rPr lang="fr-FR" b="1" dirty="0" smtClean="0">
                  <a:solidFill>
                    <a:srgbClr val="FF0000"/>
                  </a:solidFill>
                </a:rPr>
                <a:t>A </a:t>
              </a:r>
              <a:r>
                <a:rPr lang="fr-FR" dirty="0"/>
                <a:t> </a:t>
              </a:r>
              <a:r>
                <a:rPr lang="fr-FR" dirty="0" smtClean="0"/>
                <a:t>   	Mars 2020</a:t>
              </a:r>
            </a:p>
            <a:p>
              <a:pPr algn="ctr"/>
              <a:r>
                <a:rPr lang="fr-FR" sz="1400" dirty="0" smtClean="0"/>
                <a:t>Suite à des constats du projet 3D Métal de l’IN2P3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100433" y="5005898"/>
            <a:ext cx="953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À ce jour </a:t>
            </a:r>
            <a:r>
              <a:rPr lang="fr-FR" b="1" dirty="0" smtClean="0">
                <a:solidFill>
                  <a:srgbClr val="FF0000"/>
                </a:solidFill>
              </a:rPr>
              <a:t>240 </a:t>
            </a:r>
            <a:r>
              <a:rPr lang="fr-FR" b="1" dirty="0" smtClean="0"/>
              <a:t>inscris  - </a:t>
            </a:r>
            <a:r>
              <a:rPr lang="fr-FR" b="1" dirty="0" smtClean="0">
                <a:solidFill>
                  <a:srgbClr val="FF0000"/>
                </a:solidFill>
              </a:rPr>
              <a:t>40 % </a:t>
            </a:r>
            <a:r>
              <a:rPr lang="fr-FR" b="1" dirty="0" smtClean="0"/>
              <a:t>chercheurs </a:t>
            </a:r>
            <a:r>
              <a:rPr lang="fr-FR" b="1" dirty="0" smtClean="0">
                <a:solidFill>
                  <a:srgbClr val="FF0000"/>
                </a:solidFill>
              </a:rPr>
              <a:t>60 % </a:t>
            </a:r>
            <a:r>
              <a:rPr lang="fr-FR" b="1" dirty="0" smtClean="0"/>
              <a:t>ITA  - </a:t>
            </a:r>
            <a:r>
              <a:rPr lang="fr-FR" b="1" dirty="0" smtClean="0">
                <a:solidFill>
                  <a:srgbClr val="FF0000"/>
                </a:solidFill>
              </a:rPr>
              <a:t>7</a:t>
            </a:r>
            <a:r>
              <a:rPr lang="fr-FR" b="1" dirty="0" smtClean="0"/>
              <a:t> instituts - 80% CNRS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993899" y="2021632"/>
            <a:ext cx="8548151" cy="2985433"/>
            <a:chOff x="993899" y="2021632"/>
            <a:chExt cx="8548151" cy="2985433"/>
          </a:xfrm>
        </p:grpSpPr>
        <p:grpSp>
          <p:nvGrpSpPr>
            <p:cNvPr id="24" name="Groupe 23"/>
            <p:cNvGrpSpPr/>
            <p:nvPr/>
          </p:nvGrpSpPr>
          <p:grpSpPr>
            <a:xfrm>
              <a:off x="993899" y="2021632"/>
              <a:ext cx="8548151" cy="2985433"/>
              <a:chOff x="870684" y="2159146"/>
              <a:chExt cx="8548151" cy="2985433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870684" y="2159146"/>
                <a:ext cx="8548151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Nombreuse  activités de R&amp;D dans les labos, les écoles, les universités, les 10 instituts du CNRS….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Résultats d’ excellences               avancées souvent majeurs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Equipements équivalents et nombreux               communautés qui ne se connaissent pas ou peu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Problématiques très différentes               nombreux pts communs /technologies /difficultés rencontrés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 smtClean="0"/>
              </a:p>
              <a:p>
                <a:endParaRPr lang="fr-FR" sz="14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Un des objectifs favoriser les échanges</a:t>
                </a:r>
                <a:r>
                  <a:rPr lang="fr-FR" sz="1400" dirty="0"/>
                  <a:t> </a:t>
                </a:r>
                <a:r>
                  <a:rPr lang="fr-FR" sz="1400" dirty="0" smtClean="0"/>
                  <a:t>              liste </a:t>
                </a:r>
                <a:r>
                  <a:rPr lang="fr-FR" sz="1400" dirty="0"/>
                  <a:t>de </a:t>
                </a:r>
                <a:r>
                  <a:rPr lang="fr-FR" sz="1400" dirty="0" smtClean="0"/>
                  <a:t>diffusion               </a:t>
                </a:r>
                <a:r>
                  <a:rPr lang="fr-FR" sz="1400" dirty="0" smtClean="0">
                    <a:hlinkClick r:id="rId5"/>
                  </a:rPr>
                  <a:t>liste-rfa@services.cnrs.fr</a:t>
                </a:r>
                <a:r>
                  <a:rPr lang="fr-FR" sz="1400" dirty="0" smtClean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sz="1400" dirty="0" smtClean="0"/>
                  <a:t>Mise  </a:t>
                </a:r>
                <a:r>
                  <a:rPr lang="fr-FR" sz="1400" dirty="0"/>
                  <a:t>à</a:t>
                </a:r>
                <a:r>
                  <a:rPr lang="fr-FR" sz="1400" dirty="0" smtClean="0"/>
                  <a:t> disposition d’informations               site web               </a:t>
                </a:r>
                <a:r>
                  <a:rPr lang="fr-FR" sz="1400" dirty="0" smtClean="0">
                    <a:hlinkClick r:id="rId6"/>
                  </a:rPr>
                  <a:t>https</a:t>
                </a:r>
                <a:r>
                  <a:rPr lang="fr-FR" sz="1400" dirty="0">
                    <a:hlinkClick r:id="rId6"/>
                  </a:rPr>
                  <a:t>://rfacnrs.fr/</a:t>
                </a:r>
                <a:r>
                  <a:rPr lang="fr-FR" sz="1400" dirty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sz="1400" dirty="0" smtClean="0"/>
              </a:p>
            </p:txBody>
          </p:sp>
          <p:sp>
            <p:nvSpPr>
              <p:cNvPr id="19" name="Flèche droite 18"/>
              <p:cNvSpPr/>
              <p:nvPr/>
            </p:nvSpPr>
            <p:spPr>
              <a:xfrm>
                <a:off x="4414037" y="3138626"/>
                <a:ext cx="360040" cy="107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lèche droite 20"/>
              <p:cNvSpPr/>
              <p:nvPr/>
            </p:nvSpPr>
            <p:spPr>
              <a:xfrm>
                <a:off x="3823012" y="3547560"/>
                <a:ext cx="360040" cy="107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lèche droite 21"/>
              <p:cNvSpPr/>
              <p:nvPr/>
            </p:nvSpPr>
            <p:spPr>
              <a:xfrm>
                <a:off x="4543092" y="4175370"/>
                <a:ext cx="360040" cy="107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lèche droite 22"/>
              <p:cNvSpPr/>
              <p:nvPr/>
            </p:nvSpPr>
            <p:spPr>
              <a:xfrm>
                <a:off x="4039036" y="4605658"/>
                <a:ext cx="360040" cy="107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Flèche droite 25"/>
            <p:cNvSpPr/>
            <p:nvPr/>
          </p:nvSpPr>
          <p:spPr>
            <a:xfrm>
              <a:off x="3478992" y="2562562"/>
              <a:ext cx="360040" cy="107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1" t="50089" r="28288" b="32923"/>
          <a:stretch/>
        </p:blipFill>
        <p:spPr>
          <a:xfrm>
            <a:off x="9130803" y="708866"/>
            <a:ext cx="1564746" cy="568411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28" name="Flèche droite 27"/>
          <p:cNvSpPr/>
          <p:nvPr/>
        </p:nvSpPr>
        <p:spPr>
          <a:xfrm>
            <a:off x="6682531" y="4037856"/>
            <a:ext cx="360040" cy="107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>
            <a:off x="5530403" y="4468144"/>
            <a:ext cx="360040" cy="107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1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réseau </a:t>
            </a:r>
            <a:r>
              <a:rPr lang="fr-FR" i="1" dirty="0">
                <a:solidFill>
                  <a:srgbClr val="C00000"/>
                </a:solidFill>
              </a:rPr>
              <a:t>RF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, le Groupe Transverse </a:t>
            </a:r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&amp;</a:t>
            </a:r>
            <a:r>
              <a:rPr lang="fr-FR" dirty="0">
                <a:solidFill>
                  <a:srgbClr val="C00000"/>
                </a:solidFill>
              </a:rPr>
              <a:t>TI</a:t>
            </a:r>
            <a:r>
              <a:rPr lang="fr-FR" dirty="0"/>
              <a:t>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951" y="713723"/>
            <a:ext cx="1567674" cy="659837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497955" y="1190574"/>
            <a:ext cx="7776864" cy="400110"/>
            <a:chOff x="1372689" y="1426404"/>
            <a:chExt cx="7516487" cy="400110"/>
          </a:xfrm>
        </p:grpSpPr>
        <p:sp>
          <p:nvSpPr>
            <p:cNvPr id="17" name="Flèche droite 16"/>
            <p:cNvSpPr/>
            <p:nvPr/>
          </p:nvSpPr>
          <p:spPr>
            <a:xfrm>
              <a:off x="6605299" y="1554450"/>
              <a:ext cx="474352" cy="179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372689" y="1426404"/>
              <a:ext cx="75164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Création du </a:t>
              </a:r>
              <a:r>
                <a:rPr lang="fr-FR" b="1" dirty="0" smtClean="0"/>
                <a:t>GT </a:t>
              </a:r>
              <a:r>
                <a:rPr lang="fr-FR" b="1" i="1" dirty="0" smtClean="0">
                  <a:solidFill>
                    <a:srgbClr val="FF0000"/>
                  </a:solidFill>
                </a:rPr>
                <a:t>F</a:t>
              </a:r>
              <a:r>
                <a:rPr lang="fr-FR" b="1" dirty="0" smtClean="0">
                  <a:solidFill>
                    <a:srgbClr val="FF0000"/>
                  </a:solidFill>
                </a:rPr>
                <a:t>A</a:t>
              </a:r>
              <a:r>
                <a:rPr lang="fr-FR" b="1" dirty="0" smtClean="0"/>
                <a:t> &amp; </a:t>
              </a:r>
              <a:r>
                <a:rPr lang="fr-FR" b="1" dirty="0" smtClean="0">
                  <a:solidFill>
                    <a:srgbClr val="FF0000"/>
                  </a:solidFill>
                </a:rPr>
                <a:t>T</a:t>
              </a:r>
              <a:r>
                <a:rPr lang="fr-FR" b="1" dirty="0" smtClean="0"/>
                <a:t>echniques </a:t>
              </a:r>
              <a:r>
                <a:rPr lang="fr-FR" b="1" dirty="0" smtClean="0">
                  <a:solidFill>
                    <a:srgbClr val="FF0000"/>
                  </a:solidFill>
                </a:rPr>
                <a:t>I</a:t>
              </a:r>
              <a:r>
                <a:rPr lang="fr-FR" b="1" dirty="0" smtClean="0"/>
                <a:t>nnovantes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dirty="0" smtClean="0"/>
                <a:t>    </a:t>
              </a:r>
              <a:r>
                <a:rPr lang="fr-FR" dirty="0"/>
                <a:t> </a:t>
              </a:r>
              <a:r>
                <a:rPr lang="fr-FR" dirty="0" smtClean="0"/>
                <a:t>   Mars 2021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7835" y="1859613"/>
            <a:ext cx="10426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Fédérer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pôles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départements, groupes ou plateformes de l’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Pérenniser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la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commencées en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à l’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IPNO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LAL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au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CSNSM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3226147" y="2021632"/>
            <a:ext cx="360040" cy="6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>
            <a:off x="1857995" y="2482981"/>
            <a:ext cx="360040" cy="6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955821" y="2979222"/>
            <a:ext cx="861749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Composition actuelle du </a:t>
            </a:r>
            <a:r>
              <a:rPr lang="fr-FR" sz="1600" b="1" dirty="0"/>
              <a:t>GT </a:t>
            </a:r>
            <a:r>
              <a:rPr lang="fr-FR" sz="1600" b="1" i="1" dirty="0" smtClean="0">
                <a:solidFill>
                  <a:srgbClr val="C00000"/>
                </a:solidFill>
              </a:rPr>
              <a:t>F</a:t>
            </a:r>
            <a:r>
              <a:rPr lang="fr-FR" sz="1600" b="1" dirty="0" smtClean="0">
                <a:solidFill>
                  <a:srgbClr val="C00000"/>
                </a:solidFill>
              </a:rPr>
              <a:t>A</a:t>
            </a:r>
            <a:r>
              <a:rPr lang="fr-FR" sz="1600" b="1" dirty="0" smtClean="0"/>
              <a:t>&amp;</a:t>
            </a:r>
            <a:r>
              <a:rPr lang="fr-FR" sz="1600" b="1" dirty="0" smtClean="0">
                <a:solidFill>
                  <a:srgbClr val="C00000"/>
                </a:solidFill>
              </a:rPr>
              <a:t>TI</a:t>
            </a:r>
            <a:r>
              <a:rPr lang="fr-FR" sz="1600" b="1" dirty="0" smtClean="0"/>
              <a:t> </a:t>
            </a:r>
            <a:r>
              <a:rPr lang="fr-FR" sz="1600" b="1" dirty="0"/>
              <a:t>: </a:t>
            </a:r>
            <a:r>
              <a:rPr lang="fr-FR" sz="1600" b="1" dirty="0" smtClean="0"/>
              <a:t>17 </a:t>
            </a:r>
            <a:r>
              <a:rPr lang="fr-FR" sz="1600" b="1" dirty="0" smtClean="0"/>
              <a:t>agents </a:t>
            </a:r>
            <a:r>
              <a:rPr lang="fr-FR" sz="1600" dirty="0"/>
              <a:t>issus des  pôles </a:t>
            </a:r>
            <a:r>
              <a:rPr lang="fr-FR" sz="1600" b="1" dirty="0"/>
              <a:t>ingénierie </a:t>
            </a:r>
            <a:r>
              <a:rPr lang="fr-FR" sz="1600" dirty="0"/>
              <a:t>et </a:t>
            </a:r>
            <a:r>
              <a:rPr lang="fr-FR" sz="1600" b="1" dirty="0"/>
              <a:t>accélérateurs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-14213" y="5242703"/>
            <a:ext cx="4103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Pour contacter le </a:t>
            </a:r>
            <a:r>
              <a:rPr lang="fr-FR" sz="1400" b="1" dirty="0"/>
              <a:t>GT FATI</a:t>
            </a:r>
            <a:r>
              <a:rPr lang="fr-FR" sz="1400" dirty="0"/>
              <a:t> : </a:t>
            </a:r>
            <a:r>
              <a:rPr lang="fr-FR" sz="1400" b="1" u="sng" dirty="0" smtClean="0">
                <a:hlinkClick r:id="rId5"/>
              </a:rPr>
              <a:t>fati@ijclab.in2p3.fr</a:t>
            </a:r>
            <a:endParaRPr lang="fr-FR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4178051" y="5254896"/>
            <a:ext cx="53848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/>
              <a:t>Site WEB du </a:t>
            </a:r>
            <a:r>
              <a:rPr lang="fr-FR" sz="1400" b="1" dirty="0"/>
              <a:t>GT FATI </a:t>
            </a:r>
            <a:r>
              <a:rPr lang="fr-FR" sz="1400" dirty="0"/>
              <a:t>: </a:t>
            </a:r>
            <a:r>
              <a:rPr lang="fr-FR" sz="1400" b="1" u="sng" dirty="0">
                <a:hlinkClick r:id="rId6"/>
              </a:rPr>
              <a:t>https://wpingenierie.ijclab.in2p3.fr/fati/</a:t>
            </a:r>
            <a:r>
              <a:rPr lang="fr-FR" sz="1400" b="1" dirty="0"/>
              <a:t> 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201812" y="3677816"/>
            <a:ext cx="8544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Le GT </a:t>
            </a:r>
            <a:r>
              <a:rPr lang="fr-FR" sz="1600" dirty="0"/>
              <a:t>ne peut pas deviner ce dont ont </a:t>
            </a:r>
            <a:r>
              <a:rPr lang="fr-FR" sz="1600" b="1" dirty="0"/>
              <a:t>besoin les pôles et les équipes </a:t>
            </a:r>
            <a:r>
              <a:rPr lang="fr-FR" sz="1600" b="1" dirty="0" smtClean="0"/>
              <a:t>!</a:t>
            </a:r>
          </a:p>
          <a:p>
            <a:endParaRPr lang="fr-FR" sz="800" b="1" dirty="0"/>
          </a:p>
          <a:p>
            <a:r>
              <a:rPr lang="fr-FR" sz="1600" dirty="0"/>
              <a:t>Les équipes </a:t>
            </a:r>
            <a:r>
              <a:rPr lang="fr-FR" sz="1600" dirty="0" smtClean="0"/>
              <a:t>et les pôles ne </a:t>
            </a:r>
            <a:r>
              <a:rPr lang="fr-FR" sz="1600" b="1" dirty="0"/>
              <a:t>savent pas </a:t>
            </a:r>
            <a:r>
              <a:rPr lang="fr-FR" sz="1600" dirty="0"/>
              <a:t>ce que la </a:t>
            </a:r>
            <a:r>
              <a:rPr lang="fr-FR" sz="1600" b="1" i="1" dirty="0">
                <a:solidFill>
                  <a:srgbClr val="C00000"/>
                </a:solidFill>
              </a:rPr>
              <a:t>F</a:t>
            </a:r>
            <a:r>
              <a:rPr lang="fr-FR" sz="1600" b="1" dirty="0">
                <a:solidFill>
                  <a:srgbClr val="C00000"/>
                </a:solidFill>
              </a:rPr>
              <a:t>A</a:t>
            </a:r>
            <a:r>
              <a:rPr lang="fr-FR" sz="1600" b="1" dirty="0"/>
              <a:t> &amp;</a:t>
            </a:r>
            <a:r>
              <a:rPr lang="fr-FR" sz="1600" b="1" dirty="0" smtClean="0"/>
              <a:t> </a:t>
            </a:r>
            <a:r>
              <a:rPr lang="fr-FR" sz="1600" b="1" dirty="0"/>
              <a:t>les </a:t>
            </a:r>
            <a:r>
              <a:rPr lang="fr-FR" sz="1600" b="1" dirty="0">
                <a:solidFill>
                  <a:srgbClr val="C00000"/>
                </a:solidFill>
              </a:rPr>
              <a:t>TI </a:t>
            </a:r>
            <a:r>
              <a:rPr lang="fr-FR" sz="1600" dirty="0"/>
              <a:t>peuvent </a:t>
            </a:r>
            <a:r>
              <a:rPr lang="fr-FR" sz="1600" dirty="0" smtClean="0"/>
              <a:t>leurs </a:t>
            </a:r>
            <a:r>
              <a:rPr lang="fr-FR" sz="1600" dirty="0"/>
              <a:t>apporter </a:t>
            </a:r>
            <a:r>
              <a:rPr lang="fr-FR" sz="1600" dirty="0" smtClean="0"/>
              <a:t>!!</a:t>
            </a:r>
            <a:endParaRPr lang="fr-FR" sz="1600" dirty="0"/>
          </a:p>
        </p:txBody>
      </p:sp>
      <p:sp>
        <p:nvSpPr>
          <p:cNvPr id="31" name="Rectangle 30"/>
          <p:cNvSpPr/>
          <p:nvPr/>
        </p:nvSpPr>
        <p:spPr>
          <a:xfrm>
            <a:off x="3226148" y="460462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C00000"/>
                </a:solidFill>
              </a:rPr>
              <a:t>Interaction</a:t>
            </a:r>
            <a:r>
              <a:rPr lang="fr-FR" sz="1800" b="1" dirty="0"/>
              <a:t> </a:t>
            </a:r>
            <a:r>
              <a:rPr lang="fr-FR" sz="1800" b="1" dirty="0" smtClean="0"/>
              <a:t>avec </a:t>
            </a:r>
            <a:r>
              <a:rPr lang="fr-FR" sz="1800" b="1" dirty="0"/>
              <a:t>les équipes et les pôles scientifiques et techniques</a:t>
            </a:r>
          </a:p>
        </p:txBody>
      </p:sp>
      <p:sp>
        <p:nvSpPr>
          <p:cNvPr id="32" name="Flèche droite 31"/>
          <p:cNvSpPr/>
          <p:nvPr/>
        </p:nvSpPr>
        <p:spPr>
          <a:xfrm>
            <a:off x="2866107" y="4757936"/>
            <a:ext cx="360040" cy="60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9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725488"/>
            <a:ext cx="107727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, 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sz="3600" b="1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6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841043"/>
            <a:ext cx="107727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</a:t>
            </a:r>
            <a:r>
              <a:rPr lang="fr-FR" dirty="0"/>
              <a:t>aux </a:t>
            </a:r>
            <a:r>
              <a:rPr lang="fr-FR" dirty="0" smtClean="0"/>
              <a:t>accélérateurs</a:t>
            </a:r>
          </a:p>
          <a:p>
            <a:pPr algn="ctr"/>
            <a:r>
              <a:rPr lang="fr-FR" sz="1600" i="1" dirty="0"/>
              <a:t>Des polymères </a:t>
            </a:r>
            <a:r>
              <a:rPr lang="fr-FR" sz="1600" i="1" dirty="0" smtClean="0"/>
              <a:t>au 316L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métal, états </a:t>
            </a:r>
            <a:r>
              <a:rPr lang="fr-FR" dirty="0"/>
              <a:t>de </a:t>
            </a:r>
            <a:r>
              <a:rPr lang="fr-FR" dirty="0" smtClean="0"/>
              <a:t>surfaces, densités…</a:t>
            </a:r>
            <a:endParaRPr lang="fr-FR" dirty="0"/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9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4212" y="1373560"/>
            <a:ext cx="10772775" cy="3662541"/>
            <a:chOff x="-1" y="941512"/>
            <a:chExt cx="10772775" cy="3662541"/>
          </a:xfrm>
        </p:grpSpPr>
        <p:sp>
          <p:nvSpPr>
            <p:cNvPr id="26" name="ZoneTexte 25"/>
            <p:cNvSpPr txBox="1"/>
            <p:nvPr/>
          </p:nvSpPr>
          <p:spPr>
            <a:xfrm>
              <a:off x="-1" y="941512"/>
              <a:ext cx="10772775" cy="3662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 smtClean="0"/>
                <a:t>La </a:t>
              </a:r>
              <a:r>
                <a:rPr lang="fr-FR" b="1" dirty="0" smtClean="0">
                  <a:solidFill>
                    <a:srgbClr val="FF0000"/>
                  </a:solidFill>
                </a:rPr>
                <a:t>FA</a:t>
              </a:r>
              <a:r>
                <a:rPr lang="fr-FR" b="1" dirty="0" smtClean="0"/>
                <a:t> ? nous n’en somme qu’au début !!           difficile </a:t>
              </a:r>
              <a:r>
                <a:rPr lang="fr-FR" b="1" dirty="0"/>
                <a:t>à</a:t>
              </a:r>
              <a:r>
                <a:rPr lang="fr-FR" b="1" dirty="0" smtClean="0"/>
                <a:t> anticiper.</a:t>
              </a:r>
            </a:p>
            <a:p>
              <a:pPr algn="ctr"/>
              <a:endParaRPr lang="fr-FR" sz="1600" dirty="0" smtClean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Technologie de rupture.</a:t>
              </a:r>
            </a:p>
            <a:p>
              <a:pPr algn="ctr"/>
              <a:r>
                <a:rPr lang="fr-FR" sz="1600" dirty="0" smtClean="0"/>
                <a:t>Normaliser</a:t>
              </a:r>
              <a:r>
                <a:rPr lang="fr-FR" sz="1600" dirty="0"/>
                <a:t>, Uniformiser, Simplifier, Délocaliser          </a:t>
              </a:r>
              <a:r>
                <a:rPr lang="fr-FR" sz="1600" dirty="0" smtClean="0"/>
                <a:t>  Spécifier</a:t>
              </a:r>
              <a:r>
                <a:rPr lang="fr-FR" sz="1600" dirty="0"/>
                <a:t>, Personnaliser, Complexifier, Relocaliser</a:t>
              </a:r>
              <a:r>
                <a:rPr lang="fr-FR" sz="1600" dirty="0" smtClean="0"/>
                <a:t>.</a:t>
              </a:r>
            </a:p>
            <a:p>
              <a:pPr algn="ctr"/>
              <a:endParaRPr lang="fr-FR" sz="1600" dirty="0" smtClean="0"/>
            </a:p>
            <a:p>
              <a:pPr algn="ctr"/>
              <a:endParaRPr lang="fr-FR" sz="18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Son </a:t>
              </a:r>
              <a:r>
                <a:rPr lang="fr-FR" b="1" dirty="0" smtClean="0"/>
                <a:t>développement, son déploiement sont inéluctables…</a:t>
              </a:r>
            </a:p>
            <a:p>
              <a:pPr algn="ctr"/>
              <a:r>
                <a:rPr lang="fr-FR" sz="1800" dirty="0" smtClean="0"/>
                <a:t>         </a:t>
              </a:r>
              <a:r>
                <a:rPr lang="fr-FR" sz="1800" b="1" dirty="0" smtClean="0"/>
                <a:t>simple affaire </a:t>
              </a:r>
              <a:r>
                <a:rPr lang="fr-FR" sz="1800" b="1" dirty="0"/>
                <a:t>de </a:t>
              </a:r>
              <a:r>
                <a:rPr lang="fr-FR" sz="1800" b="1" dirty="0" smtClean="0"/>
                <a:t>temps.</a:t>
              </a:r>
            </a:p>
            <a:p>
              <a:pPr algn="ctr"/>
              <a:r>
                <a:rPr lang="fr-FR" sz="1600" dirty="0" smtClean="0"/>
                <a:t>      Le question ? n’est plus ….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si</a:t>
              </a:r>
              <a:r>
                <a:rPr lang="fr-FR" sz="1600" dirty="0" smtClean="0"/>
                <a:t> !           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mais quand </a:t>
              </a:r>
              <a:r>
                <a:rPr lang="fr-FR" sz="1600" dirty="0" smtClean="0"/>
                <a:t>?</a:t>
              </a:r>
            </a:p>
            <a:p>
              <a:pPr algn="ctr"/>
              <a:endParaRPr lang="fr-FR" sz="1600" dirty="0" smtClean="0"/>
            </a:p>
            <a:p>
              <a:pPr algn="ctr"/>
              <a:endParaRPr lang="fr-FR" sz="16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P</a:t>
              </a:r>
              <a:r>
                <a:rPr lang="fr-FR" b="1" dirty="0" smtClean="0"/>
                <a:t>enser autrement           </a:t>
              </a:r>
              <a:r>
                <a:rPr lang="fr-FR" b="1" dirty="0" smtClean="0">
                  <a:solidFill>
                    <a:srgbClr val="FF0000"/>
                  </a:solidFill>
                </a:rPr>
                <a:t>facile </a:t>
              </a:r>
              <a:r>
                <a:rPr lang="fr-FR" b="1" dirty="0">
                  <a:solidFill>
                    <a:srgbClr val="FF0000"/>
                  </a:solidFill>
                </a:rPr>
                <a:t>à dire </a:t>
              </a:r>
              <a:r>
                <a:rPr lang="fr-FR" b="1" dirty="0" smtClean="0"/>
                <a:t>…… plus difficile à faire !!</a:t>
              </a:r>
              <a:endParaRPr lang="fr-FR" b="1" dirty="0"/>
            </a:p>
          </p:txBody>
        </p:sp>
        <p:sp>
          <p:nvSpPr>
            <p:cNvPr id="27" name="Flèche droite 26"/>
            <p:cNvSpPr/>
            <p:nvPr/>
          </p:nvSpPr>
          <p:spPr>
            <a:xfrm>
              <a:off x="4145484" y="429640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/>
            </a:p>
            <a:p>
              <a:pPr algn="ctr"/>
              <a:endParaRPr lang="fr-FR" dirty="0"/>
            </a:p>
          </p:txBody>
        </p:sp>
        <p:sp>
          <p:nvSpPr>
            <p:cNvPr id="28" name="Flèche droite 27"/>
            <p:cNvSpPr/>
            <p:nvPr/>
          </p:nvSpPr>
          <p:spPr>
            <a:xfrm>
              <a:off x="3857452" y="3245768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Flèche droite 28"/>
            <p:cNvSpPr/>
            <p:nvPr/>
          </p:nvSpPr>
          <p:spPr>
            <a:xfrm>
              <a:off x="5009580" y="2165648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6610522" y="1128048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Flèche droite 31"/>
            <p:cNvSpPr/>
            <p:nvPr/>
          </p:nvSpPr>
          <p:spPr>
            <a:xfrm>
              <a:off x="6106466" y="353380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117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-57796" y="1373560"/>
            <a:ext cx="10772775" cy="3570208"/>
            <a:chOff x="-1" y="869504"/>
            <a:chExt cx="10772775" cy="3570208"/>
          </a:xfrm>
        </p:grpSpPr>
        <p:sp>
          <p:nvSpPr>
            <p:cNvPr id="26" name="ZoneTexte 25"/>
            <p:cNvSpPr txBox="1"/>
            <p:nvPr/>
          </p:nvSpPr>
          <p:spPr>
            <a:xfrm>
              <a:off x="-1" y="869504"/>
              <a:ext cx="10772775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 smtClean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 smtClean="0"/>
                <a:t>Ne remplace pas            mais </a:t>
              </a:r>
              <a:r>
                <a:rPr lang="fr-FR" b="1" dirty="0" smtClean="0">
                  <a:solidFill>
                    <a:srgbClr val="FF0000"/>
                  </a:solidFill>
                </a:rPr>
                <a:t>ajoute.</a:t>
              </a: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 smtClean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S</a:t>
              </a:r>
              <a:r>
                <a:rPr lang="fr-FR" b="1" dirty="0" smtClean="0"/>
                <a:t>ystématiquement anticiper et maîtriser </a:t>
              </a:r>
              <a:r>
                <a:rPr lang="fr-FR" b="1" dirty="0"/>
                <a:t>les </a:t>
              </a:r>
              <a:r>
                <a:rPr lang="fr-FR" b="1" dirty="0" smtClean="0"/>
                <a:t>risques ? Si oui            </a:t>
              </a:r>
            </a:p>
            <a:p>
              <a:pPr algn="ctr"/>
              <a:r>
                <a:rPr lang="fr-FR" sz="1800" b="1" dirty="0" smtClean="0">
                  <a:solidFill>
                    <a:srgbClr val="FF0000"/>
                  </a:solidFill>
                </a:rPr>
                <a:t>ce n’est pas </a:t>
              </a:r>
              <a:r>
                <a:rPr lang="fr-FR" sz="1800" b="1" dirty="0" smtClean="0"/>
                <a:t>une vrai évolution, révolution…</a:t>
              </a:r>
              <a:endParaRPr lang="fr-FR" sz="1800" b="1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 smtClean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Effort scientifique et coopération transdisciplinaire </a:t>
              </a:r>
              <a:r>
                <a:rPr lang="fr-FR" b="1" dirty="0" smtClean="0"/>
                <a:t>          </a:t>
              </a:r>
            </a:p>
            <a:p>
              <a:pPr algn="ctr"/>
              <a:r>
                <a:rPr lang="fr-FR" sz="1800" b="1" dirty="0" smtClean="0"/>
                <a:t>pas </a:t>
              </a:r>
              <a:r>
                <a:rPr lang="fr-FR" sz="1800" b="1" dirty="0"/>
                <a:t>une option …</a:t>
              </a:r>
              <a:r>
                <a:rPr lang="fr-FR" sz="1800" b="1" dirty="0">
                  <a:solidFill>
                    <a:srgbClr val="FF0000"/>
                  </a:solidFill>
                </a:rPr>
                <a:t>une nécessité</a:t>
              </a:r>
              <a:r>
                <a:rPr lang="fr-FR" sz="1800" b="1" dirty="0"/>
                <a:t> </a:t>
              </a:r>
              <a:r>
                <a:rPr lang="fr-FR" sz="1800" b="1" dirty="0" smtClean="0"/>
                <a:t>!</a:t>
              </a: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 smtClean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fr-FR" b="1" dirty="0"/>
                <a:t>Entrer dans les technologies </a:t>
              </a:r>
              <a:r>
                <a:rPr lang="fr-FR" b="1" dirty="0" smtClean="0"/>
                <a:t>du </a:t>
              </a:r>
              <a:r>
                <a:rPr lang="fr-FR" b="1" dirty="0"/>
                <a:t>futur           besoins d’investissements</a:t>
              </a:r>
              <a:r>
                <a:rPr lang="fr-FR" b="1" dirty="0" smtClean="0"/>
                <a:t>.</a:t>
              </a:r>
              <a:r>
                <a:rPr lang="fr-FR" b="1" dirty="0" smtClean="0">
                  <a:solidFill>
                    <a:srgbClr val="FF0000"/>
                  </a:solidFill>
                </a:rPr>
                <a:t>      </a:t>
              </a:r>
              <a:endParaRPr lang="fr-FR" b="1" dirty="0" smtClean="0"/>
            </a:p>
          </p:txBody>
        </p:sp>
        <p:sp>
          <p:nvSpPr>
            <p:cNvPr id="27" name="Flèche droite 26"/>
            <p:cNvSpPr/>
            <p:nvPr/>
          </p:nvSpPr>
          <p:spPr>
            <a:xfrm>
              <a:off x="3103435" y="343160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/>
            </a:p>
            <a:p>
              <a:pPr algn="ctr"/>
              <a:endParaRPr lang="fr-FR" dirty="0"/>
            </a:p>
          </p:txBody>
        </p:sp>
        <p:sp>
          <p:nvSpPr>
            <p:cNvPr id="28" name="Flèche droite 27"/>
            <p:cNvSpPr/>
            <p:nvPr/>
          </p:nvSpPr>
          <p:spPr>
            <a:xfrm>
              <a:off x="2520279" y="235148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Flèche droite 28"/>
            <p:cNvSpPr/>
            <p:nvPr/>
          </p:nvSpPr>
          <p:spPr>
            <a:xfrm>
              <a:off x="5599857" y="127136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Flèche droite 31"/>
            <p:cNvSpPr/>
            <p:nvPr/>
          </p:nvSpPr>
          <p:spPr>
            <a:xfrm>
              <a:off x="5931472" y="4194200"/>
              <a:ext cx="376806" cy="1014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261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725488"/>
            <a:ext cx="107727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, 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dirty="0" smtClean="0"/>
          </a:p>
          <a:p>
            <a:pPr lvl="0" algn="ctr"/>
            <a:r>
              <a:rPr lang="fr-FR" sz="3600" b="1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8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" y="1301552"/>
            <a:ext cx="10786987" cy="3960440"/>
            <a:chOff x="1" y="837566"/>
            <a:chExt cx="10786987" cy="3960440"/>
          </a:xfrm>
        </p:grpSpPr>
        <p:grpSp>
          <p:nvGrpSpPr>
            <p:cNvPr id="2" name="Groupe 1"/>
            <p:cNvGrpSpPr/>
            <p:nvPr/>
          </p:nvGrpSpPr>
          <p:grpSpPr>
            <a:xfrm>
              <a:off x="633859" y="2313832"/>
              <a:ext cx="9649072" cy="1537326"/>
              <a:chOff x="1586249" y="2237656"/>
              <a:chExt cx="8141849" cy="1537326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3950" y="2237656"/>
                <a:ext cx="4264148" cy="150499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1586249" y="2451543"/>
                <a:ext cx="30963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 smtClean="0"/>
                  <a:t>AEFA 2021</a:t>
                </a:r>
              </a:p>
              <a:p>
                <a:pPr algn="ctr"/>
                <a:r>
                  <a:rPr lang="fr-FR" sz="2400" dirty="0" smtClean="0"/>
                  <a:t>Conférences </a:t>
                </a:r>
                <a:r>
                  <a:rPr lang="fr-FR" sz="2400" dirty="0"/>
                  <a:t>en </a:t>
                </a:r>
                <a:r>
                  <a:rPr lang="fr-FR" sz="2400" dirty="0" smtClean="0"/>
                  <a:t>ligne</a:t>
                </a:r>
              </a:p>
              <a:p>
                <a:pPr algn="ctr"/>
                <a:r>
                  <a:rPr lang="fr-FR" sz="2800" b="1" dirty="0" smtClean="0">
                    <a:solidFill>
                      <a:srgbClr val="0070C0"/>
                    </a:solidFill>
                  </a:rPr>
                  <a:t>Les 08, 09 et </a:t>
                </a:r>
                <a:r>
                  <a:rPr lang="fr-FR" sz="2800" b="1" dirty="0">
                    <a:solidFill>
                      <a:srgbClr val="0070C0"/>
                    </a:solidFill>
                  </a:rPr>
                  <a:t>10 </a:t>
                </a:r>
                <a:r>
                  <a:rPr lang="fr-FR" sz="2800" b="1" dirty="0" smtClean="0">
                    <a:solidFill>
                      <a:srgbClr val="0070C0"/>
                    </a:solidFill>
                  </a:rPr>
                  <a:t>juin</a:t>
                </a: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2" y="4397896"/>
              <a:ext cx="10786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hlinkClick r:id="rId3"/>
                </a:rPr>
                <a:t>https://aefa2021.site.digitevent.com/fr/page/aefa-2021</a:t>
              </a:r>
              <a:r>
                <a:rPr lang="fr-FR" dirty="0" smtClean="0">
                  <a:hlinkClick r:id="rId3"/>
                </a:rPr>
                <a:t>/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" y="837566"/>
              <a:ext cx="10772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Assises Européennes de la Fabrication </a:t>
              </a:r>
              <a:r>
                <a:rPr lang="fr-FR" sz="2400" b="1" dirty="0" smtClean="0"/>
                <a:t>Additive</a:t>
              </a:r>
              <a:endParaRPr lang="fr-FR" sz="2400" b="1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20" name="Image 19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dirty="0"/>
              <a:t>À vos agendas ! </a:t>
            </a:r>
          </a:p>
        </p:txBody>
      </p:sp>
    </p:spTree>
    <p:extLst>
      <p:ext uri="{BB962C8B-B14F-4D97-AF65-F5344CB8AC3E}">
        <p14:creationId xmlns:p14="http://schemas.microsoft.com/office/powerpoint/2010/main" val="32039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43" y="926239"/>
            <a:ext cx="2959014" cy="4316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4006941"/>
            <a:ext cx="4968552" cy="1192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95239" r="53408" b="750"/>
          <a:stretch/>
        </p:blipFill>
        <p:spPr>
          <a:xfrm>
            <a:off x="1569963" y="1085528"/>
            <a:ext cx="4500500" cy="600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5" t="95239" r="6121" b="750"/>
          <a:stretch/>
        </p:blipFill>
        <p:spPr>
          <a:xfrm>
            <a:off x="57795" y="1805608"/>
            <a:ext cx="4420569" cy="593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561851" y="2492570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F</a:t>
            </a:r>
            <a:r>
              <a:rPr lang="fr-FR" sz="2800" b="1" dirty="0" smtClean="0"/>
              <a:t>abrication </a:t>
            </a:r>
            <a:r>
              <a:rPr lang="fr-FR" sz="2800" b="1" dirty="0" smtClean="0">
                <a:solidFill>
                  <a:srgbClr val="FF0000"/>
                </a:solidFill>
              </a:rPr>
              <a:t>A</a:t>
            </a:r>
            <a:r>
              <a:rPr lang="fr-FR" sz="2800" b="1" dirty="0" smtClean="0"/>
              <a:t>dditive </a:t>
            </a:r>
          </a:p>
          <a:p>
            <a:pPr algn="ctr"/>
            <a:r>
              <a:rPr lang="fr-FR" sz="2400" dirty="0" smtClean="0"/>
              <a:t>appliquée à la physique des deux infinies 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Lundi 7 juin 2021 à l’IJClab 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7835" y="5293930"/>
            <a:ext cx="5697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indico.ijclab.in2p3.fr/event/7055/overview</a:t>
            </a:r>
            <a:r>
              <a:rPr lang="fr-FR" dirty="0" smtClean="0"/>
              <a:t> 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7" name="Image 16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dirty="0"/>
              <a:t>À vos agendas ! </a:t>
            </a:r>
          </a:p>
        </p:txBody>
      </p:sp>
    </p:spTree>
    <p:extLst>
      <p:ext uri="{BB962C8B-B14F-4D97-AF65-F5344CB8AC3E}">
        <p14:creationId xmlns:p14="http://schemas.microsoft.com/office/powerpoint/2010/main" val="19912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7" name="Image 16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9235" y="2521913"/>
            <a:ext cx="10782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94B"/>
                </a:solidFill>
              </a:rPr>
              <a:t>Merci </a:t>
            </a:r>
            <a:r>
              <a:rPr lang="fr-FR" sz="4000" b="1" dirty="0" smtClean="0">
                <a:solidFill>
                  <a:srgbClr val="00294B"/>
                </a:solidFill>
              </a:rPr>
              <a:t>de </a:t>
            </a:r>
            <a:r>
              <a:rPr lang="fr-FR" sz="4000" b="1" dirty="0">
                <a:solidFill>
                  <a:srgbClr val="00294B"/>
                </a:solidFill>
              </a:rPr>
              <a:t>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16060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738837"/>
            <a:ext cx="1077277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détecteurs</a:t>
            </a:r>
          </a:p>
          <a:p>
            <a:pPr algn="ctr"/>
            <a:r>
              <a:rPr lang="fr-FR" sz="1600" i="1" dirty="0"/>
              <a:t>Des polymères au W</a:t>
            </a:r>
            <a:endParaRPr lang="fr-FR" sz="1600" b="1" i="1" dirty="0"/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, </a:t>
            </a:r>
            <a:r>
              <a:rPr lang="fr-FR" dirty="0" smtClean="0"/>
              <a:t>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5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-1" y="653480"/>
            <a:ext cx="1077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Introduction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73094" y="1290790"/>
            <a:ext cx="48245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Principe de la </a:t>
            </a:r>
            <a:r>
              <a:rPr lang="en-US" b="1" dirty="0" smtClean="0">
                <a:solidFill>
                  <a:srgbClr val="FF0000"/>
                </a:solidFill>
              </a:rPr>
              <a:t>FA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 smtClean="0"/>
              <a:t>Conception  </a:t>
            </a:r>
            <a:r>
              <a:rPr lang="fr-FR" sz="1600" b="1" dirty="0" smtClean="0"/>
              <a:t>3D</a:t>
            </a:r>
            <a:r>
              <a:rPr lang="fr-FR" sz="1600" dirty="0" smtClean="0"/>
              <a:t> </a:t>
            </a:r>
            <a:endParaRPr lang="fr-FR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b="1" dirty="0" smtClean="0"/>
              <a:t>Conversion</a:t>
            </a:r>
            <a:r>
              <a:rPr lang="fr-FR" sz="1600" dirty="0" smtClean="0"/>
              <a:t> en fichier numérique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 smtClean="0"/>
              <a:t>Fabrication par </a:t>
            </a:r>
            <a:r>
              <a:rPr lang="fr-FR" sz="1600" b="1" dirty="0" smtClean="0"/>
              <a:t>empilement de couches</a:t>
            </a:r>
            <a:endParaRPr lang="fr-FR" sz="16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600" dirty="0" smtClean="0"/>
              <a:t>Post traitement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506067" y="3366767"/>
            <a:ext cx="82667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Procédés </a:t>
            </a:r>
            <a:r>
              <a:rPr lang="fr-FR" b="1" dirty="0"/>
              <a:t>et acronymes en </a:t>
            </a:r>
            <a:r>
              <a:rPr lang="fr-FR" b="1" dirty="0">
                <a:solidFill>
                  <a:srgbClr val="FF0000"/>
                </a:solidFill>
              </a:rPr>
              <a:t>FA </a:t>
            </a:r>
            <a:r>
              <a:rPr lang="fr-FR" sz="1600" b="1" dirty="0" smtClean="0"/>
              <a:t>(polymères et métaux)</a:t>
            </a:r>
          </a:p>
          <a:p>
            <a:endParaRPr lang="fr-FR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>
                <a:solidFill>
                  <a:srgbClr val="FF0000"/>
                </a:solidFill>
              </a:rPr>
              <a:t>FDM</a:t>
            </a:r>
            <a:r>
              <a:rPr lang="fr-FR" sz="1600" b="1" dirty="0"/>
              <a:t> </a:t>
            </a:r>
            <a:r>
              <a:rPr lang="fr-FR" sz="1600" dirty="0" smtClean="0"/>
              <a:t>Dépôt </a:t>
            </a:r>
            <a:r>
              <a:rPr lang="fr-FR" sz="1600" dirty="0"/>
              <a:t>de fil en </a:t>
            </a:r>
            <a:r>
              <a:rPr lang="fr-FR" sz="1600" dirty="0" smtClean="0"/>
              <a:t>fusion </a:t>
            </a:r>
            <a:r>
              <a:rPr lang="fr-FR" sz="1400" dirty="0" smtClean="0"/>
              <a:t>(polymères thermoplastiques)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 smtClean="0">
                <a:solidFill>
                  <a:srgbClr val="FF0000"/>
                </a:solidFill>
              </a:rPr>
              <a:t>SLM</a:t>
            </a:r>
            <a:r>
              <a:rPr lang="fr-FR" sz="1600" b="1" i="1" dirty="0" smtClean="0"/>
              <a:t> </a:t>
            </a:r>
            <a:r>
              <a:rPr lang="fr-FR" sz="1600" dirty="0" smtClean="0"/>
              <a:t>Fusion par </a:t>
            </a:r>
            <a:r>
              <a:rPr lang="fr-FR" sz="1600" dirty="0"/>
              <a:t>un </a:t>
            </a:r>
            <a:r>
              <a:rPr lang="fr-FR" sz="1600" dirty="0" smtClean="0"/>
              <a:t>laser sur </a:t>
            </a:r>
            <a:r>
              <a:rPr lang="fr-FR" sz="1600" dirty="0"/>
              <a:t>un lit de </a:t>
            </a:r>
            <a:r>
              <a:rPr lang="fr-FR" sz="1600" dirty="0" smtClean="0"/>
              <a:t>poudre </a:t>
            </a:r>
            <a:r>
              <a:rPr lang="fr-FR" sz="1400" dirty="0" smtClean="0"/>
              <a:t>(sous </a:t>
            </a:r>
            <a:r>
              <a:rPr lang="fr-FR" sz="1400" dirty="0"/>
              <a:t>gaz </a:t>
            </a:r>
            <a:r>
              <a:rPr lang="fr-FR" sz="1400" dirty="0" smtClean="0"/>
              <a:t>neutre et à l’ambiante)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>
                <a:solidFill>
                  <a:srgbClr val="FF0000"/>
                </a:solidFill>
              </a:rPr>
              <a:t>EBM</a:t>
            </a:r>
            <a:r>
              <a:rPr lang="fr-FR" sz="1600" b="1" dirty="0"/>
              <a:t> </a:t>
            </a:r>
            <a:r>
              <a:rPr lang="fr-FR" sz="1600" dirty="0"/>
              <a:t>Fusion par un faisceau d’électrons sur un lit de poudre </a:t>
            </a:r>
            <a:r>
              <a:rPr lang="fr-FR" sz="1400" dirty="0" smtClean="0"/>
              <a:t>(sous </a:t>
            </a:r>
            <a:r>
              <a:rPr lang="fr-FR" sz="1400" dirty="0"/>
              <a:t>vide et à 800</a:t>
            </a:r>
            <a:r>
              <a:rPr lang="fr-FR" sz="1400" dirty="0" smtClean="0"/>
              <a:t>°)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>
                <a:solidFill>
                  <a:srgbClr val="FF0000"/>
                </a:solidFill>
              </a:rPr>
              <a:t>DED</a:t>
            </a:r>
            <a:r>
              <a:rPr lang="fr-FR" sz="1600" b="1" i="1" dirty="0"/>
              <a:t> </a:t>
            </a:r>
            <a:r>
              <a:rPr lang="fr-FR" sz="1600" dirty="0"/>
              <a:t>Projection de matière en fusion </a:t>
            </a:r>
            <a:r>
              <a:rPr lang="fr-FR" sz="1400" dirty="0" smtClean="0"/>
              <a:t>(à </a:t>
            </a:r>
            <a:r>
              <a:rPr lang="fr-FR" sz="1400" dirty="0"/>
              <a:t>l’air libre ou sous gaz </a:t>
            </a:r>
            <a:r>
              <a:rPr lang="fr-FR" sz="1400" dirty="0" smtClean="0"/>
              <a:t>neutre)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791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653480"/>
            <a:ext cx="107727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sz="3600" b="1" i="1" dirty="0" smtClean="0">
                <a:solidFill>
                  <a:srgbClr val="C00000"/>
                </a:solidFill>
              </a:rPr>
              <a:t>F</a:t>
            </a:r>
            <a:r>
              <a:rPr lang="fr-FR" sz="3600" b="1" dirty="0" smtClean="0">
                <a:solidFill>
                  <a:srgbClr val="C00000"/>
                </a:solidFill>
              </a:rPr>
              <a:t>A</a:t>
            </a:r>
            <a:r>
              <a:rPr lang="fr-FR" sz="3600" b="1" dirty="0" smtClean="0"/>
              <a:t> appliquée aux détecteurs</a:t>
            </a:r>
          </a:p>
          <a:p>
            <a:pPr algn="ctr"/>
            <a:r>
              <a:rPr lang="fr-FR" sz="2800" b="1" i="1" dirty="0" smtClean="0"/>
              <a:t>Des polymères au W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appliquée aux accélérateurs</a:t>
            </a:r>
          </a:p>
          <a:p>
            <a:pPr algn="ctr"/>
            <a:r>
              <a:rPr lang="fr-FR" sz="1600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, </a:t>
            </a:r>
            <a:r>
              <a:rPr lang="fr-FR" dirty="0" smtClean="0"/>
              <a:t>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01812" y="3112785"/>
            <a:ext cx="3816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Boitier carte </a:t>
            </a:r>
            <a:r>
              <a:rPr lang="fr-FR" sz="1200" b="1" dirty="0" smtClean="0"/>
              <a:t>ABS pour </a:t>
            </a:r>
            <a:r>
              <a:rPr lang="fr-FR" sz="1200" b="1" dirty="0" err="1"/>
              <a:t>Eusoballon</a:t>
            </a:r>
            <a:r>
              <a:rPr lang="fr-FR" sz="1200" b="1" dirty="0"/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443" y="653480"/>
            <a:ext cx="10772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détecteurs</a:t>
            </a:r>
          </a:p>
          <a:p>
            <a:pPr algn="ctr"/>
            <a:r>
              <a:rPr lang="fr-FR" sz="1400" i="1" dirty="0"/>
              <a:t>Des polymères au W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17835" y="4901952"/>
            <a:ext cx="230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Transport capteurs CMOS</a:t>
            </a:r>
          </a:p>
          <a:p>
            <a:pPr algn="ctr"/>
            <a:r>
              <a:rPr lang="fr-FR" sz="1200" b="1" dirty="0" smtClean="0"/>
              <a:t>MIMOSIS-1  </a:t>
            </a:r>
          </a:p>
          <a:p>
            <a:pPr algn="ctr"/>
            <a:r>
              <a:rPr lang="fr-FR" sz="1200" b="1" dirty="0" smtClean="0"/>
              <a:t>IPHC </a:t>
            </a:r>
            <a:r>
              <a:rPr lang="fr-FR" sz="1200" b="1" dirty="0"/>
              <a:t>de Strasbourg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71203" y="5125535"/>
            <a:ext cx="245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/>
              <a:t>S</a:t>
            </a:r>
            <a:r>
              <a:rPr lang="fr-FR" sz="1200" b="1" dirty="0" smtClean="0"/>
              <a:t>upports </a:t>
            </a:r>
            <a:r>
              <a:rPr lang="fr-FR" sz="1200" b="1" dirty="0"/>
              <a:t>de cartes pour </a:t>
            </a:r>
            <a:r>
              <a:rPr lang="fr-FR" sz="1200" b="1" dirty="0" smtClean="0"/>
              <a:t>Belle2</a:t>
            </a:r>
          </a:p>
          <a:p>
            <a:pPr algn="ctr"/>
            <a:r>
              <a:rPr lang="fr-FR" sz="1200" b="1" dirty="0"/>
              <a:t>Pièces en </a:t>
            </a:r>
            <a:r>
              <a:rPr lang="fr-FR" sz="1200" b="1" dirty="0" smtClean="0"/>
              <a:t>ABS</a:t>
            </a:r>
            <a:endParaRPr lang="fr-FR" sz="1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49" y="1205851"/>
            <a:ext cx="1885786" cy="19069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9" y="1384531"/>
            <a:ext cx="1821249" cy="171244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7875" r="5260" b="6004"/>
          <a:stretch/>
        </p:blipFill>
        <p:spPr>
          <a:xfrm rot="1574520">
            <a:off x="6232112" y="1338515"/>
            <a:ext cx="2581860" cy="180447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58" y="961256"/>
            <a:ext cx="2303375" cy="1723940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7406385" y="869504"/>
            <a:ext cx="165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/>
              <a:t>Large </a:t>
            </a:r>
            <a:r>
              <a:rPr lang="fr-FR" sz="1200" b="1" i="1" dirty="0" err="1"/>
              <a:t>Synoptic</a:t>
            </a:r>
            <a:r>
              <a:rPr lang="fr-FR" sz="1200" b="1" i="1" dirty="0"/>
              <a:t> Survey </a:t>
            </a:r>
            <a:r>
              <a:rPr lang="fr-FR" sz="1200" b="1" i="1" dirty="0" err="1" smtClean="0"/>
              <a:t>Telescope</a:t>
            </a:r>
            <a:endParaRPr lang="fr-FR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811163" y="3389784"/>
            <a:ext cx="377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Support d’Hologrammes et de filtres pour LSST</a:t>
            </a:r>
          </a:p>
          <a:p>
            <a:pPr algn="ctr"/>
            <a:r>
              <a:rPr lang="fr-FR" sz="1200" b="1" dirty="0" smtClean="0"/>
              <a:t>Pièces en ABS</a:t>
            </a:r>
            <a:endParaRPr lang="fr-FR" sz="1200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4349" r="11676" b="28610"/>
          <a:stretch/>
        </p:blipFill>
        <p:spPr>
          <a:xfrm>
            <a:off x="417835" y="3749824"/>
            <a:ext cx="2304256" cy="1164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5942" r="4166" b="3744"/>
          <a:stretch/>
        </p:blipFill>
        <p:spPr>
          <a:xfrm>
            <a:off x="3215916" y="3347362"/>
            <a:ext cx="2846853" cy="169031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r="15421"/>
          <a:stretch/>
        </p:blipFill>
        <p:spPr>
          <a:xfrm>
            <a:off x="4252865" y="1515316"/>
            <a:ext cx="2037696" cy="166647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20235" b="13736"/>
          <a:stretch/>
        </p:blipFill>
        <p:spPr>
          <a:xfrm>
            <a:off x="6613233" y="3828027"/>
            <a:ext cx="3669698" cy="1433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03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0443" y="653480"/>
            <a:ext cx="10772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détecteurs</a:t>
            </a:r>
          </a:p>
          <a:p>
            <a:pPr algn="ctr"/>
            <a:r>
              <a:rPr lang="fr-FR" sz="1400" i="1" dirty="0"/>
              <a:t>Des polymères au W</a:t>
            </a:r>
          </a:p>
        </p:txBody>
      </p:sp>
      <p:pic>
        <p:nvPicPr>
          <p:cNvPr id="13" name="Image 12" descr="3D_IEEE_2020_final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10784" r="29485" b="21480"/>
          <a:stretch/>
        </p:blipFill>
        <p:spPr>
          <a:xfrm>
            <a:off x="118760" y="1733600"/>
            <a:ext cx="6779795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783892" y="3893840"/>
            <a:ext cx="2931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6"/>
              </a:rPr>
              <a:t>https://rfacnrs.fr/thematiques/scintillateur-par-impression-3d</a:t>
            </a:r>
            <a:r>
              <a:rPr lang="fr-FR" sz="1400" dirty="0" smtClean="0">
                <a:hlinkClick r:id="rId6"/>
              </a:rPr>
              <a:t>/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042571" y="253509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Lien vers page dédiée à la fabrication additive de scintillateurs :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0444" y="1323038"/>
            <a:ext cx="10772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Slide extrait de la présentation d’</a:t>
            </a:r>
            <a:r>
              <a:rPr lang="fr-FR" sz="1600" b="1" dirty="0">
                <a:solidFill>
                  <a:srgbClr val="C00000"/>
                </a:solidFill>
              </a:rPr>
              <a:t>Andrey </a:t>
            </a:r>
            <a:r>
              <a:rPr lang="fr-FR" sz="1600" b="1" dirty="0" err="1" smtClean="0">
                <a:solidFill>
                  <a:srgbClr val="C00000"/>
                </a:solidFill>
              </a:rPr>
              <a:t>Boyarintsev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r>
              <a:rPr lang="fr-FR" sz="1600" dirty="0" smtClean="0"/>
              <a:t>- </a:t>
            </a:r>
            <a:r>
              <a:rPr lang="fr-FR" sz="1400" b="1" dirty="0" smtClean="0"/>
              <a:t>Colloque </a:t>
            </a:r>
            <a:r>
              <a:rPr lang="fr-FR" sz="1400" b="1" dirty="0"/>
              <a:t>France-Ukraine le 20 Octobre 2020</a:t>
            </a:r>
            <a:r>
              <a:rPr lang="fr-FR" sz="1400" b="1" dirty="0" smtClean="0"/>
              <a:t>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025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2" name="Imag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881" r="25044" b="881"/>
          <a:stretch/>
        </p:blipFill>
        <p:spPr>
          <a:xfrm rot="5400000">
            <a:off x="8086687" y="1049524"/>
            <a:ext cx="2232246" cy="2736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63" y="1373560"/>
            <a:ext cx="1655805" cy="2543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8"/>
          <a:stretch/>
        </p:blipFill>
        <p:spPr>
          <a:xfrm>
            <a:off x="129804" y="1373560"/>
            <a:ext cx="1296143" cy="1248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34384" r="68715" b="39419"/>
          <a:stretch/>
        </p:blipFill>
        <p:spPr>
          <a:xfrm>
            <a:off x="3428036" y="2453680"/>
            <a:ext cx="2030359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7834659" y="3533795"/>
            <a:ext cx="273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F. Wicek </a:t>
            </a:r>
            <a:r>
              <a:rPr lang="fr-FR" sz="1200" b="1" dirty="0"/>
              <a:t>pour </a:t>
            </a:r>
            <a:r>
              <a:rPr lang="fr-FR" sz="1200" b="1" dirty="0" smtClean="0"/>
              <a:t>ATLAS-</a:t>
            </a:r>
            <a:r>
              <a:rPr lang="fr-FR" sz="1200" b="1" dirty="0" err="1" smtClean="0"/>
              <a:t>ITk</a:t>
            </a:r>
            <a:r>
              <a:rPr lang="fr-FR" sz="1200" b="1" dirty="0" smtClean="0"/>
              <a:t> </a:t>
            </a:r>
            <a:r>
              <a:rPr lang="fr-FR" sz="1200" b="1" dirty="0"/>
              <a:t>(pixels</a:t>
            </a:r>
            <a:r>
              <a:rPr lang="fr-FR" sz="1200" b="1" dirty="0" smtClean="0"/>
              <a:t>)</a:t>
            </a:r>
          </a:p>
          <a:p>
            <a:pPr algn="ctr"/>
            <a:r>
              <a:rPr lang="fr-FR" sz="1200" b="1" dirty="0" smtClean="0"/>
              <a:t>Pièces ABS</a:t>
            </a:r>
            <a:endParaRPr lang="fr-FR" sz="12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24821" y="4595336"/>
            <a:ext cx="19972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Présentation </a:t>
            </a:r>
          </a:p>
          <a:p>
            <a:pPr algn="ctr"/>
            <a:r>
              <a:rPr lang="fr-FR" sz="1400" b="1" dirty="0" smtClean="0"/>
              <a:t>Aurélien Blot </a:t>
            </a:r>
          </a:p>
          <a:p>
            <a:pPr algn="ctr"/>
            <a:r>
              <a:rPr lang="fr-FR" sz="1400" b="1" dirty="0" smtClean="0"/>
              <a:t>17h10 le 07 juin 2021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714114" y="3605808"/>
            <a:ext cx="186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Cathode </a:t>
            </a:r>
            <a:r>
              <a:rPr lang="fr-FR" sz="1200" b="1" dirty="0" smtClean="0"/>
              <a:t>pour Dune </a:t>
            </a:r>
          </a:p>
          <a:p>
            <a:pPr algn="ctr"/>
            <a:r>
              <a:rPr lang="fr-FR" sz="1200" b="1" dirty="0" err="1" smtClean="0"/>
              <a:t>Peek</a:t>
            </a:r>
            <a:r>
              <a:rPr lang="fr-FR" sz="1200" b="1" dirty="0" smtClean="0"/>
              <a:t>-Carbone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-1" y="653480"/>
            <a:ext cx="10772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F</a:t>
            </a:r>
            <a:r>
              <a:rPr lang="fr-FR" dirty="0">
                <a:solidFill>
                  <a:srgbClr val="C00000"/>
                </a:solidFill>
              </a:rPr>
              <a:t>A</a:t>
            </a:r>
            <a:r>
              <a:rPr lang="fr-FR" dirty="0"/>
              <a:t> appliquée aux détecteurs</a:t>
            </a:r>
          </a:p>
          <a:p>
            <a:pPr algn="ctr"/>
            <a:r>
              <a:rPr lang="fr-FR" sz="1400" i="1" dirty="0"/>
              <a:t>Des polymères au W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t="6346" r="6786" b="15699"/>
          <a:stretch/>
        </p:blipFill>
        <p:spPr>
          <a:xfrm>
            <a:off x="126673" y="2765387"/>
            <a:ext cx="1302404" cy="1152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385" y="1800964"/>
            <a:ext cx="1718903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ZoneTexte 24"/>
          <p:cNvSpPr txBox="1"/>
          <p:nvPr/>
        </p:nvSpPr>
        <p:spPr>
          <a:xfrm>
            <a:off x="3411713" y="4121932"/>
            <a:ext cx="203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Pièces ABS de maintien du démonstrateur</a:t>
            </a:r>
          </a:p>
          <a:p>
            <a:pPr algn="ctr"/>
            <a:r>
              <a:rPr lang="fr-FR" sz="1200" b="1" dirty="0" smtClean="0"/>
              <a:t>HGTD ATLAS</a:t>
            </a:r>
            <a:endParaRPr lang="fr-FR" sz="12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5686732" y="4386734"/>
            <a:ext cx="203958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Présentation</a:t>
            </a:r>
          </a:p>
          <a:p>
            <a:pPr algn="ctr"/>
            <a:r>
              <a:rPr lang="fr-FR" sz="1400" b="1" dirty="0" smtClean="0"/>
              <a:t>Philippe Rosier</a:t>
            </a:r>
          </a:p>
          <a:p>
            <a:pPr algn="ctr"/>
            <a:r>
              <a:rPr lang="fr-FR" sz="1400" b="1" dirty="0" smtClean="0"/>
              <a:t>16h50 </a:t>
            </a:r>
            <a:r>
              <a:rPr lang="fr-FR" sz="1400" b="1" dirty="0"/>
              <a:t>le 07 </a:t>
            </a:r>
            <a:r>
              <a:rPr lang="fr-FR" sz="1400" b="1" dirty="0" smtClean="0"/>
              <a:t>juin 2021</a:t>
            </a:r>
            <a:endParaRPr lang="fr-FR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126672" y="3936231"/>
            <a:ext cx="309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THIDOS une application médicale</a:t>
            </a:r>
          </a:p>
          <a:p>
            <a:pPr algn="ctr"/>
            <a:r>
              <a:rPr lang="fr-FR" sz="1200" b="1" dirty="0" smtClean="0"/>
              <a:t>Tungstène et ABS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1009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Stephane Jenzer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5040560" cy="322263"/>
          </a:xfrm>
        </p:spPr>
        <p:txBody>
          <a:bodyPr/>
          <a:lstStyle/>
          <a:p>
            <a:pPr lvl="0" algn="l" defTabSz="914400" eaLnBrk="0" hangingPunct="0"/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Techniques Détecteurs IN2P3 – Orsay le 01/06/2021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659012" y="149425"/>
            <a:ext cx="4319663" cy="43204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Fabrication Additive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653480"/>
            <a:ext cx="107727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Introduction 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 </a:t>
            </a:r>
            <a:r>
              <a:rPr lang="fr-FR" dirty="0" smtClean="0"/>
              <a:t>appliquée aux détecteurs</a:t>
            </a:r>
          </a:p>
          <a:p>
            <a:pPr algn="ctr"/>
            <a:r>
              <a:rPr lang="fr-FR" sz="1600" i="1" dirty="0" smtClean="0"/>
              <a:t>Des polymères au W</a:t>
            </a:r>
            <a:endParaRPr lang="fr-FR" sz="1600" b="1" i="1" dirty="0" smtClean="0"/>
          </a:p>
          <a:p>
            <a:pPr algn="ctr"/>
            <a:endParaRPr lang="fr-FR" b="1" dirty="0"/>
          </a:p>
          <a:p>
            <a:pPr algn="ctr"/>
            <a:r>
              <a:rPr lang="fr-FR" sz="3600" b="1" i="1" dirty="0">
                <a:solidFill>
                  <a:srgbClr val="C00000"/>
                </a:solidFill>
              </a:rPr>
              <a:t>F</a:t>
            </a:r>
            <a:r>
              <a:rPr lang="fr-FR" sz="3600" b="1" dirty="0">
                <a:solidFill>
                  <a:srgbClr val="C00000"/>
                </a:solidFill>
              </a:rPr>
              <a:t>A</a:t>
            </a:r>
            <a:r>
              <a:rPr lang="fr-FR" sz="3600" b="1" dirty="0"/>
              <a:t> appliquée aux accélérateurs</a:t>
            </a:r>
          </a:p>
          <a:p>
            <a:pPr algn="ctr"/>
            <a:r>
              <a:rPr lang="fr-FR" sz="2800" b="1" i="1" dirty="0"/>
              <a:t>Des polymères au 316L</a:t>
            </a:r>
          </a:p>
          <a:p>
            <a:pPr algn="ctr"/>
            <a:endParaRPr lang="fr-FR" b="1" dirty="0"/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F</a:t>
            </a:r>
            <a:r>
              <a:rPr lang="fr-FR" b="1" dirty="0">
                <a:solidFill>
                  <a:srgbClr val="C00000"/>
                </a:solidFill>
              </a:rPr>
              <a:t>A</a:t>
            </a:r>
            <a:r>
              <a:rPr lang="fr-FR" b="1" dirty="0"/>
              <a:t> </a:t>
            </a:r>
            <a:r>
              <a:rPr lang="fr-FR" dirty="0"/>
              <a:t>métal, états de surfaces, densités…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 réseau </a:t>
            </a:r>
            <a:r>
              <a:rPr lang="fr-FR" b="1" i="1" dirty="0" smtClean="0">
                <a:solidFill>
                  <a:srgbClr val="C00000"/>
                </a:solidFill>
              </a:rPr>
              <a:t>RF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b="1" dirty="0" smtClean="0"/>
              <a:t>, </a:t>
            </a:r>
            <a:r>
              <a:rPr lang="fr-FR" dirty="0" smtClean="0"/>
              <a:t>le Groupe Transverse </a:t>
            </a:r>
            <a:r>
              <a:rPr lang="fr-FR" b="1" i="1" dirty="0" smtClean="0">
                <a:solidFill>
                  <a:srgbClr val="C00000"/>
                </a:solidFill>
              </a:rPr>
              <a:t>F</a:t>
            </a:r>
            <a:r>
              <a:rPr lang="fr-FR" b="1" dirty="0" smtClean="0">
                <a:solidFill>
                  <a:srgbClr val="C00000"/>
                </a:solidFill>
              </a:rPr>
              <a:t>A</a:t>
            </a:r>
            <a:r>
              <a:rPr lang="fr-FR" dirty="0" smtClean="0"/>
              <a:t>&amp;</a:t>
            </a:r>
            <a:r>
              <a:rPr lang="fr-FR" b="1" dirty="0" smtClean="0">
                <a:solidFill>
                  <a:srgbClr val="C00000"/>
                </a:solidFill>
              </a:rPr>
              <a:t>TI</a:t>
            </a:r>
            <a:r>
              <a:rPr lang="fr-FR" b="1" dirty="0" smtClean="0"/>
              <a:t> 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Conclusion</a:t>
            </a:r>
          </a:p>
          <a:p>
            <a:pPr algn="ctr"/>
            <a:endParaRPr lang="fr-FR" b="1" dirty="0" smtClean="0"/>
          </a:p>
          <a:p>
            <a:pPr lvl="0" algn="ctr"/>
            <a:r>
              <a:rPr lang="fr-FR" dirty="0"/>
              <a:t>À vos agendas !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641971" y="150586"/>
            <a:ext cx="2089866" cy="430887"/>
            <a:chOff x="777875" y="2501816"/>
            <a:chExt cx="2089866" cy="4308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1" t="50089" r="28288" b="32923"/>
            <a:stretch/>
          </p:blipFill>
          <p:spPr>
            <a:xfrm>
              <a:off x="1425947" y="2543690"/>
              <a:ext cx="792905" cy="32403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5" y="2543690"/>
              <a:ext cx="648072" cy="324036"/>
            </a:xfrm>
            <a:prstGeom prst="rect">
              <a:avLst/>
            </a:prstGeom>
          </p:spPr>
        </p:pic>
        <p:pic>
          <p:nvPicPr>
            <p:cNvPr id="14" name="Imag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4"/>
            <a:stretch/>
          </p:blipFill>
          <p:spPr>
            <a:xfrm>
              <a:off x="2218852" y="2543691"/>
              <a:ext cx="576065" cy="32403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46028" y="2501816"/>
              <a:ext cx="721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FA</a:t>
              </a:r>
            </a:p>
            <a:p>
              <a:pPr algn="ctr"/>
              <a:r>
                <a:rPr lang="fr-FR" sz="1100" i="1" dirty="0">
                  <a:solidFill>
                    <a:schemeClr val="bg1"/>
                  </a:solidFill>
                </a:rPr>
                <a:t>métal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7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17438</TotalTime>
  <Words>1781</Words>
  <Application>Microsoft Office PowerPoint</Application>
  <PresentationFormat>Personnalisé</PresentationFormat>
  <Paragraphs>475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MS PGothic</vt:lpstr>
      <vt:lpstr>Arial</vt:lpstr>
      <vt:lpstr>Calibri</vt:lpstr>
      <vt:lpstr>Calibri Light</vt:lpstr>
      <vt:lpstr>Cambria</vt:lpstr>
      <vt:lpstr>Times New Roman</vt:lpstr>
      <vt:lpstr>Wingdings</vt:lpstr>
      <vt:lpstr>1_modele-IJCLAb-powerpoint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  <vt:lpstr>Fabrication Additive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Stephane Jenzer</cp:lastModifiedBy>
  <cp:revision>1728</cp:revision>
  <dcterms:created xsi:type="dcterms:W3CDTF">2011-03-09T16:37:49Z</dcterms:created>
  <dcterms:modified xsi:type="dcterms:W3CDTF">2021-06-01T12:12:07Z</dcterms:modified>
</cp:coreProperties>
</file>