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5"/>
  </p:notesMasterIdLst>
  <p:sldIdLst>
    <p:sldId id="272" r:id="rId2"/>
    <p:sldId id="276" r:id="rId3"/>
    <p:sldId id="277" r:id="rId4"/>
    <p:sldId id="270" r:id="rId5"/>
    <p:sldId id="265" r:id="rId6"/>
    <p:sldId id="266" r:id="rId7"/>
    <p:sldId id="264" r:id="rId8"/>
    <p:sldId id="267" r:id="rId9"/>
    <p:sldId id="275" r:id="rId10"/>
    <p:sldId id="269" r:id="rId11"/>
    <p:sldId id="279" r:id="rId12"/>
    <p:sldId id="280" r:id="rId13"/>
    <p:sldId id="271" r:id="rId14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94B"/>
    <a:srgbClr val="456487"/>
    <a:srgbClr val="FF6700"/>
    <a:srgbClr val="E05314"/>
    <a:srgbClr val="6600CC"/>
    <a:srgbClr val="511F74"/>
    <a:srgbClr val="7A286A"/>
    <a:srgbClr val="DF8A2D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2" autoAdjust="0"/>
    <p:restoredTop sz="96374" autoAdjust="0"/>
  </p:normalViewPr>
  <p:slideViewPr>
    <p:cSldViewPr>
      <p:cViewPr varScale="1">
        <p:scale>
          <a:sx n="124" d="100"/>
          <a:sy n="124" d="100"/>
        </p:scale>
        <p:origin x="906" y="10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31/05/2021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88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01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31BE1-BBDD-4644-BA1A-8E81A792D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23" y="221432"/>
            <a:ext cx="8424938" cy="432048"/>
          </a:xfrm>
        </p:spPr>
        <p:txBody>
          <a:bodyPr>
            <a:normAutofit fontScale="90000"/>
          </a:bodyPr>
          <a:lstStyle/>
          <a:p>
            <a:r>
              <a:rPr lang="fr-FR" b="0" dirty="0"/>
              <a:t>Polissage de fibres optiques dans le cadre </a:t>
            </a:r>
            <a:br>
              <a:rPr lang="fr-FR" b="0" dirty="0"/>
            </a:br>
            <a:r>
              <a:rPr lang="fr-FR" b="0" dirty="0"/>
              <a:t>du projet d'upgrade de AUGER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1D5C13-2747-4B94-A084-44660D20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83EC35-13AF-4C7D-91E6-6565098C8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04A53F-CA13-4F29-A110-BB3AD131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"/>
    </mc:Choice>
    <mc:Fallback xmlns="">
      <p:transition spd="slow" advTm="36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A3D81-56CF-44D4-9B3D-F6E88795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Polissage</a:t>
            </a:r>
            <a:r>
              <a:rPr lang="fr-FR" dirty="0"/>
              <a:t>: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F856E2-4EDA-4BED-A551-699461747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57995" y="4136380"/>
            <a:ext cx="5400600" cy="366969"/>
          </a:xfrm>
        </p:spPr>
        <p:txBody>
          <a:bodyPr>
            <a:noAutofit/>
          </a:bodyPr>
          <a:lstStyle/>
          <a:p>
            <a:r>
              <a:rPr lang="fr-FR" sz="1200" i="1" dirty="0"/>
              <a:t>Figure A.7 </a:t>
            </a:r>
            <a:r>
              <a:rPr lang="fr-FR" sz="1200" b="0" dirty="0"/>
              <a:t>–  Polissage des fibres scintillantes en 3 différentes étapes.</a:t>
            </a:r>
            <a:endParaRPr lang="fr-FR" sz="12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BD8C15-D1AE-4C19-AB01-73473E1C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3B337A-CB39-4539-AE9B-BC4CBE60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CF15C0-0372-44E4-B793-F11E590D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8610974-03A4-44F3-8F29-90DFBAE1CA80}"/>
              </a:ext>
            </a:extLst>
          </p:cNvPr>
          <p:cNvGrpSpPr/>
          <p:nvPr/>
        </p:nvGrpSpPr>
        <p:grpSpPr>
          <a:xfrm>
            <a:off x="1857995" y="1105707"/>
            <a:ext cx="8280323" cy="3848073"/>
            <a:chOff x="849883" y="1413603"/>
            <a:chExt cx="8280323" cy="3848073"/>
          </a:xfrm>
        </p:grpSpPr>
        <p:pic>
          <p:nvPicPr>
            <p:cNvPr id="13" name="VID_20160415_095326">
              <a:hlinkClick r:id="" action="ppaction://media"/>
              <a:extLst>
                <a:ext uri="{FF2B5EF4-FFF2-40B4-BE49-F238E27FC236}">
                  <a16:creationId xmlns:a16="http://schemas.microsoft.com/office/drawing/2014/main" id="{79BB4BE9-5FD2-44EA-AD4A-E444EADA82A3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6955" end="1093"/>
                    <p14:fade in="250" out="250"/>
                  </p14:media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6239643" y="1413603"/>
              <a:ext cx="2890563" cy="3848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87A75CB-6E88-4544-B408-3228997B9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883" y="1458926"/>
              <a:ext cx="51816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2074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4545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D1CFD-BE1B-4212-B23F-0152A909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Résultat final</a:t>
            </a:r>
            <a:r>
              <a:rPr lang="fr-FR" dirty="0"/>
              <a:t>: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EF31A7-2C49-4E33-992A-7FCF55B3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F250CB-DC8D-4C40-97D5-CA96F911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E846FF3-1737-492C-AE88-EB1FC795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0291FD-2C6D-4B94-AC92-74A012CE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36" y="1528365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358ED7-6105-4C6E-8405-A9F80FA5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579" y="1528366"/>
            <a:ext cx="3240360" cy="243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060FDA-6016-442A-A019-AE5F24EC2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19" y="1528366"/>
            <a:ext cx="2920380" cy="389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91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37721E-F3D8-4D82-B93C-3CF376B40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6021" y="2801379"/>
            <a:ext cx="2960732" cy="45672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r-FR" sz="4800" dirty="0"/>
              <a:t>MERCI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6C4788-51EA-4100-BBF7-90D84325A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5851D0-2893-41A5-A44B-2F6AF58F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2080E4-68E8-42A7-BC3A-D08AB805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931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FEEBA3-2E2B-49DC-BB85-79DFE0DA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COLLE OPTIQUE BC-600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132780-8699-4046-850C-96428A798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D622C4-F912-43D8-85C6-A6E8CC5F1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0058DE-AA1A-4BB3-A300-DE59F2C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6C9123-590C-44AF-8368-E3417FAB1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7" y="1633732"/>
            <a:ext cx="3229047" cy="30288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87C74F-8884-4051-8256-64B4B767C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095" y="3015823"/>
            <a:ext cx="3743427" cy="15918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40C7B2-8B5F-4A6C-965B-8E6A03EB9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79" y="1169633"/>
            <a:ext cx="2931501" cy="349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42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0F413-8DCC-4646-9C8B-BCB601C3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L’Observatoire Pierre AUGER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47FC56-312B-4AA6-91C4-097A57160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3899" y="1437877"/>
            <a:ext cx="4673436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EN BREF:</a:t>
            </a:r>
          </a:p>
          <a:p>
            <a:r>
              <a:rPr lang="fr-FR" sz="1000" dirty="0"/>
              <a:t>Les membres du groupe de notre laboratoire travaille depuis 2000 au sein de la collaboration Pierre Auger composé de 17 pays. </a:t>
            </a:r>
          </a:p>
          <a:p>
            <a:r>
              <a:rPr lang="fr-FR" sz="1000" dirty="0"/>
              <a:t>Dans le domaine des astroparticules, l’Observatoire Pierre Auger est actuellement le plus grand détecteur de rayons cosmiques au monde.</a:t>
            </a:r>
          </a:p>
          <a:p>
            <a:r>
              <a:rPr lang="fr-FR" sz="1000" dirty="0"/>
              <a:t>L’Observatoire Pierre Auger a été construit en Argentine. Il est consacré à l’étude des rayons cosmiques d’ultra-haute énergie.</a:t>
            </a:r>
          </a:p>
          <a:p>
            <a:r>
              <a:rPr lang="fr-FR" sz="1000" dirty="0"/>
              <a:t>Il est constitué d’un ensemble de détecteurs couvrant une surface de 3000 km² installés dans la pampa argentine.</a:t>
            </a:r>
          </a:p>
          <a:p>
            <a:r>
              <a:rPr lang="fr-FR" sz="1000" dirty="0"/>
              <a:t>Le détecteur de surface est un réseau de 1 600 cuves d’eau. Chaque cuve est équipée de 3 tubes </a:t>
            </a:r>
            <a:r>
              <a:rPr lang="fr-FR" sz="1000" dirty="0" err="1"/>
              <a:t>PMt</a:t>
            </a:r>
            <a:r>
              <a:rPr lang="fr-FR" sz="1000" dirty="0"/>
              <a:t> qui détectent la lumière Tcherenkov produite lors du passage de particules dans l’eau.</a:t>
            </a:r>
          </a:p>
          <a:p>
            <a:r>
              <a:rPr lang="fr-FR" sz="1000" dirty="0"/>
              <a:t>A partir de 2016, dans le but d’ajouter des mesures supplémentaires l’Upgrade de l’Observatoire Auger consiste à prévoir l’installation de détecteur de scintillateur de surface (SSD) placé au dessus des détecteurs Tcherenkov.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C05EAE3-2304-4D4C-9AE9-5ABB1FFC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56BD56-5F74-4FF4-9C1A-81F8273E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CA60AA1-B9A2-47E3-BDA6-37EDEFA5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ECA6025-D7A5-4EDE-9537-AF29AD81D4D4}"/>
              </a:ext>
            </a:extLst>
          </p:cNvPr>
          <p:cNvGrpSpPr/>
          <p:nvPr/>
        </p:nvGrpSpPr>
        <p:grpSpPr>
          <a:xfrm>
            <a:off x="6005819" y="1535980"/>
            <a:ext cx="3945713" cy="3224332"/>
            <a:chOff x="6034459" y="746269"/>
            <a:chExt cx="3426928" cy="283978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580B4DA-7679-4DD7-8E3C-DDAD1DA3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4459" y="746269"/>
              <a:ext cx="3426928" cy="2571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43F20B-B986-47D0-BCA0-79251E5E5CF2}"/>
                </a:ext>
              </a:extLst>
            </p:cNvPr>
            <p:cNvSpPr/>
            <p:nvPr/>
          </p:nvSpPr>
          <p:spPr>
            <a:xfrm>
              <a:off x="6847483" y="3324447"/>
              <a:ext cx="242252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>
                  <a:solidFill>
                    <a:srgbClr val="202122"/>
                  </a:solidFill>
                  <a:latin typeface="+mn-lt"/>
                </a:rPr>
                <a:t>Un des 1600 détecteurs Tcherenkov</a:t>
              </a:r>
              <a:endParaRPr lang="fr-FR" sz="11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4"/>
    </mc:Choice>
    <mc:Fallback xmlns="">
      <p:transition spd="slow" advTm="1894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710FC8-BAA6-4956-8DF7-7ABA27EFF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5976663" cy="432048"/>
          </a:xfrm>
        </p:spPr>
        <p:txBody>
          <a:bodyPr>
            <a:normAutofit/>
          </a:bodyPr>
          <a:lstStyle/>
          <a:p>
            <a:r>
              <a:rPr lang="fr-FR" dirty="0"/>
              <a:t>AUGER PRIME ( Upgrade d’AUGER 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995F44-16AF-439A-8D9F-94B041C9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2C33E8-764B-4BF6-8463-99992A0C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CF827F0-158B-433E-9911-F8B49D49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380E42A-3384-4BEF-BA2C-6A54F006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169" y="953912"/>
            <a:ext cx="3680969" cy="200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17F943-7E60-4452-8DA6-8F227594B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87" y="940661"/>
            <a:ext cx="3425921" cy="211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AA7FB4-E34D-4773-A594-AD993738B011}"/>
              </a:ext>
            </a:extLst>
          </p:cNvPr>
          <p:cNvSpPr/>
          <p:nvPr/>
        </p:nvSpPr>
        <p:spPr>
          <a:xfrm>
            <a:off x="1799106" y="3040568"/>
            <a:ext cx="3412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  <a:latin typeface="+mn-lt"/>
              </a:rPr>
              <a:t>Le détecteur de scintillateurs de surface (SSD) au-dessus de la cuve à eau Tcherenkov pour l’Upgrade d’Auger</a:t>
            </a:r>
            <a:endParaRPr lang="fr-FR" sz="1100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714FBD-F036-4820-BAF4-F4DF00067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20" y="3409900"/>
            <a:ext cx="8784976" cy="19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DD21B-1418-4ADB-9A98-DA6DE0BE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Montage de l’ensemble: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ADE2DA-84BE-4523-B29B-6CBC615F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4B22EA-51F2-448D-A089-89075565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AFE943-4A4F-4E98-9826-6532C85E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91F9C44-2F1C-46CC-A40D-A28FC628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73" y="1157536"/>
            <a:ext cx="7212996" cy="3096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207731-F665-423F-8CAF-F992CB2818E0}"/>
              </a:ext>
            </a:extLst>
          </p:cNvPr>
          <p:cNvSpPr/>
          <p:nvPr/>
        </p:nvSpPr>
        <p:spPr>
          <a:xfrm>
            <a:off x="2290044" y="4338018"/>
            <a:ext cx="6146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A.1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Le module de couplage est installé dans le boîtier en aluminium et fixé avec 4 vis. Le couplage entre la </a:t>
            </a:r>
            <a:r>
              <a:rPr lang="fr-FR" sz="12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fenêtre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d'entrée PMT et le toron de 96 fibres se fait avec le « silicone cookie » (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RHODORSIL RTV 141 A&amp;B)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5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F0865-58E4-4735-B781-99985352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 module de couplage :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AFC8D03-A63C-4A67-AF38-1A2706FE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6F89ED-8D9F-4ABE-BED3-39FC1F95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3F3D3B-71A3-4DE7-B3ED-84D65173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E8017D-825F-48D3-9281-317148DF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55" y="1442729"/>
            <a:ext cx="5976664" cy="2512955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0B5355B-D1BE-4253-966B-D1FE1CCBC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8055" y="4109864"/>
            <a:ext cx="4284476" cy="194029"/>
          </a:xfrm>
        </p:spPr>
        <p:txBody>
          <a:bodyPr>
            <a:noAutofit/>
          </a:bodyPr>
          <a:lstStyle/>
          <a:p>
            <a:r>
              <a:rPr lang="fr-FR" sz="1200" dirty="0"/>
              <a:t>Figure A.2 </a:t>
            </a:r>
            <a:r>
              <a:rPr lang="fr-FR" sz="1200" b="0" dirty="0"/>
              <a:t>- Le module de couplage en PMMA (plexiglas)</a:t>
            </a:r>
          </a:p>
        </p:txBody>
      </p:sp>
    </p:spTree>
    <p:extLst>
      <p:ext uri="{BB962C8B-B14F-4D97-AF65-F5344CB8AC3E}">
        <p14:creationId xmlns:p14="http://schemas.microsoft.com/office/powerpoint/2010/main" val="3249349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73B5F-1ECC-4795-835A-A9E60A90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Outillage en Téflon :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DAED21-2609-4A46-A3FC-E8F303F7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8C17CF-F5F5-4A36-80DF-A8FAD69F8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ED463FF-9A23-4C37-972A-619F5B53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783698-3FC9-439C-818A-3368BD3AA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86" y="1377809"/>
            <a:ext cx="6013380" cy="2422411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7BC3101F-E2B6-40C3-8B7A-54C6D619D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3086" y="4037856"/>
            <a:ext cx="6013380" cy="322263"/>
          </a:xfrm>
        </p:spPr>
        <p:txBody>
          <a:bodyPr>
            <a:noAutofit/>
          </a:bodyPr>
          <a:lstStyle/>
          <a:p>
            <a:r>
              <a:rPr lang="fr-FR" sz="1200" dirty="0"/>
              <a:t>Figure A.3 </a:t>
            </a:r>
            <a:r>
              <a:rPr lang="fr-FR" sz="1200" b="0" dirty="0"/>
              <a:t>– L’outillage en Téflon (à gauche). Poussoir en inox pour l’extraction (au centre). </a:t>
            </a:r>
          </a:p>
        </p:txBody>
      </p:sp>
    </p:spTree>
    <p:extLst>
      <p:ext uri="{BB962C8B-B14F-4D97-AF65-F5344CB8AC3E}">
        <p14:creationId xmlns:p14="http://schemas.microsoft.com/office/powerpoint/2010/main" val="210626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3D582-6A9E-4255-93EA-DEC375B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Préparation du collage :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2AB42D-7BC8-4D8C-99CC-90BEBBB7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C679D4-A4F8-479B-ADC1-F15CBF0D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C108CE-8F40-4BC3-8181-49F9791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11C2B9BE-BD38-448D-A480-5676997D7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338" y="4541912"/>
            <a:ext cx="4793920" cy="669158"/>
          </a:xfrm>
        </p:spPr>
        <p:txBody>
          <a:bodyPr>
            <a:noAutofit/>
          </a:bodyPr>
          <a:lstStyle/>
          <a:p>
            <a:pPr marL="171450" indent="-1714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sz="1200" dirty="0"/>
              <a:t>Figure A.4   </a:t>
            </a:r>
            <a:r>
              <a:rPr lang="fr-FR" sz="1200" b="0" dirty="0"/>
              <a:t>- Réglage du poussoir. </a:t>
            </a:r>
          </a:p>
          <a:p>
            <a:pPr>
              <a:lnSpc>
                <a:spcPct val="50000"/>
              </a:lnSpc>
            </a:pPr>
            <a:r>
              <a:rPr lang="fr-FR" sz="1200" b="0" dirty="0"/>
              <a:t>                          - Mixage/dosage de la colle époxy bi-composante BC600.     </a:t>
            </a:r>
          </a:p>
          <a:p>
            <a:pPr>
              <a:lnSpc>
                <a:spcPct val="50000"/>
              </a:lnSpc>
            </a:pPr>
            <a:r>
              <a:rPr lang="fr-FR" sz="1200" b="0" dirty="0"/>
              <a:t>                          - Alignement des extrémités du toron de fibres et collage.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594FA44-D090-4CC7-9AC8-EC73BE303A27}"/>
              </a:ext>
            </a:extLst>
          </p:cNvPr>
          <p:cNvGrpSpPr/>
          <p:nvPr/>
        </p:nvGrpSpPr>
        <p:grpSpPr>
          <a:xfrm>
            <a:off x="1641972" y="1548364"/>
            <a:ext cx="6733556" cy="2921539"/>
            <a:chOff x="2492032" y="1283410"/>
            <a:chExt cx="6170007" cy="2419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45CA0BA-C401-45A7-BA69-124514FC6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2032" y="1283410"/>
              <a:ext cx="5667375" cy="241935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5743FED-361C-47C8-9C91-81A7CBB980BB}"/>
                </a:ext>
              </a:extLst>
            </p:cNvPr>
            <p:cNvSpPr txBox="1"/>
            <p:nvPr/>
          </p:nvSpPr>
          <p:spPr>
            <a:xfrm>
              <a:off x="7031681" y="1283410"/>
              <a:ext cx="1475452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b="1" dirty="0"/>
                <a:t>Toron de 96 fibres + module de couplage PMMA</a:t>
              </a:r>
            </a:p>
            <a:p>
              <a:pPr algn="just"/>
              <a:endParaRPr lang="fr-FR" sz="900" b="1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2BAA45A-238C-489E-99BC-23E04E5157DC}"/>
                </a:ext>
              </a:extLst>
            </p:cNvPr>
            <p:cNvSpPr txBox="1"/>
            <p:nvPr/>
          </p:nvSpPr>
          <p:spPr>
            <a:xfrm>
              <a:off x="7186587" y="3014366"/>
              <a:ext cx="1475452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b="1" dirty="0"/>
                <a:t>Outillage TEFLON</a:t>
              </a:r>
            </a:p>
            <a:p>
              <a:pPr algn="just"/>
              <a:r>
                <a:rPr lang="fr-FR" sz="1100" i="1" dirty="0"/>
                <a:t>pour le collage</a:t>
              </a:r>
            </a:p>
            <a:p>
              <a:pPr algn="just"/>
              <a:endParaRPr lang="fr-FR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7944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EDD06-7793-4A9D-890D-9F4182F1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 collage: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43F60C-B1FD-4A86-AEB4-858642CF2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62878" y="4472365"/>
            <a:ext cx="6942963" cy="432048"/>
          </a:xfrm>
        </p:spPr>
        <p:txBody>
          <a:bodyPr>
            <a:noAutofit/>
          </a:bodyPr>
          <a:lstStyle/>
          <a:p>
            <a:r>
              <a:rPr lang="fr-FR" sz="1200" dirty="0"/>
              <a:t>Figure A.5 - </a:t>
            </a:r>
            <a:r>
              <a:rPr lang="fr-FR" sz="1200" b="0" dirty="0"/>
              <a:t>L'ensemble du module de couplage qui est placé dans le conteneur en Téflon est maintenu immobile pendant une durée de polymérisation de 24h.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DC2256-69DE-4688-BD9B-DD1C6A6D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E54A72-FD3B-4BC2-9486-68A91101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B1B77E-2262-4647-989D-2379D074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05DBD9-1448-46E9-9E8E-ED6CB7B7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78" y="1587123"/>
            <a:ext cx="7261191" cy="27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96B5F-5401-4EEF-A6C5-F33444BA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Extraction de l’outillage :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92D96F-897E-4B96-B8EC-29F7E28EE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8764" y="4758802"/>
            <a:ext cx="5456094" cy="432048"/>
          </a:xfrm>
        </p:spPr>
        <p:txBody>
          <a:bodyPr>
            <a:normAutofit/>
          </a:bodyPr>
          <a:lstStyle/>
          <a:p>
            <a:r>
              <a:rPr lang="fr-FR" sz="1200" dirty="0"/>
              <a:t>Figure A.6 </a:t>
            </a:r>
            <a:r>
              <a:rPr lang="fr-FR" sz="1200" b="0" dirty="0"/>
              <a:t>- Après le collage, nous retirons le module de couplage à l’aide d’une vis d’extraction.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94F4A2-4B7F-44A9-B2C5-00614B18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01/06/2021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E45A5F-2204-4ACD-AE7A-E4D21894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Miktat IMRE - Orsay - Journées Techniques Détecteurs 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B981788-D75E-46E9-8350-8DAD7BD1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25B4C1-1074-44E4-A721-190A38DD8BEF}"/>
              </a:ext>
            </a:extLst>
          </p:cNvPr>
          <p:cNvGrpSpPr/>
          <p:nvPr/>
        </p:nvGrpSpPr>
        <p:grpSpPr>
          <a:xfrm>
            <a:off x="1569963" y="1157536"/>
            <a:ext cx="8420100" cy="3509344"/>
            <a:chOff x="1705178" y="1585788"/>
            <a:chExt cx="8420100" cy="3509344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45B2BBC8-82E6-48A2-9B5D-EA53D86D407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13979" y="1661592"/>
              <a:ext cx="8411299" cy="34335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63ECD6A-17E5-4F43-A6C5-B2492BFA57AB}"/>
                </a:ext>
              </a:extLst>
            </p:cNvPr>
            <p:cNvGrpSpPr/>
            <p:nvPr/>
          </p:nvGrpSpPr>
          <p:grpSpPr>
            <a:xfrm>
              <a:off x="1705178" y="1585788"/>
              <a:ext cx="8420100" cy="3438525"/>
              <a:chOff x="0" y="1375215"/>
              <a:chExt cx="8420100" cy="3438525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23AAE3F9-4F77-442F-ADC9-4097AE003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375215"/>
                <a:ext cx="8420100" cy="3438525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7B7E4E1-4769-4392-AC2E-2C7CB3459BDE}"/>
                  </a:ext>
                </a:extLst>
              </p:cNvPr>
              <p:cNvSpPr txBox="1"/>
              <p:nvPr/>
            </p:nvSpPr>
            <p:spPr>
              <a:xfrm>
                <a:off x="6119980" y="1451019"/>
                <a:ext cx="2016924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900" b="1" dirty="0"/>
                  <a:t>Ensemble module + outillage en Teflon avec trou de passage</a:t>
                </a:r>
              </a:p>
              <a:p>
                <a:pPr algn="just"/>
                <a:endParaRPr lang="fr-FR" sz="900" b="1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A53316C-0D37-40FD-B7F3-29C54A8B27F7}"/>
                  </a:ext>
                </a:extLst>
              </p:cNvPr>
              <p:cNvSpPr txBox="1"/>
              <p:nvPr/>
            </p:nvSpPr>
            <p:spPr>
              <a:xfrm>
                <a:off x="6127387" y="2494418"/>
                <a:ext cx="22084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numCol="1" rtlCol="0">
                <a:spAutoFit/>
              </a:bodyPr>
              <a:lstStyle/>
              <a:p>
                <a:r>
                  <a:rPr lang="fr-FR" sz="900" b="1" dirty="0"/>
                  <a:t>Axe mobile en inox avec Teflon collé en bout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CABAA0A-3C5F-40FD-9FDF-7259DC70FF08}"/>
                  </a:ext>
                </a:extLst>
              </p:cNvPr>
              <p:cNvSpPr txBox="1"/>
              <p:nvPr/>
            </p:nvSpPr>
            <p:spPr>
              <a:xfrm>
                <a:off x="6127388" y="3542358"/>
                <a:ext cx="222938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900" b="1" dirty="0"/>
                  <a:t>Vis M6 pour désolidariser l’outillage Teflon du module de couplage.</a:t>
                </a:r>
              </a:p>
              <a:p>
                <a:endParaRPr lang="fr-FR" sz="900" b="1" dirty="0"/>
              </a:p>
              <a:p>
                <a:endParaRPr lang="fr-FR" sz="9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68179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30093</TotalTime>
  <Words>613</Words>
  <Application>Microsoft Office PowerPoint</Application>
  <PresentationFormat>Personnalisé</PresentationFormat>
  <Paragraphs>78</Paragraphs>
  <Slides>13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1_modele-IJCLAb-powerpoint</vt:lpstr>
      <vt:lpstr>Polissage de fibres optiques dans le cadre  du projet d'upgrade de AUGER</vt:lpstr>
      <vt:lpstr>L’Observatoire Pierre AUGER</vt:lpstr>
      <vt:lpstr>AUGER PRIME ( Upgrade d’AUGER )</vt:lpstr>
      <vt:lpstr>Montage de l’ensemble:</vt:lpstr>
      <vt:lpstr>Le module de couplage :</vt:lpstr>
      <vt:lpstr>Outillage en Téflon :</vt:lpstr>
      <vt:lpstr>Préparation du collage :</vt:lpstr>
      <vt:lpstr>Le collage:</vt:lpstr>
      <vt:lpstr>Extraction de l’outillage :</vt:lpstr>
      <vt:lpstr>Polissage:</vt:lpstr>
      <vt:lpstr>Résultat final:</vt:lpstr>
      <vt:lpstr>Présentation PowerPoint</vt:lpstr>
      <vt:lpstr>COLLE OPTIQUE BC-600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Miktat Imre</cp:lastModifiedBy>
  <cp:revision>1618</cp:revision>
  <dcterms:created xsi:type="dcterms:W3CDTF">2011-03-09T16:37:49Z</dcterms:created>
  <dcterms:modified xsi:type="dcterms:W3CDTF">2021-05-31T09:07:39Z</dcterms:modified>
</cp:coreProperties>
</file>