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5" d="100"/>
          <a:sy n="85" d="100"/>
        </p:scale>
        <p:origin x="9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FC6A-0195-4E65-9271-BCB3AD4C6469}"/>
              </a:ext>
            </a:extLst>
          </p:cNvPr>
          <p:cNvSpPr>
            <a:spLocks noGrp="1"/>
          </p:cNvSpPr>
          <p:nvPr>
            <p:ph type="ctrTitle"/>
          </p:nvPr>
        </p:nvSpPr>
        <p:spPr/>
        <p:txBody>
          <a:bodyPr/>
          <a:lstStyle/>
          <a:p>
            <a:r>
              <a:rPr lang="en-US" dirty="0"/>
              <a:t>ITK Pixel Mechanic activities</a:t>
            </a:r>
          </a:p>
        </p:txBody>
      </p:sp>
      <p:sp>
        <p:nvSpPr>
          <p:cNvPr id="3" name="Subtitle 2">
            <a:extLst>
              <a:ext uri="{FF2B5EF4-FFF2-40B4-BE49-F238E27FC236}">
                <a16:creationId xmlns:a16="http://schemas.microsoft.com/office/drawing/2014/main" id="{E7E80605-2FDA-4AE8-B97F-3D3FD98A2EB3}"/>
              </a:ext>
            </a:extLst>
          </p:cNvPr>
          <p:cNvSpPr>
            <a:spLocks noGrp="1"/>
          </p:cNvSpPr>
          <p:nvPr>
            <p:ph type="subTitle" idx="1"/>
          </p:nvPr>
        </p:nvSpPr>
        <p:spPr/>
        <p:txBody>
          <a:bodyPr/>
          <a:lstStyle/>
          <a:p>
            <a:r>
              <a:rPr lang="en-US" dirty="0"/>
              <a:t>Laurence Caillat, </a:t>
            </a:r>
            <a:r>
              <a:rPr lang="en-US" dirty="0" err="1"/>
              <a:t>Jea</a:t>
            </a:r>
            <a:r>
              <a:rPr lang="en-US" dirty="0"/>
              <a:t>-Philippe Logier, Mathieu </a:t>
            </a:r>
            <a:r>
              <a:rPr lang="en-US" dirty="0" err="1"/>
              <a:t>Niclas</a:t>
            </a:r>
            <a:r>
              <a:rPr lang="en-US" dirty="0"/>
              <a:t>,  Francoise Riviere, Eric Vigeolas</a:t>
            </a:r>
          </a:p>
        </p:txBody>
      </p:sp>
    </p:spTree>
    <p:extLst>
      <p:ext uri="{BB962C8B-B14F-4D97-AF65-F5344CB8AC3E}">
        <p14:creationId xmlns:p14="http://schemas.microsoft.com/office/powerpoint/2010/main" val="241812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D52-103E-4F93-87FD-6389834B6A09}"/>
              </a:ext>
            </a:extLst>
          </p:cNvPr>
          <p:cNvSpPr>
            <a:spLocks noGrp="1"/>
          </p:cNvSpPr>
          <p:nvPr>
            <p:ph type="title"/>
          </p:nvPr>
        </p:nvSpPr>
        <p:spPr/>
        <p:txBody>
          <a:bodyPr/>
          <a:lstStyle/>
          <a:p>
            <a:r>
              <a:rPr lang="en-US" dirty="0"/>
              <a:t>Module loading </a:t>
            </a:r>
          </a:p>
        </p:txBody>
      </p:sp>
      <p:sp>
        <p:nvSpPr>
          <p:cNvPr id="3" name="Content Placeholder 2">
            <a:extLst>
              <a:ext uri="{FF2B5EF4-FFF2-40B4-BE49-F238E27FC236}">
                <a16:creationId xmlns:a16="http://schemas.microsoft.com/office/drawing/2014/main" id="{43459BA3-EA74-43C3-87E0-18C1F26480FA}"/>
              </a:ext>
            </a:extLst>
          </p:cNvPr>
          <p:cNvSpPr>
            <a:spLocks noGrp="1"/>
          </p:cNvSpPr>
          <p:nvPr>
            <p:ph idx="1"/>
          </p:nvPr>
        </p:nvSpPr>
        <p:spPr>
          <a:xfrm>
            <a:off x="1097280" y="1845734"/>
            <a:ext cx="5823637" cy="4306710"/>
          </a:xfrm>
        </p:spPr>
        <p:txBody>
          <a:bodyPr>
            <a:normAutofit fontScale="55000" lnSpcReduction="20000"/>
          </a:bodyPr>
          <a:lstStyle/>
          <a:p>
            <a:pPr>
              <a:buFont typeface="Wingdings" panose="05000000000000000000" pitchFamily="2" charset="2"/>
              <a:buChar char="q"/>
            </a:pPr>
            <a:r>
              <a:rPr lang="en-US" dirty="0"/>
              <a:t>A pre-qualification exercise is ongoing to qualify sites which will be involved in the RD53A module loading for slice prototypes production</a:t>
            </a:r>
          </a:p>
          <a:p>
            <a:pPr>
              <a:buFont typeface="Wingdings" panose="05000000000000000000" pitchFamily="2" charset="2"/>
              <a:buChar char="q"/>
            </a:pPr>
            <a:r>
              <a:rPr lang="en-US" dirty="0"/>
              <a:t>This exercise aim is to qualify the glue deposition technic (deposition uniformity, glue thickness after module assembly and chip glue coverage) and the module deposition technic (module loading precision)</a:t>
            </a:r>
          </a:p>
          <a:p>
            <a:pPr lvl="1">
              <a:buFont typeface="Wingdings" panose="05000000000000000000" pitchFamily="2" charset="2"/>
              <a:buChar char="q"/>
            </a:pPr>
            <a:r>
              <a:rPr lang="en-US" dirty="0"/>
              <a:t>Load Glass tiles (~5 good) on aluminum cells</a:t>
            </a:r>
          </a:p>
          <a:p>
            <a:pPr lvl="1">
              <a:buFont typeface="Wingdings" panose="05000000000000000000" pitchFamily="2" charset="2"/>
              <a:buChar char="q"/>
            </a:pPr>
            <a:r>
              <a:rPr lang="en-US" dirty="0"/>
              <a:t>Load Glass tiles(~3 good) on graphite cells</a:t>
            </a:r>
          </a:p>
          <a:p>
            <a:pPr lvl="1">
              <a:buFont typeface="Wingdings" panose="05000000000000000000" pitchFamily="2" charset="2"/>
              <a:buChar char="q"/>
            </a:pPr>
            <a:r>
              <a:rPr lang="en-US" dirty="0"/>
              <a:t>Measure glue thickness, coverage area and pattern </a:t>
            </a:r>
          </a:p>
          <a:p>
            <a:pPr lvl="1">
              <a:buFont typeface="Wingdings" panose="05000000000000000000" pitchFamily="2" charset="2"/>
              <a:buChar char="q"/>
            </a:pPr>
            <a:r>
              <a:rPr lang="en-US" dirty="0"/>
              <a:t>Load Silicon dummies (~5 good) on aluminum cells</a:t>
            </a:r>
          </a:p>
          <a:p>
            <a:pPr lvl="1">
              <a:buFont typeface="Wingdings" panose="05000000000000000000" pitchFamily="2" charset="2"/>
              <a:buChar char="q"/>
            </a:pPr>
            <a:r>
              <a:rPr lang="en-US" dirty="0"/>
              <a:t>Measure position of tile</a:t>
            </a:r>
          </a:p>
          <a:p>
            <a:pPr lvl="1">
              <a:buFont typeface="Wingdings" panose="05000000000000000000" pitchFamily="2" charset="2"/>
              <a:buChar char="q"/>
            </a:pPr>
            <a:r>
              <a:rPr lang="en-US" dirty="0"/>
              <a:t>Load Silicon heaters (~10) on graphite cells</a:t>
            </a:r>
          </a:p>
          <a:p>
            <a:pPr lvl="1">
              <a:buFont typeface="Wingdings" panose="05000000000000000000" pitchFamily="2" charset="2"/>
              <a:buChar char="q"/>
            </a:pPr>
            <a:r>
              <a:rPr lang="en-US" dirty="0"/>
              <a:t>Measure thermal performances</a:t>
            </a:r>
          </a:p>
          <a:p>
            <a:pPr>
              <a:buFont typeface="Wingdings" panose="05000000000000000000" pitchFamily="2" charset="2"/>
              <a:buChar char="q"/>
            </a:pPr>
            <a:r>
              <a:rPr lang="en-US" dirty="0"/>
              <a:t>During this test campaign, all information will be stored on a google doc to train the data tracking as an database trial exercise </a:t>
            </a:r>
          </a:p>
          <a:p>
            <a:pPr>
              <a:buFont typeface="Wingdings" panose="05000000000000000000" pitchFamily="2" charset="2"/>
              <a:buChar char="q"/>
            </a:pPr>
            <a:r>
              <a:rPr lang="en-US" dirty="0"/>
              <a:t>CPPM will be the reference site to measure placement accuracy and glue thickness and surface coverage for all the sites</a:t>
            </a:r>
          </a:p>
          <a:p>
            <a:pPr>
              <a:buFont typeface="Wingdings" panose="05000000000000000000" pitchFamily="2" charset="2"/>
              <a:buChar char="q"/>
            </a:pPr>
            <a:r>
              <a:rPr lang="en-US" dirty="0"/>
              <a:t>@ CPPM we are currently qualifying the placement accuracy which was note measure in none of the sites up to now</a:t>
            </a:r>
            <a:r>
              <a:rPr lang="en-US" dirty="0">
                <a:sym typeface="Wingdings" panose="05000000000000000000" pitchFamily="2" charset="2"/>
              </a:rPr>
              <a:t> accuracy reached ±0.03mm with a repeatability of 4 µm (the current goal is ±0.05 mm)</a:t>
            </a:r>
            <a:endParaRPr lang="en-US" dirty="0"/>
          </a:p>
          <a:p>
            <a:pPr>
              <a:buFont typeface="Wingdings" panose="05000000000000000000" pitchFamily="2" charset="2"/>
              <a:buChar char="q"/>
            </a:pPr>
            <a:r>
              <a:rPr lang="en-US" dirty="0"/>
              <a:t>A new module loading had been designed and manufactured</a:t>
            </a:r>
          </a:p>
          <a:p>
            <a:pPr>
              <a:buFont typeface="Wingdings" panose="05000000000000000000" pitchFamily="2" charset="2"/>
              <a:buChar char="q"/>
            </a:pPr>
            <a:r>
              <a:rPr lang="en-US" dirty="0"/>
              <a:t>We do have the capability to perform manual stencil glue deposition and automated glue deposition </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7" name="Picture 6">
            <a:extLst>
              <a:ext uri="{FF2B5EF4-FFF2-40B4-BE49-F238E27FC236}">
                <a16:creationId xmlns:a16="http://schemas.microsoft.com/office/drawing/2014/main" id="{15597735-BAA0-4163-B532-7728D56CC588}"/>
              </a:ext>
            </a:extLst>
          </p:cNvPr>
          <p:cNvPicPr>
            <a:picLocks noChangeAspect="1"/>
          </p:cNvPicPr>
          <p:nvPr/>
        </p:nvPicPr>
        <p:blipFill>
          <a:blip r:embed="rId2"/>
          <a:stretch>
            <a:fillRect/>
          </a:stretch>
        </p:blipFill>
        <p:spPr>
          <a:xfrm>
            <a:off x="8480508" y="17617"/>
            <a:ext cx="3244915" cy="2942492"/>
          </a:xfrm>
          <a:prstGeom prst="rect">
            <a:avLst/>
          </a:prstGeom>
        </p:spPr>
      </p:pic>
      <p:pic>
        <p:nvPicPr>
          <p:cNvPr id="8" name="Picture 7">
            <a:extLst>
              <a:ext uri="{FF2B5EF4-FFF2-40B4-BE49-F238E27FC236}">
                <a16:creationId xmlns:a16="http://schemas.microsoft.com/office/drawing/2014/main" id="{E7093BBE-2DD2-406E-8F58-C1DE630862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31175" y="2835709"/>
            <a:ext cx="2807054" cy="2177380"/>
          </a:xfrm>
          <a:prstGeom prst="rect">
            <a:avLst/>
          </a:prstGeom>
        </p:spPr>
      </p:pic>
      <p:sp>
        <p:nvSpPr>
          <p:cNvPr id="9" name="TextBox 8">
            <a:extLst>
              <a:ext uri="{FF2B5EF4-FFF2-40B4-BE49-F238E27FC236}">
                <a16:creationId xmlns:a16="http://schemas.microsoft.com/office/drawing/2014/main" id="{D204411C-065A-4B68-829A-309D76B14021}"/>
              </a:ext>
            </a:extLst>
          </p:cNvPr>
          <p:cNvSpPr txBox="1"/>
          <p:nvPr/>
        </p:nvSpPr>
        <p:spPr>
          <a:xfrm>
            <a:off x="8492472" y="2829630"/>
            <a:ext cx="3470565" cy="369332"/>
          </a:xfrm>
          <a:prstGeom prst="rect">
            <a:avLst/>
          </a:prstGeom>
          <a:noFill/>
        </p:spPr>
        <p:txBody>
          <a:bodyPr wrap="none" rtlCol="0">
            <a:spAutoFit/>
          </a:bodyPr>
          <a:lstStyle/>
          <a:p>
            <a:r>
              <a:rPr lang="en-US" i="1" dirty="0"/>
              <a:t>Planar repeatability measurements</a:t>
            </a:r>
          </a:p>
        </p:txBody>
      </p:sp>
      <p:sp>
        <p:nvSpPr>
          <p:cNvPr id="10" name="TextBox 9">
            <a:extLst>
              <a:ext uri="{FF2B5EF4-FFF2-40B4-BE49-F238E27FC236}">
                <a16:creationId xmlns:a16="http://schemas.microsoft.com/office/drawing/2014/main" id="{6A65B74D-ACE3-41FF-AB39-050859BAA012}"/>
              </a:ext>
            </a:extLst>
          </p:cNvPr>
          <p:cNvSpPr txBox="1"/>
          <p:nvPr/>
        </p:nvSpPr>
        <p:spPr>
          <a:xfrm>
            <a:off x="7078938" y="4828423"/>
            <a:ext cx="1776833" cy="646331"/>
          </a:xfrm>
          <a:prstGeom prst="rect">
            <a:avLst/>
          </a:prstGeom>
          <a:noFill/>
        </p:spPr>
        <p:txBody>
          <a:bodyPr wrap="none" rtlCol="0">
            <a:spAutoFit/>
          </a:bodyPr>
          <a:lstStyle/>
          <a:p>
            <a:r>
              <a:rPr lang="en-US" i="1" dirty="0"/>
              <a:t>New cell loading </a:t>
            </a:r>
          </a:p>
          <a:p>
            <a:r>
              <a:rPr lang="en-US" i="1" dirty="0"/>
              <a:t>tool design</a:t>
            </a:r>
          </a:p>
        </p:txBody>
      </p:sp>
      <p:pic>
        <p:nvPicPr>
          <p:cNvPr id="11" name="Picture 10">
            <a:extLst>
              <a:ext uri="{FF2B5EF4-FFF2-40B4-BE49-F238E27FC236}">
                <a16:creationId xmlns:a16="http://schemas.microsoft.com/office/drawing/2014/main" id="{77835A8D-6414-466A-9511-036968C97CB1}"/>
              </a:ext>
            </a:extLst>
          </p:cNvPr>
          <p:cNvPicPr>
            <a:picLocks noChangeAspect="1"/>
          </p:cNvPicPr>
          <p:nvPr/>
        </p:nvPicPr>
        <p:blipFill>
          <a:blip r:embed="rId4"/>
          <a:stretch>
            <a:fillRect/>
          </a:stretch>
        </p:blipFill>
        <p:spPr>
          <a:xfrm>
            <a:off x="9174132" y="3400138"/>
            <a:ext cx="2907683" cy="2602926"/>
          </a:xfrm>
          <a:prstGeom prst="rect">
            <a:avLst/>
          </a:prstGeom>
        </p:spPr>
      </p:pic>
      <p:sp>
        <p:nvSpPr>
          <p:cNvPr id="12" name="TextBox 11">
            <a:extLst>
              <a:ext uri="{FF2B5EF4-FFF2-40B4-BE49-F238E27FC236}">
                <a16:creationId xmlns:a16="http://schemas.microsoft.com/office/drawing/2014/main" id="{8B4D65C8-2781-4B24-B5A4-048214810FA8}"/>
              </a:ext>
            </a:extLst>
          </p:cNvPr>
          <p:cNvSpPr txBox="1"/>
          <p:nvPr/>
        </p:nvSpPr>
        <p:spPr>
          <a:xfrm>
            <a:off x="9402326" y="6010975"/>
            <a:ext cx="2789674" cy="369332"/>
          </a:xfrm>
          <a:prstGeom prst="rect">
            <a:avLst/>
          </a:prstGeom>
          <a:noFill/>
        </p:spPr>
        <p:txBody>
          <a:bodyPr wrap="none" rtlCol="0">
            <a:spAutoFit/>
          </a:bodyPr>
          <a:lstStyle/>
          <a:p>
            <a:r>
              <a:rPr lang="en-US" i="1" dirty="0" err="1"/>
              <a:t>Tencil</a:t>
            </a:r>
            <a:r>
              <a:rPr lang="en-US" i="1" dirty="0"/>
              <a:t> deposition tool (LPSC)</a:t>
            </a:r>
          </a:p>
        </p:txBody>
      </p:sp>
    </p:spTree>
    <p:extLst>
      <p:ext uri="{BB962C8B-B14F-4D97-AF65-F5344CB8AC3E}">
        <p14:creationId xmlns:p14="http://schemas.microsoft.com/office/powerpoint/2010/main" val="41922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5FD3-D203-4A71-97CE-9BDFAF9BEE0B}"/>
              </a:ext>
            </a:extLst>
          </p:cNvPr>
          <p:cNvSpPr>
            <a:spLocks noGrp="1"/>
          </p:cNvSpPr>
          <p:nvPr>
            <p:ph type="title"/>
          </p:nvPr>
        </p:nvSpPr>
        <p:spPr/>
        <p:txBody>
          <a:bodyPr/>
          <a:lstStyle/>
          <a:p>
            <a:r>
              <a:rPr lang="en-US" dirty="0"/>
              <a:t>Handling Frame</a:t>
            </a:r>
          </a:p>
        </p:txBody>
      </p:sp>
      <p:sp>
        <p:nvSpPr>
          <p:cNvPr id="3" name="Content Placeholder 2">
            <a:extLst>
              <a:ext uri="{FF2B5EF4-FFF2-40B4-BE49-F238E27FC236}">
                <a16:creationId xmlns:a16="http://schemas.microsoft.com/office/drawing/2014/main" id="{2A10060C-E146-4D1D-AFBE-24AC2AA22872}"/>
              </a:ext>
            </a:extLst>
          </p:cNvPr>
          <p:cNvSpPr>
            <a:spLocks noGrp="1"/>
          </p:cNvSpPr>
          <p:nvPr>
            <p:ph idx="1"/>
          </p:nvPr>
        </p:nvSpPr>
        <p:spPr>
          <a:xfrm>
            <a:off x="1097280" y="1845734"/>
            <a:ext cx="3298551" cy="3959448"/>
          </a:xfrm>
        </p:spPr>
        <p:txBody>
          <a:bodyPr>
            <a:normAutofit fontScale="70000" lnSpcReduction="20000"/>
          </a:bodyPr>
          <a:lstStyle/>
          <a:p>
            <a:pPr>
              <a:buFont typeface="Wingdings" panose="05000000000000000000" pitchFamily="2" charset="2"/>
              <a:buChar char="q"/>
            </a:pPr>
            <a:r>
              <a:rPr lang="en-US" dirty="0"/>
              <a:t>Longeron handling Frame has bee manufactured and is currently under qualification</a:t>
            </a:r>
          </a:p>
          <a:p>
            <a:pPr lvl="1">
              <a:buFont typeface="Wingdings" panose="05000000000000000000" pitchFamily="2" charset="2"/>
              <a:buChar char="q"/>
            </a:pPr>
            <a:r>
              <a:rPr lang="en-US" dirty="0"/>
              <a:t>Geometrical qualification</a:t>
            </a:r>
          </a:p>
          <a:p>
            <a:pPr lvl="1">
              <a:buFont typeface="Wingdings" panose="05000000000000000000" pitchFamily="2" charset="2"/>
              <a:buChar char="q"/>
            </a:pPr>
            <a:r>
              <a:rPr lang="en-US" dirty="0"/>
              <a:t>Thermal qualification</a:t>
            </a:r>
          </a:p>
          <a:p>
            <a:pPr lvl="1">
              <a:buFont typeface="Wingdings" panose="05000000000000000000" pitchFamily="2" charset="2"/>
              <a:buChar char="q"/>
            </a:pPr>
            <a:r>
              <a:rPr lang="en-US" dirty="0"/>
              <a:t>Shipment qualification</a:t>
            </a:r>
          </a:p>
          <a:p>
            <a:pPr lvl="1">
              <a:buFont typeface="Wingdings" panose="05000000000000000000" pitchFamily="2" charset="2"/>
              <a:buChar char="q"/>
            </a:pPr>
            <a:r>
              <a:rPr lang="en-US" dirty="0"/>
              <a:t>Functional qualification</a:t>
            </a:r>
          </a:p>
          <a:p>
            <a:pPr>
              <a:buFont typeface="Wingdings" panose="05000000000000000000" pitchFamily="2" charset="2"/>
              <a:buChar char="q"/>
            </a:pPr>
            <a:r>
              <a:rPr lang="en-US" dirty="0"/>
              <a:t>No show stopper found, the manufacturing quality is above our best whishes</a:t>
            </a:r>
          </a:p>
          <a:p>
            <a:pPr>
              <a:buFont typeface="Wingdings" panose="05000000000000000000" pitchFamily="2" charset="2"/>
              <a:buChar char="q"/>
            </a:pPr>
            <a:r>
              <a:rPr lang="en-US" dirty="0"/>
              <a:t>A new batch of 2 handling frame “longeron” will be manufacture by end of this year, these HF will be used for the prototypes and tool design ongoing at CERN, LAPP, LPSC and CPPM</a:t>
            </a:r>
          </a:p>
          <a:p>
            <a:pPr>
              <a:buFont typeface="Wingdings" panose="05000000000000000000" pitchFamily="2" charset="2"/>
              <a:buChar char="q"/>
            </a:pPr>
            <a:r>
              <a:rPr lang="en-US" dirty="0"/>
              <a:t>Inclined ring handling frame design is almost completed, final validation with CERN and the manufacturing company will be done soon</a:t>
            </a:r>
          </a:p>
        </p:txBody>
      </p:sp>
      <p:pic>
        <p:nvPicPr>
          <p:cNvPr id="5" name="Picture 4">
            <a:extLst>
              <a:ext uri="{FF2B5EF4-FFF2-40B4-BE49-F238E27FC236}">
                <a16:creationId xmlns:a16="http://schemas.microsoft.com/office/drawing/2014/main" id="{37451210-347A-4EF2-9CF0-9BF1E4D0BCB1}"/>
              </a:ext>
            </a:extLst>
          </p:cNvPr>
          <p:cNvPicPr>
            <a:picLocks noChangeAspect="1"/>
          </p:cNvPicPr>
          <p:nvPr/>
        </p:nvPicPr>
        <p:blipFill>
          <a:blip r:embed="rId2"/>
          <a:stretch>
            <a:fillRect/>
          </a:stretch>
        </p:blipFill>
        <p:spPr>
          <a:xfrm>
            <a:off x="5654179" y="1410897"/>
            <a:ext cx="6438725" cy="2239336"/>
          </a:xfrm>
          <a:prstGeom prst="rect">
            <a:avLst/>
          </a:prstGeom>
        </p:spPr>
      </p:pic>
      <p:pic>
        <p:nvPicPr>
          <p:cNvPr id="6" name="Picture 5">
            <a:extLst>
              <a:ext uri="{FF2B5EF4-FFF2-40B4-BE49-F238E27FC236}">
                <a16:creationId xmlns:a16="http://schemas.microsoft.com/office/drawing/2014/main" id="{FFFD7A97-4F54-4BD1-AA53-054174EDD40A}"/>
              </a:ext>
            </a:extLst>
          </p:cNvPr>
          <p:cNvPicPr>
            <a:picLocks noChangeAspect="1"/>
          </p:cNvPicPr>
          <p:nvPr/>
        </p:nvPicPr>
        <p:blipFill>
          <a:blip r:embed="rId3"/>
          <a:stretch>
            <a:fillRect/>
          </a:stretch>
        </p:blipFill>
        <p:spPr>
          <a:xfrm>
            <a:off x="5099646" y="279904"/>
            <a:ext cx="2391723" cy="1457456"/>
          </a:xfrm>
          <a:prstGeom prst="rect">
            <a:avLst/>
          </a:prstGeom>
        </p:spPr>
      </p:pic>
      <p:pic>
        <p:nvPicPr>
          <p:cNvPr id="7" name="Picture 6">
            <a:extLst>
              <a:ext uri="{FF2B5EF4-FFF2-40B4-BE49-F238E27FC236}">
                <a16:creationId xmlns:a16="http://schemas.microsoft.com/office/drawing/2014/main" id="{EE4EE818-E649-47D4-9BA0-96FD91866BF5}"/>
              </a:ext>
            </a:extLst>
          </p:cNvPr>
          <p:cNvPicPr>
            <a:picLocks noChangeAspect="1"/>
          </p:cNvPicPr>
          <p:nvPr/>
        </p:nvPicPr>
        <p:blipFill>
          <a:blip r:embed="rId4"/>
          <a:stretch>
            <a:fillRect/>
          </a:stretch>
        </p:blipFill>
        <p:spPr>
          <a:xfrm>
            <a:off x="8689630" y="3653930"/>
            <a:ext cx="3168753" cy="2822371"/>
          </a:xfrm>
          <a:prstGeom prst="rect">
            <a:avLst/>
          </a:prstGeom>
        </p:spPr>
      </p:pic>
      <p:pic>
        <p:nvPicPr>
          <p:cNvPr id="8" name="Picture 7">
            <a:extLst>
              <a:ext uri="{FF2B5EF4-FFF2-40B4-BE49-F238E27FC236}">
                <a16:creationId xmlns:a16="http://schemas.microsoft.com/office/drawing/2014/main" id="{256D4EFD-97F4-4BA4-A16F-BE125483A64E}"/>
              </a:ext>
            </a:extLst>
          </p:cNvPr>
          <p:cNvPicPr>
            <a:picLocks noChangeAspect="1"/>
          </p:cNvPicPr>
          <p:nvPr/>
        </p:nvPicPr>
        <p:blipFill>
          <a:blip r:embed="rId5"/>
          <a:stretch>
            <a:fillRect/>
          </a:stretch>
        </p:blipFill>
        <p:spPr>
          <a:xfrm>
            <a:off x="5930156" y="3814258"/>
            <a:ext cx="2528703" cy="2705512"/>
          </a:xfrm>
          <a:prstGeom prst="rect">
            <a:avLst/>
          </a:prstGeom>
        </p:spPr>
      </p:pic>
    </p:spTree>
    <p:extLst>
      <p:ext uri="{BB962C8B-B14F-4D97-AF65-F5344CB8AC3E}">
        <p14:creationId xmlns:p14="http://schemas.microsoft.com/office/powerpoint/2010/main" val="264037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0008-2217-4272-815A-673C1714EF71}"/>
              </a:ext>
            </a:extLst>
          </p:cNvPr>
          <p:cNvSpPr>
            <a:spLocks noGrp="1"/>
          </p:cNvSpPr>
          <p:nvPr>
            <p:ph type="title"/>
          </p:nvPr>
        </p:nvSpPr>
        <p:spPr/>
        <p:txBody>
          <a:bodyPr/>
          <a:lstStyle/>
          <a:p>
            <a:r>
              <a:rPr lang="en-US" dirty="0"/>
              <a:t>Production Room setting </a:t>
            </a:r>
          </a:p>
        </p:txBody>
      </p:sp>
      <p:sp>
        <p:nvSpPr>
          <p:cNvPr id="3" name="Content Placeholder 2">
            <a:extLst>
              <a:ext uri="{FF2B5EF4-FFF2-40B4-BE49-F238E27FC236}">
                <a16:creationId xmlns:a16="http://schemas.microsoft.com/office/drawing/2014/main" id="{BF3DCD64-6DEB-4D47-9344-D9043B26E773}"/>
              </a:ext>
            </a:extLst>
          </p:cNvPr>
          <p:cNvSpPr>
            <a:spLocks noGrp="1"/>
          </p:cNvSpPr>
          <p:nvPr>
            <p:ph idx="1"/>
          </p:nvPr>
        </p:nvSpPr>
        <p:spPr>
          <a:xfrm>
            <a:off x="1097280" y="1845734"/>
            <a:ext cx="4252554" cy="4023360"/>
          </a:xfrm>
        </p:spPr>
        <p:txBody>
          <a:bodyPr>
            <a:normAutofit fontScale="77500" lnSpcReduction="20000"/>
          </a:bodyPr>
          <a:lstStyle/>
          <a:p>
            <a:pPr>
              <a:buFont typeface="Wingdings" panose="05000000000000000000" pitchFamily="2" charset="2"/>
              <a:buChar char="q"/>
            </a:pPr>
            <a:r>
              <a:rPr lang="en-US" dirty="0"/>
              <a:t>We are working on the clean room setting for the production </a:t>
            </a:r>
          </a:p>
          <a:p>
            <a:pPr lvl="1">
              <a:buFont typeface="Wingdings" panose="05000000000000000000" pitchFamily="2" charset="2"/>
              <a:buChar char="q"/>
            </a:pPr>
            <a:r>
              <a:rPr lang="en-US" dirty="0"/>
              <a:t>Set rules to set the room as a clean environment </a:t>
            </a:r>
          </a:p>
          <a:p>
            <a:pPr lvl="1">
              <a:buFont typeface="Wingdings" panose="05000000000000000000" pitchFamily="2" charset="2"/>
              <a:buChar char="q"/>
            </a:pPr>
            <a:r>
              <a:rPr lang="en-US" dirty="0"/>
              <a:t>Room users (external to Atlas) management has been set and a close control of the room accessibility will be defined (agenda and authorization when sensible elements will be presents)</a:t>
            </a:r>
          </a:p>
          <a:p>
            <a:pPr lvl="1">
              <a:buFont typeface="Wingdings" panose="05000000000000000000" pitchFamily="2" charset="2"/>
              <a:buChar char="q"/>
            </a:pPr>
            <a:r>
              <a:rPr lang="en-US" dirty="0"/>
              <a:t>Room equipment procurement (gaze control equipment, dry storage environment, glue area with safe aeration, setting all equipment (chair, tables ..) to ESD  protection state</a:t>
            </a:r>
          </a:p>
          <a:p>
            <a:pPr>
              <a:buFont typeface="Wingdings" panose="05000000000000000000" pitchFamily="2" charset="2"/>
              <a:buChar char="q"/>
            </a:pPr>
            <a:r>
              <a:rPr lang="en-US" dirty="0"/>
              <a:t>We are working on the process flow chart </a:t>
            </a:r>
          </a:p>
          <a:p>
            <a:pPr lvl="1">
              <a:buFont typeface="Wingdings" panose="05000000000000000000" pitchFamily="2" charset="2"/>
              <a:buChar char="q"/>
            </a:pPr>
            <a:r>
              <a:rPr lang="en-US" dirty="0"/>
              <a:t>Tasks procedures</a:t>
            </a:r>
          </a:p>
          <a:p>
            <a:pPr lvl="1">
              <a:buFont typeface="Wingdings" panose="05000000000000000000" pitchFamily="2" charset="2"/>
              <a:buChar char="q"/>
            </a:pPr>
            <a:r>
              <a:rPr lang="en-US" dirty="0"/>
              <a:t>QC points and </a:t>
            </a:r>
            <a:r>
              <a:rPr lang="en-US" dirty="0" err="1"/>
              <a:t>DataBase</a:t>
            </a:r>
            <a:r>
              <a:rPr lang="en-US" dirty="0"/>
              <a:t> interaction</a:t>
            </a:r>
          </a:p>
          <a:p>
            <a:pPr lvl="1">
              <a:buFont typeface="Wingdings" panose="05000000000000000000" pitchFamily="2" charset="2"/>
              <a:buChar char="q"/>
            </a:pPr>
            <a:r>
              <a:rPr lang="en-US" dirty="0"/>
              <a:t>Shipment and storage processes </a:t>
            </a:r>
          </a:p>
          <a:p>
            <a:pPr>
              <a:buFont typeface="Wingdings" panose="05000000000000000000" pitchFamily="2" charset="2"/>
              <a:buChar char="q"/>
            </a:pPr>
            <a:r>
              <a:rPr lang="en-US" dirty="0"/>
              <a:t>The workflow process will help to finalized the CPPM documentation database (Atrium), the nomenclature and data management </a:t>
            </a:r>
          </a:p>
        </p:txBody>
      </p:sp>
      <p:pic>
        <p:nvPicPr>
          <p:cNvPr id="4" name="Picture 3">
            <a:extLst>
              <a:ext uri="{FF2B5EF4-FFF2-40B4-BE49-F238E27FC236}">
                <a16:creationId xmlns:a16="http://schemas.microsoft.com/office/drawing/2014/main" id="{A0CF02D0-5B94-446F-B630-46BA29C3DF93}"/>
              </a:ext>
            </a:extLst>
          </p:cNvPr>
          <p:cNvPicPr>
            <a:picLocks noChangeAspect="1"/>
          </p:cNvPicPr>
          <p:nvPr/>
        </p:nvPicPr>
        <p:blipFill>
          <a:blip r:embed="rId2"/>
          <a:stretch>
            <a:fillRect/>
          </a:stretch>
        </p:blipFill>
        <p:spPr>
          <a:xfrm>
            <a:off x="5836356" y="1687689"/>
            <a:ext cx="5457247" cy="4339672"/>
          </a:xfrm>
          <a:prstGeom prst="rect">
            <a:avLst/>
          </a:prstGeom>
        </p:spPr>
      </p:pic>
    </p:spTree>
    <p:extLst>
      <p:ext uri="{BB962C8B-B14F-4D97-AF65-F5344CB8AC3E}">
        <p14:creationId xmlns:p14="http://schemas.microsoft.com/office/powerpoint/2010/main" val="214188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363B-056A-4E54-84EA-5B366B9BD7C0}"/>
              </a:ext>
            </a:extLst>
          </p:cNvPr>
          <p:cNvSpPr>
            <a:spLocks noGrp="1"/>
          </p:cNvSpPr>
          <p:nvPr>
            <p:ph type="title"/>
          </p:nvPr>
        </p:nvSpPr>
        <p:spPr/>
        <p:txBody>
          <a:bodyPr/>
          <a:lstStyle/>
          <a:p>
            <a:r>
              <a:rPr lang="en-US" dirty="0"/>
              <a:t>Incoming actions</a:t>
            </a:r>
          </a:p>
        </p:txBody>
      </p:sp>
      <p:sp>
        <p:nvSpPr>
          <p:cNvPr id="3" name="Content Placeholder 2">
            <a:extLst>
              <a:ext uri="{FF2B5EF4-FFF2-40B4-BE49-F238E27FC236}">
                <a16:creationId xmlns:a16="http://schemas.microsoft.com/office/drawing/2014/main" id="{12E1B952-B858-4032-A0E2-4CC2F833C7AD}"/>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err="1"/>
              <a:t>Cppm</a:t>
            </a:r>
            <a:r>
              <a:rPr lang="en-US" dirty="0"/>
              <a:t> is involved in local support design and qualification. All thermo mechanical measurements will be done in our lab this is mandatory for the Local Support (LS) FDR (26/04/2021)</a:t>
            </a:r>
          </a:p>
          <a:p>
            <a:pPr>
              <a:buFont typeface="Wingdings" panose="05000000000000000000" pitchFamily="2" charset="2"/>
              <a:buChar char="q"/>
            </a:pPr>
            <a:r>
              <a:rPr lang="en-US" dirty="0"/>
              <a:t>Cell loading will be an important action for both LS FDR and loaded Local support FDR (28/10/2021) for with services will be qualified on slice prototypes</a:t>
            </a:r>
          </a:p>
          <a:p>
            <a:pPr>
              <a:buFont typeface="Wingdings" panose="05000000000000000000" pitchFamily="2" charset="2"/>
              <a:buChar char="q"/>
            </a:pPr>
            <a:r>
              <a:rPr lang="en-US" dirty="0"/>
              <a:t>CPPM will participate to local support production by performing metrological control on longerons and inclined rings (05/2022 </a:t>
            </a:r>
            <a:r>
              <a:rPr lang="en-US" dirty="0">
                <a:sym typeface="Wingdings" panose="05000000000000000000" pitchFamily="2" charset="2"/>
              </a:rPr>
              <a:t> 09/2023)</a:t>
            </a:r>
            <a:endParaRPr lang="en-US" dirty="0"/>
          </a:p>
          <a:p>
            <a:pPr>
              <a:buFont typeface="Wingdings" panose="05000000000000000000" pitchFamily="2" charset="2"/>
              <a:buChar char="q"/>
            </a:pPr>
            <a:r>
              <a:rPr lang="en-US" dirty="0"/>
              <a:t>Cell loading and integration preproduction will start in 03/2022, all tools and </a:t>
            </a:r>
            <a:r>
              <a:rPr lang="en-US" dirty="0" err="1"/>
              <a:t>equipments</a:t>
            </a:r>
            <a:r>
              <a:rPr lang="en-US" dirty="0"/>
              <a:t> will have to be fully qualified by this date. Full module loading task </a:t>
            </a:r>
            <a:r>
              <a:rPr lang="en-US"/>
              <a:t>will start 07/2023 –02/2025)</a:t>
            </a:r>
            <a:endParaRPr lang="en-US" dirty="0"/>
          </a:p>
          <a:p>
            <a:pPr>
              <a:buFont typeface="Wingdings" panose="05000000000000000000" pitchFamily="2" charset="2"/>
              <a:buChar char="q"/>
            </a:pPr>
            <a:r>
              <a:rPr lang="en-US" dirty="0"/>
              <a:t>On important involvement of CPPM is the global mechanic coordination. The PDR is foreseen in Dec 2020 and FDR in Jan 2022, This will be an important activity in parallel of local support development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52895213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79</TotalTime>
  <Words>626</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Calibri Light</vt:lpstr>
      <vt:lpstr>Wingdings</vt:lpstr>
      <vt:lpstr>Retrospect</vt:lpstr>
      <vt:lpstr>ITK Pixel Mechanic activities</vt:lpstr>
      <vt:lpstr>Module loading </vt:lpstr>
      <vt:lpstr>Handling Frame</vt:lpstr>
      <vt:lpstr>Production Room setting </vt:lpstr>
      <vt:lpstr>Incoming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ITK Pixel Mechanic activities</dc:title>
  <dc:creator>Eric Vigeolas</dc:creator>
  <cp:lastModifiedBy>Eric Vigeolas</cp:lastModifiedBy>
  <cp:revision>10</cp:revision>
  <dcterms:created xsi:type="dcterms:W3CDTF">2020-09-07T12:55:37Z</dcterms:created>
  <dcterms:modified xsi:type="dcterms:W3CDTF">2020-09-08T07:33:10Z</dcterms:modified>
</cp:coreProperties>
</file>