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11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85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25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19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82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06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39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6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70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570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92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359A3-5E35-499C-A0FC-B0A20BC3EDB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62A2-FD04-42C8-839F-10D5CDF83A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16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56444"/>
              </p:ext>
            </p:extLst>
          </p:nvPr>
        </p:nvGraphicFramePr>
        <p:xfrm>
          <a:off x="787398" y="1371599"/>
          <a:ext cx="10617201" cy="4914898"/>
        </p:xfrm>
        <a:graphic>
          <a:graphicData uri="http://schemas.openxmlformats.org/drawingml/2006/table">
            <a:tbl>
              <a:tblPr/>
              <a:tblGrid>
                <a:gridCol w="6241540">
                  <a:extLst>
                    <a:ext uri="{9D8B030D-6E8A-4147-A177-3AD203B41FA5}">
                      <a16:colId xmlns:a16="http://schemas.microsoft.com/office/drawing/2014/main" val="1202890048"/>
                    </a:ext>
                  </a:extLst>
                </a:gridCol>
                <a:gridCol w="1502593">
                  <a:extLst>
                    <a:ext uri="{9D8B030D-6E8A-4147-A177-3AD203B41FA5}">
                      <a16:colId xmlns:a16="http://schemas.microsoft.com/office/drawing/2014/main" val="1835971809"/>
                    </a:ext>
                  </a:extLst>
                </a:gridCol>
                <a:gridCol w="1436545">
                  <a:extLst>
                    <a:ext uri="{9D8B030D-6E8A-4147-A177-3AD203B41FA5}">
                      <a16:colId xmlns:a16="http://schemas.microsoft.com/office/drawing/2014/main" val="1837432776"/>
                    </a:ext>
                  </a:extLst>
                </a:gridCol>
                <a:gridCol w="1436523">
                  <a:extLst>
                    <a:ext uri="{9D8B030D-6E8A-4147-A177-3AD203B41FA5}">
                      <a16:colId xmlns:a16="http://schemas.microsoft.com/office/drawing/2014/main" val="2960433690"/>
                    </a:ext>
                  </a:extLst>
                </a:gridCol>
              </a:tblGrid>
              <a:tr h="70847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</a:rPr>
                        <a:t> </a:t>
                      </a: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Flat 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“X+”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Flat 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“X-”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Total</a:t>
                      </a:r>
                      <a:endParaRPr lang="fr-FR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405830"/>
                  </a:ext>
                </a:extLst>
              </a:tr>
              <a:tr h="52024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Thermo-meca prototype</a:t>
                      </a:r>
                      <a:endParaRPr lang="fr-FR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(15)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(15)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(30)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436026"/>
                  </a:ext>
                </a:extLst>
              </a:tr>
              <a:tr h="52024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Integration mock-up</a:t>
                      </a:r>
                      <a:endParaRPr lang="fr-FR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5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5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11512"/>
                  </a:ext>
                </a:extLst>
              </a:tr>
              <a:tr h="52024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LAPP bending process</a:t>
                      </a:r>
                      <a:endParaRPr lang="fr-FR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20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211284"/>
                  </a:ext>
                </a:extLst>
              </a:tr>
              <a:tr h="89670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LAPP electrical qualification and test (including destructive tests)</a:t>
                      </a:r>
                      <a:endParaRPr lang="en-US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2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624198"/>
                  </a:ext>
                </a:extLst>
              </a:tr>
              <a:tr h="52024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Demonstrator</a:t>
                      </a:r>
                      <a:endParaRPr lang="fr-FR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9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9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18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61210"/>
                  </a:ext>
                </a:extLst>
              </a:tr>
              <a:tr h="52024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Spares</a:t>
                      </a:r>
                      <a:endParaRPr lang="fr-FR" sz="360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6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6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12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309764"/>
                  </a:ext>
                </a:extLst>
              </a:tr>
              <a:tr h="70847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</a:rPr>
                        <a:t>TOTAL</a:t>
                      </a:r>
                      <a:r>
                        <a:rPr lang="fr-FR" sz="3600" dirty="0">
                          <a:effectLst/>
                        </a:rPr>
                        <a:t> </a:t>
                      </a: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4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4</a:t>
                      </a: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 smtClean="0">
                          <a:solidFill>
                            <a:srgbClr val="000000"/>
                          </a:solidFill>
                          <a:effectLst/>
                          <a:latin typeface="Liberation Serif"/>
                        </a:rPr>
                        <a:t>80</a:t>
                      </a:r>
                      <a:endParaRPr lang="fr-FR" sz="3600" dirty="0">
                        <a:effectLst/>
                      </a:endParaRPr>
                    </a:p>
                  </a:txBody>
                  <a:tcPr marL="34925" marR="34925" marT="34925" marB="34925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398475"/>
                  </a:ext>
                </a:extLst>
              </a:tr>
            </a:tbl>
          </a:graphicData>
        </a:graphic>
      </p:graphicFrame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1374"/>
          </a:xfrm>
        </p:spPr>
        <p:txBody>
          <a:bodyPr/>
          <a:lstStyle/>
          <a:p>
            <a:r>
              <a:rPr lang="fr-FR" dirty="0" err="1" smtClean="0"/>
              <a:t>Pigtails</a:t>
            </a:r>
            <a:r>
              <a:rPr lang="fr-FR" dirty="0" smtClean="0"/>
              <a:t> : </a:t>
            </a:r>
            <a:r>
              <a:rPr lang="fr-FR" dirty="0" err="1" smtClean="0"/>
              <a:t>number</a:t>
            </a:r>
            <a:r>
              <a:rPr lang="fr-FR" dirty="0" smtClean="0"/>
              <a:t> of prototypes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40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r>
              <a:rPr lang="fr-FR" dirty="0" err="1" smtClean="0"/>
              <a:t>Pigtails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Around</a:t>
            </a:r>
            <a:r>
              <a:rPr lang="fr-FR" dirty="0" smtClean="0"/>
              <a:t> 100€ / </a:t>
            </a:r>
            <a:r>
              <a:rPr lang="fr-FR" dirty="0" err="1" smtClean="0"/>
              <a:t>pigtail</a:t>
            </a:r>
            <a:r>
              <a:rPr lang="fr-FR" dirty="0" smtClean="0"/>
              <a:t> (</a:t>
            </a:r>
            <a:r>
              <a:rPr lang="fr-FR" dirty="0" err="1" smtClean="0"/>
              <a:t>data+power</a:t>
            </a:r>
            <a:r>
              <a:rPr lang="fr-FR" dirty="0" smtClean="0"/>
              <a:t>),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tooling</a:t>
            </a:r>
            <a:r>
              <a:rPr lang="fr-FR" dirty="0" smtClean="0"/>
              <a:t> ( + ~1000€)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Raw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r>
              <a:rPr lang="fr-FR" dirty="0" smtClean="0"/>
              <a:t> (</a:t>
            </a:r>
            <a:r>
              <a:rPr lang="fr-FR" dirty="0" err="1" smtClean="0"/>
              <a:t>kapton</a:t>
            </a:r>
            <a:r>
              <a:rPr lang="fr-FR" dirty="0" smtClean="0"/>
              <a:t> </a:t>
            </a:r>
            <a:r>
              <a:rPr lang="fr-FR" dirty="0" err="1" smtClean="0"/>
              <a:t>core</a:t>
            </a:r>
            <a:r>
              <a:rPr lang="fr-FR" dirty="0" smtClean="0"/>
              <a:t> +double </a:t>
            </a:r>
            <a:r>
              <a:rPr lang="fr-FR" dirty="0" err="1" smtClean="0"/>
              <a:t>sided</a:t>
            </a:r>
            <a:r>
              <a:rPr lang="fr-FR" dirty="0" smtClean="0"/>
              <a:t> </a:t>
            </a:r>
            <a:r>
              <a:rPr lang="fr-FR" dirty="0" err="1" smtClean="0"/>
              <a:t>copper</a:t>
            </a:r>
            <a:r>
              <a:rPr lang="fr-FR" dirty="0" smtClean="0"/>
              <a:t>) : </a:t>
            </a:r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delay</a:t>
            </a:r>
            <a:r>
              <a:rPr lang="fr-FR" dirty="0" smtClean="0"/>
              <a:t> (~</a:t>
            </a:r>
            <a:r>
              <a:rPr lang="fr-FR" dirty="0" smtClean="0"/>
              <a:t>6M) </a:t>
            </a:r>
            <a:r>
              <a:rPr lang="fr-FR" dirty="0" smtClean="0"/>
              <a:t>!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/>
              <a:t>Prototypes : </a:t>
            </a:r>
            <a:r>
              <a:rPr lang="fr-FR" dirty="0" err="1" smtClean="0"/>
              <a:t>sufficient</a:t>
            </a:r>
            <a:r>
              <a:rPr lang="fr-FR" dirty="0" smtClean="0"/>
              <a:t> stock,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checked</a:t>
            </a:r>
            <a:endParaRPr lang="fr-FR" dirty="0" smtClean="0"/>
          </a:p>
          <a:p>
            <a:pPr lvl="0"/>
            <a:endParaRPr lang="fr-FR" dirty="0" smtClean="0">
              <a:solidFill>
                <a:prstClr val="black"/>
              </a:solidFill>
            </a:endParaRPr>
          </a:p>
          <a:p>
            <a:pPr lvl="0"/>
            <a:r>
              <a:rPr lang="fr-FR" dirty="0" err="1" smtClean="0">
                <a:solidFill>
                  <a:prstClr val="black"/>
                </a:solidFill>
              </a:rPr>
              <a:t>Connectors</a:t>
            </a:r>
            <a:r>
              <a:rPr lang="fr-FR" dirty="0" smtClean="0">
                <a:solidFill>
                  <a:prstClr val="black"/>
                </a:solidFill>
              </a:rPr>
              <a:t> : </a:t>
            </a:r>
            <a:r>
              <a:rPr lang="fr-FR" dirty="0" smtClean="0">
                <a:solidFill>
                  <a:prstClr val="black"/>
                </a:solidFill>
              </a:rPr>
              <a:t>discussion </a:t>
            </a:r>
            <a:r>
              <a:rPr lang="fr-FR" dirty="0" err="1" smtClean="0">
                <a:solidFill>
                  <a:prstClr val="black"/>
                </a:solidFill>
              </a:rPr>
              <a:t>with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err="1" smtClean="0">
                <a:solidFill>
                  <a:prstClr val="black"/>
                </a:solidFill>
              </a:rPr>
              <a:t>Samtec</a:t>
            </a:r>
            <a:r>
              <a:rPr lang="fr-FR" dirty="0" smtClean="0">
                <a:solidFill>
                  <a:prstClr val="black"/>
                </a:solidFill>
              </a:rPr>
              <a:t> 13/10/20</a:t>
            </a:r>
          </a:p>
          <a:p>
            <a:pPr lvl="1"/>
            <a:r>
              <a:rPr lang="fr-FR" dirty="0" smtClean="0">
                <a:solidFill>
                  <a:prstClr val="black"/>
                </a:solidFill>
              </a:rPr>
              <a:t>Interposer : </a:t>
            </a:r>
            <a:r>
              <a:rPr lang="fr-FR" dirty="0" err="1" smtClean="0">
                <a:solidFill>
                  <a:prstClr val="black"/>
                </a:solidFill>
              </a:rPr>
              <a:t>soldered</a:t>
            </a:r>
            <a:r>
              <a:rPr lang="fr-FR" dirty="0" smtClean="0">
                <a:solidFill>
                  <a:prstClr val="black"/>
                </a:solidFill>
              </a:rPr>
              <a:t> version</a:t>
            </a:r>
          </a:p>
          <a:p>
            <a:pPr lvl="1"/>
            <a:r>
              <a:rPr lang="fr-FR" dirty="0" err="1" smtClean="0">
                <a:solidFill>
                  <a:prstClr val="black"/>
                </a:solidFill>
              </a:rPr>
              <a:t>Zray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err="1" smtClean="0">
                <a:solidFill>
                  <a:prstClr val="black"/>
                </a:solidFill>
              </a:rPr>
              <a:t>mating</a:t>
            </a:r>
            <a:r>
              <a:rPr lang="fr-FR" dirty="0" smtClean="0">
                <a:solidFill>
                  <a:prstClr val="black"/>
                </a:solidFill>
              </a:rPr>
              <a:t> : PCB </a:t>
            </a:r>
            <a:r>
              <a:rPr lang="fr-FR" dirty="0" err="1" smtClean="0">
                <a:solidFill>
                  <a:prstClr val="black"/>
                </a:solidFill>
              </a:rPr>
              <a:t>mandatory</a:t>
            </a:r>
            <a:r>
              <a:rPr lang="fr-FR" dirty="0" smtClean="0">
                <a:solidFill>
                  <a:prstClr val="black"/>
                </a:solidFill>
              </a:rPr>
              <a:t> or </a:t>
            </a:r>
            <a:r>
              <a:rPr lang="fr-FR" dirty="0" err="1" smtClean="0">
                <a:solidFill>
                  <a:prstClr val="black"/>
                </a:solidFill>
              </a:rPr>
              <a:t>flex</a:t>
            </a:r>
            <a:r>
              <a:rPr lang="fr-FR" dirty="0" err="1" smtClean="0">
                <a:solidFill>
                  <a:prstClr val="black"/>
                </a:solidFill>
              </a:rPr>
              <a:t>+stiffener</a:t>
            </a:r>
            <a:r>
              <a:rPr lang="fr-FR" dirty="0" smtClean="0">
                <a:solidFill>
                  <a:prstClr val="black"/>
                </a:solidFill>
              </a:rPr>
              <a:t> ?</a:t>
            </a:r>
            <a:endParaRPr lang="fr-FR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40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r>
              <a:rPr lang="fr-FR" dirty="0" err="1" smtClean="0"/>
              <a:t>Strategy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060729"/>
              </p:ext>
            </p:extLst>
          </p:nvPr>
        </p:nvGraphicFramePr>
        <p:xfrm>
          <a:off x="838200" y="1825625"/>
          <a:ext cx="10515600" cy="4217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909878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593804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9331481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9865517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08041744"/>
                    </a:ext>
                  </a:extLst>
                </a:gridCol>
              </a:tblGrid>
              <a:tr h="84347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flex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manufacturer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quantity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Price /</a:t>
                      </a:r>
                      <a:r>
                        <a:rPr lang="fr-FR" dirty="0" err="1" smtClean="0"/>
                        <a:t>delay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remark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302131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r>
                        <a:rPr lang="fr-FR" dirty="0" smtClean="0"/>
                        <a:t>Power </a:t>
                      </a:r>
                      <a:r>
                        <a:rPr lang="fr-FR" dirty="0" err="1" smtClean="0"/>
                        <a:t>pigtail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fast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NCAB (600um </a:t>
                      </a:r>
                      <a:r>
                        <a:rPr lang="fr-FR" dirty="0" err="1" smtClean="0"/>
                        <a:t>thickness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 + 40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71€</a:t>
                      </a:r>
                    </a:p>
                    <a:p>
                      <a:r>
                        <a:rPr lang="fr-FR" dirty="0" smtClean="0"/>
                        <a:t>4 </a:t>
                      </a:r>
                      <a:r>
                        <a:rPr lang="fr-FR" dirty="0" err="1" smtClean="0"/>
                        <a:t>weeks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Stiffener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under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Zray</a:t>
                      </a:r>
                      <a:r>
                        <a:rPr lang="fr-FR" dirty="0" smtClean="0"/>
                        <a:t> ?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717084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r>
                        <a:rPr lang="fr-FR" dirty="0" smtClean="0"/>
                        <a:t>Data </a:t>
                      </a:r>
                      <a:r>
                        <a:rPr lang="fr-FR" dirty="0" err="1" smtClean="0"/>
                        <a:t>pigtail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fast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TechCI</a:t>
                      </a:r>
                      <a:r>
                        <a:rPr lang="fr-FR" dirty="0" smtClean="0"/>
                        <a:t> (200um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thickness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 + 40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~30€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???</a:t>
                      </a:r>
                    </a:p>
                    <a:p>
                      <a:r>
                        <a:rPr lang="fr-FR" dirty="0" smtClean="0"/>
                        <a:t>6 </a:t>
                      </a:r>
                      <a:r>
                        <a:rPr lang="fr-FR" dirty="0" err="1" smtClean="0"/>
                        <a:t>weeks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Meeting</a:t>
                      </a:r>
                      <a:r>
                        <a:rPr lang="fr-FR" baseline="0" dirty="0" smtClean="0"/>
                        <a:t> 06/10/20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27068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r>
                        <a:rPr lang="fr-FR" dirty="0" smtClean="0"/>
                        <a:t>Flat </a:t>
                      </a:r>
                      <a:r>
                        <a:rPr lang="fr-FR" dirty="0" err="1" smtClean="0"/>
                        <a:t>pigtail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multiflex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TechCI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10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Meeting</a:t>
                      </a:r>
                      <a:r>
                        <a:rPr lang="fr-FR" baseline="0" dirty="0" smtClean="0"/>
                        <a:t> 06/10/20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11659"/>
                  </a:ext>
                </a:extLst>
              </a:tr>
              <a:tr h="843473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Inclined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pigtail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baseline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2D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outline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17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84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182</Words>
  <Application>Microsoft Office PowerPoint</Application>
  <PresentationFormat>Grand écran</PresentationFormat>
  <Paragraphs>67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Liberation Serif</vt:lpstr>
      <vt:lpstr>Wingdings</vt:lpstr>
      <vt:lpstr>Thème Office</vt:lpstr>
      <vt:lpstr>Pigtails : number of prototypes</vt:lpstr>
      <vt:lpstr>Pigtails</vt:lpstr>
      <vt:lpstr>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Pigtails : number of prototypes</dc:title>
  <dc:creator>Nicolas Massol</dc:creator>
  <cp:lastModifiedBy>Nicolas Massol</cp:lastModifiedBy>
  <cp:revision>19</cp:revision>
  <dcterms:created xsi:type="dcterms:W3CDTF">2020-09-28T09:56:50Z</dcterms:created>
  <dcterms:modified xsi:type="dcterms:W3CDTF">2020-10-02T12:00:19Z</dcterms:modified>
</cp:coreProperties>
</file>