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5"/>
  </p:notesMasterIdLst>
  <p:sldIdLst>
    <p:sldId id="256" r:id="rId2"/>
    <p:sldId id="282" r:id="rId3"/>
    <p:sldId id="274" r:id="rId4"/>
    <p:sldId id="300" r:id="rId5"/>
    <p:sldId id="278" r:id="rId6"/>
    <p:sldId id="283" r:id="rId7"/>
    <p:sldId id="276" r:id="rId8"/>
    <p:sldId id="277" r:id="rId9"/>
    <p:sldId id="273" r:id="rId10"/>
    <p:sldId id="265" r:id="rId11"/>
    <p:sldId id="267" r:id="rId12"/>
    <p:sldId id="284" r:id="rId13"/>
    <p:sldId id="286" r:id="rId14"/>
    <p:sldId id="296" r:id="rId15"/>
    <p:sldId id="297" r:id="rId16"/>
    <p:sldId id="287" r:id="rId17"/>
    <p:sldId id="279" r:id="rId18"/>
    <p:sldId id="262" r:id="rId19"/>
    <p:sldId id="280" r:id="rId20"/>
    <p:sldId id="288" r:id="rId21"/>
    <p:sldId id="260" r:id="rId22"/>
    <p:sldId id="261" r:id="rId23"/>
    <p:sldId id="289" r:id="rId24"/>
    <p:sldId id="281" r:id="rId25"/>
    <p:sldId id="298" r:id="rId26"/>
    <p:sldId id="290" r:id="rId27"/>
    <p:sldId id="291" r:id="rId28"/>
    <p:sldId id="292" r:id="rId29"/>
    <p:sldId id="293" r:id="rId30"/>
    <p:sldId id="269" r:id="rId31"/>
    <p:sldId id="295" r:id="rId32"/>
    <p:sldId id="272"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FF6054"/>
    <a:srgbClr val="FFBD2F"/>
    <a:srgbClr val="2AC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722D3-2432-471D-8DCD-BD4B831F1D07}" v="12" dt="2020-08-26T02:38:09.200"/>
    <p1510:client id="{A8D2B861-4A7D-874E-BCA5-6E3FDA7BB13F}" v="185" dt="2020-08-25T14:26:50.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0"/>
    <p:restoredTop sz="85969"/>
  </p:normalViewPr>
  <p:slideViewPr>
    <p:cSldViewPr snapToGrid="0" snapToObjects="1">
      <p:cViewPr varScale="1">
        <p:scale>
          <a:sx n="126" d="100"/>
          <a:sy n="126" d="100"/>
        </p:scale>
        <p:origin x="16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4D865-07F2-3B46-A438-403647326C64}" type="datetimeFigureOut">
              <a:rPr lang="en-US" smtClean="0"/>
              <a:t>8/26/20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958AB-235A-704D-AD6D-56AC40B785FA}" type="slidenum">
              <a:rPr lang="en-US" smtClean="0"/>
              <a:t>‹#›</a:t>
            </a:fld>
            <a:endParaRPr lang="en-US"/>
          </a:p>
        </p:txBody>
      </p:sp>
    </p:spTree>
    <p:extLst>
      <p:ext uri="{BB962C8B-B14F-4D97-AF65-F5344CB8AC3E}">
        <p14:creationId xmlns:p14="http://schemas.microsoft.com/office/powerpoint/2010/main" val="386213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What I want audience to know:</a:t>
            </a:r>
          </a:p>
          <a:p>
            <a:r>
              <a:rPr lang="en-ID" dirty="0"/>
              <a:t>“A tool to make procuring scientific data as easy as online shopping and how it works”</a:t>
            </a:r>
          </a:p>
          <a:p>
            <a:endParaRPr lang="en-ID" dirty="0"/>
          </a:p>
          <a:p>
            <a:r>
              <a:rPr lang="en-ID" b="1" dirty="0"/>
              <a:t>Introduce myself</a:t>
            </a:r>
          </a:p>
          <a:p>
            <a:r>
              <a:rPr lang="en-ID" b="0" dirty="0"/>
              <a:t>Name, major, university, country, “</a:t>
            </a:r>
            <a:r>
              <a:rPr lang="en-ID" b="0" dirty="0" err="1"/>
              <a:t>GSoC</a:t>
            </a:r>
            <a:r>
              <a:rPr lang="en-ID" b="0" dirty="0"/>
              <a:t>”</a:t>
            </a:r>
          </a:p>
        </p:txBody>
      </p:sp>
      <p:sp>
        <p:nvSpPr>
          <p:cNvPr id="4" name="Slide Number Placeholder 3"/>
          <p:cNvSpPr>
            <a:spLocks noGrp="1"/>
          </p:cNvSpPr>
          <p:nvPr>
            <p:ph type="sldNum" sz="quarter" idx="5"/>
          </p:nvPr>
        </p:nvSpPr>
        <p:spPr/>
        <p:txBody>
          <a:bodyPr/>
          <a:lstStyle/>
          <a:p>
            <a:fld id="{CF6958AB-235A-704D-AD6D-56AC40B785FA}" type="slidenum">
              <a:rPr lang="en-US" smtClean="0"/>
              <a:t>0</a:t>
            </a:fld>
            <a:endParaRPr lang="en-US"/>
          </a:p>
        </p:txBody>
      </p:sp>
    </p:spTree>
    <p:extLst>
      <p:ext uri="{BB962C8B-B14F-4D97-AF65-F5344CB8AC3E}">
        <p14:creationId xmlns:p14="http://schemas.microsoft.com/office/powerpoint/2010/main" val="345956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D" dirty="0"/>
              <a:t>This is what happens when you share the notebook with your colleague and the files hasn’t been made available there.</a:t>
            </a:r>
          </a:p>
          <a:p>
            <a:pPr marL="171450" indent="-171450">
              <a:buFont typeface="Arial" panose="020B0604020202020204" pitchFamily="34" charset="0"/>
              <a:buChar char="•"/>
            </a:pPr>
            <a:r>
              <a:rPr lang="en-ID" dirty="0"/>
              <a:t>Your colleague can simply click the “Make Available” button again.</a:t>
            </a:r>
          </a:p>
        </p:txBody>
      </p:sp>
      <p:sp>
        <p:nvSpPr>
          <p:cNvPr id="4" name="Slide Number Placeholder 3"/>
          <p:cNvSpPr>
            <a:spLocks noGrp="1"/>
          </p:cNvSpPr>
          <p:nvPr>
            <p:ph type="sldNum" sz="quarter" idx="5"/>
          </p:nvPr>
        </p:nvSpPr>
        <p:spPr/>
        <p:txBody>
          <a:bodyPr/>
          <a:lstStyle/>
          <a:p>
            <a:fld id="{CF6958AB-235A-704D-AD6D-56AC40B785FA}" type="slidenum">
              <a:rPr lang="en-US" smtClean="0"/>
              <a:t>11</a:t>
            </a:fld>
            <a:endParaRPr lang="en-US"/>
          </a:p>
        </p:txBody>
      </p:sp>
    </p:spTree>
    <p:extLst>
      <p:ext uri="{BB962C8B-B14F-4D97-AF65-F5344CB8AC3E}">
        <p14:creationId xmlns:p14="http://schemas.microsoft.com/office/powerpoint/2010/main" val="12952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D" dirty="0"/>
              <a:t>The only thing that the user needs to configure is their authentication credentials.</a:t>
            </a:r>
          </a:p>
        </p:txBody>
      </p:sp>
      <p:sp>
        <p:nvSpPr>
          <p:cNvPr id="4" name="Slide Number Placeholder 3"/>
          <p:cNvSpPr>
            <a:spLocks noGrp="1"/>
          </p:cNvSpPr>
          <p:nvPr>
            <p:ph type="sldNum" sz="quarter" idx="5"/>
          </p:nvPr>
        </p:nvSpPr>
        <p:spPr/>
        <p:txBody>
          <a:bodyPr/>
          <a:lstStyle/>
          <a:p>
            <a:fld id="{CF6958AB-235A-704D-AD6D-56AC40B785FA}" type="slidenum">
              <a:rPr lang="en-US" smtClean="0"/>
              <a:t>12</a:t>
            </a:fld>
            <a:endParaRPr lang="en-US"/>
          </a:p>
        </p:txBody>
      </p:sp>
    </p:spTree>
    <p:extLst>
      <p:ext uri="{BB962C8B-B14F-4D97-AF65-F5344CB8AC3E}">
        <p14:creationId xmlns:p14="http://schemas.microsoft.com/office/powerpoint/2010/main" val="298609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“Higgs-to-gamma-gamma”</a:t>
            </a:r>
          </a:p>
          <a:p>
            <a:endParaRPr lang="en-US" dirty="0"/>
          </a:p>
          <a:p>
            <a:r>
              <a:rPr lang="en-US" dirty="0"/>
              <a:t>Stress that this is an actual research workflow, using real data that is available in the ESCAPE data lake, and that we used the extension to run the analysis.</a:t>
            </a:r>
          </a:p>
        </p:txBody>
      </p:sp>
      <p:sp>
        <p:nvSpPr>
          <p:cNvPr id="4" name="Slide Number Placeholder 3"/>
          <p:cNvSpPr>
            <a:spLocks noGrp="1"/>
          </p:cNvSpPr>
          <p:nvPr>
            <p:ph type="sldNum" sz="quarter" idx="5"/>
          </p:nvPr>
        </p:nvSpPr>
        <p:spPr/>
        <p:txBody>
          <a:bodyPr/>
          <a:lstStyle/>
          <a:p>
            <a:fld id="{CF6958AB-235A-704D-AD6D-56AC40B785FA}" type="slidenum">
              <a:rPr lang="en-US" smtClean="0"/>
              <a:t>13</a:t>
            </a:fld>
            <a:endParaRPr lang="en-US"/>
          </a:p>
        </p:txBody>
      </p:sp>
    </p:spTree>
    <p:extLst>
      <p:ext uri="{BB962C8B-B14F-4D97-AF65-F5344CB8AC3E}">
        <p14:creationId xmlns:p14="http://schemas.microsoft.com/office/powerpoint/2010/main" val="280534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Elaborate the key features one by one.</a:t>
            </a:r>
          </a:p>
          <a:p>
            <a:r>
              <a:rPr lang="en-US" dirty="0"/>
              <a:t>Show that scientists need to only configure their credentials, and the rest of the configs are taken care by site admins. Also show the possibility of remote configuration for administrative easiness.</a:t>
            </a:r>
          </a:p>
          <a:p>
            <a:endParaRPr lang="en-US" dirty="0"/>
          </a:p>
        </p:txBody>
      </p:sp>
      <p:sp>
        <p:nvSpPr>
          <p:cNvPr id="4" name="Slide Number Placeholder 3"/>
          <p:cNvSpPr>
            <a:spLocks noGrp="1"/>
          </p:cNvSpPr>
          <p:nvPr>
            <p:ph type="sldNum" sz="quarter" idx="5"/>
          </p:nvPr>
        </p:nvSpPr>
        <p:spPr/>
        <p:txBody>
          <a:bodyPr/>
          <a:lstStyle/>
          <a:p>
            <a:fld id="{CF6958AB-235A-704D-AD6D-56AC40B785FA}" type="slidenum">
              <a:rPr lang="en-US" smtClean="0"/>
              <a:t>15</a:t>
            </a:fld>
            <a:endParaRPr lang="en-US"/>
          </a:p>
        </p:txBody>
      </p:sp>
    </p:spTree>
    <p:extLst>
      <p:ext uri="{BB962C8B-B14F-4D97-AF65-F5344CB8AC3E}">
        <p14:creationId xmlns:p14="http://schemas.microsoft.com/office/powerpoint/2010/main" val="71905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is a massive simplification</a:t>
            </a:r>
          </a:p>
        </p:txBody>
      </p:sp>
      <p:sp>
        <p:nvSpPr>
          <p:cNvPr id="4" name="Slide Number Placeholder 3"/>
          <p:cNvSpPr>
            <a:spLocks noGrp="1"/>
          </p:cNvSpPr>
          <p:nvPr>
            <p:ph type="sldNum" sz="quarter" idx="5"/>
          </p:nvPr>
        </p:nvSpPr>
        <p:spPr/>
        <p:txBody>
          <a:bodyPr/>
          <a:lstStyle/>
          <a:p>
            <a:fld id="{CF6958AB-235A-704D-AD6D-56AC40B785FA}" type="slidenum">
              <a:rPr lang="en-US" smtClean="0"/>
              <a:t>17</a:t>
            </a:fld>
            <a:endParaRPr lang="en-US"/>
          </a:p>
        </p:txBody>
      </p:sp>
    </p:spTree>
    <p:extLst>
      <p:ext uri="{BB962C8B-B14F-4D97-AF65-F5344CB8AC3E}">
        <p14:creationId xmlns:p14="http://schemas.microsoft.com/office/powerpoint/2010/main" val="128631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58AB-235A-704D-AD6D-56AC40B785FA}" type="slidenum">
              <a:rPr lang="en-US" smtClean="0"/>
              <a:t>18</a:t>
            </a:fld>
            <a:endParaRPr lang="en-US"/>
          </a:p>
        </p:txBody>
      </p:sp>
    </p:spTree>
    <p:extLst>
      <p:ext uri="{BB962C8B-B14F-4D97-AF65-F5344CB8AC3E}">
        <p14:creationId xmlns:p14="http://schemas.microsoft.com/office/powerpoint/2010/main" val="277736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is a massive simplification</a:t>
            </a:r>
          </a:p>
        </p:txBody>
      </p:sp>
      <p:sp>
        <p:nvSpPr>
          <p:cNvPr id="4" name="Slide Number Placeholder 3"/>
          <p:cNvSpPr>
            <a:spLocks noGrp="1"/>
          </p:cNvSpPr>
          <p:nvPr>
            <p:ph type="sldNum" sz="quarter" idx="5"/>
          </p:nvPr>
        </p:nvSpPr>
        <p:spPr/>
        <p:txBody>
          <a:bodyPr/>
          <a:lstStyle/>
          <a:p>
            <a:fld id="{CF6958AB-235A-704D-AD6D-56AC40B785FA}" type="slidenum">
              <a:rPr lang="en-US" smtClean="0"/>
              <a:t>19</a:t>
            </a:fld>
            <a:endParaRPr lang="en-US"/>
          </a:p>
        </p:txBody>
      </p:sp>
    </p:spTree>
    <p:extLst>
      <p:ext uri="{BB962C8B-B14F-4D97-AF65-F5344CB8AC3E}">
        <p14:creationId xmlns:p14="http://schemas.microsoft.com/office/powerpoint/2010/main" val="113678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58AB-235A-704D-AD6D-56AC40B785FA}" type="slidenum">
              <a:rPr lang="en-US" smtClean="0"/>
              <a:t>20</a:t>
            </a:fld>
            <a:endParaRPr lang="en-US"/>
          </a:p>
        </p:txBody>
      </p:sp>
    </p:spTree>
    <p:extLst>
      <p:ext uri="{BB962C8B-B14F-4D97-AF65-F5344CB8AC3E}">
        <p14:creationId xmlns:p14="http://schemas.microsoft.com/office/powerpoint/2010/main" val="167587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 configuration will need to be done once, by the site admins.</a:t>
            </a:r>
          </a:p>
        </p:txBody>
      </p:sp>
      <p:sp>
        <p:nvSpPr>
          <p:cNvPr id="4" name="Slide Number Placeholder 3"/>
          <p:cNvSpPr>
            <a:spLocks noGrp="1"/>
          </p:cNvSpPr>
          <p:nvPr>
            <p:ph type="sldNum" sz="quarter" idx="5"/>
          </p:nvPr>
        </p:nvSpPr>
        <p:spPr/>
        <p:txBody>
          <a:bodyPr/>
          <a:lstStyle/>
          <a:p>
            <a:fld id="{CF6958AB-235A-704D-AD6D-56AC40B785FA}" type="slidenum">
              <a:rPr lang="en-US" smtClean="0"/>
              <a:t>26</a:t>
            </a:fld>
            <a:endParaRPr lang="en-US"/>
          </a:p>
        </p:txBody>
      </p:sp>
    </p:spTree>
    <p:extLst>
      <p:ext uri="{BB962C8B-B14F-4D97-AF65-F5344CB8AC3E}">
        <p14:creationId xmlns:p14="http://schemas.microsoft.com/office/powerpoint/2010/main" val="1699084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58AB-235A-704D-AD6D-56AC40B785FA}" type="slidenum">
              <a:rPr lang="en-US" smtClean="0"/>
              <a:t>32</a:t>
            </a:fld>
            <a:endParaRPr lang="en-US"/>
          </a:p>
        </p:txBody>
      </p:sp>
    </p:spTree>
    <p:extLst>
      <p:ext uri="{BB962C8B-B14F-4D97-AF65-F5344CB8AC3E}">
        <p14:creationId xmlns:p14="http://schemas.microsoft.com/office/powerpoint/2010/main" val="426314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The big question is how can we help scientists to work productively in the exabyte-scale era? Especially when in the coming years we will have High Luminosity LHC coming online, which will produce LOTS of data.</a:t>
            </a:r>
          </a:p>
        </p:txBody>
      </p:sp>
      <p:sp>
        <p:nvSpPr>
          <p:cNvPr id="4" name="Slide Number Placeholder 3"/>
          <p:cNvSpPr>
            <a:spLocks noGrp="1"/>
          </p:cNvSpPr>
          <p:nvPr>
            <p:ph type="sldNum" sz="quarter" idx="5"/>
          </p:nvPr>
        </p:nvSpPr>
        <p:spPr/>
        <p:txBody>
          <a:bodyPr/>
          <a:lstStyle/>
          <a:p>
            <a:fld id="{CF6958AB-235A-704D-AD6D-56AC40B785FA}" type="slidenum">
              <a:rPr lang="en-US" smtClean="0"/>
              <a:t>1</a:t>
            </a:fld>
            <a:endParaRPr lang="en-US"/>
          </a:p>
        </p:txBody>
      </p:sp>
    </p:spTree>
    <p:extLst>
      <p:ext uri="{BB962C8B-B14F-4D97-AF65-F5344CB8AC3E}">
        <p14:creationId xmlns:p14="http://schemas.microsoft.com/office/powerpoint/2010/main" val="266091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D" dirty="0"/>
              <a:t>To face this challenge, we have two tools at our disposal:</a:t>
            </a:r>
          </a:p>
          <a:p>
            <a:pPr marL="628650" lvl="1" indent="-171450">
              <a:buFont typeface="Arial" panose="020B0604020202020204" pitchFamily="34" charset="0"/>
              <a:buChar char="•"/>
            </a:pPr>
            <a:r>
              <a:rPr lang="en-ID" dirty="0"/>
              <a:t>On one hand, we have </a:t>
            </a:r>
            <a:r>
              <a:rPr lang="en-ID" dirty="0" err="1"/>
              <a:t>Rucio</a:t>
            </a:r>
            <a:r>
              <a:rPr lang="en-ID" dirty="0"/>
              <a:t> which manages data at scale; it knows where the data is located, how to access it, and it moves the data around as needed. (</a:t>
            </a:r>
            <a:r>
              <a:rPr lang="en-ID" b="1" dirty="0"/>
              <a:t>explain more</a:t>
            </a:r>
            <a:r>
              <a:rPr lang="en-ID" b="0" dirty="0"/>
              <a:t>)</a:t>
            </a:r>
            <a:endParaRPr lang="en-ID" dirty="0"/>
          </a:p>
          <a:p>
            <a:pPr marL="628650" lvl="1" indent="-171450">
              <a:buFont typeface="Arial" panose="020B0604020202020204" pitchFamily="34" charset="0"/>
              <a:buChar char="•"/>
            </a:pPr>
            <a:r>
              <a:rPr lang="en-ID" dirty="0"/>
              <a:t>On the other hand, we have SWAN/</a:t>
            </a:r>
            <a:r>
              <a:rPr lang="en-ID" dirty="0" err="1"/>
              <a:t>Jupyter</a:t>
            </a:r>
            <a:r>
              <a:rPr lang="en-ID" dirty="0"/>
              <a:t> which enables scientists to perform computation and analysis with minimum effort to get it going. (</a:t>
            </a:r>
            <a:r>
              <a:rPr lang="en-ID" b="1" dirty="0"/>
              <a:t>explain more</a:t>
            </a:r>
            <a:r>
              <a:rPr lang="en-ID" b="0" dirty="0"/>
              <a:t>)</a:t>
            </a:r>
            <a:endParaRPr lang="en-ID" dirty="0"/>
          </a:p>
          <a:p>
            <a:pPr marL="171450" indent="-171450">
              <a:buFont typeface="Arial" panose="020B0604020202020204" pitchFamily="34" charset="0"/>
              <a:buChar char="•"/>
            </a:pPr>
            <a:r>
              <a:rPr lang="en-ID" dirty="0"/>
              <a:t>The natural step would be to integrate these two tools, so that we can have scientists perform analyses on large data with ease.</a:t>
            </a:r>
          </a:p>
        </p:txBody>
      </p:sp>
      <p:sp>
        <p:nvSpPr>
          <p:cNvPr id="4" name="Slide Number Placeholder 3"/>
          <p:cNvSpPr>
            <a:spLocks noGrp="1"/>
          </p:cNvSpPr>
          <p:nvPr>
            <p:ph type="sldNum" sz="quarter" idx="5"/>
          </p:nvPr>
        </p:nvSpPr>
        <p:spPr/>
        <p:txBody>
          <a:bodyPr/>
          <a:lstStyle/>
          <a:p>
            <a:fld id="{CF6958AB-235A-704D-AD6D-56AC40B785FA}" type="slidenum">
              <a:rPr lang="en-US" smtClean="0"/>
              <a:t>2</a:t>
            </a:fld>
            <a:endParaRPr lang="en-US"/>
          </a:p>
        </p:txBody>
      </p:sp>
    </p:spTree>
    <p:extLst>
      <p:ext uri="{BB962C8B-B14F-4D97-AF65-F5344CB8AC3E}">
        <p14:creationId xmlns:p14="http://schemas.microsoft.com/office/powerpoint/2010/main" val="77451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CF6958AB-235A-704D-AD6D-56AC40B785FA}" type="slidenum">
              <a:rPr lang="en-US" smtClean="0"/>
              <a:t>3</a:t>
            </a:fld>
            <a:endParaRPr lang="en-US"/>
          </a:p>
        </p:txBody>
      </p:sp>
    </p:spTree>
    <p:extLst>
      <p:ext uri="{BB962C8B-B14F-4D97-AF65-F5344CB8AC3E}">
        <p14:creationId xmlns:p14="http://schemas.microsoft.com/office/powerpoint/2010/main" val="54969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Or.. You could use the Web UI—which is great btw—but still loaded with plenty of features that might be irrelevant for some scientists.</a:t>
            </a:r>
          </a:p>
        </p:txBody>
      </p:sp>
      <p:sp>
        <p:nvSpPr>
          <p:cNvPr id="4" name="Slide Number Placeholder 3"/>
          <p:cNvSpPr>
            <a:spLocks noGrp="1"/>
          </p:cNvSpPr>
          <p:nvPr>
            <p:ph type="sldNum" sz="quarter" idx="5"/>
          </p:nvPr>
        </p:nvSpPr>
        <p:spPr/>
        <p:txBody>
          <a:bodyPr/>
          <a:lstStyle/>
          <a:p>
            <a:fld id="{CF6958AB-235A-704D-AD6D-56AC40B785FA}" type="slidenum">
              <a:rPr lang="en-US" smtClean="0"/>
              <a:t>6</a:t>
            </a:fld>
            <a:endParaRPr lang="en-US"/>
          </a:p>
        </p:txBody>
      </p:sp>
    </p:spTree>
    <p:extLst>
      <p:ext uri="{BB962C8B-B14F-4D97-AF65-F5344CB8AC3E}">
        <p14:creationId xmlns:p14="http://schemas.microsoft.com/office/powerpoint/2010/main" val="287934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D" dirty="0"/>
              <a:t>It could be frustrating if you do it repeatedly.</a:t>
            </a:r>
          </a:p>
          <a:p>
            <a:pPr marL="171450" indent="-171450">
              <a:buFont typeface="Arial" panose="020B0604020202020204" pitchFamily="34" charset="0"/>
              <a:buChar char="•"/>
            </a:pPr>
            <a:r>
              <a:rPr lang="en-ID" dirty="0"/>
              <a:t>Procuring the data, in the context of core vs context, is context. It uses up time and energy scientists could use somewhere better.</a:t>
            </a:r>
          </a:p>
          <a:p>
            <a:pPr marL="171450" indent="-171450">
              <a:buFont typeface="Arial" panose="020B0604020202020204" pitchFamily="34" charset="0"/>
              <a:buChar char="•"/>
            </a:pPr>
            <a:r>
              <a:rPr lang="en-ID" dirty="0" err="1"/>
              <a:t>Rucio</a:t>
            </a:r>
            <a:r>
              <a:rPr lang="en-ID" dirty="0"/>
              <a:t> and SWAN are very helpful already, but we can do better.</a:t>
            </a:r>
          </a:p>
        </p:txBody>
      </p:sp>
      <p:sp>
        <p:nvSpPr>
          <p:cNvPr id="4" name="Slide Number Placeholder 3"/>
          <p:cNvSpPr>
            <a:spLocks noGrp="1"/>
          </p:cNvSpPr>
          <p:nvPr>
            <p:ph type="sldNum" sz="quarter" idx="5"/>
          </p:nvPr>
        </p:nvSpPr>
        <p:spPr/>
        <p:txBody>
          <a:bodyPr/>
          <a:lstStyle/>
          <a:p>
            <a:fld id="{CF6958AB-235A-704D-AD6D-56AC40B785FA}" type="slidenum">
              <a:rPr lang="en-US" smtClean="0"/>
              <a:t>7</a:t>
            </a:fld>
            <a:endParaRPr lang="en-US"/>
          </a:p>
        </p:txBody>
      </p:sp>
    </p:spTree>
    <p:extLst>
      <p:ext uri="{BB962C8B-B14F-4D97-AF65-F5344CB8AC3E}">
        <p14:creationId xmlns:p14="http://schemas.microsoft.com/office/powerpoint/2010/main" val="151483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D" dirty="0"/>
              <a:t>What if we can make the process of procuring the data, as easy as online shopping?</a:t>
            </a:r>
          </a:p>
          <a:p>
            <a:pPr marL="171450" indent="-171450">
              <a:buFont typeface="Arial" panose="020B0604020202020204" pitchFamily="34" charset="0"/>
              <a:buChar char="•"/>
            </a:pPr>
            <a:r>
              <a:rPr lang="en-ID" dirty="0"/>
              <a:t>Users can just pick whichever data to use, and do a simple “add to cart” click.</a:t>
            </a:r>
          </a:p>
        </p:txBody>
      </p:sp>
      <p:sp>
        <p:nvSpPr>
          <p:cNvPr id="4" name="Slide Number Placeholder 3"/>
          <p:cNvSpPr>
            <a:spLocks noGrp="1"/>
          </p:cNvSpPr>
          <p:nvPr>
            <p:ph type="sldNum" sz="quarter" idx="5"/>
          </p:nvPr>
        </p:nvSpPr>
        <p:spPr/>
        <p:txBody>
          <a:bodyPr/>
          <a:lstStyle/>
          <a:p>
            <a:fld id="{CF6958AB-235A-704D-AD6D-56AC40B785FA}" type="slidenum">
              <a:rPr lang="en-US" smtClean="0"/>
              <a:t>8</a:t>
            </a:fld>
            <a:endParaRPr lang="en-US"/>
          </a:p>
        </p:txBody>
      </p:sp>
    </p:spTree>
    <p:extLst>
      <p:ext uri="{BB962C8B-B14F-4D97-AF65-F5344CB8AC3E}">
        <p14:creationId xmlns:p14="http://schemas.microsoft.com/office/powerpoint/2010/main" val="11096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what we did.</a:t>
            </a:r>
          </a:p>
        </p:txBody>
      </p:sp>
      <p:sp>
        <p:nvSpPr>
          <p:cNvPr id="4" name="Slide Number Placeholder 3"/>
          <p:cNvSpPr>
            <a:spLocks noGrp="1"/>
          </p:cNvSpPr>
          <p:nvPr>
            <p:ph type="sldNum" sz="quarter" idx="5"/>
          </p:nvPr>
        </p:nvSpPr>
        <p:spPr/>
        <p:txBody>
          <a:bodyPr/>
          <a:lstStyle/>
          <a:p>
            <a:fld id="{CF6958AB-235A-704D-AD6D-56AC40B785FA}" type="slidenum">
              <a:rPr lang="en-US" smtClean="0"/>
              <a:t>9</a:t>
            </a:fld>
            <a:endParaRPr lang="en-US"/>
          </a:p>
        </p:txBody>
      </p:sp>
    </p:spTree>
    <p:extLst>
      <p:ext uri="{BB962C8B-B14F-4D97-AF65-F5344CB8AC3E}">
        <p14:creationId xmlns:p14="http://schemas.microsoft.com/office/powerpoint/2010/main" val="387793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D" dirty="0"/>
              <a:t>So this is how it looks like.</a:t>
            </a:r>
          </a:p>
          <a:p>
            <a:pPr marL="171450" indent="-171450">
              <a:buFont typeface="Arial" panose="020B0604020202020204" pitchFamily="34" charset="0"/>
              <a:buChar char="•"/>
            </a:pPr>
            <a:r>
              <a:rPr lang="en-ID" dirty="0"/>
              <a:t>The extension lives on the left sidebar of the </a:t>
            </a:r>
            <a:r>
              <a:rPr lang="en-ID" dirty="0" err="1"/>
              <a:t>JupyterLab</a:t>
            </a:r>
            <a:r>
              <a:rPr lang="en-ID" dirty="0"/>
              <a:t> interface.</a:t>
            </a:r>
          </a:p>
          <a:p>
            <a:pPr marL="171450" indent="-171450">
              <a:buFont typeface="Arial" panose="020B0604020202020204" pitchFamily="34" charset="0"/>
              <a:buChar char="•"/>
            </a:pPr>
            <a:r>
              <a:rPr lang="en-ID" dirty="0"/>
              <a:t>Users can find the data they need directly from the </a:t>
            </a:r>
            <a:r>
              <a:rPr lang="en-ID" dirty="0" err="1"/>
              <a:t>JupyterLab</a:t>
            </a:r>
            <a:r>
              <a:rPr lang="en-ID" dirty="0"/>
              <a:t> interface</a:t>
            </a:r>
          </a:p>
          <a:p>
            <a:pPr marL="171450" indent="-171450">
              <a:buFont typeface="Arial" panose="020B0604020202020204" pitchFamily="34" charset="0"/>
              <a:buChar char="•"/>
            </a:pPr>
            <a:r>
              <a:rPr lang="en-ID" dirty="0"/>
              <a:t>They can simply click on “Make Available” to procure the data.</a:t>
            </a:r>
          </a:p>
          <a:p>
            <a:pPr marL="171450" indent="-171450">
              <a:buFont typeface="Arial" panose="020B0604020202020204" pitchFamily="34" charset="0"/>
              <a:buChar char="•"/>
            </a:pPr>
            <a:r>
              <a:rPr lang="en-ID" dirty="0"/>
              <a:t>They can click on “Add to Notebook” to inject the path string into a variable accessible from within the notebook.</a:t>
            </a:r>
          </a:p>
        </p:txBody>
      </p:sp>
      <p:sp>
        <p:nvSpPr>
          <p:cNvPr id="4" name="Slide Number Placeholder 3"/>
          <p:cNvSpPr>
            <a:spLocks noGrp="1"/>
          </p:cNvSpPr>
          <p:nvPr>
            <p:ph type="sldNum" sz="quarter" idx="5"/>
          </p:nvPr>
        </p:nvSpPr>
        <p:spPr/>
        <p:txBody>
          <a:bodyPr/>
          <a:lstStyle/>
          <a:p>
            <a:fld id="{CF6958AB-235A-704D-AD6D-56AC40B785FA}" type="slidenum">
              <a:rPr lang="en-US" smtClean="0"/>
              <a:t>10</a:t>
            </a:fld>
            <a:endParaRPr lang="en-US"/>
          </a:p>
        </p:txBody>
      </p:sp>
    </p:spTree>
    <p:extLst>
      <p:ext uri="{BB962C8B-B14F-4D97-AF65-F5344CB8AC3E}">
        <p14:creationId xmlns:p14="http://schemas.microsoft.com/office/powerpoint/2010/main" val="27025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3A9D-0BA5-8F40-B54C-617E183219BC}"/>
              </a:ext>
            </a:extLst>
          </p:cNvPr>
          <p:cNvSpPr>
            <a:spLocks noGrp="1"/>
          </p:cNvSpPr>
          <p:nvPr>
            <p:ph type="ctrTitle"/>
          </p:nvPr>
        </p:nvSpPr>
        <p:spPr>
          <a:xfrm>
            <a:off x="838200" y="2235200"/>
            <a:ext cx="9144000" cy="2387600"/>
          </a:xfrm>
        </p:spPr>
        <p:txBody>
          <a:bodyPr anchor="b"/>
          <a:lstStyle>
            <a:lvl1pPr algn="l">
              <a:defRPr sz="6000" b="1" i="0">
                <a:latin typeface="Montserra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A4337C20-10DF-714B-BE05-CB73732B4F1C}"/>
              </a:ext>
            </a:extLst>
          </p:cNvPr>
          <p:cNvSpPr>
            <a:spLocks noGrp="1"/>
          </p:cNvSpPr>
          <p:nvPr>
            <p:ph type="subTitle" idx="1"/>
          </p:nvPr>
        </p:nvSpPr>
        <p:spPr>
          <a:xfrm>
            <a:off x="838200" y="5007091"/>
            <a:ext cx="9144000" cy="7692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6F9798-0566-8D49-8581-13210DD29AF0}"/>
              </a:ext>
            </a:extLst>
          </p:cNvPr>
          <p:cNvSpPr>
            <a:spLocks noGrp="1"/>
          </p:cNvSpPr>
          <p:nvPr>
            <p:ph type="dt" sz="half" idx="10"/>
          </p:nvPr>
        </p:nvSpPr>
        <p:spPr/>
        <p:txBody>
          <a:bodyPr/>
          <a:lstStyle/>
          <a:p>
            <a:fld id="{A821E986-0F14-FA44-9279-5D9D6016772E}" type="datetime1">
              <a:rPr lang="en-ID" smtClean="0"/>
              <a:t>26/08/20</a:t>
            </a:fld>
            <a:endParaRPr lang="en-US"/>
          </a:p>
        </p:txBody>
      </p:sp>
      <p:sp>
        <p:nvSpPr>
          <p:cNvPr id="5" name="Footer Placeholder 4">
            <a:extLst>
              <a:ext uri="{FF2B5EF4-FFF2-40B4-BE49-F238E27FC236}">
                <a16:creationId xmlns:a16="http://schemas.microsoft.com/office/drawing/2014/main" id="{822602FD-81FB-6B40-99D3-EAE5BF3CD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3B2E4-B0B7-0E41-ABBD-1948C867F1B1}"/>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357246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E65-79A1-F74F-97A1-ADF067A220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3941C-8885-B449-9FB6-D486EA248A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870D8-8749-F843-AF61-42398142BE62}"/>
              </a:ext>
            </a:extLst>
          </p:cNvPr>
          <p:cNvSpPr>
            <a:spLocks noGrp="1"/>
          </p:cNvSpPr>
          <p:nvPr>
            <p:ph type="dt" sz="half" idx="10"/>
          </p:nvPr>
        </p:nvSpPr>
        <p:spPr/>
        <p:txBody>
          <a:bodyPr/>
          <a:lstStyle/>
          <a:p>
            <a:fld id="{7EF03A91-2916-B342-AA72-B02ECA0CF1EF}" type="datetime1">
              <a:rPr lang="en-ID" smtClean="0"/>
              <a:t>26/08/20</a:t>
            </a:fld>
            <a:endParaRPr lang="en-US"/>
          </a:p>
        </p:txBody>
      </p:sp>
      <p:sp>
        <p:nvSpPr>
          <p:cNvPr id="5" name="Footer Placeholder 4">
            <a:extLst>
              <a:ext uri="{FF2B5EF4-FFF2-40B4-BE49-F238E27FC236}">
                <a16:creationId xmlns:a16="http://schemas.microsoft.com/office/drawing/2014/main" id="{3A61994B-AC93-4448-BDC0-0E1FAC460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6A3C4-1D66-C948-933E-00C9F85D2FE9}"/>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233578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09F7E-7043-2C42-AF40-40A9C71EA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CCECC-CC66-F144-BD29-C9F4EFA4D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80D7A-E5C2-8D40-932C-84708CFB9EFF}"/>
              </a:ext>
            </a:extLst>
          </p:cNvPr>
          <p:cNvSpPr>
            <a:spLocks noGrp="1"/>
          </p:cNvSpPr>
          <p:nvPr>
            <p:ph type="dt" sz="half" idx="10"/>
          </p:nvPr>
        </p:nvSpPr>
        <p:spPr/>
        <p:txBody>
          <a:bodyPr/>
          <a:lstStyle/>
          <a:p>
            <a:fld id="{A82DF48D-F8DF-9648-8AD3-A0CD9A812B8F}" type="datetime1">
              <a:rPr lang="en-ID" smtClean="0"/>
              <a:t>26/08/20</a:t>
            </a:fld>
            <a:endParaRPr lang="en-US"/>
          </a:p>
        </p:txBody>
      </p:sp>
      <p:sp>
        <p:nvSpPr>
          <p:cNvPr id="5" name="Footer Placeholder 4">
            <a:extLst>
              <a:ext uri="{FF2B5EF4-FFF2-40B4-BE49-F238E27FC236}">
                <a16:creationId xmlns:a16="http://schemas.microsoft.com/office/drawing/2014/main" id="{AC5BD657-CED0-6F48-8E28-DA9D52D3D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FA96A-457F-814A-881A-32F672E9BE66}"/>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337692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1560-4B9F-1D46-9392-44784425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B6F46-A2BB-8343-9E4A-4517135226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B9A7-1A8C-D24E-9B74-5CCD282C7963}"/>
              </a:ext>
            </a:extLst>
          </p:cNvPr>
          <p:cNvSpPr>
            <a:spLocks noGrp="1"/>
          </p:cNvSpPr>
          <p:nvPr>
            <p:ph type="dt" sz="half" idx="10"/>
          </p:nvPr>
        </p:nvSpPr>
        <p:spPr/>
        <p:txBody>
          <a:bodyPr/>
          <a:lstStyle/>
          <a:p>
            <a:fld id="{0F945538-FA2C-0F43-BA60-98DBE3F09F11}" type="datetime1">
              <a:rPr lang="en-ID" smtClean="0"/>
              <a:t>26/08/20</a:t>
            </a:fld>
            <a:endParaRPr lang="en-US"/>
          </a:p>
        </p:txBody>
      </p:sp>
      <p:sp>
        <p:nvSpPr>
          <p:cNvPr id="5" name="Footer Placeholder 4">
            <a:extLst>
              <a:ext uri="{FF2B5EF4-FFF2-40B4-BE49-F238E27FC236}">
                <a16:creationId xmlns:a16="http://schemas.microsoft.com/office/drawing/2014/main" id="{F7FD9701-3458-1646-B948-2DFA95059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C66DA-BDB5-4840-9685-16925C8CD1C0}"/>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48637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B635-D54B-C74A-BEDA-3312D5844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9F1CE-1E0C-2C4B-BB24-C751FDF9C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0AD3E-6B8C-3E4B-8674-1F865B0F2296}"/>
              </a:ext>
            </a:extLst>
          </p:cNvPr>
          <p:cNvSpPr>
            <a:spLocks noGrp="1"/>
          </p:cNvSpPr>
          <p:nvPr>
            <p:ph type="dt" sz="half" idx="10"/>
          </p:nvPr>
        </p:nvSpPr>
        <p:spPr/>
        <p:txBody>
          <a:bodyPr/>
          <a:lstStyle/>
          <a:p>
            <a:fld id="{8835AB20-AA4A-0540-9398-0EAD28A74D54}" type="datetime1">
              <a:rPr lang="en-ID" smtClean="0"/>
              <a:t>26/08/20</a:t>
            </a:fld>
            <a:endParaRPr lang="en-US"/>
          </a:p>
        </p:txBody>
      </p:sp>
      <p:sp>
        <p:nvSpPr>
          <p:cNvPr id="5" name="Footer Placeholder 4">
            <a:extLst>
              <a:ext uri="{FF2B5EF4-FFF2-40B4-BE49-F238E27FC236}">
                <a16:creationId xmlns:a16="http://schemas.microsoft.com/office/drawing/2014/main" id="{6582A805-1B53-D341-93AB-E4C255AFA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267A3-CC49-E54D-986C-15E1DD12B737}"/>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356730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3D5D-17CB-3142-8E75-D8BBD751E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0365E-670E-7A47-8338-093F7AD9F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FF4AD-7148-944C-9756-8D4D28CDF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97E59E-441E-304D-BE19-13BC96B7EBB8}"/>
              </a:ext>
            </a:extLst>
          </p:cNvPr>
          <p:cNvSpPr>
            <a:spLocks noGrp="1"/>
          </p:cNvSpPr>
          <p:nvPr>
            <p:ph type="dt" sz="half" idx="10"/>
          </p:nvPr>
        </p:nvSpPr>
        <p:spPr/>
        <p:txBody>
          <a:bodyPr/>
          <a:lstStyle/>
          <a:p>
            <a:fld id="{710E5B07-71B8-C74B-9A91-6588776D65D4}" type="datetime1">
              <a:rPr lang="en-ID" smtClean="0"/>
              <a:t>26/08/20</a:t>
            </a:fld>
            <a:endParaRPr lang="en-US"/>
          </a:p>
        </p:txBody>
      </p:sp>
      <p:sp>
        <p:nvSpPr>
          <p:cNvPr id="6" name="Footer Placeholder 5">
            <a:extLst>
              <a:ext uri="{FF2B5EF4-FFF2-40B4-BE49-F238E27FC236}">
                <a16:creationId xmlns:a16="http://schemas.microsoft.com/office/drawing/2014/main" id="{B7A83738-3E29-8F4B-9525-28E358766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55C75-DF8A-1148-B469-0B276A985A60}"/>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413537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9A7F-213F-6040-AD00-8ED1391EC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64691-C652-7D4A-844C-4761039C6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24FAA3-134E-F04E-AD98-FAC05870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59B01-E4D0-644D-BD90-A04EC1645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CA20EF-C2D8-F54A-991B-6D3749092E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29953-A2DB-2741-AA69-F8F36593C9A5}"/>
              </a:ext>
            </a:extLst>
          </p:cNvPr>
          <p:cNvSpPr>
            <a:spLocks noGrp="1"/>
          </p:cNvSpPr>
          <p:nvPr>
            <p:ph type="dt" sz="half" idx="10"/>
          </p:nvPr>
        </p:nvSpPr>
        <p:spPr/>
        <p:txBody>
          <a:bodyPr/>
          <a:lstStyle/>
          <a:p>
            <a:fld id="{2DA7D111-F53A-0348-AF9A-CD09FAE2DBAA}" type="datetime1">
              <a:rPr lang="en-ID" smtClean="0"/>
              <a:t>26/08/20</a:t>
            </a:fld>
            <a:endParaRPr lang="en-US"/>
          </a:p>
        </p:txBody>
      </p:sp>
      <p:sp>
        <p:nvSpPr>
          <p:cNvPr id="8" name="Footer Placeholder 7">
            <a:extLst>
              <a:ext uri="{FF2B5EF4-FFF2-40B4-BE49-F238E27FC236}">
                <a16:creationId xmlns:a16="http://schemas.microsoft.com/office/drawing/2014/main" id="{8C2DE1A7-4164-FA43-AFDE-D4FBB9345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5AD2E-978B-F745-95B3-0A8A100813C2}"/>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161531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DFF7-8CF1-654C-AA17-4825C27200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B0BA8-1540-4540-8FAC-2EA0D4125D4B}"/>
              </a:ext>
            </a:extLst>
          </p:cNvPr>
          <p:cNvSpPr>
            <a:spLocks noGrp="1"/>
          </p:cNvSpPr>
          <p:nvPr>
            <p:ph type="dt" sz="half" idx="10"/>
          </p:nvPr>
        </p:nvSpPr>
        <p:spPr/>
        <p:txBody>
          <a:bodyPr/>
          <a:lstStyle/>
          <a:p>
            <a:fld id="{8257376C-59B4-0D4A-A2BA-55C35F34089F}" type="datetime1">
              <a:rPr lang="en-ID" smtClean="0"/>
              <a:t>26/08/20</a:t>
            </a:fld>
            <a:endParaRPr lang="en-US"/>
          </a:p>
        </p:txBody>
      </p:sp>
      <p:sp>
        <p:nvSpPr>
          <p:cNvPr id="4" name="Footer Placeholder 3">
            <a:extLst>
              <a:ext uri="{FF2B5EF4-FFF2-40B4-BE49-F238E27FC236}">
                <a16:creationId xmlns:a16="http://schemas.microsoft.com/office/drawing/2014/main" id="{CACBA139-0AC8-6345-B4E1-B56C47378B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CE2D07-6BAB-EB49-B2A9-E9437FBB5F2B}"/>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232156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089B7-96FD-1C4A-97C3-80C75DABAA7B}"/>
              </a:ext>
            </a:extLst>
          </p:cNvPr>
          <p:cNvSpPr>
            <a:spLocks noGrp="1"/>
          </p:cNvSpPr>
          <p:nvPr>
            <p:ph type="dt" sz="half" idx="10"/>
          </p:nvPr>
        </p:nvSpPr>
        <p:spPr/>
        <p:txBody>
          <a:bodyPr/>
          <a:lstStyle/>
          <a:p>
            <a:fld id="{B6CBBCB4-AF54-B847-A968-77EE38ACF8F5}" type="datetime1">
              <a:rPr lang="en-ID" smtClean="0"/>
              <a:t>26/08/20</a:t>
            </a:fld>
            <a:endParaRPr lang="en-US"/>
          </a:p>
        </p:txBody>
      </p:sp>
      <p:sp>
        <p:nvSpPr>
          <p:cNvPr id="3" name="Footer Placeholder 2">
            <a:extLst>
              <a:ext uri="{FF2B5EF4-FFF2-40B4-BE49-F238E27FC236}">
                <a16:creationId xmlns:a16="http://schemas.microsoft.com/office/drawing/2014/main" id="{5D466576-8EF2-474B-963D-326007D9EC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3DAE94-574B-414A-92E2-9C15689C56AB}"/>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41439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77F0-4713-FE4B-B1FB-7D90D872A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A857A-B2DF-C048-98B3-A11DD9BC5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F284F5-0A39-3F4F-AB4A-5E944FFB3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8007B-400B-5449-AEFF-BC89BAF65698}"/>
              </a:ext>
            </a:extLst>
          </p:cNvPr>
          <p:cNvSpPr>
            <a:spLocks noGrp="1"/>
          </p:cNvSpPr>
          <p:nvPr>
            <p:ph type="dt" sz="half" idx="10"/>
          </p:nvPr>
        </p:nvSpPr>
        <p:spPr/>
        <p:txBody>
          <a:bodyPr/>
          <a:lstStyle/>
          <a:p>
            <a:fld id="{41EB42E8-E26E-5F48-B6C0-1F84ED0BCFDD}" type="datetime1">
              <a:rPr lang="en-ID" smtClean="0"/>
              <a:t>26/08/20</a:t>
            </a:fld>
            <a:endParaRPr lang="en-US"/>
          </a:p>
        </p:txBody>
      </p:sp>
      <p:sp>
        <p:nvSpPr>
          <p:cNvPr id="6" name="Footer Placeholder 5">
            <a:extLst>
              <a:ext uri="{FF2B5EF4-FFF2-40B4-BE49-F238E27FC236}">
                <a16:creationId xmlns:a16="http://schemas.microsoft.com/office/drawing/2014/main" id="{C69BF328-9494-0942-809D-903283F51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16122-7ED0-D243-AA7D-E41E09807A8E}"/>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84491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4A1F-445F-9F40-80CD-701BD413E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31ADD-99FE-5E4E-B347-00BA70093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A6EE50-BB65-0745-AC97-8058CA86A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5354F-7D63-D245-A233-089244CFDC13}"/>
              </a:ext>
            </a:extLst>
          </p:cNvPr>
          <p:cNvSpPr>
            <a:spLocks noGrp="1"/>
          </p:cNvSpPr>
          <p:nvPr>
            <p:ph type="dt" sz="half" idx="10"/>
          </p:nvPr>
        </p:nvSpPr>
        <p:spPr/>
        <p:txBody>
          <a:bodyPr/>
          <a:lstStyle/>
          <a:p>
            <a:fld id="{50E7F8FD-602A-6E4E-9923-441117ADF493}" type="datetime1">
              <a:rPr lang="en-ID" smtClean="0"/>
              <a:t>26/08/20</a:t>
            </a:fld>
            <a:endParaRPr lang="en-US"/>
          </a:p>
        </p:txBody>
      </p:sp>
      <p:sp>
        <p:nvSpPr>
          <p:cNvPr id="6" name="Footer Placeholder 5">
            <a:extLst>
              <a:ext uri="{FF2B5EF4-FFF2-40B4-BE49-F238E27FC236}">
                <a16:creationId xmlns:a16="http://schemas.microsoft.com/office/drawing/2014/main" id="{7E3420B7-26EC-B74A-82FB-583B1B0EF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625D5-4737-A348-A406-AE45F738E36F}"/>
              </a:ext>
            </a:extLst>
          </p:cNvPr>
          <p:cNvSpPr>
            <a:spLocks noGrp="1"/>
          </p:cNvSpPr>
          <p:nvPr>
            <p:ph type="sldNum" sz="quarter" idx="12"/>
          </p:nvPr>
        </p:nvSpPr>
        <p:spPr/>
        <p:txBody>
          <a:bodyPr/>
          <a:lstStyle/>
          <a:p>
            <a:fld id="{7FD65A34-59ED-6E41-85B5-961ADA114A50}" type="slidenum">
              <a:rPr lang="en-US" smtClean="0"/>
              <a:t>‹#›</a:t>
            </a:fld>
            <a:endParaRPr lang="en-US"/>
          </a:p>
        </p:txBody>
      </p:sp>
    </p:spTree>
    <p:extLst>
      <p:ext uri="{BB962C8B-B14F-4D97-AF65-F5344CB8AC3E}">
        <p14:creationId xmlns:p14="http://schemas.microsoft.com/office/powerpoint/2010/main" val="28497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65C33-1B34-4649-86D0-E8D68B6DC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D2959E-ECBC-EB41-A0BD-370012B59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9691E-9AC0-A24A-A1DB-9852EF1D4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5D29EC88-5A28-874F-ADB3-A344F857C1D3}" type="datetime1">
              <a:rPr lang="en-ID" smtClean="0"/>
              <a:t>26/08/20</a:t>
            </a:fld>
            <a:endParaRPr lang="en-US"/>
          </a:p>
        </p:txBody>
      </p:sp>
      <p:sp>
        <p:nvSpPr>
          <p:cNvPr id="5" name="Footer Placeholder 4">
            <a:extLst>
              <a:ext uri="{FF2B5EF4-FFF2-40B4-BE49-F238E27FC236}">
                <a16:creationId xmlns:a16="http://schemas.microsoft.com/office/drawing/2014/main" id="{B44BB383-A09B-D743-9870-8D4A8F171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12B1366F-86EB-5346-86E3-E86BC3062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7FD65A34-59ED-6E41-85B5-961ADA114A50}" type="slidenum">
              <a:rPr lang="en-US" smtClean="0"/>
              <a:pPr/>
              <a:t>‹#›</a:t>
            </a:fld>
            <a:endParaRPr lang="en-US" dirty="0"/>
          </a:p>
        </p:txBody>
      </p:sp>
      <p:sp>
        <p:nvSpPr>
          <p:cNvPr id="7" name="Rectangle 6">
            <a:extLst>
              <a:ext uri="{FF2B5EF4-FFF2-40B4-BE49-F238E27FC236}">
                <a16:creationId xmlns:a16="http://schemas.microsoft.com/office/drawing/2014/main" id="{0894B093-18F8-954C-85F9-A302705F1447}"/>
              </a:ext>
            </a:extLst>
          </p:cNvPr>
          <p:cNvSpPr/>
          <p:nvPr userDrawn="1"/>
        </p:nvSpPr>
        <p:spPr>
          <a:xfrm>
            <a:off x="-7750" y="-7748"/>
            <a:ext cx="12207599" cy="144274"/>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31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bviewer.jupyter.org/gist/didithilmy/28400804ed55b1e4ff683902fa1cc58d"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github.com/didithilmy/rucio-jupyterla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github.com/didithilmy/rucio-jupyterlab/blob/master/CONFIGURATION.m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5C78-916E-064D-95CA-94F53785651F}"/>
              </a:ext>
            </a:extLst>
          </p:cNvPr>
          <p:cNvSpPr>
            <a:spLocks noGrp="1"/>
          </p:cNvSpPr>
          <p:nvPr>
            <p:ph type="ctrTitle"/>
          </p:nvPr>
        </p:nvSpPr>
        <p:spPr>
          <a:xfrm>
            <a:off x="838200" y="2147775"/>
            <a:ext cx="9144000" cy="2387600"/>
          </a:xfrm>
        </p:spPr>
        <p:txBody>
          <a:bodyPr/>
          <a:lstStyle/>
          <a:p>
            <a:r>
              <a:rPr lang="en-US" dirty="0" err="1"/>
              <a:t>Rucio</a:t>
            </a:r>
            <a:r>
              <a:rPr lang="en-US" dirty="0"/>
              <a:t>-SWAN Integration Project</a:t>
            </a:r>
          </a:p>
        </p:txBody>
      </p:sp>
      <p:sp>
        <p:nvSpPr>
          <p:cNvPr id="3" name="Subtitle 2">
            <a:extLst>
              <a:ext uri="{FF2B5EF4-FFF2-40B4-BE49-F238E27FC236}">
                <a16:creationId xmlns:a16="http://schemas.microsoft.com/office/drawing/2014/main" id="{6F0C546E-0EC4-D149-A486-3C2A865C4CF2}"/>
              </a:ext>
            </a:extLst>
          </p:cNvPr>
          <p:cNvSpPr>
            <a:spLocks noGrp="1"/>
          </p:cNvSpPr>
          <p:nvPr>
            <p:ph type="subTitle" idx="1"/>
          </p:nvPr>
        </p:nvSpPr>
        <p:spPr>
          <a:xfrm>
            <a:off x="838200" y="4919665"/>
            <a:ext cx="9144000" cy="1206238"/>
          </a:xfrm>
        </p:spPr>
        <p:txBody>
          <a:bodyPr>
            <a:normAutofit fontScale="92500" lnSpcReduction="10000"/>
          </a:bodyPr>
          <a:lstStyle/>
          <a:p>
            <a:r>
              <a:rPr lang="en-US" dirty="0"/>
              <a:t>Google Summer of Code 2020 with CERN-HSF</a:t>
            </a:r>
          </a:p>
          <a:p>
            <a:r>
              <a:rPr lang="en-US" dirty="0"/>
              <a:t>Muhammad Aditya Hilmy</a:t>
            </a:r>
          </a:p>
          <a:p>
            <a:r>
              <a:rPr lang="en-US" dirty="0" err="1">
                <a:solidFill>
                  <a:schemeClr val="tx1">
                    <a:lumMod val="50000"/>
                    <a:lumOff val="50000"/>
                  </a:schemeClr>
                </a:solidFill>
              </a:rPr>
              <a:t>mhilmy@hey.com</a:t>
            </a:r>
            <a:endParaRPr lang="en-US" dirty="0">
              <a:solidFill>
                <a:schemeClr val="tx1">
                  <a:lumMod val="50000"/>
                  <a:lumOff val="50000"/>
                </a:schemeClr>
              </a:solidFill>
            </a:endParaRPr>
          </a:p>
          <a:p>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id="{84DE8516-6B72-674C-B072-03854C098084}"/>
              </a:ext>
            </a:extLst>
          </p:cNvPr>
          <p:cNvPicPr>
            <a:picLocks noChangeAspect="1"/>
          </p:cNvPicPr>
          <p:nvPr/>
        </p:nvPicPr>
        <p:blipFill>
          <a:blip r:embed="rId3"/>
          <a:stretch>
            <a:fillRect/>
          </a:stretch>
        </p:blipFill>
        <p:spPr>
          <a:xfrm>
            <a:off x="838200" y="627423"/>
            <a:ext cx="1889144" cy="821367"/>
          </a:xfrm>
          <a:prstGeom prst="rect">
            <a:avLst/>
          </a:prstGeom>
        </p:spPr>
      </p:pic>
      <p:pic>
        <p:nvPicPr>
          <p:cNvPr id="5" name="Picture 4">
            <a:extLst>
              <a:ext uri="{FF2B5EF4-FFF2-40B4-BE49-F238E27FC236}">
                <a16:creationId xmlns:a16="http://schemas.microsoft.com/office/drawing/2014/main" id="{262F7A75-54DF-664D-983E-52EC0AB0E330}"/>
              </a:ext>
            </a:extLst>
          </p:cNvPr>
          <p:cNvPicPr>
            <a:picLocks noChangeAspect="1"/>
          </p:cNvPicPr>
          <p:nvPr/>
        </p:nvPicPr>
        <p:blipFill>
          <a:blip r:embed="rId4"/>
          <a:stretch>
            <a:fillRect/>
          </a:stretch>
        </p:blipFill>
        <p:spPr>
          <a:xfrm>
            <a:off x="10721486" y="627422"/>
            <a:ext cx="821368" cy="821368"/>
          </a:xfrm>
          <a:prstGeom prst="rect">
            <a:avLst/>
          </a:prstGeom>
        </p:spPr>
      </p:pic>
      <p:pic>
        <p:nvPicPr>
          <p:cNvPr id="6" name="Picture 5" descr="A close up of a logo&#10;&#10;Description automatically generated">
            <a:extLst>
              <a:ext uri="{FF2B5EF4-FFF2-40B4-BE49-F238E27FC236}">
                <a16:creationId xmlns:a16="http://schemas.microsoft.com/office/drawing/2014/main" id="{B32E0C70-9B7B-444F-B749-1E5737AA9099}"/>
              </a:ext>
            </a:extLst>
          </p:cNvPr>
          <p:cNvPicPr>
            <a:picLocks noChangeAspect="1"/>
          </p:cNvPicPr>
          <p:nvPr/>
        </p:nvPicPr>
        <p:blipFill rotWithShape="1">
          <a:blip r:embed="rId5"/>
          <a:srcRect l="28253" t="17332" r="28781" b="15571"/>
          <a:stretch/>
        </p:blipFill>
        <p:spPr>
          <a:xfrm>
            <a:off x="10976606" y="5874590"/>
            <a:ext cx="566247" cy="622690"/>
          </a:xfrm>
          <a:prstGeom prst="rect">
            <a:avLst/>
          </a:prstGeom>
        </p:spPr>
      </p:pic>
      <p:pic>
        <p:nvPicPr>
          <p:cNvPr id="7" name="Picture 6">
            <a:extLst>
              <a:ext uri="{FF2B5EF4-FFF2-40B4-BE49-F238E27FC236}">
                <a16:creationId xmlns:a16="http://schemas.microsoft.com/office/drawing/2014/main" id="{4E21CA55-C5F6-B94A-9A9D-B52728DABD1F}"/>
              </a:ext>
            </a:extLst>
          </p:cNvPr>
          <p:cNvPicPr>
            <a:picLocks noChangeAspect="1"/>
          </p:cNvPicPr>
          <p:nvPr/>
        </p:nvPicPr>
        <p:blipFill>
          <a:blip r:embed="rId6"/>
          <a:stretch>
            <a:fillRect/>
          </a:stretch>
        </p:blipFill>
        <p:spPr>
          <a:xfrm>
            <a:off x="10104977" y="5874590"/>
            <a:ext cx="714940" cy="622690"/>
          </a:xfrm>
          <a:prstGeom prst="rect">
            <a:avLst/>
          </a:prstGeom>
        </p:spPr>
      </p:pic>
      <p:pic>
        <p:nvPicPr>
          <p:cNvPr id="1026" name="Picture 2" descr="Home">
            <a:extLst>
              <a:ext uri="{FF2B5EF4-FFF2-40B4-BE49-F238E27FC236}">
                <a16:creationId xmlns:a16="http://schemas.microsoft.com/office/drawing/2014/main" id="{583C5B1B-E5B3-D54D-AACC-2D41EF893E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073" r="16718"/>
          <a:stretch/>
        </p:blipFill>
        <p:spPr bwMode="auto">
          <a:xfrm>
            <a:off x="9297340" y="5872480"/>
            <a:ext cx="650948" cy="62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45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C60F-BAF3-2D4B-BA89-A075C5F38FEF}"/>
              </a:ext>
            </a:extLst>
          </p:cNvPr>
          <p:cNvSpPr>
            <a:spLocks noGrp="1"/>
          </p:cNvSpPr>
          <p:nvPr>
            <p:ph type="title"/>
          </p:nvPr>
        </p:nvSpPr>
        <p:spPr/>
        <p:txBody>
          <a:bodyPr/>
          <a:lstStyle/>
          <a:p>
            <a:r>
              <a:rPr lang="en-US" dirty="0"/>
              <a:t>Introducing, </a:t>
            </a:r>
            <a:r>
              <a:rPr lang="en-US" dirty="0" err="1">
                <a:solidFill>
                  <a:srgbClr val="007C91"/>
                </a:solidFill>
              </a:rPr>
              <a:t>Rucio</a:t>
            </a:r>
            <a:r>
              <a:rPr lang="en-US" dirty="0">
                <a:solidFill>
                  <a:srgbClr val="007C91"/>
                </a:solidFill>
              </a:rPr>
              <a:t> </a:t>
            </a:r>
            <a:r>
              <a:rPr lang="en-US" dirty="0" err="1">
                <a:solidFill>
                  <a:srgbClr val="007C91"/>
                </a:solidFill>
              </a:rPr>
              <a:t>JupyterLab</a:t>
            </a:r>
            <a:r>
              <a:rPr lang="en-US" dirty="0">
                <a:solidFill>
                  <a:srgbClr val="007C91"/>
                </a:solidFill>
              </a:rPr>
              <a:t> Extension</a:t>
            </a:r>
            <a:r>
              <a:rPr lang="en-US" dirty="0"/>
              <a:t>.</a:t>
            </a:r>
          </a:p>
        </p:txBody>
      </p:sp>
      <p:sp>
        <p:nvSpPr>
          <p:cNvPr id="3" name="Text Placeholder 2">
            <a:extLst>
              <a:ext uri="{FF2B5EF4-FFF2-40B4-BE49-F238E27FC236}">
                <a16:creationId xmlns:a16="http://schemas.microsoft.com/office/drawing/2014/main" id="{8A5FD3EA-DB6F-4642-B0BA-27BFA2CE74B9}"/>
              </a:ext>
            </a:extLst>
          </p:cNvPr>
          <p:cNvSpPr>
            <a:spLocks noGrp="1"/>
          </p:cNvSpPr>
          <p:nvPr>
            <p:ph type="body" idx="1"/>
          </p:nvPr>
        </p:nvSpPr>
        <p:spPr>
          <a:xfrm>
            <a:off x="831850" y="4957763"/>
            <a:ext cx="10515600" cy="1131887"/>
          </a:xfrm>
        </p:spPr>
        <p:txBody>
          <a:bodyPr>
            <a:normAutofit/>
          </a:bodyPr>
          <a:lstStyle/>
          <a:p>
            <a:r>
              <a:rPr lang="en-US" sz="1600" dirty="0"/>
              <a:t>(I haven’t thought of a cool name for this project, so let’s stick to this extraordinarily ordinary name)</a:t>
            </a:r>
          </a:p>
        </p:txBody>
      </p:sp>
      <p:sp>
        <p:nvSpPr>
          <p:cNvPr id="4" name="Slide Number Placeholder 3">
            <a:extLst>
              <a:ext uri="{FF2B5EF4-FFF2-40B4-BE49-F238E27FC236}">
                <a16:creationId xmlns:a16="http://schemas.microsoft.com/office/drawing/2014/main" id="{167CF081-A083-FB44-BCE8-92B3ABD74A76}"/>
              </a:ext>
            </a:extLst>
          </p:cNvPr>
          <p:cNvSpPr>
            <a:spLocks noGrp="1"/>
          </p:cNvSpPr>
          <p:nvPr>
            <p:ph type="sldNum" sz="quarter" idx="12"/>
          </p:nvPr>
        </p:nvSpPr>
        <p:spPr/>
        <p:txBody>
          <a:bodyPr/>
          <a:lstStyle/>
          <a:p>
            <a:fld id="{7FD65A34-59ED-6E41-85B5-961ADA114A50}" type="slidenum">
              <a:rPr lang="en-US" smtClean="0"/>
              <a:t>9</a:t>
            </a:fld>
            <a:endParaRPr lang="en-US"/>
          </a:p>
        </p:txBody>
      </p:sp>
    </p:spTree>
    <p:extLst>
      <p:ext uri="{BB962C8B-B14F-4D97-AF65-F5344CB8AC3E}">
        <p14:creationId xmlns:p14="http://schemas.microsoft.com/office/powerpoint/2010/main" val="408055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F2F71E2-63FB-304C-BBE0-014AA31CCB35}"/>
              </a:ext>
            </a:extLst>
          </p:cNvPr>
          <p:cNvSpPr/>
          <p:nvPr/>
        </p:nvSpPr>
        <p:spPr>
          <a:xfrm>
            <a:off x="941250" y="381252"/>
            <a:ext cx="10309501" cy="6095492"/>
          </a:xfrm>
          <a:prstGeom prst="roundRect">
            <a:avLst>
              <a:gd name="adj" fmla="val 952"/>
            </a:avLst>
          </a:prstGeom>
          <a:solidFill>
            <a:schemeClr val="bg1"/>
          </a:solidFill>
          <a:ln>
            <a:noFill/>
          </a:ln>
          <a:effectLst>
            <a:outerShdw blurRad="4318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53733D03-5A46-4D9D-AA79-5D3318FBD29A}"/>
              </a:ext>
            </a:extLst>
          </p:cNvPr>
          <p:cNvPicPr>
            <a:picLocks noChangeAspect="1"/>
          </p:cNvPicPr>
          <p:nvPr/>
        </p:nvPicPr>
        <p:blipFill>
          <a:blip r:embed="rId3"/>
          <a:stretch>
            <a:fillRect/>
          </a:stretch>
        </p:blipFill>
        <p:spPr>
          <a:xfrm>
            <a:off x="941250" y="381253"/>
            <a:ext cx="10309500" cy="6095492"/>
          </a:xfrm>
          <a:prstGeom prst="roundRect">
            <a:avLst>
              <a:gd name="adj" fmla="val 1348"/>
            </a:avLst>
          </a:prstGeom>
        </p:spPr>
      </p:pic>
      <p:sp>
        <p:nvSpPr>
          <p:cNvPr id="2" name="Slide Number Placeholder 1">
            <a:extLst>
              <a:ext uri="{FF2B5EF4-FFF2-40B4-BE49-F238E27FC236}">
                <a16:creationId xmlns:a16="http://schemas.microsoft.com/office/drawing/2014/main" id="{2743F4AC-C0A2-534D-A3D8-2BCC12A1220D}"/>
              </a:ext>
            </a:extLst>
          </p:cNvPr>
          <p:cNvSpPr>
            <a:spLocks noGrp="1"/>
          </p:cNvSpPr>
          <p:nvPr>
            <p:ph type="sldNum" sz="quarter" idx="12"/>
          </p:nvPr>
        </p:nvSpPr>
        <p:spPr/>
        <p:txBody>
          <a:bodyPr/>
          <a:lstStyle/>
          <a:p>
            <a:fld id="{7FD65A34-59ED-6E41-85B5-961ADA114A50}" type="slidenum">
              <a:rPr lang="en-US" smtClean="0"/>
              <a:t>10</a:t>
            </a:fld>
            <a:endParaRPr lang="en-US"/>
          </a:p>
        </p:txBody>
      </p:sp>
    </p:spTree>
    <p:extLst>
      <p:ext uri="{BB962C8B-B14F-4D97-AF65-F5344CB8AC3E}">
        <p14:creationId xmlns:p14="http://schemas.microsoft.com/office/powerpoint/2010/main" val="955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F2F71E2-63FB-304C-BBE0-014AA31CCB35}"/>
              </a:ext>
            </a:extLst>
          </p:cNvPr>
          <p:cNvSpPr/>
          <p:nvPr/>
        </p:nvSpPr>
        <p:spPr>
          <a:xfrm>
            <a:off x="1237705" y="381252"/>
            <a:ext cx="9716590" cy="6095492"/>
          </a:xfrm>
          <a:prstGeom prst="roundRect">
            <a:avLst>
              <a:gd name="adj" fmla="val 952"/>
            </a:avLst>
          </a:prstGeom>
          <a:solidFill>
            <a:schemeClr val="bg1"/>
          </a:solidFill>
          <a:ln>
            <a:noFill/>
          </a:ln>
          <a:effectLst>
            <a:outerShdw blurRad="4318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743F4AC-C0A2-534D-A3D8-2BCC12A1220D}"/>
              </a:ext>
            </a:extLst>
          </p:cNvPr>
          <p:cNvSpPr>
            <a:spLocks noGrp="1"/>
          </p:cNvSpPr>
          <p:nvPr>
            <p:ph type="sldNum" sz="quarter" idx="12"/>
          </p:nvPr>
        </p:nvSpPr>
        <p:spPr/>
        <p:txBody>
          <a:bodyPr/>
          <a:lstStyle/>
          <a:p>
            <a:fld id="{7FD65A34-59ED-6E41-85B5-961ADA114A50}" type="slidenum">
              <a:rPr lang="en-US" smtClean="0"/>
              <a:t>11</a:t>
            </a:fld>
            <a:endParaRPr lang="en-US"/>
          </a:p>
        </p:txBody>
      </p:sp>
      <p:pic>
        <p:nvPicPr>
          <p:cNvPr id="1026" name="Picture 2">
            <a:extLst>
              <a:ext uri="{FF2B5EF4-FFF2-40B4-BE49-F238E27FC236}">
                <a16:creationId xmlns:a16="http://schemas.microsoft.com/office/drawing/2014/main" id="{C5BB303A-9C11-8C47-B55D-8CF076430278}"/>
              </a:ext>
            </a:extLst>
          </p:cNvPr>
          <p:cNvPicPr>
            <a:picLocks noChangeAspect="1" noChangeArrowheads="1"/>
          </p:cNvPicPr>
          <p:nvPr/>
        </p:nvPicPr>
        <p:blipFill>
          <a:blip r:embed="rId3"/>
          <a:srcRect/>
          <a:stretch/>
        </p:blipFill>
        <p:spPr bwMode="auto">
          <a:xfrm>
            <a:off x="1237705" y="397801"/>
            <a:ext cx="9716590" cy="6072868"/>
          </a:xfrm>
          <a:prstGeom prst="roundRect">
            <a:avLst>
              <a:gd name="adj" fmla="val 507"/>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69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F2F71E2-63FB-304C-BBE0-014AA31CCB35}"/>
              </a:ext>
            </a:extLst>
          </p:cNvPr>
          <p:cNvSpPr/>
          <p:nvPr/>
        </p:nvSpPr>
        <p:spPr>
          <a:xfrm>
            <a:off x="1237705" y="381252"/>
            <a:ext cx="9716590" cy="6095492"/>
          </a:xfrm>
          <a:prstGeom prst="roundRect">
            <a:avLst>
              <a:gd name="adj" fmla="val 952"/>
            </a:avLst>
          </a:prstGeom>
          <a:solidFill>
            <a:schemeClr val="bg1"/>
          </a:solidFill>
          <a:ln>
            <a:noFill/>
          </a:ln>
          <a:effectLst>
            <a:outerShdw blurRad="4318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743F4AC-C0A2-534D-A3D8-2BCC12A1220D}"/>
              </a:ext>
            </a:extLst>
          </p:cNvPr>
          <p:cNvSpPr>
            <a:spLocks noGrp="1"/>
          </p:cNvSpPr>
          <p:nvPr>
            <p:ph type="sldNum" sz="quarter" idx="12"/>
          </p:nvPr>
        </p:nvSpPr>
        <p:spPr/>
        <p:txBody>
          <a:bodyPr/>
          <a:lstStyle/>
          <a:p>
            <a:fld id="{7FD65A34-59ED-6E41-85B5-961ADA114A50}" type="slidenum">
              <a:rPr lang="en-US" smtClean="0"/>
              <a:t>12</a:t>
            </a:fld>
            <a:endParaRPr lang="en-US"/>
          </a:p>
        </p:txBody>
      </p:sp>
      <p:pic>
        <p:nvPicPr>
          <p:cNvPr id="6" name="Picture 5" descr="A screenshot of a cell phone&#10;&#10;Description automatically generated">
            <a:extLst>
              <a:ext uri="{FF2B5EF4-FFF2-40B4-BE49-F238E27FC236}">
                <a16:creationId xmlns:a16="http://schemas.microsoft.com/office/drawing/2014/main" id="{8039A637-D59F-F94E-AB68-23B7CCF62E08}"/>
              </a:ext>
            </a:extLst>
          </p:cNvPr>
          <p:cNvPicPr>
            <a:picLocks noChangeAspect="1"/>
          </p:cNvPicPr>
          <p:nvPr/>
        </p:nvPicPr>
        <p:blipFill>
          <a:blip r:embed="rId3"/>
          <a:stretch>
            <a:fillRect/>
          </a:stretch>
        </p:blipFill>
        <p:spPr>
          <a:xfrm>
            <a:off x="1237705" y="381251"/>
            <a:ext cx="9743110" cy="6095491"/>
          </a:xfrm>
          <a:prstGeom prst="roundRect">
            <a:avLst>
              <a:gd name="adj" fmla="val 999"/>
            </a:avLst>
          </a:prstGeom>
        </p:spPr>
      </p:pic>
    </p:spTree>
    <p:extLst>
      <p:ext uri="{BB962C8B-B14F-4D97-AF65-F5344CB8AC3E}">
        <p14:creationId xmlns:p14="http://schemas.microsoft.com/office/powerpoint/2010/main" val="44718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62F4-2DDD-424A-97B4-A365D7D88545}"/>
              </a:ext>
            </a:extLst>
          </p:cNvPr>
          <p:cNvSpPr>
            <a:spLocks noGrp="1"/>
          </p:cNvSpPr>
          <p:nvPr>
            <p:ph type="title"/>
          </p:nvPr>
        </p:nvSpPr>
        <p:spPr>
          <a:xfrm>
            <a:off x="838200" y="734457"/>
            <a:ext cx="10515600" cy="612429"/>
          </a:xfrm>
        </p:spPr>
        <p:txBody>
          <a:bodyPr>
            <a:normAutofit/>
          </a:bodyPr>
          <a:lstStyle/>
          <a:p>
            <a:r>
              <a:rPr lang="en-US" sz="3600"/>
              <a:t>ATLAS Open Data</a:t>
            </a:r>
            <a:endParaRPr lang="en-US" sz="3600" dirty="0"/>
          </a:p>
        </p:txBody>
      </p:sp>
      <p:sp>
        <p:nvSpPr>
          <p:cNvPr id="3" name="Content Placeholder 2">
            <a:extLst>
              <a:ext uri="{FF2B5EF4-FFF2-40B4-BE49-F238E27FC236}">
                <a16:creationId xmlns:a16="http://schemas.microsoft.com/office/drawing/2014/main" id="{D864EF52-2323-184A-AD6A-D4C109B7CC9A}"/>
              </a:ext>
            </a:extLst>
          </p:cNvPr>
          <p:cNvSpPr>
            <a:spLocks noGrp="1"/>
          </p:cNvSpPr>
          <p:nvPr>
            <p:ph idx="1"/>
          </p:nvPr>
        </p:nvSpPr>
        <p:spPr>
          <a:xfrm>
            <a:off x="7685903" y="1470454"/>
            <a:ext cx="3667897" cy="4706509"/>
          </a:xfrm>
        </p:spPr>
        <p:txBody>
          <a:bodyPr/>
          <a:lstStyle/>
          <a:p>
            <a:r>
              <a:rPr lang="en-US" dirty="0" err="1"/>
              <a:t>Hyy</a:t>
            </a:r>
            <a:r>
              <a:rPr lang="en-US" dirty="0"/>
              <a:t> analysis using ATLAS Open Data</a:t>
            </a:r>
          </a:p>
          <a:p>
            <a:r>
              <a:rPr lang="en-US" dirty="0"/>
              <a:t>No hardcoded path to file</a:t>
            </a:r>
          </a:p>
        </p:txBody>
      </p:sp>
      <p:sp>
        <p:nvSpPr>
          <p:cNvPr id="4" name="Slide Number Placeholder 3">
            <a:extLst>
              <a:ext uri="{FF2B5EF4-FFF2-40B4-BE49-F238E27FC236}">
                <a16:creationId xmlns:a16="http://schemas.microsoft.com/office/drawing/2014/main" id="{4960935F-82CC-9C40-B834-9FABCD47F923}"/>
              </a:ext>
            </a:extLst>
          </p:cNvPr>
          <p:cNvSpPr>
            <a:spLocks noGrp="1"/>
          </p:cNvSpPr>
          <p:nvPr>
            <p:ph type="sldNum" sz="quarter" idx="12"/>
          </p:nvPr>
        </p:nvSpPr>
        <p:spPr/>
        <p:txBody>
          <a:bodyPr/>
          <a:lstStyle/>
          <a:p>
            <a:fld id="{7FD65A34-59ED-6E41-85B5-961ADA114A50}" type="slidenum">
              <a:rPr lang="en-US" smtClean="0"/>
              <a:t>13</a:t>
            </a:fld>
            <a:endParaRPr lang="en-US"/>
          </a:p>
        </p:txBody>
      </p:sp>
      <p:sp>
        <p:nvSpPr>
          <p:cNvPr id="5" name="Rectangle 4">
            <a:extLst>
              <a:ext uri="{FF2B5EF4-FFF2-40B4-BE49-F238E27FC236}">
                <a16:creationId xmlns:a16="http://schemas.microsoft.com/office/drawing/2014/main" id="{B7B15F8D-8578-C644-BA95-731EF5C7D35E}"/>
              </a:ext>
            </a:extLst>
          </p:cNvPr>
          <p:cNvSpPr/>
          <p:nvPr/>
        </p:nvSpPr>
        <p:spPr>
          <a:xfrm>
            <a:off x="838200" y="365125"/>
            <a:ext cx="1630575" cy="369332"/>
          </a:xfrm>
          <a:prstGeom prst="rect">
            <a:avLst/>
          </a:prstGeom>
        </p:spPr>
        <p:txBody>
          <a:bodyPr wrap="none">
            <a:spAutoFit/>
          </a:bodyPr>
          <a:lstStyle/>
          <a:p>
            <a:r>
              <a:rPr lang="en-US" b="1">
                <a:latin typeface="Montserrat" pitchFamily="2" charset="77"/>
              </a:rPr>
              <a:t>SHOWCASE</a:t>
            </a:r>
            <a:endParaRPr lang="en-US" b="1" dirty="0">
              <a:latin typeface="Montserrat" pitchFamily="2" charset="77"/>
            </a:endParaRPr>
          </a:p>
        </p:txBody>
      </p:sp>
      <p:pic>
        <p:nvPicPr>
          <p:cNvPr id="7" name="Picture 6">
            <a:extLst>
              <a:ext uri="{FF2B5EF4-FFF2-40B4-BE49-F238E27FC236}">
                <a16:creationId xmlns:a16="http://schemas.microsoft.com/office/drawing/2014/main" id="{8A5202E5-E9EE-2948-95F1-6CFC8FC0477D}"/>
              </a:ext>
            </a:extLst>
          </p:cNvPr>
          <p:cNvPicPr>
            <a:picLocks noChangeAspect="1"/>
          </p:cNvPicPr>
          <p:nvPr/>
        </p:nvPicPr>
        <p:blipFill>
          <a:blip r:embed="rId3"/>
          <a:stretch>
            <a:fillRect/>
          </a:stretch>
        </p:blipFill>
        <p:spPr>
          <a:xfrm>
            <a:off x="838201" y="1470455"/>
            <a:ext cx="6637638" cy="4707061"/>
          </a:xfrm>
          <a:prstGeom prst="rect">
            <a:avLst/>
          </a:prstGeom>
        </p:spPr>
      </p:pic>
    </p:spTree>
    <p:extLst>
      <p:ext uri="{BB962C8B-B14F-4D97-AF65-F5344CB8AC3E}">
        <p14:creationId xmlns:p14="http://schemas.microsoft.com/office/powerpoint/2010/main" val="298646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62F4-2DDD-424A-97B4-A365D7D88545}"/>
              </a:ext>
            </a:extLst>
          </p:cNvPr>
          <p:cNvSpPr>
            <a:spLocks noGrp="1"/>
          </p:cNvSpPr>
          <p:nvPr>
            <p:ph type="title"/>
          </p:nvPr>
        </p:nvSpPr>
        <p:spPr>
          <a:xfrm>
            <a:off x="838200" y="734457"/>
            <a:ext cx="10515600" cy="612429"/>
          </a:xfrm>
        </p:spPr>
        <p:txBody>
          <a:bodyPr>
            <a:normAutofit/>
          </a:bodyPr>
          <a:lstStyle/>
          <a:p>
            <a:r>
              <a:rPr lang="en-US" sz="3600" dirty="0"/>
              <a:t>ATLAS Open Data (2)</a:t>
            </a:r>
          </a:p>
        </p:txBody>
      </p:sp>
      <p:sp>
        <p:nvSpPr>
          <p:cNvPr id="3" name="Content Placeholder 2">
            <a:extLst>
              <a:ext uri="{FF2B5EF4-FFF2-40B4-BE49-F238E27FC236}">
                <a16:creationId xmlns:a16="http://schemas.microsoft.com/office/drawing/2014/main" id="{D864EF52-2323-184A-AD6A-D4C109B7CC9A}"/>
              </a:ext>
            </a:extLst>
          </p:cNvPr>
          <p:cNvSpPr>
            <a:spLocks noGrp="1"/>
          </p:cNvSpPr>
          <p:nvPr>
            <p:ph idx="1"/>
          </p:nvPr>
        </p:nvSpPr>
        <p:spPr>
          <a:xfrm>
            <a:off x="5609969" y="1716219"/>
            <a:ext cx="5743832" cy="3318469"/>
          </a:xfrm>
        </p:spPr>
        <p:txBody>
          <a:bodyPr>
            <a:normAutofit/>
          </a:bodyPr>
          <a:lstStyle/>
          <a:p>
            <a:pPr>
              <a:lnSpc>
                <a:spcPct val="100000"/>
              </a:lnSpc>
            </a:pPr>
            <a:r>
              <a:rPr lang="en-US" sz="2400" dirty="0"/>
              <a:t>This is the code to load the ROOT files (in </a:t>
            </a:r>
            <a:r>
              <a:rPr lang="en-US" sz="2400" dirty="0" err="1"/>
              <a:t>PyROOT</a:t>
            </a:r>
            <a:r>
              <a:rPr lang="en-US" sz="2400" dirty="0"/>
              <a:t>).</a:t>
            </a:r>
          </a:p>
          <a:p>
            <a:pPr lvl="1">
              <a:lnSpc>
                <a:spcPct val="100000"/>
              </a:lnSpc>
            </a:pPr>
            <a:r>
              <a:rPr lang="en-US" sz="2000" dirty="0"/>
              <a:t>No need to know the file paths</a:t>
            </a:r>
          </a:p>
          <a:p>
            <a:pPr>
              <a:lnSpc>
                <a:spcPct val="100000"/>
              </a:lnSpc>
            </a:pPr>
            <a:r>
              <a:rPr lang="en-US" sz="2400" dirty="0">
                <a:latin typeface="Consolas" panose="020B0609020204030204" pitchFamily="49" charset="0"/>
                <a:cs typeface="Consolas" panose="020B0609020204030204" pitchFamily="49" charset="0"/>
              </a:rPr>
              <a:t>hyy_0 </a:t>
            </a:r>
            <a:r>
              <a:rPr lang="en-US" sz="2400" dirty="0"/>
              <a:t>is an array of paths to files in dataset </a:t>
            </a:r>
            <a:r>
              <a:rPr lang="en-US" sz="2400" dirty="0">
                <a:latin typeface="Consolas" panose="020B0609020204030204" pitchFamily="49" charset="0"/>
                <a:cs typeface="Consolas" panose="020B0609020204030204" pitchFamily="49" charset="0"/>
              </a:rPr>
              <a:t>atlas:exercise_Hyy_v0</a:t>
            </a:r>
            <a:r>
              <a:rPr lang="en-US" sz="2400" dirty="0"/>
              <a:t> in ESCAPE </a:t>
            </a:r>
            <a:r>
              <a:rPr lang="en-US" sz="2400" dirty="0" err="1"/>
              <a:t>datalake</a:t>
            </a:r>
            <a:r>
              <a:rPr lang="en-US" sz="2400" dirty="0"/>
              <a:t>.</a:t>
            </a:r>
          </a:p>
          <a:p>
            <a:pPr lvl="1">
              <a:lnSpc>
                <a:spcPct val="100000"/>
              </a:lnSpc>
            </a:pPr>
            <a:r>
              <a:rPr lang="en-US" sz="2000" dirty="0"/>
              <a:t>The paths are injected by the extension automatically.</a:t>
            </a:r>
          </a:p>
        </p:txBody>
      </p:sp>
      <p:sp>
        <p:nvSpPr>
          <p:cNvPr id="4" name="Slide Number Placeholder 3">
            <a:extLst>
              <a:ext uri="{FF2B5EF4-FFF2-40B4-BE49-F238E27FC236}">
                <a16:creationId xmlns:a16="http://schemas.microsoft.com/office/drawing/2014/main" id="{4960935F-82CC-9C40-B834-9FABCD47F923}"/>
              </a:ext>
            </a:extLst>
          </p:cNvPr>
          <p:cNvSpPr>
            <a:spLocks noGrp="1"/>
          </p:cNvSpPr>
          <p:nvPr>
            <p:ph type="sldNum" sz="quarter" idx="12"/>
          </p:nvPr>
        </p:nvSpPr>
        <p:spPr/>
        <p:txBody>
          <a:bodyPr/>
          <a:lstStyle/>
          <a:p>
            <a:fld id="{7FD65A34-59ED-6E41-85B5-961ADA114A50}" type="slidenum">
              <a:rPr lang="en-US" smtClean="0"/>
              <a:t>14</a:t>
            </a:fld>
            <a:endParaRPr lang="en-US" dirty="0"/>
          </a:p>
        </p:txBody>
      </p:sp>
      <p:sp>
        <p:nvSpPr>
          <p:cNvPr id="5" name="Rectangle 4">
            <a:extLst>
              <a:ext uri="{FF2B5EF4-FFF2-40B4-BE49-F238E27FC236}">
                <a16:creationId xmlns:a16="http://schemas.microsoft.com/office/drawing/2014/main" id="{B7B15F8D-8578-C644-BA95-731EF5C7D35E}"/>
              </a:ext>
            </a:extLst>
          </p:cNvPr>
          <p:cNvSpPr/>
          <p:nvPr/>
        </p:nvSpPr>
        <p:spPr>
          <a:xfrm>
            <a:off x="838200" y="365125"/>
            <a:ext cx="1630575" cy="369332"/>
          </a:xfrm>
          <a:prstGeom prst="rect">
            <a:avLst/>
          </a:prstGeom>
        </p:spPr>
        <p:txBody>
          <a:bodyPr wrap="none">
            <a:spAutoFit/>
          </a:bodyPr>
          <a:lstStyle/>
          <a:p>
            <a:r>
              <a:rPr lang="en-US" b="1">
                <a:latin typeface="Montserrat" pitchFamily="2" charset="77"/>
              </a:rPr>
              <a:t>SHOWCASE</a:t>
            </a:r>
            <a:endParaRPr lang="en-US" b="1" dirty="0">
              <a:latin typeface="Montserrat" pitchFamily="2" charset="77"/>
            </a:endParaRPr>
          </a:p>
        </p:txBody>
      </p:sp>
      <p:pic>
        <p:nvPicPr>
          <p:cNvPr id="6" name="Picture 5">
            <a:extLst>
              <a:ext uri="{FF2B5EF4-FFF2-40B4-BE49-F238E27FC236}">
                <a16:creationId xmlns:a16="http://schemas.microsoft.com/office/drawing/2014/main" id="{4D120E8B-EB67-1C44-8967-D792F3C56158}"/>
              </a:ext>
            </a:extLst>
          </p:cNvPr>
          <p:cNvPicPr>
            <a:picLocks noChangeAspect="1"/>
          </p:cNvPicPr>
          <p:nvPr/>
        </p:nvPicPr>
        <p:blipFill rotWithShape="1">
          <a:blip r:embed="rId2"/>
          <a:srcRect r="26197"/>
          <a:stretch/>
        </p:blipFill>
        <p:spPr>
          <a:xfrm>
            <a:off x="838200" y="1716218"/>
            <a:ext cx="4574059" cy="4241800"/>
          </a:xfrm>
          <a:prstGeom prst="rect">
            <a:avLst/>
          </a:prstGeom>
        </p:spPr>
      </p:pic>
      <p:sp>
        <p:nvSpPr>
          <p:cNvPr id="7" name="Rectangle 6">
            <a:extLst>
              <a:ext uri="{FF2B5EF4-FFF2-40B4-BE49-F238E27FC236}">
                <a16:creationId xmlns:a16="http://schemas.microsoft.com/office/drawing/2014/main" id="{47BA685E-6750-C741-9F49-485C2EEE3058}"/>
              </a:ext>
            </a:extLst>
          </p:cNvPr>
          <p:cNvSpPr/>
          <p:nvPr/>
        </p:nvSpPr>
        <p:spPr>
          <a:xfrm>
            <a:off x="5609969" y="5219354"/>
            <a:ext cx="5743831" cy="738664"/>
          </a:xfrm>
          <a:prstGeom prst="rect">
            <a:avLst/>
          </a:prstGeom>
        </p:spPr>
        <p:txBody>
          <a:bodyPr wrap="square">
            <a:spAutoFit/>
          </a:bodyPr>
          <a:lstStyle/>
          <a:p>
            <a:r>
              <a:rPr lang="en-US" sz="1400" dirty="0">
                <a:latin typeface="Montserrat" pitchFamily="2" charset="77"/>
              </a:rPr>
              <a:t>Notebook preview on </a:t>
            </a:r>
            <a:r>
              <a:rPr lang="en-ID" sz="1400" dirty="0">
                <a:latin typeface="Montserrat" pitchFamily="2" charset="77"/>
                <a:hlinkClick r:id="rId3"/>
              </a:rPr>
              <a:t>https://nbviewer.jupyter.org/gist/didithilmy/28400804ed55b1e4ff683902fa1cc58d</a:t>
            </a:r>
            <a:endParaRPr lang="en-US" sz="1400" dirty="0">
              <a:latin typeface="Montserrat" pitchFamily="2" charset="77"/>
            </a:endParaRPr>
          </a:p>
        </p:txBody>
      </p:sp>
    </p:spTree>
    <p:extLst>
      <p:ext uri="{BB962C8B-B14F-4D97-AF65-F5344CB8AC3E}">
        <p14:creationId xmlns:p14="http://schemas.microsoft.com/office/powerpoint/2010/main" val="40857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7D0C-3B3F-445B-B1EF-3C32C1CB498F}"/>
              </a:ext>
            </a:extLst>
          </p:cNvPr>
          <p:cNvSpPr>
            <a:spLocks noGrp="1"/>
          </p:cNvSpPr>
          <p:nvPr>
            <p:ph type="title"/>
          </p:nvPr>
        </p:nvSpPr>
        <p:spPr/>
        <p:txBody>
          <a:bodyPr/>
          <a:lstStyle/>
          <a:p>
            <a:r>
              <a:rPr lang="en-US" dirty="0"/>
              <a:t>Key Features</a:t>
            </a:r>
            <a:endParaRPr lang="en-ID" dirty="0"/>
          </a:p>
        </p:txBody>
      </p:sp>
      <p:sp>
        <p:nvSpPr>
          <p:cNvPr id="3" name="Content Placeholder 2">
            <a:extLst>
              <a:ext uri="{FF2B5EF4-FFF2-40B4-BE49-F238E27FC236}">
                <a16:creationId xmlns:a16="http://schemas.microsoft.com/office/drawing/2014/main" id="{5690D608-CEA8-4127-B5F3-D96365984955}"/>
              </a:ext>
            </a:extLst>
          </p:cNvPr>
          <p:cNvSpPr>
            <a:spLocks noGrp="1"/>
          </p:cNvSpPr>
          <p:nvPr>
            <p:ph idx="1"/>
          </p:nvPr>
        </p:nvSpPr>
        <p:spPr/>
        <p:txBody>
          <a:bodyPr>
            <a:normAutofit fontScale="85000" lnSpcReduction="20000"/>
          </a:bodyPr>
          <a:lstStyle/>
          <a:p>
            <a:r>
              <a:rPr lang="en-US" dirty="0"/>
              <a:t>Browse </a:t>
            </a:r>
            <a:r>
              <a:rPr lang="en-US" dirty="0" err="1"/>
              <a:t>Rucio</a:t>
            </a:r>
            <a:r>
              <a:rPr lang="en-US" dirty="0"/>
              <a:t> data from the Lab sidebar</a:t>
            </a:r>
          </a:p>
          <a:p>
            <a:r>
              <a:rPr lang="en-ID" dirty="0"/>
              <a:t>Replicate data with just one click</a:t>
            </a:r>
          </a:p>
          <a:p>
            <a:r>
              <a:rPr lang="en-ID" dirty="0"/>
              <a:t>Resolves file path automagically</a:t>
            </a:r>
          </a:p>
          <a:p>
            <a:r>
              <a:rPr lang="en-ID" dirty="0"/>
              <a:t>Inject path to notebook as a variable</a:t>
            </a:r>
          </a:p>
          <a:p>
            <a:r>
              <a:rPr lang="en-ID" dirty="0"/>
              <a:t>Supports two methods of authentication (currently):</a:t>
            </a:r>
          </a:p>
          <a:p>
            <a:pPr lvl="1"/>
            <a:r>
              <a:rPr lang="en-ID" dirty="0"/>
              <a:t>Username &amp; Password</a:t>
            </a:r>
          </a:p>
          <a:p>
            <a:pPr lvl="1"/>
            <a:r>
              <a:rPr lang="en-ID" dirty="0"/>
              <a:t>X.509 User Certificate (or Proxy)</a:t>
            </a:r>
          </a:p>
          <a:p>
            <a:r>
              <a:rPr lang="en-ID" dirty="0"/>
              <a:t>Supports two modes of operation:</a:t>
            </a:r>
          </a:p>
          <a:p>
            <a:pPr lvl="1"/>
            <a:r>
              <a:rPr lang="en-ID" dirty="0"/>
              <a:t>Replica mode: uses network-attached storage as a </a:t>
            </a:r>
            <a:r>
              <a:rPr lang="en-ID" dirty="0" err="1"/>
              <a:t>Rucio</a:t>
            </a:r>
            <a:r>
              <a:rPr lang="en-ID" dirty="0"/>
              <a:t> Storage Element (RSE), utilizes </a:t>
            </a:r>
            <a:r>
              <a:rPr lang="en-ID" dirty="0" err="1"/>
              <a:t>Rucio’s</a:t>
            </a:r>
            <a:r>
              <a:rPr lang="en-ID" dirty="0"/>
              <a:t> file transfer capability.</a:t>
            </a:r>
          </a:p>
          <a:p>
            <a:pPr lvl="1"/>
            <a:r>
              <a:rPr lang="en-ID" dirty="0"/>
              <a:t>Download mode: downloads data directly to the user’s directory using </a:t>
            </a:r>
            <a:r>
              <a:rPr lang="en-ID" dirty="0" err="1"/>
              <a:t>Rucio</a:t>
            </a:r>
            <a:r>
              <a:rPr lang="en-ID" dirty="0"/>
              <a:t> clients.</a:t>
            </a:r>
          </a:p>
          <a:p>
            <a:r>
              <a:rPr lang="en-ID" dirty="0"/>
              <a:t>Remote configuration</a:t>
            </a:r>
          </a:p>
        </p:txBody>
      </p:sp>
      <p:sp>
        <p:nvSpPr>
          <p:cNvPr id="4" name="Slide Number Placeholder 3">
            <a:extLst>
              <a:ext uri="{FF2B5EF4-FFF2-40B4-BE49-F238E27FC236}">
                <a16:creationId xmlns:a16="http://schemas.microsoft.com/office/drawing/2014/main" id="{C27DDF2B-EAAD-1B45-A5F0-7EED9BBF0DBE}"/>
              </a:ext>
            </a:extLst>
          </p:cNvPr>
          <p:cNvSpPr>
            <a:spLocks noGrp="1"/>
          </p:cNvSpPr>
          <p:nvPr>
            <p:ph type="sldNum" sz="quarter" idx="12"/>
          </p:nvPr>
        </p:nvSpPr>
        <p:spPr/>
        <p:txBody>
          <a:bodyPr/>
          <a:lstStyle/>
          <a:p>
            <a:fld id="{7FD65A34-59ED-6E41-85B5-961ADA114A50}" type="slidenum">
              <a:rPr lang="en-US" smtClean="0"/>
              <a:t>15</a:t>
            </a:fld>
            <a:endParaRPr lang="en-US"/>
          </a:p>
        </p:txBody>
      </p:sp>
    </p:spTree>
    <p:extLst>
      <p:ext uri="{BB962C8B-B14F-4D97-AF65-F5344CB8AC3E}">
        <p14:creationId xmlns:p14="http://schemas.microsoft.com/office/powerpoint/2010/main" val="210615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C432-2A57-4714-BC77-75B9E945875C}"/>
              </a:ext>
            </a:extLst>
          </p:cNvPr>
          <p:cNvSpPr>
            <a:spLocks noGrp="1"/>
          </p:cNvSpPr>
          <p:nvPr>
            <p:ph type="title"/>
          </p:nvPr>
        </p:nvSpPr>
        <p:spPr/>
        <p:txBody>
          <a:bodyPr/>
          <a:lstStyle/>
          <a:p>
            <a:r>
              <a:rPr lang="en-ID" dirty="0"/>
              <a:t>Replica Mode</a:t>
            </a:r>
          </a:p>
        </p:txBody>
      </p:sp>
      <p:sp>
        <p:nvSpPr>
          <p:cNvPr id="3" name="Content Placeholder 2">
            <a:extLst>
              <a:ext uri="{FF2B5EF4-FFF2-40B4-BE49-F238E27FC236}">
                <a16:creationId xmlns:a16="http://schemas.microsoft.com/office/drawing/2014/main" id="{E9CB1221-5939-4C93-ADE1-0B795A2752FC}"/>
              </a:ext>
            </a:extLst>
          </p:cNvPr>
          <p:cNvSpPr>
            <a:spLocks noGrp="1"/>
          </p:cNvSpPr>
          <p:nvPr>
            <p:ph idx="1"/>
          </p:nvPr>
        </p:nvSpPr>
        <p:spPr/>
        <p:txBody>
          <a:bodyPr/>
          <a:lstStyle/>
          <a:p>
            <a:pPr>
              <a:lnSpc>
                <a:spcPct val="100000"/>
              </a:lnSpc>
            </a:pPr>
            <a:r>
              <a:rPr lang="en-ID" dirty="0"/>
              <a:t>Uses a </a:t>
            </a:r>
            <a:r>
              <a:rPr lang="en-ID" dirty="0" err="1"/>
              <a:t>Rucio</a:t>
            </a:r>
            <a:r>
              <a:rPr lang="en-ID" dirty="0"/>
              <a:t> Storage Element (RSE) mounted via FUSE, shared with multiple users.</a:t>
            </a:r>
          </a:p>
          <a:p>
            <a:pPr>
              <a:lnSpc>
                <a:spcPct val="100000"/>
              </a:lnSpc>
            </a:pPr>
            <a:r>
              <a:rPr lang="en-ID" dirty="0"/>
              <a:t>Uses existing file transfer infrastructure to make files available.</a:t>
            </a:r>
          </a:p>
          <a:p>
            <a:pPr>
              <a:lnSpc>
                <a:spcPct val="100000"/>
              </a:lnSpc>
            </a:pPr>
            <a:r>
              <a:rPr lang="en-ID" dirty="0"/>
              <a:t>Extension creates a new replication rule when making data available.</a:t>
            </a:r>
          </a:p>
          <a:p>
            <a:pPr>
              <a:lnSpc>
                <a:spcPct val="100000"/>
              </a:lnSpc>
            </a:pPr>
            <a:r>
              <a:rPr lang="en-ID" dirty="0"/>
              <a:t>Suitable for larger installations with pre-existing data transfer infrastructure.</a:t>
            </a:r>
          </a:p>
        </p:txBody>
      </p:sp>
      <p:sp>
        <p:nvSpPr>
          <p:cNvPr id="4" name="Slide Number Placeholder 3">
            <a:extLst>
              <a:ext uri="{FF2B5EF4-FFF2-40B4-BE49-F238E27FC236}">
                <a16:creationId xmlns:a16="http://schemas.microsoft.com/office/drawing/2014/main" id="{B43FEF6B-B3C0-7F4B-BBFD-C81323264D08}"/>
              </a:ext>
            </a:extLst>
          </p:cNvPr>
          <p:cNvSpPr>
            <a:spLocks noGrp="1"/>
          </p:cNvSpPr>
          <p:nvPr>
            <p:ph type="sldNum" sz="quarter" idx="12"/>
          </p:nvPr>
        </p:nvSpPr>
        <p:spPr/>
        <p:txBody>
          <a:bodyPr/>
          <a:lstStyle/>
          <a:p>
            <a:fld id="{7FD65A34-59ED-6E41-85B5-961ADA114A50}" type="slidenum">
              <a:rPr lang="en-US" smtClean="0"/>
              <a:t>16</a:t>
            </a:fld>
            <a:endParaRPr lang="en-US"/>
          </a:p>
        </p:txBody>
      </p:sp>
    </p:spTree>
    <p:extLst>
      <p:ext uri="{BB962C8B-B14F-4D97-AF65-F5344CB8AC3E}">
        <p14:creationId xmlns:p14="http://schemas.microsoft.com/office/powerpoint/2010/main" val="267697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7501-ECB6-AE42-8F39-4BFB893CF247}"/>
              </a:ext>
            </a:extLst>
          </p:cNvPr>
          <p:cNvSpPr>
            <a:spLocks noGrp="1"/>
          </p:cNvSpPr>
          <p:nvPr>
            <p:ph type="title"/>
          </p:nvPr>
        </p:nvSpPr>
        <p:spPr/>
        <p:txBody>
          <a:bodyPr/>
          <a:lstStyle/>
          <a:p>
            <a:r>
              <a:rPr lang="en-ID"/>
              <a:t>Replica Mode</a:t>
            </a:r>
            <a:endParaRPr lang="en-US" dirty="0"/>
          </a:p>
        </p:txBody>
      </p:sp>
      <p:grpSp>
        <p:nvGrpSpPr>
          <p:cNvPr id="20" name="Group 19">
            <a:extLst>
              <a:ext uri="{FF2B5EF4-FFF2-40B4-BE49-F238E27FC236}">
                <a16:creationId xmlns:a16="http://schemas.microsoft.com/office/drawing/2014/main" id="{1D2720BF-F252-40EA-973E-490D39483E3E}"/>
              </a:ext>
            </a:extLst>
          </p:cNvPr>
          <p:cNvGrpSpPr/>
          <p:nvPr/>
        </p:nvGrpSpPr>
        <p:grpSpPr>
          <a:xfrm>
            <a:off x="765229" y="2525052"/>
            <a:ext cx="10661541" cy="2778994"/>
            <a:chOff x="765229" y="2977517"/>
            <a:chExt cx="10661541" cy="2778994"/>
          </a:xfrm>
        </p:grpSpPr>
        <p:sp>
          <p:nvSpPr>
            <p:cNvPr id="5" name="Can 4">
              <a:extLst>
                <a:ext uri="{FF2B5EF4-FFF2-40B4-BE49-F238E27FC236}">
                  <a16:creationId xmlns:a16="http://schemas.microsoft.com/office/drawing/2014/main" id="{B5340CA1-5C47-5F40-B85C-04E53665B349}"/>
                </a:ext>
              </a:extLst>
            </p:cNvPr>
            <p:cNvSpPr/>
            <p:nvPr/>
          </p:nvSpPr>
          <p:spPr>
            <a:xfrm>
              <a:off x="4383586" y="3228285"/>
              <a:ext cx="1072896" cy="1164854"/>
            </a:xfrm>
            <a:prstGeom prst="can">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D3D874-709F-AF41-8CFE-3A8044159027}"/>
                </a:ext>
              </a:extLst>
            </p:cNvPr>
            <p:cNvSpPr txBox="1"/>
            <p:nvPr/>
          </p:nvSpPr>
          <p:spPr>
            <a:xfrm>
              <a:off x="4089454" y="4538414"/>
              <a:ext cx="1661160" cy="461665"/>
            </a:xfrm>
            <a:prstGeom prst="rect">
              <a:avLst/>
            </a:prstGeom>
            <a:noFill/>
          </p:spPr>
          <p:txBody>
            <a:bodyPr wrap="square" rtlCol="0">
              <a:spAutoFit/>
            </a:bodyPr>
            <a:lstStyle/>
            <a:p>
              <a:pPr algn="ctr"/>
              <a:r>
                <a:rPr lang="en-US" sz="1200" dirty="0">
                  <a:latin typeface="Montserrat" pitchFamily="2" charset="77"/>
                </a:rPr>
                <a:t>Network Attached Storage</a:t>
              </a:r>
            </a:p>
          </p:txBody>
        </p:sp>
        <p:pic>
          <p:nvPicPr>
            <p:cNvPr id="4" name="Picture 3">
              <a:extLst>
                <a:ext uri="{FF2B5EF4-FFF2-40B4-BE49-F238E27FC236}">
                  <a16:creationId xmlns:a16="http://schemas.microsoft.com/office/drawing/2014/main" id="{80D6D8B8-13E3-8840-A345-6CE77C4547A4}"/>
                </a:ext>
              </a:extLst>
            </p:cNvPr>
            <p:cNvPicPr>
              <a:picLocks noChangeAspect="1"/>
            </p:cNvPicPr>
            <p:nvPr/>
          </p:nvPicPr>
          <p:blipFill>
            <a:blip r:embed="rId3"/>
            <a:stretch>
              <a:fillRect/>
            </a:stretch>
          </p:blipFill>
          <p:spPr>
            <a:xfrm>
              <a:off x="765229" y="2977517"/>
              <a:ext cx="1661160" cy="1446817"/>
            </a:xfrm>
            <a:prstGeom prst="rect">
              <a:avLst/>
            </a:prstGeom>
          </p:spPr>
        </p:pic>
        <p:sp>
          <p:nvSpPr>
            <p:cNvPr id="8" name="TextBox 7">
              <a:extLst>
                <a:ext uri="{FF2B5EF4-FFF2-40B4-BE49-F238E27FC236}">
                  <a16:creationId xmlns:a16="http://schemas.microsoft.com/office/drawing/2014/main" id="{F41E5235-6DB4-DA47-980B-E997CD402D69}"/>
                </a:ext>
              </a:extLst>
            </p:cNvPr>
            <p:cNvSpPr txBox="1"/>
            <p:nvPr/>
          </p:nvSpPr>
          <p:spPr>
            <a:xfrm>
              <a:off x="765229" y="4630746"/>
              <a:ext cx="1661160" cy="276999"/>
            </a:xfrm>
            <a:prstGeom prst="rect">
              <a:avLst/>
            </a:prstGeom>
            <a:noFill/>
          </p:spPr>
          <p:txBody>
            <a:bodyPr wrap="square" rtlCol="0">
              <a:spAutoFit/>
            </a:bodyPr>
            <a:lstStyle/>
            <a:p>
              <a:pPr algn="ctr"/>
              <a:r>
                <a:rPr lang="en-US" sz="1200" dirty="0">
                  <a:latin typeface="Montserrat" pitchFamily="2" charset="77"/>
                </a:rPr>
                <a:t>SWAN</a:t>
              </a:r>
            </a:p>
          </p:txBody>
        </p:sp>
        <p:cxnSp>
          <p:nvCxnSpPr>
            <p:cNvPr id="13" name="Straight Arrow Connector 12">
              <a:extLst>
                <a:ext uri="{FF2B5EF4-FFF2-40B4-BE49-F238E27FC236}">
                  <a16:creationId xmlns:a16="http://schemas.microsoft.com/office/drawing/2014/main" id="{BD3C7C81-91EE-F84A-8E14-0EA3D6C2A949}"/>
                </a:ext>
              </a:extLst>
            </p:cNvPr>
            <p:cNvCxnSpPr>
              <a:cxnSpLocks/>
            </p:cNvCxnSpPr>
            <p:nvPr/>
          </p:nvCxnSpPr>
          <p:spPr>
            <a:xfrm>
              <a:off x="2596696" y="3850928"/>
              <a:ext cx="1706118" cy="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F02D23E-AB7E-EF48-96A0-E58592EB1FCD}"/>
                </a:ext>
              </a:extLst>
            </p:cNvPr>
            <p:cNvSpPr txBox="1"/>
            <p:nvPr/>
          </p:nvSpPr>
          <p:spPr>
            <a:xfrm>
              <a:off x="2577646" y="3533713"/>
              <a:ext cx="1661160" cy="276999"/>
            </a:xfrm>
            <a:prstGeom prst="rect">
              <a:avLst/>
            </a:prstGeom>
            <a:noFill/>
          </p:spPr>
          <p:txBody>
            <a:bodyPr wrap="square" rtlCol="0">
              <a:spAutoFit/>
            </a:bodyPr>
            <a:lstStyle/>
            <a:p>
              <a:pPr algn="ctr"/>
              <a:r>
                <a:rPr lang="en-US" sz="1200" dirty="0">
                  <a:latin typeface="Montserrat" pitchFamily="2" charset="77"/>
                </a:rPr>
                <a:t>Mount via FUSE</a:t>
              </a:r>
            </a:p>
          </p:txBody>
        </p:sp>
        <p:pic>
          <p:nvPicPr>
            <p:cNvPr id="17" name="Picture 16" descr="A close up of a logo&#10;&#10;Description automatically generated">
              <a:extLst>
                <a:ext uri="{FF2B5EF4-FFF2-40B4-BE49-F238E27FC236}">
                  <a16:creationId xmlns:a16="http://schemas.microsoft.com/office/drawing/2014/main" id="{8A6C66A1-D2E2-3C45-9F01-ECF0EE7FB768}"/>
                </a:ext>
              </a:extLst>
            </p:cNvPr>
            <p:cNvPicPr>
              <a:picLocks noChangeAspect="1"/>
            </p:cNvPicPr>
            <p:nvPr/>
          </p:nvPicPr>
          <p:blipFill rotWithShape="1">
            <a:blip r:embed="rId4"/>
            <a:srcRect l="31324" t="25916" r="31768" b="22446"/>
            <a:stretch/>
          </p:blipFill>
          <p:spPr>
            <a:xfrm>
              <a:off x="7578652" y="3273395"/>
              <a:ext cx="1221486" cy="1203494"/>
            </a:xfrm>
            <a:prstGeom prst="rect">
              <a:avLst/>
            </a:prstGeom>
          </p:spPr>
        </p:pic>
        <p:sp>
          <p:nvSpPr>
            <p:cNvPr id="18" name="TextBox 17">
              <a:extLst>
                <a:ext uri="{FF2B5EF4-FFF2-40B4-BE49-F238E27FC236}">
                  <a16:creationId xmlns:a16="http://schemas.microsoft.com/office/drawing/2014/main" id="{0DE57B76-30D7-AC4C-BAE7-BD96CE7C39EC}"/>
                </a:ext>
              </a:extLst>
            </p:cNvPr>
            <p:cNvSpPr txBox="1"/>
            <p:nvPr/>
          </p:nvSpPr>
          <p:spPr>
            <a:xfrm>
              <a:off x="7578652" y="4626768"/>
              <a:ext cx="1221486" cy="276999"/>
            </a:xfrm>
            <a:prstGeom prst="rect">
              <a:avLst/>
            </a:prstGeom>
            <a:noFill/>
          </p:spPr>
          <p:txBody>
            <a:bodyPr wrap="square" rtlCol="0">
              <a:spAutoFit/>
            </a:bodyPr>
            <a:lstStyle/>
            <a:p>
              <a:pPr algn="ctr"/>
              <a:r>
                <a:rPr lang="en-US" sz="1200" dirty="0" err="1">
                  <a:latin typeface="Montserrat" pitchFamily="2" charset="77"/>
                </a:rPr>
                <a:t>Rucio</a:t>
              </a:r>
              <a:endParaRPr lang="en-US" sz="1200" dirty="0">
                <a:latin typeface="Montserrat" pitchFamily="2" charset="77"/>
              </a:endParaRPr>
            </a:p>
          </p:txBody>
        </p:sp>
        <p:cxnSp>
          <p:nvCxnSpPr>
            <p:cNvPr id="21" name="Straight Arrow Connector 20">
              <a:extLst>
                <a:ext uri="{FF2B5EF4-FFF2-40B4-BE49-F238E27FC236}">
                  <a16:creationId xmlns:a16="http://schemas.microsoft.com/office/drawing/2014/main" id="{1BA9B8B2-AC4E-564A-8EFB-362F9CC7C677}"/>
                </a:ext>
              </a:extLst>
            </p:cNvPr>
            <p:cNvCxnSpPr>
              <a:cxnSpLocks/>
            </p:cNvCxnSpPr>
            <p:nvPr/>
          </p:nvCxnSpPr>
          <p:spPr>
            <a:xfrm flipV="1">
              <a:off x="5529634" y="3844891"/>
              <a:ext cx="2119122" cy="1"/>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9798224-596C-B843-9A4D-C5DA8C122061}"/>
                </a:ext>
              </a:extLst>
            </p:cNvPr>
            <p:cNvSpPr txBox="1"/>
            <p:nvPr/>
          </p:nvSpPr>
          <p:spPr>
            <a:xfrm>
              <a:off x="5608882" y="3527675"/>
              <a:ext cx="1861566" cy="276999"/>
            </a:xfrm>
            <a:prstGeom prst="rect">
              <a:avLst/>
            </a:prstGeom>
            <a:noFill/>
          </p:spPr>
          <p:txBody>
            <a:bodyPr wrap="square" rtlCol="0">
              <a:spAutoFit/>
            </a:bodyPr>
            <a:lstStyle/>
            <a:p>
              <a:pPr algn="ctr"/>
              <a:r>
                <a:rPr lang="en-US" sz="1200" dirty="0">
                  <a:latin typeface="Montserrat" pitchFamily="2" charset="77"/>
                </a:rPr>
                <a:t>File Transfers</a:t>
              </a:r>
            </a:p>
          </p:txBody>
        </p:sp>
        <p:sp>
          <p:nvSpPr>
            <p:cNvPr id="24" name="Can 23">
              <a:extLst>
                <a:ext uri="{FF2B5EF4-FFF2-40B4-BE49-F238E27FC236}">
                  <a16:creationId xmlns:a16="http://schemas.microsoft.com/office/drawing/2014/main" id="{E3CD47B6-2E1B-8B40-9ED2-390D5FB5C8B7}"/>
                </a:ext>
              </a:extLst>
            </p:cNvPr>
            <p:cNvSpPr/>
            <p:nvPr/>
          </p:nvSpPr>
          <p:spPr>
            <a:xfrm>
              <a:off x="10059742" y="3273395"/>
              <a:ext cx="655338" cy="711507"/>
            </a:xfrm>
            <a:prstGeom prst="ca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F49ED73-F912-F44A-914F-2682EA014E95}"/>
                </a:ext>
              </a:extLst>
            </p:cNvPr>
            <p:cNvSpPr txBox="1"/>
            <p:nvPr/>
          </p:nvSpPr>
          <p:spPr>
            <a:xfrm>
              <a:off x="9765610" y="4538414"/>
              <a:ext cx="1661160" cy="461665"/>
            </a:xfrm>
            <a:prstGeom prst="rect">
              <a:avLst/>
            </a:prstGeom>
            <a:noFill/>
          </p:spPr>
          <p:txBody>
            <a:bodyPr wrap="square" rtlCol="0">
              <a:spAutoFit/>
            </a:bodyPr>
            <a:lstStyle/>
            <a:p>
              <a:pPr algn="ctr"/>
              <a:r>
                <a:rPr lang="en-US" sz="1200" dirty="0">
                  <a:latin typeface="Montserrat" pitchFamily="2" charset="77"/>
                </a:rPr>
                <a:t>Some other storages</a:t>
              </a:r>
            </a:p>
          </p:txBody>
        </p:sp>
        <p:sp>
          <p:nvSpPr>
            <p:cNvPr id="26" name="Can 25">
              <a:extLst>
                <a:ext uri="{FF2B5EF4-FFF2-40B4-BE49-F238E27FC236}">
                  <a16:creationId xmlns:a16="http://schemas.microsoft.com/office/drawing/2014/main" id="{2FF8C0B8-6471-EF4C-B90C-C24E57313863}"/>
                </a:ext>
              </a:extLst>
            </p:cNvPr>
            <p:cNvSpPr/>
            <p:nvPr/>
          </p:nvSpPr>
          <p:spPr>
            <a:xfrm>
              <a:off x="10212142" y="3425795"/>
              <a:ext cx="655338" cy="711507"/>
            </a:xfrm>
            <a:prstGeom prst="ca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an 26">
              <a:extLst>
                <a:ext uri="{FF2B5EF4-FFF2-40B4-BE49-F238E27FC236}">
                  <a16:creationId xmlns:a16="http://schemas.microsoft.com/office/drawing/2014/main" id="{516AF045-2D71-9F4D-8B6F-068934E28C43}"/>
                </a:ext>
              </a:extLst>
            </p:cNvPr>
            <p:cNvSpPr/>
            <p:nvPr/>
          </p:nvSpPr>
          <p:spPr>
            <a:xfrm>
              <a:off x="10364542" y="3578195"/>
              <a:ext cx="655338" cy="711507"/>
            </a:xfrm>
            <a:prstGeom prst="ca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D0618595-9539-844B-B5E8-1D6936F23DA3}"/>
                </a:ext>
              </a:extLst>
            </p:cNvPr>
            <p:cNvCxnSpPr>
              <a:cxnSpLocks/>
            </p:cNvCxnSpPr>
            <p:nvPr/>
          </p:nvCxnSpPr>
          <p:spPr>
            <a:xfrm flipV="1">
              <a:off x="8908342" y="3838842"/>
              <a:ext cx="1028319" cy="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0DE392C8-107A-4F47-AB69-44C82CBCAC79}"/>
                </a:ext>
              </a:extLst>
            </p:cNvPr>
            <p:cNvCxnSpPr>
              <a:stCxn id="8" idx="2"/>
              <a:endCxn id="18" idx="2"/>
            </p:cNvCxnSpPr>
            <p:nvPr/>
          </p:nvCxnSpPr>
          <p:spPr>
            <a:xfrm rot="5400000" flipH="1" flipV="1">
              <a:off x="4890613" y="1608963"/>
              <a:ext cx="3978" cy="6593586"/>
            </a:xfrm>
            <a:prstGeom prst="bentConnector3">
              <a:avLst>
                <a:gd name="adj1" fmla="val -1306045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80C8A5-112B-4AA9-B43F-A27C025236BB}"/>
                </a:ext>
              </a:extLst>
            </p:cNvPr>
            <p:cNvSpPr txBox="1"/>
            <p:nvPr/>
          </p:nvSpPr>
          <p:spPr>
            <a:xfrm>
              <a:off x="3989251" y="5479512"/>
              <a:ext cx="1861566" cy="276999"/>
            </a:xfrm>
            <a:prstGeom prst="rect">
              <a:avLst/>
            </a:prstGeom>
            <a:noFill/>
          </p:spPr>
          <p:txBody>
            <a:bodyPr wrap="square" rtlCol="0">
              <a:spAutoFit/>
            </a:bodyPr>
            <a:lstStyle/>
            <a:p>
              <a:pPr algn="ctr"/>
              <a:r>
                <a:rPr lang="en-US" sz="1200" dirty="0">
                  <a:latin typeface="Montserrat" pitchFamily="2" charset="77"/>
                </a:rPr>
                <a:t>REST API call</a:t>
              </a:r>
            </a:p>
          </p:txBody>
        </p:sp>
      </p:grpSp>
      <p:sp>
        <p:nvSpPr>
          <p:cNvPr id="3" name="Slide Number Placeholder 2">
            <a:extLst>
              <a:ext uri="{FF2B5EF4-FFF2-40B4-BE49-F238E27FC236}">
                <a16:creationId xmlns:a16="http://schemas.microsoft.com/office/drawing/2014/main" id="{B92AC0F3-495B-CB44-B590-E9933DFA060F}"/>
              </a:ext>
            </a:extLst>
          </p:cNvPr>
          <p:cNvSpPr>
            <a:spLocks noGrp="1"/>
          </p:cNvSpPr>
          <p:nvPr>
            <p:ph type="sldNum" sz="quarter" idx="12"/>
          </p:nvPr>
        </p:nvSpPr>
        <p:spPr/>
        <p:txBody>
          <a:bodyPr/>
          <a:lstStyle/>
          <a:p>
            <a:fld id="{7FD65A34-59ED-6E41-85B5-961ADA114A50}" type="slidenum">
              <a:rPr lang="en-US" smtClean="0"/>
              <a:t>17</a:t>
            </a:fld>
            <a:endParaRPr lang="en-US"/>
          </a:p>
        </p:txBody>
      </p:sp>
    </p:spTree>
    <p:extLst>
      <p:ext uri="{BB962C8B-B14F-4D97-AF65-F5344CB8AC3E}">
        <p14:creationId xmlns:p14="http://schemas.microsoft.com/office/powerpoint/2010/main" val="15457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C432-2A57-4714-BC77-75B9E945875C}"/>
              </a:ext>
            </a:extLst>
          </p:cNvPr>
          <p:cNvSpPr>
            <a:spLocks noGrp="1"/>
          </p:cNvSpPr>
          <p:nvPr>
            <p:ph type="title"/>
          </p:nvPr>
        </p:nvSpPr>
        <p:spPr/>
        <p:txBody>
          <a:bodyPr/>
          <a:lstStyle/>
          <a:p>
            <a:r>
              <a:rPr lang="en-ID" dirty="0"/>
              <a:t>Download Mode</a:t>
            </a:r>
          </a:p>
        </p:txBody>
      </p:sp>
      <p:sp>
        <p:nvSpPr>
          <p:cNvPr id="3" name="Content Placeholder 2">
            <a:extLst>
              <a:ext uri="{FF2B5EF4-FFF2-40B4-BE49-F238E27FC236}">
                <a16:creationId xmlns:a16="http://schemas.microsoft.com/office/drawing/2014/main" id="{E9CB1221-5939-4C93-ADE1-0B795A2752FC}"/>
              </a:ext>
            </a:extLst>
          </p:cNvPr>
          <p:cNvSpPr>
            <a:spLocks noGrp="1"/>
          </p:cNvSpPr>
          <p:nvPr>
            <p:ph idx="1"/>
          </p:nvPr>
        </p:nvSpPr>
        <p:spPr/>
        <p:txBody>
          <a:bodyPr>
            <a:normAutofit lnSpcReduction="10000"/>
          </a:bodyPr>
          <a:lstStyle/>
          <a:p>
            <a:pPr>
              <a:lnSpc>
                <a:spcPct val="100000"/>
              </a:lnSpc>
            </a:pPr>
            <a:r>
              <a:rPr lang="en-ID" dirty="0"/>
              <a:t>Uses </a:t>
            </a:r>
            <a:r>
              <a:rPr lang="en-ID" dirty="0" err="1"/>
              <a:t>Rucio</a:t>
            </a:r>
            <a:r>
              <a:rPr lang="en-ID" dirty="0"/>
              <a:t> download client to make files available.</a:t>
            </a:r>
          </a:p>
          <a:p>
            <a:pPr lvl="1">
              <a:lnSpc>
                <a:spcPct val="100000"/>
              </a:lnSpc>
            </a:pPr>
            <a:r>
              <a:rPr lang="en-ID" dirty="0" err="1"/>
              <a:t>JupyterLab</a:t>
            </a:r>
            <a:r>
              <a:rPr lang="en-ID" dirty="0"/>
              <a:t> server downloads the file directly from the RSE to the user’s directory</a:t>
            </a:r>
          </a:p>
          <a:p>
            <a:pPr>
              <a:lnSpc>
                <a:spcPct val="100000"/>
              </a:lnSpc>
            </a:pPr>
            <a:r>
              <a:rPr lang="en-ID" dirty="0"/>
              <a:t>No need for mounted RSE.</a:t>
            </a:r>
          </a:p>
          <a:p>
            <a:pPr lvl="1">
              <a:lnSpc>
                <a:spcPct val="100000"/>
              </a:lnSpc>
            </a:pPr>
            <a:r>
              <a:rPr lang="en-ID" dirty="0"/>
              <a:t>Self-contained within the </a:t>
            </a:r>
            <a:r>
              <a:rPr lang="en-ID" dirty="0" err="1"/>
              <a:t>JupyterLab</a:t>
            </a:r>
            <a:r>
              <a:rPr lang="en-ID" dirty="0"/>
              <a:t> installation.</a:t>
            </a:r>
          </a:p>
          <a:p>
            <a:pPr>
              <a:lnSpc>
                <a:spcPct val="100000"/>
              </a:lnSpc>
            </a:pPr>
            <a:r>
              <a:rPr lang="en-ID" dirty="0"/>
              <a:t>Suitable for simpler installations that don’t have existing data transfer infrastructure.</a:t>
            </a:r>
          </a:p>
          <a:p>
            <a:pPr>
              <a:lnSpc>
                <a:spcPct val="100000"/>
              </a:lnSpc>
            </a:pPr>
            <a:r>
              <a:rPr lang="en-ID" dirty="0"/>
              <a:t>In Download mode, multiple users can download the same files.</a:t>
            </a:r>
          </a:p>
          <a:p>
            <a:pPr lvl="1">
              <a:lnSpc>
                <a:spcPct val="100000"/>
              </a:lnSpc>
            </a:pPr>
            <a:r>
              <a:rPr lang="en-ID" dirty="0"/>
              <a:t>Here, placing a caching layer would reduce network traffic.</a:t>
            </a:r>
          </a:p>
        </p:txBody>
      </p:sp>
      <p:sp>
        <p:nvSpPr>
          <p:cNvPr id="4" name="Slide Number Placeholder 3">
            <a:extLst>
              <a:ext uri="{FF2B5EF4-FFF2-40B4-BE49-F238E27FC236}">
                <a16:creationId xmlns:a16="http://schemas.microsoft.com/office/drawing/2014/main" id="{C7287825-1EB1-434B-BB1A-E84C5FDF25B6}"/>
              </a:ext>
            </a:extLst>
          </p:cNvPr>
          <p:cNvSpPr>
            <a:spLocks noGrp="1"/>
          </p:cNvSpPr>
          <p:nvPr>
            <p:ph type="sldNum" sz="quarter" idx="12"/>
          </p:nvPr>
        </p:nvSpPr>
        <p:spPr/>
        <p:txBody>
          <a:bodyPr/>
          <a:lstStyle/>
          <a:p>
            <a:fld id="{7FD65A34-59ED-6E41-85B5-961ADA114A50}" type="slidenum">
              <a:rPr lang="en-US" smtClean="0"/>
              <a:t>18</a:t>
            </a:fld>
            <a:endParaRPr lang="en-US"/>
          </a:p>
        </p:txBody>
      </p:sp>
    </p:spTree>
    <p:extLst>
      <p:ext uri="{BB962C8B-B14F-4D97-AF65-F5344CB8AC3E}">
        <p14:creationId xmlns:p14="http://schemas.microsoft.com/office/powerpoint/2010/main" val="424885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18F5-2545-40C2-940F-6CD261556EDE}"/>
              </a:ext>
            </a:extLst>
          </p:cNvPr>
          <p:cNvSpPr>
            <a:spLocks noGrp="1"/>
          </p:cNvSpPr>
          <p:nvPr>
            <p:ph type="title"/>
          </p:nvPr>
        </p:nvSpPr>
        <p:spPr>
          <a:xfrm>
            <a:off x="831850" y="2307431"/>
            <a:ext cx="10515600" cy="2852737"/>
          </a:xfrm>
        </p:spPr>
        <p:txBody>
          <a:bodyPr anchor="ctr">
            <a:normAutofit/>
          </a:bodyPr>
          <a:lstStyle/>
          <a:p>
            <a:pPr algn="ctr"/>
            <a:r>
              <a:rPr lang="en-ID" sz="5400" dirty="0"/>
              <a:t>How can we help scientists work </a:t>
            </a:r>
            <a:r>
              <a:rPr lang="en-ID" sz="5400" dirty="0">
                <a:solidFill>
                  <a:srgbClr val="007C91"/>
                </a:solidFill>
              </a:rPr>
              <a:t>productively</a:t>
            </a:r>
            <a:r>
              <a:rPr lang="en-ID" sz="5400" dirty="0"/>
              <a:t> in the Exabyte-scale era?</a:t>
            </a:r>
          </a:p>
        </p:txBody>
      </p:sp>
      <p:sp>
        <p:nvSpPr>
          <p:cNvPr id="3" name="Slide Number Placeholder 2">
            <a:extLst>
              <a:ext uri="{FF2B5EF4-FFF2-40B4-BE49-F238E27FC236}">
                <a16:creationId xmlns:a16="http://schemas.microsoft.com/office/drawing/2014/main" id="{5FA8AFD2-32F1-6A43-B67B-C1289E7BA96B}"/>
              </a:ext>
            </a:extLst>
          </p:cNvPr>
          <p:cNvSpPr>
            <a:spLocks noGrp="1"/>
          </p:cNvSpPr>
          <p:nvPr>
            <p:ph type="sldNum" sz="quarter" idx="12"/>
          </p:nvPr>
        </p:nvSpPr>
        <p:spPr/>
        <p:txBody>
          <a:bodyPr/>
          <a:lstStyle/>
          <a:p>
            <a:fld id="{7FD65A34-59ED-6E41-85B5-961ADA114A50}" type="slidenum">
              <a:rPr lang="en-US" smtClean="0"/>
              <a:t>1</a:t>
            </a:fld>
            <a:endParaRPr lang="en-US"/>
          </a:p>
        </p:txBody>
      </p:sp>
      <p:sp>
        <p:nvSpPr>
          <p:cNvPr id="4" name="TextBox 3">
            <a:extLst>
              <a:ext uri="{FF2B5EF4-FFF2-40B4-BE49-F238E27FC236}">
                <a16:creationId xmlns:a16="http://schemas.microsoft.com/office/drawing/2014/main" id="{0AC6B686-EC53-6F42-9013-F3CDD8F8098C}"/>
              </a:ext>
            </a:extLst>
          </p:cNvPr>
          <p:cNvSpPr txBox="1"/>
          <p:nvPr/>
        </p:nvSpPr>
        <p:spPr>
          <a:xfrm>
            <a:off x="4489450" y="1938099"/>
            <a:ext cx="3200400" cy="369332"/>
          </a:xfrm>
          <a:prstGeom prst="rect">
            <a:avLst/>
          </a:prstGeom>
          <a:noFill/>
        </p:spPr>
        <p:txBody>
          <a:bodyPr wrap="square" rtlCol="0">
            <a:spAutoFit/>
          </a:bodyPr>
          <a:lstStyle/>
          <a:p>
            <a:pPr algn="ctr"/>
            <a:r>
              <a:rPr lang="en-US" b="1" dirty="0">
                <a:latin typeface="Montserrat" pitchFamily="2" charset="77"/>
              </a:rPr>
              <a:t>THE BIG QUESTION</a:t>
            </a:r>
          </a:p>
        </p:txBody>
      </p:sp>
    </p:spTree>
    <p:extLst>
      <p:ext uri="{BB962C8B-B14F-4D97-AF65-F5344CB8AC3E}">
        <p14:creationId xmlns:p14="http://schemas.microsoft.com/office/powerpoint/2010/main" val="181800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7501-ECB6-AE42-8F39-4BFB893CF247}"/>
              </a:ext>
            </a:extLst>
          </p:cNvPr>
          <p:cNvSpPr>
            <a:spLocks noGrp="1"/>
          </p:cNvSpPr>
          <p:nvPr>
            <p:ph type="title"/>
          </p:nvPr>
        </p:nvSpPr>
        <p:spPr/>
        <p:txBody>
          <a:bodyPr/>
          <a:lstStyle/>
          <a:p>
            <a:r>
              <a:rPr lang="en-ID"/>
              <a:t>Download Mode</a:t>
            </a:r>
            <a:endParaRPr lang="en-US" dirty="0"/>
          </a:p>
        </p:txBody>
      </p:sp>
      <p:sp>
        <p:nvSpPr>
          <p:cNvPr id="3" name="Slide Number Placeholder 2">
            <a:extLst>
              <a:ext uri="{FF2B5EF4-FFF2-40B4-BE49-F238E27FC236}">
                <a16:creationId xmlns:a16="http://schemas.microsoft.com/office/drawing/2014/main" id="{B92AC0F3-495B-CB44-B590-E9933DFA060F}"/>
              </a:ext>
            </a:extLst>
          </p:cNvPr>
          <p:cNvSpPr>
            <a:spLocks noGrp="1"/>
          </p:cNvSpPr>
          <p:nvPr>
            <p:ph type="sldNum" sz="quarter" idx="12"/>
          </p:nvPr>
        </p:nvSpPr>
        <p:spPr/>
        <p:txBody>
          <a:bodyPr/>
          <a:lstStyle/>
          <a:p>
            <a:fld id="{7FD65A34-59ED-6E41-85B5-961ADA114A50}" type="slidenum">
              <a:rPr lang="en-US" smtClean="0"/>
              <a:t>19</a:t>
            </a:fld>
            <a:endParaRPr lang="en-US"/>
          </a:p>
        </p:txBody>
      </p:sp>
      <p:grpSp>
        <p:nvGrpSpPr>
          <p:cNvPr id="43" name="Group 42">
            <a:extLst>
              <a:ext uri="{FF2B5EF4-FFF2-40B4-BE49-F238E27FC236}">
                <a16:creationId xmlns:a16="http://schemas.microsoft.com/office/drawing/2014/main" id="{90AAB4C8-90EA-FB4E-B696-71762D08B3D9}"/>
              </a:ext>
            </a:extLst>
          </p:cNvPr>
          <p:cNvGrpSpPr/>
          <p:nvPr/>
        </p:nvGrpSpPr>
        <p:grpSpPr>
          <a:xfrm>
            <a:off x="1740589" y="1997602"/>
            <a:ext cx="8034909" cy="3919753"/>
            <a:chOff x="765229" y="2045754"/>
            <a:chExt cx="8034909" cy="3919753"/>
          </a:xfrm>
        </p:grpSpPr>
        <p:sp>
          <p:nvSpPr>
            <p:cNvPr id="6" name="TextBox 5">
              <a:extLst>
                <a:ext uri="{FF2B5EF4-FFF2-40B4-BE49-F238E27FC236}">
                  <a16:creationId xmlns:a16="http://schemas.microsoft.com/office/drawing/2014/main" id="{04D3D874-709F-AF41-8CFE-3A8044159027}"/>
                </a:ext>
              </a:extLst>
            </p:cNvPr>
            <p:cNvSpPr txBox="1"/>
            <p:nvPr/>
          </p:nvSpPr>
          <p:spPr>
            <a:xfrm>
              <a:off x="4338233" y="4801709"/>
              <a:ext cx="1114770" cy="461665"/>
            </a:xfrm>
            <a:prstGeom prst="rect">
              <a:avLst/>
            </a:prstGeom>
            <a:noFill/>
          </p:spPr>
          <p:txBody>
            <a:bodyPr wrap="square" rtlCol="0">
              <a:spAutoFit/>
            </a:bodyPr>
            <a:lstStyle/>
            <a:p>
              <a:pPr algn="ctr"/>
              <a:r>
                <a:rPr lang="en-US" sz="1200" dirty="0">
                  <a:latin typeface="Montserrat" pitchFamily="2" charset="77"/>
                </a:rPr>
                <a:t>Storage Elements</a:t>
              </a:r>
            </a:p>
          </p:txBody>
        </p:sp>
        <p:pic>
          <p:nvPicPr>
            <p:cNvPr id="4" name="Picture 3">
              <a:extLst>
                <a:ext uri="{FF2B5EF4-FFF2-40B4-BE49-F238E27FC236}">
                  <a16:creationId xmlns:a16="http://schemas.microsoft.com/office/drawing/2014/main" id="{80D6D8B8-13E3-8840-A345-6CE77C4547A4}"/>
                </a:ext>
              </a:extLst>
            </p:cNvPr>
            <p:cNvPicPr>
              <a:picLocks noChangeAspect="1"/>
            </p:cNvPicPr>
            <p:nvPr/>
          </p:nvPicPr>
          <p:blipFill>
            <a:blip r:embed="rId3"/>
            <a:stretch>
              <a:fillRect/>
            </a:stretch>
          </p:blipFill>
          <p:spPr>
            <a:xfrm>
              <a:off x="765229" y="2525052"/>
              <a:ext cx="1661160" cy="1446817"/>
            </a:xfrm>
            <a:prstGeom prst="rect">
              <a:avLst/>
            </a:prstGeom>
          </p:spPr>
        </p:pic>
        <p:sp>
          <p:nvSpPr>
            <p:cNvPr id="8" name="TextBox 7">
              <a:extLst>
                <a:ext uri="{FF2B5EF4-FFF2-40B4-BE49-F238E27FC236}">
                  <a16:creationId xmlns:a16="http://schemas.microsoft.com/office/drawing/2014/main" id="{F41E5235-6DB4-DA47-980B-E997CD402D69}"/>
                </a:ext>
              </a:extLst>
            </p:cNvPr>
            <p:cNvSpPr txBox="1"/>
            <p:nvPr/>
          </p:nvSpPr>
          <p:spPr>
            <a:xfrm>
              <a:off x="765229" y="4178281"/>
              <a:ext cx="1661160" cy="276999"/>
            </a:xfrm>
            <a:prstGeom prst="rect">
              <a:avLst/>
            </a:prstGeom>
            <a:noFill/>
          </p:spPr>
          <p:txBody>
            <a:bodyPr wrap="square" rtlCol="0">
              <a:spAutoFit/>
            </a:bodyPr>
            <a:lstStyle/>
            <a:p>
              <a:pPr algn="ctr"/>
              <a:r>
                <a:rPr lang="en-US" sz="1200" dirty="0">
                  <a:latin typeface="Montserrat" pitchFamily="2" charset="77"/>
                </a:rPr>
                <a:t>SWAN</a:t>
              </a:r>
            </a:p>
          </p:txBody>
        </p:sp>
        <p:pic>
          <p:nvPicPr>
            <p:cNvPr id="17" name="Picture 16" descr="A close up of a logo&#10;&#10;Description automatically generated">
              <a:extLst>
                <a:ext uri="{FF2B5EF4-FFF2-40B4-BE49-F238E27FC236}">
                  <a16:creationId xmlns:a16="http://schemas.microsoft.com/office/drawing/2014/main" id="{8A6C66A1-D2E2-3C45-9F01-ECF0EE7FB768}"/>
                </a:ext>
              </a:extLst>
            </p:cNvPr>
            <p:cNvPicPr>
              <a:picLocks noChangeAspect="1"/>
            </p:cNvPicPr>
            <p:nvPr/>
          </p:nvPicPr>
          <p:blipFill rotWithShape="1">
            <a:blip r:embed="rId4"/>
            <a:srcRect l="31324" t="25916" r="31768" b="22446"/>
            <a:stretch/>
          </p:blipFill>
          <p:spPr>
            <a:xfrm>
              <a:off x="7578652" y="2820930"/>
              <a:ext cx="1221486" cy="1203494"/>
            </a:xfrm>
            <a:prstGeom prst="rect">
              <a:avLst/>
            </a:prstGeom>
          </p:spPr>
        </p:pic>
        <p:sp>
          <p:nvSpPr>
            <p:cNvPr id="18" name="TextBox 17">
              <a:extLst>
                <a:ext uri="{FF2B5EF4-FFF2-40B4-BE49-F238E27FC236}">
                  <a16:creationId xmlns:a16="http://schemas.microsoft.com/office/drawing/2014/main" id="{0DE57B76-30D7-AC4C-BAE7-BD96CE7C39EC}"/>
                </a:ext>
              </a:extLst>
            </p:cNvPr>
            <p:cNvSpPr txBox="1"/>
            <p:nvPr/>
          </p:nvSpPr>
          <p:spPr>
            <a:xfrm>
              <a:off x="7578652" y="4174303"/>
              <a:ext cx="1221486" cy="276999"/>
            </a:xfrm>
            <a:prstGeom prst="rect">
              <a:avLst/>
            </a:prstGeom>
            <a:noFill/>
          </p:spPr>
          <p:txBody>
            <a:bodyPr wrap="square" rtlCol="0">
              <a:spAutoFit/>
            </a:bodyPr>
            <a:lstStyle/>
            <a:p>
              <a:pPr algn="ctr"/>
              <a:r>
                <a:rPr lang="en-US" sz="1200" dirty="0" err="1">
                  <a:latin typeface="Montserrat" pitchFamily="2" charset="77"/>
                </a:rPr>
                <a:t>Rucio</a:t>
              </a:r>
              <a:endParaRPr lang="en-US" sz="1200" dirty="0">
                <a:latin typeface="Montserrat" pitchFamily="2" charset="77"/>
              </a:endParaRPr>
            </a:p>
          </p:txBody>
        </p:sp>
        <p:cxnSp>
          <p:nvCxnSpPr>
            <p:cNvPr id="21" name="Straight Arrow Connector 20">
              <a:extLst>
                <a:ext uri="{FF2B5EF4-FFF2-40B4-BE49-F238E27FC236}">
                  <a16:creationId xmlns:a16="http://schemas.microsoft.com/office/drawing/2014/main" id="{1BA9B8B2-AC4E-564A-8EFB-362F9CC7C677}"/>
                </a:ext>
              </a:extLst>
            </p:cNvPr>
            <p:cNvCxnSpPr>
              <a:cxnSpLocks/>
            </p:cNvCxnSpPr>
            <p:nvPr/>
          </p:nvCxnSpPr>
          <p:spPr>
            <a:xfrm flipV="1">
              <a:off x="5529634" y="3392426"/>
              <a:ext cx="2119122" cy="1"/>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9798224-596C-B843-9A4D-C5DA8C122061}"/>
                </a:ext>
              </a:extLst>
            </p:cNvPr>
            <p:cNvSpPr txBox="1"/>
            <p:nvPr/>
          </p:nvSpPr>
          <p:spPr>
            <a:xfrm>
              <a:off x="5608882" y="3075210"/>
              <a:ext cx="1861566" cy="276999"/>
            </a:xfrm>
            <a:prstGeom prst="rect">
              <a:avLst/>
            </a:prstGeom>
            <a:noFill/>
          </p:spPr>
          <p:txBody>
            <a:bodyPr wrap="square" rtlCol="0">
              <a:spAutoFit/>
            </a:bodyPr>
            <a:lstStyle/>
            <a:p>
              <a:pPr algn="ctr"/>
              <a:r>
                <a:rPr lang="en-US" sz="1200" dirty="0">
                  <a:latin typeface="Montserrat" pitchFamily="2" charset="77"/>
                </a:rPr>
                <a:t>File Transfers</a:t>
              </a:r>
            </a:p>
          </p:txBody>
        </p:sp>
        <p:cxnSp>
          <p:nvCxnSpPr>
            <p:cNvPr id="12" name="Connector: Elbow 11">
              <a:extLst>
                <a:ext uri="{FF2B5EF4-FFF2-40B4-BE49-F238E27FC236}">
                  <a16:creationId xmlns:a16="http://schemas.microsoft.com/office/drawing/2014/main" id="{0DE392C8-107A-4F47-AB69-44C82CBCAC79}"/>
                </a:ext>
              </a:extLst>
            </p:cNvPr>
            <p:cNvCxnSpPr>
              <a:cxnSpLocks/>
              <a:stCxn id="8" idx="2"/>
              <a:endCxn id="18" idx="2"/>
            </p:cNvCxnSpPr>
            <p:nvPr/>
          </p:nvCxnSpPr>
          <p:spPr>
            <a:xfrm rot="5400000" flipH="1" flipV="1">
              <a:off x="4890613" y="1156498"/>
              <a:ext cx="3978" cy="6593586"/>
            </a:xfrm>
            <a:prstGeom prst="bentConnector3">
              <a:avLst>
                <a:gd name="adj1" fmla="val -2864014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80C8A5-112B-4AA9-B43F-A27C025236BB}"/>
                </a:ext>
              </a:extLst>
            </p:cNvPr>
            <p:cNvSpPr txBox="1"/>
            <p:nvPr/>
          </p:nvSpPr>
          <p:spPr>
            <a:xfrm>
              <a:off x="3961819" y="5688508"/>
              <a:ext cx="1861566" cy="276999"/>
            </a:xfrm>
            <a:prstGeom prst="rect">
              <a:avLst/>
            </a:prstGeom>
            <a:noFill/>
          </p:spPr>
          <p:txBody>
            <a:bodyPr wrap="square" rtlCol="0">
              <a:spAutoFit/>
            </a:bodyPr>
            <a:lstStyle/>
            <a:p>
              <a:pPr algn="ctr"/>
              <a:r>
                <a:rPr lang="en-US" sz="1200" dirty="0">
                  <a:latin typeface="Montserrat" pitchFamily="2" charset="77"/>
                </a:rPr>
                <a:t>REST API call</a:t>
              </a:r>
            </a:p>
          </p:txBody>
        </p:sp>
        <p:sp>
          <p:nvSpPr>
            <p:cNvPr id="23" name="Can 22">
              <a:extLst>
                <a:ext uri="{FF2B5EF4-FFF2-40B4-BE49-F238E27FC236}">
                  <a16:creationId xmlns:a16="http://schemas.microsoft.com/office/drawing/2014/main" id="{3DE6420D-DE5F-A646-BC37-E4B5CE3A8804}"/>
                </a:ext>
              </a:extLst>
            </p:cNvPr>
            <p:cNvSpPr/>
            <p:nvPr/>
          </p:nvSpPr>
          <p:spPr>
            <a:xfrm>
              <a:off x="4614655" y="2305347"/>
              <a:ext cx="584510" cy="634608"/>
            </a:xfrm>
            <a:prstGeom prst="can">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an 28">
              <a:extLst>
                <a:ext uri="{FF2B5EF4-FFF2-40B4-BE49-F238E27FC236}">
                  <a16:creationId xmlns:a16="http://schemas.microsoft.com/office/drawing/2014/main" id="{96BB21A3-861A-E94C-BB56-AD63A65C6426}"/>
                </a:ext>
              </a:extLst>
            </p:cNvPr>
            <p:cNvSpPr/>
            <p:nvPr/>
          </p:nvSpPr>
          <p:spPr>
            <a:xfrm>
              <a:off x="4614655" y="3037266"/>
              <a:ext cx="584510" cy="634608"/>
            </a:xfrm>
            <a:prstGeom prst="can">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an 29">
              <a:extLst>
                <a:ext uri="{FF2B5EF4-FFF2-40B4-BE49-F238E27FC236}">
                  <a16:creationId xmlns:a16="http://schemas.microsoft.com/office/drawing/2014/main" id="{A4213165-2720-7D41-A498-568C305DC11D}"/>
                </a:ext>
              </a:extLst>
            </p:cNvPr>
            <p:cNvSpPr/>
            <p:nvPr/>
          </p:nvSpPr>
          <p:spPr>
            <a:xfrm>
              <a:off x="4618454" y="3768645"/>
              <a:ext cx="584510" cy="634608"/>
            </a:xfrm>
            <a:prstGeom prst="can">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3AE4BAAE-3108-5E4D-8058-294666027150}"/>
                </a:ext>
              </a:extLst>
            </p:cNvPr>
            <p:cNvSpPr/>
            <p:nvPr/>
          </p:nvSpPr>
          <p:spPr>
            <a:xfrm>
              <a:off x="4338233" y="2045754"/>
              <a:ext cx="1114770" cy="265601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45BBE8FF-DEF2-2C43-855A-2C47C851A17F}"/>
                </a:ext>
              </a:extLst>
            </p:cNvPr>
            <p:cNvCxnSpPr>
              <a:cxnSpLocks/>
              <a:stCxn id="23" idx="2"/>
            </p:cNvCxnSpPr>
            <p:nvPr/>
          </p:nvCxnSpPr>
          <p:spPr>
            <a:xfrm flipH="1">
              <a:off x="2522582" y="2622651"/>
              <a:ext cx="2092073" cy="535943"/>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6AAE3367-B51C-9849-A02A-AEC86D89D5F9}"/>
                </a:ext>
              </a:extLst>
            </p:cNvPr>
            <p:cNvCxnSpPr>
              <a:cxnSpLocks/>
            </p:cNvCxnSpPr>
            <p:nvPr/>
          </p:nvCxnSpPr>
          <p:spPr>
            <a:xfrm flipH="1" flipV="1">
              <a:off x="2522582" y="3521469"/>
              <a:ext cx="2192065" cy="583405"/>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6FFD5EAD-829E-D640-850B-07CBF7A07ACA}"/>
                </a:ext>
              </a:extLst>
            </p:cNvPr>
            <p:cNvCxnSpPr>
              <a:cxnSpLocks/>
              <a:stCxn id="29" idx="2"/>
            </p:cNvCxnSpPr>
            <p:nvPr/>
          </p:nvCxnSpPr>
          <p:spPr>
            <a:xfrm flipH="1">
              <a:off x="2582268" y="3354570"/>
              <a:ext cx="2032387" cy="0"/>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24FF05E1-B4ED-F04E-B222-74DBFCE02F7B}"/>
                </a:ext>
              </a:extLst>
            </p:cNvPr>
            <p:cNvSpPr txBox="1"/>
            <p:nvPr/>
          </p:nvSpPr>
          <p:spPr>
            <a:xfrm>
              <a:off x="2484927" y="2495450"/>
              <a:ext cx="1861566" cy="276999"/>
            </a:xfrm>
            <a:prstGeom prst="rect">
              <a:avLst/>
            </a:prstGeom>
            <a:noFill/>
          </p:spPr>
          <p:txBody>
            <a:bodyPr wrap="square" rtlCol="0">
              <a:spAutoFit/>
            </a:bodyPr>
            <a:lstStyle/>
            <a:p>
              <a:pPr algn="ctr"/>
              <a:r>
                <a:rPr lang="en-US" sz="1200">
                  <a:latin typeface="Montserrat" pitchFamily="2" charset="77"/>
                </a:rPr>
                <a:t>Direct Download</a:t>
              </a:r>
              <a:endParaRPr lang="en-US" sz="1200" dirty="0">
                <a:latin typeface="Montserrat" pitchFamily="2" charset="77"/>
              </a:endParaRPr>
            </a:p>
          </p:txBody>
        </p:sp>
      </p:grpSp>
    </p:spTree>
    <p:extLst>
      <p:ext uri="{BB962C8B-B14F-4D97-AF65-F5344CB8AC3E}">
        <p14:creationId xmlns:p14="http://schemas.microsoft.com/office/powerpoint/2010/main" val="426536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BB37D1CA-3D4D-4DF4-898D-5FC08EF7018F}"/>
              </a:ext>
            </a:extLst>
          </p:cNvPr>
          <p:cNvSpPr/>
          <p:nvPr/>
        </p:nvSpPr>
        <p:spPr>
          <a:xfrm>
            <a:off x="314636" y="2497175"/>
            <a:ext cx="3747026" cy="3951065"/>
          </a:xfrm>
          <a:prstGeom prst="ellipse">
            <a:avLst/>
          </a:prstGeom>
          <a:solidFill>
            <a:schemeClr val="accent6">
              <a:lumMod val="20000"/>
              <a:lumOff val="80000"/>
            </a:schemeClr>
          </a:solidFill>
          <a:ln w="28575">
            <a:solidFill>
              <a:schemeClr val="accent6"/>
            </a:solidFill>
            <a:prstDash val="sysDash"/>
            <a:extLst>
              <a:ext uri="{C807C97D-BFC1-408E-A445-0C87EB9F89A2}">
                <ask:lineSketchStyleProps xmlns:ask="http://schemas.microsoft.com/office/drawing/2018/sketchyshapes" sd="212232564">
                  <a:custGeom>
                    <a:avLst/>
                    <a:gdLst>
                      <a:gd name="connsiteX0" fmla="*/ 0 w 3747026"/>
                      <a:gd name="connsiteY0" fmla="*/ 1975533 h 3951065"/>
                      <a:gd name="connsiteX1" fmla="*/ 1873513 w 3747026"/>
                      <a:gd name="connsiteY1" fmla="*/ 0 h 3951065"/>
                      <a:gd name="connsiteX2" fmla="*/ 3747026 w 3747026"/>
                      <a:gd name="connsiteY2" fmla="*/ 1975533 h 3951065"/>
                      <a:gd name="connsiteX3" fmla="*/ 1873513 w 3747026"/>
                      <a:gd name="connsiteY3" fmla="*/ 3951066 h 3951065"/>
                      <a:gd name="connsiteX4" fmla="*/ 0 w 3747026"/>
                      <a:gd name="connsiteY4" fmla="*/ 1975533 h 3951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026" h="3951065" fill="none" extrusionOk="0">
                        <a:moveTo>
                          <a:pt x="0" y="1975533"/>
                        </a:moveTo>
                        <a:cubicBezTo>
                          <a:pt x="-53304" y="967396"/>
                          <a:pt x="833629" y="55613"/>
                          <a:pt x="1873513" y="0"/>
                        </a:cubicBezTo>
                        <a:cubicBezTo>
                          <a:pt x="3008027" y="81665"/>
                          <a:pt x="3708382" y="831301"/>
                          <a:pt x="3747026" y="1975533"/>
                        </a:cubicBezTo>
                        <a:cubicBezTo>
                          <a:pt x="3764991" y="3071154"/>
                          <a:pt x="2873728" y="3979081"/>
                          <a:pt x="1873513" y="3951066"/>
                        </a:cubicBezTo>
                        <a:cubicBezTo>
                          <a:pt x="917329" y="3932673"/>
                          <a:pt x="6022" y="3131472"/>
                          <a:pt x="0" y="1975533"/>
                        </a:cubicBezTo>
                        <a:close/>
                      </a:path>
                      <a:path w="3747026" h="3951065" stroke="0" extrusionOk="0">
                        <a:moveTo>
                          <a:pt x="0" y="1975533"/>
                        </a:moveTo>
                        <a:cubicBezTo>
                          <a:pt x="60861" y="815150"/>
                          <a:pt x="894372" y="-47669"/>
                          <a:pt x="1873513" y="0"/>
                        </a:cubicBezTo>
                        <a:cubicBezTo>
                          <a:pt x="2888303" y="190826"/>
                          <a:pt x="3883847" y="938721"/>
                          <a:pt x="3747026" y="1975533"/>
                        </a:cubicBezTo>
                        <a:cubicBezTo>
                          <a:pt x="3737738" y="3077694"/>
                          <a:pt x="2851767" y="3932532"/>
                          <a:pt x="1873513" y="3951066"/>
                        </a:cubicBezTo>
                        <a:cubicBezTo>
                          <a:pt x="714090" y="3940277"/>
                          <a:pt x="-10124" y="2907580"/>
                          <a:pt x="0" y="197553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74A07A19-FD28-43E2-A862-820982EA0E01}"/>
              </a:ext>
            </a:extLst>
          </p:cNvPr>
          <p:cNvSpPr/>
          <p:nvPr/>
        </p:nvSpPr>
        <p:spPr>
          <a:xfrm>
            <a:off x="4685070" y="4429710"/>
            <a:ext cx="1613344" cy="1856956"/>
          </a:xfrm>
          <a:prstGeom prst="ellipse">
            <a:avLst/>
          </a:prstGeom>
          <a:solidFill>
            <a:schemeClr val="accent5">
              <a:lumMod val="20000"/>
              <a:lumOff val="80000"/>
            </a:schemeClr>
          </a:solidFill>
          <a:ln w="28575">
            <a:solidFill>
              <a:schemeClr val="accent5"/>
            </a:solidFill>
            <a:prstDash val="sysDash"/>
            <a:extLst>
              <a:ext uri="{C807C97D-BFC1-408E-A445-0C87EB9F89A2}">
                <ask:lineSketchStyleProps xmlns:ask="http://schemas.microsoft.com/office/drawing/2018/sketchyshapes" sd="3809068511">
                  <a:custGeom>
                    <a:avLst/>
                    <a:gdLst>
                      <a:gd name="connsiteX0" fmla="*/ 0 w 1613344"/>
                      <a:gd name="connsiteY0" fmla="*/ 928478 h 1856956"/>
                      <a:gd name="connsiteX1" fmla="*/ 806672 w 1613344"/>
                      <a:gd name="connsiteY1" fmla="*/ 0 h 1856956"/>
                      <a:gd name="connsiteX2" fmla="*/ 1613344 w 1613344"/>
                      <a:gd name="connsiteY2" fmla="*/ 928478 h 1856956"/>
                      <a:gd name="connsiteX3" fmla="*/ 806672 w 1613344"/>
                      <a:gd name="connsiteY3" fmla="*/ 1856956 h 1856956"/>
                      <a:gd name="connsiteX4" fmla="*/ 0 w 1613344"/>
                      <a:gd name="connsiteY4" fmla="*/ 928478 h 185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344" h="1856956" fill="none" extrusionOk="0">
                        <a:moveTo>
                          <a:pt x="0" y="928478"/>
                        </a:moveTo>
                        <a:cubicBezTo>
                          <a:pt x="-29130" y="388293"/>
                          <a:pt x="321754" y="-78128"/>
                          <a:pt x="806672" y="0"/>
                        </a:cubicBezTo>
                        <a:cubicBezTo>
                          <a:pt x="1295503" y="53140"/>
                          <a:pt x="1647344" y="439180"/>
                          <a:pt x="1613344" y="928478"/>
                        </a:cubicBezTo>
                        <a:cubicBezTo>
                          <a:pt x="1619721" y="1392753"/>
                          <a:pt x="1213613" y="1824889"/>
                          <a:pt x="806672" y="1856956"/>
                        </a:cubicBezTo>
                        <a:cubicBezTo>
                          <a:pt x="325342" y="1877267"/>
                          <a:pt x="29630" y="1522939"/>
                          <a:pt x="0" y="928478"/>
                        </a:cubicBezTo>
                        <a:close/>
                      </a:path>
                      <a:path w="1613344" h="1856956" stroke="0" extrusionOk="0">
                        <a:moveTo>
                          <a:pt x="0" y="928478"/>
                        </a:moveTo>
                        <a:cubicBezTo>
                          <a:pt x="-7467" y="427550"/>
                          <a:pt x="376979" y="-13815"/>
                          <a:pt x="806672" y="0"/>
                        </a:cubicBezTo>
                        <a:cubicBezTo>
                          <a:pt x="1281579" y="41861"/>
                          <a:pt x="1623337" y="408303"/>
                          <a:pt x="1613344" y="928478"/>
                        </a:cubicBezTo>
                        <a:cubicBezTo>
                          <a:pt x="1625752" y="1379152"/>
                          <a:pt x="1316483" y="1912156"/>
                          <a:pt x="806672" y="1856956"/>
                        </a:cubicBezTo>
                        <a:cubicBezTo>
                          <a:pt x="353191" y="1909503"/>
                          <a:pt x="-40195" y="1401755"/>
                          <a:pt x="0" y="92847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26" name="Picture 2" descr="Project Jupyter - Wikipedia">
            <a:extLst>
              <a:ext uri="{FF2B5EF4-FFF2-40B4-BE49-F238E27FC236}">
                <a16:creationId xmlns:a16="http://schemas.microsoft.com/office/drawing/2014/main" id="{C02FF9E5-F94C-4FA7-98D6-C3A9EA609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57" y="3138715"/>
            <a:ext cx="1244509" cy="1442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logo&#10;&#10;Description automatically generated">
            <a:extLst>
              <a:ext uri="{FF2B5EF4-FFF2-40B4-BE49-F238E27FC236}">
                <a16:creationId xmlns:a16="http://schemas.microsoft.com/office/drawing/2014/main" id="{B2AFD439-204D-470D-8695-DD408F86AB55}"/>
              </a:ext>
            </a:extLst>
          </p:cNvPr>
          <p:cNvPicPr>
            <a:picLocks noChangeAspect="1"/>
          </p:cNvPicPr>
          <p:nvPr/>
        </p:nvPicPr>
        <p:blipFill rotWithShape="1">
          <a:blip r:embed="rId4"/>
          <a:srcRect l="28794" t="22907" r="28794" b="22907"/>
          <a:stretch/>
        </p:blipFill>
        <p:spPr>
          <a:xfrm>
            <a:off x="4440090" y="2270967"/>
            <a:ext cx="1308487" cy="1178486"/>
          </a:xfrm>
          <a:prstGeom prst="rect">
            <a:avLst/>
          </a:prstGeom>
        </p:spPr>
      </p:pic>
      <p:cxnSp>
        <p:nvCxnSpPr>
          <p:cNvPr id="7" name="Straight Arrow Connector 6">
            <a:extLst>
              <a:ext uri="{FF2B5EF4-FFF2-40B4-BE49-F238E27FC236}">
                <a16:creationId xmlns:a16="http://schemas.microsoft.com/office/drawing/2014/main" id="{E6A36F75-A214-4C05-B922-D671D0F97360}"/>
              </a:ext>
            </a:extLst>
          </p:cNvPr>
          <p:cNvCxnSpPr>
            <a:cxnSpLocks/>
            <a:endCxn id="5" idx="1"/>
          </p:cNvCxnSpPr>
          <p:nvPr/>
        </p:nvCxnSpPr>
        <p:spPr>
          <a:xfrm flipV="1">
            <a:off x="2037351" y="2860210"/>
            <a:ext cx="2402739" cy="74332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846F4B4-33D2-4C84-BBBE-02CC35FBAF56}"/>
              </a:ext>
            </a:extLst>
          </p:cNvPr>
          <p:cNvSpPr txBox="1"/>
          <p:nvPr/>
        </p:nvSpPr>
        <p:spPr>
          <a:xfrm>
            <a:off x="1834549" y="2722396"/>
            <a:ext cx="1848684" cy="523220"/>
          </a:xfrm>
          <a:prstGeom prst="rect">
            <a:avLst/>
          </a:prstGeom>
          <a:noFill/>
        </p:spPr>
        <p:txBody>
          <a:bodyPr wrap="square" rtlCol="0">
            <a:spAutoFit/>
          </a:bodyPr>
          <a:lstStyle/>
          <a:p>
            <a:pPr algn="ctr"/>
            <a:r>
              <a:rPr lang="en-ID" sz="1400" dirty="0">
                <a:latin typeface="Montserrat" panose="00000500000000000000" pitchFamily="2" charset="0"/>
              </a:rPr>
              <a:t>DID info, Get replica PFNs</a:t>
            </a:r>
          </a:p>
        </p:txBody>
      </p:sp>
      <p:pic>
        <p:nvPicPr>
          <p:cNvPr id="1030" name="Picture 6" descr="Issues · xrootd/xrootd · GitHub">
            <a:extLst>
              <a:ext uri="{FF2B5EF4-FFF2-40B4-BE49-F238E27FC236}">
                <a16:creationId xmlns:a16="http://schemas.microsoft.com/office/drawing/2014/main" id="{E45F99BB-36C8-49A4-B2DF-077A010FF1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79" r="16079" b="36002"/>
          <a:stretch/>
        </p:blipFill>
        <p:spPr bwMode="auto">
          <a:xfrm>
            <a:off x="2504016" y="4599502"/>
            <a:ext cx="1024804" cy="96672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8A8CFF4A-DCE5-4492-8FBA-88AFA6D7CCF4}"/>
              </a:ext>
            </a:extLst>
          </p:cNvPr>
          <p:cNvCxnSpPr>
            <a:cxnSpLocks/>
            <a:endCxn id="1030" idx="1"/>
          </p:cNvCxnSpPr>
          <p:nvPr/>
        </p:nvCxnSpPr>
        <p:spPr>
          <a:xfrm>
            <a:off x="1856904" y="4279419"/>
            <a:ext cx="647112" cy="80344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127B258-2CF5-464A-ACB5-2E82ACC6D9E7}"/>
              </a:ext>
            </a:extLst>
          </p:cNvPr>
          <p:cNvSpPr txBox="1"/>
          <p:nvPr/>
        </p:nvSpPr>
        <p:spPr>
          <a:xfrm>
            <a:off x="2015684" y="4241587"/>
            <a:ext cx="1550962" cy="307777"/>
          </a:xfrm>
          <a:prstGeom prst="rect">
            <a:avLst/>
          </a:prstGeom>
          <a:noFill/>
        </p:spPr>
        <p:txBody>
          <a:bodyPr wrap="square" rtlCol="0">
            <a:spAutoFit/>
          </a:bodyPr>
          <a:lstStyle/>
          <a:p>
            <a:r>
              <a:rPr lang="en-ID" sz="1400" dirty="0">
                <a:latin typeface="Montserrat" panose="00000500000000000000" pitchFamily="2" charset="0"/>
              </a:rPr>
              <a:t>File download</a:t>
            </a:r>
          </a:p>
        </p:txBody>
      </p:sp>
      <p:sp>
        <p:nvSpPr>
          <p:cNvPr id="13" name="Rectangle: Single Corner Snipped 12">
            <a:extLst>
              <a:ext uri="{FF2B5EF4-FFF2-40B4-BE49-F238E27FC236}">
                <a16:creationId xmlns:a16="http://schemas.microsoft.com/office/drawing/2014/main" id="{DEA0A507-2DED-4953-BDB7-AAADE7D860BC}"/>
              </a:ext>
            </a:extLst>
          </p:cNvPr>
          <p:cNvSpPr/>
          <p:nvPr/>
        </p:nvSpPr>
        <p:spPr>
          <a:xfrm>
            <a:off x="1042143" y="5336526"/>
            <a:ext cx="529937" cy="465778"/>
          </a:xfrm>
          <a:prstGeom prst="snip1Rect">
            <a:avLst>
              <a:gd name="adj" fmla="val 30052"/>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TextBox 18">
            <a:extLst>
              <a:ext uri="{FF2B5EF4-FFF2-40B4-BE49-F238E27FC236}">
                <a16:creationId xmlns:a16="http://schemas.microsoft.com/office/drawing/2014/main" id="{E2FDCF99-08BB-44E9-8689-AA285ABABDEC}"/>
              </a:ext>
            </a:extLst>
          </p:cNvPr>
          <p:cNvSpPr txBox="1"/>
          <p:nvPr/>
        </p:nvSpPr>
        <p:spPr>
          <a:xfrm>
            <a:off x="881083" y="5814816"/>
            <a:ext cx="852056" cy="276999"/>
          </a:xfrm>
          <a:prstGeom prst="rect">
            <a:avLst/>
          </a:prstGeom>
          <a:noFill/>
        </p:spPr>
        <p:txBody>
          <a:bodyPr wrap="square" rtlCol="0">
            <a:spAutoFit/>
          </a:bodyPr>
          <a:lstStyle/>
          <a:p>
            <a:pPr algn="ctr"/>
            <a:r>
              <a:rPr lang="en-ID" sz="1200" dirty="0">
                <a:latin typeface="Montserrat" panose="00000500000000000000" pitchFamily="2" charset="0"/>
              </a:rPr>
              <a:t>Local </a:t>
            </a:r>
            <a:r>
              <a:rPr lang="en-ID" sz="1200" dirty="0" err="1">
                <a:latin typeface="Montserrat" panose="00000500000000000000" pitchFamily="2" charset="0"/>
              </a:rPr>
              <a:t>dir</a:t>
            </a:r>
            <a:endParaRPr lang="en-ID" sz="1200" dirty="0">
              <a:latin typeface="Montserrat" panose="00000500000000000000" pitchFamily="2" charset="0"/>
            </a:endParaRPr>
          </a:p>
        </p:txBody>
      </p:sp>
      <p:cxnSp>
        <p:nvCxnSpPr>
          <p:cNvPr id="20" name="Straight Arrow Connector 19">
            <a:extLst>
              <a:ext uri="{FF2B5EF4-FFF2-40B4-BE49-F238E27FC236}">
                <a16:creationId xmlns:a16="http://schemas.microsoft.com/office/drawing/2014/main" id="{3326CDCA-CA8A-4D55-9D76-CA201128827D}"/>
              </a:ext>
            </a:extLst>
          </p:cNvPr>
          <p:cNvCxnSpPr>
            <a:cxnSpLocks/>
            <a:stCxn id="1026" idx="2"/>
            <a:endCxn id="13" idx="3"/>
          </p:cNvCxnSpPr>
          <p:nvPr/>
        </p:nvCxnSpPr>
        <p:spPr>
          <a:xfrm>
            <a:off x="1307112" y="4581237"/>
            <a:ext cx="0" cy="75528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7" name="Content Placeholder 2">
            <a:extLst>
              <a:ext uri="{FF2B5EF4-FFF2-40B4-BE49-F238E27FC236}">
                <a16:creationId xmlns:a16="http://schemas.microsoft.com/office/drawing/2014/main" id="{13438441-7C45-4378-B477-26BAE3E5C52F}"/>
              </a:ext>
            </a:extLst>
          </p:cNvPr>
          <p:cNvSpPr>
            <a:spLocks noGrp="1"/>
          </p:cNvSpPr>
          <p:nvPr>
            <p:ph idx="1"/>
          </p:nvPr>
        </p:nvSpPr>
        <p:spPr>
          <a:xfrm>
            <a:off x="6159856" y="1825625"/>
            <a:ext cx="5193944" cy="4351338"/>
          </a:xfrm>
        </p:spPr>
        <p:txBody>
          <a:bodyPr>
            <a:normAutofit/>
          </a:bodyPr>
          <a:lstStyle/>
          <a:p>
            <a:pPr>
              <a:lnSpc>
                <a:spcPct val="100000"/>
              </a:lnSpc>
            </a:pPr>
            <a:r>
              <a:rPr lang="en-ID" sz="2400" dirty="0" err="1"/>
              <a:t>Rucio</a:t>
            </a:r>
            <a:r>
              <a:rPr lang="en-ID" sz="2400" dirty="0"/>
              <a:t> has native support for </a:t>
            </a:r>
            <a:r>
              <a:rPr lang="en-ID" sz="2400" dirty="0" err="1"/>
              <a:t>XCache</a:t>
            </a:r>
            <a:r>
              <a:rPr lang="en-ID" sz="2400" dirty="0"/>
              <a:t> using </a:t>
            </a:r>
            <a:r>
              <a:rPr lang="en-ID" sz="2400" dirty="0">
                <a:latin typeface="Consolas" panose="020B0609020204030204" pitchFamily="49" charset="0"/>
              </a:rPr>
              <a:t>root-proxy-internal</a:t>
            </a:r>
            <a:r>
              <a:rPr lang="en-ID" sz="2400" dirty="0"/>
              <a:t> config.</a:t>
            </a:r>
          </a:p>
          <a:p>
            <a:pPr lvl="1">
              <a:lnSpc>
                <a:spcPct val="100000"/>
              </a:lnSpc>
            </a:pPr>
            <a:r>
              <a:rPr lang="en-ID" sz="2000" dirty="0"/>
              <a:t>It will prepend a cache prefix (e.g. </a:t>
            </a:r>
            <a:r>
              <a:rPr lang="en-ID" sz="2000" dirty="0">
                <a:latin typeface="Consolas" panose="020B0609020204030204" pitchFamily="49" charset="0"/>
              </a:rPr>
              <a:t>root://xcache:1094//</a:t>
            </a:r>
            <a:r>
              <a:rPr lang="en-ID" sz="2000" dirty="0"/>
              <a:t>) to the PFN if the client is on a different site.</a:t>
            </a:r>
          </a:p>
          <a:p>
            <a:pPr lvl="1">
              <a:lnSpc>
                <a:spcPct val="100000"/>
              </a:lnSpc>
            </a:pPr>
            <a:r>
              <a:rPr lang="en-ID" sz="2000" dirty="0"/>
              <a:t>The extension (utilizing </a:t>
            </a:r>
            <a:r>
              <a:rPr lang="en-ID" sz="2000" dirty="0" err="1"/>
              <a:t>Rucio</a:t>
            </a:r>
            <a:r>
              <a:rPr lang="en-ID" sz="2000" dirty="0"/>
              <a:t> </a:t>
            </a:r>
            <a:r>
              <a:rPr lang="en-ID" sz="2000" dirty="0" err="1"/>
              <a:t>DownloadClient</a:t>
            </a:r>
            <a:r>
              <a:rPr lang="en-ID" sz="2000" dirty="0"/>
              <a:t>) will retrieve files from that cache, when applicable.</a:t>
            </a:r>
          </a:p>
          <a:p>
            <a:pPr lvl="1">
              <a:lnSpc>
                <a:spcPct val="100000"/>
              </a:lnSpc>
            </a:pPr>
            <a:r>
              <a:rPr lang="en-ID" sz="2000" dirty="0"/>
              <a:t>Site admins need to specify a site name in the extension config.</a:t>
            </a:r>
          </a:p>
        </p:txBody>
      </p:sp>
      <p:sp>
        <p:nvSpPr>
          <p:cNvPr id="40" name="TextBox 39">
            <a:extLst>
              <a:ext uri="{FF2B5EF4-FFF2-40B4-BE49-F238E27FC236}">
                <a16:creationId xmlns:a16="http://schemas.microsoft.com/office/drawing/2014/main" id="{E53610AC-7B59-4F49-BABA-F2D51BA1A19E}"/>
              </a:ext>
            </a:extLst>
          </p:cNvPr>
          <p:cNvSpPr txBox="1"/>
          <p:nvPr/>
        </p:nvSpPr>
        <p:spPr>
          <a:xfrm>
            <a:off x="2590390" y="5613915"/>
            <a:ext cx="852056" cy="276999"/>
          </a:xfrm>
          <a:prstGeom prst="rect">
            <a:avLst/>
          </a:prstGeom>
          <a:noFill/>
        </p:spPr>
        <p:txBody>
          <a:bodyPr wrap="square" rtlCol="0">
            <a:spAutoFit/>
          </a:bodyPr>
          <a:lstStyle/>
          <a:p>
            <a:pPr algn="ctr"/>
            <a:r>
              <a:rPr lang="en-ID" sz="1200" b="1" dirty="0" err="1">
                <a:latin typeface="Montserrat" panose="00000500000000000000" pitchFamily="2" charset="0"/>
              </a:rPr>
              <a:t>XCache</a:t>
            </a:r>
            <a:endParaRPr lang="en-ID" sz="1200" b="1" dirty="0">
              <a:latin typeface="Montserrat" panose="00000500000000000000" pitchFamily="2" charset="0"/>
            </a:endParaRPr>
          </a:p>
        </p:txBody>
      </p:sp>
      <p:pic>
        <p:nvPicPr>
          <p:cNvPr id="11" name="Picture 6" descr="Issues · xrootd/xrootd · GitHub">
            <a:extLst>
              <a:ext uri="{FF2B5EF4-FFF2-40B4-BE49-F238E27FC236}">
                <a16:creationId xmlns:a16="http://schemas.microsoft.com/office/drawing/2014/main" id="{64B236F5-8CA6-474E-9D3D-0F515C98FD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79" r="16079" b="36002"/>
          <a:stretch/>
        </p:blipFill>
        <p:spPr bwMode="auto">
          <a:xfrm>
            <a:off x="5027067" y="4605686"/>
            <a:ext cx="1024804" cy="9667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D103DC2-20AB-48C7-88B3-466B1427E132}"/>
              </a:ext>
            </a:extLst>
          </p:cNvPr>
          <p:cNvSpPr txBox="1"/>
          <p:nvPr/>
        </p:nvSpPr>
        <p:spPr>
          <a:xfrm>
            <a:off x="5113441" y="5603589"/>
            <a:ext cx="852056" cy="646331"/>
          </a:xfrm>
          <a:prstGeom prst="rect">
            <a:avLst/>
          </a:prstGeom>
          <a:noFill/>
        </p:spPr>
        <p:txBody>
          <a:bodyPr wrap="square" rtlCol="0">
            <a:spAutoFit/>
          </a:bodyPr>
          <a:lstStyle/>
          <a:p>
            <a:pPr algn="ctr"/>
            <a:r>
              <a:rPr lang="en-ID" sz="1200" b="1" dirty="0" err="1">
                <a:latin typeface="Montserrat" panose="00000500000000000000" pitchFamily="2" charset="0"/>
              </a:rPr>
              <a:t>XRootD</a:t>
            </a:r>
            <a:r>
              <a:rPr lang="en-ID" sz="1200" b="1" dirty="0">
                <a:latin typeface="Montserrat" panose="00000500000000000000" pitchFamily="2" charset="0"/>
              </a:rPr>
              <a:t> storage node</a:t>
            </a:r>
          </a:p>
        </p:txBody>
      </p:sp>
      <p:cxnSp>
        <p:nvCxnSpPr>
          <p:cNvPr id="27" name="Straight Arrow Connector 26">
            <a:extLst>
              <a:ext uri="{FF2B5EF4-FFF2-40B4-BE49-F238E27FC236}">
                <a16:creationId xmlns:a16="http://schemas.microsoft.com/office/drawing/2014/main" id="{69E305A7-F807-436C-84BA-52AEB69D4C02}"/>
              </a:ext>
            </a:extLst>
          </p:cNvPr>
          <p:cNvCxnSpPr>
            <a:cxnSpLocks/>
            <a:stCxn id="1030" idx="3"/>
            <a:endCxn id="11" idx="1"/>
          </p:cNvCxnSpPr>
          <p:nvPr/>
        </p:nvCxnSpPr>
        <p:spPr>
          <a:xfrm>
            <a:off x="3528820" y="5082866"/>
            <a:ext cx="1498247" cy="6184"/>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A31D6995-1DC0-4F95-85E2-52A7884BC1EF}"/>
              </a:ext>
            </a:extLst>
          </p:cNvPr>
          <p:cNvSpPr txBox="1"/>
          <p:nvPr/>
        </p:nvSpPr>
        <p:spPr>
          <a:xfrm>
            <a:off x="1368814" y="2080573"/>
            <a:ext cx="1623292" cy="307777"/>
          </a:xfrm>
          <a:prstGeom prst="rect">
            <a:avLst/>
          </a:prstGeom>
          <a:noFill/>
        </p:spPr>
        <p:txBody>
          <a:bodyPr wrap="square" rtlCol="0">
            <a:spAutoFit/>
          </a:bodyPr>
          <a:lstStyle/>
          <a:p>
            <a:pPr algn="ctr"/>
            <a:r>
              <a:rPr lang="en-ID" sz="1400" b="1" dirty="0">
                <a:solidFill>
                  <a:schemeClr val="accent6">
                    <a:lumMod val="75000"/>
                  </a:schemeClr>
                </a:solidFill>
                <a:latin typeface="Montserrat" panose="00000500000000000000" pitchFamily="2" charset="0"/>
              </a:rPr>
              <a:t>Site </a:t>
            </a:r>
            <a:r>
              <a:rPr lang="en-ID" sz="1400" b="1" dirty="0" err="1">
                <a:solidFill>
                  <a:schemeClr val="accent6">
                    <a:lumMod val="75000"/>
                  </a:schemeClr>
                </a:solidFill>
                <a:latin typeface="Consolas" panose="020B0609020204030204" pitchFamily="49" charset="0"/>
              </a:rPr>
              <a:t>jakarta</a:t>
            </a:r>
            <a:endParaRPr lang="en-ID" sz="1400" b="1" dirty="0">
              <a:solidFill>
                <a:schemeClr val="accent6">
                  <a:lumMod val="75000"/>
                </a:schemeClr>
              </a:solidFill>
              <a:latin typeface="Consolas" panose="020B0609020204030204" pitchFamily="49" charset="0"/>
            </a:endParaRPr>
          </a:p>
        </p:txBody>
      </p:sp>
      <p:sp>
        <p:nvSpPr>
          <p:cNvPr id="30" name="TextBox 29">
            <a:extLst>
              <a:ext uri="{FF2B5EF4-FFF2-40B4-BE49-F238E27FC236}">
                <a16:creationId xmlns:a16="http://schemas.microsoft.com/office/drawing/2014/main" id="{8A98C014-A2CC-488E-A9AA-2AEEE1820C61}"/>
              </a:ext>
            </a:extLst>
          </p:cNvPr>
          <p:cNvSpPr txBox="1"/>
          <p:nvPr/>
        </p:nvSpPr>
        <p:spPr>
          <a:xfrm>
            <a:off x="4675122" y="4038749"/>
            <a:ext cx="1623292" cy="307777"/>
          </a:xfrm>
          <a:prstGeom prst="rect">
            <a:avLst/>
          </a:prstGeom>
          <a:noFill/>
        </p:spPr>
        <p:txBody>
          <a:bodyPr wrap="square" rtlCol="0">
            <a:spAutoFit/>
          </a:bodyPr>
          <a:lstStyle/>
          <a:p>
            <a:pPr algn="ctr"/>
            <a:r>
              <a:rPr lang="en-ID" sz="1400" b="1" dirty="0">
                <a:solidFill>
                  <a:schemeClr val="accent1"/>
                </a:solidFill>
                <a:latin typeface="Montserrat" panose="00000500000000000000" pitchFamily="2" charset="0"/>
              </a:rPr>
              <a:t>Site </a:t>
            </a:r>
            <a:r>
              <a:rPr lang="en-ID" sz="1400" b="1" dirty="0" err="1">
                <a:solidFill>
                  <a:schemeClr val="accent1"/>
                </a:solidFill>
                <a:latin typeface="Consolas" panose="020B0609020204030204" pitchFamily="49" charset="0"/>
              </a:rPr>
              <a:t>geneva</a:t>
            </a:r>
            <a:endParaRPr lang="en-ID" sz="1400" b="1" dirty="0">
              <a:solidFill>
                <a:schemeClr val="accent1"/>
              </a:solidFill>
              <a:latin typeface="Consolas" panose="020B0609020204030204" pitchFamily="49" charset="0"/>
            </a:endParaRPr>
          </a:p>
        </p:txBody>
      </p:sp>
      <p:sp>
        <p:nvSpPr>
          <p:cNvPr id="51" name="TextBox 50">
            <a:extLst>
              <a:ext uri="{FF2B5EF4-FFF2-40B4-BE49-F238E27FC236}">
                <a16:creationId xmlns:a16="http://schemas.microsoft.com/office/drawing/2014/main" id="{02F223B1-A5D1-40A0-A45C-76573FA031C3}"/>
              </a:ext>
            </a:extLst>
          </p:cNvPr>
          <p:cNvSpPr txBox="1"/>
          <p:nvPr/>
        </p:nvSpPr>
        <p:spPr>
          <a:xfrm>
            <a:off x="4666011" y="3438459"/>
            <a:ext cx="852056" cy="276999"/>
          </a:xfrm>
          <a:prstGeom prst="rect">
            <a:avLst/>
          </a:prstGeom>
          <a:noFill/>
        </p:spPr>
        <p:txBody>
          <a:bodyPr wrap="square" rtlCol="0">
            <a:spAutoFit/>
          </a:bodyPr>
          <a:lstStyle/>
          <a:p>
            <a:pPr algn="ctr"/>
            <a:r>
              <a:rPr lang="en-ID" sz="1200" b="1" dirty="0" err="1">
                <a:latin typeface="Montserrat" panose="00000500000000000000" pitchFamily="2" charset="0"/>
              </a:rPr>
              <a:t>Rucio</a:t>
            </a:r>
            <a:endParaRPr lang="en-ID" sz="1200" b="1" dirty="0">
              <a:latin typeface="Montserrat" panose="00000500000000000000" pitchFamily="2" charset="0"/>
            </a:endParaRPr>
          </a:p>
        </p:txBody>
      </p:sp>
      <p:sp>
        <p:nvSpPr>
          <p:cNvPr id="3" name="Title 2">
            <a:extLst>
              <a:ext uri="{FF2B5EF4-FFF2-40B4-BE49-F238E27FC236}">
                <a16:creationId xmlns:a16="http://schemas.microsoft.com/office/drawing/2014/main" id="{FE2A19DA-52D1-465D-8F73-2A8350008771}"/>
              </a:ext>
            </a:extLst>
          </p:cNvPr>
          <p:cNvSpPr>
            <a:spLocks noGrp="1"/>
          </p:cNvSpPr>
          <p:nvPr>
            <p:ph type="title"/>
          </p:nvPr>
        </p:nvSpPr>
        <p:spPr/>
        <p:txBody>
          <a:bodyPr/>
          <a:lstStyle/>
          <a:p>
            <a:r>
              <a:rPr lang="en-ID" dirty="0"/>
              <a:t>Using </a:t>
            </a:r>
            <a:r>
              <a:rPr lang="en-ID" dirty="0" err="1"/>
              <a:t>XCache</a:t>
            </a:r>
            <a:r>
              <a:rPr lang="en-ID" dirty="0"/>
              <a:t> in Download Mode</a:t>
            </a:r>
          </a:p>
        </p:txBody>
      </p:sp>
      <p:sp>
        <p:nvSpPr>
          <p:cNvPr id="2" name="Slide Number Placeholder 1">
            <a:extLst>
              <a:ext uri="{FF2B5EF4-FFF2-40B4-BE49-F238E27FC236}">
                <a16:creationId xmlns:a16="http://schemas.microsoft.com/office/drawing/2014/main" id="{D5B56E3C-B2D7-B344-B66B-C4E73B58AF38}"/>
              </a:ext>
            </a:extLst>
          </p:cNvPr>
          <p:cNvSpPr>
            <a:spLocks noGrp="1"/>
          </p:cNvSpPr>
          <p:nvPr>
            <p:ph type="sldNum" sz="quarter" idx="12"/>
          </p:nvPr>
        </p:nvSpPr>
        <p:spPr/>
        <p:txBody>
          <a:bodyPr/>
          <a:lstStyle/>
          <a:p>
            <a:fld id="{7FD65A34-59ED-6E41-85B5-961ADA114A50}" type="slidenum">
              <a:rPr lang="en-US" smtClean="0"/>
              <a:t>20</a:t>
            </a:fld>
            <a:endParaRPr lang="en-US"/>
          </a:p>
        </p:txBody>
      </p:sp>
    </p:spTree>
    <p:extLst>
      <p:ext uri="{BB962C8B-B14F-4D97-AF65-F5344CB8AC3E}">
        <p14:creationId xmlns:p14="http://schemas.microsoft.com/office/powerpoint/2010/main" val="401628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8A51-F930-43D6-8B5C-D8BD0FF7A2CC}"/>
              </a:ext>
            </a:extLst>
          </p:cNvPr>
          <p:cNvSpPr>
            <a:spLocks noGrp="1"/>
          </p:cNvSpPr>
          <p:nvPr>
            <p:ph type="title"/>
          </p:nvPr>
        </p:nvSpPr>
        <p:spPr/>
        <p:txBody>
          <a:bodyPr/>
          <a:lstStyle/>
          <a:p>
            <a:r>
              <a:rPr lang="en-ID" dirty="0" err="1"/>
              <a:t>XCache</a:t>
            </a:r>
            <a:r>
              <a:rPr lang="en-ID" dirty="0"/>
              <a:t> Support in </a:t>
            </a:r>
            <a:r>
              <a:rPr lang="en-ID" dirty="0" err="1"/>
              <a:t>Rucio</a:t>
            </a:r>
            <a:endParaRPr lang="en-ID" dirty="0"/>
          </a:p>
        </p:txBody>
      </p:sp>
      <p:sp>
        <p:nvSpPr>
          <p:cNvPr id="3" name="Content Placeholder 2">
            <a:extLst>
              <a:ext uri="{FF2B5EF4-FFF2-40B4-BE49-F238E27FC236}">
                <a16:creationId xmlns:a16="http://schemas.microsoft.com/office/drawing/2014/main" id="{9DDA33F7-EDFA-43BA-9EBE-836700372D2F}"/>
              </a:ext>
            </a:extLst>
          </p:cNvPr>
          <p:cNvSpPr>
            <a:spLocks noGrp="1"/>
          </p:cNvSpPr>
          <p:nvPr>
            <p:ph idx="1"/>
          </p:nvPr>
        </p:nvSpPr>
        <p:spPr>
          <a:xfrm>
            <a:off x="838200" y="1825625"/>
            <a:ext cx="10515600" cy="2590511"/>
          </a:xfrm>
        </p:spPr>
        <p:txBody>
          <a:bodyPr>
            <a:normAutofit lnSpcReduction="10000"/>
          </a:bodyPr>
          <a:lstStyle/>
          <a:p>
            <a:pPr marL="514350" indent="-514350">
              <a:lnSpc>
                <a:spcPct val="100000"/>
              </a:lnSpc>
              <a:buFont typeface="+mj-lt"/>
              <a:buAutoNum type="arabicPeriod"/>
            </a:pPr>
            <a:r>
              <a:rPr lang="en-ID" dirty="0"/>
              <a:t>Assign a site name to existing RSE</a:t>
            </a:r>
          </a:p>
          <a:p>
            <a:pPr lvl="1">
              <a:lnSpc>
                <a:spcPct val="100000"/>
              </a:lnSpc>
            </a:pPr>
            <a:r>
              <a:rPr lang="en-US" dirty="0">
                <a:latin typeface="Consolas" panose="020B0609020204030204" pitchFamily="49" charset="0"/>
              </a:rPr>
              <a:t>rucio-admin </a:t>
            </a:r>
            <a:r>
              <a:rPr lang="en-US" dirty="0" err="1">
                <a:latin typeface="Consolas" panose="020B0609020204030204" pitchFamily="49" charset="0"/>
              </a:rPr>
              <a:t>rse</a:t>
            </a:r>
            <a:r>
              <a:rPr lang="en-US" dirty="0">
                <a:latin typeface="Consolas" panose="020B0609020204030204" pitchFamily="49" charset="0"/>
              </a:rPr>
              <a:t> set-attribute --</a:t>
            </a:r>
            <a:r>
              <a:rPr lang="en-US" dirty="0" err="1">
                <a:latin typeface="Consolas" panose="020B0609020204030204" pitchFamily="49" charset="0"/>
              </a:rPr>
              <a:t>rse</a:t>
            </a:r>
            <a:r>
              <a:rPr lang="en-US" dirty="0">
                <a:latin typeface="Consolas" panose="020B0609020204030204" pitchFamily="49" charset="0"/>
              </a:rPr>
              <a:t> </a:t>
            </a:r>
            <a:r>
              <a:rPr lang="en-US" b="1" dirty="0">
                <a:solidFill>
                  <a:srgbClr val="007C91"/>
                </a:solidFill>
                <a:latin typeface="Consolas" panose="020B0609020204030204" pitchFamily="49" charset="0"/>
              </a:rPr>
              <a:t>XRD1</a:t>
            </a:r>
            <a:r>
              <a:rPr lang="en-US" dirty="0">
                <a:latin typeface="Consolas" panose="020B0609020204030204" pitchFamily="49" charset="0"/>
              </a:rPr>
              <a:t> --key site 	 --value </a:t>
            </a:r>
            <a:r>
              <a:rPr lang="en-US" b="1" dirty="0" err="1">
                <a:solidFill>
                  <a:srgbClr val="007C91"/>
                </a:solidFill>
                <a:latin typeface="Consolas" panose="020B0609020204030204" pitchFamily="49" charset="0"/>
              </a:rPr>
              <a:t>geneva</a:t>
            </a:r>
            <a:endParaRPr lang="en-US" b="1" dirty="0">
              <a:solidFill>
                <a:srgbClr val="007C91"/>
              </a:solidFill>
              <a:latin typeface="Consolas" panose="020B0609020204030204" pitchFamily="49" charset="0"/>
            </a:endParaRPr>
          </a:p>
          <a:p>
            <a:pPr marL="514350" indent="-514350">
              <a:lnSpc>
                <a:spcPct val="100000"/>
              </a:lnSpc>
              <a:buFont typeface="+mj-lt"/>
              <a:buAutoNum type="arabicPeriod"/>
            </a:pPr>
            <a:r>
              <a:rPr lang="en-ID" dirty="0"/>
              <a:t>Register </a:t>
            </a:r>
            <a:r>
              <a:rPr lang="en-ID" dirty="0" err="1"/>
              <a:t>XCache</a:t>
            </a:r>
            <a:r>
              <a:rPr lang="en-ID" dirty="0"/>
              <a:t> host + port to </a:t>
            </a:r>
            <a:r>
              <a:rPr lang="en-ID" dirty="0" err="1"/>
              <a:t>Rucio</a:t>
            </a:r>
            <a:endParaRPr lang="en-ID" dirty="0"/>
          </a:p>
          <a:p>
            <a:pPr lvl="1">
              <a:lnSpc>
                <a:spcPct val="100000"/>
              </a:lnSpc>
            </a:pPr>
            <a:r>
              <a:rPr lang="en-US" dirty="0">
                <a:latin typeface="Consolas" panose="020B0609020204030204" pitchFamily="49" charset="0"/>
              </a:rPr>
              <a:t>rucio-admin config set --section root-proxy-internal     --option </a:t>
            </a:r>
            <a:r>
              <a:rPr lang="en-US" b="1" dirty="0" err="1">
                <a:solidFill>
                  <a:srgbClr val="007C91"/>
                </a:solidFill>
                <a:latin typeface="Consolas" panose="020B0609020204030204" pitchFamily="49" charset="0"/>
              </a:rPr>
              <a:t>jakarta</a:t>
            </a:r>
            <a:r>
              <a:rPr lang="en-US" dirty="0">
                <a:latin typeface="Consolas" panose="020B0609020204030204" pitchFamily="49" charset="0"/>
              </a:rPr>
              <a:t> --value </a:t>
            </a:r>
            <a:r>
              <a:rPr lang="en-US" b="1" dirty="0">
                <a:solidFill>
                  <a:srgbClr val="007C91"/>
                </a:solidFill>
                <a:latin typeface="Consolas" panose="020B0609020204030204" pitchFamily="49" charset="0"/>
              </a:rPr>
              <a:t>xcache:1094</a:t>
            </a:r>
            <a:endParaRPr lang="en-ID" b="1" dirty="0">
              <a:solidFill>
                <a:srgbClr val="007C91"/>
              </a:solidFill>
              <a:latin typeface="Consolas" panose="020B0609020204030204" pitchFamily="49" charset="0"/>
            </a:endParaRPr>
          </a:p>
        </p:txBody>
      </p:sp>
      <p:pic>
        <p:nvPicPr>
          <p:cNvPr id="1028" name="Picture 4">
            <a:extLst>
              <a:ext uri="{FF2B5EF4-FFF2-40B4-BE49-F238E27FC236}">
                <a16:creationId xmlns:a16="http://schemas.microsoft.com/office/drawing/2014/main" id="{3F56DE8B-2DBB-4A3F-BE21-13872A0F88A7}"/>
              </a:ext>
            </a:extLst>
          </p:cNvPr>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41"/>
          <a:stretch/>
        </p:blipFill>
        <p:spPr bwMode="auto">
          <a:xfrm>
            <a:off x="838200" y="4866758"/>
            <a:ext cx="10515600" cy="12857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D0855C0E-A64E-4EE4-9759-2011416158FB}"/>
              </a:ext>
            </a:extLst>
          </p:cNvPr>
          <p:cNvCxnSpPr/>
          <p:nvPr/>
        </p:nvCxnSpPr>
        <p:spPr>
          <a:xfrm>
            <a:off x="2460171" y="4539343"/>
            <a:ext cx="609600" cy="3274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4810C7B-C309-4A4A-BE6C-0B3B9F9D95E7}"/>
              </a:ext>
            </a:extLst>
          </p:cNvPr>
          <p:cNvSpPr txBox="1"/>
          <p:nvPr/>
        </p:nvSpPr>
        <p:spPr>
          <a:xfrm>
            <a:off x="1034143" y="4333719"/>
            <a:ext cx="1426028" cy="369332"/>
          </a:xfrm>
          <a:prstGeom prst="rect">
            <a:avLst/>
          </a:prstGeom>
          <a:noFill/>
        </p:spPr>
        <p:txBody>
          <a:bodyPr wrap="square" rtlCol="0">
            <a:spAutoFit/>
          </a:bodyPr>
          <a:lstStyle/>
          <a:p>
            <a:r>
              <a:rPr lang="en-ID" b="1" dirty="0">
                <a:solidFill>
                  <a:srgbClr val="FF0000"/>
                </a:solidFill>
                <a:latin typeface="Montserrat" panose="00000500000000000000" pitchFamily="2" charset="0"/>
              </a:rPr>
              <a:t>Site name</a:t>
            </a:r>
          </a:p>
        </p:txBody>
      </p:sp>
      <p:cxnSp>
        <p:nvCxnSpPr>
          <p:cNvPr id="14" name="Straight Arrow Connector 13">
            <a:extLst>
              <a:ext uri="{FF2B5EF4-FFF2-40B4-BE49-F238E27FC236}">
                <a16:creationId xmlns:a16="http://schemas.microsoft.com/office/drawing/2014/main" id="{A1388355-0318-409B-A4CA-8E37B6EA4E53}"/>
              </a:ext>
            </a:extLst>
          </p:cNvPr>
          <p:cNvCxnSpPr>
            <a:cxnSpLocks/>
            <a:stCxn id="19" idx="1"/>
          </p:cNvCxnSpPr>
          <p:nvPr/>
        </p:nvCxnSpPr>
        <p:spPr>
          <a:xfrm flipH="1" flipV="1">
            <a:off x="6536871" y="6050775"/>
            <a:ext cx="560614" cy="3617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A351F22-1F67-4694-8001-EDBD199F5E29}"/>
              </a:ext>
            </a:extLst>
          </p:cNvPr>
          <p:cNvSpPr txBox="1"/>
          <p:nvPr/>
        </p:nvSpPr>
        <p:spPr>
          <a:xfrm>
            <a:off x="7097485" y="6227838"/>
            <a:ext cx="1948543" cy="369332"/>
          </a:xfrm>
          <a:prstGeom prst="rect">
            <a:avLst/>
          </a:prstGeom>
          <a:noFill/>
        </p:spPr>
        <p:txBody>
          <a:bodyPr wrap="square" rtlCol="0">
            <a:spAutoFit/>
          </a:bodyPr>
          <a:lstStyle/>
          <a:p>
            <a:r>
              <a:rPr lang="en-ID" b="1" dirty="0">
                <a:solidFill>
                  <a:srgbClr val="FF0000"/>
                </a:solidFill>
                <a:latin typeface="Montserrat" panose="00000500000000000000" pitchFamily="2" charset="0"/>
              </a:rPr>
              <a:t>Cache prefix</a:t>
            </a:r>
          </a:p>
        </p:txBody>
      </p:sp>
      <p:sp>
        <p:nvSpPr>
          <p:cNvPr id="23" name="Rectangle: Rounded Corners 22">
            <a:extLst>
              <a:ext uri="{FF2B5EF4-FFF2-40B4-BE49-F238E27FC236}">
                <a16:creationId xmlns:a16="http://schemas.microsoft.com/office/drawing/2014/main" id="{9A5EE6D0-A332-4E01-B80B-86ED0F4BDBB1}"/>
              </a:ext>
            </a:extLst>
          </p:cNvPr>
          <p:cNvSpPr/>
          <p:nvPr/>
        </p:nvSpPr>
        <p:spPr>
          <a:xfrm>
            <a:off x="5519056" y="5701886"/>
            <a:ext cx="1948543" cy="273559"/>
          </a:xfrm>
          <a:prstGeom prst="roundRect">
            <a:avLst>
              <a:gd name="adj" fmla="val 9703"/>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37595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A5A3-F5BD-1041-A790-8F4887CB73F9}"/>
              </a:ext>
            </a:extLst>
          </p:cNvPr>
          <p:cNvSpPr>
            <a:spLocks noGrp="1"/>
          </p:cNvSpPr>
          <p:nvPr>
            <p:ph type="title"/>
          </p:nvPr>
        </p:nvSpPr>
        <p:spPr/>
        <p:txBody>
          <a:bodyPr/>
          <a:lstStyle/>
          <a:p>
            <a:r>
              <a:rPr lang="en-US"/>
              <a:t>Architecture</a:t>
            </a:r>
            <a:endParaRPr lang="en-US" dirty="0"/>
          </a:p>
        </p:txBody>
      </p:sp>
      <p:sp>
        <p:nvSpPr>
          <p:cNvPr id="4" name="Slide Number Placeholder 3">
            <a:extLst>
              <a:ext uri="{FF2B5EF4-FFF2-40B4-BE49-F238E27FC236}">
                <a16:creationId xmlns:a16="http://schemas.microsoft.com/office/drawing/2014/main" id="{8F28A8BE-988C-A347-B0A1-20B35D530366}"/>
              </a:ext>
            </a:extLst>
          </p:cNvPr>
          <p:cNvSpPr>
            <a:spLocks noGrp="1"/>
          </p:cNvSpPr>
          <p:nvPr>
            <p:ph type="sldNum" sz="quarter" idx="12"/>
          </p:nvPr>
        </p:nvSpPr>
        <p:spPr/>
        <p:txBody>
          <a:bodyPr/>
          <a:lstStyle/>
          <a:p>
            <a:fld id="{7FD65A34-59ED-6E41-85B5-961ADA114A50}" type="slidenum">
              <a:rPr lang="en-US" smtClean="0"/>
              <a:t>22</a:t>
            </a:fld>
            <a:endParaRPr lang="en-US"/>
          </a:p>
        </p:txBody>
      </p:sp>
      <p:grpSp>
        <p:nvGrpSpPr>
          <p:cNvPr id="63" name="Group 62">
            <a:extLst>
              <a:ext uri="{FF2B5EF4-FFF2-40B4-BE49-F238E27FC236}">
                <a16:creationId xmlns:a16="http://schemas.microsoft.com/office/drawing/2014/main" id="{19C59D88-B70E-AB48-8112-1E7E8C16BD99}"/>
              </a:ext>
            </a:extLst>
          </p:cNvPr>
          <p:cNvGrpSpPr/>
          <p:nvPr/>
        </p:nvGrpSpPr>
        <p:grpSpPr>
          <a:xfrm>
            <a:off x="431800" y="1690688"/>
            <a:ext cx="7501696" cy="4138508"/>
            <a:chOff x="939800" y="1690688"/>
            <a:chExt cx="7501696" cy="4138508"/>
          </a:xfrm>
        </p:grpSpPr>
        <p:sp>
          <p:nvSpPr>
            <p:cNvPr id="5" name="Rounded Rectangle 4">
              <a:extLst>
                <a:ext uri="{FF2B5EF4-FFF2-40B4-BE49-F238E27FC236}">
                  <a16:creationId xmlns:a16="http://schemas.microsoft.com/office/drawing/2014/main" id="{124740D9-E987-C54E-BEB1-EFBFC7BCBE69}"/>
                </a:ext>
              </a:extLst>
            </p:cNvPr>
            <p:cNvSpPr/>
            <p:nvPr/>
          </p:nvSpPr>
          <p:spPr>
            <a:xfrm>
              <a:off x="939800" y="2063964"/>
              <a:ext cx="4505960" cy="3765232"/>
            </a:xfrm>
            <a:prstGeom prst="roundRect">
              <a:avLst>
                <a:gd name="adj" fmla="val 2086"/>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B50899C8-2755-024B-9CA2-481635B2E57C}"/>
                </a:ext>
              </a:extLst>
            </p:cNvPr>
            <p:cNvPicPr>
              <a:picLocks noChangeAspect="1"/>
            </p:cNvPicPr>
            <p:nvPr/>
          </p:nvPicPr>
          <p:blipFill rotWithShape="1">
            <a:blip r:embed="rId2"/>
            <a:srcRect l="28794" t="22907" r="28794" b="22907"/>
            <a:stretch/>
          </p:blipFill>
          <p:spPr>
            <a:xfrm>
              <a:off x="6780336" y="2669508"/>
              <a:ext cx="1308487" cy="1178486"/>
            </a:xfrm>
            <a:prstGeom prst="rect">
              <a:avLst/>
            </a:prstGeom>
          </p:spPr>
        </p:pic>
        <p:sp>
          <p:nvSpPr>
            <p:cNvPr id="7" name="TextBox 6">
              <a:extLst>
                <a:ext uri="{FF2B5EF4-FFF2-40B4-BE49-F238E27FC236}">
                  <a16:creationId xmlns:a16="http://schemas.microsoft.com/office/drawing/2014/main" id="{5B8A331E-7ECD-D24C-AE0B-2AF4D61AB192}"/>
                </a:ext>
              </a:extLst>
            </p:cNvPr>
            <p:cNvSpPr txBox="1"/>
            <p:nvPr/>
          </p:nvSpPr>
          <p:spPr>
            <a:xfrm>
              <a:off x="7008551" y="3781564"/>
              <a:ext cx="852056" cy="276999"/>
            </a:xfrm>
            <a:prstGeom prst="rect">
              <a:avLst/>
            </a:prstGeom>
            <a:noFill/>
          </p:spPr>
          <p:txBody>
            <a:bodyPr wrap="square" rtlCol="0">
              <a:spAutoFit/>
            </a:bodyPr>
            <a:lstStyle/>
            <a:p>
              <a:pPr algn="ctr"/>
              <a:r>
                <a:rPr lang="en-ID" sz="1200" b="1" dirty="0" err="1">
                  <a:latin typeface="Montserrat" panose="00000500000000000000" pitchFamily="2" charset="0"/>
                </a:rPr>
                <a:t>Rucio</a:t>
              </a:r>
              <a:endParaRPr lang="en-ID" sz="1200" b="1" dirty="0">
                <a:latin typeface="Montserrat" panose="00000500000000000000" pitchFamily="2" charset="0"/>
              </a:endParaRPr>
            </a:p>
          </p:txBody>
        </p:sp>
        <p:sp>
          <p:nvSpPr>
            <p:cNvPr id="8" name="Rounded Rectangle 7">
              <a:extLst>
                <a:ext uri="{FF2B5EF4-FFF2-40B4-BE49-F238E27FC236}">
                  <a16:creationId xmlns:a16="http://schemas.microsoft.com/office/drawing/2014/main" id="{C164B652-4D6C-CD49-ACC8-B1008800AF7A}"/>
                </a:ext>
              </a:extLst>
            </p:cNvPr>
            <p:cNvSpPr/>
            <p:nvPr/>
          </p:nvSpPr>
          <p:spPr>
            <a:xfrm>
              <a:off x="1188720" y="2293516"/>
              <a:ext cx="1656080" cy="1508760"/>
            </a:xfrm>
            <a:prstGeom prst="roundRect">
              <a:avLst>
                <a:gd name="adj" fmla="val 6884"/>
              </a:avLst>
            </a:prstGeom>
            <a:solidFill>
              <a:schemeClr val="accent6">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Montserrat" pitchFamily="2" charset="77"/>
                </a:rPr>
                <a:t>JupyterLab</a:t>
              </a:r>
              <a:r>
                <a:rPr lang="en-US" sz="1600" dirty="0">
                  <a:solidFill>
                    <a:schemeClr val="tx1"/>
                  </a:solidFill>
                  <a:latin typeface="Montserrat" pitchFamily="2" charset="77"/>
                </a:rPr>
                <a:t> (frontend) extension</a:t>
              </a:r>
            </a:p>
          </p:txBody>
        </p:sp>
        <p:sp>
          <p:nvSpPr>
            <p:cNvPr id="9" name="Rounded Rectangle 8">
              <a:extLst>
                <a:ext uri="{FF2B5EF4-FFF2-40B4-BE49-F238E27FC236}">
                  <a16:creationId xmlns:a16="http://schemas.microsoft.com/office/drawing/2014/main" id="{63DFD5A6-2E8B-C840-93D8-905C1E3E9F39}"/>
                </a:ext>
              </a:extLst>
            </p:cNvPr>
            <p:cNvSpPr/>
            <p:nvPr/>
          </p:nvSpPr>
          <p:spPr>
            <a:xfrm>
              <a:off x="3799839" y="2293516"/>
              <a:ext cx="1371061" cy="3247072"/>
            </a:xfrm>
            <a:prstGeom prst="roundRect">
              <a:avLst>
                <a:gd name="adj" fmla="val 6884"/>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Montserrat" pitchFamily="2" charset="77"/>
                </a:rPr>
                <a:t>Jupyter</a:t>
              </a:r>
              <a:r>
                <a:rPr lang="en-US" sz="1600" dirty="0">
                  <a:solidFill>
                    <a:schemeClr val="tx1"/>
                  </a:solidFill>
                  <a:latin typeface="Montserrat" pitchFamily="2" charset="77"/>
                </a:rPr>
                <a:t> notebook server extension</a:t>
              </a:r>
            </a:p>
          </p:txBody>
        </p:sp>
        <p:cxnSp>
          <p:nvCxnSpPr>
            <p:cNvPr id="11" name="Straight Arrow Connector 10">
              <a:extLst>
                <a:ext uri="{FF2B5EF4-FFF2-40B4-BE49-F238E27FC236}">
                  <a16:creationId xmlns:a16="http://schemas.microsoft.com/office/drawing/2014/main" id="{898B502F-7B7C-7344-AADD-F3FFC2FCE336}"/>
                </a:ext>
              </a:extLst>
            </p:cNvPr>
            <p:cNvCxnSpPr>
              <a:cxnSpLocks/>
              <a:endCxn id="6" idx="1"/>
            </p:cNvCxnSpPr>
            <p:nvPr/>
          </p:nvCxnSpPr>
          <p:spPr>
            <a:xfrm>
              <a:off x="5170900" y="3254147"/>
              <a:ext cx="1609436" cy="4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0BE3B4-DD06-4E4C-AAAA-CC719B715D29}"/>
                </a:ext>
              </a:extLst>
            </p:cNvPr>
            <p:cNvSpPr txBox="1"/>
            <p:nvPr/>
          </p:nvSpPr>
          <p:spPr>
            <a:xfrm>
              <a:off x="5471465" y="2784862"/>
              <a:ext cx="1208735" cy="461665"/>
            </a:xfrm>
            <a:prstGeom prst="rect">
              <a:avLst/>
            </a:prstGeom>
            <a:noFill/>
          </p:spPr>
          <p:txBody>
            <a:bodyPr wrap="square" rtlCol="0">
              <a:spAutoFit/>
            </a:bodyPr>
            <a:lstStyle/>
            <a:p>
              <a:pPr algn="ctr"/>
              <a:r>
                <a:rPr lang="en-ID" sz="1200" dirty="0">
                  <a:latin typeface="Montserrat" panose="00000500000000000000" pitchFamily="2" charset="0"/>
                </a:rPr>
                <a:t>HTTP REST </a:t>
              </a:r>
            </a:p>
            <a:p>
              <a:pPr algn="ctr"/>
              <a:r>
                <a:rPr lang="en-ID" sz="1200" dirty="0">
                  <a:latin typeface="Montserrat" panose="00000500000000000000" pitchFamily="2" charset="0"/>
                </a:rPr>
                <a:t>API call</a:t>
              </a:r>
            </a:p>
          </p:txBody>
        </p:sp>
        <p:sp>
          <p:nvSpPr>
            <p:cNvPr id="17" name="Rounded Rectangle 16">
              <a:extLst>
                <a:ext uri="{FF2B5EF4-FFF2-40B4-BE49-F238E27FC236}">
                  <a16:creationId xmlns:a16="http://schemas.microsoft.com/office/drawing/2014/main" id="{108C3AEC-0F6F-DB4A-8319-8D4E47A42A4B}"/>
                </a:ext>
              </a:extLst>
            </p:cNvPr>
            <p:cNvSpPr/>
            <p:nvPr/>
          </p:nvSpPr>
          <p:spPr>
            <a:xfrm>
              <a:off x="1188720" y="4613012"/>
              <a:ext cx="1656080" cy="927576"/>
            </a:xfrm>
            <a:prstGeom prst="roundRect">
              <a:avLst>
                <a:gd name="adj" fmla="val 6884"/>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Montserrat" pitchFamily="2" charset="77"/>
                </a:rPr>
                <a:t>IPython</a:t>
              </a:r>
              <a:r>
                <a:rPr lang="en-US" sz="1600" dirty="0">
                  <a:solidFill>
                    <a:schemeClr val="tx1"/>
                  </a:solidFill>
                  <a:latin typeface="Montserrat" pitchFamily="2" charset="77"/>
                </a:rPr>
                <a:t> kernel extension</a:t>
              </a:r>
            </a:p>
          </p:txBody>
        </p:sp>
        <p:cxnSp>
          <p:nvCxnSpPr>
            <p:cNvPr id="22" name="Straight Arrow Connector 21">
              <a:extLst>
                <a:ext uri="{FF2B5EF4-FFF2-40B4-BE49-F238E27FC236}">
                  <a16:creationId xmlns:a16="http://schemas.microsoft.com/office/drawing/2014/main" id="{F532BE5F-A2E4-A44F-8846-2D0E1F14E173}"/>
                </a:ext>
              </a:extLst>
            </p:cNvPr>
            <p:cNvCxnSpPr>
              <a:cxnSpLocks/>
              <a:stCxn id="8" idx="3"/>
            </p:cNvCxnSpPr>
            <p:nvPr/>
          </p:nvCxnSpPr>
          <p:spPr>
            <a:xfrm>
              <a:off x="2844800" y="3047896"/>
              <a:ext cx="955039"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FA66345-2808-2246-A911-15FEFEE7546A}"/>
                </a:ext>
              </a:extLst>
            </p:cNvPr>
            <p:cNvSpPr txBox="1"/>
            <p:nvPr/>
          </p:nvSpPr>
          <p:spPr>
            <a:xfrm>
              <a:off x="2819095" y="2750577"/>
              <a:ext cx="955039" cy="276999"/>
            </a:xfrm>
            <a:prstGeom prst="rect">
              <a:avLst/>
            </a:prstGeom>
            <a:noFill/>
          </p:spPr>
          <p:txBody>
            <a:bodyPr wrap="square" rtlCol="0">
              <a:spAutoFit/>
            </a:bodyPr>
            <a:lstStyle/>
            <a:p>
              <a:pPr algn="ctr"/>
              <a:r>
                <a:rPr lang="en-ID" sz="1200" dirty="0">
                  <a:latin typeface="Montserrat" panose="00000500000000000000" pitchFamily="2" charset="0"/>
                </a:rPr>
                <a:t>HTTP call</a:t>
              </a:r>
            </a:p>
          </p:txBody>
        </p:sp>
        <p:grpSp>
          <p:nvGrpSpPr>
            <p:cNvPr id="47" name="Group 46">
              <a:extLst>
                <a:ext uri="{FF2B5EF4-FFF2-40B4-BE49-F238E27FC236}">
                  <a16:creationId xmlns:a16="http://schemas.microsoft.com/office/drawing/2014/main" id="{8B61C6FA-6276-7C4C-9587-A99FA8053E88}"/>
                </a:ext>
              </a:extLst>
            </p:cNvPr>
            <p:cNvGrpSpPr/>
            <p:nvPr/>
          </p:nvGrpSpPr>
          <p:grpSpPr>
            <a:xfrm>
              <a:off x="4124688" y="4721468"/>
              <a:ext cx="721361" cy="782741"/>
              <a:chOff x="6011850" y="4592320"/>
              <a:chExt cx="721361" cy="782741"/>
            </a:xfrm>
          </p:grpSpPr>
          <p:sp>
            <p:nvSpPr>
              <p:cNvPr id="45" name="Can 44">
                <a:extLst>
                  <a:ext uri="{FF2B5EF4-FFF2-40B4-BE49-F238E27FC236}">
                    <a16:creationId xmlns:a16="http://schemas.microsoft.com/office/drawing/2014/main" id="{75BA20DF-0443-CE49-8F80-AADD602EA61A}"/>
                  </a:ext>
                </a:extLst>
              </p:cNvPr>
              <p:cNvSpPr/>
              <p:nvPr/>
            </p:nvSpPr>
            <p:spPr>
              <a:xfrm>
                <a:off x="6205219" y="4592320"/>
                <a:ext cx="334624" cy="363304"/>
              </a:xfrm>
              <a:prstGeom prst="can">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098AED69-89FD-F640-9B28-3DE7EA6D3856}"/>
                  </a:ext>
                </a:extLst>
              </p:cNvPr>
              <p:cNvSpPr txBox="1"/>
              <p:nvPr/>
            </p:nvSpPr>
            <p:spPr>
              <a:xfrm>
                <a:off x="6011850" y="4959563"/>
                <a:ext cx="721361" cy="415498"/>
              </a:xfrm>
              <a:prstGeom prst="rect">
                <a:avLst/>
              </a:prstGeom>
              <a:noFill/>
            </p:spPr>
            <p:txBody>
              <a:bodyPr wrap="square" rtlCol="0">
                <a:spAutoFit/>
              </a:bodyPr>
              <a:lstStyle/>
              <a:p>
                <a:pPr algn="ctr"/>
                <a:r>
                  <a:rPr lang="en-ID" sz="1050" dirty="0">
                    <a:latin typeface="Montserrat" panose="00000500000000000000" pitchFamily="2" charset="0"/>
                  </a:rPr>
                  <a:t>SQLite DB</a:t>
                </a:r>
              </a:p>
            </p:txBody>
          </p:sp>
        </p:grpSp>
        <p:cxnSp>
          <p:nvCxnSpPr>
            <p:cNvPr id="48" name="Straight Arrow Connector 47">
              <a:extLst>
                <a:ext uri="{FF2B5EF4-FFF2-40B4-BE49-F238E27FC236}">
                  <a16:creationId xmlns:a16="http://schemas.microsoft.com/office/drawing/2014/main" id="{5AD83B21-5BF1-ED4A-9A74-0665D3BB492C}"/>
                </a:ext>
              </a:extLst>
            </p:cNvPr>
            <p:cNvCxnSpPr>
              <a:cxnSpLocks/>
              <a:stCxn id="8" idx="2"/>
              <a:endCxn id="17" idx="0"/>
            </p:cNvCxnSpPr>
            <p:nvPr/>
          </p:nvCxnSpPr>
          <p:spPr>
            <a:xfrm>
              <a:off x="2016760" y="3802276"/>
              <a:ext cx="0" cy="8107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97846AA-9FD4-2F43-9AEF-951FE85B8207}"/>
                </a:ext>
              </a:extLst>
            </p:cNvPr>
            <p:cNvSpPr txBox="1"/>
            <p:nvPr/>
          </p:nvSpPr>
          <p:spPr>
            <a:xfrm>
              <a:off x="1951976" y="3958793"/>
              <a:ext cx="1328353" cy="461665"/>
            </a:xfrm>
            <a:prstGeom prst="rect">
              <a:avLst/>
            </a:prstGeom>
            <a:noFill/>
          </p:spPr>
          <p:txBody>
            <a:bodyPr wrap="square" rtlCol="0">
              <a:spAutoFit/>
            </a:bodyPr>
            <a:lstStyle/>
            <a:p>
              <a:pPr algn="ctr"/>
              <a:r>
                <a:rPr lang="en-ID" sz="1200" dirty="0">
                  <a:latin typeface="Montserrat" panose="00000500000000000000" pitchFamily="2" charset="0"/>
                </a:rPr>
                <a:t>WebSocket / Kernel Comm</a:t>
              </a:r>
            </a:p>
          </p:txBody>
        </p:sp>
        <p:sp>
          <p:nvSpPr>
            <p:cNvPr id="52" name="Can 51">
              <a:extLst>
                <a:ext uri="{FF2B5EF4-FFF2-40B4-BE49-F238E27FC236}">
                  <a16:creationId xmlns:a16="http://schemas.microsoft.com/office/drawing/2014/main" id="{E8905D98-DC8B-0F45-8BCA-028F9BFCFF47}"/>
                </a:ext>
              </a:extLst>
            </p:cNvPr>
            <p:cNvSpPr/>
            <p:nvPr/>
          </p:nvSpPr>
          <p:spPr>
            <a:xfrm>
              <a:off x="7074468" y="4379273"/>
              <a:ext cx="655338" cy="711507"/>
            </a:xfrm>
            <a:prstGeom prst="ca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3B4E1AB-2AB0-F04F-BF12-BFAEA0670445}"/>
                </a:ext>
              </a:extLst>
            </p:cNvPr>
            <p:cNvSpPr txBox="1"/>
            <p:nvPr/>
          </p:nvSpPr>
          <p:spPr>
            <a:xfrm>
              <a:off x="6780336" y="5467806"/>
              <a:ext cx="1661160" cy="276999"/>
            </a:xfrm>
            <a:prstGeom prst="rect">
              <a:avLst/>
            </a:prstGeom>
            <a:noFill/>
          </p:spPr>
          <p:txBody>
            <a:bodyPr wrap="square" rtlCol="0">
              <a:spAutoFit/>
            </a:bodyPr>
            <a:lstStyle/>
            <a:p>
              <a:pPr algn="ctr"/>
              <a:r>
                <a:rPr lang="en-US" sz="1200" dirty="0">
                  <a:latin typeface="Montserrat" pitchFamily="2" charset="77"/>
                </a:rPr>
                <a:t>Storage Elements</a:t>
              </a:r>
            </a:p>
          </p:txBody>
        </p:sp>
        <p:sp>
          <p:nvSpPr>
            <p:cNvPr id="54" name="Can 53">
              <a:extLst>
                <a:ext uri="{FF2B5EF4-FFF2-40B4-BE49-F238E27FC236}">
                  <a16:creationId xmlns:a16="http://schemas.microsoft.com/office/drawing/2014/main" id="{41CBA1DF-0575-1B49-BD28-CEE5B4505B9A}"/>
                </a:ext>
              </a:extLst>
            </p:cNvPr>
            <p:cNvSpPr/>
            <p:nvPr/>
          </p:nvSpPr>
          <p:spPr>
            <a:xfrm>
              <a:off x="7226868" y="4531673"/>
              <a:ext cx="655338" cy="711507"/>
            </a:xfrm>
            <a:prstGeom prst="ca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an 54">
              <a:extLst>
                <a:ext uri="{FF2B5EF4-FFF2-40B4-BE49-F238E27FC236}">
                  <a16:creationId xmlns:a16="http://schemas.microsoft.com/office/drawing/2014/main" id="{029BC2EB-8DC8-6D4A-8177-5153CD910AA0}"/>
                </a:ext>
              </a:extLst>
            </p:cNvPr>
            <p:cNvSpPr/>
            <p:nvPr/>
          </p:nvSpPr>
          <p:spPr>
            <a:xfrm>
              <a:off x="7379268" y="4684073"/>
              <a:ext cx="655338" cy="711507"/>
            </a:xfrm>
            <a:prstGeom prst="ca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052105AB-2571-C449-9463-B3F8BC8FC9DF}"/>
                </a:ext>
              </a:extLst>
            </p:cNvPr>
            <p:cNvCxnSpPr>
              <a:cxnSpLocks/>
            </p:cNvCxnSpPr>
            <p:nvPr/>
          </p:nvCxnSpPr>
          <p:spPr>
            <a:xfrm>
              <a:off x="5190172" y="4880239"/>
              <a:ext cx="1609436" cy="4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DEBF000-13DB-9D42-9FF9-0D92C53AA1D8}"/>
                </a:ext>
              </a:extLst>
            </p:cNvPr>
            <p:cNvSpPr txBox="1"/>
            <p:nvPr/>
          </p:nvSpPr>
          <p:spPr>
            <a:xfrm>
              <a:off x="5490737" y="4410954"/>
              <a:ext cx="1208735" cy="461665"/>
            </a:xfrm>
            <a:prstGeom prst="rect">
              <a:avLst/>
            </a:prstGeom>
            <a:noFill/>
          </p:spPr>
          <p:txBody>
            <a:bodyPr wrap="square" rtlCol="0">
              <a:spAutoFit/>
            </a:bodyPr>
            <a:lstStyle/>
            <a:p>
              <a:pPr algn="ctr"/>
              <a:r>
                <a:rPr lang="en-ID" sz="1200" dirty="0">
                  <a:latin typeface="Montserrat" panose="00000500000000000000" pitchFamily="2" charset="0"/>
                </a:rPr>
                <a:t>Protocol-specific calls</a:t>
              </a:r>
            </a:p>
          </p:txBody>
        </p:sp>
        <p:sp>
          <p:nvSpPr>
            <p:cNvPr id="61" name="TextBox 60">
              <a:extLst>
                <a:ext uri="{FF2B5EF4-FFF2-40B4-BE49-F238E27FC236}">
                  <a16:creationId xmlns:a16="http://schemas.microsoft.com/office/drawing/2014/main" id="{AF449B51-D0C6-8B41-AB37-C0ABD484CDDF}"/>
                </a:ext>
              </a:extLst>
            </p:cNvPr>
            <p:cNvSpPr txBox="1"/>
            <p:nvPr/>
          </p:nvSpPr>
          <p:spPr>
            <a:xfrm>
              <a:off x="2667624" y="1690688"/>
              <a:ext cx="1225410" cy="276999"/>
            </a:xfrm>
            <a:prstGeom prst="rect">
              <a:avLst/>
            </a:prstGeom>
            <a:noFill/>
          </p:spPr>
          <p:txBody>
            <a:bodyPr wrap="square" rtlCol="0">
              <a:spAutoFit/>
            </a:bodyPr>
            <a:lstStyle/>
            <a:p>
              <a:pPr algn="ctr"/>
              <a:r>
                <a:rPr lang="en-ID" sz="1200" b="1" dirty="0" err="1">
                  <a:latin typeface="Montserrat" panose="00000500000000000000" pitchFamily="2" charset="0"/>
                </a:rPr>
                <a:t>JupyterLab</a:t>
              </a:r>
              <a:endParaRPr lang="en-ID" sz="1200" b="1" dirty="0">
                <a:latin typeface="Montserrat" panose="00000500000000000000" pitchFamily="2" charset="0"/>
              </a:endParaRPr>
            </a:p>
          </p:txBody>
        </p:sp>
      </p:grpSp>
      <p:sp>
        <p:nvSpPr>
          <p:cNvPr id="62" name="Content Placeholder 2">
            <a:extLst>
              <a:ext uri="{FF2B5EF4-FFF2-40B4-BE49-F238E27FC236}">
                <a16:creationId xmlns:a16="http://schemas.microsoft.com/office/drawing/2014/main" id="{2A46A684-E119-3A4F-90BC-DEB6394D3FAB}"/>
              </a:ext>
            </a:extLst>
          </p:cNvPr>
          <p:cNvSpPr>
            <a:spLocks noGrp="1"/>
          </p:cNvSpPr>
          <p:nvPr>
            <p:ph idx="1"/>
          </p:nvPr>
        </p:nvSpPr>
        <p:spPr>
          <a:xfrm>
            <a:off x="8187006" y="1825625"/>
            <a:ext cx="3166794" cy="4351338"/>
          </a:xfrm>
        </p:spPr>
        <p:txBody>
          <a:bodyPr>
            <a:normAutofit fontScale="92500"/>
          </a:bodyPr>
          <a:lstStyle/>
          <a:p>
            <a:pPr>
              <a:lnSpc>
                <a:spcPct val="100000"/>
              </a:lnSpc>
            </a:pPr>
            <a:r>
              <a:rPr lang="en-ID" sz="2400" dirty="0"/>
              <a:t>The server extension uses SQLite to store user config and cache </a:t>
            </a:r>
            <a:r>
              <a:rPr lang="en-ID" sz="2400" dirty="0" err="1"/>
              <a:t>Rucio</a:t>
            </a:r>
            <a:r>
              <a:rPr lang="en-ID" sz="2400" dirty="0"/>
              <a:t> responses.</a:t>
            </a:r>
          </a:p>
          <a:p>
            <a:pPr>
              <a:lnSpc>
                <a:spcPct val="100000"/>
              </a:lnSpc>
            </a:pPr>
            <a:r>
              <a:rPr lang="en-ID" sz="2400" dirty="0"/>
              <a:t>Frontend extension communicates with kernel extension to inject path string into Python variables.</a:t>
            </a:r>
            <a:endParaRPr lang="en-ID" sz="2000" dirty="0"/>
          </a:p>
        </p:txBody>
      </p:sp>
    </p:spTree>
    <p:extLst>
      <p:ext uri="{BB962C8B-B14F-4D97-AF65-F5344CB8AC3E}">
        <p14:creationId xmlns:p14="http://schemas.microsoft.com/office/powerpoint/2010/main" val="223582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60A2-189E-5C45-82A2-0BFF5A47090F}"/>
              </a:ext>
            </a:extLst>
          </p:cNvPr>
          <p:cNvSpPr>
            <a:spLocks noGrp="1"/>
          </p:cNvSpPr>
          <p:nvPr>
            <p:ph type="title"/>
          </p:nvPr>
        </p:nvSpPr>
        <p:spPr/>
        <p:txBody>
          <a:bodyPr/>
          <a:lstStyle/>
          <a:p>
            <a:r>
              <a:rPr lang="en-US" dirty="0"/>
              <a:t>Multi-VO Support</a:t>
            </a:r>
          </a:p>
        </p:txBody>
      </p:sp>
      <p:sp>
        <p:nvSpPr>
          <p:cNvPr id="3" name="Content Placeholder 2">
            <a:extLst>
              <a:ext uri="{FF2B5EF4-FFF2-40B4-BE49-F238E27FC236}">
                <a16:creationId xmlns:a16="http://schemas.microsoft.com/office/drawing/2014/main" id="{295FA89C-14D7-5844-A080-4FC6A2F24716}"/>
              </a:ext>
            </a:extLst>
          </p:cNvPr>
          <p:cNvSpPr>
            <a:spLocks noGrp="1"/>
          </p:cNvSpPr>
          <p:nvPr>
            <p:ph idx="1"/>
          </p:nvPr>
        </p:nvSpPr>
        <p:spPr/>
        <p:txBody>
          <a:bodyPr>
            <a:normAutofit/>
          </a:bodyPr>
          <a:lstStyle/>
          <a:p>
            <a:pPr>
              <a:lnSpc>
                <a:spcPct val="100000"/>
              </a:lnSpc>
            </a:pPr>
            <a:r>
              <a:rPr lang="en-ID" dirty="0"/>
              <a:t>The extension supports multi-VO deployments</a:t>
            </a:r>
          </a:p>
          <a:p>
            <a:pPr>
              <a:lnSpc>
                <a:spcPct val="100000"/>
              </a:lnSpc>
            </a:pPr>
            <a:r>
              <a:rPr lang="en-ID" dirty="0"/>
              <a:t>Site admins can configure the VO name</a:t>
            </a:r>
          </a:p>
          <a:p>
            <a:pPr lvl="1">
              <a:lnSpc>
                <a:spcPct val="100000"/>
              </a:lnSpc>
            </a:pPr>
            <a:r>
              <a:rPr lang="en-ID" dirty="0"/>
              <a:t>The extension will include the VO option when authenticating with </a:t>
            </a:r>
            <a:r>
              <a:rPr lang="en-ID" dirty="0" err="1"/>
              <a:t>Rucio</a:t>
            </a:r>
            <a:r>
              <a:rPr lang="en-ID" dirty="0"/>
              <a:t>.</a:t>
            </a:r>
          </a:p>
          <a:p>
            <a:pPr lvl="1">
              <a:lnSpc>
                <a:spcPct val="100000"/>
              </a:lnSpc>
            </a:pPr>
            <a:r>
              <a:rPr lang="en-ID" dirty="0"/>
              <a:t>When using X.509 User Certificate credential in Download mode, the extension can generate a Proxy certificate using </a:t>
            </a:r>
            <a:r>
              <a:rPr lang="en-ID" dirty="0" err="1">
                <a:latin typeface="Consolas" panose="020B0609020204030204" pitchFamily="49" charset="0"/>
                <a:cs typeface="Consolas" panose="020B0609020204030204" pitchFamily="49" charset="0"/>
              </a:rPr>
              <a:t>voms</a:t>
            </a:r>
            <a:r>
              <a:rPr lang="en-ID" dirty="0">
                <a:latin typeface="Consolas" panose="020B0609020204030204" pitchFamily="49" charset="0"/>
                <a:cs typeface="Consolas" panose="020B0609020204030204" pitchFamily="49" charset="0"/>
              </a:rPr>
              <a:t>-proxy-init</a:t>
            </a:r>
            <a:r>
              <a:rPr lang="en-ID" dirty="0"/>
              <a:t>.</a:t>
            </a:r>
          </a:p>
          <a:p>
            <a:pPr lvl="2">
              <a:lnSpc>
                <a:spcPct val="100000"/>
              </a:lnSpc>
            </a:pPr>
            <a:r>
              <a:rPr lang="en-ID" dirty="0"/>
              <a:t>The Proxy cert will be stored in a temporary directory and its path will be set as </a:t>
            </a:r>
            <a:r>
              <a:rPr lang="en-ID" dirty="0">
                <a:latin typeface="Consolas" panose="020B0609020204030204" pitchFamily="49" charset="0"/>
                <a:cs typeface="Consolas" panose="020B0609020204030204" pitchFamily="49" charset="0"/>
              </a:rPr>
              <a:t>X509_USER_PROXY</a:t>
            </a:r>
            <a:r>
              <a:rPr lang="en-ID" dirty="0"/>
              <a:t> env variable when downloading the files.</a:t>
            </a:r>
          </a:p>
          <a:p>
            <a:pPr lvl="1">
              <a:lnSpc>
                <a:spcPct val="100000"/>
              </a:lnSpc>
            </a:pPr>
            <a:endParaRPr lang="en-ID" dirty="0"/>
          </a:p>
          <a:p>
            <a:pPr lvl="1">
              <a:lnSpc>
                <a:spcPct val="100000"/>
              </a:lnSpc>
            </a:pPr>
            <a:endParaRPr lang="en-ID" dirty="0"/>
          </a:p>
        </p:txBody>
      </p:sp>
      <p:sp>
        <p:nvSpPr>
          <p:cNvPr id="4" name="Slide Number Placeholder 3">
            <a:extLst>
              <a:ext uri="{FF2B5EF4-FFF2-40B4-BE49-F238E27FC236}">
                <a16:creationId xmlns:a16="http://schemas.microsoft.com/office/drawing/2014/main" id="{CD96E7BB-34AE-5242-ADDD-6DBAE07099A3}"/>
              </a:ext>
            </a:extLst>
          </p:cNvPr>
          <p:cNvSpPr>
            <a:spLocks noGrp="1"/>
          </p:cNvSpPr>
          <p:nvPr>
            <p:ph type="sldNum" sz="quarter" idx="12"/>
          </p:nvPr>
        </p:nvSpPr>
        <p:spPr/>
        <p:txBody>
          <a:bodyPr/>
          <a:lstStyle/>
          <a:p>
            <a:fld id="{7FD65A34-59ED-6E41-85B5-961ADA114A50}" type="slidenum">
              <a:rPr lang="en-US" smtClean="0"/>
              <a:t>23</a:t>
            </a:fld>
            <a:endParaRPr lang="en-US"/>
          </a:p>
        </p:txBody>
      </p:sp>
    </p:spTree>
    <p:extLst>
      <p:ext uri="{BB962C8B-B14F-4D97-AF65-F5344CB8AC3E}">
        <p14:creationId xmlns:p14="http://schemas.microsoft.com/office/powerpoint/2010/main" val="140967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60A2-189E-5C45-82A2-0BFF5A47090F}"/>
              </a:ext>
            </a:extLst>
          </p:cNvPr>
          <p:cNvSpPr>
            <a:spLocks noGrp="1"/>
          </p:cNvSpPr>
          <p:nvPr>
            <p:ph type="title"/>
          </p:nvPr>
        </p:nvSpPr>
        <p:spPr/>
        <p:txBody>
          <a:bodyPr/>
          <a:lstStyle/>
          <a:p>
            <a:r>
              <a:rPr lang="en-US" dirty="0"/>
              <a:t>Installing the Extension</a:t>
            </a:r>
          </a:p>
        </p:txBody>
      </p:sp>
      <p:sp>
        <p:nvSpPr>
          <p:cNvPr id="3" name="Content Placeholder 2">
            <a:extLst>
              <a:ext uri="{FF2B5EF4-FFF2-40B4-BE49-F238E27FC236}">
                <a16:creationId xmlns:a16="http://schemas.microsoft.com/office/drawing/2014/main" id="{295FA89C-14D7-5844-A080-4FC6A2F24716}"/>
              </a:ext>
            </a:extLst>
          </p:cNvPr>
          <p:cNvSpPr>
            <a:spLocks noGrp="1"/>
          </p:cNvSpPr>
          <p:nvPr>
            <p:ph idx="1"/>
          </p:nvPr>
        </p:nvSpPr>
        <p:spPr/>
        <p:txBody>
          <a:bodyPr>
            <a:normAutofit lnSpcReduction="10000"/>
          </a:bodyPr>
          <a:lstStyle/>
          <a:p>
            <a:r>
              <a:rPr lang="en-US" dirty="0"/>
              <a:t>It comprises of several components:</a:t>
            </a:r>
          </a:p>
          <a:p>
            <a:pPr lvl="1"/>
            <a:r>
              <a:rPr lang="en-US" dirty="0" err="1"/>
              <a:t>Jupyter</a:t>
            </a:r>
            <a:r>
              <a:rPr lang="en-US" dirty="0"/>
              <a:t> notebook server extension</a:t>
            </a:r>
          </a:p>
          <a:p>
            <a:pPr lvl="1"/>
            <a:r>
              <a:rPr lang="en-US" dirty="0" err="1"/>
              <a:t>JupyterLab</a:t>
            </a:r>
            <a:r>
              <a:rPr lang="en-US" dirty="0"/>
              <a:t> (frontend) extension</a:t>
            </a:r>
          </a:p>
          <a:p>
            <a:pPr lvl="1"/>
            <a:r>
              <a:rPr lang="en-US" dirty="0" err="1"/>
              <a:t>IPython</a:t>
            </a:r>
            <a:r>
              <a:rPr lang="en-US" dirty="0"/>
              <a:t> kernel extension</a:t>
            </a:r>
          </a:p>
          <a:p>
            <a:r>
              <a:rPr lang="en-US" dirty="0"/>
              <a:t>The extension can be installed from Python Package Index (</a:t>
            </a:r>
            <a:r>
              <a:rPr lang="en-US" dirty="0" err="1"/>
              <a:t>PyPI</a:t>
            </a:r>
            <a:r>
              <a:rPr lang="en-US" dirty="0"/>
              <a:t>)</a:t>
            </a:r>
          </a:p>
          <a:p>
            <a:pPr lvl="1"/>
            <a:r>
              <a:rPr lang="en-US" dirty="0"/>
              <a:t>Simply do </a:t>
            </a:r>
            <a:r>
              <a:rPr lang="en-US" dirty="0">
                <a:latin typeface="Consolas" panose="020B0609020204030204" pitchFamily="49" charset="0"/>
                <a:cs typeface="Consolas" panose="020B0609020204030204" pitchFamily="49" charset="0"/>
              </a:rPr>
              <a:t>pip install </a:t>
            </a:r>
            <a:r>
              <a:rPr lang="en-US" dirty="0" err="1">
                <a:latin typeface="Consolas" panose="020B0609020204030204" pitchFamily="49" charset="0"/>
                <a:cs typeface="Consolas" panose="020B0609020204030204" pitchFamily="49" charset="0"/>
              </a:rPr>
              <a:t>rucio-jupyterlab</a:t>
            </a:r>
            <a:endParaRPr lang="en-US" dirty="0">
              <a:latin typeface="Consolas" panose="020B0609020204030204" pitchFamily="49" charset="0"/>
              <a:cs typeface="Consolas" panose="020B0609020204030204" pitchFamily="49" charset="0"/>
            </a:endParaRPr>
          </a:p>
          <a:p>
            <a:pPr lvl="1"/>
            <a:r>
              <a:rPr lang="en-US" dirty="0"/>
              <a:t>Complete installation instructions on </a:t>
            </a:r>
            <a:r>
              <a:rPr lang="en-ID" dirty="0">
                <a:hlinkClick r:id="rId2"/>
              </a:rPr>
              <a:t>https://github.com/didithilmy/rucio-jupyterlab</a:t>
            </a:r>
            <a:endParaRPr lang="en-ID" dirty="0"/>
          </a:p>
          <a:p>
            <a:r>
              <a:rPr lang="en-ID" dirty="0"/>
              <a:t>Prebuild Docker image is also available for quick setup (see repo README)</a:t>
            </a:r>
          </a:p>
        </p:txBody>
      </p:sp>
      <p:sp>
        <p:nvSpPr>
          <p:cNvPr id="4" name="Slide Number Placeholder 3">
            <a:extLst>
              <a:ext uri="{FF2B5EF4-FFF2-40B4-BE49-F238E27FC236}">
                <a16:creationId xmlns:a16="http://schemas.microsoft.com/office/drawing/2014/main" id="{CD96E7BB-34AE-5242-ADDD-6DBAE07099A3}"/>
              </a:ext>
            </a:extLst>
          </p:cNvPr>
          <p:cNvSpPr>
            <a:spLocks noGrp="1"/>
          </p:cNvSpPr>
          <p:nvPr>
            <p:ph type="sldNum" sz="quarter" idx="12"/>
          </p:nvPr>
        </p:nvSpPr>
        <p:spPr/>
        <p:txBody>
          <a:bodyPr/>
          <a:lstStyle/>
          <a:p>
            <a:fld id="{7FD65A34-59ED-6E41-85B5-961ADA114A50}" type="slidenum">
              <a:rPr lang="en-US" smtClean="0"/>
              <a:t>24</a:t>
            </a:fld>
            <a:endParaRPr lang="en-US"/>
          </a:p>
        </p:txBody>
      </p:sp>
    </p:spTree>
    <p:extLst>
      <p:ext uri="{BB962C8B-B14F-4D97-AF65-F5344CB8AC3E}">
        <p14:creationId xmlns:p14="http://schemas.microsoft.com/office/powerpoint/2010/main" val="240670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A3BD-E711-334E-B848-6D1B5A062407}"/>
              </a:ext>
            </a:extLst>
          </p:cNvPr>
          <p:cNvSpPr>
            <a:spLocks noGrp="1"/>
          </p:cNvSpPr>
          <p:nvPr>
            <p:ph type="title"/>
          </p:nvPr>
        </p:nvSpPr>
        <p:spPr/>
        <p:txBody>
          <a:bodyPr/>
          <a:lstStyle/>
          <a:p>
            <a:r>
              <a:rPr lang="en-US" dirty="0"/>
              <a:t>Quick Docker installation</a:t>
            </a:r>
          </a:p>
        </p:txBody>
      </p:sp>
      <p:sp>
        <p:nvSpPr>
          <p:cNvPr id="4" name="Slide Number Placeholder 3">
            <a:extLst>
              <a:ext uri="{FF2B5EF4-FFF2-40B4-BE49-F238E27FC236}">
                <a16:creationId xmlns:a16="http://schemas.microsoft.com/office/drawing/2014/main" id="{F4D4993E-25DF-A942-B360-992473D47F67}"/>
              </a:ext>
            </a:extLst>
          </p:cNvPr>
          <p:cNvSpPr>
            <a:spLocks noGrp="1"/>
          </p:cNvSpPr>
          <p:nvPr>
            <p:ph type="sldNum" sz="quarter" idx="12"/>
          </p:nvPr>
        </p:nvSpPr>
        <p:spPr/>
        <p:txBody>
          <a:bodyPr/>
          <a:lstStyle/>
          <a:p>
            <a:fld id="{7FD65A34-59ED-6E41-85B5-961ADA114A50}" type="slidenum">
              <a:rPr lang="en-US" smtClean="0"/>
              <a:t>25</a:t>
            </a:fld>
            <a:endParaRPr lang="en-US"/>
          </a:p>
        </p:txBody>
      </p:sp>
      <p:sp>
        <p:nvSpPr>
          <p:cNvPr id="5" name="Rectangle 4">
            <a:extLst>
              <a:ext uri="{FF2B5EF4-FFF2-40B4-BE49-F238E27FC236}">
                <a16:creationId xmlns:a16="http://schemas.microsoft.com/office/drawing/2014/main" id="{18A3A996-E64C-184A-97D3-8E66971EFA8D}"/>
              </a:ext>
            </a:extLst>
          </p:cNvPr>
          <p:cNvSpPr/>
          <p:nvPr/>
        </p:nvSpPr>
        <p:spPr>
          <a:xfrm>
            <a:off x="838200" y="1843088"/>
            <a:ext cx="10515600" cy="3693319"/>
          </a:xfrm>
          <a:prstGeom prst="rect">
            <a:avLst/>
          </a:prstGeom>
          <a:solidFill>
            <a:schemeClr val="bg1">
              <a:lumMod val="95000"/>
            </a:schemeClr>
          </a:solidFill>
        </p:spPr>
        <p:txBody>
          <a:bodyPr wrap="square">
            <a:spAutoFit/>
          </a:bodyPr>
          <a:lstStyle/>
          <a:p>
            <a:r>
              <a:rPr lang="en-ID" dirty="0">
                <a:solidFill>
                  <a:srgbClr val="000000"/>
                </a:solidFill>
                <a:latin typeface="Consolas" panose="020B0609020204030204" pitchFamily="49" charset="0"/>
              </a:rPr>
              <a:t>docker run -d -p 8888:8888 \</a:t>
            </a:r>
          </a:p>
          <a:p>
            <a:r>
              <a:rPr lang="en-ID" dirty="0">
                <a:solidFill>
                  <a:srgbClr val="000000"/>
                </a:solidFill>
                <a:latin typeface="Consolas" panose="020B0609020204030204" pitchFamily="49" charset="0"/>
              </a:rPr>
              <a:t>    --name </a:t>
            </a:r>
            <a:r>
              <a:rPr lang="en-ID" dirty="0" err="1">
                <a:solidFill>
                  <a:srgbClr val="000000"/>
                </a:solidFill>
                <a:latin typeface="Consolas" panose="020B0609020204030204" pitchFamily="49" charset="0"/>
              </a:rPr>
              <a:t>jupyterlab</a:t>
            </a:r>
            <a:r>
              <a:rPr lang="en-ID" dirty="0">
                <a:solidFill>
                  <a:srgbClr val="000000"/>
                </a:solidFill>
                <a:latin typeface="Consolas" panose="020B0609020204030204" pitchFamily="49" charset="0"/>
              </a:rPr>
              <a:t> \</a:t>
            </a:r>
          </a:p>
          <a:p>
            <a:r>
              <a:rPr lang="en-ID" dirty="0">
                <a:solidFill>
                  <a:srgbClr val="000000"/>
                </a:solidFill>
                <a:latin typeface="Consolas" panose="020B0609020204030204" pitchFamily="49" charset="0"/>
              </a:rPr>
              <a:t>    -e RUCIO_MODE=download \</a:t>
            </a:r>
          </a:p>
          <a:p>
            <a:r>
              <a:rPr lang="en-ID" dirty="0">
                <a:solidFill>
                  <a:srgbClr val="000000"/>
                </a:solidFill>
                <a:latin typeface="Consolas" panose="020B0609020204030204" pitchFamily="49" charset="0"/>
              </a:rPr>
              <a:t>    -e RUCIO_BASE_URL=https://escape-rucio.cern.ch:32300/ \</a:t>
            </a:r>
          </a:p>
          <a:p>
            <a:r>
              <a:rPr lang="en-ID" dirty="0">
                <a:solidFill>
                  <a:srgbClr val="000000"/>
                </a:solidFill>
                <a:latin typeface="Consolas" panose="020B0609020204030204" pitchFamily="49" charset="0"/>
              </a:rPr>
              <a:t>    -e RUCIO_AUTH_URL=https://escape-rucio.cern.ch:32301 \</a:t>
            </a:r>
          </a:p>
          <a:p>
            <a:r>
              <a:rPr lang="en-ID" dirty="0">
                <a:solidFill>
                  <a:srgbClr val="000000"/>
                </a:solidFill>
                <a:latin typeface="Consolas" panose="020B0609020204030204" pitchFamily="49" charset="0"/>
              </a:rPr>
              <a:t>    -e RUCIO_DISPLAY_NAME=ESCAPE \</a:t>
            </a:r>
          </a:p>
          <a:p>
            <a:r>
              <a:rPr lang="en-ID" dirty="0">
                <a:solidFill>
                  <a:srgbClr val="000000"/>
                </a:solidFill>
                <a:latin typeface="Consolas" panose="020B0609020204030204" pitchFamily="49" charset="0"/>
              </a:rPr>
              <a:t>    -e RUCIO_NAME=ESCAPE \</a:t>
            </a:r>
          </a:p>
          <a:p>
            <a:r>
              <a:rPr lang="en-ID" dirty="0">
                <a:solidFill>
                  <a:srgbClr val="000000"/>
                </a:solidFill>
                <a:latin typeface="Consolas" panose="020B0609020204030204" pitchFamily="49" charset="0"/>
              </a:rPr>
              <a:t>    -e RUCIO_CA_CERT=/certs/</a:t>
            </a:r>
            <a:r>
              <a:rPr lang="en-ID" dirty="0" err="1">
                <a:solidFill>
                  <a:srgbClr val="000000"/>
                </a:solidFill>
                <a:latin typeface="Consolas" panose="020B0609020204030204" pitchFamily="49" charset="0"/>
              </a:rPr>
              <a:t>ca.pem</a:t>
            </a:r>
            <a:r>
              <a:rPr lang="en-ID" dirty="0">
                <a:solidFill>
                  <a:srgbClr val="000000"/>
                </a:solidFill>
                <a:latin typeface="Consolas" panose="020B0609020204030204" pitchFamily="49" charset="0"/>
              </a:rPr>
              <a:t> \</a:t>
            </a:r>
          </a:p>
          <a:p>
            <a:r>
              <a:rPr lang="en-ID" dirty="0">
                <a:solidFill>
                  <a:srgbClr val="000000"/>
                </a:solidFill>
                <a:latin typeface="Consolas" panose="020B0609020204030204" pitchFamily="49" charset="0"/>
              </a:rPr>
              <a:t>    -e RUCIO_WILDCARD_ENABLED=1 \</a:t>
            </a:r>
          </a:p>
          <a:p>
            <a:r>
              <a:rPr lang="en-ID" dirty="0">
                <a:solidFill>
                  <a:srgbClr val="000000"/>
                </a:solidFill>
                <a:latin typeface="Consolas" panose="020B0609020204030204" pitchFamily="49" charset="0"/>
              </a:rPr>
              <a:t>    -v /etc/grid-security/:/etc/grid-security/ \</a:t>
            </a:r>
          </a:p>
          <a:p>
            <a:r>
              <a:rPr lang="en-ID" dirty="0">
                <a:solidFill>
                  <a:srgbClr val="000000"/>
                </a:solidFill>
                <a:latin typeface="Consolas" panose="020B0609020204030204" pitchFamily="49" charset="0"/>
              </a:rPr>
              <a:t>    -v /root/</a:t>
            </a:r>
            <a:r>
              <a:rPr lang="en-ID" dirty="0" err="1">
                <a:solidFill>
                  <a:srgbClr val="000000"/>
                </a:solidFill>
                <a:latin typeface="Consolas" panose="020B0609020204030204" pitchFamily="49" charset="0"/>
              </a:rPr>
              <a:t>ca.pem</a:t>
            </a:r>
            <a:r>
              <a:rPr lang="en-ID" dirty="0">
                <a:solidFill>
                  <a:srgbClr val="000000"/>
                </a:solidFill>
                <a:latin typeface="Consolas" panose="020B0609020204030204" pitchFamily="49" charset="0"/>
              </a:rPr>
              <a:t>:/certs/</a:t>
            </a:r>
            <a:r>
              <a:rPr lang="en-ID" dirty="0" err="1">
                <a:solidFill>
                  <a:srgbClr val="000000"/>
                </a:solidFill>
                <a:latin typeface="Consolas" panose="020B0609020204030204" pitchFamily="49" charset="0"/>
              </a:rPr>
              <a:t>ca.pem:z,ro</a:t>
            </a:r>
            <a:r>
              <a:rPr lang="en-ID" dirty="0">
                <a:solidFill>
                  <a:srgbClr val="000000"/>
                </a:solidFill>
                <a:latin typeface="Consolas" panose="020B0609020204030204" pitchFamily="49" charset="0"/>
              </a:rPr>
              <a:t> \</a:t>
            </a:r>
          </a:p>
          <a:p>
            <a:r>
              <a:rPr lang="en-ID" dirty="0">
                <a:solidFill>
                  <a:srgbClr val="000000"/>
                </a:solidFill>
                <a:latin typeface="Consolas" panose="020B0609020204030204" pitchFamily="49" charset="0"/>
              </a:rPr>
              <a:t>    -v /root/x509up:/home/</a:t>
            </a:r>
            <a:r>
              <a:rPr lang="en-ID" dirty="0" err="1">
                <a:solidFill>
                  <a:srgbClr val="000000"/>
                </a:solidFill>
                <a:latin typeface="Consolas" panose="020B0609020204030204" pitchFamily="49" charset="0"/>
              </a:rPr>
              <a:t>jovyan</a:t>
            </a:r>
            <a:r>
              <a:rPr lang="en-ID" dirty="0">
                <a:solidFill>
                  <a:srgbClr val="000000"/>
                </a:solidFill>
                <a:latin typeface="Consolas" panose="020B0609020204030204" pitchFamily="49" charset="0"/>
              </a:rPr>
              <a:t>/certs/x509up:z,ro \</a:t>
            </a:r>
          </a:p>
          <a:p>
            <a:r>
              <a:rPr lang="en-ID" dirty="0">
                <a:solidFill>
                  <a:srgbClr val="000000"/>
                </a:solidFill>
                <a:latin typeface="Consolas" panose="020B0609020204030204" pitchFamily="49" charset="0"/>
              </a:rPr>
              <a:t>    </a:t>
            </a:r>
            <a:r>
              <a:rPr lang="en-ID" dirty="0" err="1">
                <a:solidFill>
                  <a:srgbClr val="000000"/>
                </a:solidFill>
                <a:latin typeface="Consolas" panose="020B0609020204030204" pitchFamily="49" charset="0"/>
              </a:rPr>
              <a:t>didithilmy</a:t>
            </a:r>
            <a:r>
              <a:rPr lang="en-ID" dirty="0">
                <a:solidFill>
                  <a:srgbClr val="000000"/>
                </a:solidFill>
                <a:latin typeface="Consolas" panose="020B0609020204030204" pitchFamily="49" charset="0"/>
              </a:rPr>
              <a:t>/</a:t>
            </a:r>
            <a:r>
              <a:rPr lang="en-ID" dirty="0" err="1">
                <a:solidFill>
                  <a:srgbClr val="000000"/>
                </a:solidFill>
                <a:latin typeface="Consolas" panose="020B0609020204030204" pitchFamily="49" charset="0"/>
              </a:rPr>
              <a:t>rucio-jupyterlab:latest</a:t>
            </a:r>
            <a:endParaRPr lang="en-ID"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34306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3AD0-9AA6-9D4C-BB01-A02D7FCAAAD2}"/>
              </a:ext>
            </a:extLst>
          </p:cNvPr>
          <p:cNvSpPr>
            <a:spLocks noGrp="1"/>
          </p:cNvSpPr>
          <p:nvPr>
            <p:ph type="title"/>
          </p:nvPr>
        </p:nvSpPr>
        <p:spPr/>
        <p:txBody>
          <a:bodyPr/>
          <a:lstStyle/>
          <a:p>
            <a:r>
              <a:rPr lang="en-US" dirty="0"/>
              <a:t>Configuring the Extension</a:t>
            </a:r>
          </a:p>
        </p:txBody>
      </p:sp>
      <p:sp>
        <p:nvSpPr>
          <p:cNvPr id="3" name="Content Placeholder 2">
            <a:extLst>
              <a:ext uri="{FF2B5EF4-FFF2-40B4-BE49-F238E27FC236}">
                <a16:creationId xmlns:a16="http://schemas.microsoft.com/office/drawing/2014/main" id="{73BB09CF-85CE-4541-853D-7C42A6410B67}"/>
              </a:ext>
            </a:extLst>
          </p:cNvPr>
          <p:cNvSpPr>
            <a:spLocks noGrp="1"/>
          </p:cNvSpPr>
          <p:nvPr>
            <p:ph idx="1"/>
          </p:nvPr>
        </p:nvSpPr>
        <p:spPr/>
        <p:txBody>
          <a:bodyPr/>
          <a:lstStyle/>
          <a:p>
            <a:r>
              <a:rPr lang="en-US" dirty="0"/>
              <a:t>The extension uses standard </a:t>
            </a:r>
            <a:r>
              <a:rPr lang="en-US" dirty="0" err="1"/>
              <a:t>Jupyter</a:t>
            </a:r>
            <a:r>
              <a:rPr lang="en-US" dirty="0"/>
              <a:t> configuration system</a:t>
            </a:r>
          </a:p>
          <a:p>
            <a:pPr lvl="1"/>
            <a:r>
              <a:rPr lang="en-US" dirty="0"/>
              <a:t>Can be placed on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jupyter</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jupyter_notebook_config.json</a:t>
            </a:r>
            <a:endParaRPr lang="en-US" dirty="0">
              <a:latin typeface="Consolas" panose="020B0609020204030204" pitchFamily="49" charset="0"/>
              <a:cs typeface="Consolas" panose="020B0609020204030204" pitchFamily="49" charset="0"/>
            </a:endParaRPr>
          </a:p>
          <a:p>
            <a:pPr lvl="1"/>
            <a:r>
              <a:rPr lang="en-US" dirty="0"/>
              <a:t>Refer to </a:t>
            </a:r>
            <a:r>
              <a:rPr lang="en-US" dirty="0" err="1"/>
              <a:t>Jupyter</a:t>
            </a:r>
            <a:r>
              <a:rPr lang="en-US" dirty="0"/>
              <a:t> docs</a:t>
            </a:r>
          </a:p>
          <a:p>
            <a:r>
              <a:rPr lang="en-US" dirty="0"/>
              <a:t>Supports remote configuration</a:t>
            </a:r>
          </a:p>
          <a:p>
            <a:pPr lvl="1"/>
            <a:r>
              <a:rPr lang="en-US" dirty="0"/>
              <a:t>Config JSON placed in a static file, accessible via HTTP from the </a:t>
            </a:r>
            <a:r>
              <a:rPr lang="en-US" dirty="0" err="1"/>
              <a:t>JupyterLab</a:t>
            </a:r>
            <a:r>
              <a:rPr lang="en-US" dirty="0"/>
              <a:t> server</a:t>
            </a:r>
          </a:p>
          <a:p>
            <a:pPr lvl="1"/>
            <a:r>
              <a:rPr lang="en-US" dirty="0"/>
              <a:t>More on this later</a:t>
            </a:r>
          </a:p>
          <a:p>
            <a:endParaRPr lang="en-US" dirty="0"/>
          </a:p>
        </p:txBody>
      </p:sp>
      <p:sp>
        <p:nvSpPr>
          <p:cNvPr id="4" name="Slide Number Placeholder 3">
            <a:extLst>
              <a:ext uri="{FF2B5EF4-FFF2-40B4-BE49-F238E27FC236}">
                <a16:creationId xmlns:a16="http://schemas.microsoft.com/office/drawing/2014/main" id="{60408347-4DB5-5846-B200-EC56F7494DD4}"/>
              </a:ext>
            </a:extLst>
          </p:cNvPr>
          <p:cNvSpPr>
            <a:spLocks noGrp="1"/>
          </p:cNvSpPr>
          <p:nvPr>
            <p:ph type="sldNum" sz="quarter" idx="12"/>
          </p:nvPr>
        </p:nvSpPr>
        <p:spPr/>
        <p:txBody>
          <a:bodyPr/>
          <a:lstStyle/>
          <a:p>
            <a:fld id="{7FD65A34-59ED-6E41-85B5-961ADA114A50}" type="slidenum">
              <a:rPr lang="en-US" smtClean="0"/>
              <a:t>26</a:t>
            </a:fld>
            <a:endParaRPr lang="en-US"/>
          </a:p>
        </p:txBody>
      </p:sp>
    </p:spTree>
    <p:extLst>
      <p:ext uri="{BB962C8B-B14F-4D97-AF65-F5344CB8AC3E}">
        <p14:creationId xmlns:p14="http://schemas.microsoft.com/office/powerpoint/2010/main" val="277093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03A3-2279-2943-9DDA-06F466AA330C}"/>
              </a:ext>
            </a:extLst>
          </p:cNvPr>
          <p:cNvSpPr>
            <a:spLocks noGrp="1"/>
          </p:cNvSpPr>
          <p:nvPr>
            <p:ph type="title"/>
          </p:nvPr>
        </p:nvSpPr>
        <p:spPr/>
        <p:txBody>
          <a:bodyPr/>
          <a:lstStyle/>
          <a:p>
            <a:r>
              <a:rPr lang="en-US" dirty="0"/>
              <a:t>Configuring the Extension (2)</a:t>
            </a:r>
          </a:p>
        </p:txBody>
      </p:sp>
      <p:sp>
        <p:nvSpPr>
          <p:cNvPr id="3" name="Content Placeholder 2">
            <a:extLst>
              <a:ext uri="{FF2B5EF4-FFF2-40B4-BE49-F238E27FC236}">
                <a16:creationId xmlns:a16="http://schemas.microsoft.com/office/drawing/2014/main" id="{A2B1AF7A-28C6-A64C-9BD4-F1A545288AFD}"/>
              </a:ext>
            </a:extLst>
          </p:cNvPr>
          <p:cNvSpPr>
            <a:spLocks noGrp="1"/>
          </p:cNvSpPr>
          <p:nvPr>
            <p:ph idx="1"/>
          </p:nvPr>
        </p:nvSpPr>
        <p:spPr/>
        <p:txBody>
          <a:bodyPr>
            <a:normAutofit fontScale="62500" lnSpcReduction="20000"/>
          </a:bodyPr>
          <a:lstStyle/>
          <a:p>
            <a:pPr>
              <a:lnSpc>
                <a:spcPct val="120000"/>
              </a:lnSpc>
            </a:pPr>
            <a:r>
              <a:rPr lang="en-US" dirty="0"/>
              <a:t>Configurable items:</a:t>
            </a:r>
          </a:p>
          <a:p>
            <a:pPr lvl="1">
              <a:lnSpc>
                <a:spcPct val="120000"/>
              </a:lnSpc>
            </a:pPr>
            <a:r>
              <a:rPr lang="en-US" dirty="0"/>
              <a:t>Name &amp; Display Name</a:t>
            </a:r>
          </a:p>
          <a:p>
            <a:pPr lvl="1">
              <a:lnSpc>
                <a:spcPct val="120000"/>
              </a:lnSpc>
            </a:pPr>
            <a:r>
              <a:rPr lang="en-US" dirty="0" err="1"/>
              <a:t>Rucio</a:t>
            </a:r>
            <a:r>
              <a:rPr lang="en-US" dirty="0"/>
              <a:t> URL &amp; Auth URL</a:t>
            </a:r>
          </a:p>
          <a:p>
            <a:pPr lvl="1">
              <a:lnSpc>
                <a:spcPct val="120000"/>
              </a:lnSpc>
            </a:pPr>
            <a:r>
              <a:rPr lang="en-US" dirty="0"/>
              <a:t>Wildcard search enable/disable</a:t>
            </a:r>
          </a:p>
          <a:p>
            <a:pPr lvl="1">
              <a:lnSpc>
                <a:spcPct val="120000"/>
              </a:lnSpc>
            </a:pPr>
            <a:r>
              <a:rPr lang="en-US" dirty="0"/>
              <a:t>Destination RSE</a:t>
            </a:r>
          </a:p>
          <a:p>
            <a:pPr lvl="1">
              <a:lnSpc>
                <a:spcPct val="120000"/>
              </a:lnSpc>
            </a:pPr>
            <a:r>
              <a:rPr lang="en-US" dirty="0"/>
              <a:t>Mount path prefix</a:t>
            </a:r>
          </a:p>
          <a:p>
            <a:pPr lvl="1">
              <a:lnSpc>
                <a:spcPct val="120000"/>
              </a:lnSpc>
            </a:pPr>
            <a:r>
              <a:rPr lang="en-US" dirty="0"/>
              <a:t>Replication rule lifetime</a:t>
            </a:r>
          </a:p>
          <a:p>
            <a:pPr lvl="1">
              <a:lnSpc>
                <a:spcPct val="120000"/>
              </a:lnSpc>
            </a:pPr>
            <a:r>
              <a:rPr lang="en-US" dirty="0" err="1"/>
              <a:t>Rucio</a:t>
            </a:r>
            <a:r>
              <a:rPr lang="en-US" dirty="0"/>
              <a:t> CA path</a:t>
            </a:r>
          </a:p>
          <a:p>
            <a:pPr lvl="1">
              <a:lnSpc>
                <a:spcPct val="120000"/>
              </a:lnSpc>
            </a:pPr>
            <a:r>
              <a:rPr lang="en-US" dirty="0"/>
              <a:t>VO, VOMS </a:t>
            </a:r>
            <a:r>
              <a:rPr lang="en-US" dirty="0" err="1"/>
              <a:t>vomsdir</a:t>
            </a:r>
            <a:r>
              <a:rPr lang="en-US" dirty="0"/>
              <a:t>, VOMS </a:t>
            </a:r>
            <a:r>
              <a:rPr lang="en-US" dirty="0" err="1"/>
              <a:t>certdir</a:t>
            </a:r>
            <a:r>
              <a:rPr lang="en-US" dirty="0"/>
              <a:t>, VOMS </a:t>
            </a:r>
            <a:r>
              <a:rPr lang="en-US" dirty="0" err="1"/>
              <a:t>vomses</a:t>
            </a:r>
            <a:r>
              <a:rPr lang="en-US" dirty="0"/>
              <a:t>, VOMS enabled</a:t>
            </a:r>
          </a:p>
          <a:p>
            <a:pPr lvl="1">
              <a:lnSpc>
                <a:spcPct val="120000"/>
              </a:lnSpc>
            </a:pPr>
            <a:r>
              <a:rPr lang="en-US" dirty="0"/>
              <a:t>Site name</a:t>
            </a:r>
          </a:p>
          <a:p>
            <a:pPr lvl="1">
              <a:lnSpc>
                <a:spcPct val="120000"/>
              </a:lnSpc>
            </a:pPr>
            <a:r>
              <a:rPr lang="en-US" dirty="0"/>
              <a:t>App ID</a:t>
            </a:r>
          </a:p>
          <a:p>
            <a:pPr lvl="1">
              <a:lnSpc>
                <a:spcPct val="120000"/>
              </a:lnSpc>
            </a:pPr>
            <a:r>
              <a:rPr lang="en-US" dirty="0"/>
              <a:t>Mode of operation</a:t>
            </a:r>
          </a:p>
          <a:p>
            <a:pPr>
              <a:lnSpc>
                <a:spcPct val="120000"/>
              </a:lnSpc>
            </a:pPr>
            <a:r>
              <a:rPr lang="en-US" dirty="0"/>
              <a:t>More on this: </a:t>
            </a:r>
            <a:r>
              <a:rPr lang="en-ID" dirty="0">
                <a:hlinkClick r:id="rId2"/>
              </a:rPr>
              <a:t>https://github.com/didithilmy/rucio-jupyterlab/blob/master/CONFIGURATION.md</a:t>
            </a:r>
            <a:endParaRPr lang="en-US" dirty="0"/>
          </a:p>
          <a:p>
            <a:pPr lvl="1">
              <a:lnSpc>
                <a:spcPct val="120000"/>
              </a:lnSpc>
            </a:pPr>
            <a:endParaRPr lang="en-US" dirty="0"/>
          </a:p>
        </p:txBody>
      </p:sp>
      <p:sp>
        <p:nvSpPr>
          <p:cNvPr id="4" name="Slide Number Placeholder 3">
            <a:extLst>
              <a:ext uri="{FF2B5EF4-FFF2-40B4-BE49-F238E27FC236}">
                <a16:creationId xmlns:a16="http://schemas.microsoft.com/office/drawing/2014/main" id="{D33943AB-4B38-A640-A62A-D830D20AB54C}"/>
              </a:ext>
            </a:extLst>
          </p:cNvPr>
          <p:cNvSpPr>
            <a:spLocks noGrp="1"/>
          </p:cNvSpPr>
          <p:nvPr>
            <p:ph type="sldNum" sz="quarter" idx="12"/>
          </p:nvPr>
        </p:nvSpPr>
        <p:spPr/>
        <p:txBody>
          <a:bodyPr/>
          <a:lstStyle/>
          <a:p>
            <a:fld id="{7FD65A34-59ED-6E41-85B5-961ADA114A50}" type="slidenum">
              <a:rPr lang="en-US" smtClean="0"/>
              <a:t>27</a:t>
            </a:fld>
            <a:endParaRPr lang="en-US"/>
          </a:p>
        </p:txBody>
      </p:sp>
    </p:spTree>
    <p:extLst>
      <p:ext uri="{BB962C8B-B14F-4D97-AF65-F5344CB8AC3E}">
        <p14:creationId xmlns:p14="http://schemas.microsoft.com/office/powerpoint/2010/main" val="94775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03A3-2279-2943-9DDA-06F466AA330C}"/>
              </a:ext>
            </a:extLst>
          </p:cNvPr>
          <p:cNvSpPr>
            <a:spLocks noGrp="1"/>
          </p:cNvSpPr>
          <p:nvPr>
            <p:ph type="title"/>
          </p:nvPr>
        </p:nvSpPr>
        <p:spPr/>
        <p:txBody>
          <a:bodyPr/>
          <a:lstStyle/>
          <a:p>
            <a:r>
              <a:rPr lang="en-US" dirty="0"/>
              <a:t>Remote Configuration</a:t>
            </a:r>
          </a:p>
        </p:txBody>
      </p:sp>
      <p:sp>
        <p:nvSpPr>
          <p:cNvPr id="3" name="Content Placeholder 2">
            <a:extLst>
              <a:ext uri="{FF2B5EF4-FFF2-40B4-BE49-F238E27FC236}">
                <a16:creationId xmlns:a16="http://schemas.microsoft.com/office/drawing/2014/main" id="{A2B1AF7A-28C6-A64C-9BD4-F1A545288AFD}"/>
              </a:ext>
            </a:extLst>
          </p:cNvPr>
          <p:cNvSpPr>
            <a:spLocks noGrp="1"/>
          </p:cNvSpPr>
          <p:nvPr>
            <p:ph idx="1"/>
          </p:nvPr>
        </p:nvSpPr>
        <p:spPr>
          <a:xfrm>
            <a:off x="838200" y="1825625"/>
            <a:ext cx="10515600" cy="2036862"/>
          </a:xfrm>
        </p:spPr>
        <p:txBody>
          <a:bodyPr>
            <a:normAutofit fontScale="92500" lnSpcReduction="20000"/>
          </a:bodyPr>
          <a:lstStyle/>
          <a:p>
            <a:pPr>
              <a:lnSpc>
                <a:spcPct val="100000"/>
              </a:lnSpc>
            </a:pPr>
            <a:r>
              <a:rPr lang="en-US" dirty="0" err="1"/>
              <a:t>Rucio</a:t>
            </a:r>
            <a:r>
              <a:rPr lang="en-US" dirty="0"/>
              <a:t> and </a:t>
            </a:r>
            <a:r>
              <a:rPr lang="en-US" dirty="0" err="1"/>
              <a:t>JupyterLab</a:t>
            </a:r>
            <a:r>
              <a:rPr lang="en-US" dirty="0"/>
              <a:t> instances can be managed by different site administrators</a:t>
            </a:r>
          </a:p>
          <a:p>
            <a:pPr lvl="1">
              <a:lnSpc>
                <a:spcPct val="100000"/>
              </a:lnSpc>
            </a:pPr>
            <a:r>
              <a:rPr lang="en-US" dirty="0"/>
              <a:t>If a configuration item changes, it’s a challenge to coordinate both teams.</a:t>
            </a:r>
          </a:p>
          <a:p>
            <a:pPr lvl="1">
              <a:lnSpc>
                <a:spcPct val="100000"/>
              </a:lnSpc>
            </a:pPr>
            <a:r>
              <a:rPr lang="en-US" dirty="0"/>
              <a:t>To address this, the extension supports reading a configuration remotely.</a:t>
            </a:r>
          </a:p>
        </p:txBody>
      </p:sp>
      <p:sp>
        <p:nvSpPr>
          <p:cNvPr id="4" name="Slide Number Placeholder 3">
            <a:extLst>
              <a:ext uri="{FF2B5EF4-FFF2-40B4-BE49-F238E27FC236}">
                <a16:creationId xmlns:a16="http://schemas.microsoft.com/office/drawing/2014/main" id="{D33943AB-4B38-A640-A62A-D830D20AB54C}"/>
              </a:ext>
            </a:extLst>
          </p:cNvPr>
          <p:cNvSpPr>
            <a:spLocks noGrp="1"/>
          </p:cNvSpPr>
          <p:nvPr>
            <p:ph type="sldNum" sz="quarter" idx="12"/>
          </p:nvPr>
        </p:nvSpPr>
        <p:spPr/>
        <p:txBody>
          <a:bodyPr/>
          <a:lstStyle/>
          <a:p>
            <a:fld id="{7FD65A34-59ED-6E41-85B5-961ADA114A50}" type="slidenum">
              <a:rPr lang="en-US" smtClean="0"/>
              <a:t>28</a:t>
            </a:fld>
            <a:endParaRPr lang="en-US"/>
          </a:p>
        </p:txBody>
      </p:sp>
      <p:sp>
        <p:nvSpPr>
          <p:cNvPr id="8" name="Rectangle 7">
            <a:extLst>
              <a:ext uri="{FF2B5EF4-FFF2-40B4-BE49-F238E27FC236}">
                <a16:creationId xmlns:a16="http://schemas.microsoft.com/office/drawing/2014/main" id="{09571275-4489-4943-A20F-5234C7745779}"/>
              </a:ext>
            </a:extLst>
          </p:cNvPr>
          <p:cNvSpPr/>
          <p:nvPr/>
        </p:nvSpPr>
        <p:spPr>
          <a:xfrm>
            <a:off x="1069340" y="3955256"/>
            <a:ext cx="10053320" cy="2308324"/>
          </a:xfrm>
          <a:prstGeom prst="rect">
            <a:avLst/>
          </a:prstGeom>
          <a:solidFill>
            <a:schemeClr val="bg1">
              <a:lumMod val="95000"/>
            </a:schemeClr>
          </a:solidFill>
        </p:spPr>
        <p:txBody>
          <a:bodyPr wrap="square">
            <a:spAutoFit/>
          </a:bodyPr>
          <a:lstStyle/>
          <a:p>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"instances": [</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"name": "</a:t>
            </a:r>
            <a:r>
              <a:rPr lang="en-US" sz="1600" dirty="0" err="1">
                <a:latin typeface="Consolas" panose="020B0609020204030204" pitchFamily="49" charset="0"/>
                <a:cs typeface="Consolas" panose="020B0609020204030204" pitchFamily="49" charset="0"/>
              </a:rPr>
              <a:t>experiment.cern.ch</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display_name</a:t>
            </a:r>
            <a:r>
              <a:rPr lang="en-US" sz="1600" dirty="0">
                <a:latin typeface="Consolas" panose="020B0609020204030204" pitchFamily="49" charset="0"/>
                <a:cs typeface="Consolas" panose="020B0609020204030204" pitchFamily="49" charset="0"/>
              </a:rPr>
              <a:t>": "Experiment",</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url</a:t>
            </a:r>
            <a:r>
              <a:rPr lang="en-US" sz="1600" dirty="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https://</a:t>
            </a:r>
            <a:r>
              <a:rPr lang="en-US" sz="1600" b="1" dirty="0" err="1">
                <a:latin typeface="Consolas" panose="020B0609020204030204" pitchFamily="49" charset="0"/>
                <a:cs typeface="Consolas" panose="020B0609020204030204" pitchFamily="49" charset="0"/>
              </a:rPr>
              <a:t>url</a:t>
            </a:r>
            <a:r>
              <a:rPr lang="en-US" sz="1600" b="1" dirty="0">
                <a:latin typeface="Consolas" panose="020B0609020204030204" pitchFamily="49" charset="0"/>
                <a:cs typeface="Consolas" panose="020B0609020204030204" pitchFamily="49" charset="0"/>
              </a:rPr>
              <a:t>-to-</a:t>
            </a:r>
            <a:r>
              <a:rPr lang="en-US" sz="1600" b="1" dirty="0" err="1">
                <a:latin typeface="Consolas" panose="020B0609020204030204" pitchFamily="49" charset="0"/>
                <a:cs typeface="Consolas" panose="020B0609020204030204" pitchFamily="49" charset="0"/>
              </a:rPr>
              <a:t>rucio</a:t>
            </a:r>
            <a:r>
              <a:rPr lang="en-US" sz="1600" b="1" dirty="0">
                <a:latin typeface="Consolas" panose="020B0609020204030204" pitchFamily="49" charset="0"/>
                <a:cs typeface="Consolas" panose="020B0609020204030204" pitchFamily="49" charset="0"/>
              </a:rPr>
              <a:t>-configuration/</a:t>
            </a:r>
            <a:r>
              <a:rPr lang="en-US" sz="1600" b="1" dirty="0" err="1">
                <a:latin typeface="Consolas" panose="020B0609020204030204" pitchFamily="49" charset="0"/>
                <a:cs typeface="Consolas" panose="020B0609020204030204" pitchFamily="49" charset="0"/>
              </a:rPr>
              <a:t>config.json</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95143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3DAA343-720E-4948-979E-F4C51EF32F78}"/>
              </a:ext>
            </a:extLst>
          </p:cNvPr>
          <p:cNvPicPr>
            <a:picLocks noChangeAspect="1"/>
          </p:cNvPicPr>
          <p:nvPr/>
        </p:nvPicPr>
        <p:blipFill rotWithShape="1">
          <a:blip r:embed="rId3"/>
          <a:srcRect l="28253" t="17332" r="28781" b="15571"/>
          <a:stretch/>
        </p:blipFill>
        <p:spPr>
          <a:xfrm>
            <a:off x="1745673" y="759683"/>
            <a:ext cx="2507673" cy="2757640"/>
          </a:xfrm>
          <a:prstGeom prst="rect">
            <a:avLst/>
          </a:prstGeom>
        </p:spPr>
      </p:pic>
      <p:pic>
        <p:nvPicPr>
          <p:cNvPr id="7" name="Picture 6">
            <a:extLst>
              <a:ext uri="{FF2B5EF4-FFF2-40B4-BE49-F238E27FC236}">
                <a16:creationId xmlns:a16="http://schemas.microsoft.com/office/drawing/2014/main" id="{A35A5525-ED01-49A9-B8BA-2811CB21ABE0}"/>
              </a:ext>
            </a:extLst>
          </p:cNvPr>
          <p:cNvPicPr>
            <a:picLocks noChangeAspect="1"/>
          </p:cNvPicPr>
          <p:nvPr/>
        </p:nvPicPr>
        <p:blipFill>
          <a:blip r:embed="rId4"/>
          <a:stretch>
            <a:fillRect/>
          </a:stretch>
        </p:blipFill>
        <p:spPr>
          <a:xfrm>
            <a:off x="7841673" y="852055"/>
            <a:ext cx="2604654" cy="2268570"/>
          </a:xfrm>
          <a:prstGeom prst="rect">
            <a:avLst/>
          </a:prstGeom>
        </p:spPr>
      </p:pic>
      <p:cxnSp>
        <p:nvCxnSpPr>
          <p:cNvPr id="9" name="Straight Connector 8">
            <a:extLst>
              <a:ext uri="{FF2B5EF4-FFF2-40B4-BE49-F238E27FC236}">
                <a16:creationId xmlns:a16="http://schemas.microsoft.com/office/drawing/2014/main" id="{9446B75D-FD5A-45C0-8A8B-8D60B65A32C8}"/>
              </a:ext>
            </a:extLst>
          </p:cNvPr>
          <p:cNvCxnSpPr/>
          <p:nvPr/>
        </p:nvCxnSpPr>
        <p:spPr>
          <a:xfrm>
            <a:off x="6030191" y="852055"/>
            <a:ext cx="0" cy="5330536"/>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77EC165-7A65-46EE-B7EE-5723F2E17F0D}"/>
              </a:ext>
            </a:extLst>
          </p:cNvPr>
          <p:cNvSpPr txBox="1"/>
          <p:nvPr/>
        </p:nvSpPr>
        <p:spPr>
          <a:xfrm>
            <a:off x="529936" y="3782291"/>
            <a:ext cx="5133106" cy="1938992"/>
          </a:xfrm>
          <a:prstGeom prst="rect">
            <a:avLst/>
          </a:prstGeom>
          <a:noFill/>
        </p:spPr>
        <p:txBody>
          <a:bodyPr wrap="square" rtlCol="0">
            <a:spAutoFit/>
          </a:bodyPr>
          <a:lstStyle/>
          <a:p>
            <a:r>
              <a:rPr lang="en-ID" sz="2400" b="1" dirty="0" err="1">
                <a:latin typeface="Montserrat" panose="00000500000000000000" pitchFamily="2" charset="0"/>
              </a:rPr>
              <a:t>Rucio</a:t>
            </a:r>
            <a:endParaRPr lang="en-ID" sz="2400" b="1" dirty="0">
              <a:latin typeface="Montserrat" panose="00000500000000000000" pitchFamily="2" charset="0"/>
            </a:endParaRPr>
          </a:p>
          <a:p>
            <a:pPr marL="285750" indent="-285750">
              <a:buFontTx/>
              <a:buChar char="-"/>
            </a:pPr>
            <a:r>
              <a:rPr lang="en-ID" sz="2400" dirty="0">
                <a:latin typeface="Montserrat" panose="00000500000000000000" pitchFamily="2" charset="0"/>
              </a:rPr>
              <a:t>Keeps track of data locations</a:t>
            </a:r>
          </a:p>
          <a:p>
            <a:pPr marL="285750" indent="-285750">
              <a:buFontTx/>
              <a:buChar char="-"/>
            </a:pPr>
            <a:r>
              <a:rPr lang="en-ID" sz="2400" dirty="0">
                <a:latin typeface="Montserrat" panose="00000500000000000000" pitchFamily="2" charset="0"/>
              </a:rPr>
              <a:t>Moves data around as needed</a:t>
            </a:r>
          </a:p>
          <a:p>
            <a:pPr marL="285750" indent="-285750">
              <a:buFontTx/>
              <a:buChar char="-"/>
            </a:pPr>
            <a:r>
              <a:rPr lang="en-ID" sz="2400" dirty="0">
                <a:latin typeface="Montserrat" panose="00000500000000000000" pitchFamily="2" charset="0"/>
              </a:rPr>
              <a:t>De facto standard for scientific data management</a:t>
            </a:r>
          </a:p>
        </p:txBody>
      </p:sp>
      <p:sp>
        <p:nvSpPr>
          <p:cNvPr id="12" name="TextBox 11">
            <a:extLst>
              <a:ext uri="{FF2B5EF4-FFF2-40B4-BE49-F238E27FC236}">
                <a16:creationId xmlns:a16="http://schemas.microsoft.com/office/drawing/2014/main" id="{028C7002-385B-4C58-A3BD-4DDA3C7C0E6D}"/>
              </a:ext>
            </a:extLst>
          </p:cNvPr>
          <p:cNvSpPr txBox="1"/>
          <p:nvPr/>
        </p:nvSpPr>
        <p:spPr>
          <a:xfrm>
            <a:off x="6577447" y="3782291"/>
            <a:ext cx="5133106" cy="2308324"/>
          </a:xfrm>
          <a:prstGeom prst="rect">
            <a:avLst/>
          </a:prstGeom>
          <a:noFill/>
        </p:spPr>
        <p:txBody>
          <a:bodyPr wrap="square" rtlCol="0">
            <a:spAutoFit/>
          </a:bodyPr>
          <a:lstStyle/>
          <a:p>
            <a:r>
              <a:rPr lang="en-ID" sz="2400" b="1" dirty="0">
                <a:latin typeface="Montserrat" panose="00000500000000000000" pitchFamily="2" charset="0"/>
              </a:rPr>
              <a:t>SWAN</a:t>
            </a:r>
          </a:p>
          <a:p>
            <a:pPr marL="285750" indent="-285750">
              <a:buFontTx/>
              <a:buChar char="-"/>
            </a:pPr>
            <a:r>
              <a:rPr lang="en-ID" sz="2400" dirty="0">
                <a:latin typeface="Montserrat" panose="00000500000000000000" pitchFamily="2" charset="0"/>
              </a:rPr>
              <a:t>Online interactive </a:t>
            </a:r>
            <a:r>
              <a:rPr lang="en-ID" sz="2400" dirty="0" err="1">
                <a:latin typeface="Montserrat" panose="00000500000000000000" pitchFamily="2" charset="0"/>
              </a:rPr>
              <a:t>Jupyter</a:t>
            </a:r>
            <a:r>
              <a:rPr lang="en-ID" sz="2400" dirty="0">
                <a:latin typeface="Montserrat" panose="00000500000000000000" pitchFamily="2" charset="0"/>
              </a:rPr>
              <a:t> notebook</a:t>
            </a:r>
          </a:p>
          <a:p>
            <a:pPr marL="285750" indent="-285750">
              <a:buFontTx/>
              <a:buChar char="-"/>
            </a:pPr>
            <a:r>
              <a:rPr lang="en-ID" sz="2400" dirty="0">
                <a:latin typeface="Montserrat" panose="00000500000000000000" pitchFamily="2" charset="0"/>
              </a:rPr>
              <a:t>No installation needed</a:t>
            </a:r>
          </a:p>
          <a:p>
            <a:pPr marL="285750" indent="-285750">
              <a:buFontTx/>
              <a:buChar char="-"/>
            </a:pPr>
            <a:r>
              <a:rPr lang="en-ID" sz="2400" dirty="0">
                <a:latin typeface="Montserrat" panose="00000500000000000000" pitchFamily="2" charset="0"/>
              </a:rPr>
              <a:t>Enables collaboration through notebook sharing</a:t>
            </a:r>
          </a:p>
        </p:txBody>
      </p:sp>
      <p:sp>
        <p:nvSpPr>
          <p:cNvPr id="2" name="Slide Number Placeholder 1">
            <a:extLst>
              <a:ext uri="{FF2B5EF4-FFF2-40B4-BE49-F238E27FC236}">
                <a16:creationId xmlns:a16="http://schemas.microsoft.com/office/drawing/2014/main" id="{59EC1CB8-A5DC-6F4C-AA02-669B80131EDE}"/>
              </a:ext>
            </a:extLst>
          </p:cNvPr>
          <p:cNvSpPr>
            <a:spLocks noGrp="1"/>
          </p:cNvSpPr>
          <p:nvPr>
            <p:ph type="sldNum" sz="quarter" idx="12"/>
          </p:nvPr>
        </p:nvSpPr>
        <p:spPr/>
        <p:txBody>
          <a:bodyPr/>
          <a:lstStyle/>
          <a:p>
            <a:fld id="{7FD65A34-59ED-6E41-85B5-961ADA114A50}" type="slidenum">
              <a:rPr lang="en-US" smtClean="0"/>
              <a:t>2</a:t>
            </a:fld>
            <a:endParaRPr lang="en-US" dirty="0"/>
          </a:p>
        </p:txBody>
      </p:sp>
    </p:spTree>
    <p:extLst>
      <p:ext uri="{BB962C8B-B14F-4D97-AF65-F5344CB8AC3E}">
        <p14:creationId xmlns:p14="http://schemas.microsoft.com/office/powerpoint/2010/main" val="1019764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8EBE-E390-4A96-B157-30876047FBC1}"/>
              </a:ext>
            </a:extLst>
          </p:cNvPr>
          <p:cNvSpPr>
            <a:spLocks noGrp="1"/>
          </p:cNvSpPr>
          <p:nvPr>
            <p:ph type="title"/>
          </p:nvPr>
        </p:nvSpPr>
        <p:spPr/>
        <p:txBody>
          <a:bodyPr/>
          <a:lstStyle/>
          <a:p>
            <a:r>
              <a:rPr lang="en-US" dirty="0"/>
              <a:t>Future Developments</a:t>
            </a:r>
            <a:endParaRPr lang="en-ID" dirty="0"/>
          </a:p>
        </p:txBody>
      </p:sp>
      <p:sp>
        <p:nvSpPr>
          <p:cNvPr id="3" name="Content Placeholder 2">
            <a:extLst>
              <a:ext uri="{FF2B5EF4-FFF2-40B4-BE49-F238E27FC236}">
                <a16:creationId xmlns:a16="http://schemas.microsoft.com/office/drawing/2014/main" id="{78C590ED-4B2C-4DB5-ABEE-E1AB42D0558E}"/>
              </a:ext>
            </a:extLst>
          </p:cNvPr>
          <p:cNvSpPr>
            <a:spLocks noGrp="1"/>
          </p:cNvSpPr>
          <p:nvPr>
            <p:ph idx="1"/>
          </p:nvPr>
        </p:nvSpPr>
        <p:spPr/>
        <p:txBody>
          <a:bodyPr>
            <a:normAutofit/>
          </a:bodyPr>
          <a:lstStyle/>
          <a:p>
            <a:r>
              <a:rPr lang="en-US" dirty="0"/>
              <a:t>More Kernel compatibility</a:t>
            </a:r>
          </a:p>
          <a:p>
            <a:pPr lvl="1"/>
            <a:r>
              <a:rPr lang="en-US" dirty="0"/>
              <a:t>Octave, R, ROOT C++</a:t>
            </a:r>
          </a:p>
          <a:p>
            <a:r>
              <a:rPr lang="en-US" dirty="0"/>
              <a:t>More authentication methods</a:t>
            </a:r>
          </a:p>
          <a:p>
            <a:pPr lvl="1"/>
            <a:r>
              <a:rPr lang="en-US" dirty="0"/>
              <a:t>OAuth/OpenID Connect</a:t>
            </a:r>
          </a:p>
          <a:p>
            <a:r>
              <a:rPr lang="en-US" dirty="0"/>
              <a:t>Share notebooks across </a:t>
            </a:r>
            <a:r>
              <a:rPr lang="en-US" dirty="0" err="1"/>
              <a:t>JupyterLab</a:t>
            </a:r>
            <a:r>
              <a:rPr lang="en-US" dirty="0"/>
              <a:t> installations</a:t>
            </a:r>
          </a:p>
          <a:p>
            <a:pPr lvl="1"/>
            <a:r>
              <a:rPr lang="en-US" dirty="0"/>
              <a:t>Allows any </a:t>
            </a:r>
            <a:r>
              <a:rPr lang="en-US" dirty="0" err="1"/>
              <a:t>JupyterLab</a:t>
            </a:r>
            <a:r>
              <a:rPr lang="en-US" dirty="0"/>
              <a:t> instance to connect to publicly-accessible </a:t>
            </a:r>
            <a:r>
              <a:rPr lang="en-US" dirty="0" err="1"/>
              <a:t>Rucio</a:t>
            </a:r>
            <a:r>
              <a:rPr lang="en-US" dirty="0"/>
              <a:t> installations and their RSEs</a:t>
            </a:r>
          </a:p>
          <a:p>
            <a:pPr lvl="1"/>
            <a:r>
              <a:rPr lang="en-US" dirty="0"/>
              <a:t>Fetches </a:t>
            </a:r>
            <a:r>
              <a:rPr lang="en-US" dirty="0" err="1"/>
              <a:t>Rucio</a:t>
            </a:r>
            <a:r>
              <a:rPr lang="en-US" dirty="0"/>
              <a:t> configuration on-the-fly, URL known from notebook metadata</a:t>
            </a:r>
          </a:p>
        </p:txBody>
      </p:sp>
      <p:sp>
        <p:nvSpPr>
          <p:cNvPr id="4" name="Slide Number Placeholder 3">
            <a:extLst>
              <a:ext uri="{FF2B5EF4-FFF2-40B4-BE49-F238E27FC236}">
                <a16:creationId xmlns:a16="http://schemas.microsoft.com/office/drawing/2014/main" id="{EDE9E901-12BB-9A40-B943-B377FBDDD95B}"/>
              </a:ext>
            </a:extLst>
          </p:cNvPr>
          <p:cNvSpPr>
            <a:spLocks noGrp="1"/>
          </p:cNvSpPr>
          <p:nvPr>
            <p:ph type="sldNum" sz="quarter" idx="12"/>
          </p:nvPr>
        </p:nvSpPr>
        <p:spPr/>
        <p:txBody>
          <a:bodyPr/>
          <a:lstStyle/>
          <a:p>
            <a:fld id="{7FD65A34-59ED-6E41-85B5-961ADA114A50}" type="slidenum">
              <a:rPr lang="en-US" smtClean="0"/>
              <a:t>29</a:t>
            </a:fld>
            <a:endParaRPr lang="en-US" dirty="0"/>
          </a:p>
        </p:txBody>
      </p:sp>
    </p:spTree>
    <p:extLst>
      <p:ext uri="{BB962C8B-B14F-4D97-AF65-F5344CB8AC3E}">
        <p14:creationId xmlns:p14="http://schemas.microsoft.com/office/powerpoint/2010/main" val="369720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0837-D9A4-7744-819C-666BC8F5274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382E70E-2E63-9647-B781-07D46AC943D3}"/>
              </a:ext>
            </a:extLst>
          </p:cNvPr>
          <p:cNvSpPr>
            <a:spLocks noGrp="1"/>
          </p:cNvSpPr>
          <p:nvPr>
            <p:ph idx="1"/>
          </p:nvPr>
        </p:nvSpPr>
        <p:spPr>
          <a:xfrm>
            <a:off x="838200" y="1825625"/>
            <a:ext cx="10515600" cy="4667250"/>
          </a:xfrm>
        </p:spPr>
        <p:txBody>
          <a:bodyPr>
            <a:normAutofit fontScale="77500" lnSpcReduction="20000"/>
          </a:bodyPr>
          <a:lstStyle/>
          <a:p>
            <a:pPr>
              <a:lnSpc>
                <a:spcPct val="120000"/>
              </a:lnSpc>
            </a:pPr>
            <a:r>
              <a:rPr lang="en-US" dirty="0"/>
              <a:t>This extension has the capability to bridge an </a:t>
            </a:r>
            <a:r>
              <a:rPr lang="en-US" dirty="0" err="1"/>
              <a:t>exascale</a:t>
            </a:r>
            <a:r>
              <a:rPr lang="en-US" dirty="0"/>
              <a:t> data management platform (</a:t>
            </a:r>
            <a:r>
              <a:rPr lang="en-US" dirty="0" err="1"/>
              <a:t>Rucio</a:t>
            </a:r>
            <a:r>
              <a:rPr lang="en-US" dirty="0"/>
              <a:t>) and an online data analytics platform (SWAN/</a:t>
            </a:r>
            <a:r>
              <a:rPr lang="en-US" dirty="0" err="1"/>
              <a:t>JupyterLab</a:t>
            </a:r>
            <a:r>
              <a:rPr lang="en-US" dirty="0"/>
              <a:t>).</a:t>
            </a:r>
          </a:p>
          <a:p>
            <a:pPr lvl="1">
              <a:lnSpc>
                <a:spcPct val="120000"/>
              </a:lnSpc>
            </a:pPr>
            <a:r>
              <a:rPr lang="en-US" dirty="0"/>
              <a:t>It could become an important piece to enable easy data access from an analysis platform to ESCAPE </a:t>
            </a:r>
            <a:r>
              <a:rPr lang="en-US" dirty="0" err="1"/>
              <a:t>datalake</a:t>
            </a:r>
            <a:r>
              <a:rPr lang="en-US" dirty="0"/>
              <a:t>.</a:t>
            </a:r>
          </a:p>
          <a:p>
            <a:pPr>
              <a:lnSpc>
                <a:spcPct val="120000"/>
              </a:lnSpc>
            </a:pPr>
            <a:r>
              <a:rPr lang="en-US" dirty="0"/>
              <a:t>The development of the extension has benefited from ESCAPE’s expertise and R&amp;D.</a:t>
            </a:r>
          </a:p>
          <a:p>
            <a:pPr>
              <a:lnSpc>
                <a:spcPct val="120000"/>
              </a:lnSpc>
            </a:pPr>
            <a:r>
              <a:rPr lang="en-ID" dirty="0"/>
              <a:t>The development of this extension was aligned with the current challenges in distributed computing.</a:t>
            </a:r>
          </a:p>
          <a:p>
            <a:pPr>
              <a:lnSpc>
                <a:spcPct val="120000"/>
              </a:lnSpc>
            </a:pPr>
            <a:r>
              <a:rPr lang="en-ID" dirty="0"/>
              <a:t>The </a:t>
            </a:r>
            <a:r>
              <a:rPr lang="en-ID" dirty="0" err="1"/>
              <a:t>Rucio</a:t>
            </a:r>
            <a:r>
              <a:rPr lang="en-ID" dirty="0"/>
              <a:t> </a:t>
            </a:r>
            <a:r>
              <a:rPr lang="en-ID" dirty="0" err="1"/>
              <a:t>JupyterLab</a:t>
            </a:r>
            <a:r>
              <a:rPr lang="en-ID" dirty="0"/>
              <a:t> Extension can help to assess the new models and infrastructures being prototyped to address the future exabyte-scale and multi-experiment computing scenarios.</a:t>
            </a:r>
            <a:endParaRPr lang="en-US" dirty="0"/>
          </a:p>
        </p:txBody>
      </p:sp>
      <p:sp>
        <p:nvSpPr>
          <p:cNvPr id="4" name="Slide Number Placeholder 3">
            <a:extLst>
              <a:ext uri="{FF2B5EF4-FFF2-40B4-BE49-F238E27FC236}">
                <a16:creationId xmlns:a16="http://schemas.microsoft.com/office/drawing/2014/main" id="{AD27328C-F6A1-C549-93F2-059413B2A852}"/>
              </a:ext>
            </a:extLst>
          </p:cNvPr>
          <p:cNvSpPr>
            <a:spLocks noGrp="1"/>
          </p:cNvSpPr>
          <p:nvPr>
            <p:ph type="sldNum" sz="quarter" idx="12"/>
          </p:nvPr>
        </p:nvSpPr>
        <p:spPr/>
        <p:txBody>
          <a:bodyPr/>
          <a:lstStyle/>
          <a:p>
            <a:fld id="{7FD65A34-59ED-6E41-85B5-961ADA114A50}" type="slidenum">
              <a:rPr lang="en-US" smtClean="0"/>
              <a:t>30</a:t>
            </a:fld>
            <a:endParaRPr lang="en-US"/>
          </a:p>
        </p:txBody>
      </p:sp>
    </p:spTree>
    <p:extLst>
      <p:ext uri="{BB962C8B-B14F-4D97-AF65-F5344CB8AC3E}">
        <p14:creationId xmlns:p14="http://schemas.microsoft.com/office/powerpoint/2010/main" val="1213924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0567-7771-492E-83B9-CA2D4C9EDC32}"/>
              </a:ext>
            </a:extLst>
          </p:cNvPr>
          <p:cNvSpPr>
            <a:spLocks noGrp="1"/>
          </p:cNvSpPr>
          <p:nvPr>
            <p:ph type="title"/>
          </p:nvPr>
        </p:nvSpPr>
        <p:spPr/>
        <p:txBody>
          <a:bodyPr/>
          <a:lstStyle/>
          <a:p>
            <a:r>
              <a:rPr lang="en-US" dirty="0"/>
              <a:t>Acknowledgements</a:t>
            </a:r>
            <a:endParaRPr lang="en-ID" dirty="0"/>
          </a:p>
        </p:txBody>
      </p:sp>
      <p:sp>
        <p:nvSpPr>
          <p:cNvPr id="3" name="Content Placeholder 2">
            <a:extLst>
              <a:ext uri="{FF2B5EF4-FFF2-40B4-BE49-F238E27FC236}">
                <a16:creationId xmlns:a16="http://schemas.microsoft.com/office/drawing/2014/main" id="{F6110277-BE7B-4C67-9908-F905C93DE0E7}"/>
              </a:ext>
            </a:extLst>
          </p:cNvPr>
          <p:cNvSpPr>
            <a:spLocks noGrp="1"/>
          </p:cNvSpPr>
          <p:nvPr>
            <p:ph idx="1"/>
          </p:nvPr>
        </p:nvSpPr>
        <p:spPr>
          <a:xfrm>
            <a:off x="838200" y="1825625"/>
            <a:ext cx="10515600" cy="4351338"/>
          </a:xfrm>
        </p:spPr>
        <p:txBody>
          <a:bodyPr>
            <a:normAutofit/>
          </a:bodyPr>
          <a:lstStyle/>
          <a:p>
            <a:pPr marL="0" indent="0">
              <a:buNone/>
            </a:pPr>
            <a:r>
              <a:rPr lang="en-US" dirty="0"/>
              <a:t>Huge thanks to my CERN mentors:</a:t>
            </a:r>
          </a:p>
          <a:p>
            <a:r>
              <a:rPr lang="en-US" dirty="0" err="1"/>
              <a:t>Aristeidis</a:t>
            </a:r>
            <a:r>
              <a:rPr lang="en-US" dirty="0"/>
              <a:t> FKIARAS</a:t>
            </a:r>
          </a:p>
          <a:p>
            <a:r>
              <a:rPr lang="en-US" dirty="0"/>
              <a:t>Riccardo DI MARIA</a:t>
            </a:r>
          </a:p>
          <a:p>
            <a:r>
              <a:rPr lang="en-US" dirty="0"/>
              <a:t>Martin BARISITS</a:t>
            </a:r>
          </a:p>
          <a:p>
            <a:r>
              <a:rPr lang="en-US" dirty="0" err="1"/>
              <a:t>Diogo</a:t>
            </a:r>
            <a:r>
              <a:rPr lang="en-US" dirty="0"/>
              <a:t> CASTRO</a:t>
            </a:r>
          </a:p>
          <a:p>
            <a:r>
              <a:rPr lang="en-US" dirty="0"/>
              <a:t>Mario LASSNIG</a:t>
            </a:r>
          </a:p>
          <a:p>
            <a:r>
              <a:rPr lang="en-US" dirty="0" err="1"/>
              <a:t>Enric</a:t>
            </a:r>
            <a:r>
              <a:rPr lang="en-US" dirty="0"/>
              <a:t> TEJEDOR </a:t>
            </a:r>
            <a:r>
              <a:rPr lang="en-ID" dirty="0"/>
              <a:t>SAAVEDRA</a:t>
            </a:r>
            <a:endParaRPr lang="en-US" dirty="0"/>
          </a:p>
          <a:p>
            <a:r>
              <a:rPr lang="en-US" dirty="0"/>
              <a:t>Enrico BOCCHI</a:t>
            </a:r>
          </a:p>
        </p:txBody>
      </p:sp>
      <p:sp>
        <p:nvSpPr>
          <p:cNvPr id="4" name="Slide Number Placeholder 3">
            <a:extLst>
              <a:ext uri="{FF2B5EF4-FFF2-40B4-BE49-F238E27FC236}">
                <a16:creationId xmlns:a16="http://schemas.microsoft.com/office/drawing/2014/main" id="{420893CC-6C73-5E4B-8C95-949F18BEA0A8}"/>
              </a:ext>
            </a:extLst>
          </p:cNvPr>
          <p:cNvSpPr>
            <a:spLocks noGrp="1"/>
          </p:cNvSpPr>
          <p:nvPr>
            <p:ph type="sldNum" sz="quarter" idx="12"/>
          </p:nvPr>
        </p:nvSpPr>
        <p:spPr/>
        <p:txBody>
          <a:bodyPr/>
          <a:lstStyle/>
          <a:p>
            <a:fld id="{7FD65A34-59ED-6E41-85B5-961ADA114A50}" type="slidenum">
              <a:rPr lang="en-US" smtClean="0"/>
              <a:t>31</a:t>
            </a:fld>
            <a:endParaRPr lang="en-US"/>
          </a:p>
        </p:txBody>
      </p:sp>
    </p:spTree>
    <p:extLst>
      <p:ext uri="{BB962C8B-B14F-4D97-AF65-F5344CB8AC3E}">
        <p14:creationId xmlns:p14="http://schemas.microsoft.com/office/powerpoint/2010/main" val="2262674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59D1-27C8-BA4A-8E7F-21207D921E69}"/>
              </a:ext>
            </a:extLst>
          </p:cNvPr>
          <p:cNvSpPr>
            <a:spLocks noGrp="1"/>
          </p:cNvSpPr>
          <p:nvPr>
            <p:ph type="title"/>
          </p:nvPr>
        </p:nvSpPr>
        <p:spPr>
          <a:xfrm>
            <a:off x="831850" y="3429000"/>
            <a:ext cx="6369050" cy="1133475"/>
          </a:xfrm>
        </p:spPr>
        <p:txBody>
          <a:bodyPr/>
          <a:lstStyle/>
          <a:p>
            <a:r>
              <a:rPr lang="en-US" dirty="0"/>
              <a:t>Thank you.</a:t>
            </a:r>
          </a:p>
        </p:txBody>
      </p:sp>
      <p:sp>
        <p:nvSpPr>
          <p:cNvPr id="3" name="Text Placeholder 2">
            <a:extLst>
              <a:ext uri="{FF2B5EF4-FFF2-40B4-BE49-F238E27FC236}">
                <a16:creationId xmlns:a16="http://schemas.microsoft.com/office/drawing/2014/main" id="{566D1B06-CDFF-064D-A0AA-A18B1B77BF17}"/>
              </a:ext>
            </a:extLst>
          </p:cNvPr>
          <p:cNvSpPr>
            <a:spLocks noGrp="1"/>
          </p:cNvSpPr>
          <p:nvPr>
            <p:ph type="body" idx="1"/>
          </p:nvPr>
        </p:nvSpPr>
        <p:spPr>
          <a:xfrm>
            <a:off x="831850" y="4989513"/>
            <a:ext cx="6169025" cy="1500187"/>
          </a:xfrm>
        </p:spPr>
        <p:txBody>
          <a:bodyPr>
            <a:normAutofit/>
          </a:bodyPr>
          <a:lstStyle/>
          <a:p>
            <a:pPr>
              <a:lnSpc>
                <a:spcPct val="100000"/>
              </a:lnSpc>
              <a:spcBef>
                <a:spcPts val="100"/>
              </a:spcBef>
            </a:pPr>
            <a:r>
              <a:rPr lang="en-US" sz="1400" dirty="0"/>
              <a:t>Attributions:</a:t>
            </a:r>
          </a:p>
          <a:p>
            <a:pPr>
              <a:lnSpc>
                <a:spcPct val="100000"/>
              </a:lnSpc>
              <a:spcBef>
                <a:spcPts val="100"/>
              </a:spcBef>
            </a:pPr>
            <a:r>
              <a:rPr lang="en-US" sz="1400" dirty="0"/>
              <a:t>CERN-HSF logo courtesy of </a:t>
            </a:r>
            <a:r>
              <a:rPr lang="en-US" sz="1400" dirty="0" err="1"/>
              <a:t>hepsoftwarefoundation.org</a:t>
            </a:r>
            <a:endParaRPr lang="en-US" sz="1400" dirty="0"/>
          </a:p>
          <a:p>
            <a:pPr>
              <a:lnSpc>
                <a:spcPct val="100000"/>
              </a:lnSpc>
              <a:spcBef>
                <a:spcPts val="100"/>
              </a:spcBef>
            </a:pPr>
            <a:r>
              <a:rPr lang="en-US" sz="1400" dirty="0" err="1"/>
              <a:t>Rucio</a:t>
            </a:r>
            <a:r>
              <a:rPr lang="en-US" sz="1400" dirty="0"/>
              <a:t> logo courtesy of </a:t>
            </a:r>
            <a:r>
              <a:rPr lang="en-US" sz="1400" dirty="0" err="1"/>
              <a:t>rucio.github.io</a:t>
            </a:r>
            <a:endParaRPr lang="en-US" sz="1400" dirty="0"/>
          </a:p>
          <a:p>
            <a:pPr>
              <a:lnSpc>
                <a:spcPct val="100000"/>
              </a:lnSpc>
              <a:spcBef>
                <a:spcPts val="100"/>
              </a:spcBef>
            </a:pPr>
            <a:r>
              <a:rPr lang="en-US" sz="1400" dirty="0"/>
              <a:t>SWAN logo courtesy of </a:t>
            </a:r>
            <a:r>
              <a:rPr lang="en-US" sz="1400" dirty="0" err="1"/>
              <a:t>swan.web.cern.ch</a:t>
            </a:r>
            <a:endParaRPr lang="en-US" sz="1400" dirty="0"/>
          </a:p>
          <a:p>
            <a:pPr>
              <a:lnSpc>
                <a:spcPct val="100000"/>
              </a:lnSpc>
              <a:spcBef>
                <a:spcPts val="100"/>
              </a:spcBef>
            </a:pPr>
            <a:r>
              <a:rPr lang="en-US" sz="1400" dirty="0"/>
              <a:t>ESCAPE logo courtesy of </a:t>
            </a:r>
            <a:r>
              <a:rPr lang="en-US" sz="1400" dirty="0" err="1"/>
              <a:t>projectescape.eu</a:t>
            </a:r>
            <a:endParaRPr lang="en-US" sz="1400" dirty="0"/>
          </a:p>
        </p:txBody>
      </p:sp>
      <p:sp>
        <p:nvSpPr>
          <p:cNvPr id="4" name="Slide Number Placeholder 3">
            <a:extLst>
              <a:ext uri="{FF2B5EF4-FFF2-40B4-BE49-F238E27FC236}">
                <a16:creationId xmlns:a16="http://schemas.microsoft.com/office/drawing/2014/main" id="{BE300C9E-36CE-5F49-9FCD-C82F71AAC3BD}"/>
              </a:ext>
            </a:extLst>
          </p:cNvPr>
          <p:cNvSpPr>
            <a:spLocks noGrp="1"/>
          </p:cNvSpPr>
          <p:nvPr>
            <p:ph type="sldNum" sz="quarter" idx="12"/>
          </p:nvPr>
        </p:nvSpPr>
        <p:spPr/>
        <p:txBody>
          <a:bodyPr/>
          <a:lstStyle/>
          <a:p>
            <a:fld id="{7FD65A34-59ED-6E41-85B5-961ADA114A50}" type="slidenum">
              <a:rPr lang="en-US" smtClean="0"/>
              <a:t>32</a:t>
            </a:fld>
            <a:endParaRPr lang="en-US"/>
          </a:p>
        </p:txBody>
      </p:sp>
      <p:grpSp>
        <p:nvGrpSpPr>
          <p:cNvPr id="20" name="Group 19">
            <a:extLst>
              <a:ext uri="{FF2B5EF4-FFF2-40B4-BE49-F238E27FC236}">
                <a16:creationId xmlns:a16="http://schemas.microsoft.com/office/drawing/2014/main" id="{4AC4CDA5-D116-4FE6-A6A6-F5D414AB0BE9}"/>
              </a:ext>
            </a:extLst>
          </p:cNvPr>
          <p:cNvGrpSpPr/>
          <p:nvPr/>
        </p:nvGrpSpPr>
        <p:grpSpPr>
          <a:xfrm>
            <a:off x="831849" y="592418"/>
            <a:ext cx="2908878" cy="307777"/>
            <a:chOff x="831849" y="453353"/>
            <a:chExt cx="2908878" cy="307777"/>
          </a:xfrm>
        </p:grpSpPr>
        <p:pic>
          <p:nvPicPr>
            <p:cNvPr id="8" name="Picture 7" descr="A close up of a logo&#10;&#10;Description automatically generated">
              <a:extLst>
                <a:ext uri="{FF2B5EF4-FFF2-40B4-BE49-F238E27FC236}">
                  <a16:creationId xmlns:a16="http://schemas.microsoft.com/office/drawing/2014/main" id="{222458FE-3674-4F6F-A4A0-6E5AC6C2498C}"/>
                </a:ext>
              </a:extLst>
            </p:cNvPr>
            <p:cNvPicPr>
              <a:picLocks noChangeAspect="1"/>
            </p:cNvPicPr>
            <p:nvPr/>
          </p:nvPicPr>
          <p:blipFill>
            <a:blip r:embed="rId3"/>
            <a:stretch>
              <a:fillRect/>
            </a:stretch>
          </p:blipFill>
          <p:spPr>
            <a:xfrm>
              <a:off x="831849" y="468174"/>
              <a:ext cx="278133" cy="278133"/>
            </a:xfrm>
            <a:prstGeom prst="rect">
              <a:avLst/>
            </a:prstGeom>
          </p:spPr>
        </p:pic>
        <p:sp>
          <p:nvSpPr>
            <p:cNvPr id="9" name="TextBox 8">
              <a:extLst>
                <a:ext uri="{FF2B5EF4-FFF2-40B4-BE49-F238E27FC236}">
                  <a16:creationId xmlns:a16="http://schemas.microsoft.com/office/drawing/2014/main" id="{188E340D-6B93-464B-91F2-E4D1A499C5D2}"/>
                </a:ext>
              </a:extLst>
            </p:cNvPr>
            <p:cNvSpPr txBox="1"/>
            <p:nvPr/>
          </p:nvSpPr>
          <p:spPr>
            <a:xfrm>
              <a:off x="1109983" y="453353"/>
              <a:ext cx="2630744" cy="307777"/>
            </a:xfrm>
            <a:prstGeom prst="rect">
              <a:avLst/>
            </a:prstGeom>
            <a:noFill/>
          </p:spPr>
          <p:txBody>
            <a:bodyPr wrap="square" rtlCol="0">
              <a:spAutoFit/>
            </a:bodyPr>
            <a:lstStyle/>
            <a:p>
              <a:r>
                <a:rPr lang="en-ID" sz="1400" dirty="0">
                  <a:latin typeface="Montserrat" panose="00000500000000000000" pitchFamily="2" charset="0"/>
                </a:rPr>
                <a:t>Muhammad Aditya Hilmy</a:t>
              </a:r>
            </a:p>
          </p:txBody>
        </p:sp>
      </p:grpSp>
      <p:grpSp>
        <p:nvGrpSpPr>
          <p:cNvPr id="19" name="Group 18">
            <a:extLst>
              <a:ext uri="{FF2B5EF4-FFF2-40B4-BE49-F238E27FC236}">
                <a16:creationId xmlns:a16="http://schemas.microsoft.com/office/drawing/2014/main" id="{55CE9FB2-3D6E-4705-BEB1-FA95200D3F6D}"/>
              </a:ext>
            </a:extLst>
          </p:cNvPr>
          <p:cNvGrpSpPr/>
          <p:nvPr/>
        </p:nvGrpSpPr>
        <p:grpSpPr>
          <a:xfrm>
            <a:off x="831849" y="1289015"/>
            <a:ext cx="1474932" cy="307777"/>
            <a:chOff x="831850" y="895212"/>
            <a:chExt cx="1474932" cy="307777"/>
          </a:xfrm>
        </p:grpSpPr>
        <p:pic>
          <p:nvPicPr>
            <p:cNvPr id="11" name="Picture 10" descr="A close up of a logo&#10;&#10;Description automatically generated">
              <a:extLst>
                <a:ext uri="{FF2B5EF4-FFF2-40B4-BE49-F238E27FC236}">
                  <a16:creationId xmlns:a16="http://schemas.microsoft.com/office/drawing/2014/main" id="{7680FC52-2875-43C3-B01C-A43AD56A368B}"/>
                </a:ext>
              </a:extLst>
            </p:cNvPr>
            <p:cNvPicPr>
              <a:picLocks noChangeAspect="1"/>
            </p:cNvPicPr>
            <p:nvPr/>
          </p:nvPicPr>
          <p:blipFill>
            <a:blip r:embed="rId4"/>
            <a:stretch>
              <a:fillRect/>
            </a:stretch>
          </p:blipFill>
          <p:spPr>
            <a:xfrm>
              <a:off x="831850" y="910035"/>
              <a:ext cx="278133" cy="278133"/>
            </a:xfrm>
            <a:prstGeom prst="rect">
              <a:avLst/>
            </a:prstGeom>
          </p:spPr>
        </p:pic>
        <p:sp>
          <p:nvSpPr>
            <p:cNvPr id="13" name="TextBox 12">
              <a:extLst>
                <a:ext uri="{FF2B5EF4-FFF2-40B4-BE49-F238E27FC236}">
                  <a16:creationId xmlns:a16="http://schemas.microsoft.com/office/drawing/2014/main" id="{3289D5F1-FB0D-4180-8D04-7A93DB2ACF29}"/>
                </a:ext>
              </a:extLst>
            </p:cNvPr>
            <p:cNvSpPr txBox="1"/>
            <p:nvPr/>
          </p:nvSpPr>
          <p:spPr>
            <a:xfrm>
              <a:off x="1109983" y="895212"/>
              <a:ext cx="1196799" cy="307777"/>
            </a:xfrm>
            <a:prstGeom prst="rect">
              <a:avLst/>
            </a:prstGeom>
            <a:noFill/>
          </p:spPr>
          <p:txBody>
            <a:bodyPr wrap="square" rtlCol="0">
              <a:spAutoFit/>
            </a:bodyPr>
            <a:lstStyle/>
            <a:p>
              <a:r>
                <a:rPr lang="en-ID" sz="1400" dirty="0" err="1">
                  <a:latin typeface="Montserrat" panose="00000500000000000000" pitchFamily="2" charset="0"/>
                </a:rPr>
                <a:t>didithilmy</a:t>
              </a:r>
              <a:endParaRPr lang="en-ID" sz="1400" dirty="0">
                <a:latin typeface="Montserrat" panose="00000500000000000000" pitchFamily="2" charset="0"/>
              </a:endParaRPr>
            </a:p>
          </p:txBody>
        </p:sp>
      </p:grpSp>
      <p:grpSp>
        <p:nvGrpSpPr>
          <p:cNvPr id="18" name="Group 17">
            <a:extLst>
              <a:ext uri="{FF2B5EF4-FFF2-40B4-BE49-F238E27FC236}">
                <a16:creationId xmlns:a16="http://schemas.microsoft.com/office/drawing/2014/main" id="{B0E57C66-5F41-4DF8-A6D4-FC0AC6358448}"/>
              </a:ext>
            </a:extLst>
          </p:cNvPr>
          <p:cNvGrpSpPr/>
          <p:nvPr/>
        </p:nvGrpSpPr>
        <p:grpSpPr>
          <a:xfrm>
            <a:off x="831849" y="926814"/>
            <a:ext cx="2186998" cy="307777"/>
            <a:chOff x="831850" y="1266908"/>
            <a:chExt cx="2186998" cy="307777"/>
          </a:xfrm>
        </p:grpSpPr>
        <p:pic>
          <p:nvPicPr>
            <p:cNvPr id="15" name="Picture 14" descr="A close up of a logo&#10;&#10;Description automatically generated">
              <a:extLst>
                <a:ext uri="{FF2B5EF4-FFF2-40B4-BE49-F238E27FC236}">
                  <a16:creationId xmlns:a16="http://schemas.microsoft.com/office/drawing/2014/main" id="{7F1BDEAE-0A37-4EBB-86FA-DC0080EF434A}"/>
                </a:ext>
              </a:extLst>
            </p:cNvPr>
            <p:cNvPicPr>
              <a:picLocks noChangeAspect="1"/>
            </p:cNvPicPr>
            <p:nvPr/>
          </p:nvPicPr>
          <p:blipFill>
            <a:blip r:embed="rId5"/>
            <a:stretch>
              <a:fillRect/>
            </a:stretch>
          </p:blipFill>
          <p:spPr>
            <a:xfrm>
              <a:off x="831850" y="1296551"/>
              <a:ext cx="278134" cy="278134"/>
            </a:xfrm>
            <a:prstGeom prst="rect">
              <a:avLst/>
            </a:prstGeom>
          </p:spPr>
        </p:pic>
        <p:sp>
          <p:nvSpPr>
            <p:cNvPr id="17" name="TextBox 16">
              <a:extLst>
                <a:ext uri="{FF2B5EF4-FFF2-40B4-BE49-F238E27FC236}">
                  <a16:creationId xmlns:a16="http://schemas.microsoft.com/office/drawing/2014/main" id="{424CE29C-5440-492F-AAED-704FFA3297CA}"/>
                </a:ext>
              </a:extLst>
            </p:cNvPr>
            <p:cNvSpPr txBox="1"/>
            <p:nvPr/>
          </p:nvSpPr>
          <p:spPr>
            <a:xfrm>
              <a:off x="1112646" y="1266908"/>
              <a:ext cx="1906202" cy="307777"/>
            </a:xfrm>
            <a:prstGeom prst="rect">
              <a:avLst/>
            </a:prstGeom>
            <a:noFill/>
          </p:spPr>
          <p:txBody>
            <a:bodyPr wrap="square" rtlCol="0">
              <a:spAutoFit/>
            </a:bodyPr>
            <a:lstStyle/>
            <a:p>
              <a:r>
                <a:rPr lang="en-ID" sz="1400" dirty="0">
                  <a:latin typeface="Montserrat" panose="00000500000000000000" pitchFamily="2" charset="0"/>
                </a:rPr>
                <a:t>mhilmy@hey.com</a:t>
              </a:r>
            </a:p>
          </p:txBody>
        </p:sp>
      </p:grpSp>
    </p:spTree>
    <p:extLst>
      <p:ext uri="{BB962C8B-B14F-4D97-AF65-F5344CB8AC3E}">
        <p14:creationId xmlns:p14="http://schemas.microsoft.com/office/powerpoint/2010/main" val="186668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18F5-2545-40C2-940F-6CD261556EDE}"/>
              </a:ext>
            </a:extLst>
          </p:cNvPr>
          <p:cNvSpPr>
            <a:spLocks noGrp="1"/>
          </p:cNvSpPr>
          <p:nvPr>
            <p:ph type="title"/>
          </p:nvPr>
        </p:nvSpPr>
        <p:spPr>
          <a:xfrm>
            <a:off x="831850" y="2659300"/>
            <a:ext cx="10515600" cy="1827689"/>
          </a:xfrm>
        </p:spPr>
        <p:txBody>
          <a:bodyPr anchor="ctr">
            <a:normAutofit fontScale="90000"/>
          </a:bodyPr>
          <a:lstStyle/>
          <a:p>
            <a:pPr>
              <a:lnSpc>
                <a:spcPct val="100000"/>
              </a:lnSpc>
            </a:pPr>
            <a:r>
              <a:rPr lang="en-ID" sz="3600" dirty="0"/>
              <a:t>Integrating those would enable scientists to perform analyses on large datasets with ease. </a:t>
            </a:r>
            <a:r>
              <a:rPr lang="en-ID" sz="3600" dirty="0">
                <a:solidFill>
                  <a:schemeClr val="tx1">
                    <a:lumMod val="50000"/>
                    <a:lumOff val="50000"/>
                  </a:schemeClr>
                </a:solidFill>
              </a:rPr>
              <a:t>No installation and configuration needed.</a:t>
            </a:r>
          </a:p>
        </p:txBody>
      </p:sp>
      <p:sp>
        <p:nvSpPr>
          <p:cNvPr id="3" name="Slide Number Placeholder 2">
            <a:extLst>
              <a:ext uri="{FF2B5EF4-FFF2-40B4-BE49-F238E27FC236}">
                <a16:creationId xmlns:a16="http://schemas.microsoft.com/office/drawing/2014/main" id="{5FA8AFD2-32F1-6A43-B67B-C1289E7BA96B}"/>
              </a:ext>
            </a:extLst>
          </p:cNvPr>
          <p:cNvSpPr>
            <a:spLocks noGrp="1"/>
          </p:cNvSpPr>
          <p:nvPr>
            <p:ph type="sldNum" sz="quarter" idx="12"/>
          </p:nvPr>
        </p:nvSpPr>
        <p:spPr/>
        <p:txBody>
          <a:bodyPr/>
          <a:lstStyle/>
          <a:p>
            <a:fld id="{7FD65A34-59ED-6E41-85B5-961ADA114A50}" type="slidenum">
              <a:rPr lang="en-US" smtClean="0"/>
              <a:t>3</a:t>
            </a:fld>
            <a:endParaRPr lang="en-US"/>
          </a:p>
        </p:txBody>
      </p:sp>
      <p:sp>
        <p:nvSpPr>
          <p:cNvPr id="4" name="TextBox 3">
            <a:extLst>
              <a:ext uri="{FF2B5EF4-FFF2-40B4-BE49-F238E27FC236}">
                <a16:creationId xmlns:a16="http://schemas.microsoft.com/office/drawing/2014/main" id="{0AC6B686-EC53-6F42-9013-F3CDD8F8098C}"/>
              </a:ext>
            </a:extLst>
          </p:cNvPr>
          <p:cNvSpPr txBox="1"/>
          <p:nvPr/>
        </p:nvSpPr>
        <p:spPr>
          <a:xfrm>
            <a:off x="831850" y="2289968"/>
            <a:ext cx="4237990" cy="369332"/>
          </a:xfrm>
          <a:prstGeom prst="rect">
            <a:avLst/>
          </a:prstGeom>
          <a:noFill/>
        </p:spPr>
        <p:txBody>
          <a:bodyPr wrap="square" rtlCol="0">
            <a:spAutoFit/>
          </a:bodyPr>
          <a:lstStyle/>
          <a:p>
            <a:r>
              <a:rPr lang="en-US" b="1" dirty="0">
                <a:solidFill>
                  <a:srgbClr val="007C91"/>
                </a:solidFill>
                <a:latin typeface="Montserrat" pitchFamily="2" charset="77"/>
              </a:rPr>
              <a:t>INTEGRATING RUCIO AND SWAN</a:t>
            </a:r>
          </a:p>
        </p:txBody>
      </p:sp>
    </p:spTree>
    <p:extLst>
      <p:ext uri="{BB962C8B-B14F-4D97-AF65-F5344CB8AC3E}">
        <p14:creationId xmlns:p14="http://schemas.microsoft.com/office/powerpoint/2010/main" val="180144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024A-D02E-40EB-8FF9-ADEA4DC15338}"/>
              </a:ext>
            </a:extLst>
          </p:cNvPr>
          <p:cNvSpPr>
            <a:spLocks noGrp="1"/>
          </p:cNvSpPr>
          <p:nvPr>
            <p:ph type="title"/>
          </p:nvPr>
        </p:nvSpPr>
        <p:spPr/>
        <p:txBody>
          <a:bodyPr>
            <a:normAutofit/>
          </a:bodyPr>
          <a:lstStyle/>
          <a:p>
            <a:r>
              <a:rPr lang="en-ID" sz="3600" dirty="0"/>
              <a:t>What it takes to use </a:t>
            </a:r>
            <a:r>
              <a:rPr lang="en-ID" sz="3600" dirty="0" err="1"/>
              <a:t>Rucio</a:t>
            </a:r>
            <a:r>
              <a:rPr lang="en-ID" sz="3600" dirty="0"/>
              <a:t>-managed data in SWAN</a:t>
            </a:r>
          </a:p>
        </p:txBody>
      </p:sp>
      <p:sp>
        <p:nvSpPr>
          <p:cNvPr id="3" name="Content Placeholder 2">
            <a:extLst>
              <a:ext uri="{FF2B5EF4-FFF2-40B4-BE49-F238E27FC236}">
                <a16:creationId xmlns:a16="http://schemas.microsoft.com/office/drawing/2014/main" id="{AE056CF9-7854-4A56-8748-3BEF0EB5D9AC}"/>
              </a:ext>
            </a:extLst>
          </p:cNvPr>
          <p:cNvSpPr>
            <a:spLocks noGrp="1"/>
          </p:cNvSpPr>
          <p:nvPr>
            <p:ph idx="1"/>
          </p:nvPr>
        </p:nvSpPr>
        <p:spPr/>
        <p:txBody>
          <a:bodyPr>
            <a:normAutofit/>
          </a:bodyPr>
          <a:lstStyle/>
          <a:p>
            <a:pPr>
              <a:lnSpc>
                <a:spcPct val="100000"/>
              </a:lnSpc>
            </a:pPr>
            <a:r>
              <a:rPr lang="en-ID" dirty="0"/>
              <a:t>Download the data on your local machine and upload it back to SWAN</a:t>
            </a:r>
          </a:p>
          <a:p>
            <a:pPr lvl="1">
              <a:lnSpc>
                <a:spcPct val="100000"/>
              </a:lnSpc>
            </a:pPr>
            <a:r>
              <a:rPr lang="en-ID" dirty="0"/>
              <a:t>This is the simplest way of doing this</a:t>
            </a:r>
          </a:p>
          <a:p>
            <a:pPr lvl="1">
              <a:lnSpc>
                <a:spcPct val="100000"/>
              </a:lnSpc>
            </a:pPr>
            <a:r>
              <a:rPr lang="en-ID" dirty="0"/>
              <a:t>Suitable for end user analysis</a:t>
            </a:r>
          </a:p>
          <a:p>
            <a:pPr lvl="1">
              <a:lnSpc>
                <a:spcPct val="100000"/>
              </a:lnSpc>
            </a:pPr>
            <a:r>
              <a:rPr lang="en-ID" dirty="0"/>
              <a:t>If the work is shared, everyone running the notebook should do the same</a:t>
            </a:r>
          </a:p>
          <a:p>
            <a:pPr lvl="1">
              <a:lnSpc>
                <a:spcPct val="100000"/>
              </a:lnSpc>
            </a:pPr>
            <a:r>
              <a:rPr lang="en-ID" dirty="0"/>
              <a:t>There is no association between the Logical File Name (LFN) and notebook</a:t>
            </a:r>
          </a:p>
        </p:txBody>
      </p:sp>
      <p:sp>
        <p:nvSpPr>
          <p:cNvPr id="4" name="Slide Number Placeholder 3">
            <a:extLst>
              <a:ext uri="{FF2B5EF4-FFF2-40B4-BE49-F238E27FC236}">
                <a16:creationId xmlns:a16="http://schemas.microsoft.com/office/drawing/2014/main" id="{E76E925D-CA48-A341-AFC3-88BE6AE34854}"/>
              </a:ext>
            </a:extLst>
          </p:cNvPr>
          <p:cNvSpPr>
            <a:spLocks noGrp="1"/>
          </p:cNvSpPr>
          <p:nvPr>
            <p:ph type="sldNum" sz="quarter" idx="12"/>
          </p:nvPr>
        </p:nvSpPr>
        <p:spPr/>
        <p:txBody>
          <a:bodyPr/>
          <a:lstStyle/>
          <a:p>
            <a:fld id="{7FD65A34-59ED-6E41-85B5-961ADA114A50}" type="slidenum">
              <a:rPr lang="en-US" smtClean="0"/>
              <a:t>4</a:t>
            </a:fld>
            <a:endParaRPr lang="en-US"/>
          </a:p>
        </p:txBody>
      </p:sp>
    </p:spTree>
    <p:extLst>
      <p:ext uri="{BB962C8B-B14F-4D97-AF65-F5344CB8AC3E}">
        <p14:creationId xmlns:p14="http://schemas.microsoft.com/office/powerpoint/2010/main" val="245718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024A-D02E-40EB-8FF9-ADEA4DC15338}"/>
              </a:ext>
            </a:extLst>
          </p:cNvPr>
          <p:cNvSpPr>
            <a:spLocks noGrp="1"/>
          </p:cNvSpPr>
          <p:nvPr>
            <p:ph type="title"/>
          </p:nvPr>
        </p:nvSpPr>
        <p:spPr/>
        <p:txBody>
          <a:bodyPr>
            <a:normAutofit/>
          </a:bodyPr>
          <a:lstStyle/>
          <a:p>
            <a:r>
              <a:rPr lang="en-ID" sz="3600" dirty="0"/>
              <a:t>What it takes to use </a:t>
            </a:r>
            <a:r>
              <a:rPr lang="en-ID" sz="3600" dirty="0" err="1"/>
              <a:t>Rucio</a:t>
            </a:r>
            <a:r>
              <a:rPr lang="en-ID" sz="3600" dirty="0"/>
              <a:t>-managed data in SWAN (2)</a:t>
            </a:r>
          </a:p>
        </p:txBody>
      </p:sp>
      <p:sp>
        <p:nvSpPr>
          <p:cNvPr id="3" name="Content Placeholder 2">
            <a:extLst>
              <a:ext uri="{FF2B5EF4-FFF2-40B4-BE49-F238E27FC236}">
                <a16:creationId xmlns:a16="http://schemas.microsoft.com/office/drawing/2014/main" id="{AE056CF9-7854-4A56-8748-3BEF0EB5D9AC}"/>
              </a:ext>
            </a:extLst>
          </p:cNvPr>
          <p:cNvSpPr>
            <a:spLocks noGrp="1"/>
          </p:cNvSpPr>
          <p:nvPr>
            <p:ph idx="1"/>
          </p:nvPr>
        </p:nvSpPr>
        <p:spPr/>
        <p:txBody>
          <a:bodyPr>
            <a:normAutofit/>
          </a:bodyPr>
          <a:lstStyle/>
          <a:p>
            <a:r>
              <a:rPr lang="en-ID" dirty="0"/>
              <a:t>Download the data directly from SWAN using </a:t>
            </a:r>
            <a:r>
              <a:rPr lang="en-ID" dirty="0" err="1"/>
              <a:t>Rucio</a:t>
            </a:r>
            <a:r>
              <a:rPr lang="en-ID" dirty="0"/>
              <a:t> CLI client</a:t>
            </a:r>
          </a:p>
          <a:p>
            <a:pPr lvl="1"/>
            <a:r>
              <a:rPr lang="en-ID" dirty="0"/>
              <a:t>This is more practical than download-reupload</a:t>
            </a:r>
          </a:p>
          <a:p>
            <a:pPr lvl="1"/>
            <a:r>
              <a:rPr lang="en-ID" dirty="0"/>
              <a:t>Requires users to install </a:t>
            </a:r>
            <a:r>
              <a:rPr lang="en-ID" dirty="0" err="1">
                <a:latin typeface="Consolas" panose="020B0609020204030204" pitchFamily="49" charset="0"/>
                <a:cs typeface="Consolas" panose="020B0609020204030204" pitchFamily="49" charset="0"/>
              </a:rPr>
              <a:t>rucio</a:t>
            </a:r>
            <a:r>
              <a:rPr lang="en-ID" dirty="0">
                <a:latin typeface="Consolas" panose="020B0609020204030204" pitchFamily="49" charset="0"/>
                <a:cs typeface="Consolas" panose="020B0609020204030204" pitchFamily="49" charset="0"/>
              </a:rPr>
              <a:t>-clients</a:t>
            </a:r>
          </a:p>
          <a:p>
            <a:pPr lvl="1"/>
            <a:r>
              <a:rPr lang="en-ID" dirty="0"/>
              <a:t>Adds clutter to the notebook</a:t>
            </a:r>
          </a:p>
          <a:p>
            <a:pPr lvl="1"/>
            <a:r>
              <a:rPr lang="en-ID" dirty="0"/>
              <a:t>If the work is shared, everyone running the notebook should do the same</a:t>
            </a:r>
          </a:p>
          <a:p>
            <a:pPr lvl="1"/>
            <a:r>
              <a:rPr lang="en-ID" dirty="0"/>
              <a:t>There is no association between the Logical File Name (LFN) and notebook</a:t>
            </a:r>
          </a:p>
          <a:p>
            <a:pPr lvl="1"/>
            <a:endParaRPr lang="en-ID" dirty="0"/>
          </a:p>
          <a:p>
            <a:pPr lvl="1"/>
            <a:endParaRPr lang="en-ID" dirty="0"/>
          </a:p>
          <a:p>
            <a:pPr lvl="1"/>
            <a:endParaRPr lang="en-ID" dirty="0"/>
          </a:p>
        </p:txBody>
      </p:sp>
      <p:sp>
        <p:nvSpPr>
          <p:cNvPr id="4" name="Slide Number Placeholder 3">
            <a:extLst>
              <a:ext uri="{FF2B5EF4-FFF2-40B4-BE49-F238E27FC236}">
                <a16:creationId xmlns:a16="http://schemas.microsoft.com/office/drawing/2014/main" id="{E76E925D-CA48-A341-AFC3-88BE6AE34854}"/>
              </a:ext>
            </a:extLst>
          </p:cNvPr>
          <p:cNvSpPr>
            <a:spLocks noGrp="1"/>
          </p:cNvSpPr>
          <p:nvPr>
            <p:ph type="sldNum" sz="quarter" idx="12"/>
          </p:nvPr>
        </p:nvSpPr>
        <p:spPr/>
        <p:txBody>
          <a:bodyPr/>
          <a:lstStyle/>
          <a:p>
            <a:fld id="{7FD65A34-59ED-6E41-85B5-961ADA114A50}" type="slidenum">
              <a:rPr lang="en-US" smtClean="0"/>
              <a:t>5</a:t>
            </a:fld>
            <a:endParaRPr lang="en-US"/>
          </a:p>
        </p:txBody>
      </p:sp>
    </p:spTree>
    <p:extLst>
      <p:ext uri="{BB962C8B-B14F-4D97-AF65-F5344CB8AC3E}">
        <p14:creationId xmlns:p14="http://schemas.microsoft.com/office/powerpoint/2010/main" val="379668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024A-D02E-40EB-8FF9-ADEA4DC15338}"/>
              </a:ext>
            </a:extLst>
          </p:cNvPr>
          <p:cNvSpPr>
            <a:spLocks noGrp="1"/>
          </p:cNvSpPr>
          <p:nvPr>
            <p:ph type="title"/>
          </p:nvPr>
        </p:nvSpPr>
        <p:spPr/>
        <p:txBody>
          <a:bodyPr>
            <a:normAutofit/>
          </a:bodyPr>
          <a:lstStyle/>
          <a:p>
            <a:r>
              <a:rPr lang="en-ID" sz="3600" dirty="0"/>
              <a:t>What it takes to use </a:t>
            </a:r>
            <a:r>
              <a:rPr lang="en-ID" sz="3600" dirty="0" err="1"/>
              <a:t>Rucio</a:t>
            </a:r>
            <a:r>
              <a:rPr lang="en-ID" sz="3600" dirty="0"/>
              <a:t>-managed data in SWAN (3)</a:t>
            </a:r>
          </a:p>
        </p:txBody>
      </p:sp>
      <p:sp>
        <p:nvSpPr>
          <p:cNvPr id="3" name="Content Placeholder 2">
            <a:extLst>
              <a:ext uri="{FF2B5EF4-FFF2-40B4-BE49-F238E27FC236}">
                <a16:creationId xmlns:a16="http://schemas.microsoft.com/office/drawing/2014/main" id="{AE056CF9-7854-4A56-8748-3BEF0EB5D9AC}"/>
              </a:ext>
            </a:extLst>
          </p:cNvPr>
          <p:cNvSpPr>
            <a:spLocks noGrp="1"/>
          </p:cNvSpPr>
          <p:nvPr>
            <p:ph idx="1"/>
          </p:nvPr>
        </p:nvSpPr>
        <p:spPr/>
        <p:txBody>
          <a:bodyPr>
            <a:normAutofit/>
          </a:bodyPr>
          <a:lstStyle/>
          <a:p>
            <a:r>
              <a:rPr lang="en-ID" dirty="0"/>
              <a:t>Use </a:t>
            </a:r>
            <a:r>
              <a:rPr lang="en-ID" dirty="0" err="1"/>
              <a:t>Rucio</a:t>
            </a:r>
            <a:r>
              <a:rPr lang="en-ID" dirty="0"/>
              <a:t> to move the data to a network storage attached to SWAN</a:t>
            </a:r>
          </a:p>
          <a:p>
            <a:pPr lvl="1"/>
            <a:r>
              <a:rPr lang="en-ID" dirty="0"/>
              <a:t>Users can use </a:t>
            </a:r>
            <a:r>
              <a:rPr lang="en-ID" dirty="0" err="1"/>
              <a:t>rucio</a:t>
            </a:r>
            <a:r>
              <a:rPr lang="en-ID" dirty="0"/>
              <a:t>-cli or </a:t>
            </a:r>
            <a:r>
              <a:rPr lang="en-ID" dirty="0" err="1"/>
              <a:t>Rucio</a:t>
            </a:r>
            <a:r>
              <a:rPr lang="en-ID" dirty="0"/>
              <a:t> web interface</a:t>
            </a:r>
          </a:p>
          <a:p>
            <a:pPr lvl="2"/>
            <a:r>
              <a:rPr lang="en-ID" dirty="0">
                <a:cs typeface="Consolas" panose="020B0609020204030204" pitchFamily="49" charset="0"/>
              </a:rPr>
              <a:t>The CLI and web interface are feature-packed</a:t>
            </a:r>
          </a:p>
          <a:p>
            <a:pPr lvl="2"/>
            <a:r>
              <a:rPr lang="en-ID" dirty="0">
                <a:cs typeface="Consolas" panose="020B0609020204030204" pitchFamily="49" charset="0"/>
              </a:rPr>
              <a:t>But might not be relevant to scientists</a:t>
            </a:r>
          </a:p>
          <a:p>
            <a:pPr lvl="1"/>
            <a:r>
              <a:rPr lang="en-ID" dirty="0"/>
              <a:t>There is no association between the Logical File Name (LFN) and notebook</a:t>
            </a:r>
          </a:p>
        </p:txBody>
      </p:sp>
      <p:sp>
        <p:nvSpPr>
          <p:cNvPr id="4" name="Slide Number Placeholder 3">
            <a:extLst>
              <a:ext uri="{FF2B5EF4-FFF2-40B4-BE49-F238E27FC236}">
                <a16:creationId xmlns:a16="http://schemas.microsoft.com/office/drawing/2014/main" id="{44602AD3-A7FB-C846-BAD0-D873AC1A0AD1}"/>
              </a:ext>
            </a:extLst>
          </p:cNvPr>
          <p:cNvSpPr>
            <a:spLocks noGrp="1"/>
          </p:cNvSpPr>
          <p:nvPr>
            <p:ph type="sldNum" sz="quarter" idx="12"/>
          </p:nvPr>
        </p:nvSpPr>
        <p:spPr/>
        <p:txBody>
          <a:bodyPr/>
          <a:lstStyle/>
          <a:p>
            <a:fld id="{7FD65A34-59ED-6E41-85B5-961ADA114A50}" type="slidenum">
              <a:rPr lang="en-US" smtClean="0"/>
              <a:t>6</a:t>
            </a:fld>
            <a:endParaRPr lang="en-US"/>
          </a:p>
        </p:txBody>
      </p:sp>
    </p:spTree>
    <p:extLst>
      <p:ext uri="{BB962C8B-B14F-4D97-AF65-F5344CB8AC3E}">
        <p14:creationId xmlns:p14="http://schemas.microsoft.com/office/powerpoint/2010/main" val="290564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p! I'm Frustrated (And, I Don't Know What To Do)! - Chris Ruisi  Leadership Blog">
            <a:extLst>
              <a:ext uri="{FF2B5EF4-FFF2-40B4-BE49-F238E27FC236}">
                <a16:creationId xmlns:a16="http://schemas.microsoft.com/office/drawing/2014/main" id="{14C6382E-9042-4233-8A85-CF689E868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31" y="384464"/>
            <a:ext cx="10269138" cy="60890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0AF4F09-5CAA-9241-9FA4-FF087A53B1AE}"/>
              </a:ext>
            </a:extLst>
          </p:cNvPr>
          <p:cNvSpPr>
            <a:spLocks noGrp="1"/>
          </p:cNvSpPr>
          <p:nvPr>
            <p:ph type="sldNum" sz="quarter" idx="12"/>
          </p:nvPr>
        </p:nvSpPr>
        <p:spPr/>
        <p:txBody>
          <a:bodyPr/>
          <a:lstStyle/>
          <a:p>
            <a:fld id="{7FD65A34-59ED-6E41-85B5-961ADA114A50}" type="slidenum">
              <a:rPr lang="en-US" smtClean="0"/>
              <a:t>7</a:t>
            </a:fld>
            <a:endParaRPr lang="en-US"/>
          </a:p>
        </p:txBody>
      </p:sp>
    </p:spTree>
    <p:extLst>
      <p:ext uri="{BB962C8B-B14F-4D97-AF65-F5344CB8AC3E}">
        <p14:creationId xmlns:p14="http://schemas.microsoft.com/office/powerpoint/2010/main" val="153192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18F5-2545-40C2-940F-6CD261556EDE}"/>
              </a:ext>
            </a:extLst>
          </p:cNvPr>
          <p:cNvSpPr>
            <a:spLocks noGrp="1"/>
          </p:cNvSpPr>
          <p:nvPr>
            <p:ph type="title"/>
          </p:nvPr>
        </p:nvSpPr>
        <p:spPr>
          <a:xfrm>
            <a:off x="831850" y="2002631"/>
            <a:ext cx="10515600" cy="2852737"/>
          </a:xfrm>
        </p:spPr>
        <p:txBody>
          <a:bodyPr anchor="ctr">
            <a:normAutofit/>
          </a:bodyPr>
          <a:lstStyle/>
          <a:p>
            <a:pPr algn="ctr"/>
            <a:r>
              <a:rPr lang="en-ID" sz="5400" dirty="0"/>
              <a:t>What if, we can make it as easy as </a:t>
            </a:r>
            <a:r>
              <a:rPr lang="en-ID" sz="5400" dirty="0">
                <a:solidFill>
                  <a:srgbClr val="007C91"/>
                </a:solidFill>
              </a:rPr>
              <a:t>online shopping</a:t>
            </a:r>
            <a:r>
              <a:rPr lang="en-ID" sz="5400" dirty="0"/>
              <a:t>?</a:t>
            </a:r>
          </a:p>
        </p:txBody>
      </p:sp>
      <p:sp>
        <p:nvSpPr>
          <p:cNvPr id="3" name="Slide Number Placeholder 2">
            <a:extLst>
              <a:ext uri="{FF2B5EF4-FFF2-40B4-BE49-F238E27FC236}">
                <a16:creationId xmlns:a16="http://schemas.microsoft.com/office/drawing/2014/main" id="{5FA8AFD2-32F1-6A43-B67B-C1289E7BA96B}"/>
              </a:ext>
            </a:extLst>
          </p:cNvPr>
          <p:cNvSpPr>
            <a:spLocks noGrp="1"/>
          </p:cNvSpPr>
          <p:nvPr>
            <p:ph type="sldNum" sz="quarter" idx="12"/>
          </p:nvPr>
        </p:nvSpPr>
        <p:spPr/>
        <p:txBody>
          <a:bodyPr/>
          <a:lstStyle/>
          <a:p>
            <a:fld id="{7FD65A34-59ED-6E41-85B5-961ADA114A50}" type="slidenum">
              <a:rPr lang="en-US" smtClean="0"/>
              <a:t>8</a:t>
            </a:fld>
            <a:endParaRPr lang="en-US"/>
          </a:p>
        </p:txBody>
      </p:sp>
    </p:spTree>
    <p:extLst>
      <p:ext uri="{BB962C8B-B14F-4D97-AF65-F5344CB8AC3E}">
        <p14:creationId xmlns:p14="http://schemas.microsoft.com/office/powerpoint/2010/main" val="3097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2723</TotalTime>
  <Words>2205</Words>
  <Application>Microsoft Macintosh PowerPoint</Application>
  <PresentationFormat>Widescreen</PresentationFormat>
  <Paragraphs>303</Paragraphs>
  <Slides>33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Consolas</vt:lpstr>
      <vt:lpstr>Montserrat</vt:lpstr>
      <vt:lpstr>Office Theme</vt:lpstr>
      <vt:lpstr>Rucio-SWAN Integration Project</vt:lpstr>
      <vt:lpstr>How can we help scientists work productively in the Exabyte-scale era?</vt:lpstr>
      <vt:lpstr>PowerPoint Presentation</vt:lpstr>
      <vt:lpstr>Integrating those would enable scientists to perform analyses on large datasets with ease. No installation and configuration needed.</vt:lpstr>
      <vt:lpstr>What it takes to use Rucio-managed data in SWAN</vt:lpstr>
      <vt:lpstr>What it takes to use Rucio-managed data in SWAN (2)</vt:lpstr>
      <vt:lpstr>What it takes to use Rucio-managed data in SWAN (3)</vt:lpstr>
      <vt:lpstr>PowerPoint Presentation</vt:lpstr>
      <vt:lpstr>What if, we can make it as easy as online shopping?</vt:lpstr>
      <vt:lpstr>Introducing, Rucio JupyterLab Extension.</vt:lpstr>
      <vt:lpstr>PowerPoint Presentation</vt:lpstr>
      <vt:lpstr>PowerPoint Presentation</vt:lpstr>
      <vt:lpstr>PowerPoint Presentation</vt:lpstr>
      <vt:lpstr>ATLAS Open Data</vt:lpstr>
      <vt:lpstr>ATLAS Open Data (2)</vt:lpstr>
      <vt:lpstr>Key Features</vt:lpstr>
      <vt:lpstr>Replica Mode</vt:lpstr>
      <vt:lpstr>Replica Mode</vt:lpstr>
      <vt:lpstr>Download Mode</vt:lpstr>
      <vt:lpstr>Download Mode</vt:lpstr>
      <vt:lpstr>Using XCache in Download Mode</vt:lpstr>
      <vt:lpstr>XCache Support in Rucio</vt:lpstr>
      <vt:lpstr>Architecture</vt:lpstr>
      <vt:lpstr>Multi-VO Support</vt:lpstr>
      <vt:lpstr>Installing the Extension</vt:lpstr>
      <vt:lpstr>Quick Docker installation</vt:lpstr>
      <vt:lpstr>Configuring the Extension</vt:lpstr>
      <vt:lpstr>Configuring the Extension (2)</vt:lpstr>
      <vt:lpstr>Remote Configuration</vt:lpstr>
      <vt:lpstr>Future Developments</vt:lpstr>
      <vt:lpstr>Conclusion</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Aditya Hilmy</dc:creator>
  <cp:lastModifiedBy>Muhammad Aditya Hilmy</cp:lastModifiedBy>
  <cp:revision>3</cp:revision>
  <dcterms:created xsi:type="dcterms:W3CDTF">2020-07-01T14:25:29Z</dcterms:created>
  <dcterms:modified xsi:type="dcterms:W3CDTF">2020-08-26T07:03:05Z</dcterms:modified>
</cp:coreProperties>
</file>