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419" r:id="rId3"/>
    <p:sldId id="467" r:id="rId4"/>
    <p:sldId id="457" r:id="rId5"/>
    <p:sldId id="458" r:id="rId6"/>
    <p:sldId id="476" r:id="rId7"/>
    <p:sldId id="459" r:id="rId8"/>
    <p:sldId id="460" r:id="rId9"/>
    <p:sldId id="461" r:id="rId10"/>
    <p:sldId id="466" r:id="rId11"/>
    <p:sldId id="464" r:id="rId12"/>
    <p:sldId id="465" r:id="rId13"/>
    <p:sldId id="423" r:id="rId14"/>
    <p:sldId id="469" r:id="rId15"/>
    <p:sldId id="427" r:id="rId16"/>
    <p:sldId id="420" r:id="rId17"/>
    <p:sldId id="337" r:id="rId18"/>
    <p:sldId id="454" r:id="rId19"/>
    <p:sldId id="425" r:id="rId20"/>
    <p:sldId id="428" r:id="rId21"/>
    <p:sldId id="429" r:id="rId22"/>
    <p:sldId id="430" r:id="rId23"/>
    <p:sldId id="475" r:id="rId24"/>
    <p:sldId id="474" r:id="rId25"/>
    <p:sldId id="435" r:id="rId26"/>
    <p:sldId id="447" r:id="rId27"/>
    <p:sldId id="436" r:id="rId28"/>
    <p:sldId id="448" r:id="rId29"/>
    <p:sldId id="437" r:id="rId30"/>
    <p:sldId id="451" r:id="rId31"/>
    <p:sldId id="453" r:id="rId32"/>
    <p:sldId id="470" r:id="rId33"/>
    <p:sldId id="471" r:id="rId34"/>
    <p:sldId id="472" r:id="rId35"/>
    <p:sldId id="445" r:id="rId36"/>
    <p:sldId id="473" r:id="rId37"/>
    <p:sldId id="426" r:id="rId38"/>
    <p:sldId id="449" r:id="rId39"/>
    <p:sldId id="431" r:id="rId40"/>
    <p:sldId id="446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2"/>
    <a:srgbClr val="99FF99"/>
    <a:srgbClr val="CCFFCC"/>
    <a:srgbClr val="00294B"/>
    <a:srgbClr val="FFFF99"/>
    <a:srgbClr val="62C4DD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8193" autoAdjust="0"/>
  </p:normalViewPr>
  <p:slideViewPr>
    <p:cSldViewPr>
      <p:cViewPr varScale="1">
        <p:scale>
          <a:sx n="73" d="100"/>
          <a:sy n="73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olphe.cledassou\Documents\IN2P3\DIRECTION\Ressources%20Humaines\Etudes%20et%20statistiques\Evolution%20IT%20par%20BAP%202006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olphe.cledassou\Documents\IN2P3\DIRECTION\Ressources%20Humaines\Etudes%20et%20statistiques\Evolution%20IT%20par%20BAP%202006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olphe.cledassou\Documents\IN2P3\DIRECTION\Prospectives%20IN2P3\Organisation\S&#233;minaire%20de%20restitution\Evolution%20IT%20restitu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 b="1" i="0" baseline="0">
                <a:effectLst/>
              </a:rPr>
              <a:t>Pyramide des âges des personnels IT CNRS à l'IN2P3 au 31/12/2019</a:t>
            </a:r>
            <a:br>
              <a:rPr lang="fr-FR" sz="1200" b="1" i="0" baseline="0">
                <a:effectLst/>
              </a:rPr>
            </a:br>
            <a:r>
              <a:rPr lang="fr-FR" sz="1200" b="1" i="0" baseline="0">
                <a:effectLst/>
              </a:rPr>
              <a:t>Tous BAP</a:t>
            </a:r>
            <a:endParaRPr lang="fr-FR" sz="1200" b="1">
              <a:effectLst/>
            </a:endParaRPr>
          </a:p>
        </c:rich>
      </c:tx>
      <c:layout>
        <c:manualLayout>
          <c:xMode val="edge"/>
          <c:yMode val="edge"/>
          <c:x val="0.16446784880891471"/>
          <c:y val="1.3793126605442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6487356321839081"/>
          <c:w val="0.90286351706036749"/>
          <c:h val="0.57278884966965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'[Pyramides ages BAP et Corps 311219.xlsx]pyramides ages'!$B$1</c:f>
              <c:strCache>
                <c:ptCount val="1"/>
                <c:pt idx="0">
                  <c:v>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'[Pyramides ages BAP et Corps 311219.xlsx]pyramides ages'!$A$70:$A$77</c:f>
              <c:strCache>
                <c:ptCount val="8"/>
                <c:pt idx="0">
                  <c:v>- 30 ans</c:v>
                </c:pt>
                <c:pt idx="1">
                  <c:v>30 à 34 ans</c:v>
                </c:pt>
                <c:pt idx="2">
                  <c:v>35 à 39 ans</c:v>
                </c:pt>
                <c:pt idx="3">
                  <c:v>40 à 44 ans</c:v>
                </c:pt>
                <c:pt idx="4">
                  <c:v>45 à 49 ans</c:v>
                </c:pt>
                <c:pt idx="5">
                  <c:v>50 à 54 ans</c:v>
                </c:pt>
                <c:pt idx="6">
                  <c:v>55 à 59 ans</c:v>
                </c:pt>
                <c:pt idx="7">
                  <c:v>60 ans et +</c:v>
                </c:pt>
              </c:strCache>
            </c:strRef>
          </c:cat>
          <c:val>
            <c:numRef>
              <c:f>'[Pyramides ages BAP et Corps 311219.xlsx]pyramides ages'!$B$70:$B$77</c:f>
              <c:numCache>
                <c:formatCode>General</c:formatCode>
                <c:ptCount val="8"/>
                <c:pt idx="0">
                  <c:v>3</c:v>
                </c:pt>
                <c:pt idx="1">
                  <c:v>28</c:v>
                </c:pt>
                <c:pt idx="2">
                  <c:v>58</c:v>
                </c:pt>
                <c:pt idx="3">
                  <c:v>92</c:v>
                </c:pt>
                <c:pt idx="4">
                  <c:v>100</c:v>
                </c:pt>
                <c:pt idx="5">
                  <c:v>111</c:v>
                </c:pt>
                <c:pt idx="6">
                  <c:v>70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2-48D3-87D4-E9C278BCA6B6}"/>
            </c:ext>
          </c:extLst>
        </c:ser>
        <c:ser>
          <c:idx val="1"/>
          <c:order val="1"/>
          <c:tx>
            <c:strRef>
              <c:f>'[Pyramides ages BAP et Corps 311219.xlsx]pyramides ages'!$C$1</c:f>
              <c:strCache>
                <c:ptCount val="1"/>
                <c:pt idx="0">
                  <c:v>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'[Pyramides ages BAP et Corps 311219.xlsx]pyramides ages'!$A$70:$A$77</c:f>
              <c:strCache>
                <c:ptCount val="8"/>
                <c:pt idx="0">
                  <c:v>- 30 ans</c:v>
                </c:pt>
                <c:pt idx="1">
                  <c:v>30 à 34 ans</c:v>
                </c:pt>
                <c:pt idx="2">
                  <c:v>35 à 39 ans</c:v>
                </c:pt>
                <c:pt idx="3">
                  <c:v>40 à 44 ans</c:v>
                </c:pt>
                <c:pt idx="4">
                  <c:v>45 à 49 ans</c:v>
                </c:pt>
                <c:pt idx="5">
                  <c:v>50 à 54 ans</c:v>
                </c:pt>
                <c:pt idx="6">
                  <c:v>55 à 59 ans</c:v>
                </c:pt>
                <c:pt idx="7">
                  <c:v>60 ans et +</c:v>
                </c:pt>
              </c:strCache>
            </c:strRef>
          </c:cat>
          <c:val>
            <c:numRef>
              <c:f>'[Pyramides ages BAP et Corps 311219.xlsx]pyramides ages'!$C$70:$C$77</c:f>
              <c:numCache>
                <c:formatCode>General</c:formatCode>
                <c:ptCount val="8"/>
                <c:pt idx="0">
                  <c:v>9</c:v>
                </c:pt>
                <c:pt idx="1">
                  <c:v>9</c:v>
                </c:pt>
                <c:pt idx="2">
                  <c:v>27</c:v>
                </c:pt>
                <c:pt idx="3">
                  <c:v>56</c:v>
                </c:pt>
                <c:pt idx="4">
                  <c:v>46</c:v>
                </c:pt>
                <c:pt idx="5">
                  <c:v>54</c:v>
                </c:pt>
                <c:pt idx="6">
                  <c:v>43</c:v>
                </c:pt>
                <c:pt idx="7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2-48D3-87D4-E9C278BCA6B6}"/>
            </c:ext>
          </c:extLst>
        </c:ser>
        <c:ser>
          <c:idx val="2"/>
          <c:order val="2"/>
          <c:tx>
            <c:strRef>
              <c:f>'[Pyramides ages BAP et Corps 311219.xlsx]pyramides ages'!$D$1</c:f>
              <c:strCache>
                <c:ptCount val="1"/>
                <c:pt idx="0">
                  <c:v>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'[Pyramides ages BAP et Corps 311219.xlsx]pyramides ages'!$A$70:$A$77</c:f>
              <c:strCache>
                <c:ptCount val="8"/>
                <c:pt idx="0">
                  <c:v>- 30 ans</c:v>
                </c:pt>
                <c:pt idx="1">
                  <c:v>30 à 34 ans</c:v>
                </c:pt>
                <c:pt idx="2">
                  <c:v>35 à 39 ans</c:v>
                </c:pt>
                <c:pt idx="3">
                  <c:v>40 à 44 ans</c:v>
                </c:pt>
                <c:pt idx="4">
                  <c:v>45 à 49 ans</c:v>
                </c:pt>
                <c:pt idx="5">
                  <c:v>50 à 54 ans</c:v>
                </c:pt>
                <c:pt idx="6">
                  <c:v>55 à 59 ans</c:v>
                </c:pt>
                <c:pt idx="7">
                  <c:v>60 ans et +</c:v>
                </c:pt>
              </c:strCache>
            </c:strRef>
          </c:cat>
          <c:val>
            <c:numRef>
              <c:f>'[Pyramides ages BAP et Corps 311219.xlsx]pyramides ages'!$D$70:$D$77</c:f>
              <c:numCache>
                <c:formatCode>General</c:formatCode>
                <c:ptCount val="8"/>
                <c:pt idx="0">
                  <c:v>9</c:v>
                </c:pt>
                <c:pt idx="1">
                  <c:v>20</c:v>
                </c:pt>
                <c:pt idx="2">
                  <c:v>42</c:v>
                </c:pt>
                <c:pt idx="3">
                  <c:v>41</c:v>
                </c:pt>
                <c:pt idx="4">
                  <c:v>59</c:v>
                </c:pt>
                <c:pt idx="5">
                  <c:v>40</c:v>
                </c:pt>
                <c:pt idx="6">
                  <c:v>39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E2-48D3-87D4-E9C278BCA6B6}"/>
            </c:ext>
          </c:extLst>
        </c:ser>
        <c:ser>
          <c:idx val="3"/>
          <c:order val="3"/>
          <c:tx>
            <c:strRef>
              <c:f>'[Pyramides ages BAP et Corps 311219.xlsx]pyramides ages'!$E$1</c:f>
              <c:strCache>
                <c:ptCount val="1"/>
                <c:pt idx="0">
                  <c:v>T AJT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'[Pyramides ages BAP et Corps 311219.xlsx]pyramides ages'!$A$70:$A$77</c:f>
              <c:strCache>
                <c:ptCount val="8"/>
                <c:pt idx="0">
                  <c:v>- 30 ans</c:v>
                </c:pt>
                <c:pt idx="1">
                  <c:v>30 à 34 ans</c:v>
                </c:pt>
                <c:pt idx="2">
                  <c:v>35 à 39 ans</c:v>
                </c:pt>
                <c:pt idx="3">
                  <c:v>40 à 44 ans</c:v>
                </c:pt>
                <c:pt idx="4">
                  <c:v>45 à 49 ans</c:v>
                </c:pt>
                <c:pt idx="5">
                  <c:v>50 à 54 ans</c:v>
                </c:pt>
                <c:pt idx="6">
                  <c:v>55 à 59 ans</c:v>
                </c:pt>
                <c:pt idx="7">
                  <c:v>60 ans et +</c:v>
                </c:pt>
              </c:strCache>
            </c:strRef>
          </c:cat>
          <c:val>
            <c:numRef>
              <c:f>'[Pyramides ages BAP et Corps 311219.xlsx]pyramides ages'!$E$70:$E$77</c:f>
              <c:numCache>
                <c:formatCode>General</c:formatCode>
                <c:ptCount val="8"/>
                <c:pt idx="0">
                  <c:v>6</c:v>
                </c:pt>
                <c:pt idx="1">
                  <c:v>17</c:v>
                </c:pt>
                <c:pt idx="2">
                  <c:v>18</c:v>
                </c:pt>
                <c:pt idx="3">
                  <c:v>20</c:v>
                </c:pt>
                <c:pt idx="4">
                  <c:v>26</c:v>
                </c:pt>
                <c:pt idx="5">
                  <c:v>41</c:v>
                </c:pt>
                <c:pt idx="6">
                  <c:v>46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E2-48D3-87D4-E9C278BCA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4692872"/>
        <c:axId val="484691888"/>
      </c:barChart>
      <c:catAx>
        <c:axId val="48469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691888"/>
        <c:crosses val="autoZero"/>
        <c:auto val="1"/>
        <c:lblAlgn val="ctr"/>
        <c:lblOffset val="100"/>
        <c:noMultiLvlLbl val="0"/>
      </c:catAx>
      <c:valAx>
        <c:axId val="48469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692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750839187890742"/>
          <c:y val="0.17704257117114092"/>
          <c:w val="7.3474175474499928E-2"/>
          <c:h val="0.19189899769991439"/>
        </c:manualLayout>
      </c:layout>
      <c:overlay val="0"/>
      <c:spPr>
        <a:solidFill>
          <a:schemeClr val="bg1"/>
        </a:solidFill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A9-4A11-8044-4D6CBCA36D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9-4A11-8044-4D6CBCA36D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9-4A11-8044-4D6CBCA36D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A9-4A11-8044-4D6CBCA36DF1}"/>
              </c:ext>
            </c:extLst>
          </c:dPt>
          <c:dLbls>
            <c:dLbl>
              <c:idx val="0"/>
              <c:layout>
                <c:manualLayout>
                  <c:x val="0.12993039443155452"/>
                  <c:y val="6.785411365564037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FA9-4A11-8044-4D6CBCA36DF1}"/>
                </c:ext>
              </c:extLst>
            </c:dLbl>
            <c:dLbl>
              <c:idx val="2"/>
              <c:layout>
                <c:manualLayout>
                  <c:x val="0.22273781902552203"/>
                  <c:y val="-2.03562340966922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FA9-4A11-8044-4D6CBCA36DF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'[Evolution IT par BAP 2006 2019.xlsx]Travail'!$K$75:$K$78</c:f>
              <c:strCache>
                <c:ptCount val="4"/>
                <c:pt idx="0">
                  <c:v>T/AJT</c:v>
                </c:pt>
                <c:pt idx="1">
                  <c:v>AI</c:v>
                </c:pt>
                <c:pt idx="2">
                  <c:v>IE</c:v>
                </c:pt>
                <c:pt idx="3">
                  <c:v>IR</c:v>
                </c:pt>
              </c:strCache>
            </c:strRef>
          </c:cat>
          <c:val>
            <c:numRef>
              <c:f>'[Evolution IT par BAP 2006 2019.xlsx]Travail'!$N$75:$N$78</c:f>
              <c:numCache>
                <c:formatCode>General</c:formatCode>
                <c:ptCount val="4"/>
                <c:pt idx="0">
                  <c:v>197</c:v>
                </c:pt>
                <c:pt idx="1">
                  <c:v>270</c:v>
                </c:pt>
                <c:pt idx="2">
                  <c:v>269</c:v>
                </c:pt>
                <c:pt idx="3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A9-4A11-8044-4D6CBCA36D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2C-460B-9989-56AC86C570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2C-460B-9989-56AC86C57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2C-460B-9989-56AC86C570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2C-460B-9989-56AC86C57078}"/>
              </c:ext>
            </c:extLst>
          </c:dPt>
          <c:dLbls>
            <c:dLbl>
              <c:idx val="0"/>
              <c:layout>
                <c:manualLayout>
                  <c:x val="0.12993039443155452"/>
                  <c:y val="6.785411365564037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F2C-460B-9989-56AC86C5707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Travail!$K$75:$K$78</c:f>
              <c:strCache>
                <c:ptCount val="4"/>
                <c:pt idx="0">
                  <c:v>T/AJT</c:v>
                </c:pt>
                <c:pt idx="1">
                  <c:v>AI</c:v>
                </c:pt>
                <c:pt idx="2">
                  <c:v>IE</c:v>
                </c:pt>
                <c:pt idx="3">
                  <c:v>IR</c:v>
                </c:pt>
              </c:strCache>
            </c:strRef>
          </c:cat>
          <c:val>
            <c:numRef>
              <c:f>Travail!$M$75:$M$78</c:f>
              <c:numCache>
                <c:formatCode>0</c:formatCode>
                <c:ptCount val="4"/>
                <c:pt idx="0">
                  <c:v>129</c:v>
                </c:pt>
                <c:pt idx="1">
                  <c:v>227.75869565217391</c:v>
                </c:pt>
                <c:pt idx="2">
                  <c:v>215.24826086956523</c:v>
                </c:pt>
                <c:pt idx="3">
                  <c:v>479.9930434782608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2C-460B-9989-56AC86C570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9AA8F-C66E-47F0-85D2-07E26E0D0698}" type="datetimeFigureOut">
              <a:rPr lang="fr-FR" smtClean="0"/>
              <a:t>20/10/2021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1A3C6-85A4-4BD1-936A-E5605F68F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960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7F24A-4044-434C-BEEA-F4F4DA9256D8}" type="datetimeFigureOut">
              <a:rPr lang="fr-FR" smtClean="0"/>
              <a:t>20/10/2021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64A8-E5E8-4C6C-89E7-BC8C8B486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079999"/>
            <a:ext cx="9144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6984958" y="5750260"/>
            <a:ext cx="1979530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6696744" y="1340768"/>
            <a:ext cx="2339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123728" y="332656"/>
            <a:ext cx="6933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7624" y="6516000"/>
            <a:ext cx="676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200" dirty="0" smtClean="0"/>
              <a:t>La Baule – 14/09/2021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69754" y="5196832"/>
            <a:ext cx="7380312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4824"/>
            <a:ext cx="9157313" cy="3311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539552" y="5807005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 smtClean="0">
                <a:solidFill>
                  <a:schemeClr val="bg1"/>
                </a:solidFill>
              </a:rPr>
              <a:t>Rodolphe</a:t>
            </a:r>
            <a:r>
              <a:rPr lang="fr-FR" sz="1800" i="1" baseline="0" dirty="0" smtClean="0">
                <a:solidFill>
                  <a:schemeClr val="bg1"/>
                </a:solidFill>
              </a:rPr>
              <a:t> Clédassou (</a:t>
            </a:r>
            <a:r>
              <a:rPr lang="fr-FR" sz="1800" i="1" dirty="0" smtClean="0">
                <a:solidFill>
                  <a:schemeClr val="bg1"/>
                </a:solidFill>
              </a:rPr>
              <a:t>DAT) – Rémi Cornat (</a:t>
            </a:r>
            <a:r>
              <a:rPr lang="fr-FR" sz="1800" i="1" dirty="0" err="1" smtClean="0">
                <a:solidFill>
                  <a:schemeClr val="bg1"/>
                </a:solidFill>
              </a:rPr>
              <a:t>CdM</a:t>
            </a:r>
            <a:r>
              <a:rPr lang="fr-FR" sz="1800" i="1" dirty="0" smtClean="0">
                <a:solidFill>
                  <a:schemeClr val="bg1"/>
                </a:solidFill>
              </a:rPr>
              <a:t> « Compétences », LPNHE) – al.</a:t>
            </a:r>
            <a:br>
              <a:rPr lang="fr-FR" sz="1800" i="1" dirty="0" smtClean="0">
                <a:solidFill>
                  <a:schemeClr val="bg1"/>
                </a:solidFill>
              </a:rPr>
            </a:br>
            <a:r>
              <a:rPr lang="fr-FR" sz="1800" i="1" dirty="0" smtClean="0">
                <a:solidFill>
                  <a:srgbClr val="FFFF00"/>
                </a:solidFill>
              </a:rPr>
              <a:t>rodolphe.cledassou@in2p3.fr – remi.cornat@lpnhe.in2p3.fr </a:t>
            </a:r>
            <a:endParaRPr lang="fr-FR" sz="1800" i="1" dirty="0">
              <a:solidFill>
                <a:srgbClr val="FFFF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271" y="182914"/>
            <a:ext cx="1442483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04" y="260648"/>
            <a:ext cx="7380312" cy="3460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9642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516000"/>
            <a:ext cx="5184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r>
              <a:rPr lang="fr-FR"/>
              <a:t>IN2P3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11D35837-75E8-3C49-AE75-8F9B87B1E69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475656" y="6516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fld id="{19BED550-54B1-8A4D-B622-96E6284F2246}" type="datetime1">
              <a:rPr lang="fr-FR" smtClean="0"/>
              <a:pPr/>
              <a:t>20/10/2021</a:t>
            </a:fld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71F9CFD-73C7-434A-A7B2-49151489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04" y="260648"/>
            <a:ext cx="7380312" cy="3460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5677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>
          <a:xfrm>
            <a:off x="3635896" y="927600"/>
            <a:ext cx="5508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14992"/>
            <a:ext cx="9144000" cy="230045"/>
          </a:xfrm>
          <a:prstGeom prst="rect">
            <a:avLst/>
          </a:prstGeom>
          <a:gradFill flip="none" rotWithShape="1">
            <a:gsLst>
              <a:gs pos="0">
                <a:srgbClr val="E75112"/>
              </a:gs>
              <a:gs pos="66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950" y="114992"/>
            <a:ext cx="636050" cy="230045"/>
          </a:xfrm>
          <a:prstGeom prst="rect">
            <a:avLst/>
          </a:prstGeom>
        </p:spPr>
      </p:pic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490662"/>
            <a:ext cx="8507950" cy="3460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E7511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E5E46E5-25CC-C04F-874A-FB7B80D94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4" y="6286127"/>
            <a:ext cx="459746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04" y="6286127"/>
            <a:ext cx="459746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BBDE8D7-5E97-4268-8B0F-1F119581E941}"/>
              </a:ext>
            </a:extLst>
          </p:cNvPr>
          <p:cNvSpPr txBox="1"/>
          <p:nvPr userDrawn="1"/>
        </p:nvSpPr>
        <p:spPr>
          <a:xfrm>
            <a:off x="8476473" y="27980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049AD5A-A5F3-4C57-B10A-8AFFC5E59F60}" type="slidenum">
              <a:rPr lang="fr-FR" sz="2400" b="1" smtClean="0">
                <a:solidFill>
                  <a:schemeClr val="bg1"/>
                </a:solidFill>
                <a:latin typeface="+mj-lt"/>
              </a:rPr>
              <a:pPr algn="r"/>
              <a:t>‹N°›</a:t>
            </a:fld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88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20/10/2021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1"/>
          <p:cNvSpPr>
            <a:spLocks noGrp="1"/>
          </p:cNvSpPr>
          <p:nvPr>
            <p:ph sz="quarter" idx="13"/>
          </p:nvPr>
        </p:nvSpPr>
        <p:spPr>
          <a:xfrm>
            <a:off x="1872353" y="1557420"/>
            <a:ext cx="6941446" cy="4632159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62C4DD"/>
              </a:buClr>
              <a:buSzPct val="120000"/>
              <a:buFont typeface="Wingdings" charset="2"/>
              <a:buChar char=""/>
              <a:defRPr sz="1800"/>
            </a:lvl1pPr>
            <a:lvl2pPr marL="742950" indent="-285750">
              <a:buClr>
                <a:srgbClr val="62C4DD"/>
              </a:buClr>
              <a:buSzPct val="100000"/>
              <a:buFont typeface="Wingdings" charset="2"/>
              <a:buChar char=""/>
              <a:defRPr sz="1800"/>
            </a:lvl2pPr>
            <a:lvl3pPr marL="1143000" indent="-228600">
              <a:buClr>
                <a:srgbClr val="62C4DD"/>
              </a:buClr>
              <a:buSzPct val="70000"/>
              <a:buFont typeface="Wingdings" charset="2"/>
              <a:buChar char=""/>
              <a:defRPr sz="1800"/>
            </a:lvl3pPr>
            <a:lvl4pPr marL="1600200" indent="-228600">
              <a:buClr>
                <a:srgbClr val="62C4DD"/>
              </a:buClr>
              <a:buSzPct val="100000"/>
              <a:buFont typeface="Wingdings" charset="2"/>
              <a:buChar char=""/>
              <a:defRPr sz="1800"/>
            </a:lvl4pPr>
            <a:lvl5pPr marL="2057400" indent="-228600">
              <a:buClr>
                <a:srgbClr val="62C4DD"/>
              </a:buClr>
              <a:buSzPct val="100000"/>
              <a:buFont typeface="Wingdings" charset="2"/>
              <a:buChar char=""/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100" b="1">
                <a:solidFill>
                  <a:srgbClr val="E75113"/>
                </a:solidFill>
              </a:defRPr>
            </a:lvl1pPr>
          </a:lstStyle>
          <a:p>
            <a:fld id="{DB6599DF-A345-3E41-A146-9766BB8E198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ZoneTexte 2"/>
          <p:cNvSpPr txBox="1"/>
          <p:nvPr userDrawn="1"/>
        </p:nvSpPr>
        <p:spPr>
          <a:xfrm>
            <a:off x="526964" y="3273777"/>
            <a:ext cx="672480" cy="211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9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2"/>
            <a:ext cx="9144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16416" y="65160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7480" y="260648"/>
            <a:ext cx="4762872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936104" y="114729"/>
            <a:ext cx="7380312" cy="63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1569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b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z="1200" dirty="0" smtClean="0"/>
              <a:t>Giens – 22 octobre 2021</a:t>
            </a:r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99592" y="5196832"/>
            <a:ext cx="8150474" cy="464416"/>
          </a:xfrm>
        </p:spPr>
        <p:txBody>
          <a:bodyPr/>
          <a:lstStyle/>
          <a:p>
            <a:r>
              <a:rPr lang="fr-FR" dirty="0"/>
              <a:t>Prospectives </a:t>
            </a:r>
            <a:r>
              <a:rPr lang="fr-FR" dirty="0" smtClean="0"/>
              <a:t>Emplois </a:t>
            </a:r>
            <a:r>
              <a:rPr lang="fr-FR" dirty="0"/>
              <a:t>et </a:t>
            </a:r>
            <a:r>
              <a:rPr lang="fr-FR" dirty="0" smtClean="0"/>
              <a:t>Compétences Techniques </a:t>
            </a:r>
            <a:r>
              <a:rPr lang="fr-FR" dirty="0"/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10430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641"/>
            <a:ext cx="9144000" cy="609329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Focus sur </a:t>
            </a:r>
            <a:r>
              <a:rPr lang="fr-FR" dirty="0" smtClean="0"/>
              <a:t>la BAP-E</a:t>
            </a:r>
            <a:endParaRPr lang="fr-FR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4604819" y="873094"/>
            <a:ext cx="4473866" cy="5741029"/>
          </a:xfrm>
        </p:spPr>
        <p:txBody>
          <a:bodyPr/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Total actuel BAP-E : 249 </a:t>
            </a:r>
            <a:r>
              <a:rPr lang="fr-FR" sz="2000" b="1" dirty="0" smtClean="0">
                <a:solidFill>
                  <a:srgbClr val="FFC000"/>
                </a:solidFill>
              </a:rPr>
              <a:t>(</a:t>
            </a:r>
            <a:r>
              <a:rPr lang="fr-FR" sz="2000" b="1" dirty="0" smtClean="0">
                <a:solidFill>
                  <a:srgbClr val="FFC000"/>
                </a:solidFill>
                <a:sym typeface="Wingdings"/>
              </a:rPr>
              <a:t></a:t>
            </a:r>
            <a:r>
              <a:rPr lang="fr-FR" sz="2000" b="1" dirty="0" smtClean="0">
                <a:solidFill>
                  <a:srgbClr val="FFC000"/>
                </a:solidFill>
              </a:rPr>
              <a:t>)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Les tendances : </a:t>
            </a:r>
            <a:r>
              <a:rPr lang="fr-FR" sz="2000" dirty="0" smtClean="0">
                <a:solidFill>
                  <a:schemeClr val="bg1"/>
                </a:solidFill>
              </a:rPr>
              <a:t>voir les conclusions du GT informatique et les recommandations </a:t>
            </a:r>
            <a:r>
              <a:rPr lang="fr-FR" sz="2000" dirty="0">
                <a:solidFill>
                  <a:schemeClr val="bg1"/>
                </a:solidFill>
              </a:rPr>
              <a:t>du </a:t>
            </a:r>
            <a:r>
              <a:rPr lang="fr-FR" sz="2000" dirty="0" smtClean="0">
                <a:solidFill>
                  <a:schemeClr val="bg1"/>
                </a:solidFill>
              </a:rPr>
              <a:t>GT09.</a:t>
            </a:r>
            <a:endParaRPr lang="fr-FR" sz="2000" b="1" dirty="0" smtClean="0">
              <a:solidFill>
                <a:schemeClr val="bg1"/>
              </a:solidFill>
            </a:endParaRPr>
          </a:p>
          <a:p>
            <a:pPr lvl="1"/>
            <a:r>
              <a:rPr lang="fr-FR" sz="1800" dirty="0" smtClean="0">
                <a:solidFill>
                  <a:schemeClr val="bg1"/>
                </a:solidFill>
              </a:rPr>
              <a:t>Diminution des T/AJT &amp; AI (ils seront ~20 dans 10 ans hors départs et autres)</a:t>
            </a:r>
          </a:p>
          <a:p>
            <a:pPr lvl="1"/>
            <a:r>
              <a:rPr lang="fr-FR" sz="1800" dirty="0">
                <a:solidFill>
                  <a:schemeClr val="bg1"/>
                </a:solidFill>
              </a:rPr>
              <a:t>B</a:t>
            </a:r>
            <a:r>
              <a:rPr lang="fr-FR" sz="1800" dirty="0" smtClean="0">
                <a:solidFill>
                  <a:schemeClr val="bg1"/>
                </a:solidFill>
              </a:rPr>
              <a:t>esoins </a:t>
            </a:r>
            <a:r>
              <a:rPr lang="fr-FR" sz="1800" dirty="0">
                <a:solidFill>
                  <a:schemeClr val="bg1"/>
                </a:solidFill>
              </a:rPr>
              <a:t>de plus en plus forts en IR et IE (calcul scientifique, génie logiciel, gestion et traitement de la donnée, infrastructures de traitement de la donnée, sécurité, </a:t>
            </a:r>
            <a:r>
              <a:rPr lang="fr-FR" sz="1800" dirty="0" smtClean="0">
                <a:solidFill>
                  <a:schemeClr val="bg1"/>
                </a:solidFill>
              </a:rPr>
              <a:t>réseaux …)</a:t>
            </a:r>
          </a:p>
          <a:p>
            <a:pPr lvl="1"/>
            <a:r>
              <a:rPr lang="fr-FR" sz="1800" dirty="0">
                <a:solidFill>
                  <a:srgbClr val="FFC000"/>
                </a:solidFill>
              </a:rPr>
              <a:t>Malgré cela une stagnation </a:t>
            </a:r>
            <a:r>
              <a:rPr lang="fr-FR" sz="1800" dirty="0" smtClean="0">
                <a:solidFill>
                  <a:srgbClr val="FFC000"/>
                </a:solidFill>
              </a:rPr>
              <a:t>du nombre d’ingénieurs </a:t>
            </a:r>
            <a:r>
              <a:rPr lang="fr-FR" sz="1800" dirty="0">
                <a:solidFill>
                  <a:srgbClr val="FFC000"/>
                </a:solidFill>
              </a:rPr>
              <a:t>les dernière années après un maximum en 2016 !</a:t>
            </a:r>
          </a:p>
          <a:p>
            <a:pPr lvl="1"/>
            <a:r>
              <a:rPr lang="fr-FR" sz="1800" dirty="0" smtClean="0">
                <a:solidFill>
                  <a:schemeClr val="bg1"/>
                </a:solidFill>
              </a:rPr>
              <a:t>Contribution en augmentation sur les développements instrumentaux</a:t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>(effacement </a:t>
            </a:r>
            <a:r>
              <a:rPr lang="fr-FR" sz="1800" dirty="0">
                <a:solidFill>
                  <a:schemeClr val="bg1"/>
                </a:solidFill>
              </a:rPr>
              <a:t>de la frontière entre logiciel et électronique)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8" y="980728"/>
            <a:ext cx="4534895" cy="262791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771800" y="1412776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188809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01"/>
            <a:ext cx="9145782" cy="613279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Focus sur </a:t>
            </a:r>
            <a:r>
              <a:rPr lang="fr-FR" dirty="0" smtClean="0"/>
              <a:t>la BAP-C</a:t>
            </a:r>
            <a:endParaRPr lang="fr-FR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4294967295"/>
          </p:nvPr>
        </p:nvSpPr>
        <p:spPr>
          <a:xfrm>
            <a:off x="5004048" y="913742"/>
            <a:ext cx="4032368" cy="2732294"/>
          </a:xfrm>
          <a:prstGeom prst="rect">
            <a:avLst/>
          </a:prstGeom>
        </p:spPr>
        <p:txBody>
          <a:bodyPr/>
          <a:lstStyle/>
          <a:p>
            <a:r>
              <a:rPr lang="fr-FR" sz="1800" dirty="0" smtClean="0"/>
              <a:t>Baisse de 10% sur les 12 dernières années. Essentiellement liée à la forte baisse des T et dans une moindre mesure des AI</a:t>
            </a:r>
            <a:endParaRPr lang="fr-FR" sz="1800" dirty="0"/>
          </a:p>
          <a:p>
            <a:r>
              <a:rPr lang="fr-FR" sz="1800" dirty="0" smtClean="0">
                <a:solidFill>
                  <a:srgbClr val="00B050"/>
                </a:solidFill>
              </a:rPr>
              <a:t>Hausse parallèle de 20% de l’effectif des ingénieurs (essentiellement des IR depuis 2013).</a:t>
            </a:r>
          </a:p>
          <a:p>
            <a:r>
              <a:rPr lang="fr-FR" sz="1800" dirty="0" smtClean="0">
                <a:solidFill>
                  <a:srgbClr val="00294B"/>
                </a:solidFill>
              </a:rPr>
              <a:t>Sur cette tendance il restera ~50 T dans </a:t>
            </a:r>
            <a:r>
              <a:rPr lang="fr-FR" sz="1800" dirty="0">
                <a:solidFill>
                  <a:srgbClr val="00294B"/>
                </a:solidFill>
              </a:rPr>
              <a:t>10 </a:t>
            </a:r>
            <a:r>
              <a:rPr lang="fr-FR" sz="1800" dirty="0" smtClean="0">
                <a:solidFill>
                  <a:srgbClr val="00294B"/>
                </a:solidFill>
              </a:rPr>
              <a:t>ans hors départs / promotions / …</a:t>
            </a:r>
            <a:endParaRPr lang="fr-FR" sz="1800" dirty="0" smtClean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07504" y="3798384"/>
            <a:ext cx="8784976" cy="2870976"/>
          </a:xfrm>
        </p:spPr>
        <p:txBody>
          <a:bodyPr/>
          <a:lstStyle/>
          <a:p>
            <a:r>
              <a:rPr lang="fr-FR" sz="2000" b="1" dirty="0" smtClean="0"/>
              <a:t>Total actuel BAP-C : 665 </a:t>
            </a:r>
            <a:r>
              <a:rPr lang="fr-FR" sz="2000" b="1" dirty="0" smtClean="0">
                <a:solidFill>
                  <a:srgbClr val="FF0000"/>
                </a:solidFill>
              </a:rPr>
              <a:t>(</a:t>
            </a:r>
            <a:r>
              <a:rPr lang="fr-FR" sz="2000" b="1" dirty="0" smtClean="0">
                <a:solidFill>
                  <a:srgbClr val="FF0000"/>
                </a:solidFill>
                <a:sym typeface="Wingdings"/>
              </a:rPr>
              <a:t>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  <a:endParaRPr lang="fr-FR" sz="1800" dirty="0" smtClean="0">
              <a:solidFill>
                <a:srgbClr val="FF0000"/>
              </a:solidFill>
            </a:endParaRPr>
          </a:p>
          <a:p>
            <a:r>
              <a:rPr lang="fr-FR" sz="2000" b="1" dirty="0" smtClean="0"/>
              <a:t>Tendances &amp; actions en cours :</a:t>
            </a:r>
          </a:p>
          <a:p>
            <a:pPr lvl="1"/>
            <a:r>
              <a:rPr lang="fr-FR" sz="1800" dirty="0" smtClean="0"/>
              <a:t>Une évolution continue des modes de travail pour les productions et les prototypages et le renforcement des liens avec les </a:t>
            </a:r>
            <a:r>
              <a:rPr lang="fr-FR" sz="1800" dirty="0" err="1" smtClean="0"/>
              <a:t>PMEs</a:t>
            </a:r>
            <a:r>
              <a:rPr lang="fr-FR" sz="1800" dirty="0" smtClean="0"/>
              <a:t>.</a:t>
            </a:r>
          </a:p>
          <a:p>
            <a:pPr lvl="1"/>
            <a:r>
              <a:rPr lang="fr-FR" sz="1800" dirty="0" smtClean="0">
                <a:solidFill>
                  <a:srgbClr val="00294B"/>
                </a:solidFill>
              </a:rPr>
              <a:t>Des </a:t>
            </a:r>
            <a:r>
              <a:rPr lang="fr-FR" sz="1800" dirty="0">
                <a:solidFill>
                  <a:srgbClr val="00294B"/>
                </a:solidFill>
              </a:rPr>
              <a:t>actions fortes et la mobilisation de tous </a:t>
            </a:r>
            <a:r>
              <a:rPr lang="fr-FR" sz="1800" dirty="0" smtClean="0">
                <a:solidFill>
                  <a:srgbClr val="00294B"/>
                </a:solidFill>
              </a:rPr>
              <a:t>pour stabiliser les </a:t>
            </a:r>
            <a:r>
              <a:rPr lang="fr-FR" sz="1800" dirty="0">
                <a:solidFill>
                  <a:srgbClr val="00294B"/>
                </a:solidFill>
              </a:rPr>
              <a:t>effectifs des AI </a:t>
            </a:r>
            <a:r>
              <a:rPr lang="fr-FR" sz="1800" dirty="0" smtClean="0">
                <a:solidFill>
                  <a:srgbClr val="00294B"/>
                </a:solidFill>
              </a:rPr>
              <a:t>afin de rester un institut constructeur (Apprentissage, DU2I, …).</a:t>
            </a:r>
            <a:endParaRPr lang="fr-FR" sz="1800" dirty="0"/>
          </a:p>
          <a:p>
            <a:pPr lvl="1"/>
            <a:r>
              <a:rPr lang="fr-FR" sz="1800" dirty="0"/>
              <a:t>U</a:t>
            </a:r>
            <a:r>
              <a:rPr lang="fr-FR" sz="1800" dirty="0" smtClean="0"/>
              <a:t>ne stratégie de préservation de quelques équipes  de techniciens localisées, spécialisées et concentrées (mécanique, microtechnique, …).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10" y="925903"/>
            <a:ext cx="4755292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Focus sur </a:t>
            </a:r>
            <a:r>
              <a:rPr lang="fr-FR" dirty="0" smtClean="0"/>
              <a:t>la BAP-J</a:t>
            </a:r>
            <a:endParaRPr lang="fr-FR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4294967295"/>
          </p:nvPr>
        </p:nvSpPr>
        <p:spPr>
          <a:xfrm>
            <a:off x="5220072" y="908720"/>
            <a:ext cx="3456384" cy="2880320"/>
          </a:xfrm>
          <a:prstGeom prst="rect">
            <a:avLst/>
          </a:prstGeom>
        </p:spPr>
        <p:txBody>
          <a:bodyPr/>
          <a:lstStyle/>
          <a:p>
            <a:r>
              <a:rPr lang="fr-FR" sz="1800" dirty="0" smtClean="0">
                <a:solidFill>
                  <a:srgbClr val="FF0000"/>
                </a:solidFill>
              </a:rPr>
              <a:t>Baisse en moyenne de -2,5% par an sur 10 ans des effectifs T/AJT/AI</a:t>
            </a:r>
          </a:p>
          <a:p>
            <a:r>
              <a:rPr lang="fr-FR" sz="1800" dirty="0" smtClean="0"/>
              <a:t>Forte baisse des T/AJT (population divisée par deux).</a:t>
            </a:r>
            <a:endParaRPr lang="fr-FR" sz="1800" dirty="0">
              <a:solidFill>
                <a:srgbClr val="00294B"/>
              </a:solidFill>
            </a:endParaRPr>
          </a:p>
          <a:p>
            <a:r>
              <a:rPr lang="fr-FR" sz="1800" dirty="0" smtClean="0"/>
              <a:t>Contribution du déplacement d’une partie des activités vers les Direction Régionales</a:t>
            </a:r>
            <a:r>
              <a:rPr lang="fr-FR" sz="1800" dirty="0"/>
              <a:t> </a:t>
            </a:r>
            <a:r>
              <a:rPr lang="fr-FR" sz="1800" dirty="0" smtClean="0"/>
              <a:t>?</a:t>
            </a:r>
            <a:endParaRPr lang="fr-FR" sz="1800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07504" y="3615179"/>
            <a:ext cx="8928912" cy="3054182"/>
          </a:xfrm>
        </p:spPr>
        <p:txBody>
          <a:bodyPr/>
          <a:lstStyle/>
          <a:p>
            <a:r>
              <a:rPr lang="fr-FR" sz="2000" b="1" dirty="0" smtClean="0"/>
              <a:t>Total actuel BAP-J : 163 </a:t>
            </a:r>
            <a:r>
              <a:rPr lang="fr-FR" sz="2000" b="1" dirty="0">
                <a:solidFill>
                  <a:srgbClr val="FF0000"/>
                </a:solidFill>
              </a:rPr>
              <a:t>(</a:t>
            </a:r>
            <a:r>
              <a:rPr lang="fr-FR" sz="2000" b="1" dirty="0">
                <a:solidFill>
                  <a:srgbClr val="FF0000"/>
                </a:solidFill>
                <a:sym typeface="Wingdings"/>
              </a:rPr>
              <a:t></a:t>
            </a:r>
            <a:r>
              <a:rPr lang="fr-FR" sz="2000" b="1" dirty="0" smtClean="0">
                <a:solidFill>
                  <a:srgbClr val="FF0000"/>
                </a:solidFill>
              </a:rPr>
              <a:t>) taux de support de 5% … </a:t>
            </a:r>
            <a:endParaRPr lang="fr-FR" sz="2000" b="1" dirty="0" smtClean="0"/>
          </a:p>
          <a:p>
            <a:pPr lvl="1"/>
            <a:r>
              <a:rPr lang="fr-FR" sz="1800" dirty="0" smtClean="0">
                <a:solidFill>
                  <a:srgbClr val="00294B"/>
                </a:solidFill>
              </a:rPr>
              <a:t>Le contexte est à une évolution des métiers : standardisation / informatisation de certaines tâches, </a:t>
            </a:r>
            <a:r>
              <a:rPr lang="fr-FR" sz="1800" dirty="0">
                <a:solidFill>
                  <a:srgbClr val="00294B"/>
                </a:solidFill>
              </a:rPr>
              <a:t>augmentation et diversification des </a:t>
            </a:r>
            <a:r>
              <a:rPr lang="fr-FR" sz="1800" dirty="0" smtClean="0">
                <a:solidFill>
                  <a:srgbClr val="00294B"/>
                </a:solidFill>
              </a:rPr>
              <a:t>règles, besoin </a:t>
            </a:r>
            <a:r>
              <a:rPr lang="fr-FR" sz="1800" dirty="0">
                <a:solidFill>
                  <a:srgbClr val="00294B"/>
                </a:solidFill>
              </a:rPr>
              <a:t>constant de </a:t>
            </a:r>
            <a:r>
              <a:rPr lang="fr-FR" sz="1800" dirty="0" smtClean="0">
                <a:solidFill>
                  <a:srgbClr val="00294B"/>
                </a:solidFill>
              </a:rPr>
              <a:t>s’adapter, augmentation du nombre des interlocuteurs et des guichets financiers, …</a:t>
            </a:r>
            <a:endParaRPr lang="fr-FR" sz="2000" b="1" dirty="0" smtClean="0"/>
          </a:p>
          <a:p>
            <a:r>
              <a:rPr lang="fr-FR" sz="2000" b="1" dirty="0" smtClean="0"/>
              <a:t>Quelles évolutions ? Voir le travail sur les prospectives métiers … PECTIN</a:t>
            </a:r>
          </a:p>
          <a:p>
            <a:pPr lvl="1"/>
            <a:r>
              <a:rPr lang="fr-FR" sz="1800" dirty="0" smtClean="0"/>
              <a:t>Le recrutement des AI et des T reste difficile. C’est prégnant dans certaines régions.</a:t>
            </a:r>
          </a:p>
          <a:p>
            <a:pPr lvl="1"/>
            <a:r>
              <a:rPr lang="fr-FR" sz="1800" dirty="0" smtClean="0"/>
              <a:t>Il faudra veiller à la stabilité des effectifs d’encadrement : IR et IE.</a:t>
            </a:r>
          </a:p>
          <a:p>
            <a:pPr lvl="1"/>
            <a:r>
              <a:rPr lang="fr-FR" sz="1800" dirty="0" smtClean="0"/>
              <a:t>L’analyse des spécialités nécessaires dans les années à venir est ici importante.</a:t>
            </a:r>
          </a:p>
          <a:p>
            <a:pPr lvl="1"/>
            <a:r>
              <a:rPr lang="fr-FR" sz="1800" dirty="0" smtClean="0"/>
              <a:t>Une réflexion sur les possibilités d’utiliser l’assistance technique est à mener</a:t>
            </a:r>
          </a:p>
          <a:p>
            <a:pPr lvl="1"/>
            <a:r>
              <a:rPr lang="fr-FR" sz="1800" dirty="0" smtClean="0"/>
              <a:t>Favoriser l’embauche des AI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24078"/>
            <a:ext cx="432048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45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14566C-8D58-49F2-B2A9-F0F0B4760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461"/>
            <a:ext cx="5358255" cy="31798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34AFB7-299B-46DC-AF07-97EED346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110" y="624522"/>
            <a:ext cx="5027890" cy="2948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61C97E-BB98-4546-ADFB-EE4D02792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11" y="3573016"/>
            <a:ext cx="5027890" cy="3284984"/>
          </a:xfrm>
          <a:prstGeom prst="rect">
            <a:avLst/>
          </a:prstGeom>
        </p:spPr>
      </p:pic>
      <p:sp>
        <p:nvSpPr>
          <p:cNvPr id="8" name="Larme 7">
            <a:extLst>
              <a:ext uri="{FF2B5EF4-FFF2-40B4-BE49-F238E27FC236}">
                <a16:creationId xmlns:a16="http://schemas.microsoft.com/office/drawing/2014/main" id="{0FD9D58B-BF3C-48D1-B53E-5CF3BABC8D7C}"/>
              </a:ext>
            </a:extLst>
          </p:cNvPr>
          <p:cNvSpPr/>
          <p:nvPr/>
        </p:nvSpPr>
        <p:spPr>
          <a:xfrm rot="10800000">
            <a:off x="17140" y="3212976"/>
            <a:ext cx="5923012" cy="3645024"/>
          </a:xfrm>
          <a:prstGeom prst="teardrop">
            <a:avLst/>
          </a:prstGeom>
          <a:solidFill>
            <a:schemeClr val="accent6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8A0D16-A502-422E-AB44-FD0BC45E833E}"/>
              </a:ext>
            </a:extLst>
          </p:cNvPr>
          <p:cNvSpPr txBox="1"/>
          <p:nvPr/>
        </p:nvSpPr>
        <p:spPr>
          <a:xfrm>
            <a:off x="755576" y="4483693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chemeClr val="bg1"/>
                </a:solidFill>
                <a:latin typeface="+mj-lt"/>
              </a:rPr>
              <a:t>PECTIN</a:t>
            </a:r>
            <a:endParaRPr lang="fr-FR" sz="5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312A25-F637-4694-BA64-F38980197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9" y="4842242"/>
            <a:ext cx="1167983" cy="11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D213F9-C66C-41DB-A759-F9E47FCF4CD0}"/>
              </a:ext>
            </a:extLst>
          </p:cNvPr>
          <p:cNvSpPr txBox="1"/>
          <p:nvPr/>
        </p:nvSpPr>
        <p:spPr>
          <a:xfrm>
            <a:off x="255342" y="188640"/>
            <a:ext cx="431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Méthode – description générale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F6A455-2ECF-4E1C-9D33-76365BBB8D25}"/>
              </a:ext>
            </a:extLst>
          </p:cNvPr>
          <p:cNvSpPr txBox="1"/>
          <p:nvPr/>
        </p:nvSpPr>
        <p:spPr>
          <a:xfrm>
            <a:off x="255342" y="1143610"/>
            <a:ext cx="856513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Etablir un référentiel des spécialités (granularité fine des savoirs)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Réaliser une photographie précise de l’institut pour ces spécialités</a:t>
            </a:r>
            <a:br>
              <a:rPr lang="fr-FR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=&gt; profils des agents, démographie des populations, …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Pour chaque recommandation des prospectives de physique :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identifier les spécialités nécessaires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chemeClr val="bg1"/>
                </a:solidFill>
              </a:rPr>
              <a:t>recueillir les besoins sur les 5 à 10 ans à venir auprès des responsables de projets, des DAS, …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Associer à chaque spécialité les éléments démographiques, les recommandations, les besoins (FTE, développement de nouveaux savoirs, …)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Analyser cette base de données pour plusieurs indicateurs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</a:rPr>
              <a:t>Formuler des recommandations.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189306-F242-42DC-83F8-34D6EF215B69}"/>
              </a:ext>
            </a:extLst>
          </p:cNvPr>
          <p:cNvSpPr txBox="1"/>
          <p:nvPr/>
        </p:nvSpPr>
        <p:spPr>
          <a:xfrm>
            <a:off x="458511" y="188640"/>
            <a:ext cx="283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Quelques définitions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1089317"/>
            <a:ext cx="864096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La </a:t>
            </a:r>
            <a:r>
              <a:rPr lang="fr-FR" b="1" i="1" dirty="0"/>
              <a:t>compétence</a:t>
            </a:r>
            <a:r>
              <a:rPr lang="fr-FR" i="1" dirty="0"/>
              <a:t> est un processus humain conduisant à un type de réalisation en mobilisant des connaissances, des savoirs implicites ou formels et des expériences concrètes. </a:t>
            </a:r>
            <a:br>
              <a:rPr lang="fr-FR" i="1" dirty="0"/>
            </a:br>
            <a:r>
              <a:rPr lang="fr-FR" i="1" dirty="0"/>
              <a:t>Dans un environnement favorable et à l'aide d'un ensemble de ressources elle répond à une catégorie de problèmes avec des solutions adaptées.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243366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Définition </a:t>
            </a:r>
            <a:r>
              <a:rPr lang="fr-FR" dirty="0" smtClean="0"/>
              <a:t>élaborée </a:t>
            </a:r>
            <a:r>
              <a:rPr lang="fr-FR" dirty="0"/>
              <a:t>avec les RT/DT &amp; </a:t>
            </a:r>
            <a:r>
              <a:rPr lang="fr-FR" dirty="0" smtClean="0"/>
              <a:t>adaptée </a:t>
            </a:r>
            <a:r>
              <a:rPr lang="fr-FR" dirty="0"/>
              <a:t>pour une approche locale (unité, équipe)</a:t>
            </a:r>
          </a:p>
          <a:p>
            <a:endParaRPr lang="fr-FR" dirty="0"/>
          </a:p>
          <a:p>
            <a:r>
              <a:rPr lang="fr-FR" dirty="0"/>
              <a:t>Pour les prospectives </a:t>
            </a:r>
            <a:r>
              <a:rPr lang="fr-FR" dirty="0" smtClean="0"/>
              <a:t>technique </a:t>
            </a:r>
            <a:r>
              <a:rPr lang="fr-FR" dirty="0"/>
              <a:t>on souhaite travailler sur un niveau de granularité intermédiaire entre l’ « </a:t>
            </a:r>
            <a:r>
              <a:rPr lang="fr-FR" dirty="0" smtClean="0"/>
              <a:t>emploi-type » </a:t>
            </a:r>
            <a:r>
              <a:rPr lang="fr-FR" dirty="0"/>
              <a:t>et la « fiche de poste ».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20" y="4030612"/>
            <a:ext cx="864096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Activité</a:t>
            </a:r>
            <a:endParaRPr lang="fr-FR" dirty="0"/>
          </a:p>
          <a:p>
            <a:r>
              <a:rPr lang="fr-FR" dirty="0"/>
              <a:t>Ensemble de tâches concourant à une étape de réalisation ou de conception dans une situation de travail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1520" y="5169966"/>
            <a:ext cx="864096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Spécialité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Ensemble de compétences permettant la poursuite d’un objectif particulier dans l’exercice d’un métier et d’activités spécifiques</a:t>
            </a:r>
          </a:p>
        </p:txBody>
      </p:sp>
    </p:spTree>
    <p:extLst>
      <p:ext uri="{BB962C8B-B14F-4D97-AF65-F5344CB8AC3E}">
        <p14:creationId xmlns:p14="http://schemas.microsoft.com/office/powerpoint/2010/main" val="28817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064896" cy="346050"/>
          </a:xfrm>
        </p:spPr>
        <p:txBody>
          <a:bodyPr>
            <a:normAutofit fontScale="90000"/>
          </a:bodyPr>
          <a:lstStyle/>
          <a:p>
            <a:pPr algn="l"/>
            <a:r>
              <a:rPr lang="fr-FR" sz="28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PECTIN</a:t>
            </a:r>
            <a:r>
              <a:rPr lang="fr-FR" dirty="0" smtClean="0"/>
              <a:t> </a:t>
            </a:r>
            <a:r>
              <a:rPr lang="fr-FR" dirty="0"/>
              <a:t>: composition du groupe de travail</a:t>
            </a:r>
            <a:endParaRPr lang="fr-FR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348257"/>
              </p:ext>
            </p:extLst>
          </p:nvPr>
        </p:nvGraphicFramePr>
        <p:xfrm>
          <a:off x="3779912" y="908720"/>
          <a:ext cx="5256584" cy="4968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4481370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80529843"/>
                    </a:ext>
                  </a:extLst>
                </a:gridCol>
              </a:tblGrid>
              <a:tr h="282721">
                <a:tc>
                  <a:txBody>
                    <a:bodyPr/>
                    <a:lstStyle/>
                    <a:p>
                      <a:r>
                        <a:rPr lang="fr-FR" sz="1200" b="0" dirty="0"/>
                        <a:t>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Qualité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Unité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r>
                        <a:rPr lang="fr-FR" sz="1200" b="0" dirty="0"/>
                        <a:t>Rodolphe Clédassou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DAT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IN2P3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587771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r>
                        <a:rPr lang="fr-FR" sz="1200" b="0" dirty="0"/>
                        <a:t>Rémi Cornat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err="1"/>
                        <a:t>CdM</a:t>
                      </a:r>
                      <a:r>
                        <a:rPr lang="fr-FR" sz="1200" b="0" dirty="0"/>
                        <a:t> /</a:t>
                      </a:r>
                      <a:r>
                        <a:rPr lang="fr-FR" sz="1200" b="0" baseline="0" dirty="0"/>
                        <a:t> </a:t>
                      </a:r>
                      <a:r>
                        <a:rPr lang="fr-FR" sz="1200" b="0" baseline="0" dirty="0" smtClean="0"/>
                        <a:t>DT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LPNHE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09539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r>
                        <a:rPr lang="fr-FR" sz="1200" b="0" dirty="0"/>
                        <a:t>Florence Ardellier-Desages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DT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/>
                        <a:t>APC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Thierry Ollivier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 smtClean="0"/>
                        <a:t>CdM</a:t>
                      </a:r>
                      <a:r>
                        <a:rPr lang="fr-FR" sz="1200" b="0" dirty="0" smtClean="0"/>
                        <a:t> / BAP-E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IP2I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Valérie </a:t>
                      </a:r>
                      <a:r>
                        <a:rPr lang="fr-FR" sz="1200" b="0" dirty="0" err="1"/>
                        <a:t>Givaudan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Réseau </a:t>
                      </a:r>
                      <a:r>
                        <a:rPr lang="fr-FR" sz="1200" b="0" dirty="0" smtClean="0"/>
                        <a:t>RI3 / BAP-E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/>
                        <a:t>IJCLab</a:t>
                      </a: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Renaud Le </a:t>
                      </a:r>
                      <a:r>
                        <a:rPr lang="fr-FR" sz="1200" b="0" dirty="0" err="1"/>
                        <a:t>Gac</a:t>
                      </a:r>
                      <a:r>
                        <a:rPr lang="fr-FR" sz="12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Physicien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CPPM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Bernard </a:t>
                      </a:r>
                      <a:r>
                        <a:rPr lang="fr-FR" sz="1200" b="0" dirty="0" err="1"/>
                        <a:t>Genolini</a:t>
                      </a:r>
                      <a:r>
                        <a:rPr lang="fr-FR" sz="12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Chargé</a:t>
                      </a:r>
                      <a:r>
                        <a:rPr lang="fr-FR" sz="1200" b="0" baseline="0" dirty="0" smtClean="0"/>
                        <a:t> </a:t>
                      </a:r>
                      <a:r>
                        <a:rPr lang="fr-FR" sz="1200" b="0" baseline="0" smtClean="0"/>
                        <a:t>de mission </a:t>
                      </a:r>
                      <a:r>
                        <a:rPr lang="fr-FR" sz="1200" b="0" baseline="0" dirty="0" smtClean="0"/>
                        <a:t>DT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/>
                        <a:t>IJCLab</a:t>
                      </a: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Martine</a:t>
                      </a:r>
                      <a:r>
                        <a:rPr lang="fr-FR" sz="1200" b="0" baseline="0" dirty="0"/>
                        <a:t> </a:t>
                      </a:r>
                      <a:r>
                        <a:rPr lang="fr-FR" sz="1200" b="0" baseline="0" dirty="0" err="1"/>
                        <a:t>Verdenelli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RA /</a:t>
                      </a:r>
                      <a:r>
                        <a:rPr lang="fr-FR" sz="1200" b="0" baseline="0" dirty="0" smtClean="0"/>
                        <a:t> BAP-J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IP2I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83235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Laurent Gross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DT / BAP-E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IPHC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40111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r>
                        <a:rPr lang="fr-FR" sz="1200" b="0" dirty="0"/>
                        <a:t>David </a:t>
                      </a:r>
                      <a:r>
                        <a:rPr lang="fr-FR" sz="1200" b="0" dirty="0" err="1"/>
                        <a:t>Longuevergne</a:t>
                      </a:r>
                      <a:r>
                        <a:rPr lang="fr-FR" sz="12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Physicien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err="1"/>
                        <a:t>IJCLab</a:t>
                      </a: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5921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Magali Damoiseaux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BAP-F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CPPM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847797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Philippe Laborie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/>
                        <a:t>CdM</a:t>
                      </a:r>
                      <a:r>
                        <a:rPr lang="fr-FR" sz="1200" b="0" dirty="0"/>
                        <a:t> / </a:t>
                      </a:r>
                      <a:r>
                        <a:rPr lang="fr-FR" sz="1200" b="0" dirty="0" smtClean="0"/>
                        <a:t>RT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LPCC</a:t>
                      </a: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40107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Sandrine</a:t>
                      </a:r>
                      <a:r>
                        <a:rPr lang="fr-FR" sz="1200" b="0" baseline="0" dirty="0"/>
                        <a:t> Pavy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 smtClean="0"/>
                        <a:t>CdM</a:t>
                      </a:r>
                      <a:r>
                        <a:rPr lang="fr-FR" sz="1200" b="0" dirty="0" smtClean="0"/>
                        <a:t>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LLR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47034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Cyrille </a:t>
                      </a:r>
                      <a:r>
                        <a:rPr lang="fr-FR" sz="1200" b="0" dirty="0" err="1"/>
                        <a:t>Thieffry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err="1"/>
                        <a:t>CdM</a:t>
                      </a:r>
                      <a:r>
                        <a:rPr lang="fr-FR" sz="1200" b="0" dirty="0"/>
                        <a:t> &amp; Responsable</a:t>
                      </a:r>
                      <a:r>
                        <a:rPr lang="fr-FR" sz="1200" b="0" baseline="0" dirty="0"/>
                        <a:t> cellule </a:t>
                      </a:r>
                      <a:r>
                        <a:rPr lang="fr-FR" sz="1200" b="0" baseline="0" dirty="0" smtClean="0"/>
                        <a:t>SNR / BAP-G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/>
                        <a:t>IN2P3</a:t>
                      </a:r>
                      <a:endParaRPr lang="fr-FR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15095"/>
                  </a:ext>
                </a:extLst>
              </a:tr>
              <a:tr h="3123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Cyrille Berthe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Chef de Division Adj. </a:t>
                      </a:r>
                      <a:r>
                        <a:rPr lang="fr-FR" sz="1200" b="0" dirty="0" err="1" smtClean="0"/>
                        <a:t>Ops</a:t>
                      </a:r>
                      <a:r>
                        <a:rPr lang="fr-FR" sz="1200" b="0" dirty="0" smtClean="0"/>
                        <a:t> / BAP-C</a:t>
                      </a:r>
                      <a:endParaRPr lang="fr-FR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/>
                        <a:t>GANIL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92725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1162774"/>
            <a:ext cx="352839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b="1" dirty="0" smtClean="0">
                <a:solidFill>
                  <a:srgbClr val="00294B"/>
                </a:solidFill>
              </a:rPr>
              <a:t>Un groupe de travail ramassé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294B"/>
                </a:solidFill>
              </a:rPr>
              <a:t>comprenant autant que possible des représentants de l’ensemble des BAP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294B"/>
                </a:solidFill>
              </a:rPr>
              <a:t>Incluant des physiciens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294B"/>
                </a:solidFill>
              </a:rPr>
              <a:t>Piloté par le chargé de mission « Compétences » (Rémi Cornat)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b="1" dirty="0" smtClean="0">
                <a:solidFill>
                  <a:srgbClr val="00294B"/>
                </a:solidFill>
              </a:rPr>
              <a:t>Ne se positionnant pas comme « experts métiers»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294B"/>
                </a:solidFill>
              </a:rPr>
              <a:t>Chaque membre apporte sa vision, sa compréhension, son expérience.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294B"/>
                </a:solidFill>
              </a:rPr>
              <a:t>l’expertise </a:t>
            </a:r>
            <a:r>
              <a:rPr lang="fr-FR" dirty="0" smtClean="0">
                <a:solidFill>
                  <a:srgbClr val="00294B"/>
                </a:solidFill>
              </a:rPr>
              <a:t>métiers / spécialités est </a:t>
            </a:r>
            <a:r>
              <a:rPr lang="fr-FR" dirty="0">
                <a:solidFill>
                  <a:srgbClr val="00294B"/>
                </a:solidFill>
              </a:rPr>
              <a:t>collectée auprès des populations cibles.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96129" y="6146668"/>
            <a:ext cx="790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Un travail considérable a été réalisé par les membres du GT 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241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/>
          <p:cNvSpPr txBox="1">
            <a:spLocks/>
          </p:cNvSpPr>
          <p:nvPr/>
        </p:nvSpPr>
        <p:spPr>
          <a:xfrm>
            <a:off x="294885" y="209019"/>
            <a:ext cx="7632848" cy="3460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latin typeface="+mn-lt"/>
              </a:rPr>
              <a:t>Calendrier &amp; livrables initiaux globalement respecté !</a:t>
            </a:r>
            <a:endParaRPr lang="fr-FR" dirty="0">
              <a:solidFill>
                <a:schemeClr val="tx1">
                  <a:lumMod val="25000"/>
                  <a:lumOff val="75000"/>
                </a:schemeClr>
              </a:solidFill>
              <a:latin typeface="+mn-lt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878512"/>
              </p:ext>
            </p:extLst>
          </p:nvPr>
        </p:nvGraphicFramePr>
        <p:xfrm>
          <a:off x="404940" y="1196752"/>
          <a:ext cx="6120680" cy="4547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11996151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66704539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260301408"/>
                    </a:ext>
                  </a:extLst>
                </a:gridCol>
              </a:tblGrid>
              <a:tr h="284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Nature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Echéance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Modalités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1766873449"/>
                  </a:ext>
                </a:extLst>
              </a:tr>
              <a:tr h="649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Définitions et plan de travail consolidés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Oct-2020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Travail interne du GT, communication vers unités.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817070597"/>
                  </a:ext>
                </a:extLst>
              </a:tr>
              <a:tr h="57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Liste consolidée des spécialités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Déc-2020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Enquêtes terrain pilotées par GT avec accès aux CdS, réseaux…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8125347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Recensement des besoins nouveaux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Fév-2021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Enquêtes terrain pilotées par GT : accès aux CdS et CdP, aux réseaux, …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804545596"/>
                  </a:ext>
                </a:extLst>
              </a:tr>
              <a:tr h="1006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Document d’analyse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Juin-2021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Consultation des laboratoires (notamment </a:t>
                      </a:r>
                      <a:r>
                        <a:rPr lang="fr-FR" sz="1400" dirty="0" err="1">
                          <a:effectLst/>
                        </a:rPr>
                        <a:t>CdS</a:t>
                      </a:r>
                      <a:r>
                        <a:rPr lang="fr-FR" sz="1400" dirty="0">
                          <a:effectLst/>
                        </a:rPr>
                        <a:t> et RT/DT) pour avoir les statistiques. Communautés externes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3491728812"/>
                  </a:ext>
                </a:extLst>
              </a:tr>
              <a:tr h="558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Référentiel </a:t>
                      </a:r>
                      <a:r>
                        <a:rPr lang="fr-FR" sz="1400" dirty="0">
                          <a:effectLst/>
                        </a:rPr>
                        <a:t>des spécialités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Sep-2021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Enquêtes terrain pilotées par GT avec accès aux CdS, réseaux…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404340721"/>
                  </a:ext>
                </a:extLst>
              </a:tr>
              <a:tr h="377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Documents de synthèse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Nov-2021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Travail interne du GT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97934823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Rapport Final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Déc-2021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91" marR="46091" marT="0" marB="0"/>
                </a:tc>
                <a:extLst>
                  <a:ext uri="{0D108BD9-81ED-4DB2-BD59-A6C34878D82A}">
                    <a16:rowId xmlns:a16="http://schemas.microsoft.com/office/drawing/2014/main" val="2502175221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555776" y="6372036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Calendrier initial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202335" y="2204864"/>
            <a:ext cx="136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Janvier 2021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202334" y="1556792"/>
            <a:ext cx="146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Octobre 2020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202335" y="4581128"/>
            <a:ext cx="154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Avril-juin 2021</a:t>
            </a:r>
            <a:endParaRPr lang="fr-FR" dirty="0"/>
          </a:p>
        </p:txBody>
      </p:sp>
      <p:sp>
        <p:nvSpPr>
          <p:cNvPr id="11" name="Accolade fermante 10"/>
          <p:cNvSpPr/>
          <p:nvPr/>
        </p:nvSpPr>
        <p:spPr>
          <a:xfrm>
            <a:off x="6698279" y="2708920"/>
            <a:ext cx="288032" cy="17281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190677" y="3115997"/>
            <a:ext cx="1355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Février 2021</a:t>
            </a:r>
          </a:p>
          <a:p>
            <a:pPr algn="ctr"/>
            <a:r>
              <a:rPr lang="fr-FR" dirty="0" smtClean="0"/>
              <a:t>à</a:t>
            </a:r>
          </a:p>
          <a:p>
            <a:pPr algn="ctr"/>
            <a:r>
              <a:rPr lang="fr-FR" dirty="0" smtClean="0"/>
              <a:t>Juin 2021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953863" y="1484784"/>
            <a:ext cx="898057" cy="346567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202334" y="5085184"/>
            <a:ext cx="1231363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Échéances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confirmées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Accolade fermante 14"/>
          <p:cNvSpPr/>
          <p:nvPr/>
        </p:nvSpPr>
        <p:spPr>
          <a:xfrm>
            <a:off x="6724738" y="4950460"/>
            <a:ext cx="261573" cy="854804"/>
          </a:xfrm>
          <a:prstGeom prst="righ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Flèche vers le bas 3"/>
          <p:cNvSpPr/>
          <p:nvPr/>
        </p:nvSpPr>
        <p:spPr>
          <a:xfrm flipV="1">
            <a:off x="3268354" y="587727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91876" y="5000112"/>
            <a:ext cx="2548923" cy="718339"/>
          </a:xfrm>
          <a:prstGeom prst="rect">
            <a:avLst/>
          </a:prstGeom>
          <a:noFill/>
          <a:ln w="76200"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2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D213F9-C66C-41DB-A759-F9E47FCF4CD0}"/>
              </a:ext>
            </a:extLst>
          </p:cNvPr>
          <p:cNvSpPr txBox="1"/>
          <p:nvPr/>
        </p:nvSpPr>
        <p:spPr>
          <a:xfrm>
            <a:off x="255342" y="188640"/>
            <a:ext cx="617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Méthode – établir le référentiel des spécialités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F6A455-2ECF-4E1C-9D33-76365BBB8D25}"/>
              </a:ext>
            </a:extLst>
          </p:cNvPr>
          <p:cNvSpPr txBox="1"/>
          <p:nvPr/>
        </p:nvSpPr>
        <p:spPr>
          <a:xfrm>
            <a:off x="255342" y="1126485"/>
            <a:ext cx="4063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A la suite des prospectives de physique : </a:t>
            </a:r>
          </a:p>
          <a:p>
            <a:r>
              <a:rPr lang="fr-FR" dirty="0">
                <a:solidFill>
                  <a:schemeClr val="bg1"/>
                </a:solidFill>
              </a:rPr>
              <a:t>  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0218C7-ECCF-4FA1-B408-964856498058}"/>
              </a:ext>
            </a:extLst>
          </p:cNvPr>
          <p:cNvSpPr txBox="1"/>
          <p:nvPr/>
        </p:nvSpPr>
        <p:spPr>
          <a:xfrm>
            <a:off x="2123728" y="3227955"/>
            <a:ext cx="5463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3"/>
                </a:solidFill>
              </a:rPr>
              <a:t>Connaissance de « ce que l’on sait faire » </a:t>
            </a:r>
          </a:p>
          <a:p>
            <a:r>
              <a:rPr lang="fr-FR" b="1" dirty="0">
                <a:solidFill>
                  <a:schemeClr val="accent3"/>
                </a:solidFill>
              </a:rPr>
              <a:t>  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7" name="Légende sans bordure 2 6">
            <a:extLst>
              <a:ext uri="{FF2B5EF4-FFF2-40B4-BE49-F238E27FC236}">
                <a16:creationId xmlns:a16="http://schemas.microsoft.com/office/drawing/2014/main" id="{0172A999-E76E-410E-98F0-CB8D12C0552C}"/>
              </a:ext>
            </a:extLst>
          </p:cNvPr>
          <p:cNvSpPr/>
          <p:nvPr/>
        </p:nvSpPr>
        <p:spPr>
          <a:xfrm>
            <a:off x="5139682" y="5373216"/>
            <a:ext cx="3168352" cy="720080"/>
          </a:xfrm>
          <a:prstGeom prst="callout2">
            <a:avLst>
              <a:gd name="adj1" fmla="val -18453"/>
              <a:gd name="adj2" fmla="val 59055"/>
              <a:gd name="adj3" fmla="val -64438"/>
              <a:gd name="adj4" fmla="val 50442"/>
              <a:gd name="adj5" fmla="val -185252"/>
              <a:gd name="adj6" fmla="val 16151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4. </a:t>
            </a:r>
            <a:r>
              <a:rPr lang="fr-FR" sz="1600" b="1" dirty="0" smtClean="0">
                <a:solidFill>
                  <a:schemeClr val="bg1"/>
                </a:solidFill>
              </a:rPr>
              <a:t>Analyses </a:t>
            </a:r>
            <a:r>
              <a:rPr lang="fr-FR" sz="1600" b="1" dirty="0">
                <a:solidFill>
                  <a:schemeClr val="bg1"/>
                </a:solidFill>
              </a:rPr>
              <a:t>statistiques : pyramide des </a:t>
            </a:r>
            <a:r>
              <a:rPr lang="fr-FR" sz="1600" b="1" dirty="0" smtClean="0">
                <a:solidFill>
                  <a:schemeClr val="bg1"/>
                </a:solidFill>
              </a:rPr>
              <a:t>âges …</a:t>
            </a:r>
            <a:endParaRPr lang="fr-FR" sz="1600" b="1" dirty="0">
              <a:solidFill>
                <a:srgbClr val="FFC000"/>
              </a:solidFill>
            </a:endParaRPr>
          </a:p>
        </p:txBody>
      </p:sp>
      <p:sp>
        <p:nvSpPr>
          <p:cNvPr id="8" name="Légende sans bordure 2 6">
            <a:extLst>
              <a:ext uri="{FF2B5EF4-FFF2-40B4-BE49-F238E27FC236}">
                <a16:creationId xmlns:a16="http://schemas.microsoft.com/office/drawing/2014/main" id="{670437E1-0680-4408-A978-EEB76E0665CE}"/>
              </a:ext>
            </a:extLst>
          </p:cNvPr>
          <p:cNvSpPr/>
          <p:nvPr/>
        </p:nvSpPr>
        <p:spPr>
          <a:xfrm>
            <a:off x="4716016" y="1656675"/>
            <a:ext cx="3375350" cy="720080"/>
          </a:xfrm>
          <a:prstGeom prst="callout2">
            <a:avLst>
              <a:gd name="adj1" fmla="val 54680"/>
              <a:gd name="adj2" fmla="val 43114"/>
              <a:gd name="adj3" fmla="val 104877"/>
              <a:gd name="adj4" fmla="val 23417"/>
              <a:gd name="adj5" fmla="val 211610"/>
              <a:gd name="adj6" fmla="val 14516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2. </a:t>
            </a:r>
            <a:r>
              <a:rPr lang="fr-FR" sz="1600" b="1" dirty="0" smtClean="0">
                <a:solidFill>
                  <a:schemeClr val="bg1"/>
                </a:solidFill>
              </a:rPr>
              <a:t>Leur attribuer des mots </a:t>
            </a:r>
            <a:r>
              <a:rPr lang="fr-FR" sz="1600" b="1" dirty="0">
                <a:solidFill>
                  <a:schemeClr val="bg1"/>
                </a:solidFill>
              </a:rPr>
              <a:t>clés et </a:t>
            </a:r>
            <a:r>
              <a:rPr lang="fr-FR" sz="1600" b="1" dirty="0" smtClean="0">
                <a:solidFill>
                  <a:schemeClr val="bg1"/>
                </a:solidFill>
              </a:rPr>
              <a:t>une description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Légende sans bordure 2 6">
            <a:extLst>
              <a:ext uri="{FF2B5EF4-FFF2-40B4-BE49-F238E27FC236}">
                <a16:creationId xmlns:a16="http://schemas.microsoft.com/office/drawing/2014/main" id="{9CB5277E-1917-472A-A0E2-3B607F2ADCBC}"/>
              </a:ext>
            </a:extLst>
          </p:cNvPr>
          <p:cNvSpPr/>
          <p:nvPr/>
        </p:nvSpPr>
        <p:spPr>
          <a:xfrm>
            <a:off x="1051992" y="5093568"/>
            <a:ext cx="2952328" cy="720080"/>
          </a:xfrm>
          <a:prstGeom prst="callout2">
            <a:avLst>
              <a:gd name="adj1" fmla="val -18453"/>
              <a:gd name="adj2" fmla="val 59055"/>
              <a:gd name="adj3" fmla="val -66928"/>
              <a:gd name="adj4" fmla="val 60462"/>
              <a:gd name="adj5" fmla="val -149077"/>
              <a:gd name="adj6" fmla="val 82105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3. Collecter les profils </a:t>
            </a:r>
          </a:p>
          <a:p>
            <a:r>
              <a:rPr lang="fr-FR" sz="1600" b="1" dirty="0">
                <a:solidFill>
                  <a:schemeClr val="accent3"/>
                </a:solidFill>
              </a:rPr>
              <a:t>1 à 6 spécialités/personne</a:t>
            </a:r>
          </a:p>
        </p:txBody>
      </p:sp>
      <p:sp>
        <p:nvSpPr>
          <p:cNvPr id="10" name="Légende sans bordure 2 6">
            <a:extLst>
              <a:ext uri="{FF2B5EF4-FFF2-40B4-BE49-F238E27FC236}">
                <a16:creationId xmlns:a16="http://schemas.microsoft.com/office/drawing/2014/main" id="{F119C1D1-2619-44F7-8960-76CD012FCA54}"/>
              </a:ext>
            </a:extLst>
          </p:cNvPr>
          <p:cNvSpPr/>
          <p:nvPr/>
        </p:nvSpPr>
        <p:spPr>
          <a:xfrm>
            <a:off x="323528" y="1755335"/>
            <a:ext cx="3375350" cy="720080"/>
          </a:xfrm>
          <a:prstGeom prst="callout2">
            <a:avLst>
              <a:gd name="adj1" fmla="val 56850"/>
              <a:gd name="adj2" fmla="val 45430"/>
              <a:gd name="adj3" fmla="val 109218"/>
              <a:gd name="adj4" fmla="val 50508"/>
              <a:gd name="adj5" fmla="val 195708"/>
              <a:gd name="adj6" fmla="val 8489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1. Déterminer une liste de « spécialités »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D213F9-C66C-41DB-A759-F9E47FCF4CD0}"/>
              </a:ext>
            </a:extLst>
          </p:cNvPr>
          <p:cNvSpPr txBox="1"/>
          <p:nvPr/>
        </p:nvSpPr>
        <p:spPr>
          <a:xfrm>
            <a:off x="255342" y="188640"/>
            <a:ext cx="438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Méthode – recueillir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400" b="1" dirty="0" smtClean="0">
                <a:solidFill>
                  <a:schemeClr val="bg1"/>
                </a:solidFill>
              </a:rPr>
              <a:t>es besoins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F6A455-2ECF-4E1C-9D33-76365BBB8D25}"/>
              </a:ext>
            </a:extLst>
          </p:cNvPr>
          <p:cNvSpPr txBox="1"/>
          <p:nvPr/>
        </p:nvSpPr>
        <p:spPr>
          <a:xfrm>
            <a:off x="683568" y="973470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</a:t>
            </a:r>
          </a:p>
          <a:p>
            <a:r>
              <a:rPr lang="fr-FR" dirty="0">
                <a:solidFill>
                  <a:schemeClr val="bg1"/>
                </a:solidFill>
              </a:rPr>
              <a:t>  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0218C7-ECCF-4FA1-B408-964856498058}"/>
              </a:ext>
            </a:extLst>
          </p:cNvPr>
          <p:cNvSpPr txBox="1"/>
          <p:nvPr/>
        </p:nvSpPr>
        <p:spPr>
          <a:xfrm>
            <a:off x="2843808" y="2984203"/>
            <a:ext cx="3250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3"/>
                </a:solidFill>
              </a:rPr>
              <a:t>Projection dans le futur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Légende sans bordure 2 6">
            <a:extLst>
              <a:ext uri="{FF2B5EF4-FFF2-40B4-BE49-F238E27FC236}">
                <a16:creationId xmlns:a16="http://schemas.microsoft.com/office/drawing/2014/main" id="{0172A999-E76E-410E-98F0-CB8D12C0552C}"/>
              </a:ext>
            </a:extLst>
          </p:cNvPr>
          <p:cNvSpPr/>
          <p:nvPr/>
        </p:nvSpPr>
        <p:spPr>
          <a:xfrm>
            <a:off x="5724128" y="4657563"/>
            <a:ext cx="2952328" cy="720080"/>
          </a:xfrm>
          <a:prstGeom prst="callout2">
            <a:avLst>
              <a:gd name="adj1" fmla="val -18453"/>
              <a:gd name="adj2" fmla="val 59055"/>
              <a:gd name="adj3" fmla="val -64438"/>
              <a:gd name="adj4" fmla="val 50442"/>
              <a:gd name="adj5" fmla="val -155302"/>
              <a:gd name="adj6" fmla="val 15606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5</a:t>
            </a:r>
            <a:r>
              <a:rPr lang="fr-FR" sz="1600" b="1" dirty="0" smtClean="0">
                <a:solidFill>
                  <a:schemeClr val="bg1"/>
                </a:solidFill>
              </a:rPr>
              <a:t>. </a:t>
            </a:r>
            <a:r>
              <a:rPr lang="fr-FR" sz="1600" b="1" dirty="0">
                <a:solidFill>
                  <a:schemeClr val="bg1"/>
                </a:solidFill>
              </a:rPr>
              <a:t>Croiser avec les statistiques démographiques : </a:t>
            </a:r>
            <a:r>
              <a:rPr lang="fr-FR" sz="1600" b="1" dirty="0">
                <a:solidFill>
                  <a:schemeClr val="accent3"/>
                </a:solidFill>
              </a:rPr>
              <a:t>ou est-on critique ?</a:t>
            </a:r>
          </a:p>
        </p:txBody>
      </p:sp>
      <p:sp>
        <p:nvSpPr>
          <p:cNvPr id="8" name="Légende sans bordure 2 6">
            <a:extLst>
              <a:ext uri="{FF2B5EF4-FFF2-40B4-BE49-F238E27FC236}">
                <a16:creationId xmlns:a16="http://schemas.microsoft.com/office/drawing/2014/main" id="{670437E1-0680-4408-A978-EEB76E0665CE}"/>
              </a:ext>
            </a:extLst>
          </p:cNvPr>
          <p:cNvSpPr/>
          <p:nvPr/>
        </p:nvSpPr>
        <p:spPr>
          <a:xfrm>
            <a:off x="4501360" y="1329427"/>
            <a:ext cx="3375350" cy="720080"/>
          </a:xfrm>
          <a:prstGeom prst="callout2">
            <a:avLst>
              <a:gd name="adj1" fmla="val 82940"/>
              <a:gd name="adj2" fmla="val 25993"/>
              <a:gd name="adj3" fmla="val 133813"/>
              <a:gd name="adj4" fmla="val 12715"/>
              <a:gd name="adj5" fmla="val 224901"/>
              <a:gd name="adj6" fmla="val 7319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2. Associer chaque recommandation à des spécialités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Légende sans bordure 2 6">
            <a:extLst>
              <a:ext uri="{FF2B5EF4-FFF2-40B4-BE49-F238E27FC236}">
                <a16:creationId xmlns:a16="http://schemas.microsoft.com/office/drawing/2014/main" id="{9CB5277E-1917-472A-A0E2-3B607F2ADCBC}"/>
              </a:ext>
            </a:extLst>
          </p:cNvPr>
          <p:cNvSpPr/>
          <p:nvPr/>
        </p:nvSpPr>
        <p:spPr>
          <a:xfrm>
            <a:off x="514278" y="4657563"/>
            <a:ext cx="2952328" cy="720080"/>
          </a:xfrm>
          <a:prstGeom prst="callout2">
            <a:avLst>
              <a:gd name="adj1" fmla="val -18453"/>
              <a:gd name="adj2" fmla="val 59055"/>
              <a:gd name="adj3" fmla="val -66928"/>
              <a:gd name="adj4" fmla="val 60462"/>
              <a:gd name="adj5" fmla="val -149077"/>
              <a:gd name="adj6" fmla="val 82105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3. Faire parler les experts : technologies et efforts envisagés</a:t>
            </a:r>
            <a:endParaRPr lang="fr-FR" sz="1600" b="1" dirty="0">
              <a:solidFill>
                <a:srgbClr val="FFC000"/>
              </a:solidFill>
            </a:endParaRPr>
          </a:p>
        </p:txBody>
      </p:sp>
      <p:sp>
        <p:nvSpPr>
          <p:cNvPr id="10" name="Légende sans bordure 2 6">
            <a:extLst>
              <a:ext uri="{FF2B5EF4-FFF2-40B4-BE49-F238E27FC236}">
                <a16:creationId xmlns:a16="http://schemas.microsoft.com/office/drawing/2014/main" id="{F119C1D1-2619-44F7-8960-76CD012FCA54}"/>
              </a:ext>
            </a:extLst>
          </p:cNvPr>
          <p:cNvSpPr/>
          <p:nvPr/>
        </p:nvSpPr>
        <p:spPr>
          <a:xfrm>
            <a:off x="539552" y="1178497"/>
            <a:ext cx="3375350" cy="720080"/>
          </a:xfrm>
          <a:prstGeom prst="callout2">
            <a:avLst>
              <a:gd name="adj1" fmla="val 120334"/>
              <a:gd name="adj2" fmla="val 23953"/>
              <a:gd name="adj3" fmla="val 170233"/>
              <a:gd name="adj4" fmla="val 34548"/>
              <a:gd name="adj5" fmla="val 237668"/>
              <a:gd name="adj6" fmla="val 7401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1. Extraire les </a:t>
            </a:r>
            <a:r>
              <a:rPr lang="fr-FR" sz="1600" b="1" dirty="0" smtClean="0">
                <a:solidFill>
                  <a:schemeClr val="bg1"/>
                </a:solidFill>
              </a:rPr>
              <a:t>besoins à partir des recommandations </a:t>
            </a:r>
            <a:r>
              <a:rPr lang="fr-FR" sz="1600" b="1" dirty="0">
                <a:solidFill>
                  <a:schemeClr val="bg1"/>
                </a:solidFill>
              </a:rPr>
              <a:t>des rapports des groupes de prospectives de physique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Légende sans bordure 2 10">
            <a:extLst>
              <a:ext uri="{FF2B5EF4-FFF2-40B4-BE49-F238E27FC236}">
                <a16:creationId xmlns:a16="http://schemas.microsoft.com/office/drawing/2014/main" id="{0172A999-E76E-410E-98F0-CB8D12C0552C}"/>
              </a:ext>
            </a:extLst>
          </p:cNvPr>
          <p:cNvSpPr/>
          <p:nvPr/>
        </p:nvSpPr>
        <p:spPr>
          <a:xfrm>
            <a:off x="3347864" y="5610843"/>
            <a:ext cx="2952328" cy="720080"/>
          </a:xfrm>
          <a:prstGeom prst="callout2">
            <a:avLst>
              <a:gd name="adj1" fmla="val -18453"/>
              <a:gd name="adj2" fmla="val 59055"/>
              <a:gd name="adj3" fmla="val -64438"/>
              <a:gd name="adj4" fmla="val 50442"/>
              <a:gd name="adj5" fmla="val -282288"/>
              <a:gd name="adj6" fmla="val 4303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600" b="1" dirty="0">
                <a:solidFill>
                  <a:schemeClr val="bg1"/>
                </a:solidFill>
              </a:rPr>
              <a:t>4</a:t>
            </a:r>
            <a:r>
              <a:rPr lang="fr-FR" sz="1600" b="1" dirty="0" smtClean="0">
                <a:solidFill>
                  <a:schemeClr val="bg1"/>
                </a:solidFill>
              </a:rPr>
              <a:t>. Consulter les responsables des Master Projets </a:t>
            </a:r>
            <a:r>
              <a:rPr lang="fr-FR" sz="1600" b="1" dirty="0" smtClean="0">
                <a:solidFill>
                  <a:schemeClr val="bg1"/>
                </a:solidFill>
              </a:rPr>
              <a:t>d’enjeux majeurs, ~30 MP</a:t>
            </a:r>
            <a:br>
              <a:rPr lang="fr-FR" sz="1600" b="1" dirty="0" smtClean="0">
                <a:solidFill>
                  <a:schemeClr val="bg1"/>
                </a:solidFill>
              </a:rPr>
            </a:br>
            <a:r>
              <a:rPr lang="fr-FR" sz="1600" i="1" dirty="0" smtClean="0">
                <a:solidFill>
                  <a:schemeClr val="bg1"/>
                </a:solidFill>
              </a:rPr>
              <a:t>(Classes </a:t>
            </a:r>
            <a:r>
              <a:rPr lang="fr-FR" sz="1600" i="1" dirty="0" smtClean="0">
                <a:solidFill>
                  <a:schemeClr val="bg1"/>
                </a:solidFill>
              </a:rPr>
              <a:t>MaFo / </a:t>
            </a:r>
            <a:r>
              <a:rPr lang="fr-FR" sz="1600" i="1" dirty="0" err="1" smtClean="0">
                <a:solidFill>
                  <a:schemeClr val="bg1"/>
                </a:solidFill>
              </a:rPr>
              <a:t>MaLi</a:t>
            </a:r>
            <a:r>
              <a:rPr lang="fr-FR" sz="1600" i="1" dirty="0" smtClean="0">
                <a:solidFill>
                  <a:schemeClr val="bg1"/>
                </a:solidFill>
              </a:rPr>
              <a:t>)</a:t>
            </a:r>
            <a:endParaRPr lang="fr-FR" sz="16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</a:t>
            </a:fld>
            <a:endParaRPr lang="fr-BE"/>
          </a:p>
        </p:txBody>
      </p:sp>
      <p:sp>
        <p:nvSpPr>
          <p:cNvPr id="6" name="Titre 5"/>
          <p:cNvSpPr txBox="1">
            <a:spLocks/>
          </p:cNvSpPr>
          <p:nvPr/>
        </p:nvSpPr>
        <p:spPr>
          <a:xfrm>
            <a:off x="179512" y="185976"/>
            <a:ext cx="7632848" cy="3460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>
                <a:latin typeface="+mn-lt"/>
              </a:rPr>
              <a:t>Objectifs des prospectives techniques</a:t>
            </a:r>
            <a:endParaRPr lang="fr-FR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836712"/>
            <a:ext cx="828092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3200" b="1" dirty="0" smtClean="0"/>
              <a:t>… répondre </a:t>
            </a:r>
            <a:r>
              <a:rPr lang="fr-FR" sz="3200" b="1" dirty="0"/>
              <a:t>à une question </a:t>
            </a:r>
            <a:r>
              <a:rPr lang="fr-FR" sz="3200" b="1" dirty="0" smtClean="0"/>
              <a:t>simple …</a:t>
            </a:r>
          </a:p>
          <a:p>
            <a:pPr>
              <a:spcAft>
                <a:spcPts val="600"/>
              </a:spcAft>
            </a:pP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Serons-nous </a:t>
            </a:r>
            <a:r>
              <a:rPr lang="fr-FR" sz="3200" b="1" dirty="0"/>
              <a:t>préparés </a:t>
            </a:r>
            <a:r>
              <a:rPr lang="fr-FR" sz="3200" b="1" dirty="0" smtClean="0"/>
              <a:t>à </a:t>
            </a:r>
            <a:r>
              <a:rPr lang="fr-FR" sz="3200" b="1" dirty="0"/>
              <a:t>réaliser les belles </a:t>
            </a:r>
            <a:r>
              <a:rPr lang="fr-FR" sz="3200" b="1" dirty="0" smtClean="0"/>
              <a:t>expériences </a:t>
            </a:r>
            <a:r>
              <a:rPr lang="fr-FR" sz="3200" b="1" dirty="0"/>
              <a:t>qui sortiront des prospectives de </a:t>
            </a:r>
            <a:r>
              <a:rPr lang="fr-FR" sz="3200" b="1" dirty="0" smtClean="0"/>
              <a:t>physique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3769"/>
            <a:ext cx="9144000" cy="19723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3568" y="570363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2400" b="1" i="1" dirty="0" smtClean="0"/>
              <a:t>… la réponse est un peu compliquée à élaborer …</a:t>
            </a:r>
          </a:p>
        </p:txBody>
      </p:sp>
    </p:spTree>
    <p:extLst>
      <p:ext uri="{BB962C8B-B14F-4D97-AF65-F5344CB8AC3E}">
        <p14:creationId xmlns:p14="http://schemas.microsoft.com/office/powerpoint/2010/main" val="9995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D1B6CEE-545B-4ED6-876A-383AE3209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5"/>
          <a:stretch/>
        </p:blipFill>
        <p:spPr>
          <a:xfrm>
            <a:off x="369668" y="1199891"/>
            <a:ext cx="5973676" cy="49381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7189306-F242-42DC-83F8-34D6EF215B69}"/>
              </a:ext>
            </a:extLst>
          </p:cNvPr>
          <p:cNvSpPr txBox="1"/>
          <p:nvPr/>
        </p:nvSpPr>
        <p:spPr>
          <a:xfrm>
            <a:off x="124788" y="118980"/>
            <a:ext cx="797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Référentiel </a:t>
            </a:r>
            <a:r>
              <a:rPr lang="fr-FR" sz="2400" b="1" dirty="0">
                <a:solidFill>
                  <a:schemeClr val="bg1"/>
                </a:solidFill>
              </a:rPr>
              <a:t>des </a:t>
            </a:r>
            <a:r>
              <a:rPr lang="fr-FR" sz="2400" b="1" dirty="0" smtClean="0">
                <a:solidFill>
                  <a:schemeClr val="bg1"/>
                </a:solidFill>
              </a:rPr>
              <a:t>spécialités</a:t>
            </a:r>
            <a:endParaRPr lang="fr-FR" sz="2400" b="1" i="1" dirty="0">
              <a:solidFill>
                <a:srgbClr val="99FF99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A83B2C-CC47-4415-8BAD-80F7F545CCA4}"/>
              </a:ext>
            </a:extLst>
          </p:cNvPr>
          <p:cNvSpPr txBox="1"/>
          <p:nvPr/>
        </p:nvSpPr>
        <p:spPr>
          <a:xfrm>
            <a:off x="3419873" y="3589853"/>
            <a:ext cx="5184576" cy="26776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~150 </a:t>
            </a:r>
            <a:r>
              <a:rPr lang="fr-FR" b="1" dirty="0">
                <a:solidFill>
                  <a:schemeClr val="accent3"/>
                </a:solidFill>
              </a:rPr>
              <a:t>spécialités </a:t>
            </a:r>
            <a:r>
              <a:rPr lang="fr-FR" b="1" dirty="0" smtClean="0">
                <a:solidFill>
                  <a:schemeClr val="accent3"/>
                </a:solidFill>
              </a:rPr>
              <a:t>réparties sur ~1450 </a:t>
            </a:r>
            <a:r>
              <a:rPr lang="fr-FR" b="1" dirty="0">
                <a:solidFill>
                  <a:schemeClr val="accent3"/>
                </a:solidFill>
              </a:rPr>
              <a:t>personnels techniques</a:t>
            </a:r>
          </a:p>
          <a:p>
            <a:r>
              <a:rPr lang="fr-FR" sz="1600" dirty="0"/>
              <a:t>Sans référence aux niveaux de maitrise et aux niveaux d’emplois </a:t>
            </a:r>
          </a:p>
          <a:p>
            <a:endParaRPr lang="fr-FR" dirty="0"/>
          </a:p>
          <a:p>
            <a:r>
              <a:rPr lang="fr-FR" b="1" dirty="0"/>
              <a:t>Version obtenue après </a:t>
            </a:r>
            <a:r>
              <a:rPr lang="fr-FR" b="1" dirty="0">
                <a:solidFill>
                  <a:schemeClr val="accent3"/>
                </a:solidFill>
              </a:rPr>
              <a:t>consultation</a:t>
            </a:r>
            <a:r>
              <a:rPr lang="fr-FR" dirty="0"/>
              <a:t> de</a:t>
            </a:r>
          </a:p>
          <a:p>
            <a:r>
              <a:rPr lang="fr-FR" sz="1600" dirty="0"/>
              <a:t>15 </a:t>
            </a:r>
            <a:r>
              <a:rPr lang="fr-FR" sz="1600" dirty="0" smtClean="0"/>
              <a:t>DT/RT</a:t>
            </a:r>
            <a:endParaRPr lang="fr-FR" sz="1600" dirty="0"/>
          </a:p>
          <a:p>
            <a:r>
              <a:rPr lang="fr-FR" sz="1600" dirty="0"/>
              <a:t>90 chefs de service</a:t>
            </a:r>
          </a:p>
          <a:p>
            <a:r>
              <a:rPr lang="fr-FR" sz="1600" dirty="0"/>
              <a:t>60 membres de comités de pilotage de réseaux métiers</a:t>
            </a:r>
          </a:p>
          <a:p>
            <a:r>
              <a:rPr lang="fr-FR" sz="1600" dirty="0" smtClean="0"/>
              <a:t>Et un nombre </a:t>
            </a:r>
            <a:r>
              <a:rPr lang="fr-FR" sz="1600" dirty="0"/>
              <a:t>inconnu </a:t>
            </a:r>
            <a:r>
              <a:rPr lang="fr-FR" sz="1600" dirty="0" smtClean="0"/>
              <a:t>(mais grand) d’experts </a:t>
            </a:r>
            <a:r>
              <a:rPr lang="fr-FR" sz="1600" dirty="0"/>
              <a:t>et </a:t>
            </a:r>
            <a:r>
              <a:rPr lang="fr-FR" sz="1600" dirty="0" smtClean="0"/>
              <a:t>d’agents</a:t>
            </a:r>
            <a:endParaRPr lang="fr-FR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173978-3809-430B-89DD-27CD61F2B114}"/>
              </a:ext>
            </a:extLst>
          </p:cNvPr>
          <p:cNvSpPr txBox="1"/>
          <p:nvPr/>
        </p:nvSpPr>
        <p:spPr>
          <a:xfrm>
            <a:off x="124788" y="807143"/>
            <a:ext cx="646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Code  Dénomination                   Clefs de domaines           Description</a:t>
            </a:r>
          </a:p>
        </p:txBody>
      </p:sp>
    </p:spTree>
    <p:extLst>
      <p:ext uri="{BB962C8B-B14F-4D97-AF65-F5344CB8AC3E}">
        <p14:creationId xmlns:p14="http://schemas.microsoft.com/office/powerpoint/2010/main" val="30706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0C631A-5E6E-48EF-8BD7-7B6F044D9CD5}"/>
              </a:ext>
            </a:extLst>
          </p:cNvPr>
          <p:cNvSpPr txBox="1"/>
          <p:nvPr/>
        </p:nvSpPr>
        <p:spPr>
          <a:xfrm>
            <a:off x="107504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Collecte : démographie et association </a:t>
            </a:r>
            <a:r>
              <a:rPr lang="fr-FR" sz="2400" b="1" dirty="0" smtClean="0">
                <a:solidFill>
                  <a:schemeClr val="bg1"/>
                </a:solidFill>
              </a:rPr>
              <a:t>individu-spécialités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76AF6-3C30-4153-848F-EBB2387C9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39" y="1606349"/>
            <a:ext cx="9144000" cy="834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9F30C6-CE1A-4B7C-9D72-BD97BFAA4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59" y="3051309"/>
            <a:ext cx="4405029" cy="6570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8C2DB4-E953-40E8-8407-9BC1E103B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4"/>
          <a:stretch/>
        </p:blipFill>
        <p:spPr>
          <a:xfrm>
            <a:off x="4573659" y="4317793"/>
            <a:ext cx="4397302" cy="8343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F0A6A3-1162-4E76-A1C8-4110B8CA185D}"/>
              </a:ext>
            </a:extLst>
          </p:cNvPr>
          <p:cNvSpPr txBox="1"/>
          <p:nvPr/>
        </p:nvSpPr>
        <p:spPr>
          <a:xfrm>
            <a:off x="94364" y="2924944"/>
            <a:ext cx="3853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Jusqu’à 5 spécialités secondaires</a:t>
            </a:r>
          </a:p>
          <a:p>
            <a:r>
              <a:rPr lang="fr-FR" sz="1200" dirty="0">
                <a:solidFill>
                  <a:schemeClr val="bg1"/>
                </a:solidFill>
              </a:rPr>
              <a:t>Avec disponibilité : opérationnelle, mobilisable, potentielle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F52D4F-280D-4B63-BCC7-6C983EB7C89B}"/>
              </a:ext>
            </a:extLst>
          </p:cNvPr>
          <p:cNvSpPr txBox="1"/>
          <p:nvPr/>
        </p:nvSpPr>
        <p:spPr>
          <a:xfrm>
            <a:off x="107504" y="4417270"/>
            <a:ext cx="389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Champ libre « compétence spécifique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3418A5-8E7F-407A-9DE4-5D8100DB0FD7}"/>
              </a:ext>
            </a:extLst>
          </p:cNvPr>
          <p:cNvSpPr txBox="1"/>
          <p:nvPr/>
        </p:nvSpPr>
        <p:spPr>
          <a:xfrm>
            <a:off x="147945" y="3445435"/>
            <a:ext cx="420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solidFill>
                  <a:srgbClr val="99FF99"/>
                </a:solidFill>
              </a:rPr>
              <a:t>Considération de la richesse des profils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787236-B075-40D0-ACEB-65B1B81FF5AD}"/>
              </a:ext>
            </a:extLst>
          </p:cNvPr>
          <p:cNvSpPr txBox="1"/>
          <p:nvPr/>
        </p:nvSpPr>
        <p:spPr>
          <a:xfrm>
            <a:off x="185813" y="4796271"/>
            <a:ext cx="316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solidFill>
                  <a:srgbClr val="99FF99"/>
                </a:solidFill>
              </a:rPr>
              <a:t>Détection du « hors norme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D5AFC2-0E72-48F6-A2A3-ED2EF89B9862}"/>
              </a:ext>
            </a:extLst>
          </p:cNvPr>
          <p:cNvSpPr txBox="1"/>
          <p:nvPr/>
        </p:nvSpPr>
        <p:spPr>
          <a:xfrm>
            <a:off x="3131840" y="5805264"/>
            <a:ext cx="5106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E75112"/>
                </a:solidFill>
              </a:rPr>
              <a:t>Base de données protégée – déclaration RGPD</a:t>
            </a:r>
            <a:r>
              <a:rPr lang="fr-FR" sz="2000" b="1" dirty="0">
                <a:solidFill>
                  <a:srgbClr val="E75112"/>
                </a:solidFill>
              </a:rPr>
              <a:t/>
            </a:r>
            <a:br>
              <a:rPr lang="fr-FR" sz="2000" b="1" dirty="0">
                <a:solidFill>
                  <a:srgbClr val="E75112"/>
                </a:solidFill>
              </a:rPr>
            </a:br>
            <a:r>
              <a:rPr lang="fr-FR" sz="1600" i="1" dirty="0" smtClean="0">
                <a:solidFill>
                  <a:srgbClr val="E75112"/>
                </a:solidFill>
              </a:rPr>
              <a:t>(certificat n°</a:t>
            </a:r>
            <a:r>
              <a:rPr lang="fr-FR" sz="1400" i="1" dirty="0" smtClean="0">
                <a:solidFill>
                  <a:srgbClr val="E75112"/>
                </a:solidFill>
              </a:rPr>
              <a:t> 2-21858)</a:t>
            </a:r>
            <a:endParaRPr lang="fr-FR" sz="1600" i="1" dirty="0">
              <a:solidFill>
                <a:srgbClr val="E7511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66631E-0EB4-4674-AA29-243872C20E05}"/>
              </a:ext>
            </a:extLst>
          </p:cNvPr>
          <p:cNvSpPr txBox="1"/>
          <p:nvPr/>
        </p:nvSpPr>
        <p:spPr>
          <a:xfrm>
            <a:off x="0" y="1043143"/>
            <a:ext cx="581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Fichier à remplir pour chaque individu par son responsable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D842DB-FBF5-44B7-9787-5822B28E9C75}"/>
              </a:ext>
            </a:extLst>
          </p:cNvPr>
          <p:cNvSpPr txBox="1"/>
          <p:nvPr/>
        </p:nvSpPr>
        <p:spPr>
          <a:xfrm>
            <a:off x="2771800" y="5585949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99FF9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77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CC4B90-818B-4687-9D3B-912BABF99284}"/>
              </a:ext>
            </a:extLst>
          </p:cNvPr>
          <p:cNvSpPr txBox="1"/>
          <p:nvPr/>
        </p:nvSpPr>
        <p:spPr>
          <a:xfrm>
            <a:off x="182712" y="188640"/>
            <a:ext cx="5700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Analyse du nombre </a:t>
            </a:r>
            <a:r>
              <a:rPr lang="fr-FR" sz="2400" b="1" dirty="0">
                <a:solidFill>
                  <a:schemeClr val="bg1"/>
                </a:solidFill>
              </a:rPr>
              <a:t>de spécialités par </a:t>
            </a:r>
            <a:r>
              <a:rPr lang="fr-FR" sz="2400" b="1" dirty="0" smtClean="0">
                <a:solidFill>
                  <a:schemeClr val="bg1"/>
                </a:solidFill>
              </a:rPr>
              <a:t>profil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1C2A15-1B35-43EC-9BE1-72157068F788}"/>
              </a:ext>
            </a:extLst>
          </p:cNvPr>
          <p:cNvSpPr txBox="1"/>
          <p:nvPr/>
        </p:nvSpPr>
        <p:spPr>
          <a:xfrm>
            <a:off x="6094400" y="836712"/>
            <a:ext cx="254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Réponses variables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selon les laboratoires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329" y="1628800"/>
            <a:ext cx="2964583" cy="217605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5E05CC-155D-4251-BEF1-15BD6E89DD2A}"/>
              </a:ext>
            </a:extLst>
          </p:cNvPr>
          <p:cNvSpPr txBox="1"/>
          <p:nvPr/>
        </p:nvSpPr>
        <p:spPr>
          <a:xfrm>
            <a:off x="179512" y="5307163"/>
            <a:ext cx="540530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99FF99"/>
                </a:solidFill>
              </a:rPr>
              <a:t>Le nombre de spécialités du référentiel semble adéquat</a:t>
            </a:r>
            <a:endParaRPr lang="fr-FR" dirty="0">
              <a:solidFill>
                <a:srgbClr val="99FF99"/>
              </a:solidFill>
            </a:endParaRPr>
          </a:p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99FF99"/>
                </a:solidFill>
              </a:rPr>
              <a:t>2 à 3 spécialités secondaires seraient sans doute suffisantes pour décrire les profils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5E05CC-155D-4251-BEF1-15BD6E89DD2A}"/>
              </a:ext>
            </a:extLst>
          </p:cNvPr>
          <p:cNvSpPr txBox="1"/>
          <p:nvPr/>
        </p:nvSpPr>
        <p:spPr>
          <a:xfrm>
            <a:off x="5932468" y="4005064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→ L’essentiel des spécialités sont utilisées en « Principale « ou en « </a:t>
            </a:r>
            <a:r>
              <a:rPr lang="fr-FR" dirty="0" smtClean="0">
                <a:solidFill>
                  <a:schemeClr val="bg1"/>
                </a:solidFill>
              </a:rPr>
              <a:t>Secondaires 1 &amp; 2</a:t>
            </a:r>
            <a:r>
              <a:rPr lang="fr-FR" dirty="0">
                <a:solidFill>
                  <a:schemeClr val="bg1"/>
                </a:solidFill>
              </a:rPr>
              <a:t> </a:t>
            </a:r>
            <a:r>
              <a:rPr lang="fr-FR" dirty="0" smtClean="0">
                <a:solidFill>
                  <a:schemeClr val="bg1"/>
                </a:solidFill>
              </a:rPr>
              <a:t>»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→ Les spécialités </a:t>
            </a:r>
            <a:r>
              <a:rPr lang="fr-FR" dirty="0" smtClean="0">
                <a:solidFill>
                  <a:schemeClr val="bg1"/>
                </a:solidFill>
              </a:rPr>
              <a:t>« Secondaires 3 à 5 » apportent un raffinement </a:t>
            </a:r>
            <a:r>
              <a:rPr lang="fr-FR" dirty="0">
                <a:solidFill>
                  <a:schemeClr val="bg1"/>
                </a:solidFill>
              </a:rPr>
              <a:t>des </a:t>
            </a:r>
            <a:r>
              <a:rPr lang="fr-FR" dirty="0" smtClean="0">
                <a:solidFill>
                  <a:schemeClr val="bg1"/>
                </a:solidFill>
              </a:rPr>
              <a:t>profils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18515"/>
            <a:ext cx="4104456" cy="409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14047" y="188640"/>
            <a:ext cx="828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La vivacité d’une spécialité en un clin d’œil …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114912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dirty="0" smtClean="0">
                <a:solidFill>
                  <a:schemeClr val="bg1"/>
                </a:solidFill>
              </a:rPr>
              <a:t>Indicateurs de </a:t>
            </a:r>
            <a:r>
              <a:rPr lang="fr-FR" dirty="0">
                <a:solidFill>
                  <a:srgbClr val="99FF99"/>
                </a:solidFill>
              </a:rPr>
              <a:t>vivacité</a:t>
            </a:r>
            <a:r>
              <a:rPr lang="fr-FR" dirty="0" smtClean="0">
                <a:solidFill>
                  <a:schemeClr val="bg1"/>
                </a:solidFill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Plus les indices sont proches de 1 meilleur on 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Séniorité </a:t>
            </a:r>
            <a:r>
              <a:rPr lang="fr-FR" dirty="0" smtClean="0">
                <a:solidFill>
                  <a:schemeClr val="bg1"/>
                </a:solidFill>
              </a:rPr>
              <a:t>: peu de personnes partent à la retraite dans les 5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Jeunesse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il y a beaucoup de jeunes (moins de 35 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Stabilité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le taux de CDD est </a:t>
            </a:r>
            <a:r>
              <a:rPr lang="fr-FR" dirty="0" smtClean="0">
                <a:solidFill>
                  <a:schemeClr val="bg1"/>
                </a:solidFill>
              </a:rPr>
              <a:t>voisin de </a:t>
            </a:r>
            <a:r>
              <a:rPr lang="fr-FR" dirty="0" smtClean="0">
                <a:solidFill>
                  <a:schemeClr val="bg1"/>
                </a:solidFill>
              </a:rPr>
              <a:t>20%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Géographie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les spécialistes ne sont pas dispersés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Opérabilité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cette spécialité est surtout principale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99FF99"/>
                </a:solidFill>
              </a:rPr>
              <a:t>Nombre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Beaucoup de personnes ont cette spécialité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Ceci est en cours de consolidation.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308" y="898361"/>
            <a:ext cx="2862131" cy="28186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774" y="3899457"/>
            <a:ext cx="2880665" cy="28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103CC22-9E64-4F14-B636-D4611280A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" y="1122270"/>
            <a:ext cx="9068586" cy="18746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0BAB08-EFA3-4CCE-9D3F-AFDE656A03D6}"/>
              </a:ext>
            </a:extLst>
          </p:cNvPr>
          <p:cNvSpPr txBox="1"/>
          <p:nvPr/>
        </p:nvSpPr>
        <p:spPr>
          <a:xfrm>
            <a:off x="92657" y="198529"/>
            <a:ext cx="519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D</a:t>
            </a:r>
            <a:r>
              <a:rPr lang="fr-FR" sz="2400" b="1" dirty="0" smtClean="0">
                <a:solidFill>
                  <a:schemeClr val="bg1"/>
                </a:solidFill>
              </a:rPr>
              <a:t>es recommandations au spécialités …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25F9B1-4C2B-44E5-ADC3-7375781EDB44}"/>
              </a:ext>
            </a:extLst>
          </p:cNvPr>
          <p:cNvSpPr txBox="1"/>
          <p:nvPr/>
        </p:nvSpPr>
        <p:spPr>
          <a:xfrm>
            <a:off x="507988" y="4005064"/>
            <a:ext cx="24798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Codification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Association </a:t>
            </a:r>
            <a:r>
              <a:rPr lang="fr-FR" dirty="0">
                <a:solidFill>
                  <a:schemeClr val="bg1"/>
                </a:solidFill>
              </a:rPr>
              <a:t>à des </a:t>
            </a:r>
            <a:r>
              <a:rPr lang="fr-FR" dirty="0" smtClean="0">
                <a:solidFill>
                  <a:schemeClr val="bg1"/>
                </a:solidFill>
              </a:rPr>
              <a:t>domaines et </a:t>
            </a:r>
            <a:r>
              <a:rPr lang="fr-FR" dirty="0">
                <a:solidFill>
                  <a:schemeClr val="bg1"/>
                </a:solidFill>
              </a:rPr>
              <a:t>à des clefs du </a:t>
            </a:r>
            <a:r>
              <a:rPr lang="fr-FR" dirty="0" smtClean="0">
                <a:solidFill>
                  <a:schemeClr val="bg1"/>
                </a:solidFill>
              </a:rPr>
              <a:t>référentiel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Association </a:t>
            </a:r>
            <a:r>
              <a:rPr lang="fr-FR" dirty="0">
                <a:solidFill>
                  <a:schemeClr val="bg1"/>
                </a:solidFill>
              </a:rPr>
              <a:t>à des spécialités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smtClean="0">
                <a:solidFill>
                  <a:schemeClr val="bg1"/>
                </a:solidFill>
              </a:rPr>
              <a:t>référentiel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Accolade ouvrante 1"/>
          <p:cNvSpPr/>
          <p:nvPr/>
        </p:nvSpPr>
        <p:spPr>
          <a:xfrm rot="16200000">
            <a:off x="1205838" y="2444432"/>
            <a:ext cx="338889" cy="1630246"/>
          </a:xfrm>
          <a:prstGeom prst="leftBrace">
            <a:avLst/>
          </a:prstGeom>
          <a:ln w="3810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41903" y="3481212"/>
            <a:ext cx="184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Recommandation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14" name="Accolade ouvrante 13"/>
          <p:cNvSpPr/>
          <p:nvPr/>
        </p:nvSpPr>
        <p:spPr>
          <a:xfrm rot="16200000">
            <a:off x="7580036" y="2116554"/>
            <a:ext cx="338889" cy="2286001"/>
          </a:xfrm>
          <a:prstGeom prst="leftBrace">
            <a:avLst/>
          </a:prstGeom>
          <a:ln w="3810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694191" y="3481212"/>
            <a:ext cx="21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Spécialités associées</a:t>
            </a:r>
            <a:endParaRPr lang="fr-FR" dirty="0">
              <a:solidFill>
                <a:srgbClr val="99FF99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102" y="4451374"/>
            <a:ext cx="4633362" cy="214597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1029112"/>
            <a:ext cx="2385613" cy="8157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920414" y="2059611"/>
            <a:ext cx="2651586" cy="2137918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14046" y="217968"/>
            <a:ext cx="9029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Des spécialités aux besoins : </a:t>
            </a:r>
            <a:r>
              <a:rPr lang="fr-FR" sz="2400" b="1" dirty="0">
                <a:solidFill>
                  <a:schemeClr val="bg1"/>
                </a:solidFill>
              </a:rPr>
              <a:t>DAS, experts, resp. de Master Projets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D8699E-AE7A-48A2-988A-6166D8B3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200"/>
            <a:ext cx="9144000" cy="11621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63950E-4D30-440C-B3A3-5DA8FEF31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4653"/>
            <a:ext cx="9144000" cy="13935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134A9A-B682-42DD-BE4C-5CDC5B704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3076"/>
            <a:ext cx="9144000" cy="19762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1322A3-ECA8-48C4-BF3F-6A471AB9D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98725"/>
            <a:ext cx="9144000" cy="1178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833716"/>
            <a:ext cx="11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spécialités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12064" y="908720"/>
            <a:ext cx="188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recommandations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91880" y="833716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Savoir-faire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96136" y="886012"/>
            <a:ext cx="14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Evolution FTE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76947" y="836712"/>
            <a:ext cx="143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commentaire</a:t>
            </a:r>
            <a:endParaRPr lang="fr-FR" dirty="0">
              <a:solidFill>
                <a:srgbClr val="99FF99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49371" y="1278052"/>
            <a:ext cx="218173" cy="2538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830718" y="1278052"/>
            <a:ext cx="932970" cy="22175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499992" y="1203048"/>
            <a:ext cx="428900" cy="2889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0" idx="2"/>
          </p:cNvCxnSpPr>
          <p:nvPr/>
        </p:nvCxnSpPr>
        <p:spPr>
          <a:xfrm>
            <a:off x="6519508" y="1255344"/>
            <a:ext cx="140724" cy="2366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1" idx="2"/>
          </p:cNvCxnSpPr>
          <p:nvPr/>
        </p:nvCxnSpPr>
        <p:spPr>
          <a:xfrm flipH="1">
            <a:off x="8277922" y="1206044"/>
            <a:ext cx="17203" cy="25444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725F9B1-4C2B-44E5-ADC3-7375781EDB44}"/>
              </a:ext>
            </a:extLst>
          </p:cNvPr>
          <p:cNvSpPr txBox="1"/>
          <p:nvPr/>
        </p:nvSpPr>
        <p:spPr>
          <a:xfrm>
            <a:off x="2645085" y="4293096"/>
            <a:ext cx="2107162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2000" dirty="0" smtClean="0">
                <a:solidFill>
                  <a:srgbClr val="99FF99"/>
                </a:solidFill>
              </a:rPr>
              <a:t>80 à 90% de taux de réponses</a:t>
            </a:r>
          </a:p>
          <a:p>
            <a:pPr algn="ctr">
              <a:spcAft>
                <a:spcPts val="1200"/>
              </a:spcAft>
            </a:pPr>
            <a:r>
              <a:rPr lang="fr-FR" sz="2000" dirty="0">
                <a:solidFill>
                  <a:srgbClr val="99FF99"/>
                </a:solidFill>
              </a:rPr>
              <a:t>s</a:t>
            </a:r>
            <a:r>
              <a:rPr lang="fr-FR" sz="2000" dirty="0" smtClean="0">
                <a:solidFill>
                  <a:srgbClr val="99FF99"/>
                </a:solidFill>
              </a:rPr>
              <a:t>ur cette consultation</a:t>
            </a:r>
            <a:endParaRPr lang="fr-FR" sz="2000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14047" y="188640"/>
            <a:ext cx="828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Comparaison besoins – démographie par spécialités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88" y="4077072"/>
            <a:ext cx="8008412" cy="2768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3528" y="3433515"/>
            <a:ext cx="711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Pour chaque spécialité on a les  indicateurs de vivacité    et    les besoins …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avec flèche vers le haut 3"/>
          <p:cNvSpPr/>
          <p:nvPr/>
        </p:nvSpPr>
        <p:spPr>
          <a:xfrm>
            <a:off x="3334801" y="3224950"/>
            <a:ext cx="2173304" cy="577898"/>
          </a:xfrm>
          <a:prstGeom prst="upArrowCallou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avec flèche vers le bas 4"/>
          <p:cNvSpPr/>
          <p:nvPr/>
        </p:nvSpPr>
        <p:spPr>
          <a:xfrm>
            <a:off x="5940152" y="3433515"/>
            <a:ext cx="1379326" cy="643557"/>
          </a:xfrm>
          <a:prstGeom prst="downArrowCallou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62" y="841168"/>
            <a:ext cx="2445578" cy="22788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50" y="851890"/>
            <a:ext cx="2445578" cy="22788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3465"/>
            <a:ext cx="2445578" cy="22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42" y="3875710"/>
            <a:ext cx="2793650" cy="27936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07504" y="188640"/>
            <a:ext cx="676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Exploitation par croisement </a:t>
            </a:r>
            <a:r>
              <a:rPr lang="fr-FR" sz="2400" b="1" dirty="0" smtClean="0">
                <a:solidFill>
                  <a:schemeClr val="bg1"/>
                </a:solidFill>
              </a:rPr>
              <a:t>d’indicateurs </a:t>
            </a:r>
            <a:r>
              <a:rPr lang="fr-FR" sz="2400" b="1" i="1" dirty="0" smtClean="0">
                <a:solidFill>
                  <a:srgbClr val="99FF99"/>
                </a:solidFill>
              </a:rPr>
              <a:t>(</a:t>
            </a:r>
            <a:r>
              <a:rPr lang="fr-FR" sz="2400" b="1" i="1" dirty="0">
                <a:solidFill>
                  <a:srgbClr val="99FF99"/>
                </a:solidFill>
              </a:rPr>
              <a:t>En cours</a:t>
            </a:r>
            <a:r>
              <a:rPr lang="fr-FR" sz="2400" b="1" i="1" dirty="0" smtClean="0">
                <a:solidFill>
                  <a:srgbClr val="99FF99"/>
                </a:solidFill>
              </a:rPr>
              <a:t>)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7A8A8D-A47B-4319-B65E-D93400BA81B9}"/>
              </a:ext>
            </a:extLst>
          </p:cNvPr>
          <p:cNvSpPr txBox="1"/>
          <p:nvPr/>
        </p:nvSpPr>
        <p:spPr>
          <a:xfrm>
            <a:off x="42189" y="928476"/>
            <a:ext cx="90364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A</a:t>
            </a:r>
            <a:r>
              <a:rPr lang="fr-FR" sz="2000" b="1" dirty="0" smtClean="0">
                <a:solidFill>
                  <a:schemeClr val="bg1"/>
                </a:solidFill>
              </a:rPr>
              <a:t>nalyses croisées (démographie / besoins) pour plusieurs types de questions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Macroscopie des besoins des Master Projets sur l’ensemble des spécialités</a:t>
            </a:r>
          </a:p>
          <a:p>
            <a:r>
              <a:rPr lang="fr-FR" dirty="0" smtClean="0">
                <a:solidFill>
                  <a:schemeClr val="accent3"/>
                </a:solidFill>
              </a:rPr>
              <a:t>Avons-nous assez de ressources IT pour les projets d’enjeux majeurs sur les 5 ans à venir ?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>Réponse : ceux-ci nécessiteront </a:t>
            </a:r>
            <a:r>
              <a:rPr lang="fr-FR" dirty="0">
                <a:solidFill>
                  <a:srgbClr val="99FF99"/>
                </a:solidFill>
              </a:rPr>
              <a:t>des ressources accrues dans les années à venir et </a:t>
            </a:r>
            <a:r>
              <a:rPr lang="fr-FR" dirty="0" smtClean="0">
                <a:solidFill>
                  <a:srgbClr val="99FF99"/>
                </a:solidFill>
              </a:rPr>
              <a:t>nous devrons </a:t>
            </a:r>
            <a:r>
              <a:rPr lang="fr-FR" dirty="0">
                <a:solidFill>
                  <a:srgbClr val="99FF99"/>
                </a:solidFill>
              </a:rPr>
              <a:t>recentrer sur </a:t>
            </a:r>
            <a:r>
              <a:rPr lang="fr-FR" dirty="0" smtClean="0">
                <a:solidFill>
                  <a:srgbClr val="99FF99"/>
                </a:solidFill>
              </a:rPr>
              <a:t>eux </a:t>
            </a:r>
            <a:r>
              <a:rPr lang="fr-FR" dirty="0">
                <a:solidFill>
                  <a:srgbClr val="99FF99"/>
                </a:solidFill>
              </a:rPr>
              <a:t>les ressources </a:t>
            </a:r>
            <a:r>
              <a:rPr lang="fr-FR" dirty="0" err="1">
                <a:solidFill>
                  <a:srgbClr val="99FF99"/>
                </a:solidFill>
              </a:rPr>
              <a:t>ITs</a:t>
            </a:r>
            <a:r>
              <a:rPr lang="fr-FR" dirty="0">
                <a:solidFill>
                  <a:srgbClr val="99FF99"/>
                </a:solidFill>
              </a:rPr>
              <a:t> (au détriment des </a:t>
            </a:r>
            <a:r>
              <a:rPr lang="fr-FR" dirty="0" smtClean="0">
                <a:solidFill>
                  <a:srgbClr val="99FF99"/>
                </a:solidFill>
              </a:rPr>
              <a:t>projets d’enjeux plus modérés)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Vieillissement des populations </a:t>
            </a:r>
            <a:r>
              <a:rPr lang="fr-FR" dirty="0" smtClean="0">
                <a:solidFill>
                  <a:schemeClr val="bg1"/>
                </a:solidFill>
              </a:rPr>
              <a:t>et </a:t>
            </a:r>
            <a:r>
              <a:rPr lang="fr-FR" dirty="0">
                <a:solidFill>
                  <a:schemeClr val="bg1"/>
                </a:solidFill>
              </a:rPr>
              <a:t>spécialités menacées 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accent3"/>
                </a:solidFill>
              </a:rPr>
              <a:t>Quelles sont les spécialités pour lesquelles plus du 1/3 des effectifs part à la retraite dans les 5 années à venir ?</a:t>
            </a:r>
          </a:p>
          <a:p>
            <a:endParaRPr lang="fr-FR" dirty="0" smtClean="0">
              <a:solidFill>
                <a:srgbClr val="99FF99"/>
              </a:solidFill>
            </a:endParaRPr>
          </a:p>
          <a:p>
            <a:r>
              <a:rPr lang="fr-FR" dirty="0" smtClean="0">
                <a:solidFill>
                  <a:srgbClr val="99FF99"/>
                </a:solidFill>
              </a:rPr>
              <a:t>Réponse :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/>
            </a:r>
            <a:br>
              <a:rPr lang="fr-FR" dirty="0" smtClean="0">
                <a:solidFill>
                  <a:srgbClr val="99FF99"/>
                </a:solidFill>
              </a:rPr>
            </a:br>
            <a:r>
              <a:rPr lang="fr-FR" dirty="0" smtClean="0">
                <a:solidFill>
                  <a:srgbClr val="99FF99"/>
                </a:solidFill>
              </a:rPr>
              <a:t>Pour 20 spécialités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>représentant plus de 80 agents 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>le 1/3 de l’effectif a plus de 57 ans</a:t>
            </a:r>
            <a:br>
              <a:rPr lang="fr-FR" dirty="0" smtClean="0">
                <a:solidFill>
                  <a:srgbClr val="99FF99"/>
                </a:solidFill>
              </a:rPr>
            </a:br>
            <a:r>
              <a:rPr lang="fr-FR" dirty="0" smtClean="0">
                <a:solidFill>
                  <a:srgbClr val="99FF99"/>
                </a:solidFill>
              </a:rPr>
              <a:t>et des besoins sont exprimés pour des projets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>d’enjeu majeur</a:t>
            </a:r>
            <a:endParaRPr lang="fr-FR" dirty="0">
              <a:solidFill>
                <a:srgbClr val="99FF99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164288" y="5924904"/>
            <a:ext cx="936104" cy="467295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499992" y="5661248"/>
            <a:ext cx="918852" cy="360040"/>
          </a:xfrm>
          <a:prstGeom prst="straightConnector1">
            <a:avLst/>
          </a:prstGeom>
          <a:ln w="38100">
            <a:solidFill>
              <a:schemeClr val="accent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380312" y="6515103"/>
            <a:ext cx="360040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5418844" y="5899027"/>
            <a:ext cx="334162" cy="254651"/>
          </a:xfrm>
          <a:prstGeom prst="ellipse">
            <a:avLst/>
          </a:prstGeom>
          <a:noFill/>
          <a:ln w="57150"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73016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07504" y="188640"/>
            <a:ext cx="676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Exploitation par croisement </a:t>
            </a:r>
            <a:r>
              <a:rPr lang="fr-FR" sz="2400" b="1" dirty="0" smtClean="0">
                <a:solidFill>
                  <a:schemeClr val="bg1"/>
                </a:solidFill>
              </a:rPr>
              <a:t>d’indicateurs </a:t>
            </a:r>
            <a:r>
              <a:rPr lang="fr-FR" sz="2400" b="1" i="1" dirty="0" smtClean="0">
                <a:solidFill>
                  <a:srgbClr val="99FF99"/>
                </a:solidFill>
              </a:rPr>
              <a:t>(</a:t>
            </a:r>
            <a:r>
              <a:rPr lang="fr-FR" sz="2400" b="1" i="1" dirty="0">
                <a:solidFill>
                  <a:srgbClr val="99FF99"/>
                </a:solidFill>
              </a:rPr>
              <a:t>En cours</a:t>
            </a:r>
            <a:r>
              <a:rPr lang="fr-FR" sz="2400" b="1" i="1" dirty="0" smtClean="0">
                <a:solidFill>
                  <a:srgbClr val="99FF99"/>
                </a:solidFill>
              </a:rPr>
              <a:t>)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7A8A8D-A47B-4319-B65E-D93400BA81B9}"/>
              </a:ext>
            </a:extLst>
          </p:cNvPr>
          <p:cNvSpPr txBox="1"/>
          <p:nvPr/>
        </p:nvSpPr>
        <p:spPr>
          <a:xfrm>
            <a:off x="107504" y="836712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Où sont les jeunes dans l’institut ?</a:t>
            </a:r>
          </a:p>
          <a:p>
            <a:r>
              <a:rPr lang="fr-FR" dirty="0">
                <a:solidFill>
                  <a:schemeClr val="accent3"/>
                </a:solidFill>
              </a:rPr>
              <a:t>Y </a:t>
            </a:r>
            <a:r>
              <a:rPr lang="fr-FR" dirty="0" err="1">
                <a:solidFill>
                  <a:schemeClr val="accent3"/>
                </a:solidFill>
              </a:rPr>
              <a:t>a-t-il</a:t>
            </a:r>
            <a:r>
              <a:rPr lang="fr-FR" dirty="0">
                <a:solidFill>
                  <a:schemeClr val="accent3"/>
                </a:solidFill>
              </a:rPr>
              <a:t> des spécialités pour lesquelles nous avons moins de 5% de jeunes (moins de 35 ans) ?</a:t>
            </a:r>
          </a:p>
          <a:p>
            <a:r>
              <a:rPr lang="fr-FR" dirty="0" smtClean="0">
                <a:solidFill>
                  <a:srgbClr val="99FF99"/>
                </a:solidFill>
              </a:rPr>
              <a:t>Peu de jeunes dans </a:t>
            </a:r>
            <a:r>
              <a:rPr lang="fr-FR" dirty="0">
                <a:solidFill>
                  <a:srgbClr val="99FF99"/>
                </a:solidFill>
              </a:rPr>
              <a:t>90 spécialités sur 150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Conservation </a:t>
            </a:r>
            <a:r>
              <a:rPr lang="fr-FR" dirty="0">
                <a:solidFill>
                  <a:schemeClr val="bg1"/>
                </a:solidFill>
              </a:rPr>
              <a:t>des savoir-faire – Taux de non </a:t>
            </a:r>
            <a:r>
              <a:rPr lang="fr-FR" dirty="0" smtClean="0">
                <a:solidFill>
                  <a:schemeClr val="bg1"/>
                </a:solidFill>
              </a:rPr>
              <a:t>permanents</a:t>
            </a:r>
          </a:p>
          <a:p>
            <a:r>
              <a:rPr lang="fr-FR" dirty="0" smtClean="0">
                <a:solidFill>
                  <a:schemeClr val="accent3"/>
                </a:solidFill>
              </a:rPr>
              <a:t>Y </a:t>
            </a:r>
            <a:r>
              <a:rPr lang="fr-FR" dirty="0" err="1" smtClean="0">
                <a:solidFill>
                  <a:schemeClr val="accent3"/>
                </a:solidFill>
              </a:rPr>
              <a:t>a-t-il</a:t>
            </a:r>
            <a:r>
              <a:rPr lang="fr-FR" dirty="0" smtClean="0">
                <a:solidFill>
                  <a:schemeClr val="accent3"/>
                </a:solidFill>
              </a:rPr>
              <a:t> des spécialités pour lesquelles le taux de CDD est supérieur à 25% ?</a:t>
            </a:r>
          </a:p>
          <a:p>
            <a:r>
              <a:rPr lang="fr-FR" dirty="0">
                <a:solidFill>
                  <a:srgbClr val="99FF99"/>
                </a:solidFill>
              </a:rPr>
              <a:t>Très </a:t>
            </a:r>
            <a:r>
              <a:rPr lang="fr-FR" dirty="0" smtClean="0">
                <a:solidFill>
                  <a:srgbClr val="99FF99"/>
                </a:solidFill>
              </a:rPr>
              <a:t>peu ! Ce taux est bas de façon générale : c’est une marge de manœuvre certaine …</a:t>
            </a:r>
            <a:endParaRPr lang="fr-FR" dirty="0" smtClean="0">
              <a:solidFill>
                <a:schemeClr val="accent3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35" y="2035230"/>
            <a:ext cx="4027121" cy="26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69619F-E612-4241-A34C-7535BE8325B1}"/>
              </a:ext>
            </a:extLst>
          </p:cNvPr>
          <p:cNvSpPr txBox="1"/>
          <p:nvPr/>
        </p:nvSpPr>
        <p:spPr>
          <a:xfrm>
            <a:off x="107504" y="217968"/>
            <a:ext cx="645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Suite des activités &amp; finalisation des prospectives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7A8A8D-A47B-4319-B65E-D93400BA81B9}"/>
              </a:ext>
            </a:extLst>
          </p:cNvPr>
          <p:cNvSpPr txBox="1"/>
          <p:nvPr/>
        </p:nvSpPr>
        <p:spPr>
          <a:xfrm>
            <a:off x="179512" y="1022533"/>
            <a:ext cx="87849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99FF99"/>
                </a:solidFill>
              </a:rPr>
              <a:t>La méthode mise en place permet </a:t>
            </a:r>
            <a:r>
              <a:rPr lang="fr-FR" sz="2000" b="1" dirty="0" smtClean="0">
                <a:solidFill>
                  <a:srgbClr val="99FF99"/>
                </a:solidFill>
              </a:rPr>
              <a:t>déjà de mesurer </a:t>
            </a:r>
            <a:r>
              <a:rPr lang="fr-FR" sz="2000" b="1" dirty="0">
                <a:solidFill>
                  <a:srgbClr val="99FF99"/>
                </a:solidFill>
              </a:rPr>
              <a:t>la très grande richesse des compétences techniques et des savoir-faire dans notre </a:t>
            </a:r>
            <a:r>
              <a:rPr lang="fr-FR" sz="2000" b="1" dirty="0" smtClean="0">
                <a:solidFill>
                  <a:srgbClr val="99FF99"/>
                </a:solidFill>
              </a:rPr>
              <a:t>institut ! C’est un atout majeur à préserver !</a:t>
            </a:r>
            <a:endParaRPr lang="fr-FR" sz="2000" b="1" dirty="0">
              <a:solidFill>
                <a:srgbClr val="99FF99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La matière est énorme. Les analyses sont complexes avec une infinité de possibilités.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Il est difficile de définir des tendances globales =&gt; une analyse spécifique de chaque spécialité est très souvent nécessaire.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L’estimation des besoins RH peut </a:t>
            </a:r>
            <a:r>
              <a:rPr lang="fr-FR" dirty="0">
                <a:solidFill>
                  <a:schemeClr val="bg1"/>
                </a:solidFill>
              </a:rPr>
              <a:t>comporter des biais, car elle est issue de réponses hétérogènes et </a:t>
            </a:r>
            <a:r>
              <a:rPr lang="fr-FR" dirty="0" smtClean="0">
                <a:solidFill>
                  <a:schemeClr val="bg1"/>
                </a:solidFill>
              </a:rPr>
              <a:t>basées essentiellement </a:t>
            </a:r>
            <a:r>
              <a:rPr lang="fr-FR" dirty="0">
                <a:solidFill>
                  <a:schemeClr val="bg1"/>
                </a:solidFill>
              </a:rPr>
              <a:t>sur des indicateurs de </a:t>
            </a:r>
            <a:r>
              <a:rPr lang="fr-FR" dirty="0" smtClean="0">
                <a:solidFill>
                  <a:schemeClr val="bg1"/>
                </a:solidFill>
              </a:rPr>
              <a:t>tendances (+, ++, +++)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Néanmoins nous menons les analyses précédemment décrites et dérivons des recommandations en y associant des actions</a:t>
            </a:r>
          </a:p>
        </p:txBody>
      </p:sp>
    </p:spTree>
    <p:extLst>
      <p:ext uri="{BB962C8B-B14F-4D97-AF65-F5344CB8AC3E}">
        <p14:creationId xmlns:p14="http://schemas.microsoft.com/office/powerpoint/2010/main" val="36840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F6A455-2ECF-4E1C-9D33-76365BBB8D25}"/>
              </a:ext>
            </a:extLst>
          </p:cNvPr>
          <p:cNvSpPr txBox="1"/>
          <p:nvPr/>
        </p:nvSpPr>
        <p:spPr>
          <a:xfrm>
            <a:off x="251520" y="2708920"/>
            <a:ext cx="856513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fr-FR" sz="3200" dirty="0" smtClean="0">
                <a:solidFill>
                  <a:schemeClr val="bg1"/>
                </a:solidFill>
              </a:rPr>
              <a:t>Evolution des populations sur 1995 – 2030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fr-FR" sz="2000" dirty="0" smtClean="0">
                <a:solidFill>
                  <a:schemeClr val="bg1"/>
                </a:solidFill>
              </a:rPr>
              <a:t>Etude faite sur les ITA CNRS (pas les BIATSS)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69619F-E612-4241-A34C-7535BE8325B1}"/>
              </a:ext>
            </a:extLst>
          </p:cNvPr>
          <p:cNvSpPr txBox="1"/>
          <p:nvPr/>
        </p:nvSpPr>
        <p:spPr>
          <a:xfrm>
            <a:off x="134965" y="147847"/>
            <a:ext cx="767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Les livrables des prospectives techniques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1118898" y="1124744"/>
            <a:ext cx="74135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Volume 1 : « Rapport de synthèse du groupe de travail PECTIN »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avec un résumé exécutif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Volume 2 : « Description de la méthode »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Qualité des données : inclure la démarche dans nos processus usuels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Volume 3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smtClean="0">
                <a:solidFill>
                  <a:schemeClr val="bg1"/>
                </a:solidFill>
              </a:rPr>
              <a:t>« Référentiel des spécialités »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Avec une maquette de l’outil associé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Volume 4 : « Recommandations détaillées »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accent3"/>
                </a:solidFill>
              </a:rPr>
              <a:t>… et l’ensemble des base de données des besoins, des populations, des analyses, des  compétences spécifiques, rares ou critiques …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29F6C9-9AC3-4B74-AC7D-A9610981B8AF}"/>
              </a:ext>
            </a:extLst>
          </p:cNvPr>
          <p:cNvSpPr txBox="1"/>
          <p:nvPr/>
        </p:nvSpPr>
        <p:spPr>
          <a:xfrm>
            <a:off x="694018" y="11369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75916A-9CDE-449F-82E8-F78BA797E821}"/>
              </a:ext>
            </a:extLst>
          </p:cNvPr>
          <p:cNvSpPr txBox="1"/>
          <p:nvPr/>
        </p:nvSpPr>
        <p:spPr>
          <a:xfrm>
            <a:off x="643053" y="218902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00B050"/>
                </a:solidFill>
              </a:rPr>
              <a:t>2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3981F0-FC1A-4977-864A-F2BD2FD87149}"/>
              </a:ext>
            </a:extLst>
          </p:cNvPr>
          <p:cNvSpPr txBox="1"/>
          <p:nvPr/>
        </p:nvSpPr>
        <p:spPr>
          <a:xfrm>
            <a:off x="611560" y="357301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</a:rPr>
              <a:t>3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3981F0-FC1A-4977-864A-F2BD2FD87149}"/>
              </a:ext>
            </a:extLst>
          </p:cNvPr>
          <p:cNvSpPr txBox="1"/>
          <p:nvPr/>
        </p:nvSpPr>
        <p:spPr>
          <a:xfrm>
            <a:off x="611560" y="48093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accent4"/>
                </a:solidFill>
              </a:rPr>
              <a:t>4</a:t>
            </a:r>
            <a:endParaRPr lang="fr-F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79362" y="245093"/>
            <a:ext cx="478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Structuration </a:t>
            </a:r>
            <a:r>
              <a:rPr lang="fr-FR" sz="2400" b="1" dirty="0">
                <a:solidFill>
                  <a:schemeClr val="bg1"/>
                </a:solidFill>
              </a:rPr>
              <a:t>des recommandations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467544" y="1296918"/>
            <a:ext cx="8136904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bg1"/>
                </a:solidFill>
              </a:rPr>
              <a:t>Les recommandations </a:t>
            </a:r>
            <a:r>
              <a:rPr lang="fr-FR" sz="2000" u="sng" dirty="0" smtClean="0">
                <a:solidFill>
                  <a:schemeClr val="bg1"/>
                </a:solidFill>
              </a:rPr>
              <a:t>seront </a:t>
            </a:r>
            <a:r>
              <a:rPr lang="fr-FR" sz="2000" u="sng" dirty="0">
                <a:solidFill>
                  <a:schemeClr val="bg1"/>
                </a:solidFill>
              </a:rPr>
              <a:t>structurées de la façon suivante </a:t>
            </a:r>
            <a:r>
              <a:rPr lang="fr-FR" sz="2000" u="sng" dirty="0" smtClean="0">
                <a:solidFill>
                  <a:schemeClr val="bg1"/>
                </a:solidFill>
              </a:rPr>
              <a:t>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Titre</a:t>
            </a:r>
            <a:r>
              <a:rPr lang="fr-FR" dirty="0">
                <a:solidFill>
                  <a:schemeClr val="bg1"/>
                </a:solidFill>
              </a:rPr>
              <a:t> : énoncé général de la recommandation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Constat</a:t>
            </a:r>
            <a:r>
              <a:rPr lang="fr-FR" dirty="0">
                <a:solidFill>
                  <a:schemeClr val="bg1"/>
                </a:solidFill>
              </a:rPr>
              <a:t> : l’ensemble résumé des éléments, réflexions et considérations </a:t>
            </a:r>
            <a:r>
              <a:rPr lang="fr-FR" dirty="0" smtClean="0">
                <a:solidFill>
                  <a:schemeClr val="bg1"/>
                </a:solidFill>
              </a:rPr>
              <a:t>menant à </a:t>
            </a:r>
            <a:r>
              <a:rPr lang="fr-FR" dirty="0">
                <a:solidFill>
                  <a:schemeClr val="bg1"/>
                </a:solidFill>
              </a:rPr>
              <a:t>la recommandation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Objectifs</a:t>
            </a:r>
            <a:r>
              <a:rPr lang="fr-FR" dirty="0">
                <a:solidFill>
                  <a:schemeClr val="bg1"/>
                </a:solidFill>
              </a:rPr>
              <a:t> : les visées de la recommandation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Actions</a:t>
            </a:r>
            <a:r>
              <a:rPr lang="fr-FR" dirty="0">
                <a:solidFill>
                  <a:schemeClr val="bg1"/>
                </a:solidFill>
              </a:rPr>
              <a:t> : le détail des actions permettant d’atteindre les objectifs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Indicateurs</a:t>
            </a:r>
            <a:r>
              <a:rPr lang="fr-FR" dirty="0">
                <a:solidFill>
                  <a:schemeClr val="bg1"/>
                </a:solidFill>
              </a:rPr>
              <a:t> : des jalons ou éléments quantifiés permettant de mesurer l’avancement et la mise en œuvre des actions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Déploiement</a:t>
            </a:r>
            <a:r>
              <a:rPr lang="fr-FR" dirty="0">
                <a:solidFill>
                  <a:schemeClr val="bg1"/>
                </a:solidFill>
              </a:rPr>
              <a:t> : des suggestions de mise en œuvre des actions avec les bras de levier associés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Moyens</a:t>
            </a:r>
            <a:r>
              <a:rPr lang="fr-FR" dirty="0">
                <a:solidFill>
                  <a:schemeClr val="bg1"/>
                </a:solidFill>
              </a:rPr>
              <a:t> : les ressources (financières, humaines, …) et moyens </a:t>
            </a:r>
            <a:r>
              <a:rPr lang="fr-FR" dirty="0" smtClean="0">
                <a:solidFill>
                  <a:schemeClr val="bg1"/>
                </a:solidFill>
              </a:rPr>
              <a:t>techniques nécessaires </a:t>
            </a:r>
            <a:r>
              <a:rPr lang="fr-FR" dirty="0">
                <a:solidFill>
                  <a:schemeClr val="bg1"/>
                </a:solidFill>
              </a:rPr>
              <a:t>à la mise en œuvre des actions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79362" y="245093"/>
            <a:ext cx="425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Les recommandations en bref …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335528" y="1124744"/>
            <a:ext cx="813690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Culture multi laboratoire et innovation technologique pour </a:t>
            </a:r>
            <a:r>
              <a:rPr lang="fr-FR" sz="2000" b="1" dirty="0" smtClean="0">
                <a:solidFill>
                  <a:schemeClr val="bg1"/>
                </a:solidFill>
              </a:rPr>
              <a:t>le futur.</a:t>
            </a:r>
            <a:endParaRPr lang="fr-FR" sz="2000" b="1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Renforcer la culture multi-laboratoire, afin de mener des projets de taille significative, en s’affranchissant des aspects géographiques et en mettant en commun les </a:t>
            </a:r>
            <a:r>
              <a:rPr lang="fr-FR" b="1" dirty="0" smtClean="0">
                <a:solidFill>
                  <a:srgbClr val="99FF99"/>
                </a:solidFill>
              </a:rPr>
              <a:t>savoirs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Associer </a:t>
            </a:r>
            <a:r>
              <a:rPr lang="fr-FR" b="1" dirty="0">
                <a:solidFill>
                  <a:srgbClr val="99FF99"/>
                </a:solidFill>
              </a:rPr>
              <a:t>chercheurs et ingénieurs dans la démarche d’innovation technologique pour relever les défis des années à venir</a:t>
            </a:r>
            <a:r>
              <a:rPr lang="fr-FR" b="1" dirty="0" smtClean="0">
                <a:solidFill>
                  <a:srgbClr val="99FF99"/>
                </a:solidFill>
              </a:rPr>
              <a:t>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C000"/>
                </a:solidFill>
              </a:rPr>
              <a:t>Exemple d’action : s</a:t>
            </a:r>
            <a:r>
              <a:rPr lang="fr-FR" dirty="0" smtClean="0">
                <a:solidFill>
                  <a:srgbClr val="FFC000"/>
                </a:solidFill>
              </a:rPr>
              <a:t>usciter </a:t>
            </a:r>
            <a:r>
              <a:rPr lang="fr-FR" dirty="0">
                <a:solidFill>
                  <a:srgbClr val="FFC000"/>
                </a:solidFill>
              </a:rPr>
              <a:t>la création de GDR </a:t>
            </a:r>
            <a:r>
              <a:rPr lang="fr-FR" dirty="0" smtClean="0">
                <a:solidFill>
                  <a:srgbClr val="FFC000"/>
                </a:solidFill>
              </a:rPr>
              <a:t>« technologiques » (détecteurs</a:t>
            </a:r>
            <a:r>
              <a:rPr lang="fr-FR" dirty="0">
                <a:solidFill>
                  <a:srgbClr val="FFC000"/>
                </a:solidFill>
              </a:rPr>
              <a:t>, </a:t>
            </a:r>
            <a:r>
              <a:rPr lang="fr-FR" dirty="0" smtClean="0">
                <a:solidFill>
                  <a:srgbClr val="FFC000"/>
                </a:solidFill>
              </a:rPr>
              <a:t>algorithmes </a:t>
            </a:r>
            <a:r>
              <a:rPr lang="fr-FR" dirty="0">
                <a:solidFill>
                  <a:srgbClr val="FFC000"/>
                </a:solidFill>
              </a:rPr>
              <a:t>et </a:t>
            </a:r>
            <a:r>
              <a:rPr lang="fr-FR" dirty="0" smtClean="0">
                <a:solidFill>
                  <a:srgbClr val="FFC000"/>
                </a:solidFill>
              </a:rPr>
              <a:t>simulation, …)</a:t>
            </a:r>
            <a:endParaRPr lang="fr-FR" dirty="0">
              <a:solidFill>
                <a:srgbClr val="FFC00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Optimiser les engagements en favorisant les activités de haute technicité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Structurer </a:t>
            </a:r>
            <a:r>
              <a:rPr lang="fr-FR" b="1" dirty="0">
                <a:solidFill>
                  <a:srgbClr val="99FF99"/>
                </a:solidFill>
              </a:rPr>
              <a:t>&amp; réguler l’émergence des nouveaux projets sur financement externes</a:t>
            </a:r>
            <a:r>
              <a:rPr lang="fr-FR" b="1" dirty="0" smtClean="0">
                <a:solidFill>
                  <a:srgbClr val="99FF99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S’approprier et décliner des développements technologiques émergents d’autres instituts et de </a:t>
            </a:r>
            <a:r>
              <a:rPr lang="fr-FR" b="1" dirty="0" smtClean="0">
                <a:solidFill>
                  <a:srgbClr val="99FF99"/>
                </a:solidFill>
              </a:rPr>
              <a:t>l’industrie</a:t>
            </a:r>
          </a:p>
        </p:txBody>
      </p:sp>
    </p:spTree>
    <p:extLst>
      <p:ext uri="{BB962C8B-B14F-4D97-AF65-F5344CB8AC3E}">
        <p14:creationId xmlns:p14="http://schemas.microsoft.com/office/powerpoint/2010/main" val="32782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212330" y="878224"/>
            <a:ext cx="868015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Mutation et évolution de notre organisation.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Intégrer la démarche de prospective technique dans les processus de fonctionnement de l’institut</a:t>
            </a:r>
            <a:r>
              <a:rPr lang="fr-FR" b="1" dirty="0" smtClean="0">
                <a:solidFill>
                  <a:srgbClr val="99FF99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Des IT </a:t>
            </a:r>
            <a:r>
              <a:rPr lang="fr-FR" b="1" dirty="0" smtClean="0">
                <a:solidFill>
                  <a:srgbClr val="99FF99"/>
                </a:solidFill>
              </a:rPr>
              <a:t>conjuguant </a:t>
            </a:r>
            <a:r>
              <a:rPr lang="fr-FR" b="1" dirty="0">
                <a:solidFill>
                  <a:srgbClr val="99FF99"/>
                </a:solidFill>
              </a:rPr>
              <a:t>leur engagement et leur développement </a:t>
            </a:r>
            <a:r>
              <a:rPr lang="fr-FR" b="1" dirty="0" smtClean="0">
                <a:solidFill>
                  <a:srgbClr val="99FF99"/>
                </a:solidFill>
              </a:rPr>
              <a:t>professionnel.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Structurer fortement le fonctionnement de l’institut autour de la cellule - service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C000"/>
                </a:solidFill>
              </a:rPr>
              <a:t>Exemple d’action : m</a:t>
            </a:r>
            <a:r>
              <a:rPr lang="fr-FR" dirty="0" smtClean="0">
                <a:solidFill>
                  <a:srgbClr val="FFC000"/>
                </a:solidFill>
              </a:rPr>
              <a:t>ettre </a:t>
            </a:r>
            <a:r>
              <a:rPr lang="fr-FR" dirty="0">
                <a:solidFill>
                  <a:srgbClr val="FFC000"/>
                </a:solidFill>
              </a:rPr>
              <a:t>en œuvre un dialogue rapproché entre la DAT et les chefs de </a:t>
            </a:r>
            <a:r>
              <a:rPr lang="fr-FR" dirty="0" smtClean="0">
                <a:solidFill>
                  <a:srgbClr val="FFC000"/>
                </a:solidFill>
              </a:rPr>
              <a:t>service (réunions spécifiques)</a:t>
            </a:r>
            <a:endParaRPr lang="fr-FR" dirty="0">
              <a:solidFill>
                <a:srgbClr val="FFC00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Connaître, maîtriser et développer les compétences critiques nécessaires à l’institut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Adapter </a:t>
            </a:r>
            <a:r>
              <a:rPr lang="fr-FR" b="1" dirty="0">
                <a:solidFill>
                  <a:srgbClr val="99FF99"/>
                </a:solidFill>
              </a:rPr>
              <a:t>nos réseaux au service de </a:t>
            </a:r>
            <a:r>
              <a:rPr lang="fr-FR" b="1" dirty="0" smtClean="0">
                <a:solidFill>
                  <a:srgbClr val="99FF99"/>
                </a:solidFill>
              </a:rPr>
              <a:t>l’institut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Capitaliser et transmettre nos connaissances et nos ressources, fondations intergénérationnelles des </a:t>
            </a:r>
            <a:r>
              <a:rPr lang="fr-FR" b="1" dirty="0" smtClean="0">
                <a:solidFill>
                  <a:srgbClr val="99FF99"/>
                </a:solidFill>
              </a:rPr>
              <a:t>projets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Assurer une communication et une information fortes au service des missions nationales de </a:t>
            </a:r>
            <a:r>
              <a:rPr lang="fr-FR" b="1" dirty="0" smtClean="0">
                <a:solidFill>
                  <a:srgbClr val="99FF99"/>
                </a:solidFill>
              </a:rPr>
              <a:t>l’institut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Consolider l’adhésion des agents à nos projets par une communication interne renforcée</a:t>
            </a:r>
            <a:endParaRPr lang="fr-FR" b="1" dirty="0" smtClean="0">
              <a:solidFill>
                <a:srgbClr val="99FF9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79362" y="245093"/>
            <a:ext cx="425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Les recommandations en bref …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335528" y="1124744"/>
            <a:ext cx="81369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Adaptation des fonctions </a:t>
            </a:r>
            <a:r>
              <a:rPr lang="fr-FR" sz="2000" b="1" dirty="0" smtClean="0">
                <a:solidFill>
                  <a:schemeClr val="bg1"/>
                </a:solidFill>
              </a:rPr>
              <a:t>supports </a:t>
            </a:r>
            <a:r>
              <a:rPr lang="fr-FR" sz="2000" b="1" dirty="0">
                <a:solidFill>
                  <a:schemeClr val="bg1"/>
                </a:solidFill>
              </a:rPr>
              <a:t>et transverses aux nouvelles exigences.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R</a:t>
            </a:r>
            <a:r>
              <a:rPr lang="fr-FR" b="1" dirty="0" smtClean="0">
                <a:solidFill>
                  <a:srgbClr val="99FF99"/>
                </a:solidFill>
              </a:rPr>
              <a:t>enforcer </a:t>
            </a:r>
            <a:r>
              <a:rPr lang="fr-FR" b="1" dirty="0">
                <a:solidFill>
                  <a:srgbClr val="99FF99"/>
                </a:solidFill>
              </a:rPr>
              <a:t>la spécialisation du support administratif de proximité au service des </a:t>
            </a:r>
            <a:r>
              <a:rPr lang="fr-FR" b="1" dirty="0" smtClean="0">
                <a:solidFill>
                  <a:srgbClr val="99FF99"/>
                </a:solidFill>
              </a:rPr>
              <a:t>projets, en </a:t>
            </a:r>
            <a:r>
              <a:rPr lang="fr-FR" b="1" dirty="0">
                <a:solidFill>
                  <a:srgbClr val="99FF99"/>
                </a:solidFill>
              </a:rPr>
              <a:t>lien avec l’évolution du panorama de la </a:t>
            </a:r>
            <a:r>
              <a:rPr lang="fr-FR" b="1" dirty="0" smtClean="0">
                <a:solidFill>
                  <a:srgbClr val="99FF99"/>
                </a:solidFill>
              </a:rPr>
              <a:t>recherche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99FF99"/>
                </a:solidFill>
              </a:rPr>
              <a:t>Développer la maîtrise des infrastructures hébergeant nos recherches, ainsi que la prévention, la radioprotection et la </a:t>
            </a:r>
            <a:r>
              <a:rPr lang="fr-FR" b="1" dirty="0" smtClean="0">
                <a:solidFill>
                  <a:srgbClr val="99FF99"/>
                </a:solidFill>
              </a:rPr>
              <a:t>sûreté associées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Élaborer une politique de formation ciblée et ambitieuse au service des projets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C000"/>
                </a:solidFill>
              </a:rPr>
              <a:t>Exemple d’action : mettre en </a:t>
            </a:r>
            <a:r>
              <a:rPr lang="fr-FR" dirty="0" smtClean="0">
                <a:solidFill>
                  <a:srgbClr val="FFC000"/>
                </a:solidFill>
              </a:rPr>
              <a:t>place </a:t>
            </a:r>
            <a:r>
              <a:rPr lang="fr-FR" dirty="0">
                <a:solidFill>
                  <a:srgbClr val="FFC000"/>
                </a:solidFill>
              </a:rPr>
              <a:t>une politique de tutorat pour les savoir-faire particuliers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99FF99"/>
                </a:solidFill>
              </a:rPr>
              <a:t>Donner à l’institut les moyens d’identifier et accompagner les futurs responsables de projet et d’équipes techniques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79362" y="245093"/>
            <a:ext cx="425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Les recommandations en bref …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19723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134076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99FF99"/>
                </a:solidFill>
              </a:rPr>
              <a:t>Merci de votre attention !</a:t>
            </a:r>
            <a:endParaRPr lang="fr-FR" sz="3600" dirty="0">
              <a:solidFill>
                <a:srgbClr val="99FF9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51720" y="5138419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99FF99"/>
                </a:solidFill>
              </a:rPr>
              <a:t>Questions ?</a:t>
            </a:r>
            <a:endParaRPr lang="fr-FR" sz="3600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BAF6D4-0B44-4B9C-A7F4-B9D24468EB34}"/>
              </a:ext>
            </a:extLst>
          </p:cNvPr>
          <p:cNvSpPr txBox="1"/>
          <p:nvPr/>
        </p:nvSpPr>
        <p:spPr>
          <a:xfrm>
            <a:off x="3275856" y="2348880"/>
            <a:ext cx="2940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TRANSPARENTS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dirty="0" smtClean="0">
                <a:solidFill>
                  <a:schemeClr val="bg1"/>
                </a:solidFill>
              </a:rPr>
              <a:t/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dirty="0" smtClean="0">
                <a:solidFill>
                  <a:schemeClr val="bg1"/>
                </a:solidFill>
              </a:rPr>
              <a:t>ADDITIONNELS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860FAAE-E0D8-4DA9-AA5C-73AAD7322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" t="2517" r="29766" b="-2517"/>
          <a:stretch/>
        </p:blipFill>
        <p:spPr>
          <a:xfrm>
            <a:off x="4246774" y="1663571"/>
            <a:ext cx="4118047" cy="39534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7189306-F242-42DC-83F8-34D6EF215B69}"/>
              </a:ext>
            </a:extLst>
          </p:cNvPr>
          <p:cNvSpPr txBox="1"/>
          <p:nvPr/>
        </p:nvSpPr>
        <p:spPr>
          <a:xfrm>
            <a:off x="72052" y="188640"/>
            <a:ext cx="7069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Notion de spécialité : état des lieux « ce que l’on fait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EDAF8A-E88E-4FA3-B634-1EE1ED5F2A1B}"/>
              </a:ext>
            </a:extLst>
          </p:cNvPr>
          <p:cNvSpPr txBox="1"/>
          <p:nvPr/>
        </p:nvSpPr>
        <p:spPr>
          <a:xfrm>
            <a:off x="3187199" y="4005064"/>
            <a:ext cx="102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3"/>
                </a:solidFill>
              </a:rPr>
              <a:t>Institut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B60306-6D94-468C-8C2E-8259801F8AF8}"/>
              </a:ext>
            </a:extLst>
          </p:cNvPr>
          <p:cNvSpPr txBox="1"/>
          <p:nvPr/>
        </p:nvSpPr>
        <p:spPr>
          <a:xfrm>
            <a:off x="6261216" y="3933056"/>
            <a:ext cx="144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Spécialité-type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D5502B-5156-4AF4-B838-E8439D09F575}"/>
              </a:ext>
            </a:extLst>
          </p:cNvPr>
          <p:cNvSpPr txBox="1"/>
          <p:nvPr/>
        </p:nvSpPr>
        <p:spPr>
          <a:xfrm>
            <a:off x="1868533" y="3739055"/>
            <a:ext cx="137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Niveau de résolution additionnel</a:t>
            </a:r>
          </a:p>
        </p:txBody>
      </p:sp>
      <p:sp>
        <p:nvSpPr>
          <p:cNvPr id="8" name="Rectangle à coins arrondis 5">
            <a:extLst>
              <a:ext uri="{FF2B5EF4-FFF2-40B4-BE49-F238E27FC236}">
                <a16:creationId xmlns:a16="http://schemas.microsoft.com/office/drawing/2014/main" id="{6CDF039F-F018-4FA5-B1A0-304B9DAC7395}"/>
              </a:ext>
            </a:extLst>
          </p:cNvPr>
          <p:cNvSpPr/>
          <p:nvPr/>
        </p:nvSpPr>
        <p:spPr>
          <a:xfrm>
            <a:off x="4061944" y="3780598"/>
            <a:ext cx="4784367" cy="840244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96F5C9-3F83-4E2F-AD11-586D56C59231}"/>
              </a:ext>
            </a:extLst>
          </p:cNvPr>
          <p:cNvSpPr txBox="1"/>
          <p:nvPr/>
        </p:nvSpPr>
        <p:spPr>
          <a:xfrm>
            <a:off x="611560" y="1500753"/>
            <a:ext cx="2234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solidFill>
                  <a:srgbClr val="00B050"/>
                </a:solidFill>
                <a:cs typeface="Times New Roman" panose="02020603050405020304" pitchFamily="18" charset="0"/>
              </a:rPr>
              <a:t>Formulation et résolution adaptées</a:t>
            </a:r>
          </a:p>
          <a:p>
            <a:r>
              <a:rPr lang="fr-FR" dirty="0">
                <a:solidFill>
                  <a:srgbClr val="00B050"/>
                </a:solidFill>
                <a:cs typeface="Times New Roman" panose="02020603050405020304" pitchFamily="18" charset="0"/>
              </a:rPr>
              <a:t>aux pratiques réelles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FDC986-2B0B-4C4F-B697-4295B04CD896}"/>
              </a:ext>
            </a:extLst>
          </p:cNvPr>
          <p:cNvSpPr txBox="1"/>
          <p:nvPr/>
        </p:nvSpPr>
        <p:spPr>
          <a:xfrm>
            <a:off x="316586" y="5417462"/>
            <a:ext cx="411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>
                <a:solidFill>
                  <a:srgbClr val="00B050"/>
                </a:solidFill>
                <a:cs typeface="Times New Roman" panose="02020603050405020304" pitchFamily="18" charset="0"/>
              </a:rPr>
              <a:t>Non destiné à l’évaluation : </a:t>
            </a:r>
          </a:p>
          <a:p>
            <a:r>
              <a:rPr lang="fr-FR" dirty="0">
                <a:solidFill>
                  <a:srgbClr val="00B050"/>
                </a:solidFill>
                <a:cs typeface="Times New Roman" panose="02020603050405020304" pitchFamily="18" charset="0"/>
              </a:rPr>
              <a:t>sans référence à un niveau de maitrise, sans référence aux </a:t>
            </a:r>
            <a:r>
              <a:rPr lang="fr-FR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BAP / corps / grades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F8FA02-8F89-422B-AFFC-B976DE444570}"/>
              </a:ext>
            </a:extLst>
          </p:cNvPr>
          <p:cNvSpPr txBox="1"/>
          <p:nvPr/>
        </p:nvSpPr>
        <p:spPr>
          <a:xfrm>
            <a:off x="4217022" y="1654641"/>
            <a:ext cx="2319906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Fonction Publique d’Etat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BA4FE5-5C58-4BC4-8EF3-7FA58588A17A}"/>
              </a:ext>
            </a:extLst>
          </p:cNvPr>
          <p:cNvSpPr txBox="1"/>
          <p:nvPr/>
        </p:nvSpPr>
        <p:spPr>
          <a:xfrm>
            <a:off x="4763218" y="2810734"/>
            <a:ext cx="1400280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Ministère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958CE2-AAFE-41FC-B7E3-2153BDC00FDD}"/>
              </a:ext>
            </a:extLst>
          </p:cNvPr>
          <p:cNvSpPr txBox="1"/>
          <p:nvPr/>
        </p:nvSpPr>
        <p:spPr>
          <a:xfrm>
            <a:off x="4139952" y="4221088"/>
            <a:ext cx="1441162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A380F5-25FF-41F4-91C7-A89363FFA373}"/>
              </a:ext>
            </a:extLst>
          </p:cNvPr>
          <p:cNvSpPr/>
          <p:nvPr/>
        </p:nvSpPr>
        <p:spPr>
          <a:xfrm>
            <a:off x="8055276" y="1654641"/>
            <a:ext cx="550290" cy="8943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B3893-68DB-4F2E-92C7-2AC51F3A3F0B}"/>
              </a:ext>
            </a:extLst>
          </p:cNvPr>
          <p:cNvSpPr/>
          <p:nvPr/>
        </p:nvSpPr>
        <p:spPr>
          <a:xfrm>
            <a:off x="8076778" y="3118511"/>
            <a:ext cx="550290" cy="5921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6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310" y="158993"/>
            <a:ext cx="633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Vers un référentiel de spécialités «</a:t>
            </a:r>
            <a:r>
              <a:rPr lang="fr-FR" sz="2400" b="1" dirty="0">
                <a:solidFill>
                  <a:schemeClr val="bg1"/>
                </a:solidFill>
              </a:rPr>
              <a:t> collaboratif »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5061" y="819310"/>
            <a:ext cx="4602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Pour des mises à jour </a:t>
            </a:r>
            <a:r>
              <a:rPr lang="fr-FR" dirty="0">
                <a:solidFill>
                  <a:srgbClr val="99FF99"/>
                </a:solidFill>
              </a:rPr>
              <a:t>au fil de l’eau</a:t>
            </a:r>
          </a:p>
          <a:p>
            <a:r>
              <a:rPr lang="fr-FR" dirty="0">
                <a:solidFill>
                  <a:schemeClr val="bg1"/>
                </a:solidFill>
              </a:rPr>
              <a:t>                     </a:t>
            </a:r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Mobilisation des réseaux de </a:t>
            </a:r>
            <a:r>
              <a:rPr lang="fr-FR" dirty="0" smtClean="0">
                <a:solidFill>
                  <a:schemeClr val="bg1"/>
                </a:solidFill>
              </a:rPr>
              <a:t>responsables (chefs de services) et </a:t>
            </a:r>
            <a:r>
              <a:rPr lang="fr-FR" dirty="0">
                <a:solidFill>
                  <a:schemeClr val="bg1"/>
                </a:solidFill>
              </a:rPr>
              <a:t>des réseaux métier</a:t>
            </a:r>
          </a:p>
          <a:p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2130" y="3573016"/>
            <a:ext cx="2476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Rubriques possibles </a:t>
            </a:r>
            <a:r>
              <a:rPr lang="fr-FR" sz="1400" dirty="0" smtClean="0">
                <a:solidFill>
                  <a:schemeClr val="bg1"/>
                </a:solidFill>
              </a:rPr>
              <a:t>:</a:t>
            </a:r>
          </a:p>
          <a:p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Description</a:t>
            </a:r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Activités/Compétences spécifiques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Démographie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Enjeux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Formations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Viviers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Espace réseaux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Lien « tech-news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Commentaires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24" y="1052736"/>
            <a:ext cx="3701755" cy="486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28310"/>
            <a:ext cx="2255932" cy="3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77037" y="4829091"/>
            <a:ext cx="2016224" cy="503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4873905" y="3028310"/>
            <a:ext cx="469564" cy="1224136"/>
          </a:xfrm>
          <a:custGeom>
            <a:avLst/>
            <a:gdLst>
              <a:gd name="connsiteX0" fmla="*/ 0 w 447609"/>
              <a:gd name="connsiteY0" fmla="*/ 0 h 549919"/>
              <a:gd name="connsiteX1" fmla="*/ 147071 w 447609"/>
              <a:gd name="connsiteY1" fmla="*/ 370876 h 549919"/>
              <a:gd name="connsiteX2" fmla="*/ 447609 w 447609"/>
              <a:gd name="connsiteY2" fmla="*/ 549919 h 54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09" h="549919">
                <a:moveTo>
                  <a:pt x="0" y="0"/>
                </a:moveTo>
                <a:cubicBezTo>
                  <a:pt x="36234" y="139611"/>
                  <a:pt x="72469" y="279223"/>
                  <a:pt x="147071" y="370876"/>
                </a:cubicBezTo>
                <a:cubicBezTo>
                  <a:pt x="221673" y="462529"/>
                  <a:pt x="447609" y="549919"/>
                  <a:pt x="447609" y="549919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895860" y="4654229"/>
            <a:ext cx="447609" cy="1534658"/>
          </a:xfrm>
          <a:custGeom>
            <a:avLst/>
            <a:gdLst>
              <a:gd name="connsiteX0" fmla="*/ 447609 w 447609"/>
              <a:gd name="connsiteY0" fmla="*/ 0 h 1534658"/>
              <a:gd name="connsiteX1" fmla="*/ 217410 w 447609"/>
              <a:gd name="connsiteY1" fmla="*/ 402848 h 1534658"/>
              <a:gd name="connsiteX2" fmla="*/ 0 w 447609"/>
              <a:gd name="connsiteY2" fmla="*/ 1534658 h 153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09" h="1534658">
                <a:moveTo>
                  <a:pt x="447609" y="0"/>
                </a:moveTo>
                <a:cubicBezTo>
                  <a:pt x="369810" y="73536"/>
                  <a:pt x="292011" y="147072"/>
                  <a:pt x="217410" y="402848"/>
                </a:cubicBezTo>
                <a:cubicBezTo>
                  <a:pt x="142809" y="658624"/>
                  <a:pt x="35169" y="1346023"/>
                  <a:pt x="0" y="1534658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CEB269-1813-4493-901F-C14C58B130DC}"/>
              </a:ext>
            </a:extLst>
          </p:cNvPr>
          <p:cNvSpPr txBox="1"/>
          <p:nvPr/>
        </p:nvSpPr>
        <p:spPr>
          <a:xfrm>
            <a:off x="5004049" y="6093296"/>
            <a:ext cx="4032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Base de Données + </a:t>
            </a:r>
            <a:r>
              <a:rPr lang="fr-FR" dirty="0">
                <a:solidFill>
                  <a:schemeClr val="bg1"/>
                </a:solidFill>
              </a:rPr>
              <a:t>interface </a:t>
            </a:r>
            <a:r>
              <a:rPr lang="fr-FR" dirty="0" smtClean="0">
                <a:solidFill>
                  <a:schemeClr val="bg1"/>
                </a:solidFill>
              </a:rPr>
              <a:t>moderne</a:t>
            </a:r>
          </a:p>
          <a:p>
            <a:r>
              <a:rPr lang="fr-FR" sz="2000" dirty="0" smtClean="0">
                <a:solidFill>
                  <a:srgbClr val="E75112"/>
                </a:solidFill>
              </a:rPr>
              <a:t>Maquette réalisée par un stagiaire</a:t>
            </a:r>
            <a:endParaRPr lang="fr-FR" sz="2000" dirty="0">
              <a:solidFill>
                <a:srgbClr val="E751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C0CE1F-AC06-42B5-91B8-13BD819D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7" y="1916975"/>
            <a:ext cx="4923441" cy="36925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CC4B90-818B-4687-9D3B-912BABF99284}"/>
              </a:ext>
            </a:extLst>
          </p:cNvPr>
          <p:cNvSpPr txBox="1"/>
          <p:nvPr/>
        </p:nvSpPr>
        <p:spPr>
          <a:xfrm>
            <a:off x="152615" y="188640"/>
            <a:ext cx="499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Analyse de l’utilisation </a:t>
            </a:r>
            <a:r>
              <a:rPr lang="fr-FR" sz="2400" b="1" dirty="0">
                <a:solidFill>
                  <a:schemeClr val="bg1"/>
                </a:solidFill>
              </a:rPr>
              <a:t>des </a:t>
            </a:r>
            <a:r>
              <a:rPr lang="fr-FR" sz="2400" b="1" dirty="0" smtClean="0">
                <a:solidFill>
                  <a:schemeClr val="bg1"/>
                </a:solidFill>
              </a:rPr>
              <a:t>spécialités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5E05CC-155D-4251-BEF1-15BD6E89DD2A}"/>
              </a:ext>
            </a:extLst>
          </p:cNvPr>
          <p:cNvSpPr txBox="1"/>
          <p:nvPr/>
        </p:nvSpPr>
        <p:spPr>
          <a:xfrm>
            <a:off x="5868144" y="2470604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→ L’essentiel des spécialités sont utilisées en « Principale « ou en « </a:t>
            </a:r>
            <a:r>
              <a:rPr lang="fr-FR" dirty="0" smtClean="0">
                <a:solidFill>
                  <a:schemeClr val="bg1"/>
                </a:solidFill>
              </a:rPr>
              <a:t>Secondaires 1 &amp; 2</a:t>
            </a:r>
            <a:r>
              <a:rPr lang="fr-FR" dirty="0">
                <a:solidFill>
                  <a:schemeClr val="bg1"/>
                </a:solidFill>
              </a:rPr>
              <a:t> </a:t>
            </a:r>
            <a:r>
              <a:rPr lang="fr-FR" dirty="0" smtClean="0">
                <a:solidFill>
                  <a:schemeClr val="bg1"/>
                </a:solidFill>
              </a:rPr>
              <a:t>»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→ Les spécialités </a:t>
            </a:r>
            <a:r>
              <a:rPr lang="fr-FR" dirty="0" smtClean="0">
                <a:solidFill>
                  <a:schemeClr val="bg1"/>
                </a:solidFill>
              </a:rPr>
              <a:t>« Secondaires 3 à 5 » apportent un raffinement </a:t>
            </a:r>
            <a:r>
              <a:rPr lang="fr-FR" dirty="0">
                <a:solidFill>
                  <a:schemeClr val="bg1"/>
                </a:solidFill>
              </a:rPr>
              <a:t>des </a:t>
            </a:r>
            <a:r>
              <a:rPr lang="fr-FR" dirty="0" smtClean="0">
                <a:solidFill>
                  <a:schemeClr val="bg1"/>
                </a:solidFill>
              </a:rPr>
              <a:t>profils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300D7E-7CB3-4B85-A271-EE019ECE7629}"/>
              </a:ext>
            </a:extLst>
          </p:cNvPr>
          <p:cNvSpPr txBox="1"/>
          <p:nvPr/>
        </p:nvSpPr>
        <p:spPr>
          <a:xfrm>
            <a:off x="869859" y="1064349"/>
            <a:ext cx="384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Nombre de spécialités non déclarées</a:t>
            </a:r>
          </a:p>
          <a:p>
            <a:pPr algn="ctr"/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 rang </a:t>
            </a:r>
            <a:r>
              <a:rPr lang="fr-FR" dirty="0">
                <a:solidFill>
                  <a:schemeClr val="bg1"/>
                </a:solidFill>
              </a:rPr>
              <a:t>et </a:t>
            </a:r>
            <a:r>
              <a:rPr lang="fr-FR" dirty="0">
                <a:solidFill>
                  <a:schemeClr val="accent3"/>
                </a:solidFill>
              </a:rPr>
              <a:t>par rangs intégrés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5E05CC-155D-4251-BEF1-15BD6E89DD2A}"/>
              </a:ext>
            </a:extLst>
          </p:cNvPr>
          <p:cNvSpPr txBox="1"/>
          <p:nvPr/>
        </p:nvSpPr>
        <p:spPr>
          <a:xfrm>
            <a:off x="440647" y="5805264"/>
            <a:ext cx="801978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99FF99"/>
                </a:solidFill>
              </a:rPr>
              <a:t>Le nombre de spécialités du référentiel semble adéquat</a:t>
            </a:r>
            <a:endParaRPr lang="fr-FR" dirty="0">
              <a:solidFill>
                <a:srgbClr val="99FF99"/>
              </a:solidFill>
            </a:endParaRPr>
          </a:p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99FF99"/>
                </a:solidFill>
              </a:rPr>
              <a:t>2 à 3 spécialités secondaires seraient sans doute suffisantes pour décrire les profils</a:t>
            </a:r>
            <a:endParaRPr lang="fr-FR" dirty="0">
              <a:solidFill>
                <a:srgbClr val="99FF99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2348" y="1975777"/>
            <a:ext cx="37936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Total des spécialités non utilisées selon leur rang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6727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0586"/>
            <a:ext cx="7442950" cy="4567170"/>
          </a:xfrm>
          <a:prstGeom prst="rect">
            <a:avLst/>
          </a:prstGeom>
        </p:spPr>
      </p:pic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</p:spPr>
        <p:txBody>
          <a:bodyPr/>
          <a:lstStyle/>
          <a:p>
            <a:fld id="{DB6599DF-A345-3E41-A146-9766BB8E19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46288" y="188640"/>
            <a:ext cx="8468383" cy="56752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physionomie de la population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a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beaucoup évolué en 25 ans.</a:t>
            </a:r>
          </a:p>
        </p:txBody>
      </p:sp>
      <p:sp>
        <p:nvSpPr>
          <p:cNvPr id="10" name="Espace réservé du contenu 1"/>
          <p:cNvSpPr>
            <a:spLocks noGrp="1"/>
          </p:cNvSpPr>
          <p:nvPr>
            <p:ph idx="4294967295"/>
          </p:nvPr>
        </p:nvSpPr>
        <p:spPr>
          <a:xfrm>
            <a:off x="945474" y="5373216"/>
            <a:ext cx="7632848" cy="1409494"/>
          </a:xfrm>
          <a:prstGeom prst="rect">
            <a:avLst/>
          </a:prstGeom>
        </p:spPr>
        <p:txBody>
          <a:bodyPr/>
          <a:lstStyle/>
          <a:p>
            <a:pPr marL="360000" indent="-360000">
              <a:spcBef>
                <a:spcPts val="0"/>
              </a:spcBef>
            </a:pPr>
            <a:r>
              <a:rPr lang="fr-FR" sz="1800" dirty="0" smtClean="0">
                <a:solidFill>
                  <a:srgbClr val="00294B"/>
                </a:solidFill>
              </a:rPr>
              <a:t>Baisse continue de la population totale &gt; </a:t>
            </a:r>
            <a:r>
              <a:rPr lang="fr-FR" sz="1800" dirty="0">
                <a:solidFill>
                  <a:srgbClr val="00294B"/>
                </a:solidFill>
              </a:rPr>
              <a:t>25%</a:t>
            </a:r>
          </a:p>
          <a:p>
            <a:pPr marL="360000" indent="-360000"/>
            <a:r>
              <a:rPr lang="fr-FR" sz="1800" dirty="0" smtClean="0">
                <a:solidFill>
                  <a:srgbClr val="00294B"/>
                </a:solidFill>
              </a:rPr>
              <a:t>Division par 4 du nombre de T/AJT</a:t>
            </a:r>
          </a:p>
          <a:p>
            <a:pPr marL="360000" indent="-360000"/>
            <a:r>
              <a:rPr lang="fr-FR" sz="1800" dirty="0" smtClean="0">
                <a:solidFill>
                  <a:srgbClr val="00294B"/>
                </a:solidFill>
              </a:rPr>
              <a:t>Augmentation très significatives du nombre des IR</a:t>
            </a:r>
            <a:endParaRPr lang="fr-FR" sz="1800" dirty="0">
              <a:solidFill>
                <a:srgbClr val="00294B"/>
              </a:solidFill>
            </a:endParaRPr>
          </a:p>
          <a:p>
            <a:pPr marL="360000" indent="-360000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00294B"/>
                </a:solidFill>
              </a:rPr>
              <a:t>Nos modes de </a:t>
            </a:r>
            <a:r>
              <a:rPr lang="fr-FR" sz="1800" b="1" dirty="0">
                <a:solidFill>
                  <a:srgbClr val="00294B"/>
                </a:solidFill>
              </a:rPr>
              <a:t>développement se sont adaptés à ces changements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14126" y="2078943"/>
            <a:ext cx="71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Total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518461" y="3599157"/>
            <a:ext cx="425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IR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546753" y="3014435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T/AJT</a:t>
            </a:r>
            <a:endParaRPr lang="fr-FR" sz="16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532784" y="4144107"/>
            <a:ext cx="451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IE</a:t>
            </a:r>
            <a:endParaRPr lang="fr-FR" sz="16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857454" y="4296662"/>
            <a:ext cx="425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AI</a:t>
            </a:r>
            <a:endParaRPr lang="fr-FR" sz="1600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4695349" y="3309461"/>
            <a:ext cx="236106" cy="804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283968" y="2945081"/>
            <a:ext cx="121744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2008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année pivot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E9FADC-7A76-4D53-A71C-A3EDE27AE601}"/>
              </a:ext>
            </a:extLst>
          </p:cNvPr>
          <p:cNvSpPr txBox="1"/>
          <p:nvPr/>
        </p:nvSpPr>
        <p:spPr>
          <a:xfrm>
            <a:off x="107504" y="188640"/>
            <a:ext cx="6760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Exploitation par croisement </a:t>
            </a:r>
            <a:r>
              <a:rPr lang="fr-FR" sz="2400" b="1" dirty="0" smtClean="0">
                <a:solidFill>
                  <a:schemeClr val="bg1"/>
                </a:solidFill>
              </a:rPr>
              <a:t>d’indicateurs </a:t>
            </a:r>
            <a:r>
              <a:rPr lang="fr-FR" sz="2400" b="1" i="1" dirty="0" smtClean="0">
                <a:solidFill>
                  <a:srgbClr val="99FF99"/>
                </a:solidFill>
              </a:rPr>
              <a:t>(</a:t>
            </a:r>
            <a:r>
              <a:rPr lang="fr-FR" sz="2400" b="1" i="1" dirty="0">
                <a:solidFill>
                  <a:srgbClr val="99FF99"/>
                </a:solidFill>
              </a:rPr>
              <a:t>En cours</a:t>
            </a:r>
            <a:r>
              <a:rPr lang="fr-FR" sz="2400" b="1" i="1" dirty="0" smtClean="0">
                <a:solidFill>
                  <a:srgbClr val="99FF99"/>
                </a:solidFill>
              </a:rPr>
              <a:t>)</a:t>
            </a:r>
            <a:endParaRPr lang="fr-FR" sz="2000" b="1" i="1" dirty="0">
              <a:solidFill>
                <a:srgbClr val="99FF9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7A8A8D-A47B-4319-B65E-D93400BA81B9}"/>
              </a:ext>
            </a:extLst>
          </p:cNvPr>
          <p:cNvSpPr txBox="1"/>
          <p:nvPr/>
        </p:nvSpPr>
        <p:spPr>
          <a:xfrm>
            <a:off x="323528" y="1052736"/>
            <a:ext cx="861780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FF99"/>
                </a:solidFill>
              </a:rPr>
              <a:t>Exemples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: spécialités avec peu de </a:t>
            </a:r>
            <a:r>
              <a:rPr lang="fr-FR" dirty="0" smtClean="0">
                <a:solidFill>
                  <a:schemeClr val="bg1"/>
                </a:solidFill>
              </a:rPr>
              <a:t>personnes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… et </a:t>
            </a:r>
            <a:r>
              <a:rPr lang="fr-FR" dirty="0">
                <a:solidFill>
                  <a:schemeClr val="bg1"/>
                </a:solidFill>
              </a:rPr>
              <a:t>avec des </a:t>
            </a:r>
            <a:r>
              <a:rPr lang="fr-FR" dirty="0" smtClean="0">
                <a:solidFill>
                  <a:schemeClr val="bg1"/>
                </a:solidFill>
              </a:rPr>
              <a:t>besoins exprimés :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rgbClr val="99FF99"/>
                </a:solidFill>
              </a:rPr>
              <a:t>Exemples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: spécialités à population </a:t>
            </a:r>
            <a:r>
              <a:rPr lang="fr-FR" dirty="0" smtClean="0">
                <a:solidFill>
                  <a:schemeClr val="bg1"/>
                </a:solidFill>
              </a:rPr>
              <a:t>vieillissante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… et </a:t>
            </a:r>
            <a:r>
              <a:rPr lang="fr-FR" dirty="0">
                <a:solidFill>
                  <a:schemeClr val="bg1"/>
                </a:solidFill>
              </a:rPr>
              <a:t>avec des </a:t>
            </a:r>
            <a:r>
              <a:rPr lang="fr-FR" dirty="0" smtClean="0">
                <a:solidFill>
                  <a:schemeClr val="bg1"/>
                </a:solidFill>
              </a:rPr>
              <a:t>besoins exprimés :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rgbClr val="99FF99"/>
                </a:solidFill>
              </a:rPr>
              <a:t>Exemples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: spécialité déclarée de façon </a:t>
            </a:r>
            <a:r>
              <a:rPr lang="fr-FR" dirty="0" smtClean="0">
                <a:solidFill>
                  <a:schemeClr val="bg1"/>
                </a:solidFill>
              </a:rPr>
              <a:t>très secondaire …. et </a:t>
            </a:r>
            <a:r>
              <a:rPr lang="fr-FR" dirty="0">
                <a:solidFill>
                  <a:schemeClr val="bg1"/>
                </a:solidFill>
              </a:rPr>
              <a:t>avec des </a:t>
            </a:r>
            <a:r>
              <a:rPr lang="fr-FR" dirty="0" smtClean="0">
                <a:solidFill>
                  <a:schemeClr val="bg1"/>
                </a:solidFill>
              </a:rPr>
              <a:t>besoins exprimés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66EB34-E27C-4FD6-B7F2-4E7F522B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08012"/>
            <a:ext cx="2004234" cy="5029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A517CA-70AF-4B80-924A-4FE7786E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786" y="1574060"/>
            <a:ext cx="1257409" cy="160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B93CD4-F874-4952-AE3C-C0AFEFD66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786" y="1880116"/>
            <a:ext cx="2080440" cy="1600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B479BA-BB2E-4D44-8704-16485AF9D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391" y="2186172"/>
            <a:ext cx="2339543" cy="1219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726D57-1709-4FFA-9421-7B06496A3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786" y="2481457"/>
            <a:ext cx="2911092" cy="1600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C5A2FB-3C44-4E5C-B413-C410ECB5B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15" y="3543492"/>
            <a:ext cx="3657917" cy="3200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BB3EA2-707A-4ECC-9831-6E5B0BB79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968" y="3402571"/>
            <a:ext cx="2118544" cy="13945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6B6917-A15A-41FC-9505-9ACA7DAA1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15" y="5707672"/>
            <a:ext cx="2972058" cy="5715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8F967B-919F-4B3D-8D9C-751369FEB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6" y="5726987"/>
            <a:ext cx="2911092" cy="3581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486610-E5B5-43B7-BDA2-F478CEEB2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2006" y="6316164"/>
            <a:ext cx="2461473" cy="1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7" y="1276187"/>
            <a:ext cx="4421513" cy="2948791"/>
          </a:xfrm>
          <a:prstGeom prst="rect">
            <a:avLst/>
          </a:prstGeom>
        </p:spPr>
      </p:pic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</p:spPr>
        <p:txBody>
          <a:bodyPr/>
          <a:lstStyle/>
          <a:p>
            <a:fld id="{DB6599DF-A345-3E41-A146-9766BB8E198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46288" y="188640"/>
            <a:ext cx="8468383" cy="56752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physionomie de la population a beaucoup évolué en 25 ans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1"/>
          <p:cNvSpPr>
            <a:spLocks noGrp="1"/>
          </p:cNvSpPr>
          <p:nvPr>
            <p:ph idx="4294967295"/>
          </p:nvPr>
        </p:nvSpPr>
        <p:spPr>
          <a:xfrm>
            <a:off x="107504" y="797522"/>
            <a:ext cx="8928992" cy="53719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fr-FR" sz="2000" b="1" dirty="0" smtClean="0"/>
              <a:t>Répartition par corps </a:t>
            </a:r>
            <a:r>
              <a:rPr lang="fr-FR" sz="2000" b="1" dirty="0"/>
              <a:t>s</a:t>
            </a:r>
            <a:r>
              <a:rPr lang="fr-FR" sz="2000" b="1" dirty="0" smtClean="0"/>
              <a:t>elon les </a:t>
            </a:r>
            <a:r>
              <a:rPr lang="fr-FR" sz="2000" b="1" dirty="0" smtClean="0"/>
              <a:t>branches d’activité professionnelles (BAP)</a:t>
            </a:r>
            <a:endParaRPr lang="fr-FR" sz="2000" b="1" dirty="0" smtClean="0"/>
          </a:p>
        </p:txBody>
      </p:sp>
      <p:sp>
        <p:nvSpPr>
          <p:cNvPr id="11" name="Espace réservé du contenu 1"/>
          <p:cNvSpPr>
            <a:spLocks noGrp="1"/>
          </p:cNvSpPr>
          <p:nvPr>
            <p:ph idx="4294967295"/>
          </p:nvPr>
        </p:nvSpPr>
        <p:spPr>
          <a:xfrm>
            <a:off x="177624" y="4370908"/>
            <a:ext cx="8714856" cy="340515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b="1" dirty="0" smtClean="0"/>
              <a:t>Passage du taux IR / (autres corps) de 0,38 à 0,73 en 15 ans (2006-2020)</a:t>
            </a:r>
            <a:r>
              <a:rPr lang="fr-FR" sz="2000" dirty="0" smtClean="0"/>
              <a:t>.</a:t>
            </a:r>
          </a:p>
        </p:txBody>
      </p:sp>
      <p:sp>
        <p:nvSpPr>
          <p:cNvPr id="19" name="Espace réservé du contenu 1"/>
          <p:cNvSpPr>
            <a:spLocks noGrp="1"/>
          </p:cNvSpPr>
          <p:nvPr>
            <p:ph idx="4294967295"/>
          </p:nvPr>
        </p:nvSpPr>
        <p:spPr>
          <a:xfrm>
            <a:off x="179512" y="4797152"/>
            <a:ext cx="8817795" cy="174886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2000" dirty="0" smtClean="0">
                <a:solidFill>
                  <a:srgbClr val="00294B"/>
                </a:solidFill>
              </a:rPr>
              <a:t>Une </a:t>
            </a:r>
            <a:r>
              <a:rPr lang="fr-FR" sz="2000" dirty="0">
                <a:solidFill>
                  <a:srgbClr val="00294B"/>
                </a:solidFill>
              </a:rPr>
              <a:t>technicité de plus en plus forte </a:t>
            </a:r>
            <a:r>
              <a:rPr lang="fr-FR" sz="2000" dirty="0" smtClean="0">
                <a:solidFill>
                  <a:srgbClr val="00294B"/>
                </a:solidFill>
              </a:rPr>
              <a:t>est requise </a:t>
            </a:r>
            <a:r>
              <a:rPr lang="fr-FR" sz="2000" dirty="0">
                <a:solidFill>
                  <a:srgbClr val="00294B"/>
                </a:solidFill>
              </a:rPr>
              <a:t>dans les métiers technologiques (construction) &amp; informatique (traitement de donnée, codage, …).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rgbClr val="00294B"/>
                </a:solidFill>
              </a:rPr>
              <a:t>C’est concomitant avec la décroissance des T/AJT </a:t>
            </a:r>
            <a:r>
              <a:rPr lang="fr-FR" sz="2000" dirty="0" smtClean="0">
                <a:solidFill>
                  <a:srgbClr val="00294B"/>
                </a:solidFill>
              </a:rPr>
              <a:t>(exception notable de </a:t>
            </a:r>
            <a:r>
              <a:rPr lang="fr-FR" sz="2000" dirty="0">
                <a:solidFill>
                  <a:srgbClr val="00294B"/>
                </a:solidFill>
              </a:rPr>
              <a:t>la BAP-J)</a:t>
            </a:r>
          </a:p>
          <a:p>
            <a:pPr>
              <a:spcBef>
                <a:spcPts val="0"/>
              </a:spcBef>
            </a:pPr>
            <a:r>
              <a:rPr lang="fr-FR" sz="2000" dirty="0">
                <a:solidFill>
                  <a:srgbClr val="00294B"/>
                </a:solidFill>
              </a:rPr>
              <a:t>Cette tendance va perdurer. Il faut en tenir compte dans </a:t>
            </a:r>
            <a:r>
              <a:rPr lang="fr-FR" sz="2000" dirty="0" smtClean="0">
                <a:solidFill>
                  <a:srgbClr val="00294B"/>
                </a:solidFill>
              </a:rPr>
              <a:t>nos stratégies </a:t>
            </a:r>
            <a:r>
              <a:rPr lang="fr-FR" sz="2000" dirty="0">
                <a:solidFill>
                  <a:srgbClr val="00294B"/>
                </a:solidFill>
              </a:rPr>
              <a:t>de </a:t>
            </a:r>
            <a:r>
              <a:rPr lang="fr-FR" sz="2000" dirty="0" smtClean="0">
                <a:solidFill>
                  <a:srgbClr val="00294B"/>
                </a:solidFill>
              </a:rPr>
              <a:t>recrutement et de formation </a:t>
            </a:r>
            <a:r>
              <a:rPr lang="fr-FR" sz="2000" dirty="0">
                <a:solidFill>
                  <a:srgbClr val="00294B"/>
                </a:solidFill>
              </a:rPr>
              <a:t>: </a:t>
            </a:r>
            <a:r>
              <a:rPr lang="fr-FR" sz="2000" dirty="0" smtClean="0">
                <a:solidFill>
                  <a:srgbClr val="FF0000"/>
                </a:solidFill>
              </a:rPr>
              <a:t>la</a:t>
            </a:r>
            <a:r>
              <a:rPr lang="fr-FR" sz="2000" dirty="0" smtClean="0">
                <a:solidFill>
                  <a:srgbClr val="00294B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tendance est un taux de 1 à l’horizon 2035.</a:t>
            </a:r>
            <a:endParaRPr lang="fr-FR" sz="2000" dirty="0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840647" y="2809008"/>
            <a:ext cx="2952328" cy="50646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 rot="20982424">
            <a:off x="968811" y="2714773"/>
            <a:ext cx="259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Inflation technologique 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76187"/>
            <a:ext cx="4411952" cy="29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80312" cy="3460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moyens de l’institut …</a:t>
            </a:r>
            <a:endParaRPr lang="fr-FR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</p:nvPr>
        </p:nvSpPr>
        <p:spPr>
          <a:xfrm>
            <a:off x="107504" y="4907604"/>
            <a:ext cx="8928912" cy="1833764"/>
          </a:xfrm>
        </p:spPr>
        <p:txBody>
          <a:bodyPr/>
          <a:lstStyle/>
          <a:p>
            <a:r>
              <a:rPr lang="fr-FR" sz="2000" b="1" dirty="0" smtClean="0"/>
              <a:t>Stabilité sur les possibilités de recrutement externes : 25 IT / an</a:t>
            </a:r>
          </a:p>
          <a:p>
            <a:r>
              <a:rPr lang="fr-FR" sz="2000" b="1" dirty="0" smtClean="0"/>
              <a:t>Conditionne en partie seulement l’évolution des effectifs car :</a:t>
            </a:r>
          </a:p>
          <a:p>
            <a:pPr lvl="1"/>
            <a:r>
              <a:rPr lang="fr-FR" sz="1800" dirty="0" smtClean="0"/>
              <a:t>Des marges de manœuvre existent sur les campagnes de mobilité (NOEMI &amp; FSEP).</a:t>
            </a:r>
          </a:p>
          <a:p>
            <a:pPr lvl="1"/>
            <a:r>
              <a:rPr lang="fr-FR" sz="1800" dirty="0" smtClean="0"/>
              <a:t>Les FSEP entrants augmentent le plafond d’emplois.</a:t>
            </a:r>
          </a:p>
          <a:p>
            <a:pPr lvl="1"/>
            <a:r>
              <a:rPr lang="fr-FR" sz="1800" dirty="0" smtClean="0"/>
              <a:t>Les laboratoires doivent être actifs &amp; attractifs : actions locales à mener par eux.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22176"/>
            <a:ext cx="7446416" cy="38029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5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2" y="875847"/>
            <a:ext cx="6002823" cy="3777289"/>
          </a:xfrm>
          <a:prstGeom prst="rect">
            <a:avLst/>
          </a:prstGeom>
        </p:spPr>
      </p:pic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</p:spPr>
        <p:txBody>
          <a:bodyPr/>
          <a:lstStyle/>
          <a:p>
            <a:fld id="{DB6599DF-A345-3E41-A146-9766BB8E19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5252" y="188640"/>
            <a:ext cx="8759419" cy="56752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hysionomie de la population en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2030 ?</a:t>
            </a:r>
            <a:endParaRPr lang="fr-FR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contenu 1"/>
          <p:cNvSpPr>
            <a:spLocks noGrp="1"/>
          </p:cNvSpPr>
          <p:nvPr>
            <p:ph idx="4294967295"/>
          </p:nvPr>
        </p:nvSpPr>
        <p:spPr>
          <a:xfrm>
            <a:off x="123977" y="4755810"/>
            <a:ext cx="8817752" cy="198555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solidFill>
                  <a:srgbClr val="00294B"/>
                </a:solidFill>
              </a:rPr>
              <a:t>La population des T/AJT diminue malgré une politique de recrutement intégrant le pyramidage. C’est une tendance multi-facteurs dont le besoin accru de technicité est un des éléments.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00294B"/>
                </a:solidFill>
              </a:rPr>
              <a:t>La diminution de la population totale des IT est une orientation </a:t>
            </a:r>
            <a:r>
              <a:rPr lang="fr-FR" sz="1800" dirty="0" smtClean="0">
                <a:solidFill>
                  <a:srgbClr val="00294B"/>
                </a:solidFill>
              </a:rPr>
              <a:t>forte. Va-t-elle perdurer sur </a:t>
            </a:r>
            <a:r>
              <a:rPr lang="fr-FR" sz="1800" dirty="0">
                <a:solidFill>
                  <a:srgbClr val="00294B"/>
                </a:solidFill>
              </a:rPr>
              <a:t>le long </a:t>
            </a:r>
            <a:r>
              <a:rPr lang="fr-FR" sz="1800" dirty="0" smtClean="0">
                <a:solidFill>
                  <a:srgbClr val="00294B"/>
                </a:solidFill>
              </a:rPr>
              <a:t>terme ?</a:t>
            </a:r>
            <a:r>
              <a:rPr lang="fr-FR" sz="2000" dirty="0" smtClean="0">
                <a:solidFill>
                  <a:srgbClr val="00294B"/>
                </a:solidFill>
              </a:rPr>
              <a:t> (</a:t>
            </a:r>
            <a:r>
              <a:rPr lang="fr-FR" sz="1600" i="1" dirty="0">
                <a:solidFill>
                  <a:srgbClr val="00294B"/>
                </a:solidFill>
              </a:rPr>
              <a:t>stabilisation des RH au CNRS à partir de 2022-2023 lorsque l’effet du passage à la retraite à 67 ans sera finalisé ? Autre politique d’emploi dans la recherche ? …</a:t>
            </a:r>
            <a:r>
              <a:rPr lang="fr-FR" sz="2000" dirty="0">
                <a:solidFill>
                  <a:srgbClr val="00294B"/>
                </a:solidFill>
              </a:rPr>
              <a:t>)</a:t>
            </a:r>
          </a:p>
          <a:p>
            <a:pPr marL="0" indent="0">
              <a:buNone/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Espace réservé du contenu 1"/>
          <p:cNvSpPr>
            <a:spLocks noGrp="1"/>
          </p:cNvSpPr>
          <p:nvPr>
            <p:ph idx="4294967295"/>
          </p:nvPr>
        </p:nvSpPr>
        <p:spPr>
          <a:xfrm>
            <a:off x="6084168" y="875847"/>
            <a:ext cx="2961187" cy="377728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1800" dirty="0" smtClean="0"/>
              <a:t>Lorsqu’on se projette en 2030 et à moins d’un changement net de stratégie nationale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smtClean="0"/>
              <a:t>Effectifs IR voisins de 50%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smtClean="0"/>
              <a:t>Effectifs </a:t>
            </a:r>
            <a:r>
              <a:rPr lang="fr-FR" sz="1800" dirty="0"/>
              <a:t>AI et </a:t>
            </a:r>
            <a:r>
              <a:rPr lang="fr-FR" sz="1800" dirty="0" smtClean="0"/>
              <a:t>IE en légère baisse (5%) et en nombres égaux entre ces deux corps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smtClean="0"/>
              <a:t>Division par 2 des T/AJT </a:t>
            </a:r>
            <a:r>
              <a:rPr lang="fr-FR" sz="1800" dirty="0" smtClean="0">
                <a:solidFill>
                  <a:srgbClr val="FF0000"/>
                </a:solidFill>
              </a:rPr>
              <a:t>Une analyse plus fine incluant les pyramides des âges est nécessaire.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5691309" y="2457341"/>
            <a:ext cx="228258" cy="21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>
            <a:stCxn id="3" idx="2"/>
          </p:cNvCxnSpPr>
          <p:nvPr/>
        </p:nvCxnSpPr>
        <p:spPr>
          <a:xfrm flipH="1">
            <a:off x="411603" y="2565341"/>
            <a:ext cx="5279706" cy="317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297198" y="1476974"/>
            <a:ext cx="71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Total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205267" y="3319433"/>
            <a:ext cx="42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IR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76875" y="281704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T/AJT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677640" y="3700886"/>
            <a:ext cx="42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IE</a:t>
            </a:r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661940" y="3842251"/>
            <a:ext cx="42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AI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572173" y="2695539"/>
            <a:ext cx="2150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Scénario pessimiste - 1050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411603" y="2326364"/>
            <a:ext cx="5368205" cy="1306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>
            <a:spLocks noChangeAspect="1"/>
          </p:cNvSpPr>
          <p:nvPr/>
        </p:nvSpPr>
        <p:spPr>
          <a:xfrm>
            <a:off x="5690292" y="2182372"/>
            <a:ext cx="228258" cy="216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720576" y="1841894"/>
            <a:ext cx="207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Scénario optimiste - 1200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</p:spPr>
        <p:txBody>
          <a:bodyPr/>
          <a:lstStyle/>
          <a:p>
            <a:fld id="{DB6599DF-A345-3E41-A146-9766BB8E19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46288" y="188640"/>
            <a:ext cx="8468383" cy="56752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Etude sommaire des pyramides des âges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1"/>
          <p:cNvSpPr>
            <a:spLocks noGrp="1"/>
          </p:cNvSpPr>
          <p:nvPr>
            <p:ph idx="4294967295"/>
          </p:nvPr>
        </p:nvSpPr>
        <p:spPr>
          <a:xfrm>
            <a:off x="5612931" y="882363"/>
            <a:ext cx="3491880" cy="460020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fr-FR" sz="2000" b="1" dirty="0"/>
              <a:t>D</a:t>
            </a:r>
            <a:r>
              <a:rPr lang="fr-FR" sz="2000" b="1" dirty="0" smtClean="0"/>
              <a:t>éparts à la retraite sur 10 ans </a:t>
            </a:r>
            <a:r>
              <a:rPr lang="fr-FR" sz="1400" b="1" dirty="0" smtClean="0"/>
              <a:t>(personnes de plus de 54 ans)</a:t>
            </a:r>
          </a:p>
          <a:p>
            <a:pPr marL="0" lvl="0" indent="0" algn="ctr">
              <a:buNone/>
            </a:pPr>
            <a:r>
              <a:rPr lang="fr-FR" sz="2400" b="1" dirty="0" smtClean="0">
                <a:solidFill>
                  <a:srgbClr val="00294B"/>
                </a:solidFill>
              </a:rPr>
              <a:t>~310 IT</a:t>
            </a:r>
            <a:endParaRPr lang="fr-FR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endParaRPr lang="fr-FR" sz="1400" dirty="0" smtClean="0"/>
          </a:p>
          <a:p>
            <a:pPr marL="0" indent="0" algn="ctr">
              <a:buNone/>
            </a:pPr>
            <a:r>
              <a:rPr lang="fr-FR" sz="1600" b="1" dirty="0"/>
              <a:t>D</a:t>
            </a:r>
            <a:r>
              <a:rPr lang="fr-FR" sz="1600" b="1" dirty="0" smtClean="0"/>
              <a:t>emandes laboratoires</a:t>
            </a:r>
            <a:br>
              <a:rPr lang="fr-FR" sz="1600" b="1" dirty="0" smtClean="0"/>
            </a:br>
            <a:r>
              <a:rPr lang="fr-FR" sz="1600" b="1" dirty="0" smtClean="0"/>
              <a:t>(DIALOG-2020)</a:t>
            </a:r>
          </a:p>
        </p:txBody>
      </p:sp>
      <p:sp>
        <p:nvSpPr>
          <p:cNvPr id="19" name="Espace réservé du contenu 1"/>
          <p:cNvSpPr>
            <a:spLocks noGrp="1"/>
          </p:cNvSpPr>
          <p:nvPr>
            <p:ph idx="4294967295"/>
          </p:nvPr>
        </p:nvSpPr>
        <p:spPr>
          <a:xfrm>
            <a:off x="274279" y="5373216"/>
            <a:ext cx="4153705" cy="115212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fr-FR" sz="1800" b="1" dirty="0" smtClean="0"/>
              <a:t>Hors départs vers l’extérieur de l’institut, les prévisions de départs à la retraite conduiront à un effectif total de 130 T/AJT en 2030.</a:t>
            </a:r>
          </a:p>
          <a:p>
            <a:pPr marL="0" indent="0">
              <a:buNone/>
            </a:pPr>
            <a:endParaRPr lang="fr-FR" sz="1800" b="1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/>
          </p:nvPr>
        </p:nvGraphicFramePr>
        <p:xfrm>
          <a:off x="107505" y="882365"/>
          <a:ext cx="5400600" cy="398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862" y="1988840"/>
            <a:ext cx="2042381" cy="190520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450" y="5214213"/>
            <a:ext cx="4400364" cy="1455147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>
            <a:off x="7319670" y="4028512"/>
            <a:ext cx="357065" cy="318775"/>
          </a:xfrm>
          <a:prstGeom prst="downArrow">
            <a:avLst/>
          </a:prstGeom>
          <a:solidFill>
            <a:srgbClr val="E751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8166030" y="5482567"/>
            <a:ext cx="789406" cy="475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812360" y="2272309"/>
            <a:ext cx="608884" cy="724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stCxn id="11" idx="4"/>
            <a:endCxn id="4" idx="0"/>
          </p:cNvCxnSpPr>
          <p:nvPr/>
        </p:nvCxnSpPr>
        <p:spPr>
          <a:xfrm>
            <a:off x="8116802" y="2996952"/>
            <a:ext cx="443931" cy="2485615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9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346288" y="6417585"/>
            <a:ext cx="2133600" cy="365125"/>
          </a:xfrm>
        </p:spPr>
        <p:txBody>
          <a:bodyPr/>
          <a:lstStyle/>
          <a:p>
            <a:fld id="{DB6599DF-A345-3E41-A146-9766BB8E19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1258813" y="4798893"/>
            <a:ext cx="201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Aujourd’hui : ~1250 IT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076056" y="4798893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Population « typique » 2030 : ~1050 IT</a:t>
            </a:r>
            <a:endParaRPr lang="fr-FR" b="1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46288" y="188640"/>
            <a:ext cx="8468383" cy="56752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Comparaison 2020 - 2030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015327"/>
              </p:ext>
            </p:extLst>
          </p:nvPr>
        </p:nvGraphicFramePr>
        <p:xfrm>
          <a:off x="279026" y="975196"/>
          <a:ext cx="4105275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93502"/>
              </p:ext>
            </p:extLst>
          </p:nvPr>
        </p:nvGraphicFramePr>
        <p:xfrm>
          <a:off x="5004048" y="1154859"/>
          <a:ext cx="3686891" cy="33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742142"/>
              </p:ext>
            </p:extLst>
          </p:nvPr>
        </p:nvGraphicFramePr>
        <p:xfrm>
          <a:off x="5065265" y="1154859"/>
          <a:ext cx="3611191" cy="338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Espace réservé du contenu 1"/>
          <p:cNvSpPr>
            <a:spLocks noGrp="1"/>
          </p:cNvSpPr>
          <p:nvPr>
            <p:ph idx="4294967295"/>
          </p:nvPr>
        </p:nvSpPr>
        <p:spPr>
          <a:xfrm>
            <a:off x="1187625" y="5629871"/>
            <a:ext cx="6480719" cy="96748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anchor="ctr" anchorCtr="0"/>
          <a:lstStyle/>
          <a:p>
            <a:pPr marL="0" indent="0" algn="ctr">
              <a:buNone/>
            </a:pPr>
            <a:r>
              <a:rPr lang="fr-FR" sz="2400" b="1" dirty="0" smtClean="0"/>
              <a:t>1995 : 2/3 </a:t>
            </a:r>
            <a:r>
              <a:rPr lang="fr-FR" sz="2400" b="1" dirty="0"/>
              <a:t>de techniciens – </a:t>
            </a:r>
            <a:r>
              <a:rPr lang="fr-FR" sz="2400" b="1" dirty="0" smtClean="0"/>
              <a:t>1/3 </a:t>
            </a:r>
            <a:r>
              <a:rPr lang="fr-FR" sz="2400" b="1" dirty="0"/>
              <a:t>d’ingénieurs</a:t>
            </a:r>
          </a:p>
          <a:p>
            <a:pPr marL="0" indent="0" algn="ctr">
              <a:buNone/>
            </a:pPr>
            <a:r>
              <a:rPr lang="fr-FR" sz="2400" b="1" dirty="0" smtClean="0"/>
              <a:t>2030 : 1/3 de techniciens – 2/3 d’ingénieurs</a:t>
            </a:r>
          </a:p>
        </p:txBody>
      </p:sp>
    </p:spTree>
    <p:extLst>
      <p:ext uri="{BB962C8B-B14F-4D97-AF65-F5344CB8AC3E}">
        <p14:creationId xmlns:p14="http://schemas.microsoft.com/office/powerpoint/2010/main" val="39647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80582</TotalTime>
  <Words>3226</Words>
  <Application>Microsoft Office PowerPoint</Application>
  <PresentationFormat>Affichage à l'écran (4:3)</PresentationFormat>
  <Paragraphs>452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Arial Narrow</vt:lpstr>
      <vt:lpstr>Calibri</vt:lpstr>
      <vt:lpstr>Times New Roman</vt:lpstr>
      <vt:lpstr>Wingdings</vt:lpstr>
      <vt:lpstr>Modele presentation IN2P3</vt:lpstr>
      <vt:lpstr>Prospectives Emplois et Compétences Techniques IN2P3</vt:lpstr>
      <vt:lpstr>Présentation PowerPoint</vt:lpstr>
      <vt:lpstr>Présentation PowerPoint</vt:lpstr>
      <vt:lpstr>Présentation PowerPoint</vt:lpstr>
      <vt:lpstr>Présentation PowerPoint</vt:lpstr>
      <vt:lpstr>Les moyens de l’institut …</vt:lpstr>
      <vt:lpstr>Présentation PowerPoint</vt:lpstr>
      <vt:lpstr>Présentation PowerPoint</vt:lpstr>
      <vt:lpstr>Présentation PowerPoint</vt:lpstr>
      <vt:lpstr>Focus sur la BAP-E</vt:lpstr>
      <vt:lpstr>Focus sur la BAP-C</vt:lpstr>
      <vt:lpstr>Focus sur la BAP-J</vt:lpstr>
      <vt:lpstr>Présentation PowerPoint</vt:lpstr>
      <vt:lpstr>Présentation PowerPoint</vt:lpstr>
      <vt:lpstr>Présentation PowerPoint</vt:lpstr>
      <vt:lpstr>PECTIN : composition du groupe de travail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MERCIER Francois</dc:creator>
  <cp:lastModifiedBy>CLEDASSOU Rodolphe</cp:lastModifiedBy>
  <cp:revision>1051</cp:revision>
  <dcterms:created xsi:type="dcterms:W3CDTF">2017-07-31T09:41:10Z</dcterms:created>
  <dcterms:modified xsi:type="dcterms:W3CDTF">2021-10-20T06:37:36Z</dcterms:modified>
</cp:coreProperties>
</file>