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sldIdLst>
    <p:sldId id="336" r:id="rId2"/>
    <p:sldId id="340" r:id="rId3"/>
    <p:sldId id="341" r:id="rId4"/>
    <p:sldId id="343" r:id="rId5"/>
    <p:sldId id="342" r:id="rId6"/>
    <p:sldId id="367" r:id="rId7"/>
    <p:sldId id="256" r:id="rId8"/>
    <p:sldId id="365" r:id="rId9"/>
    <p:sldId id="257" r:id="rId10"/>
    <p:sldId id="258" r:id="rId11"/>
    <p:sldId id="259" r:id="rId12"/>
    <p:sldId id="260" r:id="rId13"/>
    <p:sldId id="262" r:id="rId14"/>
    <p:sldId id="344" r:id="rId15"/>
    <p:sldId id="345" r:id="rId16"/>
    <p:sldId id="346" r:id="rId17"/>
    <p:sldId id="347" r:id="rId18"/>
    <p:sldId id="348" r:id="rId19"/>
    <p:sldId id="355" r:id="rId20"/>
    <p:sldId id="357" r:id="rId21"/>
    <p:sldId id="356" r:id="rId22"/>
    <p:sldId id="358" r:id="rId23"/>
    <p:sldId id="359" r:id="rId24"/>
    <p:sldId id="360" r:id="rId25"/>
    <p:sldId id="361" r:id="rId26"/>
    <p:sldId id="363" r:id="rId27"/>
    <p:sldId id="364" r:id="rId28"/>
    <p:sldId id="368"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B"/>
    <a:srgbClr val="1C6E83"/>
    <a:srgbClr val="91CEEA"/>
    <a:srgbClr val="2BA5C5"/>
    <a:srgbClr val="55B3E9"/>
    <a:srgbClr val="4EB3E9"/>
    <a:srgbClr val="C4D6FF"/>
    <a:srgbClr val="76D6FF"/>
    <a:srgbClr val="7DC0E9"/>
    <a:srgbClr val="A3D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8"/>
    <p:restoredTop sz="95345" autoAdjust="0"/>
  </p:normalViewPr>
  <p:slideViewPr>
    <p:cSldViewPr>
      <p:cViewPr varScale="1">
        <p:scale>
          <a:sx n="111" d="100"/>
          <a:sy n="111" d="100"/>
        </p:scale>
        <p:origin x="1632"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7F24A-4044-434C-BEEA-F4F4DA9256D8}" type="datetimeFigureOut">
              <a:rPr lang="fr-FR" smtClean="0"/>
              <a:t>18/10/2021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864A8-E5E8-4C6C-89E7-BC8C8B4867BC}" type="slidenum">
              <a:rPr lang="fr-FR" smtClean="0"/>
              <a:t>‹N°›</a:t>
            </a:fld>
            <a:endParaRPr lang="fr-FR"/>
          </a:p>
        </p:txBody>
      </p:sp>
    </p:spTree>
    <p:extLst>
      <p:ext uri="{BB962C8B-B14F-4D97-AF65-F5344CB8AC3E}">
        <p14:creationId xmlns:p14="http://schemas.microsoft.com/office/powerpoint/2010/main" val="37749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0</a:t>
            </a:fld>
            <a:endParaRPr lang="fr-FR"/>
          </a:p>
        </p:txBody>
      </p:sp>
    </p:spTree>
    <p:extLst>
      <p:ext uri="{BB962C8B-B14F-4D97-AF65-F5344CB8AC3E}">
        <p14:creationId xmlns:p14="http://schemas.microsoft.com/office/powerpoint/2010/main" val="237228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25</a:t>
            </a:fld>
            <a:endParaRPr lang="fr-FR"/>
          </a:p>
        </p:txBody>
      </p:sp>
    </p:spTree>
    <p:extLst>
      <p:ext uri="{BB962C8B-B14F-4D97-AF65-F5344CB8AC3E}">
        <p14:creationId xmlns:p14="http://schemas.microsoft.com/office/powerpoint/2010/main" val="228665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1</a:t>
            </a:fld>
            <a:endParaRPr lang="fr-FR"/>
          </a:p>
        </p:txBody>
      </p:sp>
    </p:spTree>
    <p:extLst>
      <p:ext uri="{BB962C8B-B14F-4D97-AF65-F5344CB8AC3E}">
        <p14:creationId xmlns:p14="http://schemas.microsoft.com/office/powerpoint/2010/main" val="396849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2</a:t>
            </a:fld>
            <a:endParaRPr lang="fr-FR"/>
          </a:p>
        </p:txBody>
      </p:sp>
    </p:spTree>
    <p:extLst>
      <p:ext uri="{BB962C8B-B14F-4D97-AF65-F5344CB8AC3E}">
        <p14:creationId xmlns:p14="http://schemas.microsoft.com/office/powerpoint/2010/main" val="119164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3</a:t>
            </a:fld>
            <a:endParaRPr lang="fr-FR"/>
          </a:p>
        </p:txBody>
      </p:sp>
    </p:spTree>
    <p:extLst>
      <p:ext uri="{BB962C8B-B14F-4D97-AF65-F5344CB8AC3E}">
        <p14:creationId xmlns:p14="http://schemas.microsoft.com/office/powerpoint/2010/main" val="372075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4</a:t>
            </a:fld>
            <a:endParaRPr lang="fr-FR"/>
          </a:p>
        </p:txBody>
      </p:sp>
    </p:spTree>
    <p:extLst>
      <p:ext uri="{BB962C8B-B14F-4D97-AF65-F5344CB8AC3E}">
        <p14:creationId xmlns:p14="http://schemas.microsoft.com/office/powerpoint/2010/main" val="255025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r>
              <a:t>https://indico.in2p3.fr/event/19979/attachments/55521/73888/JUILLARD_GT08_IN3P3_2020_ProspectivesDetecteursCryoEtInstrumentations.pdf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13</a:t>
            </a:fld>
            <a:endParaRPr lang="fr-FR"/>
          </a:p>
        </p:txBody>
      </p:sp>
    </p:spTree>
    <p:extLst>
      <p:ext uri="{BB962C8B-B14F-4D97-AF65-F5344CB8AC3E}">
        <p14:creationId xmlns:p14="http://schemas.microsoft.com/office/powerpoint/2010/main" val="2091705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14</a:t>
            </a:fld>
            <a:endParaRPr lang="fr-FR"/>
          </a:p>
        </p:txBody>
      </p:sp>
    </p:spTree>
    <p:extLst>
      <p:ext uri="{BB962C8B-B14F-4D97-AF65-F5344CB8AC3E}">
        <p14:creationId xmlns:p14="http://schemas.microsoft.com/office/powerpoint/2010/main" val="223009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D3864A8-E5E8-4C6C-89E7-BC8C8B4867BC}" type="slidenum">
              <a:rPr lang="fr-FR" smtClean="0"/>
              <a:t>17</a:t>
            </a:fld>
            <a:endParaRPr lang="fr-FR"/>
          </a:p>
        </p:txBody>
      </p:sp>
    </p:spTree>
    <p:extLst>
      <p:ext uri="{BB962C8B-B14F-4D97-AF65-F5344CB8AC3E}">
        <p14:creationId xmlns:p14="http://schemas.microsoft.com/office/powerpoint/2010/main" val="3471114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7" name="Rectangle 16"/>
          <p:cNvSpPr/>
          <p:nvPr userDrawn="1"/>
        </p:nvSpPr>
        <p:spPr>
          <a:xfrm>
            <a:off x="0" y="5079999"/>
            <a:ext cx="9144000" cy="1872296"/>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userDrawn="1"/>
        </p:nvCxnSpPr>
        <p:spPr>
          <a:xfrm flipH="1">
            <a:off x="6984958" y="5750260"/>
            <a:ext cx="1979530" cy="0"/>
          </a:xfrm>
          <a:prstGeom prst="line">
            <a:avLst/>
          </a:prstGeom>
          <a:ln>
            <a:solidFill>
              <a:srgbClr val="62C4DD"/>
            </a:solidFill>
          </a:ln>
        </p:spPr>
        <p:style>
          <a:lnRef idx="1">
            <a:schemeClr val="accent1"/>
          </a:lnRef>
          <a:fillRef idx="0">
            <a:schemeClr val="accent1"/>
          </a:fillRef>
          <a:effectRef idx="0">
            <a:schemeClr val="accent1"/>
          </a:effectRef>
          <a:fontRef idx="minor">
            <a:schemeClr val="tx1"/>
          </a:fontRef>
        </p:style>
      </p:cxnSp>
      <p:sp>
        <p:nvSpPr>
          <p:cNvPr id="12" name="Text Box 6"/>
          <p:cNvSpPr txBox="1">
            <a:spLocks noChangeArrowheads="1"/>
          </p:cNvSpPr>
          <p:nvPr userDrawn="1"/>
        </p:nvSpPr>
        <p:spPr bwMode="auto">
          <a:xfrm>
            <a:off x="6696744" y="1340768"/>
            <a:ext cx="23397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b="0" dirty="0">
                <a:solidFill>
                  <a:srgbClr val="1B4367"/>
                </a:solidFill>
                <a:latin typeface="Arial Narrow" panose="020B0606020202030204" pitchFamily="34" charset="0"/>
              </a:rPr>
              <a:t>www.in2p3.fr</a:t>
            </a:r>
          </a:p>
        </p:txBody>
      </p:sp>
      <p:sp>
        <p:nvSpPr>
          <p:cNvPr id="15" name="Titre 1"/>
          <p:cNvSpPr txBox="1">
            <a:spLocks/>
          </p:cNvSpPr>
          <p:nvPr userDrawn="1"/>
        </p:nvSpPr>
        <p:spPr>
          <a:xfrm>
            <a:off x="2123728" y="332656"/>
            <a:ext cx="6933456"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3600" dirty="0">
                <a:solidFill>
                  <a:srgbClr val="E75112"/>
                </a:solidFill>
                <a:latin typeface="Arial Narrow" panose="020B0606020202030204" pitchFamily="34" charset="0"/>
                <a:ea typeface="ＭＳ Ｐゴシック" panose="020B0600070205080204" pitchFamily="34" charset="-128"/>
              </a:rPr>
              <a:t>Institut national de physique nucléaire </a:t>
            </a:r>
          </a:p>
          <a:p>
            <a:pPr algn="r"/>
            <a:r>
              <a:rPr lang="fr-FR" altLang="fr-FR" sz="3600" dirty="0">
                <a:solidFill>
                  <a:srgbClr val="E75112"/>
                </a:solidFill>
                <a:latin typeface="Arial Narrow" panose="020B0606020202030204" pitchFamily="34" charset="0"/>
                <a:ea typeface="ＭＳ Ｐゴシック" panose="020B0600070205080204" pitchFamily="34" charset="-128"/>
              </a:rPr>
              <a:t>et de physique des particules</a:t>
            </a:r>
            <a:endParaRPr lang="fr-FR" sz="3600" dirty="0">
              <a:solidFill>
                <a:srgbClr val="E75112"/>
              </a:solidFill>
              <a:latin typeface="Arial Narrow" panose="020B0606020202030204" pitchFamily="34" charset="0"/>
            </a:endParaRPr>
          </a:p>
        </p:txBody>
      </p:sp>
      <p:sp>
        <p:nvSpPr>
          <p:cNvPr id="2" name="Titre 1"/>
          <p:cNvSpPr>
            <a:spLocks noGrp="1"/>
          </p:cNvSpPr>
          <p:nvPr>
            <p:ph type="title" hasCustomPrompt="1"/>
          </p:nvPr>
        </p:nvSpPr>
        <p:spPr>
          <a:xfrm>
            <a:off x="1669754" y="5196832"/>
            <a:ext cx="7380312" cy="464416"/>
          </a:xfrm>
        </p:spPr>
        <p:txBody>
          <a:bodyPr>
            <a:noAutofit/>
          </a:bodyPr>
          <a:lstStyle>
            <a:lvl1pPr algn="r">
              <a:defRPr sz="3000" b="0" i="0">
                <a:solidFill>
                  <a:schemeClr val="tx1"/>
                </a:solidFill>
              </a:defRPr>
            </a:lvl1pPr>
          </a:lstStyle>
          <a:p>
            <a:r>
              <a:rPr lang="fr-FR" dirty="0"/>
              <a:t>Titre de la présentation - Date</a:t>
            </a:r>
          </a:p>
        </p:txBody>
      </p:sp>
      <p:sp>
        <p:nvSpPr>
          <p:cNvPr id="4" name="Espace réservé du texte 3"/>
          <p:cNvSpPr>
            <a:spLocks noGrp="1"/>
          </p:cNvSpPr>
          <p:nvPr>
            <p:ph type="body" sz="quarter" idx="10" hasCustomPrompt="1"/>
          </p:nvPr>
        </p:nvSpPr>
        <p:spPr>
          <a:xfrm>
            <a:off x="1692275" y="5805488"/>
            <a:ext cx="7343775" cy="360362"/>
          </a:xfrm>
          <a:prstGeom prst="rect">
            <a:avLst/>
          </a:prstGeom>
        </p:spPr>
        <p:txBody>
          <a:bodyPr/>
          <a:lstStyle>
            <a:lvl1pPr marL="0" indent="0" algn="r">
              <a:buNone/>
              <a:defRPr sz="2200" i="1">
                <a:latin typeface="Arial Narrow" panose="020B0606020202030204" pitchFamily="34" charset="0"/>
              </a:defRPr>
            </a:lvl1pPr>
          </a:lstStyle>
          <a:p>
            <a:pPr lvl="0"/>
            <a:r>
              <a:rPr lang="fr-FR" sz="2200" dirty="0"/>
              <a:t>Nom de l’intervenant - fonction</a:t>
            </a:r>
            <a:endParaRPr lang="fr-FR" dirty="0"/>
          </a:p>
        </p:txBody>
      </p:sp>
      <p:pic>
        <p:nvPicPr>
          <p:cNvPr id="3" name="Imag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44824"/>
            <a:ext cx="9144000" cy="3307184"/>
          </a:xfrm>
          <a:prstGeom prst="rect">
            <a:avLst/>
          </a:prstGeom>
        </p:spPr>
      </p:pic>
      <p:pic>
        <p:nvPicPr>
          <p:cNvPr id="14" name="Image 13">
            <a:extLst>
              <a:ext uri="{FF2B5EF4-FFF2-40B4-BE49-F238E27FC236}">
                <a16:creationId xmlns:a16="http://schemas.microsoft.com/office/drawing/2014/main" id="{95918434-0421-DF4D-9A43-A65B1AA973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7504" y="116632"/>
            <a:ext cx="1656184" cy="1656184"/>
          </a:xfrm>
          <a:prstGeom prst="rect">
            <a:avLst/>
          </a:prstGeom>
        </p:spPr>
      </p:pic>
    </p:spTree>
    <p:extLst>
      <p:ext uri="{BB962C8B-B14F-4D97-AF65-F5344CB8AC3E}">
        <p14:creationId xmlns:p14="http://schemas.microsoft.com/office/powerpoint/2010/main" val="216661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771800" y="6516000"/>
            <a:ext cx="5184000" cy="360000"/>
          </a:xfrm>
        </p:spPr>
        <p:txBody>
          <a:bodyPr/>
          <a:lstStyle/>
          <a:p>
            <a:endParaRPr lang="fr-FR" dirty="0"/>
          </a:p>
        </p:txBody>
      </p:sp>
      <p:sp>
        <p:nvSpPr>
          <p:cNvPr id="5"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dirty="0"/>
          </a:p>
        </p:txBody>
      </p:sp>
      <p:grpSp>
        <p:nvGrpSpPr>
          <p:cNvPr id="6" name="Groupe 5"/>
          <p:cNvGrpSpPr/>
          <p:nvPr userDrawn="1"/>
        </p:nvGrpSpPr>
        <p:grpSpPr>
          <a:xfrm>
            <a:off x="-2" y="0"/>
            <a:ext cx="9144002" cy="1916832"/>
            <a:chOff x="-2" y="234904"/>
            <a:chExt cx="9144002" cy="1916832"/>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836712"/>
              <a:ext cx="3635897" cy="1315024"/>
            </a:xfrm>
            <a:prstGeom prst="rect">
              <a:avLst/>
            </a:prstGeom>
          </p:spPr>
        </p:pic>
        <p:sp>
          <p:nvSpPr>
            <p:cNvPr id="8" name="Rectangle 7"/>
            <p:cNvSpPr/>
            <p:nvPr/>
          </p:nvSpPr>
          <p:spPr>
            <a:xfrm>
              <a:off x="3635896" y="836712"/>
              <a:ext cx="5508104" cy="1315024"/>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10" name="Titre 1"/>
            <p:cNvSpPr txBox="1">
              <a:spLocks/>
            </p:cNvSpPr>
            <p:nvPr/>
          </p:nvSpPr>
          <p:spPr>
            <a:xfrm>
              <a:off x="3635894" y="234904"/>
              <a:ext cx="5503331" cy="6018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altLang="fr-FR" sz="1700" b="0" dirty="0">
                  <a:solidFill>
                    <a:srgbClr val="E75112"/>
                  </a:solidFill>
                  <a:latin typeface="Arial Narrow" panose="020B0606020202030204" pitchFamily="34" charset="0"/>
                  <a:ea typeface="ＭＳ Ｐゴシック" panose="020B0600070205080204" pitchFamily="34" charset="-128"/>
                </a:rPr>
                <a:t>Institut national de physique nucléaire et de physique des particules</a:t>
              </a:r>
              <a:endParaRPr lang="fr-FR" sz="1700" b="0" dirty="0">
                <a:solidFill>
                  <a:srgbClr val="E75112"/>
                </a:solidFill>
                <a:latin typeface="Arial Narrow" panose="020B0606020202030204" pitchFamily="34" charset="0"/>
              </a:endParaRPr>
            </a:p>
          </p:txBody>
        </p:sp>
      </p:grpSp>
      <p:pic>
        <p:nvPicPr>
          <p:cNvPr id="12" name="Imag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0788" y="116632"/>
            <a:ext cx="432048" cy="432048"/>
          </a:xfrm>
          <a:prstGeom prst="rect">
            <a:avLst/>
          </a:prstGeom>
        </p:spPr>
      </p:pic>
      <p:sp>
        <p:nvSpPr>
          <p:cNvPr id="13" name="Titre 1"/>
          <p:cNvSpPr>
            <a:spLocks noGrp="1"/>
          </p:cNvSpPr>
          <p:nvPr>
            <p:ph type="title"/>
          </p:nvPr>
        </p:nvSpPr>
        <p:spPr>
          <a:xfrm>
            <a:off x="3635895" y="1052736"/>
            <a:ext cx="5503329" cy="346050"/>
          </a:xfrm>
          <a:prstGeom prst="rect">
            <a:avLst/>
          </a:prstGeom>
        </p:spPr>
        <p:txBody>
          <a:bodyPr>
            <a:noAutofit/>
          </a:bodyPr>
          <a:lstStyle>
            <a:lvl1pPr>
              <a:defRPr sz="2800"/>
            </a:lvl1pPr>
          </a:lstStyle>
          <a:p>
            <a:r>
              <a:rPr lang="fr-FR" dirty="0"/>
              <a:t>Modifiez le style du titre</a:t>
            </a:r>
          </a:p>
        </p:txBody>
      </p:sp>
      <p:sp>
        <p:nvSpPr>
          <p:cNvPr id="11" name="Espace réservé de la date 1">
            <a:extLst>
              <a:ext uri="{FF2B5EF4-FFF2-40B4-BE49-F238E27FC236}">
                <a16:creationId xmlns:a16="http://schemas.microsoft.com/office/drawing/2014/main" id="{3E74307C-4BAD-5C4A-BBA5-DD2514130B28}"/>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30E7B8A4-B39F-CD49-8692-933BB3A1E42C}" type="datetime1">
              <a:rPr lang="fr-FR" smtClean="0"/>
              <a:t>18/10/2021</a:t>
            </a:fld>
            <a:endParaRPr lang="en-GB" dirty="0"/>
          </a:p>
        </p:txBody>
      </p:sp>
    </p:spTree>
    <p:extLst>
      <p:ext uri="{BB962C8B-B14F-4D97-AF65-F5344CB8AC3E}">
        <p14:creationId xmlns:p14="http://schemas.microsoft.com/office/powerpoint/2010/main" val="11823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2">
    <p:spTree>
      <p:nvGrpSpPr>
        <p:cNvPr id="1" name=""/>
        <p:cNvGrpSpPr/>
        <p:nvPr/>
      </p:nvGrpSpPr>
      <p:grpSpPr>
        <a:xfrm>
          <a:off x="0" y="0"/>
          <a:ext cx="0" cy="0"/>
          <a:chOff x="0" y="0"/>
          <a:chExt cx="0" cy="0"/>
        </a:xfrm>
      </p:grpSpPr>
      <p:sp>
        <p:nvSpPr>
          <p:cNvPr id="2" name="Titre 1"/>
          <p:cNvSpPr>
            <a:spLocks noGrp="1"/>
          </p:cNvSpPr>
          <p:nvPr>
            <p:ph type="title"/>
          </p:nvPr>
        </p:nvSpPr>
        <p:spPr>
          <a:xfrm>
            <a:off x="1763688" y="260648"/>
            <a:ext cx="7380312" cy="346050"/>
          </a:xfrm>
          <a:prstGeom prst="rect">
            <a:avLst/>
          </a:prstGeom>
        </p:spPr>
        <p:txBody>
          <a:bodyPr/>
          <a:lstStyle/>
          <a:p>
            <a:r>
              <a:rPr lang="fr-FR" dirty="0"/>
              <a:t>Modifiez le style du titre</a:t>
            </a:r>
          </a:p>
        </p:txBody>
      </p:sp>
      <p:sp>
        <p:nvSpPr>
          <p:cNvPr id="4" name="Espace réservé du pied de page 3"/>
          <p:cNvSpPr>
            <a:spLocks noGrp="1"/>
          </p:cNvSpPr>
          <p:nvPr>
            <p:ph type="ftr" sz="quarter" idx="11"/>
          </p:nvPr>
        </p:nvSpPr>
        <p:spPr>
          <a:xfrm>
            <a:off x="2771800" y="6516000"/>
            <a:ext cx="5184000" cy="360000"/>
          </a:xfrm>
        </p:spPr>
        <p:txBody>
          <a:bodyPr/>
          <a:lstStyle/>
          <a:p>
            <a:endParaRPr lang="fr-FR" dirty="0"/>
          </a:p>
        </p:txBody>
      </p:sp>
      <p:sp>
        <p:nvSpPr>
          <p:cNvPr id="5"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a:p>
        </p:txBody>
      </p:sp>
      <p:sp>
        <p:nvSpPr>
          <p:cNvPr id="6" name="Espace réservé de la date 1">
            <a:extLst>
              <a:ext uri="{FF2B5EF4-FFF2-40B4-BE49-F238E27FC236}">
                <a16:creationId xmlns:a16="http://schemas.microsoft.com/office/drawing/2014/main" id="{0EAFB9D0-342E-0D42-8DB6-E8BD34F3344A}"/>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FAF73467-FDC8-2B4B-A9AA-414CBADA4390}" type="datetime1">
              <a:rPr lang="fr-FR" smtClean="0"/>
              <a:t>18/10/2021</a:t>
            </a:fld>
            <a:endParaRPr lang="en-GB"/>
          </a:p>
        </p:txBody>
      </p:sp>
    </p:spTree>
    <p:extLst>
      <p:ext uri="{BB962C8B-B14F-4D97-AF65-F5344CB8AC3E}">
        <p14:creationId xmlns:p14="http://schemas.microsoft.com/office/powerpoint/2010/main" val="302522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977480" y="260648"/>
            <a:ext cx="4762872" cy="346050"/>
          </a:xfrm>
          <a:prstGeom prst="rect">
            <a:avLst/>
          </a:prstGeom>
        </p:spPr>
        <p:txBody>
          <a:bodyPr/>
          <a:lstStyle/>
          <a:p>
            <a:r>
              <a:rPr lang="fr-FR" dirty="0"/>
              <a:t>Modifiez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p:cNvSpPr>
            <a:spLocks noGrp="1"/>
          </p:cNvSpPr>
          <p:nvPr>
            <p:ph type="ftr" sz="quarter" idx="11"/>
          </p:nvPr>
        </p:nvSpPr>
        <p:spPr>
          <a:xfrm>
            <a:off x="2771800" y="6516000"/>
            <a:ext cx="5184000" cy="360000"/>
          </a:xfrm>
        </p:spPr>
        <p:txBody>
          <a:bodyPr/>
          <a:lstStyle/>
          <a:p>
            <a:endParaRPr lang="fr-FR" dirty="0"/>
          </a:p>
        </p:txBody>
      </p:sp>
      <p:sp>
        <p:nvSpPr>
          <p:cNvPr id="6" name="Espace réservé du numéro de diapositive 5"/>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a:p>
        </p:txBody>
      </p:sp>
      <p:sp>
        <p:nvSpPr>
          <p:cNvPr id="7" name="Espace réservé de la date 1">
            <a:extLst>
              <a:ext uri="{FF2B5EF4-FFF2-40B4-BE49-F238E27FC236}">
                <a16:creationId xmlns:a16="http://schemas.microsoft.com/office/drawing/2014/main" id="{88E2FC32-ED7C-FA4B-94C4-3D0E5B749275}"/>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2286A1D0-96F7-294A-BDF0-BB132E9CC2D8}" type="datetime1">
              <a:rPr lang="fr-FR" smtClean="0"/>
              <a:t>18/10/2021</a:t>
            </a:fld>
            <a:endParaRPr lang="en-GB"/>
          </a:p>
        </p:txBody>
      </p:sp>
    </p:spTree>
    <p:extLst>
      <p:ext uri="{BB962C8B-B14F-4D97-AF65-F5344CB8AC3E}">
        <p14:creationId xmlns:p14="http://schemas.microsoft.com/office/powerpoint/2010/main" val="379642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977480" y="260648"/>
            <a:ext cx="4762872" cy="346050"/>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11"/>
          </p:nvPr>
        </p:nvSpPr>
        <p:spPr>
          <a:xfrm>
            <a:off x="2771800" y="6516000"/>
            <a:ext cx="5184000" cy="360000"/>
          </a:xfrm>
        </p:spPr>
        <p:txBody>
          <a:bodyPr/>
          <a:lstStyle/>
          <a:p>
            <a:endParaRPr lang="fr-FR" dirty="0"/>
          </a:p>
        </p:txBody>
      </p:sp>
      <p:sp>
        <p:nvSpPr>
          <p:cNvPr id="7" name="Espace réservé du numéro de diapositive 6"/>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a:p>
        </p:txBody>
      </p:sp>
      <p:sp>
        <p:nvSpPr>
          <p:cNvPr id="8" name="Espace réservé de la date 1">
            <a:extLst>
              <a:ext uri="{FF2B5EF4-FFF2-40B4-BE49-F238E27FC236}">
                <a16:creationId xmlns:a16="http://schemas.microsoft.com/office/drawing/2014/main" id="{11D35837-75E8-3C49-AE75-8F9B87B1E69C}"/>
              </a:ext>
            </a:extLst>
          </p:cNvPr>
          <p:cNvSpPr>
            <a:spLocks noGrp="1"/>
          </p:cNvSpPr>
          <p:nvPr>
            <p:ph type="dt" sz="half" idx="13"/>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19BED550-54B1-8A4D-B622-96E6284F2246}" type="datetime1">
              <a:rPr lang="fr-FR" smtClean="0"/>
              <a:t>18/10/2021</a:t>
            </a:fld>
            <a:endParaRPr lang="en-GB"/>
          </a:p>
        </p:txBody>
      </p:sp>
    </p:spTree>
    <p:extLst>
      <p:ext uri="{BB962C8B-B14F-4D97-AF65-F5344CB8AC3E}">
        <p14:creationId xmlns:p14="http://schemas.microsoft.com/office/powerpoint/2010/main" val="175677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3">
    <p:spTree>
      <p:nvGrpSpPr>
        <p:cNvPr id="1" name=""/>
        <p:cNvGrpSpPr/>
        <p:nvPr/>
      </p:nvGrpSpPr>
      <p:grpSpPr>
        <a:xfrm>
          <a:off x="0" y="0"/>
          <a:ext cx="0" cy="0"/>
          <a:chOff x="0" y="0"/>
          <a:chExt cx="0" cy="0"/>
        </a:xfrm>
      </p:grpSpPr>
      <p:sp>
        <p:nvSpPr>
          <p:cNvPr id="6" name="Titre 1"/>
          <p:cNvSpPr txBox="1">
            <a:spLocks/>
          </p:cNvSpPr>
          <p:nvPr userDrawn="1"/>
        </p:nvSpPr>
        <p:spPr>
          <a:xfrm>
            <a:off x="3635896" y="927600"/>
            <a:ext cx="550810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2800" dirty="0">
              <a:solidFill>
                <a:schemeClr val="bg1"/>
              </a:solidFill>
              <a:latin typeface="Arial Narrow" panose="020B0606020202030204" pitchFamily="34" charset="0"/>
            </a:endParaRPr>
          </a:p>
        </p:txBody>
      </p:sp>
      <p:sp>
        <p:nvSpPr>
          <p:cNvPr id="9" name="Rectangle 8"/>
          <p:cNvSpPr/>
          <p:nvPr userDrawn="1"/>
        </p:nvSpPr>
        <p:spPr>
          <a:xfrm>
            <a:off x="0" y="114992"/>
            <a:ext cx="9144000" cy="230045"/>
          </a:xfrm>
          <a:prstGeom prst="rect">
            <a:avLst/>
          </a:prstGeom>
          <a:gradFill flip="none" rotWithShape="1">
            <a:gsLst>
              <a:gs pos="0">
                <a:srgbClr val="E75112"/>
              </a:gs>
              <a:gs pos="66000">
                <a:schemeClr val="accent3">
                  <a:lumMod val="60000"/>
                  <a:lumOff val="4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950" y="114992"/>
            <a:ext cx="636050" cy="230045"/>
          </a:xfrm>
          <a:prstGeom prst="rect">
            <a:avLst/>
          </a:prstGeom>
        </p:spPr>
      </p:pic>
      <p:pic>
        <p:nvPicPr>
          <p:cNvPr id="14" name="Imag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1420" y="6453336"/>
            <a:ext cx="347674" cy="347674"/>
          </a:xfrm>
          <a:prstGeom prst="rect">
            <a:avLst/>
          </a:prstGeom>
        </p:spPr>
      </p:pic>
      <p:sp>
        <p:nvSpPr>
          <p:cNvPr id="15" name="Text Box 6"/>
          <p:cNvSpPr txBox="1">
            <a:spLocks noChangeArrowheads="1"/>
          </p:cNvSpPr>
          <p:nvPr userDrawn="1"/>
        </p:nvSpPr>
        <p:spPr bwMode="auto">
          <a:xfrm>
            <a:off x="-716508" y="6533436"/>
            <a:ext cx="171238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fr-FR" sz="1000" b="1" dirty="0">
                <a:solidFill>
                  <a:srgbClr val="E75112"/>
                </a:solidFill>
                <a:latin typeface="Arial Narrow" panose="020B0606020202030204" pitchFamily="34" charset="0"/>
              </a:rPr>
              <a:t>                            IN2P3</a:t>
            </a:r>
          </a:p>
          <a:p>
            <a:pPr algn="r"/>
            <a:r>
              <a:rPr lang="fr-FR" sz="500" b="0" dirty="0">
                <a:solidFill>
                  <a:srgbClr val="E75112"/>
                </a:solidFill>
                <a:latin typeface="Arial Narrow" panose="020B0606020202030204" pitchFamily="34" charset="0"/>
              </a:rPr>
              <a:t>Les</a:t>
            </a:r>
            <a:r>
              <a:rPr lang="fr-FR" sz="500" b="1" baseline="0" dirty="0">
                <a:solidFill>
                  <a:srgbClr val="E75112"/>
                </a:solidFill>
                <a:latin typeface="Arial Narrow" panose="020B0606020202030204" pitchFamily="34" charset="0"/>
              </a:rPr>
              <a:t> deux infinis</a:t>
            </a:r>
            <a:endParaRPr lang="fr-FR" sz="600" b="1" dirty="0">
              <a:solidFill>
                <a:srgbClr val="E75112"/>
              </a:solidFill>
              <a:latin typeface="Arial Narrow" panose="020B0606020202030204" pitchFamily="34" charset="0"/>
            </a:endParaRPr>
          </a:p>
        </p:txBody>
      </p:sp>
      <p:sp>
        <p:nvSpPr>
          <p:cNvPr id="16" name="Espace réservé du pied de page 3"/>
          <p:cNvSpPr>
            <a:spLocks noGrp="1"/>
          </p:cNvSpPr>
          <p:nvPr>
            <p:ph type="ftr" sz="quarter" idx="11"/>
          </p:nvPr>
        </p:nvSpPr>
        <p:spPr>
          <a:xfrm>
            <a:off x="2771800" y="6516000"/>
            <a:ext cx="5184000" cy="360000"/>
          </a:xfrm>
        </p:spPr>
        <p:txBody>
          <a:bodyPr/>
          <a:lstStyle/>
          <a:p>
            <a:endParaRPr lang="fr-FR" dirty="0"/>
          </a:p>
        </p:txBody>
      </p:sp>
      <p:sp>
        <p:nvSpPr>
          <p:cNvPr id="17" name="Espace réservé du numéro de diapositive 4"/>
          <p:cNvSpPr>
            <a:spLocks noGrp="1"/>
          </p:cNvSpPr>
          <p:nvPr>
            <p:ph type="sldNum" sz="quarter" idx="12"/>
          </p:nvPr>
        </p:nvSpPr>
        <p:spPr>
          <a:xfrm>
            <a:off x="8316416" y="6516000"/>
            <a:ext cx="720000" cy="360000"/>
          </a:xfrm>
        </p:spPr>
        <p:txBody>
          <a:bodyPr/>
          <a:lstStyle/>
          <a:p>
            <a:fld id="{5A41D906-68FB-4FCF-A226-CB4AF2FE6205}" type="slidenum">
              <a:rPr lang="fr-FR" smtClean="0"/>
              <a:t>‹N°›</a:t>
            </a:fld>
            <a:endParaRPr lang="fr-FR"/>
          </a:p>
        </p:txBody>
      </p:sp>
      <p:sp>
        <p:nvSpPr>
          <p:cNvPr id="10" name="Titre 1"/>
          <p:cNvSpPr>
            <a:spLocks noGrp="1"/>
          </p:cNvSpPr>
          <p:nvPr>
            <p:ph type="title"/>
          </p:nvPr>
        </p:nvSpPr>
        <p:spPr>
          <a:xfrm>
            <a:off x="0" y="490662"/>
            <a:ext cx="8507950" cy="346050"/>
          </a:xfrm>
          <a:prstGeom prst="rect">
            <a:avLst/>
          </a:prstGeom>
        </p:spPr>
        <p:txBody>
          <a:bodyPr/>
          <a:lstStyle>
            <a:lvl1pPr algn="r">
              <a:defRPr>
                <a:solidFill>
                  <a:srgbClr val="E75112"/>
                </a:solidFill>
              </a:defRPr>
            </a:lvl1pPr>
          </a:lstStyle>
          <a:p>
            <a:r>
              <a:rPr lang="fr-FR" dirty="0"/>
              <a:t>Modifiez le style du titre</a:t>
            </a:r>
          </a:p>
        </p:txBody>
      </p:sp>
      <p:sp>
        <p:nvSpPr>
          <p:cNvPr id="11" name="Espace réservé de la date 1">
            <a:extLst>
              <a:ext uri="{FF2B5EF4-FFF2-40B4-BE49-F238E27FC236}">
                <a16:creationId xmlns:a16="http://schemas.microsoft.com/office/drawing/2014/main" id="{CF4F2A73-E7E8-ED4E-B141-EBEDEC70A463}"/>
              </a:ext>
            </a:extLst>
          </p:cNvPr>
          <p:cNvSpPr>
            <a:spLocks noGrp="1"/>
          </p:cNvSpPr>
          <p:nvPr>
            <p:ph type="dt" sz="half" idx="2"/>
          </p:nvPr>
        </p:nvSpPr>
        <p:spPr>
          <a:xfrm>
            <a:off x="1475656" y="6516000"/>
            <a:ext cx="1152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C5636-4150-234F-A1ED-76ED7A2DF755}" type="datetime1">
              <a:rPr lang="fr-FR" smtClean="0"/>
              <a:t>18/10/2021</a:t>
            </a:fld>
            <a:endParaRPr lang="en-GB"/>
          </a:p>
        </p:txBody>
      </p:sp>
    </p:spTree>
    <p:extLst>
      <p:ext uri="{BB962C8B-B14F-4D97-AF65-F5344CB8AC3E}">
        <p14:creationId xmlns:p14="http://schemas.microsoft.com/office/powerpoint/2010/main" val="302522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 y="-27384"/>
            <a:ext cx="1763689" cy="637887"/>
          </a:xfrm>
          <a:prstGeom prst="rect">
            <a:avLst/>
          </a:prstGeom>
        </p:spPr>
      </p:pic>
      <p:sp>
        <p:nvSpPr>
          <p:cNvPr id="8" name="Rectangle 7"/>
          <p:cNvSpPr/>
          <p:nvPr/>
        </p:nvSpPr>
        <p:spPr>
          <a:xfrm>
            <a:off x="1763688" y="-27384"/>
            <a:ext cx="7380312" cy="637887"/>
          </a:xfrm>
          <a:prstGeom prst="rect">
            <a:avLst/>
          </a:prstGeom>
          <a:solidFill>
            <a:srgbClr val="E751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pied de page 4"/>
          <p:cNvSpPr>
            <a:spLocks noGrp="1"/>
          </p:cNvSpPr>
          <p:nvPr>
            <p:ph type="ftr" sz="quarter" idx="3"/>
          </p:nvPr>
        </p:nvSpPr>
        <p:spPr>
          <a:xfrm>
            <a:off x="2771800" y="6516000"/>
            <a:ext cx="5184000" cy="360000"/>
          </a:xfrm>
          <a:prstGeom prst="rect">
            <a:avLst/>
          </a:prstGeom>
        </p:spPr>
        <p:txBody>
          <a:bodyPr vert="horz" lIns="91440" tIns="45720" rIns="91440" bIns="45720" rtlCol="0" anchor="ctr"/>
          <a:lstStyle>
            <a:lvl1pPr algn="ctr">
              <a:defRPr sz="1200" b="1">
                <a:solidFill>
                  <a:schemeClr val="tx1">
                    <a:tint val="75000"/>
                  </a:schemeClr>
                </a:solidFill>
                <a:latin typeface="Arial Narrow" panose="020B0606020202030204" pitchFamily="34" charset="0"/>
              </a:defRPr>
            </a:lvl1pPr>
          </a:lstStyle>
          <a:p>
            <a:endParaRPr lang="fr-FR" dirty="0"/>
          </a:p>
        </p:txBody>
      </p:sp>
      <p:sp>
        <p:nvSpPr>
          <p:cNvPr id="6" name="Espace réservé du numéro de diapositive 5"/>
          <p:cNvSpPr>
            <a:spLocks noGrp="1"/>
          </p:cNvSpPr>
          <p:nvPr>
            <p:ph type="sldNum" sz="quarter" idx="4"/>
          </p:nvPr>
        </p:nvSpPr>
        <p:spPr>
          <a:xfrm>
            <a:off x="8316416" y="6516000"/>
            <a:ext cx="720000" cy="360000"/>
          </a:xfrm>
          <a:prstGeom prst="rect">
            <a:avLst/>
          </a:prstGeom>
        </p:spPr>
        <p:txBody>
          <a:bodyPr vert="horz" lIns="91440" tIns="45720" rIns="91440" bIns="45720" rtlCol="0" anchor="ctr"/>
          <a:lstStyle>
            <a:lvl1pPr algn="r">
              <a:defRPr sz="1200">
                <a:solidFill>
                  <a:schemeClr val="tx1">
                    <a:tint val="75000"/>
                  </a:schemeClr>
                </a:solidFill>
                <a:latin typeface="Arial Narrow" panose="020B0606020202030204" pitchFamily="34" charset="0"/>
              </a:defRPr>
            </a:lvl1pPr>
          </a:lstStyle>
          <a:p>
            <a:fld id="{5A41D906-68FB-4FCF-A226-CB4AF2FE6205}" type="slidenum">
              <a:rPr lang="fr-FR" smtClean="0"/>
              <a:pPr/>
              <a:t>‹N°›</a:t>
            </a:fld>
            <a:endParaRPr lang="fr-FR" dirty="0"/>
          </a:p>
        </p:txBody>
      </p:sp>
      <p:sp>
        <p:nvSpPr>
          <p:cNvPr id="9" name="Titre 1"/>
          <p:cNvSpPr txBox="1">
            <a:spLocks/>
          </p:cNvSpPr>
          <p:nvPr/>
        </p:nvSpPr>
        <p:spPr>
          <a:xfrm>
            <a:off x="2977480" y="260648"/>
            <a:ext cx="4762872" cy="346050"/>
          </a:xfrm>
          <a:prstGeom prst="rect">
            <a:avLst/>
          </a:prstGeom>
        </p:spPr>
        <p:txBody>
          <a:bodyPr/>
          <a:lstStyle>
            <a:lvl1pPr algn="ctr" defTabSz="914400" rtl="0" eaLnBrk="1" latinLnBrk="0" hangingPunct="1">
              <a:spcBef>
                <a:spcPct val="0"/>
              </a:spcBef>
              <a:buNone/>
              <a:defRPr sz="2400" kern="1200">
                <a:solidFill>
                  <a:schemeClr val="tx1"/>
                </a:solidFill>
                <a:latin typeface="+mj-lt"/>
                <a:ea typeface="+mj-ea"/>
                <a:cs typeface="+mj-cs"/>
              </a:defRPr>
            </a:lvl1pPr>
          </a:lstStyle>
          <a:p>
            <a:endParaRPr lang="fr-FR" dirty="0"/>
          </a:p>
        </p:txBody>
      </p:sp>
      <p:sp>
        <p:nvSpPr>
          <p:cNvPr id="11" name="Espace réservé du titre 10"/>
          <p:cNvSpPr>
            <a:spLocks noGrp="1"/>
          </p:cNvSpPr>
          <p:nvPr>
            <p:ph type="title"/>
          </p:nvPr>
        </p:nvSpPr>
        <p:spPr>
          <a:xfrm>
            <a:off x="1763688" y="-27384"/>
            <a:ext cx="7380312" cy="637888"/>
          </a:xfrm>
          <a:prstGeom prst="rect">
            <a:avLst/>
          </a:prstGeom>
        </p:spPr>
        <p:txBody>
          <a:bodyPr vert="horz" lIns="91440" tIns="45720" rIns="91440" bIns="45720" rtlCol="0" anchor="ctr">
            <a:normAutofit/>
          </a:bodyPr>
          <a:lstStyle/>
          <a:p>
            <a:r>
              <a:rPr lang="fr-FR" dirty="0"/>
              <a:t>Modifiez le style du titre</a:t>
            </a:r>
          </a:p>
        </p:txBody>
      </p:sp>
      <p:sp>
        <p:nvSpPr>
          <p:cNvPr id="2" name="Espace réservé de la date 1">
            <a:extLst>
              <a:ext uri="{FF2B5EF4-FFF2-40B4-BE49-F238E27FC236}">
                <a16:creationId xmlns:a16="http://schemas.microsoft.com/office/drawing/2014/main" id="{07766BF7-7152-8F4D-833A-7A2060F77DD7}"/>
              </a:ext>
            </a:extLst>
          </p:cNvPr>
          <p:cNvSpPr>
            <a:spLocks noGrp="1"/>
          </p:cNvSpPr>
          <p:nvPr>
            <p:ph type="dt" sz="half" idx="2"/>
          </p:nvPr>
        </p:nvSpPr>
        <p:spPr>
          <a:xfrm>
            <a:off x="1475656" y="6516000"/>
            <a:ext cx="1152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41D919AD-F361-0444-935F-64BAA89FF726}" type="datetime1">
              <a:rPr lang="fr-FR" smtClean="0"/>
              <a:t>18/10/2021</a:t>
            </a:fld>
            <a:endParaRPr lang="en-GB" dirty="0"/>
          </a:p>
        </p:txBody>
      </p:sp>
      <p:pic>
        <p:nvPicPr>
          <p:cNvPr id="12" name="Picture 3" descr="D:\IN2P3\CNRS\logo_telechargement\IN2P3-CNRS.jp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8600" y="6490854"/>
            <a:ext cx="1288232" cy="3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69152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2" r:id="rId5"/>
    <p:sldLayoutId id="2147483656" r:id="rId6"/>
  </p:sldLayoutIdLst>
  <p:hf hdr="0"/>
  <p:txStyles>
    <p:title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indico.in2p3.fr/event/6256/" TargetMode="External"/><Relationship Id="rId2" Type="http://schemas.openxmlformats.org/officeDocument/2006/relationships/hyperlink" Target="https://indico.in2p3.fr/event/2398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ndico.in2p3.fr/event/19979/"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IN2P3 Perspectives</a:t>
            </a:r>
          </a:p>
        </p:txBody>
      </p:sp>
      <p:sp>
        <p:nvSpPr>
          <p:cNvPr id="4" name="Espace réservé du numéro de diapositive 3"/>
          <p:cNvSpPr>
            <a:spLocks noGrp="1"/>
          </p:cNvSpPr>
          <p:nvPr>
            <p:ph type="sldNum" sz="quarter" idx="12"/>
          </p:nvPr>
        </p:nvSpPr>
        <p:spPr/>
        <p:txBody>
          <a:bodyPr/>
          <a:lstStyle/>
          <a:p>
            <a:r>
              <a:rPr lang="en-US" dirty="0"/>
              <a:t>1</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3" name="Titre 1">
            <a:extLst>
              <a:ext uri="{FF2B5EF4-FFF2-40B4-BE49-F238E27FC236}">
                <a16:creationId xmlns:a16="http://schemas.microsoft.com/office/drawing/2014/main" id="{7D7387EE-7081-9749-B425-20644F616247}"/>
              </a:ext>
            </a:extLst>
          </p:cNvPr>
          <p:cNvSpPr txBox="1">
            <a:spLocks/>
          </p:cNvSpPr>
          <p:nvPr/>
        </p:nvSpPr>
        <p:spPr>
          <a:xfrm>
            <a:off x="827584" y="980728"/>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2800">
                <a:solidFill>
                  <a:schemeClr val="tx1"/>
                </a:solidFill>
              </a:rPr>
              <a:t>Detector and Associated instrumentation – GT08</a:t>
            </a:r>
          </a:p>
        </p:txBody>
      </p:sp>
      <p:pic>
        <p:nvPicPr>
          <p:cNvPr id="9" name="Image 8">
            <a:extLst>
              <a:ext uri="{FF2B5EF4-FFF2-40B4-BE49-F238E27FC236}">
                <a16:creationId xmlns:a16="http://schemas.microsoft.com/office/drawing/2014/main" id="{8D6A1611-FBCD-774B-8753-8A16C289E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700808"/>
            <a:ext cx="4032448" cy="4641796"/>
          </a:xfrm>
          <a:prstGeom prst="rect">
            <a:avLst/>
          </a:prstGeom>
        </p:spPr>
      </p:pic>
      <p:sp>
        <p:nvSpPr>
          <p:cNvPr id="10" name="ZoneTexte 9">
            <a:extLst>
              <a:ext uri="{FF2B5EF4-FFF2-40B4-BE49-F238E27FC236}">
                <a16:creationId xmlns:a16="http://schemas.microsoft.com/office/drawing/2014/main" id="{34C86BC0-4E9A-874B-AEA0-6BE9CD3A107F}"/>
              </a:ext>
            </a:extLst>
          </p:cNvPr>
          <p:cNvSpPr txBox="1"/>
          <p:nvPr/>
        </p:nvSpPr>
        <p:spPr>
          <a:xfrm>
            <a:off x="4788024" y="2212048"/>
            <a:ext cx="4079643" cy="3416320"/>
          </a:xfrm>
          <a:prstGeom prst="rect">
            <a:avLst/>
          </a:prstGeom>
          <a:noFill/>
        </p:spPr>
        <p:txBody>
          <a:bodyPr wrap="none" rtlCol="0">
            <a:spAutoFit/>
          </a:bodyPr>
          <a:lstStyle/>
          <a:p>
            <a:r>
              <a:rPr lang="en-US" dirty="0"/>
              <a:t>Authors of of the report:</a:t>
            </a:r>
          </a:p>
          <a:p>
            <a:pPr marL="285750" indent="-285750">
              <a:buFontTx/>
              <a:buChar char="-"/>
            </a:pPr>
            <a:r>
              <a:rPr lang="en-US" dirty="0"/>
              <a:t>Jean-Luc </a:t>
            </a:r>
            <a:r>
              <a:rPr lang="en-US" dirty="0" err="1"/>
              <a:t>Biarrotte</a:t>
            </a:r>
            <a:r>
              <a:rPr lang="en-US" dirty="0"/>
              <a:t> (CNRS/IN2P3)</a:t>
            </a:r>
          </a:p>
          <a:p>
            <a:pPr marL="285750" indent="-285750">
              <a:buFontTx/>
              <a:buChar char="-"/>
            </a:pPr>
            <a:r>
              <a:rPr lang="en-US" dirty="0"/>
              <a:t>Rodolphe </a:t>
            </a:r>
            <a:r>
              <a:rPr lang="en-US" dirty="0" err="1"/>
              <a:t>Clédassou</a:t>
            </a:r>
            <a:r>
              <a:rPr lang="en-US" dirty="0"/>
              <a:t> (CNRS/IN2P3)</a:t>
            </a:r>
          </a:p>
          <a:p>
            <a:pPr marL="285750" indent="-285750">
              <a:buFontTx/>
              <a:buChar char="-"/>
            </a:pPr>
            <a:r>
              <a:rPr lang="en-US" dirty="0"/>
              <a:t>Didier Laporte (CNRS/LPNHE)</a:t>
            </a:r>
          </a:p>
          <a:p>
            <a:pPr marL="285750" indent="-285750">
              <a:buFontTx/>
              <a:buChar char="-"/>
            </a:pPr>
            <a:r>
              <a:rPr lang="en-US" dirty="0"/>
              <a:t>Julien </a:t>
            </a:r>
            <a:r>
              <a:rPr lang="en-US" dirty="0" err="1"/>
              <a:t>Pacin</a:t>
            </a:r>
            <a:r>
              <a:rPr lang="en-US" dirty="0"/>
              <a:t> (GANIL)</a:t>
            </a:r>
          </a:p>
          <a:p>
            <a:pPr marL="285750" indent="-285750">
              <a:buFontTx/>
              <a:buChar char="-"/>
            </a:pPr>
            <a:r>
              <a:rPr lang="en-US" dirty="0" err="1"/>
              <a:t>Véronique</a:t>
            </a:r>
            <a:r>
              <a:rPr lang="en-US" dirty="0"/>
              <a:t> </a:t>
            </a:r>
            <a:r>
              <a:rPr lang="en-US" dirty="0" err="1"/>
              <a:t>Puill</a:t>
            </a:r>
            <a:r>
              <a:rPr lang="en-US" dirty="0"/>
              <a:t> (CNRS/</a:t>
            </a:r>
            <a:r>
              <a:rPr lang="en-US" dirty="0" err="1"/>
              <a:t>IJCLab</a:t>
            </a:r>
            <a:r>
              <a:rPr lang="en-US" dirty="0"/>
              <a:t>)</a:t>
            </a:r>
          </a:p>
          <a:p>
            <a:pPr marL="285750" indent="-285750">
              <a:buFontTx/>
              <a:buChar char="-"/>
            </a:pPr>
            <a:r>
              <a:rPr lang="en-US" dirty="0"/>
              <a:t>Laurent Serin (CNRS/</a:t>
            </a:r>
            <a:r>
              <a:rPr lang="en-US" dirty="0" err="1"/>
              <a:t>IJCLab</a:t>
            </a:r>
            <a:r>
              <a:rPr lang="en-US" dirty="0"/>
              <a:t>)</a:t>
            </a:r>
          </a:p>
          <a:p>
            <a:pPr marL="285750" indent="-285750">
              <a:buFontTx/>
              <a:buChar char="-"/>
            </a:pPr>
            <a:endParaRPr lang="en-US" dirty="0"/>
          </a:p>
          <a:p>
            <a:pPr marL="285750" indent="-285750">
              <a:buFontTx/>
              <a:buChar char="-"/>
            </a:pPr>
            <a:endParaRPr lang="en-US" dirty="0"/>
          </a:p>
          <a:p>
            <a:r>
              <a:rPr lang="en-US" dirty="0"/>
              <a:t>Slides presented by:</a:t>
            </a:r>
          </a:p>
          <a:p>
            <a:pPr marL="285750" indent="-285750">
              <a:buFontTx/>
              <a:buChar char="-"/>
            </a:pPr>
            <a:r>
              <a:rPr lang="en-US" dirty="0"/>
              <a:t>Giulia Hull (CNRS/</a:t>
            </a:r>
            <a:r>
              <a:rPr lang="en-US" dirty="0" err="1"/>
              <a:t>IJCLab</a:t>
            </a:r>
            <a:r>
              <a:rPr lang="en-US" dirty="0"/>
              <a:t>)</a:t>
            </a:r>
          </a:p>
          <a:p>
            <a:pPr marL="285750" indent="-285750">
              <a:buFontTx/>
              <a:buChar char="-"/>
            </a:pPr>
            <a:r>
              <a:rPr lang="en-US" dirty="0"/>
              <a:t>Mariangela </a:t>
            </a:r>
            <a:r>
              <a:rPr lang="en-US" dirty="0" err="1"/>
              <a:t>Settimo</a:t>
            </a:r>
            <a:r>
              <a:rPr lang="en-US" dirty="0"/>
              <a:t> (CNRS/SUBATECH)</a:t>
            </a:r>
          </a:p>
        </p:txBody>
      </p:sp>
    </p:spTree>
    <p:extLst>
      <p:ext uri="{BB962C8B-B14F-4D97-AF65-F5344CB8AC3E}">
        <p14:creationId xmlns:p14="http://schemas.microsoft.com/office/powerpoint/2010/main" val="414838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pic>
        <p:nvPicPr>
          <p:cNvPr id="191" name="Image 9" descr="Image 9"/>
          <p:cNvPicPr>
            <a:picLocks noChangeAspect="1"/>
          </p:cNvPicPr>
          <p:nvPr/>
        </p:nvPicPr>
        <p:blipFill>
          <a:blip r:embed="rId2"/>
          <a:srcRect r="38088"/>
          <a:stretch>
            <a:fillRect/>
          </a:stretch>
        </p:blipFill>
        <p:spPr>
          <a:xfrm>
            <a:off x="705564" y="4382529"/>
            <a:ext cx="3866436" cy="2079162"/>
          </a:xfrm>
          <a:prstGeom prst="rect">
            <a:avLst/>
          </a:prstGeom>
          <a:ln w="12700">
            <a:miter lim="400000"/>
          </a:ln>
        </p:spPr>
      </p:pic>
      <p:sp>
        <p:nvSpPr>
          <p:cNvPr id="192" name="New generation of wire chambers: the thinner wires add some additional difficulties (e.g., fixation system)…"/>
          <p:cNvSpPr txBox="1"/>
          <p:nvPr/>
        </p:nvSpPr>
        <p:spPr>
          <a:xfrm>
            <a:off x="4809996" y="4409505"/>
            <a:ext cx="4226420" cy="1631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p>
            <a:pPr defTabSz="914367">
              <a:defRPr sz="2400">
                <a:solidFill>
                  <a:srgbClr val="00294B"/>
                </a:solidFill>
                <a:latin typeface="Calibri"/>
                <a:ea typeface="Calibri"/>
                <a:cs typeface="Calibri"/>
                <a:sym typeface="Calibri"/>
              </a:defRPr>
            </a:pPr>
            <a:r>
              <a:rPr lang="en-US" sz="2000" dirty="0"/>
              <a:t>New generation of wire chambers: the thinner wires add some additional difficulties (e.g., fixation system) </a:t>
            </a:r>
          </a:p>
          <a:p>
            <a:pPr defTabSz="914367">
              <a:defRPr sz="2400">
                <a:solidFill>
                  <a:srgbClr val="00294B"/>
                </a:solidFill>
                <a:latin typeface="Calibri"/>
                <a:ea typeface="Calibri"/>
                <a:cs typeface="Calibri"/>
                <a:sym typeface="Calibri"/>
              </a:defRPr>
            </a:pPr>
            <a:r>
              <a:rPr lang="en-US" sz="2000" dirty="0"/>
              <a:t>C-wires very resistant, possible applications for other detectors? </a:t>
            </a:r>
          </a:p>
        </p:txBody>
      </p:sp>
      <p:pic>
        <p:nvPicPr>
          <p:cNvPr id="193" name="Image" descr="Image"/>
          <p:cNvPicPr>
            <a:picLocks noChangeAspect="1"/>
          </p:cNvPicPr>
          <p:nvPr/>
        </p:nvPicPr>
        <p:blipFill>
          <a:blip r:embed="rId3"/>
          <a:srcRect l="288" t="1956"/>
          <a:stretch>
            <a:fillRect/>
          </a:stretch>
        </p:blipFill>
        <p:spPr>
          <a:xfrm>
            <a:off x="5013735" y="709156"/>
            <a:ext cx="4037075" cy="2339196"/>
          </a:xfrm>
          <a:prstGeom prst="rect">
            <a:avLst/>
          </a:prstGeom>
          <a:ln w="12700">
            <a:miter lim="400000"/>
          </a:ln>
        </p:spPr>
      </p:pic>
      <p:sp>
        <p:nvSpPr>
          <p:cNvPr id="194" name="ZoneTexte 4"/>
          <p:cNvSpPr txBox="1"/>
          <p:nvPr/>
        </p:nvSpPr>
        <p:spPr>
          <a:xfrm>
            <a:off x="179512" y="907281"/>
            <a:ext cx="4226309" cy="1323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marL="281275" indent="-281275" defTabSz="914367">
              <a:spcBef>
                <a:spcPts val="984"/>
              </a:spcBef>
              <a:buSzPct val="100000"/>
              <a:buFont typeface="Arial"/>
              <a:buChar char="-"/>
              <a:defRPr sz="2800">
                <a:solidFill>
                  <a:srgbClr val="00294B"/>
                </a:solidFill>
                <a:latin typeface="Calibri"/>
                <a:ea typeface="Calibri"/>
                <a:cs typeface="Calibri"/>
                <a:sym typeface="Calibri"/>
              </a:defRPr>
            </a:pPr>
            <a:r>
              <a:rPr lang="en-US" sz="2000" dirty="0"/>
              <a:t>Started as R&amp;D for the wire chamber of the ALERT project</a:t>
            </a:r>
          </a:p>
          <a:p>
            <a:pPr marL="281275" indent="-281275" defTabSz="914367">
              <a:buSzPct val="100000"/>
              <a:buFont typeface="Arial"/>
              <a:buChar char="-"/>
              <a:defRPr sz="2800">
                <a:solidFill>
                  <a:srgbClr val="00294B"/>
                </a:solidFill>
                <a:latin typeface="Calibri"/>
                <a:ea typeface="Calibri"/>
                <a:cs typeface="Calibri"/>
                <a:sym typeface="Calibri"/>
              </a:defRPr>
            </a:pPr>
            <a:r>
              <a:rPr lang="en-US" sz="2000" dirty="0"/>
              <a:t>Other wire chambers in nuclear physics experiments, ALICE, Belle II</a:t>
            </a:r>
          </a:p>
        </p:txBody>
      </p:sp>
      <p:sp>
        <p:nvSpPr>
          <p:cNvPr id="195" name="Minimization of wire density (C or Al instead of W-Au)…"/>
          <p:cNvSpPr txBox="1"/>
          <p:nvPr/>
        </p:nvSpPr>
        <p:spPr>
          <a:xfrm>
            <a:off x="78315" y="2643349"/>
            <a:ext cx="6163533" cy="1323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defTabSz="914367">
              <a:buFont typeface="Arial"/>
              <a:defRPr sz="2800" b="1">
                <a:solidFill>
                  <a:srgbClr val="00294B"/>
                </a:solidFill>
                <a:latin typeface="Calibri"/>
                <a:ea typeface="Calibri"/>
                <a:cs typeface="Calibri"/>
                <a:sym typeface="Calibri"/>
              </a:defRPr>
            </a:pPr>
            <a:r>
              <a:rPr lang="en-US" sz="2000" dirty="0"/>
              <a:t>Minimization of wire density (C or Al instead of W-Au) </a:t>
            </a:r>
          </a:p>
          <a:p>
            <a:pPr marL="602732" lvl="1" indent="-281275" defTabSz="914367">
              <a:buSzPct val="100000"/>
              <a:buFont typeface="Arial"/>
              <a:buChar char="•"/>
              <a:defRPr sz="2800" b="1">
                <a:solidFill>
                  <a:srgbClr val="00294B"/>
                </a:solidFill>
                <a:latin typeface="Calibri"/>
                <a:ea typeface="Calibri"/>
                <a:cs typeface="Calibri"/>
                <a:sym typeface="Calibri"/>
              </a:defRPr>
            </a:pPr>
            <a:r>
              <a:rPr lang="en-US" sz="2000" dirty="0"/>
              <a:t>Improve detection efficiency of light particle</a:t>
            </a:r>
          </a:p>
          <a:p>
            <a:pPr marL="602732" lvl="1" indent="-281275" defTabSz="914367">
              <a:buSzPct val="100000"/>
              <a:buFont typeface="Arial"/>
              <a:buChar char="•"/>
              <a:defRPr sz="2800" b="1">
                <a:solidFill>
                  <a:srgbClr val="00294B"/>
                </a:solidFill>
                <a:latin typeface="Calibri"/>
                <a:ea typeface="Calibri"/>
                <a:cs typeface="Calibri"/>
                <a:sym typeface="Calibri"/>
              </a:defRPr>
            </a:pPr>
            <a:r>
              <a:rPr lang="en-US" sz="2000" dirty="0"/>
              <a:t>decrease mechanical constraints </a:t>
            </a:r>
          </a:p>
          <a:p>
            <a:pPr marL="602732" lvl="1" indent="-281275" defTabSz="914367">
              <a:buSzPct val="100000"/>
              <a:buFont typeface="Arial"/>
              <a:buChar char="•"/>
              <a:defRPr sz="2800" b="1">
                <a:solidFill>
                  <a:srgbClr val="00294B"/>
                </a:solidFill>
                <a:latin typeface="Calibri"/>
                <a:ea typeface="Calibri"/>
                <a:cs typeface="Calibri"/>
                <a:sym typeface="Calibri"/>
              </a:defRPr>
            </a:pPr>
            <a:r>
              <a:rPr lang="en-US" sz="2000" dirty="0"/>
              <a:t>position sensitivity thanks to C wire</a:t>
            </a:r>
          </a:p>
        </p:txBody>
      </p:sp>
      <p:sp>
        <p:nvSpPr>
          <p:cNvPr id="196" name="Titre 1"/>
          <p:cNvSpPr txBox="1">
            <a:spLocks noGrp="1"/>
          </p:cNvSpPr>
          <p:nvPr>
            <p:ph type="title"/>
          </p:nvPr>
        </p:nvSpPr>
        <p:spPr>
          <a:xfrm>
            <a:off x="1763688" y="-1"/>
            <a:ext cx="7380312" cy="620689"/>
          </a:xfrm>
          <a:prstGeom prst="rect">
            <a:avLst/>
          </a:prstGeom>
        </p:spPr>
        <p:txBody>
          <a:bodyPr>
            <a:normAutofit/>
          </a:bodyPr>
          <a:lstStyle>
            <a:lvl1pPr>
              <a:defRPr sz="3800"/>
            </a:lvl1pPr>
          </a:lstStyle>
          <a:p>
            <a:r>
              <a:rPr sz="3200" dirty="0"/>
              <a:t>Gaseous detector</a:t>
            </a:r>
            <a:r>
              <a:rPr lang="en-US" sz="3200" dirty="0"/>
              <a:t>s</a:t>
            </a:r>
            <a:r>
              <a:rPr sz="3200" dirty="0"/>
              <a:t> - Wire Chambers</a:t>
            </a:r>
          </a:p>
        </p:txBody>
      </p:sp>
      <p:sp>
        <p:nvSpPr>
          <p:cNvPr id="10" name="Espace réservé du numéro de diapositive 3">
            <a:extLst>
              <a:ext uri="{FF2B5EF4-FFF2-40B4-BE49-F238E27FC236}">
                <a16:creationId xmlns:a16="http://schemas.microsoft.com/office/drawing/2014/main" id="{84CC0946-D06C-D841-8B59-AC822FA55BA1}"/>
              </a:ext>
            </a:extLst>
          </p:cNvPr>
          <p:cNvSpPr>
            <a:spLocks noGrp="1"/>
          </p:cNvSpPr>
          <p:nvPr>
            <p:ph type="sldNum" sz="quarter" idx="12"/>
          </p:nvPr>
        </p:nvSpPr>
        <p:spPr>
          <a:xfrm>
            <a:off x="8316416" y="6516000"/>
            <a:ext cx="720000" cy="360000"/>
          </a:xfrm>
        </p:spPr>
        <p:txBody>
          <a:bodyPr/>
          <a:lstStyle/>
          <a:p>
            <a:r>
              <a:rPr lang="en-US" dirty="0"/>
              <a:t>10</a:t>
            </a:r>
          </a:p>
        </p:txBody>
      </p:sp>
      <p:sp>
        <p:nvSpPr>
          <p:cNvPr id="2" name="ZoneTexte 1">
            <a:extLst>
              <a:ext uri="{FF2B5EF4-FFF2-40B4-BE49-F238E27FC236}">
                <a16:creationId xmlns:a16="http://schemas.microsoft.com/office/drawing/2014/main" id="{7CDBF7EF-D80C-EC4B-A1D5-AE1849D38CCC}"/>
              </a:ext>
            </a:extLst>
          </p:cNvPr>
          <p:cNvSpPr txBox="1"/>
          <p:nvPr/>
        </p:nvSpPr>
        <p:spPr>
          <a:xfrm>
            <a:off x="6039662" y="3453503"/>
            <a:ext cx="992579" cy="369332"/>
          </a:xfrm>
          <a:prstGeom prst="rect">
            <a:avLst/>
          </a:prstGeom>
          <a:noFill/>
        </p:spPr>
        <p:txBody>
          <a:bodyPr wrap="none" rtlCol="0">
            <a:spAutoFit/>
          </a:bodyPr>
          <a:lstStyle/>
          <a:p>
            <a:r>
              <a:rPr lang="fr-FR" dirty="0"/>
              <a:t>CHANGE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200" name="Titre 1"/>
          <p:cNvSpPr txBox="1">
            <a:spLocks noGrp="1"/>
          </p:cNvSpPr>
          <p:nvPr>
            <p:ph type="title"/>
          </p:nvPr>
        </p:nvSpPr>
        <p:spPr>
          <a:xfrm>
            <a:off x="1763688" y="-1"/>
            <a:ext cx="7380312" cy="620689"/>
          </a:xfrm>
          <a:prstGeom prst="rect">
            <a:avLst/>
          </a:prstGeom>
        </p:spPr>
        <p:txBody>
          <a:bodyPr>
            <a:normAutofit/>
          </a:bodyPr>
          <a:lstStyle>
            <a:lvl1pPr>
              <a:defRPr sz="3800"/>
            </a:lvl1pPr>
          </a:lstStyle>
          <a:p>
            <a:r>
              <a:rPr sz="3200" dirty="0"/>
              <a:t>Gaseous detector</a:t>
            </a:r>
            <a:r>
              <a:rPr lang="en-US" sz="3200" dirty="0"/>
              <a:t>s</a:t>
            </a:r>
            <a:endParaRPr sz="3200" dirty="0"/>
          </a:p>
        </p:txBody>
      </p:sp>
      <p:sp>
        <p:nvSpPr>
          <p:cNvPr id="202" name="Rectangle 4"/>
          <p:cNvSpPr/>
          <p:nvPr/>
        </p:nvSpPr>
        <p:spPr>
          <a:xfrm>
            <a:off x="265827" y="2773449"/>
            <a:ext cx="8496944" cy="1015661"/>
          </a:xfrm>
          <a:prstGeom prst="rect">
            <a:avLst/>
          </a:prstGeom>
          <a:ln w="12700">
            <a:solidFill>
              <a:srgbClr val="E7511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p>
            <a:pPr algn="ctr" defTabSz="914367">
              <a:defRPr sz="2800" b="1">
                <a:solidFill>
                  <a:srgbClr val="E75112"/>
                </a:solidFill>
                <a:latin typeface="Calibri,Italic"/>
                <a:ea typeface="Calibri,Italic"/>
                <a:cs typeface="Calibri,Italic"/>
                <a:sym typeface="Calibri,Italic"/>
              </a:defRPr>
            </a:pPr>
            <a:r>
              <a:rPr lang="en-US" sz="2000" dirty="0"/>
              <a:t>R5: </a:t>
            </a:r>
            <a:r>
              <a:rPr lang="en-US" sz="2000" dirty="0">
                <a:solidFill>
                  <a:srgbClr val="00294B"/>
                </a:solidFill>
                <a:latin typeface="Calibri"/>
                <a:ea typeface="Calibri"/>
                <a:cs typeface="Calibri"/>
                <a:sym typeface="Calibri"/>
              </a:rPr>
              <a:t>The pursuit of a minimum R&amp;D effort is essential to ensure the long-term sustainability of ‘small- scale’ gaseous detectors and of the associated skills at IN2P3. </a:t>
            </a:r>
          </a:p>
        </p:txBody>
      </p:sp>
      <p:sp>
        <p:nvSpPr>
          <p:cNvPr id="203" name="Rectangle 4"/>
          <p:cNvSpPr/>
          <p:nvPr/>
        </p:nvSpPr>
        <p:spPr>
          <a:xfrm>
            <a:off x="345478" y="5013176"/>
            <a:ext cx="8496943" cy="1015661"/>
          </a:xfrm>
          <a:prstGeom prst="rect">
            <a:avLst/>
          </a:prstGeom>
          <a:ln w="12700">
            <a:solidFill>
              <a:srgbClr val="E7511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p>
            <a:pPr algn="ctr" defTabSz="914367">
              <a:defRPr sz="2800" b="1">
                <a:solidFill>
                  <a:srgbClr val="E75112"/>
                </a:solidFill>
                <a:latin typeface="Calibri,Italic"/>
                <a:ea typeface="Calibri,Italic"/>
                <a:cs typeface="Calibri,Italic"/>
                <a:sym typeface="Calibri,Italic"/>
              </a:defRPr>
            </a:pPr>
            <a:r>
              <a:rPr lang="en-US" sz="2000"/>
              <a:t>R6: </a:t>
            </a:r>
            <a:r>
              <a:rPr lang="en-US" sz="2000">
                <a:solidFill>
                  <a:srgbClr val="00294B"/>
                </a:solidFill>
                <a:latin typeface="Calibri"/>
                <a:ea typeface="Calibri"/>
                <a:cs typeface="Calibri"/>
                <a:sym typeface="Calibri"/>
              </a:rPr>
              <a:t>The  detection concept coupling the ionization signal and the photo-detection of the emitted light is very promising for the forthcoming years and should be further explored.</a:t>
            </a:r>
          </a:p>
        </p:txBody>
      </p:sp>
      <p:sp>
        <p:nvSpPr>
          <p:cNvPr id="8" name="Espace réservé du numéro de diapositive 3">
            <a:extLst>
              <a:ext uri="{FF2B5EF4-FFF2-40B4-BE49-F238E27FC236}">
                <a16:creationId xmlns:a16="http://schemas.microsoft.com/office/drawing/2014/main" id="{8FDE3934-9B44-B341-987F-3C85DE1D872D}"/>
              </a:ext>
            </a:extLst>
          </p:cNvPr>
          <p:cNvSpPr>
            <a:spLocks noGrp="1"/>
          </p:cNvSpPr>
          <p:nvPr>
            <p:ph type="sldNum" sz="quarter" idx="12"/>
          </p:nvPr>
        </p:nvSpPr>
        <p:spPr>
          <a:xfrm>
            <a:off x="8316416" y="6516000"/>
            <a:ext cx="720000" cy="360000"/>
          </a:xfrm>
        </p:spPr>
        <p:txBody>
          <a:bodyPr/>
          <a:lstStyle/>
          <a:p>
            <a:r>
              <a:rPr lang="en-US" dirty="0"/>
              <a:t>11</a:t>
            </a:r>
          </a:p>
        </p:txBody>
      </p:sp>
      <p:sp>
        <p:nvSpPr>
          <p:cNvPr id="9" name="ZoneTexte 8">
            <a:extLst>
              <a:ext uri="{FF2B5EF4-FFF2-40B4-BE49-F238E27FC236}">
                <a16:creationId xmlns:a16="http://schemas.microsoft.com/office/drawing/2014/main" id="{67B1C941-6C64-644A-8441-B90C1BC796DA}"/>
              </a:ext>
            </a:extLst>
          </p:cNvPr>
          <p:cNvSpPr txBox="1"/>
          <p:nvPr/>
        </p:nvSpPr>
        <p:spPr>
          <a:xfrm>
            <a:off x="15293" y="1154552"/>
            <a:ext cx="9157311" cy="923330"/>
          </a:xfrm>
          <a:prstGeom prst="rect">
            <a:avLst/>
          </a:prstGeom>
          <a:noFill/>
        </p:spPr>
        <p:txBody>
          <a:bodyPr wrap="square" rtlCol="0">
            <a:spAutoFit/>
          </a:bodyPr>
          <a:lstStyle/>
          <a:p>
            <a:pPr marL="285750" indent="-285750">
              <a:buFont typeface="Arial" panose="020B0604020202020204" pitchFamily="34" charset="0"/>
              <a:buChar char="•"/>
            </a:pPr>
            <a:r>
              <a:rPr lang="en-US" dirty="0"/>
              <a:t>Extreme versatility thanks to their parameters (geometry, size, gas, pressure...) that can be optimized case by case.</a:t>
            </a:r>
          </a:p>
          <a:p>
            <a:pPr marL="285750" indent="-285750">
              <a:buFont typeface="Arial" panose="020B0604020202020204" pitchFamily="34" charset="0"/>
              <a:buChar char="•"/>
            </a:pPr>
            <a:r>
              <a:rPr lang="en-US" dirty="0"/>
              <a:t>Small systems not designed and manufactured in private companies. </a:t>
            </a:r>
          </a:p>
        </p:txBody>
      </p:sp>
      <p:sp>
        <p:nvSpPr>
          <p:cNvPr id="10" name="ZoneTexte 9">
            <a:extLst>
              <a:ext uri="{FF2B5EF4-FFF2-40B4-BE49-F238E27FC236}">
                <a16:creationId xmlns:a16="http://schemas.microsoft.com/office/drawing/2014/main" id="{3BDF184C-D9C1-B743-AE4B-40DFC4CD340E}"/>
              </a:ext>
            </a:extLst>
          </p:cNvPr>
          <p:cNvSpPr txBox="1"/>
          <p:nvPr/>
        </p:nvSpPr>
        <p:spPr>
          <a:xfrm>
            <a:off x="0" y="4097927"/>
            <a:ext cx="9144000" cy="646331"/>
          </a:xfrm>
          <a:prstGeom prst="rect">
            <a:avLst/>
          </a:prstGeom>
          <a:noFill/>
        </p:spPr>
        <p:txBody>
          <a:bodyPr wrap="square" rtlCol="0">
            <a:spAutoFit/>
          </a:bodyPr>
          <a:lstStyle/>
          <a:p>
            <a:pPr algn="ctr"/>
            <a:r>
              <a:rPr lang="en-US" dirty="0">
                <a:solidFill>
                  <a:schemeClr val="accent3"/>
                </a:solidFill>
              </a:rPr>
              <a:t>R&amp;D to couple ionization chamber and the measure of the light produced in the gas</a:t>
            </a:r>
          </a:p>
          <a:p>
            <a:pPr algn="ctr"/>
            <a:r>
              <a:rPr lang="en-US" dirty="0">
                <a:solidFill>
                  <a:schemeClr val="accent3"/>
                </a:solidFill>
              </a:rPr>
              <a:t> ➽ for cross section measurements for nuclear reactor physics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207" name="Titre 1"/>
          <p:cNvSpPr txBox="1">
            <a:spLocks noGrp="1"/>
          </p:cNvSpPr>
          <p:nvPr>
            <p:ph type="title"/>
          </p:nvPr>
        </p:nvSpPr>
        <p:spPr>
          <a:xfrm>
            <a:off x="1763688" y="-1"/>
            <a:ext cx="7380312" cy="620689"/>
          </a:xfrm>
          <a:prstGeom prst="rect">
            <a:avLst/>
          </a:prstGeom>
        </p:spPr>
        <p:txBody>
          <a:bodyPr>
            <a:normAutofit/>
          </a:bodyPr>
          <a:lstStyle>
            <a:lvl1pPr>
              <a:defRPr sz="3800"/>
            </a:lvl1pPr>
          </a:lstStyle>
          <a:p>
            <a:r>
              <a:rPr sz="3200" dirty="0"/>
              <a:t>Cryogenic detectors</a:t>
            </a:r>
          </a:p>
        </p:txBody>
      </p:sp>
      <p:sp>
        <p:nvSpPr>
          <p:cNvPr id="213" name="Line"/>
          <p:cNvSpPr/>
          <p:nvPr/>
        </p:nvSpPr>
        <p:spPr>
          <a:xfrm flipH="1">
            <a:off x="4016095" y="1310410"/>
            <a:ext cx="538972" cy="797202"/>
          </a:xfrm>
          <a:prstGeom prst="line">
            <a:avLst/>
          </a:prstGeom>
          <a:ln w="25400">
            <a:solidFill>
              <a:srgbClr val="00294B"/>
            </a:solidFill>
            <a:tailEnd type="triangle"/>
          </a:ln>
          <a:effectLst>
            <a:outerShdw blurRad="50800" dist="25400" dir="5400000" rotWithShape="0">
              <a:srgbClr val="000000">
                <a:alpha val="38000"/>
              </a:srgbClr>
            </a:outerShdw>
          </a:effectLst>
        </p:spPr>
        <p:txBody>
          <a:bodyPr lIns="45719" tIns="45719" rIns="45719" bIns="45719"/>
          <a:lstStyle/>
          <a:p>
            <a:pPr defTabSz="914367">
              <a:defRPr sz="2400">
                <a:solidFill>
                  <a:srgbClr val="00294B"/>
                </a:solidFill>
                <a:latin typeface="Calibri"/>
                <a:ea typeface="Calibri"/>
                <a:cs typeface="Calibri"/>
                <a:sym typeface="Calibri"/>
              </a:defRPr>
            </a:pPr>
            <a:endParaRPr sz="1687"/>
          </a:p>
        </p:txBody>
      </p:sp>
      <p:sp>
        <p:nvSpPr>
          <p:cNvPr id="214" name="Line"/>
          <p:cNvSpPr/>
          <p:nvPr/>
        </p:nvSpPr>
        <p:spPr>
          <a:xfrm>
            <a:off x="4955895" y="1310410"/>
            <a:ext cx="538972" cy="797202"/>
          </a:xfrm>
          <a:prstGeom prst="line">
            <a:avLst/>
          </a:prstGeom>
          <a:ln w="25400">
            <a:solidFill>
              <a:srgbClr val="00294B"/>
            </a:solidFill>
            <a:tailEnd type="triangle"/>
          </a:ln>
          <a:effectLst>
            <a:outerShdw blurRad="50800" dist="25400" dir="5400000" rotWithShape="0">
              <a:srgbClr val="000000">
                <a:alpha val="38000"/>
              </a:srgbClr>
            </a:outerShdw>
          </a:effectLst>
        </p:spPr>
        <p:txBody>
          <a:bodyPr lIns="45719" tIns="45719" rIns="45719" bIns="45719"/>
          <a:lstStyle/>
          <a:p>
            <a:pPr defTabSz="914367">
              <a:defRPr sz="2400">
                <a:solidFill>
                  <a:srgbClr val="00294B"/>
                </a:solidFill>
                <a:latin typeface="Calibri"/>
                <a:ea typeface="Calibri"/>
                <a:cs typeface="Calibri"/>
                <a:sym typeface="Calibri"/>
              </a:defRPr>
            </a:pPr>
            <a:endParaRPr sz="1687"/>
          </a:p>
        </p:txBody>
      </p:sp>
      <p:sp>
        <p:nvSpPr>
          <p:cNvPr id="12" name="Espace réservé du numéro de diapositive 3">
            <a:extLst>
              <a:ext uri="{FF2B5EF4-FFF2-40B4-BE49-F238E27FC236}">
                <a16:creationId xmlns:a16="http://schemas.microsoft.com/office/drawing/2014/main" id="{2C1DD848-25C8-5749-9F86-E4A3185C8D86}"/>
              </a:ext>
            </a:extLst>
          </p:cNvPr>
          <p:cNvSpPr>
            <a:spLocks noGrp="1"/>
          </p:cNvSpPr>
          <p:nvPr>
            <p:ph type="sldNum" sz="quarter" idx="12"/>
          </p:nvPr>
        </p:nvSpPr>
        <p:spPr>
          <a:xfrm>
            <a:off x="8316416" y="6516000"/>
            <a:ext cx="720000" cy="360000"/>
          </a:xfrm>
        </p:spPr>
        <p:txBody>
          <a:bodyPr/>
          <a:lstStyle/>
          <a:p>
            <a:r>
              <a:rPr lang="en-US" dirty="0"/>
              <a:t>12</a:t>
            </a:r>
          </a:p>
        </p:txBody>
      </p:sp>
      <p:sp>
        <p:nvSpPr>
          <p:cNvPr id="3" name="ZoneTexte 2">
            <a:extLst>
              <a:ext uri="{FF2B5EF4-FFF2-40B4-BE49-F238E27FC236}">
                <a16:creationId xmlns:a16="http://schemas.microsoft.com/office/drawing/2014/main" id="{298EE2DB-0431-4648-912A-EAF74B0BFF29}"/>
              </a:ext>
            </a:extLst>
          </p:cNvPr>
          <p:cNvSpPr txBox="1"/>
          <p:nvPr/>
        </p:nvSpPr>
        <p:spPr>
          <a:xfrm>
            <a:off x="250613" y="769867"/>
            <a:ext cx="8141203" cy="923330"/>
          </a:xfrm>
          <a:prstGeom prst="rect">
            <a:avLst/>
          </a:prstGeom>
          <a:noFill/>
        </p:spPr>
        <p:txBody>
          <a:bodyPr wrap="none" rtlCol="0">
            <a:spAutoFit/>
          </a:bodyPr>
          <a:lstStyle/>
          <a:p>
            <a:r>
              <a:rPr lang="fr-FR" b="1" dirty="0" err="1"/>
              <a:t>Measure</a:t>
            </a:r>
            <a:r>
              <a:rPr lang="fr-FR" b="1" dirty="0"/>
              <a:t> the power or </a:t>
            </a:r>
            <a:r>
              <a:rPr lang="fr-FR" b="1" dirty="0" err="1"/>
              <a:t>energy</a:t>
            </a:r>
            <a:r>
              <a:rPr lang="fr-FR" b="1" dirty="0"/>
              <a:t> </a:t>
            </a:r>
            <a:r>
              <a:rPr lang="fr-FR" b="1" dirty="0" err="1"/>
              <a:t>deposited</a:t>
            </a:r>
            <a:r>
              <a:rPr lang="fr-FR" b="1" dirty="0"/>
              <a:t> in the absorber by </a:t>
            </a:r>
            <a:r>
              <a:rPr lang="fr-FR" b="1" dirty="0" err="1"/>
              <a:t>induced</a:t>
            </a:r>
            <a:r>
              <a:rPr lang="fr-FR" b="1" dirty="0"/>
              <a:t> thermal </a:t>
            </a:r>
            <a:r>
              <a:rPr lang="fr-FR" b="1" dirty="0" err="1"/>
              <a:t>effects</a:t>
            </a:r>
            <a:endParaRPr lang="fr-FR" b="1" dirty="0"/>
          </a:p>
          <a:p>
            <a:r>
              <a:rPr lang="fr-FR" b="1" dirty="0" err="1"/>
              <a:t>Temperature</a:t>
            </a:r>
            <a:r>
              <a:rPr lang="fr-FR" b="1" dirty="0"/>
              <a:t> ( &lt; 4 K, </a:t>
            </a:r>
            <a:r>
              <a:rPr lang="fr-FR" b="1" dirty="0" err="1"/>
              <a:t>Liquid</a:t>
            </a:r>
            <a:r>
              <a:rPr lang="fr-FR" b="1" dirty="0"/>
              <a:t> He)</a:t>
            </a:r>
          </a:p>
          <a:p>
            <a:endParaRPr lang="fr-FR" b="1" dirty="0"/>
          </a:p>
        </p:txBody>
      </p:sp>
      <p:sp>
        <p:nvSpPr>
          <p:cNvPr id="4" name="ZoneTexte 3">
            <a:extLst>
              <a:ext uri="{FF2B5EF4-FFF2-40B4-BE49-F238E27FC236}">
                <a16:creationId xmlns:a16="http://schemas.microsoft.com/office/drawing/2014/main" id="{B85C455A-DD7D-1148-9D25-B774E92245AB}"/>
              </a:ext>
            </a:extLst>
          </p:cNvPr>
          <p:cNvSpPr txBox="1"/>
          <p:nvPr/>
        </p:nvSpPr>
        <p:spPr>
          <a:xfrm>
            <a:off x="118609" y="2218730"/>
            <a:ext cx="4209005" cy="1754326"/>
          </a:xfrm>
          <a:prstGeom prst="rect">
            <a:avLst/>
          </a:prstGeom>
          <a:noFill/>
          <a:ln>
            <a:solidFill>
              <a:schemeClr val="accent1"/>
            </a:solidFill>
          </a:ln>
        </p:spPr>
        <p:txBody>
          <a:bodyPr wrap="square" rtlCol="0">
            <a:spAutoFit/>
          </a:bodyPr>
          <a:lstStyle/>
          <a:p>
            <a:r>
              <a:rPr lang="fr-FR" b="1" dirty="0"/>
              <a:t>Massive </a:t>
            </a:r>
            <a:r>
              <a:rPr lang="fr-FR" b="1" dirty="0" err="1"/>
              <a:t>Bolometer</a:t>
            </a:r>
            <a:r>
              <a:rPr lang="fr-FR" b="1" dirty="0"/>
              <a:t>:</a:t>
            </a:r>
          </a:p>
          <a:p>
            <a:pPr marL="285750" indent="-285750">
              <a:buFont typeface="Arial" panose="020B0604020202020204" pitchFamily="34" charset="0"/>
              <a:buChar char="•"/>
            </a:pPr>
            <a:r>
              <a:rPr lang="fr-FR" dirty="0" err="1"/>
              <a:t>from</a:t>
            </a:r>
            <a:r>
              <a:rPr lang="fr-FR" dirty="0"/>
              <a:t> g to </a:t>
            </a:r>
            <a:r>
              <a:rPr lang="fr-FR" dirty="0" err="1"/>
              <a:t>kgs</a:t>
            </a:r>
            <a:endParaRPr lang="fr-FR" dirty="0"/>
          </a:p>
          <a:p>
            <a:pPr marL="285750" indent="-285750">
              <a:buFont typeface="Arial" panose="020B0604020202020204" pitchFamily="34" charset="0"/>
              <a:buChar char="•"/>
            </a:pPr>
            <a:r>
              <a:rPr lang="fr-FR" dirty="0" err="1"/>
              <a:t>Mostly</a:t>
            </a:r>
            <a:r>
              <a:rPr lang="fr-FR" dirty="0"/>
              <a:t> hand-made</a:t>
            </a:r>
          </a:p>
          <a:p>
            <a:pPr marL="285750" indent="-285750">
              <a:buFont typeface="Arial" panose="020B0604020202020204" pitchFamily="34" charset="0"/>
              <a:buChar char="•"/>
            </a:pPr>
            <a:r>
              <a:rPr lang="fr-FR" dirty="0" err="1"/>
              <a:t>Individual</a:t>
            </a:r>
            <a:r>
              <a:rPr lang="fr-FR" dirty="0"/>
              <a:t> </a:t>
            </a:r>
            <a:r>
              <a:rPr lang="fr-FR" dirty="0" err="1"/>
              <a:t>particle</a:t>
            </a:r>
            <a:r>
              <a:rPr lang="fr-FR" dirty="0"/>
              <a:t> </a:t>
            </a:r>
            <a:r>
              <a:rPr lang="fr-FR" dirty="0" err="1"/>
              <a:t>detection</a:t>
            </a:r>
            <a:endParaRPr lang="fr-FR" dirty="0"/>
          </a:p>
          <a:p>
            <a:pPr marL="285750" indent="-285750">
              <a:buFont typeface="Arial" panose="020B0604020202020204" pitchFamily="34" charset="0"/>
              <a:buChar char="•"/>
            </a:pPr>
            <a:r>
              <a:rPr lang="fr-FR" dirty="0"/>
              <a:t>Main applications: rare </a:t>
            </a:r>
            <a:r>
              <a:rPr lang="fr-FR" dirty="0" err="1"/>
              <a:t>event</a:t>
            </a:r>
            <a:r>
              <a:rPr lang="fr-FR" dirty="0"/>
              <a:t> </a:t>
            </a:r>
            <a:r>
              <a:rPr lang="fr-FR" dirty="0" err="1"/>
              <a:t>detection</a:t>
            </a:r>
            <a:r>
              <a:rPr lang="fr-FR" dirty="0"/>
              <a:t> (</a:t>
            </a:r>
            <a:r>
              <a:rPr lang="fr-FR" dirty="0" err="1"/>
              <a:t>dark</a:t>
            </a:r>
            <a:r>
              <a:rPr lang="fr-FR" dirty="0"/>
              <a:t> </a:t>
            </a:r>
            <a:r>
              <a:rPr lang="fr-FR" dirty="0" err="1"/>
              <a:t>matter</a:t>
            </a:r>
            <a:r>
              <a:rPr lang="fr-FR" dirty="0"/>
              <a:t>, 0𝜈</a:t>
            </a:r>
            <a:r>
              <a:rPr lang="el-GR" dirty="0" err="1"/>
              <a:t>ββ</a:t>
            </a:r>
            <a:r>
              <a:rPr lang="el-GR" dirty="0"/>
              <a:t>, </a:t>
            </a:r>
            <a:r>
              <a:rPr lang="fr-FR" dirty="0"/>
              <a:t>CE𝜈NS)</a:t>
            </a:r>
          </a:p>
        </p:txBody>
      </p:sp>
      <p:sp>
        <p:nvSpPr>
          <p:cNvPr id="5" name="ZoneTexte 4">
            <a:extLst>
              <a:ext uri="{FF2B5EF4-FFF2-40B4-BE49-F238E27FC236}">
                <a16:creationId xmlns:a16="http://schemas.microsoft.com/office/drawing/2014/main" id="{E8F3F46C-8D41-794A-9109-EC3643FCA88A}"/>
              </a:ext>
            </a:extLst>
          </p:cNvPr>
          <p:cNvSpPr txBox="1"/>
          <p:nvPr/>
        </p:nvSpPr>
        <p:spPr>
          <a:xfrm>
            <a:off x="4796294" y="2210336"/>
            <a:ext cx="4209005" cy="2031325"/>
          </a:xfrm>
          <a:prstGeom prst="rect">
            <a:avLst/>
          </a:prstGeom>
          <a:noFill/>
          <a:ln>
            <a:solidFill>
              <a:schemeClr val="accent1"/>
            </a:solidFill>
          </a:ln>
        </p:spPr>
        <p:txBody>
          <a:bodyPr wrap="square" rtlCol="0">
            <a:spAutoFit/>
          </a:bodyPr>
          <a:lstStyle/>
          <a:p>
            <a:r>
              <a:rPr lang="fr-FR" b="1" dirty="0" err="1"/>
              <a:t>Bolometer</a:t>
            </a:r>
            <a:r>
              <a:rPr lang="fr-FR" b="1" dirty="0"/>
              <a:t> matrix:</a:t>
            </a:r>
          </a:p>
          <a:p>
            <a:r>
              <a:rPr lang="fr-FR" dirty="0"/>
              <a:t>1 ➙ 100k «pixels» </a:t>
            </a:r>
          </a:p>
          <a:p>
            <a:pPr marL="285750" indent="-285750">
              <a:buFont typeface="Arial" panose="020B0604020202020204" pitchFamily="34" charset="0"/>
              <a:buChar char="•"/>
            </a:pPr>
            <a:r>
              <a:rPr lang="fr-FR" dirty="0"/>
              <a:t>Collective production </a:t>
            </a:r>
            <a:r>
              <a:rPr lang="fr-FR" dirty="0" err="1"/>
              <a:t>process</a:t>
            </a:r>
            <a:r>
              <a:rPr lang="fr-FR" dirty="0"/>
              <a:t> </a:t>
            </a:r>
          </a:p>
          <a:p>
            <a:pPr marL="285750" indent="-285750">
              <a:buFont typeface="Arial" panose="020B0604020202020204" pitchFamily="34" charset="0"/>
              <a:buChar char="•"/>
            </a:pPr>
            <a:r>
              <a:rPr lang="fr-FR" dirty="0" err="1"/>
              <a:t>Individual</a:t>
            </a:r>
            <a:r>
              <a:rPr lang="fr-FR" dirty="0"/>
              <a:t> </a:t>
            </a:r>
            <a:r>
              <a:rPr lang="fr-FR" dirty="0" err="1"/>
              <a:t>particle</a:t>
            </a:r>
            <a:r>
              <a:rPr lang="fr-FR" dirty="0"/>
              <a:t> </a:t>
            </a:r>
            <a:r>
              <a:rPr lang="fr-FR" dirty="0" err="1"/>
              <a:t>detection</a:t>
            </a:r>
            <a:r>
              <a:rPr lang="fr-FR" dirty="0"/>
              <a:t> or global flux </a:t>
            </a:r>
            <a:r>
              <a:rPr lang="fr-FR" dirty="0" err="1"/>
              <a:t>detection</a:t>
            </a:r>
            <a:endParaRPr lang="fr-FR" dirty="0"/>
          </a:p>
          <a:p>
            <a:pPr marL="285750" indent="-285750">
              <a:buFont typeface="Arial" panose="020B0604020202020204" pitchFamily="34" charset="0"/>
              <a:buChar char="•"/>
            </a:pPr>
            <a:r>
              <a:rPr lang="fr-FR" dirty="0" err="1"/>
              <a:t>Astro</a:t>
            </a:r>
            <a:r>
              <a:rPr lang="fr-FR" dirty="0"/>
              <a:t> </a:t>
            </a:r>
            <a:r>
              <a:rPr lang="fr-FR" dirty="0" err="1"/>
              <a:t>with</a:t>
            </a:r>
            <a:r>
              <a:rPr lang="fr-FR" dirty="0"/>
              <a:t> </a:t>
            </a:r>
            <a:r>
              <a:rPr lang="fr-FR" dirty="0" err="1"/>
              <a:t>Sub</a:t>
            </a:r>
            <a:r>
              <a:rPr lang="fr-FR" dirty="0"/>
              <a:t>-mm (50-600 GHz), X </a:t>
            </a:r>
            <a:r>
              <a:rPr lang="fr-FR" dirty="0" err="1"/>
              <a:t>detection</a:t>
            </a:r>
            <a:r>
              <a:rPr lang="fr-FR" dirty="0"/>
              <a:t>, </a:t>
            </a:r>
            <a:r>
              <a:rPr lang="fr-FR" dirty="0" err="1"/>
              <a:t>Low-Energy</a:t>
            </a:r>
            <a:r>
              <a:rPr lang="fr-FR" dirty="0"/>
              <a:t> single photon</a:t>
            </a:r>
          </a:p>
        </p:txBody>
      </p:sp>
      <p:sp>
        <p:nvSpPr>
          <p:cNvPr id="16" name="Resistive: superconductor or metal/insulator transition…">
            <a:extLst>
              <a:ext uri="{FF2B5EF4-FFF2-40B4-BE49-F238E27FC236}">
                <a16:creationId xmlns:a16="http://schemas.microsoft.com/office/drawing/2014/main" id="{B4C0000F-DE70-BB45-9949-0989F2D3AACA}"/>
              </a:ext>
            </a:extLst>
          </p:cNvPr>
          <p:cNvSpPr txBox="1"/>
          <p:nvPr/>
        </p:nvSpPr>
        <p:spPr>
          <a:xfrm>
            <a:off x="250612" y="4833603"/>
            <a:ext cx="8353835" cy="14773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a:spAutoFit/>
          </a:bodyPr>
          <a:lstStyle/>
          <a:p>
            <a:pPr marL="285750" indent="-285750">
              <a:buFontTx/>
              <a:buChar char="-"/>
            </a:pPr>
            <a:r>
              <a:rPr lang="fr-FR" dirty="0" err="1"/>
              <a:t>Increasingly</a:t>
            </a:r>
            <a:r>
              <a:rPr lang="fr-FR" dirty="0"/>
              <a:t> </a:t>
            </a:r>
            <a:r>
              <a:rPr lang="fr-FR" dirty="0" err="1"/>
              <a:t>deep</a:t>
            </a:r>
            <a:r>
              <a:rPr lang="fr-FR" dirty="0"/>
              <a:t> </a:t>
            </a:r>
            <a:r>
              <a:rPr lang="fr-FR" dirty="0" err="1"/>
              <a:t>integration</a:t>
            </a:r>
            <a:r>
              <a:rPr lang="fr-FR" dirty="0"/>
              <a:t> </a:t>
            </a:r>
            <a:r>
              <a:rPr lang="fr-FR" dirty="0" err="1"/>
              <a:t>between</a:t>
            </a:r>
            <a:r>
              <a:rPr lang="fr-FR" dirty="0"/>
              <a:t> detectors: </a:t>
            </a:r>
            <a:r>
              <a:rPr lang="fr-FR" dirty="0" err="1"/>
              <a:t>higher</a:t>
            </a:r>
            <a:r>
              <a:rPr lang="fr-FR" dirty="0"/>
              <a:t> </a:t>
            </a:r>
            <a:r>
              <a:rPr lang="fr-FR" dirty="0" err="1"/>
              <a:t>number</a:t>
            </a:r>
            <a:r>
              <a:rPr lang="fr-FR" dirty="0"/>
              <a:t>, more pixels</a:t>
            </a:r>
            <a:endParaRPr lang="fr-FR" sz="1600" dirty="0"/>
          </a:p>
          <a:p>
            <a:pPr marL="285750" indent="-285750">
              <a:buFontTx/>
              <a:buChar char="-"/>
            </a:pPr>
            <a:r>
              <a:rPr lang="fr-FR" dirty="0" err="1"/>
              <a:t>Mechanics</a:t>
            </a:r>
            <a:r>
              <a:rPr lang="fr-FR" dirty="0"/>
              <a:t>: </a:t>
            </a:r>
            <a:r>
              <a:rPr lang="fr-FR" dirty="0" err="1"/>
              <a:t>compactness</a:t>
            </a:r>
            <a:r>
              <a:rPr lang="fr-FR" dirty="0"/>
              <a:t>, </a:t>
            </a:r>
            <a:r>
              <a:rPr lang="fr-FR" dirty="0" err="1"/>
              <a:t>low</a:t>
            </a:r>
            <a:r>
              <a:rPr lang="fr-FR" dirty="0"/>
              <a:t> </a:t>
            </a:r>
            <a:r>
              <a:rPr lang="fr-FR" dirty="0" err="1"/>
              <a:t>radioactivity</a:t>
            </a:r>
            <a:endParaRPr lang="fr-FR" dirty="0"/>
          </a:p>
          <a:p>
            <a:pPr marL="285750" indent="-285750">
              <a:buFontTx/>
              <a:buChar char="-"/>
            </a:pPr>
            <a:r>
              <a:rPr lang="fr-FR" dirty="0" err="1"/>
              <a:t>Cryogenics</a:t>
            </a:r>
            <a:r>
              <a:rPr lang="fr-FR" dirty="0"/>
              <a:t>: “dry” cryostat, high dissipation power at </a:t>
            </a:r>
            <a:r>
              <a:rPr lang="fr-FR" dirty="0" err="1"/>
              <a:t>low</a:t>
            </a:r>
            <a:r>
              <a:rPr lang="fr-FR" dirty="0"/>
              <a:t> </a:t>
            </a:r>
            <a:r>
              <a:rPr lang="fr-FR" dirty="0" err="1"/>
              <a:t>temperature</a:t>
            </a:r>
            <a:r>
              <a:rPr lang="fr-FR" dirty="0"/>
              <a:t>, management of </a:t>
            </a:r>
            <a:r>
              <a:rPr lang="fr-FR" dirty="0" err="1"/>
              <a:t>microphonic</a:t>
            </a:r>
            <a:r>
              <a:rPr lang="fr-FR" dirty="0"/>
              <a:t> noise </a:t>
            </a:r>
            <a:r>
              <a:rPr lang="fr-FR" dirty="0" err="1"/>
              <a:t>induced</a:t>
            </a:r>
            <a:r>
              <a:rPr lang="fr-FR" dirty="0"/>
              <a:t> by thermal machines</a:t>
            </a:r>
          </a:p>
          <a:p>
            <a:pPr marL="285750" indent="-285750">
              <a:buFontTx/>
              <a:buChar char="-"/>
            </a:pPr>
            <a:r>
              <a:rPr lang="fr-FR" dirty="0"/>
              <a:t>Front-end </a:t>
            </a:r>
            <a:r>
              <a:rPr lang="fr-FR" dirty="0" err="1"/>
              <a:t>electronics</a:t>
            </a:r>
            <a:r>
              <a:rPr lang="fr-FR" dirty="0"/>
              <a:t>: </a:t>
            </a:r>
            <a:r>
              <a:rPr lang="fr-FR" dirty="0" err="1"/>
              <a:t>dedicated</a:t>
            </a:r>
            <a:r>
              <a:rPr lang="fr-FR" dirty="0"/>
              <a:t> ASIC, </a:t>
            </a:r>
            <a:r>
              <a:rPr lang="fr-FR" dirty="0" err="1"/>
              <a:t>multiplexing</a:t>
            </a:r>
            <a:r>
              <a:rPr lang="fr-FR" dirty="0"/>
              <a:t>, </a:t>
            </a:r>
            <a:r>
              <a:rPr lang="fr-FR" dirty="0" err="1"/>
              <a:t>consumption</a:t>
            </a:r>
            <a:endParaRPr lang="en-US" sz="1687" dirty="0"/>
          </a:p>
        </p:txBody>
      </p:sp>
      <p:sp>
        <p:nvSpPr>
          <p:cNvPr id="17" name="Sensors">
            <a:extLst>
              <a:ext uri="{FF2B5EF4-FFF2-40B4-BE49-F238E27FC236}">
                <a16:creationId xmlns:a16="http://schemas.microsoft.com/office/drawing/2014/main" id="{0D27E4BC-7992-F048-85CA-F9C667C8952A}"/>
              </a:ext>
            </a:extLst>
          </p:cNvPr>
          <p:cNvSpPr txBox="1"/>
          <p:nvPr/>
        </p:nvSpPr>
        <p:spPr>
          <a:xfrm>
            <a:off x="320622" y="4498590"/>
            <a:ext cx="5221812" cy="351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a:spAutoFit/>
          </a:bodyPr>
          <a:lstStyle>
            <a:lvl1pPr algn="l" defTabSz="650240">
              <a:defRPr sz="2400" b="1">
                <a:solidFill>
                  <a:srgbClr val="0D2848"/>
                </a:solidFill>
                <a:latin typeface="Calibri"/>
                <a:ea typeface="Calibri"/>
                <a:cs typeface="Calibri"/>
                <a:sym typeface="Calibri"/>
              </a:defRPr>
            </a:lvl1pPr>
          </a:lstStyle>
          <a:p>
            <a:r>
              <a:rPr lang="en-US" sz="1687" dirty="0"/>
              <a:t>From R&amp;D phase towards complex scientific instruments: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231" name="Titre 1"/>
          <p:cNvSpPr txBox="1">
            <a:spLocks noGrp="1"/>
          </p:cNvSpPr>
          <p:nvPr>
            <p:ph type="title"/>
          </p:nvPr>
        </p:nvSpPr>
        <p:spPr>
          <a:xfrm>
            <a:off x="1763688" y="14224"/>
            <a:ext cx="7380312" cy="554671"/>
          </a:xfrm>
          <a:prstGeom prst="rect">
            <a:avLst/>
          </a:prstGeom>
        </p:spPr>
        <p:txBody>
          <a:bodyPr>
            <a:noAutofit/>
          </a:bodyPr>
          <a:lstStyle>
            <a:lvl1pPr>
              <a:defRPr sz="3800"/>
            </a:lvl1pPr>
          </a:lstStyle>
          <a:p>
            <a:r>
              <a:rPr sz="3200" dirty="0"/>
              <a:t>R&amp;D on thermal sensors</a:t>
            </a:r>
          </a:p>
        </p:txBody>
      </p:sp>
      <p:grpSp>
        <p:nvGrpSpPr>
          <p:cNvPr id="237" name="Group"/>
          <p:cNvGrpSpPr/>
          <p:nvPr/>
        </p:nvGrpSpPr>
        <p:grpSpPr>
          <a:xfrm>
            <a:off x="6629391" y="1401951"/>
            <a:ext cx="2152588" cy="2605775"/>
            <a:chOff x="0" y="0"/>
            <a:chExt cx="3061456" cy="3705989"/>
          </a:xfrm>
        </p:grpSpPr>
        <p:sp>
          <p:nvSpPr>
            <p:cNvPr id="234" name="ZoneTexte 10"/>
            <p:cNvSpPr txBox="1"/>
            <p:nvPr/>
          </p:nvSpPr>
          <p:spPr>
            <a:xfrm>
              <a:off x="382059" y="3263148"/>
              <a:ext cx="2655131" cy="44284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r" defTabSz="1300480">
                <a:defRPr sz="2400">
                  <a:solidFill>
                    <a:srgbClr val="00294B"/>
                  </a:solidFill>
                  <a:latin typeface="Calibri"/>
                  <a:ea typeface="Calibri"/>
                  <a:cs typeface="Calibri"/>
                  <a:sym typeface="Calibri"/>
                </a:defRPr>
              </a:lvl1pPr>
            </a:lstStyle>
            <a:p>
              <a:r>
                <a:rPr sz="1687"/>
                <a:t>QUBIC</a:t>
              </a:r>
            </a:p>
          </p:txBody>
        </p:sp>
        <p:pic>
          <p:nvPicPr>
            <p:cNvPr id="235" name="Image 13" descr="Image 13"/>
            <p:cNvPicPr>
              <a:picLocks noChangeAspect="1"/>
            </p:cNvPicPr>
            <p:nvPr/>
          </p:nvPicPr>
          <p:blipFill>
            <a:blip r:embed="rId2"/>
            <a:srcRect r="48493"/>
            <a:stretch>
              <a:fillRect/>
            </a:stretch>
          </p:blipFill>
          <p:spPr>
            <a:xfrm>
              <a:off x="0" y="0"/>
              <a:ext cx="3061310" cy="1581736"/>
            </a:xfrm>
            <a:prstGeom prst="rect">
              <a:avLst/>
            </a:prstGeom>
            <a:ln w="12700" cap="flat">
              <a:noFill/>
              <a:miter lim="400000"/>
            </a:ln>
            <a:effectLst/>
          </p:spPr>
        </p:pic>
        <p:pic>
          <p:nvPicPr>
            <p:cNvPr id="236" name="Image 13" descr="Image 13"/>
            <p:cNvPicPr>
              <a:picLocks noChangeAspect="1"/>
            </p:cNvPicPr>
            <p:nvPr/>
          </p:nvPicPr>
          <p:blipFill>
            <a:blip r:embed="rId2"/>
            <a:srcRect l="51266"/>
            <a:stretch>
              <a:fillRect/>
            </a:stretch>
          </p:blipFill>
          <p:spPr>
            <a:xfrm>
              <a:off x="0" y="1632016"/>
              <a:ext cx="3061457" cy="1671821"/>
            </a:xfrm>
            <a:prstGeom prst="rect">
              <a:avLst/>
            </a:prstGeom>
            <a:ln w="12700" cap="flat">
              <a:noFill/>
              <a:miter lim="400000"/>
            </a:ln>
            <a:effectLst/>
          </p:spPr>
        </p:pic>
      </p:grpSp>
      <p:sp>
        <p:nvSpPr>
          <p:cNvPr id="13" name="Espace réservé du numéro de diapositive 3">
            <a:extLst>
              <a:ext uri="{FF2B5EF4-FFF2-40B4-BE49-F238E27FC236}">
                <a16:creationId xmlns:a16="http://schemas.microsoft.com/office/drawing/2014/main" id="{9027F29B-4EA7-FE46-8457-28A8F5D7A382}"/>
              </a:ext>
            </a:extLst>
          </p:cNvPr>
          <p:cNvSpPr>
            <a:spLocks noGrp="1"/>
          </p:cNvSpPr>
          <p:nvPr>
            <p:ph type="sldNum" sz="quarter" idx="12"/>
          </p:nvPr>
        </p:nvSpPr>
        <p:spPr>
          <a:xfrm>
            <a:off x="8316416" y="6516000"/>
            <a:ext cx="720000" cy="360000"/>
          </a:xfrm>
        </p:spPr>
        <p:txBody>
          <a:bodyPr/>
          <a:lstStyle/>
          <a:p>
            <a:r>
              <a:rPr lang="en-US" dirty="0"/>
              <a:t>13</a:t>
            </a:r>
          </a:p>
        </p:txBody>
      </p:sp>
      <p:sp>
        <p:nvSpPr>
          <p:cNvPr id="2" name="ZoneTexte 1">
            <a:extLst>
              <a:ext uri="{FF2B5EF4-FFF2-40B4-BE49-F238E27FC236}">
                <a16:creationId xmlns:a16="http://schemas.microsoft.com/office/drawing/2014/main" id="{9AF129D0-3576-C047-B8F4-A896B3DBE4D2}"/>
              </a:ext>
            </a:extLst>
          </p:cNvPr>
          <p:cNvSpPr txBox="1"/>
          <p:nvPr/>
        </p:nvSpPr>
        <p:spPr>
          <a:xfrm>
            <a:off x="208128" y="667682"/>
            <a:ext cx="8440928" cy="2031325"/>
          </a:xfrm>
          <a:prstGeom prst="rect">
            <a:avLst/>
          </a:prstGeom>
          <a:noFill/>
        </p:spPr>
        <p:txBody>
          <a:bodyPr wrap="square" rtlCol="0">
            <a:spAutoFit/>
          </a:bodyPr>
          <a:lstStyle/>
          <a:p>
            <a:r>
              <a:rPr lang="fr-FR" b="1" dirty="0"/>
              <a:t>Ge-NTD: Neutron transmutation doping of Ge, </a:t>
            </a:r>
            <a:r>
              <a:rPr lang="fr-FR" b="1" dirty="0" err="1"/>
              <a:t>metal</a:t>
            </a:r>
            <a:r>
              <a:rPr lang="fr-FR" b="1" dirty="0"/>
              <a:t>/</a:t>
            </a:r>
            <a:r>
              <a:rPr lang="fr-FR" b="1" dirty="0" err="1"/>
              <a:t>insulator</a:t>
            </a:r>
            <a:r>
              <a:rPr lang="fr-FR" b="1" dirty="0"/>
              <a:t> transition</a:t>
            </a:r>
          </a:p>
          <a:p>
            <a:pPr marL="285750" indent="-285750">
              <a:buFont typeface="Arial" panose="020B0604020202020204" pitchFamily="34" charset="0"/>
              <a:buChar char="•"/>
            </a:pPr>
            <a:r>
              <a:rPr lang="fr-FR" dirty="0"/>
              <a:t>Use of </a:t>
            </a:r>
            <a:r>
              <a:rPr lang="fr-FR" dirty="0" err="1"/>
              <a:t>research</a:t>
            </a:r>
            <a:r>
              <a:rPr lang="fr-FR" dirty="0"/>
              <a:t> </a:t>
            </a:r>
            <a:r>
              <a:rPr lang="fr-FR" dirty="0" err="1"/>
              <a:t>reactors</a:t>
            </a:r>
            <a:r>
              <a:rPr lang="fr-FR" dirty="0"/>
              <a:t> in France to </a:t>
            </a:r>
            <a:r>
              <a:rPr lang="fr-FR" dirty="0" err="1"/>
              <a:t>make</a:t>
            </a:r>
            <a:r>
              <a:rPr lang="fr-FR" dirty="0"/>
              <a:t> NTD: (</a:t>
            </a:r>
            <a:r>
              <a:rPr lang="fr-FR" dirty="0" err="1"/>
              <a:t>e.g</a:t>
            </a:r>
            <a:r>
              <a:rPr lang="fr-FR" dirty="0"/>
              <a:t>., LUMEN, ANR 2015)</a:t>
            </a:r>
          </a:p>
          <a:p>
            <a:pPr marL="285750" indent="-285750">
              <a:buFont typeface="Arial" panose="020B0604020202020204" pitchFamily="34" charset="0"/>
              <a:buChar char="•"/>
            </a:pPr>
            <a:r>
              <a:rPr lang="fr-FR" dirty="0" err="1"/>
              <a:t>Currently</a:t>
            </a:r>
            <a:r>
              <a:rPr lang="fr-FR" dirty="0"/>
              <a:t> no new production, new </a:t>
            </a:r>
            <a:r>
              <a:rPr lang="fr-FR" dirty="0" err="1"/>
              <a:t>prod</a:t>
            </a:r>
            <a:r>
              <a:rPr lang="fr-FR" dirty="0"/>
              <a:t>. </a:t>
            </a:r>
            <a:r>
              <a:rPr lang="fr-FR" dirty="0" err="1"/>
              <a:t>chain</a:t>
            </a:r>
            <a:r>
              <a:rPr lang="fr-FR" dirty="0"/>
              <a:t> to </a:t>
            </a:r>
            <a:r>
              <a:rPr lang="fr-FR" dirty="0" err="1"/>
              <a:t>be</a:t>
            </a:r>
            <a:r>
              <a:rPr lang="fr-FR" dirty="0"/>
              <a:t> </a:t>
            </a:r>
            <a:r>
              <a:rPr lang="fr-FR" dirty="0" err="1"/>
              <a:t>found</a:t>
            </a:r>
            <a:endParaRPr lang="fr-FR" dirty="0"/>
          </a:p>
          <a:p>
            <a:pPr marL="285750" indent="-285750">
              <a:buFont typeface="Arial" panose="020B0604020202020204" pitchFamily="34" charset="0"/>
              <a:buChar char="•"/>
            </a:pPr>
            <a:r>
              <a:rPr lang="fr-FR" dirty="0"/>
              <a:t>R&amp;D Optimisation: </a:t>
            </a:r>
          </a:p>
          <a:p>
            <a:r>
              <a:rPr lang="fr-FR" dirty="0"/>
              <a:t> 	- </a:t>
            </a:r>
            <a:r>
              <a:rPr lang="fr-FR" dirty="0" err="1"/>
              <a:t>Metallization</a:t>
            </a:r>
            <a:r>
              <a:rPr lang="fr-FR" dirty="0"/>
              <a:t>, </a:t>
            </a:r>
            <a:r>
              <a:rPr lang="fr-FR" dirty="0" err="1"/>
              <a:t>cutting</a:t>
            </a:r>
            <a:r>
              <a:rPr lang="fr-FR" dirty="0"/>
              <a:t> and </a:t>
            </a:r>
            <a:r>
              <a:rPr lang="fr-FR" dirty="0" err="1"/>
              <a:t>gluing</a:t>
            </a:r>
            <a:r>
              <a:rPr lang="fr-FR" dirty="0"/>
              <a:t> </a:t>
            </a:r>
            <a:r>
              <a:rPr lang="fr-FR" dirty="0" err="1"/>
              <a:t>processes</a:t>
            </a:r>
            <a:endParaRPr lang="fr-FR" dirty="0"/>
          </a:p>
          <a:p>
            <a:r>
              <a:rPr lang="fr-FR" dirty="0"/>
              <a:t>	- 1000s of </a:t>
            </a:r>
            <a:r>
              <a:rPr lang="fr-FR" dirty="0" err="1"/>
              <a:t>NTDs</a:t>
            </a:r>
            <a:r>
              <a:rPr lang="fr-FR" dirty="0"/>
              <a:t> </a:t>
            </a:r>
            <a:r>
              <a:rPr lang="fr-FR" dirty="0" err="1"/>
              <a:t>needed</a:t>
            </a:r>
            <a:r>
              <a:rPr lang="fr-FR" dirty="0"/>
              <a:t> for </a:t>
            </a:r>
            <a:r>
              <a:rPr lang="fr-FR" dirty="0" err="1"/>
              <a:t>next</a:t>
            </a:r>
            <a:r>
              <a:rPr lang="fr-FR" dirty="0"/>
              <a:t> 10 </a:t>
            </a:r>
            <a:r>
              <a:rPr lang="fr-FR" dirty="0" err="1"/>
              <a:t>years</a:t>
            </a:r>
            <a:endParaRPr lang="fr-FR" dirty="0"/>
          </a:p>
          <a:p>
            <a:endParaRPr lang="fr-FR" dirty="0"/>
          </a:p>
        </p:txBody>
      </p:sp>
      <p:sp>
        <p:nvSpPr>
          <p:cNvPr id="3" name="ZoneTexte 2">
            <a:extLst>
              <a:ext uri="{FF2B5EF4-FFF2-40B4-BE49-F238E27FC236}">
                <a16:creationId xmlns:a16="http://schemas.microsoft.com/office/drawing/2014/main" id="{3E99738A-D620-724C-8AEA-71C589B22683}"/>
              </a:ext>
            </a:extLst>
          </p:cNvPr>
          <p:cNvSpPr txBox="1"/>
          <p:nvPr/>
        </p:nvSpPr>
        <p:spPr>
          <a:xfrm>
            <a:off x="65298" y="2845754"/>
            <a:ext cx="6547030" cy="1200329"/>
          </a:xfrm>
          <a:prstGeom prst="rect">
            <a:avLst/>
          </a:prstGeom>
          <a:noFill/>
        </p:spPr>
        <p:txBody>
          <a:bodyPr wrap="square" rtlCol="0">
            <a:spAutoFit/>
          </a:bodyPr>
          <a:lstStyle/>
          <a:p>
            <a:r>
              <a:rPr lang="fr-FR" b="1" dirty="0"/>
              <a:t>Nb</a:t>
            </a:r>
            <a:r>
              <a:rPr lang="fr-FR" b="1" baseline="-25000" dirty="0"/>
              <a:t>x</a:t>
            </a:r>
            <a:r>
              <a:rPr lang="fr-FR" b="1" dirty="0"/>
              <a:t>Si</a:t>
            </a:r>
            <a:r>
              <a:rPr lang="fr-FR" b="1" baseline="-25000" dirty="0"/>
              <a:t>1-x</a:t>
            </a:r>
            <a:r>
              <a:rPr lang="fr-FR" b="1" dirty="0"/>
              <a:t>: </a:t>
            </a:r>
            <a:r>
              <a:rPr lang="fr-FR" b="1" dirty="0" err="1"/>
              <a:t>alloy</a:t>
            </a:r>
            <a:r>
              <a:rPr lang="fr-FR" b="1" dirty="0"/>
              <a:t> close to </a:t>
            </a:r>
            <a:r>
              <a:rPr lang="fr-FR" b="1" dirty="0" err="1"/>
              <a:t>metal</a:t>
            </a:r>
            <a:r>
              <a:rPr lang="fr-FR" b="1" dirty="0"/>
              <a:t>/</a:t>
            </a:r>
            <a:r>
              <a:rPr lang="fr-FR" b="1" dirty="0" err="1"/>
              <a:t>insulator</a:t>
            </a:r>
            <a:r>
              <a:rPr lang="fr-FR" b="1" dirty="0"/>
              <a:t> transition or </a:t>
            </a:r>
            <a:r>
              <a:rPr lang="fr-FR" b="1" dirty="0" err="1"/>
              <a:t>even</a:t>
            </a:r>
            <a:r>
              <a:rPr lang="fr-FR" b="1" dirty="0"/>
              <a:t> supra</a:t>
            </a:r>
          </a:p>
          <a:p>
            <a:pPr marL="285750" indent="-285750">
              <a:buFont typeface="Arial" panose="020B0604020202020204" pitchFamily="34" charset="0"/>
              <a:buChar char="•"/>
            </a:pPr>
            <a:r>
              <a:rPr lang="fr-FR" dirty="0"/>
              <a:t>Micro-</a:t>
            </a:r>
            <a:r>
              <a:rPr lang="fr-FR" dirty="0" err="1"/>
              <a:t>lithography</a:t>
            </a:r>
            <a:r>
              <a:rPr lang="fr-FR" dirty="0"/>
              <a:t> </a:t>
            </a:r>
            <a:r>
              <a:rPr lang="fr-FR" dirty="0" err="1"/>
              <a:t>process</a:t>
            </a:r>
            <a:r>
              <a:rPr lang="fr-FR" dirty="0"/>
              <a:t> for matrix </a:t>
            </a:r>
            <a:r>
              <a:rPr lang="fr-FR" dirty="0" err="1"/>
              <a:t>manufacturing</a:t>
            </a:r>
            <a:r>
              <a:rPr lang="fr-FR" dirty="0"/>
              <a:t> (QUBIC) and high mass </a:t>
            </a:r>
            <a:r>
              <a:rPr lang="fr-FR" dirty="0" err="1"/>
              <a:t>bolometers</a:t>
            </a:r>
            <a:r>
              <a:rPr lang="fr-FR" dirty="0"/>
              <a:t> (EDELWEISS/Ricochet). </a:t>
            </a:r>
          </a:p>
          <a:p>
            <a:pPr marL="285750" indent="-285750">
              <a:buFont typeface="Arial" panose="020B0604020202020204" pitchFamily="34" charset="0"/>
              <a:buChar char="•"/>
            </a:pPr>
            <a:r>
              <a:rPr lang="fr-FR" dirty="0"/>
              <a:t>R&amp;D: </a:t>
            </a:r>
          </a:p>
        </p:txBody>
      </p:sp>
      <p:sp>
        <p:nvSpPr>
          <p:cNvPr id="4" name="ZoneTexte 3">
            <a:extLst>
              <a:ext uri="{FF2B5EF4-FFF2-40B4-BE49-F238E27FC236}">
                <a16:creationId xmlns:a16="http://schemas.microsoft.com/office/drawing/2014/main" id="{EF5D230B-9ECE-B746-BB2D-66B57463C7B6}"/>
              </a:ext>
            </a:extLst>
          </p:cNvPr>
          <p:cNvSpPr txBox="1"/>
          <p:nvPr/>
        </p:nvSpPr>
        <p:spPr>
          <a:xfrm>
            <a:off x="1115616" y="3976235"/>
            <a:ext cx="6237926" cy="646331"/>
          </a:xfrm>
          <a:prstGeom prst="rect">
            <a:avLst/>
          </a:prstGeom>
          <a:noFill/>
        </p:spPr>
        <p:txBody>
          <a:bodyPr wrap="none" rtlCol="0">
            <a:spAutoFit/>
          </a:bodyPr>
          <a:lstStyle/>
          <a:p>
            <a:r>
              <a:rPr lang="fr-FR" dirty="0"/>
              <a:t>- </a:t>
            </a:r>
            <a:r>
              <a:rPr lang="fr-FR" dirty="0" err="1"/>
              <a:t>Minimize</a:t>
            </a:r>
            <a:r>
              <a:rPr lang="fr-FR" dirty="0"/>
              <a:t> </a:t>
            </a:r>
            <a:r>
              <a:rPr lang="fr-FR" dirty="0" err="1"/>
              <a:t>specific</a:t>
            </a:r>
            <a:r>
              <a:rPr lang="fr-FR" dirty="0"/>
              <a:t> </a:t>
            </a:r>
            <a:r>
              <a:rPr lang="fr-FR" dirty="0" err="1"/>
              <a:t>heat</a:t>
            </a:r>
            <a:r>
              <a:rPr lang="fr-FR" dirty="0"/>
              <a:t> by </a:t>
            </a:r>
            <a:r>
              <a:rPr lang="fr-FR" dirty="0" err="1"/>
              <a:t>mixing</a:t>
            </a:r>
            <a:r>
              <a:rPr lang="fr-FR" dirty="0"/>
              <a:t> active zone </a:t>
            </a:r>
            <a:r>
              <a:rPr lang="fr-FR" dirty="0" err="1"/>
              <a:t>with</a:t>
            </a:r>
            <a:r>
              <a:rPr lang="fr-FR" dirty="0"/>
              <a:t> phonons </a:t>
            </a:r>
            <a:r>
              <a:rPr lang="fr-FR" dirty="0" err="1"/>
              <a:t>trap</a:t>
            </a:r>
            <a:endParaRPr lang="fr-FR" dirty="0"/>
          </a:p>
          <a:p>
            <a:r>
              <a:rPr lang="fr-FR" dirty="0"/>
              <a:t>- Veto for </a:t>
            </a:r>
            <a:r>
              <a:rPr lang="fr-FR" dirty="0" err="1"/>
              <a:t>low</a:t>
            </a:r>
            <a:r>
              <a:rPr lang="fr-FR" dirty="0"/>
              <a:t> </a:t>
            </a:r>
            <a:r>
              <a:rPr lang="fr-FR" dirty="0" err="1"/>
              <a:t>energy</a:t>
            </a:r>
            <a:r>
              <a:rPr lang="fr-FR" dirty="0"/>
              <a:t> surface </a:t>
            </a:r>
            <a:r>
              <a:rPr lang="fr-FR" dirty="0" err="1"/>
              <a:t>event</a:t>
            </a:r>
            <a:r>
              <a:rPr lang="fr-FR" dirty="0"/>
              <a:t> (super «</a:t>
            </a:r>
            <a:r>
              <a:rPr lang="fr-FR" dirty="0" err="1"/>
              <a:t>metastable</a:t>
            </a:r>
            <a:r>
              <a:rPr lang="fr-FR" dirty="0"/>
              <a:t>» state)</a:t>
            </a:r>
          </a:p>
        </p:txBody>
      </p:sp>
      <p:sp>
        <p:nvSpPr>
          <p:cNvPr id="16" name="Rectangle 4">
            <a:extLst>
              <a:ext uri="{FF2B5EF4-FFF2-40B4-BE49-F238E27FC236}">
                <a16:creationId xmlns:a16="http://schemas.microsoft.com/office/drawing/2014/main" id="{A8C13F41-6264-5141-9ABC-0C25D938FA5C}"/>
              </a:ext>
            </a:extLst>
          </p:cNvPr>
          <p:cNvSpPr/>
          <p:nvPr/>
        </p:nvSpPr>
        <p:spPr>
          <a:xfrm>
            <a:off x="107585" y="4884786"/>
            <a:ext cx="8928832" cy="1323437"/>
          </a:xfrm>
          <a:prstGeom prst="rect">
            <a:avLst/>
          </a:prstGeom>
          <a:ln w="12700">
            <a:solidFill>
              <a:srgbClr val="E7511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p>
            <a:pPr algn="ctr" defTabSz="914367">
              <a:defRPr sz="2800" b="1">
                <a:solidFill>
                  <a:srgbClr val="E75112"/>
                </a:solidFill>
                <a:latin typeface="Calibri,Italic"/>
                <a:ea typeface="Calibri,Italic"/>
                <a:cs typeface="Calibri,Italic"/>
                <a:sym typeface="Calibri,Italic"/>
              </a:defRPr>
            </a:pPr>
            <a:r>
              <a:rPr lang="en-US" sz="2000" dirty="0">
                <a:latin typeface="Calibri" panose="020F0502020204030204" pitchFamily="34" charset="0"/>
                <a:cs typeface="Calibri" panose="020F0502020204030204" pitchFamily="34" charset="0"/>
              </a:rPr>
              <a:t>R7: </a:t>
            </a:r>
            <a:r>
              <a:rPr lang="en-US" sz="2000" dirty="0">
                <a:solidFill>
                  <a:srgbClr val="00294B"/>
                </a:solidFill>
                <a:latin typeface="Calibri" panose="020F0502020204030204" pitchFamily="34" charset="0"/>
                <a:ea typeface="Calibri"/>
                <a:cs typeface="Calibri" panose="020F0502020204030204" pitchFamily="34" charset="0"/>
                <a:sym typeface="Calibri"/>
              </a:rPr>
              <a:t>IN2P3 teams and their main French partners are developing very diverse and innovative R&amp;D projects. These activities should be strongly supported in the long term to address the needs of future </a:t>
            </a:r>
            <a:r>
              <a:rPr lang="en-US" sz="2000" dirty="0" err="1">
                <a:solidFill>
                  <a:srgbClr val="00294B"/>
                </a:solidFill>
                <a:latin typeface="Calibri" panose="020F0502020204030204" pitchFamily="34" charset="0"/>
                <a:ea typeface="Calibri"/>
                <a:cs typeface="Calibri" panose="020F0502020204030204" pitchFamily="34" charset="0"/>
                <a:sym typeface="Calibri"/>
              </a:rPr>
              <a:t>astroparticle</a:t>
            </a:r>
            <a:r>
              <a:rPr lang="en-US" sz="2000" dirty="0">
                <a:solidFill>
                  <a:srgbClr val="00294B"/>
                </a:solidFill>
                <a:latin typeface="Calibri" panose="020F0502020204030204" pitchFamily="34" charset="0"/>
                <a:ea typeface="Calibri"/>
                <a:cs typeface="Calibri" panose="020F0502020204030204" pitchFamily="34" charset="0"/>
                <a:sym typeface="Calibri"/>
              </a:rPr>
              <a:t> and cosmology experiments, but should better focus on the most promising and priority developments.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Photodetectors</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14</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8" name="Rectangle 7">
            <a:extLst>
              <a:ext uri="{FF2B5EF4-FFF2-40B4-BE49-F238E27FC236}">
                <a16:creationId xmlns:a16="http://schemas.microsoft.com/office/drawing/2014/main" id="{43FF582B-7D01-D948-BA92-55ECE999FDB2}"/>
              </a:ext>
            </a:extLst>
          </p:cNvPr>
          <p:cNvSpPr/>
          <p:nvPr/>
        </p:nvSpPr>
        <p:spPr>
          <a:xfrm>
            <a:off x="177062" y="1166615"/>
            <a:ext cx="8139354" cy="1200329"/>
          </a:xfrm>
          <a:prstGeom prst="rect">
            <a:avLst/>
          </a:prstGeom>
          <a:solidFill>
            <a:schemeClr val="bg1"/>
          </a:solidFill>
          <a:ln>
            <a:noFill/>
          </a:ln>
        </p:spPr>
        <p:txBody>
          <a:bodyPr wrap="square">
            <a:spAutoFit/>
          </a:bodyPr>
          <a:lstStyle/>
          <a:p>
            <a:r>
              <a:rPr lang="en-US" dirty="0"/>
              <a:t>Commonly used photodetectors:</a:t>
            </a:r>
          </a:p>
          <a:p>
            <a:pPr marL="285750" indent="-285750">
              <a:buFont typeface="Arial" panose="020B0604020202020204" pitchFamily="34" charset="0"/>
              <a:buChar char="•"/>
            </a:pPr>
            <a:r>
              <a:rPr lang="en-US" dirty="0"/>
              <a:t>Photomultipliers (PMT) </a:t>
            </a:r>
          </a:p>
          <a:p>
            <a:pPr marL="285750" indent="-285750">
              <a:buFont typeface="Arial" panose="020B0604020202020204" pitchFamily="34" charset="0"/>
              <a:buChar char="•"/>
            </a:pPr>
            <a:r>
              <a:rPr lang="en-US" dirty="0"/>
              <a:t>Micro-Channel Plate PMT (MCP-PMT) </a:t>
            </a:r>
          </a:p>
          <a:p>
            <a:pPr marL="285750" indent="-285750">
              <a:buFont typeface="Arial" panose="020B0604020202020204" pitchFamily="34" charset="0"/>
              <a:buChar char="•"/>
            </a:pPr>
            <a:r>
              <a:rPr lang="en-US" dirty="0"/>
              <a:t>Silicon Photomultiplier (</a:t>
            </a:r>
            <a:r>
              <a:rPr lang="en-US" dirty="0" err="1"/>
              <a:t>SiPM</a:t>
            </a:r>
            <a:r>
              <a:rPr lang="en-US" dirty="0"/>
              <a:t>)</a:t>
            </a:r>
          </a:p>
        </p:txBody>
      </p:sp>
      <p:sp>
        <p:nvSpPr>
          <p:cNvPr id="3" name="ZoneTexte 2">
            <a:extLst>
              <a:ext uri="{FF2B5EF4-FFF2-40B4-BE49-F238E27FC236}">
                <a16:creationId xmlns:a16="http://schemas.microsoft.com/office/drawing/2014/main" id="{7F2EBF2A-0E83-DB4F-8F3E-528056FFA5AF}"/>
              </a:ext>
            </a:extLst>
          </p:cNvPr>
          <p:cNvSpPr txBox="1"/>
          <p:nvPr/>
        </p:nvSpPr>
        <p:spPr>
          <a:xfrm>
            <a:off x="4139952" y="1166848"/>
            <a:ext cx="5004048" cy="1477328"/>
          </a:xfrm>
          <a:prstGeom prst="rect">
            <a:avLst/>
          </a:prstGeom>
          <a:noFill/>
        </p:spPr>
        <p:txBody>
          <a:bodyPr wrap="square" rtlCol="0">
            <a:spAutoFit/>
          </a:bodyPr>
          <a:lstStyle/>
          <a:p>
            <a:endParaRPr lang="en-US" dirty="0"/>
          </a:p>
          <a:p>
            <a:pPr marL="285750" indent="-285750">
              <a:buFont typeface="Wingdings" pitchFamily="2" charset="2"/>
              <a:buChar char="à"/>
            </a:pPr>
            <a:r>
              <a:rPr lang="en-US" dirty="0">
                <a:sym typeface="Wingdings" pitchFamily="2" charset="2"/>
              </a:rPr>
              <a:t>Large detection area</a:t>
            </a:r>
          </a:p>
          <a:p>
            <a:pPr marL="285750" indent="-285750">
              <a:buFont typeface="Wingdings" pitchFamily="2" charset="2"/>
              <a:buChar char="à"/>
            </a:pPr>
            <a:r>
              <a:rPr lang="en-US" dirty="0">
                <a:sym typeface="Wingdings" pitchFamily="2" charset="2"/>
              </a:rPr>
              <a:t>Precise timing (PID or TOF)</a:t>
            </a:r>
          </a:p>
          <a:p>
            <a:pPr marL="285750" indent="-285750">
              <a:buFont typeface="Wingdings" pitchFamily="2" charset="2"/>
              <a:buChar char="à"/>
            </a:pPr>
            <a:r>
              <a:rPr lang="en-US" dirty="0">
                <a:sym typeface="Wingdings" pitchFamily="2" charset="2"/>
              </a:rPr>
              <a:t>Single photon detection, low operating voltage and insensitive to magnetic fields </a:t>
            </a:r>
            <a:endParaRPr lang="en-US" dirty="0"/>
          </a:p>
        </p:txBody>
      </p:sp>
      <p:sp>
        <p:nvSpPr>
          <p:cNvPr id="7" name="Rectangle 6">
            <a:extLst>
              <a:ext uri="{FF2B5EF4-FFF2-40B4-BE49-F238E27FC236}">
                <a16:creationId xmlns:a16="http://schemas.microsoft.com/office/drawing/2014/main" id="{276A9DF3-BE65-3843-9B41-EC0A1CB56AFE}"/>
              </a:ext>
            </a:extLst>
          </p:cNvPr>
          <p:cNvSpPr/>
          <p:nvPr/>
        </p:nvSpPr>
        <p:spPr>
          <a:xfrm>
            <a:off x="0" y="3042317"/>
            <a:ext cx="9144000" cy="2739211"/>
          </a:xfrm>
          <a:prstGeom prst="rect">
            <a:avLst/>
          </a:prstGeom>
          <a:noFill/>
          <a:ln>
            <a:noFill/>
          </a:ln>
        </p:spPr>
        <p:txBody>
          <a:bodyPr wrap="square">
            <a:spAutoFit/>
          </a:bodyPr>
          <a:lstStyle/>
          <a:p>
            <a:pPr algn="ctr"/>
            <a:r>
              <a:rPr lang="en-US" sz="2400" b="1" dirty="0">
                <a:solidFill>
                  <a:schemeClr val="accent3"/>
                </a:solidFill>
              </a:rPr>
              <a:t>Higher level of precision in light detection and high efficiency over a large dynamic range (SD#1, SD#2, SD#3)</a:t>
            </a:r>
          </a:p>
          <a:p>
            <a:pPr algn="ctr"/>
            <a:endParaRPr lang="en-US" sz="2400" b="1" dirty="0">
              <a:solidFill>
                <a:schemeClr val="accent3"/>
              </a:solidFill>
            </a:endParaRPr>
          </a:p>
          <a:p>
            <a:pPr marL="342900" indent="-342900">
              <a:buFont typeface="Arial" panose="020B0604020202020204" pitchFamily="34" charset="0"/>
              <a:buChar char="•"/>
            </a:pPr>
            <a:r>
              <a:rPr lang="en-US" sz="2000" dirty="0"/>
              <a:t>Ultra-fast and radiation hard scintillators</a:t>
            </a:r>
          </a:p>
          <a:p>
            <a:pPr marL="342900" indent="-342900">
              <a:buFont typeface="Arial" panose="020B0604020202020204" pitchFamily="34" charset="0"/>
              <a:buChar char="•"/>
            </a:pPr>
            <a:r>
              <a:rPr lang="en-US" sz="2000" dirty="0"/>
              <a:t>Compact photodetector with high dynamic range and sensitivity</a:t>
            </a:r>
          </a:p>
          <a:p>
            <a:pPr marL="342900" indent="-342900">
              <a:buFont typeface="Arial" panose="020B0604020202020204" pitchFamily="34" charset="0"/>
              <a:buChar char="•"/>
            </a:pPr>
            <a:r>
              <a:rPr lang="en-US" sz="2000" dirty="0"/>
              <a:t>Precise timing sensors with O(10 </a:t>
            </a:r>
            <a:r>
              <a:rPr lang="en-US" sz="2000" dirty="0" err="1"/>
              <a:t>ps</a:t>
            </a:r>
            <a:r>
              <a:rPr lang="en-US" sz="2000" dirty="0"/>
              <a:t>) resolution </a:t>
            </a:r>
          </a:p>
          <a:p>
            <a:pPr marL="342900" indent="-342900">
              <a:buFont typeface="Arial" panose="020B0604020202020204" pitchFamily="34" charset="0"/>
              <a:buChar char="•"/>
            </a:pPr>
            <a:r>
              <a:rPr lang="en-US" sz="2000" dirty="0"/>
              <a:t>Large area, inexpensive and improved photosensor for VUV light</a:t>
            </a:r>
          </a:p>
          <a:p>
            <a:pPr marL="342900" indent="-342900">
              <a:buFont typeface="Arial" panose="020B0604020202020204" pitchFamily="34" charset="0"/>
              <a:buChar char="•"/>
            </a:pPr>
            <a:r>
              <a:rPr lang="en-US" sz="2000" dirty="0"/>
              <a:t>Novel technical solutions for n/𝛾 detection/discrimination</a:t>
            </a:r>
          </a:p>
        </p:txBody>
      </p:sp>
      <p:sp>
        <p:nvSpPr>
          <p:cNvPr id="5" name="ZoneTexte 4">
            <a:extLst>
              <a:ext uri="{FF2B5EF4-FFF2-40B4-BE49-F238E27FC236}">
                <a16:creationId xmlns:a16="http://schemas.microsoft.com/office/drawing/2014/main" id="{F918D3AC-D817-D84D-B4CD-CD061D1A3274}"/>
              </a:ext>
            </a:extLst>
          </p:cNvPr>
          <p:cNvSpPr txBox="1"/>
          <p:nvPr/>
        </p:nvSpPr>
        <p:spPr>
          <a:xfrm>
            <a:off x="1835696" y="5805264"/>
            <a:ext cx="4311565" cy="369332"/>
          </a:xfrm>
          <a:prstGeom prst="rect">
            <a:avLst/>
          </a:prstGeom>
          <a:noFill/>
        </p:spPr>
        <p:txBody>
          <a:bodyPr wrap="none" rtlCol="0">
            <a:spAutoFit/>
          </a:bodyPr>
          <a:lstStyle/>
          <a:p>
            <a:r>
              <a:rPr lang="en-US" b="1" dirty="0">
                <a:solidFill>
                  <a:schemeClr val="accent1">
                    <a:lumMod val="90000"/>
                    <a:lumOff val="10000"/>
                  </a:schemeClr>
                </a:solidFill>
              </a:rPr>
              <a:t>R&amp;D activity on Li-based </a:t>
            </a:r>
            <a:r>
              <a:rPr lang="en-US" b="1" dirty="0" err="1">
                <a:solidFill>
                  <a:schemeClr val="accent1">
                    <a:lumMod val="90000"/>
                    <a:lumOff val="10000"/>
                  </a:schemeClr>
                </a:solidFill>
              </a:rPr>
              <a:t>elpasolite</a:t>
            </a:r>
            <a:r>
              <a:rPr lang="en-US" b="1" dirty="0">
                <a:solidFill>
                  <a:schemeClr val="accent1">
                    <a:lumMod val="90000"/>
                    <a:lumOff val="10000"/>
                  </a:schemeClr>
                </a:solidFill>
              </a:rPr>
              <a:t> crystals </a:t>
            </a:r>
          </a:p>
        </p:txBody>
      </p:sp>
      <p:sp>
        <p:nvSpPr>
          <p:cNvPr id="9" name="ZoneTexte 8">
            <a:extLst>
              <a:ext uri="{FF2B5EF4-FFF2-40B4-BE49-F238E27FC236}">
                <a16:creationId xmlns:a16="http://schemas.microsoft.com/office/drawing/2014/main" id="{FCD1DA32-9A09-3747-807C-4B2CA28745CD}"/>
              </a:ext>
            </a:extLst>
          </p:cNvPr>
          <p:cNvSpPr txBox="1"/>
          <p:nvPr/>
        </p:nvSpPr>
        <p:spPr>
          <a:xfrm>
            <a:off x="5345550" y="4755098"/>
            <a:ext cx="1255537" cy="369332"/>
          </a:xfrm>
          <a:prstGeom prst="rect">
            <a:avLst/>
          </a:prstGeom>
          <a:noFill/>
        </p:spPr>
        <p:txBody>
          <a:bodyPr wrap="none" rtlCol="0">
            <a:spAutoFit/>
          </a:bodyPr>
          <a:lstStyle/>
          <a:p>
            <a:r>
              <a:rPr lang="en-US">
                <a:solidFill>
                  <a:schemeClr val="accent3">
                    <a:lumMod val="75000"/>
                  </a:schemeClr>
                </a:solidFill>
              </a:rPr>
              <a:t>➽ PID, TOF</a:t>
            </a:r>
          </a:p>
        </p:txBody>
      </p:sp>
      <p:sp>
        <p:nvSpPr>
          <p:cNvPr id="10" name="ZoneTexte 9">
            <a:extLst>
              <a:ext uri="{FF2B5EF4-FFF2-40B4-BE49-F238E27FC236}">
                <a16:creationId xmlns:a16="http://schemas.microsoft.com/office/drawing/2014/main" id="{8CB92BF2-027B-0444-BBA5-FA74364C6CFA}"/>
              </a:ext>
            </a:extLst>
          </p:cNvPr>
          <p:cNvSpPr txBox="1"/>
          <p:nvPr/>
        </p:nvSpPr>
        <p:spPr>
          <a:xfrm>
            <a:off x="6961241" y="5073830"/>
            <a:ext cx="2090682" cy="369332"/>
          </a:xfrm>
          <a:prstGeom prst="rect">
            <a:avLst/>
          </a:prstGeom>
          <a:noFill/>
        </p:spPr>
        <p:txBody>
          <a:bodyPr wrap="square" rtlCol="0">
            <a:spAutoFit/>
          </a:bodyPr>
          <a:lstStyle/>
          <a:p>
            <a:r>
              <a:rPr lang="en-US">
                <a:solidFill>
                  <a:schemeClr val="accent3">
                    <a:lumMod val="75000"/>
                  </a:schemeClr>
                </a:solidFill>
              </a:rPr>
              <a:t>➽ Neutrino physics</a:t>
            </a:r>
          </a:p>
        </p:txBody>
      </p:sp>
      <p:sp>
        <p:nvSpPr>
          <p:cNvPr id="11" name="ZoneTexte 10">
            <a:extLst>
              <a:ext uri="{FF2B5EF4-FFF2-40B4-BE49-F238E27FC236}">
                <a16:creationId xmlns:a16="http://schemas.microsoft.com/office/drawing/2014/main" id="{348E6C56-E67D-C341-835B-A9F94F194536}"/>
              </a:ext>
            </a:extLst>
          </p:cNvPr>
          <p:cNvSpPr txBox="1"/>
          <p:nvPr/>
        </p:nvSpPr>
        <p:spPr>
          <a:xfrm>
            <a:off x="6395697" y="5403686"/>
            <a:ext cx="1920719" cy="369332"/>
          </a:xfrm>
          <a:prstGeom prst="rect">
            <a:avLst/>
          </a:prstGeom>
          <a:noFill/>
        </p:spPr>
        <p:txBody>
          <a:bodyPr wrap="none" rtlCol="0">
            <a:spAutoFit/>
          </a:bodyPr>
          <a:lstStyle/>
          <a:p>
            <a:r>
              <a:rPr lang="en-US">
                <a:solidFill>
                  <a:schemeClr val="accent3">
                    <a:lumMod val="75000"/>
                  </a:schemeClr>
                </a:solidFill>
              </a:rPr>
              <a:t>➽ Nuclear physics</a:t>
            </a:r>
          </a:p>
        </p:txBody>
      </p:sp>
      <p:sp>
        <p:nvSpPr>
          <p:cNvPr id="13" name="ZoneTexte 12">
            <a:extLst>
              <a:ext uri="{FF2B5EF4-FFF2-40B4-BE49-F238E27FC236}">
                <a16:creationId xmlns:a16="http://schemas.microsoft.com/office/drawing/2014/main" id="{17620C30-4B25-4743-8274-DD20F0D05D8C}"/>
              </a:ext>
            </a:extLst>
          </p:cNvPr>
          <p:cNvSpPr txBox="1"/>
          <p:nvPr/>
        </p:nvSpPr>
        <p:spPr>
          <a:xfrm flipH="1">
            <a:off x="7160528" y="4269799"/>
            <a:ext cx="1692108" cy="369332"/>
          </a:xfrm>
          <a:prstGeom prst="rect">
            <a:avLst/>
          </a:prstGeom>
          <a:noFill/>
        </p:spPr>
        <p:txBody>
          <a:bodyPr wrap="square" rtlCol="0">
            <a:spAutoFit/>
          </a:bodyPr>
          <a:lstStyle/>
          <a:p>
            <a:r>
              <a:rPr lang="en-US">
                <a:solidFill>
                  <a:schemeClr val="accent3">
                    <a:lumMod val="75000"/>
                  </a:schemeClr>
                </a:solidFill>
              </a:rPr>
              <a:t>➽ HE Physics</a:t>
            </a:r>
          </a:p>
        </p:txBody>
      </p:sp>
      <p:sp>
        <p:nvSpPr>
          <p:cNvPr id="15" name="ZoneTexte 14">
            <a:extLst>
              <a:ext uri="{FF2B5EF4-FFF2-40B4-BE49-F238E27FC236}">
                <a16:creationId xmlns:a16="http://schemas.microsoft.com/office/drawing/2014/main" id="{4EE076BB-D53A-9B42-A2E4-5A3C6615409C}"/>
              </a:ext>
            </a:extLst>
          </p:cNvPr>
          <p:cNvSpPr txBox="1"/>
          <p:nvPr/>
        </p:nvSpPr>
        <p:spPr>
          <a:xfrm>
            <a:off x="1299413" y="715278"/>
            <a:ext cx="5897064" cy="369332"/>
          </a:xfrm>
          <a:prstGeom prst="rect">
            <a:avLst/>
          </a:prstGeom>
          <a:noFill/>
        </p:spPr>
        <p:txBody>
          <a:bodyPr wrap="none" rtlCol="0">
            <a:spAutoFit/>
          </a:bodyPr>
          <a:lstStyle/>
          <a:p>
            <a:r>
              <a:rPr lang="en-US" b="1">
                <a:solidFill>
                  <a:schemeClr val="accent1">
                    <a:lumMod val="90000"/>
                    <a:lumOff val="10000"/>
                  </a:schemeClr>
                </a:solidFill>
              </a:rPr>
              <a:t>Photodetectors + Scintillator material or Cherenkov radiator</a:t>
            </a:r>
          </a:p>
        </p:txBody>
      </p:sp>
    </p:spTree>
    <p:extLst>
      <p:ext uri="{BB962C8B-B14F-4D97-AF65-F5344CB8AC3E}">
        <p14:creationId xmlns:p14="http://schemas.microsoft.com/office/powerpoint/2010/main" val="313191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Photodetectors – Opaque Scintillators</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15</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5" name="Rectangle 4">
            <a:extLst>
              <a:ext uri="{FF2B5EF4-FFF2-40B4-BE49-F238E27FC236}">
                <a16:creationId xmlns:a16="http://schemas.microsoft.com/office/drawing/2014/main" id="{A6BA2E5D-ACAE-F046-ACFE-10DF8D3015BD}"/>
              </a:ext>
            </a:extLst>
          </p:cNvPr>
          <p:cNvSpPr/>
          <p:nvPr/>
        </p:nvSpPr>
        <p:spPr>
          <a:xfrm>
            <a:off x="213646" y="5460496"/>
            <a:ext cx="8716708" cy="1015663"/>
          </a:xfrm>
          <a:prstGeom prst="rect">
            <a:avLst/>
          </a:prstGeom>
          <a:noFill/>
          <a:ln>
            <a:solidFill>
              <a:schemeClr val="accent3"/>
            </a:solidFill>
          </a:ln>
        </p:spPr>
        <p:txBody>
          <a:bodyPr wrap="square">
            <a:spAutoFit/>
          </a:bodyPr>
          <a:lstStyle/>
          <a:p>
            <a:pPr algn="ctr"/>
            <a:r>
              <a:rPr lang="en-US" sz="2000" b="1">
                <a:solidFill>
                  <a:schemeClr val="accent3"/>
                </a:solidFill>
                <a:latin typeface="Calibri,Italic"/>
              </a:rPr>
              <a:t>R8: </a:t>
            </a:r>
            <a:r>
              <a:rPr lang="en-US" sz="2000" b="1"/>
              <a:t>It is highly recommended to pursue the on-going R&amp;D efforts in the scintillator field, in particular on Li- Elpasolite and opaque scintillators which are very promising. </a:t>
            </a:r>
            <a:endParaRPr lang="en-US" sz="2400" b="1"/>
          </a:p>
        </p:txBody>
      </p:sp>
      <p:sp>
        <p:nvSpPr>
          <p:cNvPr id="7" name="ZoneTexte 6">
            <a:extLst>
              <a:ext uri="{FF2B5EF4-FFF2-40B4-BE49-F238E27FC236}">
                <a16:creationId xmlns:a16="http://schemas.microsoft.com/office/drawing/2014/main" id="{E68C6490-4106-5E47-AD57-37D84815349A}"/>
              </a:ext>
            </a:extLst>
          </p:cNvPr>
          <p:cNvSpPr txBox="1"/>
          <p:nvPr/>
        </p:nvSpPr>
        <p:spPr>
          <a:xfrm>
            <a:off x="-7680" y="721744"/>
            <a:ext cx="9151680" cy="830997"/>
          </a:xfrm>
          <a:prstGeom prst="rect">
            <a:avLst/>
          </a:prstGeom>
          <a:noFill/>
        </p:spPr>
        <p:txBody>
          <a:bodyPr wrap="square" rtlCol="0">
            <a:spAutoFit/>
          </a:bodyPr>
          <a:lstStyle/>
          <a:p>
            <a:pPr algn="ctr"/>
            <a:r>
              <a:rPr lang="en-US" sz="2400" b="1">
                <a:solidFill>
                  <a:schemeClr val="accent3"/>
                </a:solidFill>
              </a:rPr>
              <a:t>LiquidO is a new detection technique making use of opaque scintillators read-out by means of WLS fibers  </a:t>
            </a:r>
          </a:p>
        </p:txBody>
      </p:sp>
      <p:sp>
        <p:nvSpPr>
          <p:cNvPr id="8" name="ZoneTexte 7">
            <a:extLst>
              <a:ext uri="{FF2B5EF4-FFF2-40B4-BE49-F238E27FC236}">
                <a16:creationId xmlns:a16="http://schemas.microsoft.com/office/drawing/2014/main" id="{23EBEE95-1422-DB42-B0A0-3976DD247195}"/>
              </a:ext>
            </a:extLst>
          </p:cNvPr>
          <p:cNvSpPr txBox="1"/>
          <p:nvPr/>
        </p:nvSpPr>
        <p:spPr>
          <a:xfrm>
            <a:off x="54530" y="1642825"/>
            <a:ext cx="6433084" cy="707886"/>
          </a:xfrm>
          <a:prstGeom prst="rect">
            <a:avLst/>
          </a:prstGeom>
          <a:noFill/>
        </p:spPr>
        <p:txBody>
          <a:bodyPr wrap="square" rtlCol="0">
            <a:spAutoFit/>
          </a:bodyPr>
          <a:lstStyle/>
          <a:p>
            <a:pPr algn="ctr"/>
            <a:r>
              <a:rPr lang="en-US" sz="2000">
                <a:solidFill>
                  <a:srgbClr val="002060"/>
                </a:solidFill>
              </a:rPr>
              <a:t>Opaque detection medium </a:t>
            </a:r>
            <a:r>
              <a:rPr lang="en-US" sz="2000">
                <a:solidFill>
                  <a:srgbClr val="002060"/>
                </a:solidFill>
                <a:sym typeface="Wingdings" pitchFamily="2" charset="2"/>
              </a:rPr>
              <a:t> stochastic light confinement</a:t>
            </a:r>
          </a:p>
          <a:p>
            <a:pPr algn="ctr"/>
            <a:r>
              <a:rPr lang="en-US" sz="2000">
                <a:solidFill>
                  <a:srgbClr val="002060"/>
                </a:solidFill>
                <a:sym typeface="Wingdings" pitchFamily="2" charset="2"/>
              </a:rPr>
              <a:t>Imaging + topology and particle ID</a:t>
            </a:r>
            <a:endParaRPr lang="en-US" sz="2000">
              <a:solidFill>
                <a:srgbClr val="002060"/>
              </a:solidFill>
            </a:endParaRPr>
          </a:p>
        </p:txBody>
      </p:sp>
      <p:grpSp>
        <p:nvGrpSpPr>
          <p:cNvPr id="9" name="Groupe 8">
            <a:extLst>
              <a:ext uri="{FF2B5EF4-FFF2-40B4-BE49-F238E27FC236}">
                <a16:creationId xmlns:a16="http://schemas.microsoft.com/office/drawing/2014/main" id="{8EB98FF5-CEE2-7B48-A1F7-C0508E0449CD}"/>
              </a:ext>
            </a:extLst>
          </p:cNvPr>
          <p:cNvGrpSpPr/>
          <p:nvPr/>
        </p:nvGrpSpPr>
        <p:grpSpPr>
          <a:xfrm>
            <a:off x="20247" y="2496480"/>
            <a:ext cx="5760640" cy="2751690"/>
            <a:chOff x="101600" y="2877284"/>
            <a:chExt cx="6414492" cy="3212289"/>
          </a:xfrm>
        </p:grpSpPr>
        <p:pic>
          <p:nvPicPr>
            <p:cNvPr id="10" name="Image 9">
              <a:extLst>
                <a:ext uri="{FF2B5EF4-FFF2-40B4-BE49-F238E27FC236}">
                  <a16:creationId xmlns:a16="http://schemas.microsoft.com/office/drawing/2014/main" id="{70B09612-5CB3-0B4E-8F5E-EF0AEEAB0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63" y="2877284"/>
              <a:ext cx="6088829" cy="3212289"/>
            </a:xfrm>
            <a:prstGeom prst="rect">
              <a:avLst/>
            </a:prstGeom>
          </p:spPr>
        </p:pic>
        <p:sp>
          <p:nvSpPr>
            <p:cNvPr id="11" name="Rectangle 10">
              <a:extLst>
                <a:ext uri="{FF2B5EF4-FFF2-40B4-BE49-F238E27FC236}">
                  <a16:creationId xmlns:a16="http://schemas.microsoft.com/office/drawing/2014/main" id="{31FEF5C1-419F-B14E-8C6D-FB435CF341AD}"/>
                </a:ext>
              </a:extLst>
            </p:cNvPr>
            <p:cNvSpPr/>
            <p:nvPr/>
          </p:nvSpPr>
          <p:spPr>
            <a:xfrm>
              <a:off x="101600" y="2877284"/>
              <a:ext cx="653143" cy="388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a:extLst>
              <a:ext uri="{FF2B5EF4-FFF2-40B4-BE49-F238E27FC236}">
                <a16:creationId xmlns:a16="http://schemas.microsoft.com/office/drawing/2014/main" id="{9F97E26D-F3E2-BE4A-A758-E76B1E9364BD}"/>
              </a:ext>
            </a:extLst>
          </p:cNvPr>
          <p:cNvSpPr txBox="1"/>
          <p:nvPr/>
        </p:nvSpPr>
        <p:spPr>
          <a:xfrm>
            <a:off x="5877490" y="2299312"/>
            <a:ext cx="3246263" cy="2862322"/>
          </a:xfrm>
          <a:prstGeom prst="rect">
            <a:avLst/>
          </a:prstGeom>
          <a:noFill/>
        </p:spPr>
        <p:txBody>
          <a:bodyPr wrap="square" rtlCol="0">
            <a:spAutoFit/>
          </a:bodyPr>
          <a:lstStyle/>
          <a:p>
            <a:r>
              <a:rPr lang="en-US" sz="2000">
                <a:solidFill>
                  <a:schemeClr val="accent5">
                    <a:lumMod val="75000"/>
                  </a:schemeClr>
                </a:solidFill>
              </a:rPr>
              <a:t>Possible application for:</a:t>
            </a:r>
          </a:p>
          <a:p>
            <a:pPr marL="285750" indent="-285750">
              <a:buFontTx/>
              <a:buChar char="-"/>
            </a:pPr>
            <a:r>
              <a:rPr lang="en-US" sz="2000" b="1">
                <a:solidFill>
                  <a:schemeClr val="accent5">
                    <a:lumMod val="75000"/>
                  </a:schemeClr>
                </a:solidFill>
              </a:rPr>
              <a:t>Neutrino physics</a:t>
            </a:r>
          </a:p>
          <a:p>
            <a:pPr marL="285750" indent="-285750">
              <a:buFontTx/>
              <a:buChar char="-"/>
            </a:pPr>
            <a:r>
              <a:rPr lang="en-US" sz="2000" b="1">
                <a:solidFill>
                  <a:schemeClr val="accent5">
                    <a:lumMod val="75000"/>
                  </a:schemeClr>
                </a:solidFill>
              </a:rPr>
              <a:t>Medical imaging</a:t>
            </a:r>
          </a:p>
          <a:p>
            <a:pPr marL="285750" indent="-285750">
              <a:buFontTx/>
              <a:buChar char="-"/>
            </a:pPr>
            <a:r>
              <a:rPr lang="en-US" sz="2000" b="1">
                <a:solidFill>
                  <a:schemeClr val="accent5">
                    <a:lumMod val="75000"/>
                  </a:schemeClr>
                </a:solidFill>
              </a:rPr>
              <a:t>High energy physics</a:t>
            </a:r>
          </a:p>
          <a:p>
            <a:pPr marL="285750" indent="-285750">
              <a:buFontTx/>
              <a:buChar char="-"/>
            </a:pPr>
            <a:r>
              <a:rPr lang="en-US" sz="2000" b="1">
                <a:solidFill>
                  <a:schemeClr val="accent5">
                    <a:lumMod val="75000"/>
                  </a:schemeClr>
                </a:solidFill>
              </a:rPr>
              <a:t>…</a:t>
            </a:r>
          </a:p>
          <a:p>
            <a:pPr algn="ctr"/>
            <a:r>
              <a:rPr lang="en-US" sz="2000">
                <a:solidFill>
                  <a:schemeClr val="accent3"/>
                </a:solidFill>
              </a:rPr>
              <a:t>Breaking the paradigm of transparency paves the way to a wide range of new scintillator formulations</a:t>
            </a:r>
          </a:p>
        </p:txBody>
      </p:sp>
    </p:spTree>
    <p:extLst>
      <p:ext uri="{BB962C8B-B14F-4D97-AF65-F5344CB8AC3E}">
        <p14:creationId xmlns:p14="http://schemas.microsoft.com/office/powerpoint/2010/main" val="1599246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Photodetectors – Cherenkov detectors </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16</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5" name="Rectangle 4">
            <a:extLst>
              <a:ext uri="{FF2B5EF4-FFF2-40B4-BE49-F238E27FC236}">
                <a16:creationId xmlns:a16="http://schemas.microsoft.com/office/drawing/2014/main" id="{53FDCDEC-B013-1547-B100-5F6070A77623}"/>
              </a:ext>
            </a:extLst>
          </p:cNvPr>
          <p:cNvSpPr/>
          <p:nvPr/>
        </p:nvSpPr>
        <p:spPr>
          <a:xfrm>
            <a:off x="304591" y="5515087"/>
            <a:ext cx="8534818" cy="769441"/>
          </a:xfrm>
          <a:prstGeom prst="rect">
            <a:avLst/>
          </a:prstGeom>
          <a:noFill/>
          <a:ln>
            <a:solidFill>
              <a:schemeClr val="accent3"/>
            </a:solidFill>
          </a:ln>
        </p:spPr>
        <p:txBody>
          <a:bodyPr wrap="square">
            <a:spAutoFit/>
          </a:bodyPr>
          <a:lstStyle/>
          <a:p>
            <a:pPr algn="ctr"/>
            <a:r>
              <a:rPr lang="en-US" sz="2000" b="1">
                <a:solidFill>
                  <a:schemeClr val="accent3"/>
                </a:solidFill>
                <a:latin typeface="Calibri,Italic"/>
              </a:rPr>
              <a:t>R9</a:t>
            </a:r>
            <a:r>
              <a:rPr lang="en-US" sz="2400" b="1">
                <a:solidFill>
                  <a:schemeClr val="accent3"/>
                </a:solidFill>
                <a:latin typeface="Calibri,Italic"/>
              </a:rPr>
              <a:t>: </a:t>
            </a:r>
            <a:r>
              <a:rPr lang="en-US" sz="2000" b="1"/>
              <a:t>The pursue of the on-going R&amp;D efforts in the Cherenkov detection field should be strongly supported. </a:t>
            </a:r>
            <a:endParaRPr lang="en-US" sz="2400" b="1"/>
          </a:p>
        </p:txBody>
      </p:sp>
      <p:sp>
        <p:nvSpPr>
          <p:cNvPr id="3" name="ZoneTexte 2">
            <a:extLst>
              <a:ext uri="{FF2B5EF4-FFF2-40B4-BE49-F238E27FC236}">
                <a16:creationId xmlns:a16="http://schemas.microsoft.com/office/drawing/2014/main" id="{B0D67911-DDCE-B74D-A335-F71630F2F36A}"/>
              </a:ext>
            </a:extLst>
          </p:cNvPr>
          <p:cNvSpPr txBox="1"/>
          <p:nvPr/>
        </p:nvSpPr>
        <p:spPr>
          <a:xfrm>
            <a:off x="0" y="803919"/>
            <a:ext cx="9144000" cy="1754326"/>
          </a:xfrm>
          <a:prstGeom prst="rect">
            <a:avLst/>
          </a:prstGeom>
          <a:noFill/>
        </p:spPr>
        <p:txBody>
          <a:bodyPr wrap="square" rtlCol="0">
            <a:spAutoFit/>
          </a:bodyPr>
          <a:lstStyle/>
          <a:p>
            <a:r>
              <a:rPr lang="en-US" dirty="0"/>
              <a:t>Well recognized expertise in IN2P3 labs for the development and prototyping of Cherenkov detectors for use in HEP and TOF-PET. On-going projects:</a:t>
            </a:r>
          </a:p>
          <a:p>
            <a:pPr marL="285750" indent="-285750">
              <a:buFont typeface="Arial" panose="020B0604020202020204" pitchFamily="34" charset="0"/>
              <a:buChar char="•"/>
            </a:pPr>
            <a:r>
              <a:rPr lang="en-US" dirty="0"/>
              <a:t>R&amp;D for F-TOF PID system for Super 𝜏-Charm Factory</a:t>
            </a:r>
          </a:p>
          <a:p>
            <a:pPr marL="285750" indent="-285750">
              <a:buFont typeface="Arial" panose="020B0604020202020204" pitchFamily="34" charset="0"/>
              <a:buChar char="•"/>
            </a:pPr>
            <a:r>
              <a:rPr lang="en-US" dirty="0"/>
              <a:t>PLUME, luminometer for </a:t>
            </a:r>
            <a:r>
              <a:rPr lang="en-US" dirty="0" err="1"/>
              <a:t>LHCb</a:t>
            </a:r>
            <a:endParaRPr lang="en-US" dirty="0"/>
          </a:p>
          <a:p>
            <a:endParaRPr lang="en-US" dirty="0"/>
          </a:p>
          <a:p>
            <a:pPr marL="285750" indent="-285750">
              <a:buFont typeface="Arial" panose="020B0604020202020204" pitchFamily="34" charset="0"/>
              <a:buChar char="•"/>
            </a:pPr>
            <a:endParaRPr lang="en-US" dirty="0"/>
          </a:p>
        </p:txBody>
      </p:sp>
      <p:sp>
        <p:nvSpPr>
          <p:cNvPr id="6" name="ZoneTexte 5">
            <a:extLst>
              <a:ext uri="{FF2B5EF4-FFF2-40B4-BE49-F238E27FC236}">
                <a16:creationId xmlns:a16="http://schemas.microsoft.com/office/drawing/2014/main" id="{F2AABEAC-7529-4B4E-8513-8594594C97CC}"/>
              </a:ext>
            </a:extLst>
          </p:cNvPr>
          <p:cNvSpPr txBox="1"/>
          <p:nvPr/>
        </p:nvSpPr>
        <p:spPr>
          <a:xfrm>
            <a:off x="143548" y="2563691"/>
            <a:ext cx="3492348" cy="1938992"/>
          </a:xfrm>
          <a:prstGeom prst="rect">
            <a:avLst/>
          </a:prstGeom>
          <a:noFill/>
        </p:spPr>
        <p:txBody>
          <a:bodyPr wrap="square" rtlCol="0">
            <a:spAutoFit/>
          </a:bodyPr>
          <a:lstStyle/>
          <a:p>
            <a:pPr algn="ctr"/>
            <a:r>
              <a:rPr lang="en-US" sz="2000">
                <a:solidFill>
                  <a:schemeClr val="accent3"/>
                </a:solidFill>
              </a:rPr>
              <a:t>R&amp;D to optimize each part of the detection chain: fused silica radiator specifications, SiPM and MCP-PMT, optical coupling, mechanical integration and read-out electronics</a:t>
            </a:r>
          </a:p>
        </p:txBody>
      </p:sp>
      <p:pic>
        <p:nvPicPr>
          <p:cNvPr id="8" name="Image 7">
            <a:extLst>
              <a:ext uri="{FF2B5EF4-FFF2-40B4-BE49-F238E27FC236}">
                <a16:creationId xmlns:a16="http://schemas.microsoft.com/office/drawing/2014/main" id="{3BBC9748-5C4E-3349-9748-9461FA419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444" y="1780591"/>
            <a:ext cx="5221008" cy="3489978"/>
          </a:xfrm>
          <a:prstGeom prst="rect">
            <a:avLst/>
          </a:prstGeom>
        </p:spPr>
      </p:pic>
    </p:spTree>
    <p:extLst>
      <p:ext uri="{BB962C8B-B14F-4D97-AF65-F5344CB8AC3E}">
        <p14:creationId xmlns:p14="http://schemas.microsoft.com/office/powerpoint/2010/main" val="403558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Calorimeters</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17</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5" name="Rectangle 4">
            <a:extLst>
              <a:ext uri="{FF2B5EF4-FFF2-40B4-BE49-F238E27FC236}">
                <a16:creationId xmlns:a16="http://schemas.microsoft.com/office/drawing/2014/main" id="{53FDCDEC-B013-1547-B100-5F6070A77623}"/>
              </a:ext>
            </a:extLst>
          </p:cNvPr>
          <p:cNvSpPr/>
          <p:nvPr/>
        </p:nvSpPr>
        <p:spPr>
          <a:xfrm>
            <a:off x="82801" y="2633917"/>
            <a:ext cx="8984998" cy="1077218"/>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R10</a:t>
            </a:r>
            <a:r>
              <a:rPr lang="en-US" sz="2400" b="1" dirty="0">
                <a:solidFill>
                  <a:schemeClr val="accent3"/>
                </a:solidFill>
                <a:latin typeface="Calibri,Italic"/>
              </a:rPr>
              <a:t>: </a:t>
            </a:r>
            <a:r>
              <a:rPr lang="en-US" sz="2000" b="1" dirty="0"/>
              <a:t>Considering the large expertise of IN2P3 teams, starting an R&amp;D on high granularity Liquid Argon calorimeters for future colliders experiments would ensure a good use of the Institute technical skills, providing a very high visibility to IN2P3. </a:t>
            </a:r>
            <a:endParaRPr lang="en-US" sz="2400" b="1" dirty="0"/>
          </a:p>
        </p:txBody>
      </p:sp>
      <p:sp>
        <p:nvSpPr>
          <p:cNvPr id="6" name="ZoneTexte 5">
            <a:extLst>
              <a:ext uri="{FF2B5EF4-FFF2-40B4-BE49-F238E27FC236}">
                <a16:creationId xmlns:a16="http://schemas.microsoft.com/office/drawing/2014/main" id="{F2AABEAC-7529-4B4E-8513-8594594C97CC}"/>
              </a:ext>
            </a:extLst>
          </p:cNvPr>
          <p:cNvSpPr txBox="1"/>
          <p:nvPr/>
        </p:nvSpPr>
        <p:spPr>
          <a:xfrm>
            <a:off x="0" y="1559929"/>
            <a:ext cx="9144000"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94B"/>
                </a:solidFill>
              </a:rPr>
              <a:t>R&amp;D achieved on </a:t>
            </a:r>
            <a:r>
              <a:rPr lang="en-US" dirty="0" err="1">
                <a:solidFill>
                  <a:srgbClr val="00294B"/>
                </a:solidFill>
              </a:rPr>
              <a:t>SiW</a:t>
            </a:r>
            <a:r>
              <a:rPr lang="en-US" dirty="0">
                <a:solidFill>
                  <a:srgbClr val="00294B"/>
                </a:solidFill>
              </a:rPr>
              <a:t> compact calorimeters (CALICE, CMS HGCAL, ALICE FOCAL detector) the main challenge is now the integration</a:t>
            </a:r>
          </a:p>
          <a:p>
            <a:pPr marL="285750" indent="-285750">
              <a:buFont typeface="Arial" panose="020B0604020202020204" pitchFamily="34" charset="0"/>
              <a:buChar char="•"/>
            </a:pPr>
            <a:r>
              <a:rPr lang="en-US" dirty="0">
                <a:solidFill>
                  <a:srgbClr val="00294B"/>
                </a:solidFill>
              </a:rPr>
              <a:t>R&amp;D on </a:t>
            </a:r>
            <a:r>
              <a:rPr lang="en-US" dirty="0" err="1">
                <a:solidFill>
                  <a:srgbClr val="00294B"/>
                </a:solidFill>
              </a:rPr>
              <a:t>LAr</a:t>
            </a:r>
            <a:r>
              <a:rPr lang="en-US" dirty="0">
                <a:solidFill>
                  <a:srgbClr val="00294B"/>
                </a:solidFill>
              </a:rPr>
              <a:t> sampling calorimeters to achieve high granularity and for cold ASIC development</a:t>
            </a:r>
          </a:p>
        </p:txBody>
      </p:sp>
      <p:sp>
        <p:nvSpPr>
          <p:cNvPr id="9" name="ZoneTexte 8">
            <a:extLst>
              <a:ext uri="{FF2B5EF4-FFF2-40B4-BE49-F238E27FC236}">
                <a16:creationId xmlns:a16="http://schemas.microsoft.com/office/drawing/2014/main" id="{71D978F9-2DE5-D242-83D2-52B47D6C42BB}"/>
              </a:ext>
            </a:extLst>
          </p:cNvPr>
          <p:cNvSpPr txBox="1"/>
          <p:nvPr/>
        </p:nvSpPr>
        <p:spPr>
          <a:xfrm>
            <a:off x="0" y="818084"/>
            <a:ext cx="9144000" cy="646331"/>
          </a:xfrm>
          <a:prstGeom prst="rect">
            <a:avLst/>
          </a:prstGeom>
          <a:noFill/>
        </p:spPr>
        <p:txBody>
          <a:bodyPr wrap="square" rtlCol="0">
            <a:spAutoFit/>
          </a:bodyPr>
          <a:lstStyle/>
          <a:p>
            <a:pPr algn="ctr"/>
            <a:r>
              <a:rPr lang="en-US" dirty="0">
                <a:solidFill>
                  <a:schemeClr val="accent3"/>
                </a:solidFill>
              </a:rPr>
              <a:t>Next generation collider experiments will need higher granularity (SD#2) to enable the use of particle flow for the energy reconstruction while keeping good intrinsic energy resolution</a:t>
            </a:r>
          </a:p>
        </p:txBody>
      </p:sp>
      <p:sp>
        <p:nvSpPr>
          <p:cNvPr id="12" name="Rectangle 11">
            <a:extLst>
              <a:ext uri="{FF2B5EF4-FFF2-40B4-BE49-F238E27FC236}">
                <a16:creationId xmlns:a16="http://schemas.microsoft.com/office/drawing/2014/main" id="{0A73F2F9-A74F-CC4B-B075-7F73152C1E5B}"/>
              </a:ext>
            </a:extLst>
          </p:cNvPr>
          <p:cNvSpPr/>
          <p:nvPr/>
        </p:nvSpPr>
        <p:spPr>
          <a:xfrm>
            <a:off x="304591" y="5373216"/>
            <a:ext cx="8534818" cy="1077218"/>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R12</a:t>
            </a:r>
            <a:r>
              <a:rPr lang="en-US" sz="2400" b="1" dirty="0">
                <a:solidFill>
                  <a:schemeClr val="accent3"/>
                </a:solidFill>
                <a:latin typeface="Calibri,Italic"/>
              </a:rPr>
              <a:t>: </a:t>
            </a:r>
            <a:r>
              <a:rPr lang="en-US" sz="2000" b="1" dirty="0"/>
              <a:t>IN2P3 should strongly encourage the emergence of innovative and promising developments likely to lead to technological breakthroughs, and therefore support the development of the PICMIC concept. </a:t>
            </a:r>
            <a:endParaRPr lang="en-US" sz="2400" b="1" dirty="0"/>
          </a:p>
        </p:txBody>
      </p:sp>
      <p:sp>
        <p:nvSpPr>
          <p:cNvPr id="13" name="ZoneTexte 12">
            <a:extLst>
              <a:ext uri="{FF2B5EF4-FFF2-40B4-BE49-F238E27FC236}">
                <a16:creationId xmlns:a16="http://schemas.microsoft.com/office/drawing/2014/main" id="{5AF6018A-9EBA-D849-8AC1-F1E164210113}"/>
              </a:ext>
            </a:extLst>
          </p:cNvPr>
          <p:cNvSpPr txBox="1"/>
          <p:nvPr/>
        </p:nvSpPr>
        <p:spPr>
          <a:xfrm>
            <a:off x="3563888" y="4044588"/>
            <a:ext cx="5652120" cy="1200329"/>
          </a:xfrm>
          <a:prstGeom prst="rect">
            <a:avLst/>
          </a:prstGeom>
          <a:noFill/>
        </p:spPr>
        <p:txBody>
          <a:bodyPr wrap="square" rtlCol="0">
            <a:spAutoFit/>
          </a:bodyPr>
          <a:lstStyle/>
          <a:p>
            <a:pPr algn="ctr"/>
            <a:r>
              <a:rPr lang="en-US" b="1" dirty="0">
                <a:solidFill>
                  <a:schemeClr val="accent3"/>
                </a:solidFill>
              </a:rPr>
              <a:t>PICMIC is a new detector technology, based on the MCP concept: </a:t>
            </a:r>
            <a:r>
              <a:rPr lang="en-US" dirty="0">
                <a:solidFill>
                  <a:schemeClr val="accent3"/>
                </a:solidFill>
              </a:rPr>
              <a:t>It will allow the detection of  charged particles, 𝛾-rays and n with high time (few </a:t>
            </a:r>
            <a:r>
              <a:rPr lang="en-US" dirty="0" err="1">
                <a:solidFill>
                  <a:schemeClr val="accent3"/>
                </a:solidFill>
              </a:rPr>
              <a:t>ps</a:t>
            </a:r>
            <a:r>
              <a:rPr lang="en-US" dirty="0">
                <a:solidFill>
                  <a:schemeClr val="accent3"/>
                </a:solidFill>
              </a:rPr>
              <a:t>) and position (&lt;</a:t>
            </a:r>
            <a:r>
              <a:rPr lang="en-US" dirty="0" err="1">
                <a:solidFill>
                  <a:schemeClr val="accent3"/>
                </a:solidFill>
              </a:rPr>
              <a:t>μm</a:t>
            </a:r>
            <a:r>
              <a:rPr lang="en-US" dirty="0">
                <a:solidFill>
                  <a:schemeClr val="accent3"/>
                </a:solidFill>
              </a:rPr>
              <a:t>) resolution in hostile environments with very high pile-up</a:t>
            </a:r>
            <a:endParaRPr lang="en-US" b="1" dirty="0">
              <a:solidFill>
                <a:schemeClr val="accent3"/>
              </a:solidFill>
            </a:endParaRPr>
          </a:p>
        </p:txBody>
      </p:sp>
      <p:pic>
        <p:nvPicPr>
          <p:cNvPr id="14" name="Picture 1" descr="page15image58925808">
            <a:extLst>
              <a:ext uri="{FF2B5EF4-FFF2-40B4-BE49-F238E27FC236}">
                <a16:creationId xmlns:a16="http://schemas.microsoft.com/office/drawing/2014/main" id="{B53D268C-063C-B64E-A1D6-6213F04CF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54" y="3851523"/>
            <a:ext cx="1806921" cy="13560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page15image58925392">
            <a:extLst>
              <a:ext uri="{FF2B5EF4-FFF2-40B4-BE49-F238E27FC236}">
                <a16:creationId xmlns:a16="http://schemas.microsoft.com/office/drawing/2014/main" id="{8700D277-05FD-7A47-BA40-AF61C9368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862"/>
          <a:stretch/>
        </p:blipFill>
        <p:spPr bwMode="auto">
          <a:xfrm>
            <a:off x="1911675" y="3949074"/>
            <a:ext cx="1652213" cy="139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1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18</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0" name="Titre 1">
            <a:extLst>
              <a:ext uri="{FF2B5EF4-FFF2-40B4-BE49-F238E27FC236}">
                <a16:creationId xmlns:a16="http://schemas.microsoft.com/office/drawing/2014/main" id="{64F02BA8-7CF7-8A46-972D-E9FFA886DBAF}"/>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Timing</a:t>
            </a:r>
          </a:p>
        </p:txBody>
      </p:sp>
      <p:sp>
        <p:nvSpPr>
          <p:cNvPr id="7" name="Rectangle 6">
            <a:extLst>
              <a:ext uri="{FF2B5EF4-FFF2-40B4-BE49-F238E27FC236}">
                <a16:creationId xmlns:a16="http://schemas.microsoft.com/office/drawing/2014/main" id="{7F33802E-EE8D-F648-8F17-FE484362FF28}"/>
              </a:ext>
            </a:extLst>
          </p:cNvPr>
          <p:cNvSpPr/>
          <p:nvPr/>
        </p:nvSpPr>
        <p:spPr>
          <a:xfrm>
            <a:off x="202814" y="3057587"/>
            <a:ext cx="8738372" cy="1077218"/>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R11</a:t>
            </a:r>
            <a:r>
              <a:rPr lang="en-US" sz="2400" b="1" dirty="0">
                <a:solidFill>
                  <a:schemeClr val="accent3"/>
                </a:solidFill>
                <a:latin typeface="Calibri,Italic"/>
              </a:rPr>
              <a:t>: </a:t>
            </a:r>
            <a:r>
              <a:rPr lang="en-US" sz="2000" b="1" dirty="0"/>
              <a:t>Precise timing measurements looks to be one of the new features considered for the next generation detectors. It is therefore crucial for IN2P3 to be involved in these developments. </a:t>
            </a:r>
            <a:endParaRPr lang="en-US" sz="2400" b="1" dirty="0">
              <a:solidFill>
                <a:schemeClr val="accent3"/>
              </a:solidFill>
            </a:endParaRPr>
          </a:p>
        </p:txBody>
      </p:sp>
      <p:sp>
        <p:nvSpPr>
          <p:cNvPr id="8" name="ZoneTexte 7">
            <a:extLst>
              <a:ext uri="{FF2B5EF4-FFF2-40B4-BE49-F238E27FC236}">
                <a16:creationId xmlns:a16="http://schemas.microsoft.com/office/drawing/2014/main" id="{2C9480B8-8D9D-6741-B7FE-D2619C4F54FA}"/>
              </a:ext>
            </a:extLst>
          </p:cNvPr>
          <p:cNvSpPr txBox="1"/>
          <p:nvPr/>
        </p:nvSpPr>
        <p:spPr>
          <a:xfrm>
            <a:off x="298044" y="1353500"/>
            <a:ext cx="6301662" cy="400110"/>
          </a:xfrm>
          <a:prstGeom prst="rect">
            <a:avLst/>
          </a:prstGeom>
          <a:noFill/>
        </p:spPr>
        <p:txBody>
          <a:bodyPr wrap="none" rtlCol="0">
            <a:spAutoFit/>
          </a:bodyPr>
          <a:lstStyle/>
          <a:p>
            <a:r>
              <a:rPr lang="fr-FR" sz="2000" dirty="0" err="1">
                <a:solidFill>
                  <a:schemeClr val="accent3"/>
                </a:solidFill>
              </a:rPr>
              <a:t>Accurate</a:t>
            </a:r>
            <a:r>
              <a:rPr lang="fr-FR" sz="2000" dirty="0">
                <a:solidFill>
                  <a:schemeClr val="accent3"/>
                </a:solidFill>
              </a:rPr>
              <a:t> timing information  ➽ </a:t>
            </a:r>
            <a:r>
              <a:rPr lang="fr-FR" sz="2000" b="1" dirty="0">
                <a:solidFill>
                  <a:schemeClr val="accent3"/>
                </a:solidFill>
              </a:rPr>
              <a:t>10 </a:t>
            </a:r>
            <a:r>
              <a:rPr lang="fr-FR" sz="2000" b="1" dirty="0" err="1">
                <a:solidFill>
                  <a:schemeClr val="accent3"/>
                </a:solidFill>
              </a:rPr>
              <a:t>ps</a:t>
            </a:r>
            <a:r>
              <a:rPr lang="fr-FR" sz="2000" b="1" dirty="0">
                <a:solidFill>
                  <a:schemeClr val="accent3"/>
                </a:solidFill>
              </a:rPr>
              <a:t> TOF-PET challenge  </a:t>
            </a:r>
          </a:p>
        </p:txBody>
      </p:sp>
      <p:sp>
        <p:nvSpPr>
          <p:cNvPr id="9" name="ZoneTexte 8">
            <a:extLst>
              <a:ext uri="{FF2B5EF4-FFF2-40B4-BE49-F238E27FC236}">
                <a16:creationId xmlns:a16="http://schemas.microsoft.com/office/drawing/2014/main" id="{0DE64E45-6CF9-BB49-95CE-49928144AEF9}"/>
              </a:ext>
            </a:extLst>
          </p:cNvPr>
          <p:cNvSpPr txBox="1"/>
          <p:nvPr/>
        </p:nvSpPr>
        <p:spPr>
          <a:xfrm>
            <a:off x="2051720" y="2117090"/>
            <a:ext cx="4056303" cy="461665"/>
          </a:xfrm>
          <a:prstGeom prst="rect">
            <a:avLst/>
          </a:prstGeom>
          <a:noFill/>
        </p:spPr>
        <p:txBody>
          <a:bodyPr wrap="none" rtlCol="0">
            <a:spAutoFit/>
          </a:bodyPr>
          <a:lstStyle/>
          <a:p>
            <a:r>
              <a:rPr lang="fr-FR" sz="2400" dirty="0"/>
              <a:t>https://the10ps-challenge.org/</a:t>
            </a:r>
          </a:p>
        </p:txBody>
      </p:sp>
      <p:sp>
        <p:nvSpPr>
          <p:cNvPr id="11" name="ZoneTexte 10">
            <a:extLst>
              <a:ext uri="{FF2B5EF4-FFF2-40B4-BE49-F238E27FC236}">
                <a16:creationId xmlns:a16="http://schemas.microsoft.com/office/drawing/2014/main" id="{2391BA0E-A088-E649-B863-32F8346C6FDF}"/>
              </a:ext>
            </a:extLst>
          </p:cNvPr>
          <p:cNvSpPr txBox="1"/>
          <p:nvPr/>
        </p:nvSpPr>
        <p:spPr>
          <a:xfrm>
            <a:off x="6931394" y="2055534"/>
            <a:ext cx="1064330" cy="584775"/>
          </a:xfrm>
          <a:prstGeom prst="rect">
            <a:avLst/>
          </a:prstGeom>
          <a:noFill/>
          <a:ln>
            <a:noFill/>
          </a:ln>
        </p:spPr>
        <p:txBody>
          <a:bodyPr wrap="none" rtlCol="0">
            <a:spAutoFit/>
          </a:bodyPr>
          <a:lstStyle/>
          <a:p>
            <a:r>
              <a:rPr lang="fr-FR" sz="3200" b="1" dirty="0"/>
              <a:t>GT10</a:t>
            </a:r>
          </a:p>
        </p:txBody>
      </p:sp>
    </p:spTree>
    <p:extLst>
      <p:ext uri="{BB962C8B-B14F-4D97-AF65-F5344CB8AC3E}">
        <p14:creationId xmlns:p14="http://schemas.microsoft.com/office/powerpoint/2010/main" val="119883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4B1E13F-82A7-EA47-9361-D99D38E77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41" y="2585048"/>
            <a:ext cx="5184000" cy="4197717"/>
          </a:xfrm>
          <a:prstGeom prst="rect">
            <a:avLst/>
          </a:prstGeom>
        </p:spPr>
      </p:pic>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19</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Gravitational wave detectors</a:t>
            </a:r>
          </a:p>
        </p:txBody>
      </p:sp>
      <p:sp>
        <p:nvSpPr>
          <p:cNvPr id="13" name="ZoneTexte 12">
            <a:extLst>
              <a:ext uri="{FF2B5EF4-FFF2-40B4-BE49-F238E27FC236}">
                <a16:creationId xmlns:a16="http://schemas.microsoft.com/office/drawing/2014/main" id="{E47BFAFC-0573-FC43-8F53-E450A8C44228}"/>
              </a:ext>
            </a:extLst>
          </p:cNvPr>
          <p:cNvSpPr txBox="1"/>
          <p:nvPr/>
        </p:nvSpPr>
        <p:spPr>
          <a:xfrm>
            <a:off x="179573" y="764704"/>
            <a:ext cx="8784854" cy="1015663"/>
          </a:xfrm>
          <a:prstGeom prst="rect">
            <a:avLst/>
          </a:prstGeom>
          <a:noFill/>
        </p:spPr>
        <p:txBody>
          <a:bodyPr wrap="square" rtlCol="0">
            <a:spAutoFit/>
          </a:bodyPr>
          <a:lstStyle/>
          <a:p>
            <a:pPr algn="ctr"/>
            <a:r>
              <a:rPr lang="en-US" sz="2000" dirty="0">
                <a:solidFill>
                  <a:schemeClr val="accent3"/>
                </a:solidFill>
              </a:rPr>
              <a:t>The main challenge for the next generation GW detectors is to increase the sensitivity by at least one order of magnitude  while enlarging the bandwidth of the detector to lower frequencies (SD#1)</a:t>
            </a:r>
          </a:p>
        </p:txBody>
      </p:sp>
      <p:sp>
        <p:nvSpPr>
          <p:cNvPr id="3" name="ZoneTexte 2">
            <a:extLst>
              <a:ext uri="{FF2B5EF4-FFF2-40B4-BE49-F238E27FC236}">
                <a16:creationId xmlns:a16="http://schemas.microsoft.com/office/drawing/2014/main" id="{3C67339E-6453-974E-B7EF-E3E4818A1BDF}"/>
              </a:ext>
            </a:extLst>
          </p:cNvPr>
          <p:cNvSpPr txBox="1"/>
          <p:nvPr/>
        </p:nvSpPr>
        <p:spPr>
          <a:xfrm>
            <a:off x="179573" y="1938717"/>
            <a:ext cx="8964427"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90000"/>
                    <a:lumOff val="10000"/>
                  </a:schemeClr>
                </a:solidFill>
              </a:rPr>
              <a:t>Increase the signal ➽ Lengthen the interferometer arm (10km for the Einstein Telescope)</a:t>
            </a:r>
          </a:p>
          <a:p>
            <a:pPr marL="285750" indent="-285750">
              <a:buFont typeface="Arial" panose="020B0604020202020204" pitchFamily="34" charset="0"/>
              <a:buChar char="•"/>
            </a:pPr>
            <a:r>
              <a:rPr lang="en-US" dirty="0">
                <a:solidFill>
                  <a:schemeClr val="accent1">
                    <a:lumMod val="90000"/>
                    <a:lumOff val="10000"/>
                  </a:schemeClr>
                </a:solidFill>
              </a:rPr>
              <a:t>Reduce the noise</a:t>
            </a:r>
          </a:p>
        </p:txBody>
      </p:sp>
      <p:sp>
        <p:nvSpPr>
          <p:cNvPr id="11" name="Rectangle 10">
            <a:extLst>
              <a:ext uri="{FF2B5EF4-FFF2-40B4-BE49-F238E27FC236}">
                <a16:creationId xmlns:a16="http://schemas.microsoft.com/office/drawing/2014/main" id="{B015CE96-A5A0-3F49-8614-7BCB47138443}"/>
              </a:ext>
            </a:extLst>
          </p:cNvPr>
          <p:cNvSpPr/>
          <p:nvPr/>
        </p:nvSpPr>
        <p:spPr>
          <a:xfrm>
            <a:off x="5336870" y="4048987"/>
            <a:ext cx="3851920" cy="923330"/>
          </a:xfrm>
          <a:prstGeom prst="rect">
            <a:avLst/>
          </a:prstGeom>
          <a:noFill/>
          <a:ln>
            <a:noFill/>
          </a:ln>
        </p:spPr>
        <p:txBody>
          <a:bodyPr wrap="square">
            <a:spAutoFit/>
          </a:bodyPr>
          <a:lstStyle/>
          <a:p>
            <a:pPr marL="285750" indent="-285750">
              <a:buFont typeface="Arial" panose="020B0604020202020204" pitchFamily="34" charset="0"/>
              <a:buChar char="•"/>
            </a:pPr>
            <a:r>
              <a:rPr lang="en-US" dirty="0">
                <a:solidFill>
                  <a:schemeClr val="accent1">
                    <a:lumMod val="90000"/>
                    <a:lumOff val="10000"/>
                  </a:schemeClr>
                </a:solidFill>
              </a:rPr>
              <a:t>Low </a:t>
            </a:r>
            <a:r>
              <a:rPr lang="en-US" dirty="0" err="1">
                <a:solidFill>
                  <a:schemeClr val="accent1">
                    <a:lumMod val="90000"/>
                    <a:lumOff val="10000"/>
                  </a:schemeClr>
                </a:solidFill>
              </a:rPr>
              <a:t>freq</a:t>
            </a:r>
            <a:r>
              <a:rPr lang="en-US" dirty="0">
                <a:solidFill>
                  <a:schemeClr val="accent1">
                    <a:lumMod val="90000"/>
                    <a:lumOff val="10000"/>
                  </a:schemeClr>
                </a:solidFill>
              </a:rPr>
              <a:t> [&lt;10 Hz]: </a:t>
            </a:r>
            <a:r>
              <a:rPr lang="en-US" b="1" dirty="0">
                <a:solidFill>
                  <a:schemeClr val="accent1">
                    <a:lumMod val="90000"/>
                    <a:lumOff val="10000"/>
                  </a:schemeClr>
                </a:solidFill>
              </a:rPr>
              <a:t>seismic effects</a:t>
            </a:r>
            <a:r>
              <a:rPr lang="en-US" dirty="0">
                <a:solidFill>
                  <a:schemeClr val="accent1">
                    <a:lumMod val="90000"/>
                    <a:lumOff val="10000"/>
                  </a:schemeClr>
                </a:solidFill>
              </a:rPr>
              <a:t> </a:t>
            </a:r>
          </a:p>
          <a:p>
            <a:pPr marL="285750" indent="-285750">
              <a:buFont typeface="Arial" panose="020B0604020202020204" pitchFamily="34" charset="0"/>
              <a:buChar char="•"/>
            </a:pPr>
            <a:r>
              <a:rPr lang="en-US" dirty="0">
                <a:solidFill>
                  <a:schemeClr val="accent1">
                    <a:lumMod val="90000"/>
                    <a:lumOff val="10000"/>
                  </a:schemeClr>
                </a:solidFill>
              </a:rPr>
              <a:t>Mid </a:t>
            </a:r>
            <a:r>
              <a:rPr lang="en-US" dirty="0" err="1">
                <a:solidFill>
                  <a:schemeClr val="accent1">
                    <a:lumMod val="90000"/>
                    <a:lumOff val="10000"/>
                  </a:schemeClr>
                </a:solidFill>
              </a:rPr>
              <a:t>freq</a:t>
            </a:r>
            <a:r>
              <a:rPr lang="en-US" dirty="0">
                <a:solidFill>
                  <a:schemeClr val="accent1">
                    <a:lumMod val="90000"/>
                    <a:lumOff val="10000"/>
                  </a:schemeClr>
                </a:solidFill>
              </a:rPr>
              <a:t> [50-200 Hz]: </a:t>
            </a:r>
            <a:r>
              <a:rPr lang="en-US" b="1" dirty="0">
                <a:solidFill>
                  <a:schemeClr val="accent1">
                    <a:lumMod val="90000"/>
                    <a:lumOff val="10000"/>
                  </a:schemeClr>
                </a:solidFill>
              </a:rPr>
              <a:t>thermal noise</a:t>
            </a:r>
            <a:r>
              <a:rPr lang="en-US" dirty="0">
                <a:solidFill>
                  <a:schemeClr val="accent1">
                    <a:lumMod val="90000"/>
                    <a:lumOff val="10000"/>
                  </a:schemeClr>
                </a:solidFill>
              </a:rPr>
              <a:t> </a:t>
            </a:r>
          </a:p>
          <a:p>
            <a:pPr marL="285750" indent="-285750">
              <a:buFont typeface="Arial" panose="020B0604020202020204" pitchFamily="34" charset="0"/>
              <a:buChar char="•"/>
            </a:pPr>
            <a:r>
              <a:rPr lang="en-US" dirty="0">
                <a:solidFill>
                  <a:schemeClr val="accent1">
                    <a:lumMod val="90000"/>
                    <a:lumOff val="10000"/>
                  </a:schemeClr>
                </a:solidFill>
              </a:rPr>
              <a:t>High </a:t>
            </a:r>
            <a:r>
              <a:rPr lang="en-US" dirty="0" err="1">
                <a:solidFill>
                  <a:schemeClr val="accent1">
                    <a:lumMod val="90000"/>
                    <a:lumOff val="10000"/>
                  </a:schemeClr>
                </a:solidFill>
              </a:rPr>
              <a:t>freq</a:t>
            </a:r>
            <a:r>
              <a:rPr lang="en-US" dirty="0">
                <a:solidFill>
                  <a:schemeClr val="accent1">
                    <a:lumMod val="90000"/>
                    <a:lumOff val="10000"/>
                  </a:schemeClr>
                </a:solidFill>
              </a:rPr>
              <a:t> [&gt;200 Hz]: </a:t>
            </a:r>
            <a:r>
              <a:rPr lang="en-US" b="1" dirty="0">
                <a:solidFill>
                  <a:schemeClr val="accent1">
                    <a:lumMod val="90000"/>
                    <a:lumOff val="10000"/>
                  </a:schemeClr>
                </a:solidFill>
              </a:rPr>
              <a:t>quantum noise</a:t>
            </a:r>
            <a:endParaRPr lang="en-US" dirty="0">
              <a:solidFill>
                <a:schemeClr val="accent1">
                  <a:lumMod val="90000"/>
                  <a:lumOff val="10000"/>
                </a:schemeClr>
              </a:solidFill>
            </a:endParaRPr>
          </a:p>
        </p:txBody>
      </p:sp>
      <p:sp>
        <p:nvSpPr>
          <p:cNvPr id="2" name="ZoneTexte 1">
            <a:extLst>
              <a:ext uri="{FF2B5EF4-FFF2-40B4-BE49-F238E27FC236}">
                <a16:creationId xmlns:a16="http://schemas.microsoft.com/office/drawing/2014/main" id="{3E28C62C-8086-D94E-8165-910ED9711432}"/>
              </a:ext>
            </a:extLst>
          </p:cNvPr>
          <p:cNvSpPr txBox="1"/>
          <p:nvPr/>
        </p:nvSpPr>
        <p:spPr>
          <a:xfrm>
            <a:off x="5796136" y="2773340"/>
            <a:ext cx="2303772" cy="646331"/>
          </a:xfrm>
          <a:prstGeom prst="rect">
            <a:avLst/>
          </a:prstGeom>
          <a:noFill/>
        </p:spPr>
        <p:txBody>
          <a:bodyPr wrap="none" rtlCol="0">
            <a:spAutoFit/>
          </a:bodyPr>
          <a:lstStyle/>
          <a:p>
            <a:r>
              <a:rPr lang="en-US" dirty="0"/>
              <a:t>VIRGO, VIRGO post-O5</a:t>
            </a:r>
          </a:p>
          <a:p>
            <a:r>
              <a:rPr lang="en-US" dirty="0">
                <a:sym typeface="Wingdings" pitchFamily="2" charset="2"/>
              </a:rPr>
              <a:t> Einstein Telescope</a:t>
            </a:r>
            <a:endParaRPr lang="en-US" dirty="0"/>
          </a:p>
        </p:txBody>
      </p:sp>
    </p:spTree>
    <p:extLst>
      <p:ext uri="{BB962C8B-B14F-4D97-AF65-F5344CB8AC3E}">
        <p14:creationId xmlns:p14="http://schemas.microsoft.com/office/powerpoint/2010/main" val="3072980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Outline</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3" name="Titre 1">
            <a:extLst>
              <a:ext uri="{FF2B5EF4-FFF2-40B4-BE49-F238E27FC236}">
                <a16:creationId xmlns:a16="http://schemas.microsoft.com/office/drawing/2014/main" id="{7D7387EE-7081-9749-B425-20644F616247}"/>
              </a:ext>
            </a:extLst>
          </p:cNvPr>
          <p:cNvSpPr txBox="1">
            <a:spLocks/>
          </p:cNvSpPr>
          <p:nvPr/>
        </p:nvSpPr>
        <p:spPr>
          <a:xfrm>
            <a:off x="1907704" y="1340768"/>
            <a:ext cx="5803325" cy="3960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pPr marL="457200" indent="-457200" algn="l">
              <a:buFont typeface="Arial" panose="020B0604020202020204" pitchFamily="34" charset="0"/>
              <a:buChar char="•"/>
            </a:pPr>
            <a:r>
              <a:rPr lang="en-US" sz="2800" dirty="0">
                <a:solidFill>
                  <a:schemeClr val="tx1"/>
                </a:solidFill>
              </a:rPr>
              <a:t>Introduction</a:t>
            </a:r>
          </a:p>
          <a:p>
            <a:pPr marL="1371600" lvl="2" indent="-457200">
              <a:buFont typeface="Arial" panose="020B0604020202020204" pitchFamily="34" charset="0"/>
              <a:buChar char="•"/>
            </a:pPr>
            <a:r>
              <a:rPr lang="en-US" sz="2200" dirty="0">
                <a:solidFill>
                  <a:schemeClr val="tx1"/>
                </a:solidFill>
              </a:rPr>
              <a:t>Context and organization</a:t>
            </a:r>
          </a:p>
          <a:p>
            <a:pPr marL="1371600" lvl="2" indent="-457200">
              <a:buFont typeface="Arial" panose="020B0604020202020204" pitchFamily="34" charset="0"/>
              <a:buChar char="•"/>
            </a:pPr>
            <a:r>
              <a:rPr lang="en-US" sz="2200" dirty="0">
                <a:solidFill>
                  <a:schemeClr val="tx1"/>
                </a:solidFill>
              </a:rPr>
              <a:t>Science drivers</a:t>
            </a:r>
          </a:p>
          <a:p>
            <a:pPr marL="457200" indent="-457200" algn="l">
              <a:buFont typeface="Arial" panose="020B0604020202020204" pitchFamily="34" charset="0"/>
              <a:buChar char="•"/>
            </a:pPr>
            <a:r>
              <a:rPr lang="en-US" sz="2800" dirty="0">
                <a:solidFill>
                  <a:schemeClr val="tx1"/>
                </a:solidFill>
              </a:rPr>
              <a:t>Semi-conductor detectors</a:t>
            </a:r>
          </a:p>
          <a:p>
            <a:pPr marL="457200" indent="-457200" algn="l">
              <a:buFont typeface="Arial" panose="020B0604020202020204" pitchFamily="34" charset="0"/>
              <a:buChar char="•"/>
            </a:pPr>
            <a:r>
              <a:rPr lang="en-US" sz="2800" dirty="0">
                <a:solidFill>
                  <a:schemeClr val="tx1"/>
                </a:solidFill>
              </a:rPr>
              <a:t>Gaseous detectors</a:t>
            </a:r>
          </a:p>
          <a:p>
            <a:pPr marL="457200" indent="-457200" algn="l">
              <a:buFont typeface="Arial" panose="020B0604020202020204" pitchFamily="34" charset="0"/>
              <a:buChar char="•"/>
            </a:pPr>
            <a:r>
              <a:rPr lang="en-US" sz="2800" dirty="0">
                <a:solidFill>
                  <a:schemeClr val="tx1"/>
                </a:solidFill>
              </a:rPr>
              <a:t>Cryogenic detectors</a:t>
            </a:r>
          </a:p>
          <a:p>
            <a:pPr marL="457200" indent="-457200" algn="l">
              <a:buFont typeface="Arial" panose="020B0604020202020204" pitchFamily="34" charset="0"/>
              <a:buChar char="•"/>
            </a:pPr>
            <a:r>
              <a:rPr lang="en-US" sz="2800" dirty="0">
                <a:solidFill>
                  <a:schemeClr val="tx1"/>
                </a:solidFill>
              </a:rPr>
              <a:t>Photo-detectors</a:t>
            </a:r>
          </a:p>
          <a:p>
            <a:pPr marL="457200" indent="-457200" algn="l">
              <a:buFont typeface="Arial" panose="020B0604020202020204" pitchFamily="34" charset="0"/>
              <a:buChar char="•"/>
            </a:pPr>
            <a:r>
              <a:rPr lang="en-US" sz="2800" dirty="0">
                <a:solidFill>
                  <a:schemeClr val="tx1"/>
                </a:solidFill>
              </a:rPr>
              <a:t>Calorimeters</a:t>
            </a:r>
          </a:p>
          <a:p>
            <a:pPr marL="457200" indent="-457200" algn="l">
              <a:buFont typeface="Arial" panose="020B0604020202020204" pitchFamily="34" charset="0"/>
              <a:buChar char="•"/>
            </a:pPr>
            <a:r>
              <a:rPr lang="en-US" sz="2800" dirty="0">
                <a:solidFill>
                  <a:schemeClr val="tx1"/>
                </a:solidFill>
              </a:rPr>
              <a:t>Gravitational wave detectors</a:t>
            </a:r>
          </a:p>
          <a:p>
            <a:pPr marL="457200" indent="-457200" algn="l">
              <a:buFont typeface="Arial" panose="020B0604020202020204" pitchFamily="34" charset="0"/>
              <a:buChar char="•"/>
            </a:pPr>
            <a:r>
              <a:rPr lang="en-US" sz="2800" dirty="0">
                <a:solidFill>
                  <a:schemeClr val="tx1"/>
                </a:solidFill>
              </a:rPr>
              <a:t>Transverse technologies</a:t>
            </a:r>
          </a:p>
          <a:p>
            <a:pPr marL="457200" indent="-457200" algn="l">
              <a:buFont typeface="Arial" panose="020B0604020202020204" pitchFamily="34" charset="0"/>
              <a:buChar char="•"/>
            </a:pPr>
            <a:r>
              <a:rPr lang="en-US" sz="2800" dirty="0">
                <a:solidFill>
                  <a:schemeClr val="tx1"/>
                </a:solidFill>
              </a:rPr>
              <a:t>Conclusions</a:t>
            </a:r>
          </a:p>
        </p:txBody>
      </p:sp>
    </p:spTree>
    <p:extLst>
      <p:ext uri="{BB962C8B-B14F-4D97-AF65-F5344CB8AC3E}">
        <p14:creationId xmlns:p14="http://schemas.microsoft.com/office/powerpoint/2010/main" val="265636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20</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5" name="Rectangle 4">
            <a:extLst>
              <a:ext uri="{FF2B5EF4-FFF2-40B4-BE49-F238E27FC236}">
                <a16:creationId xmlns:a16="http://schemas.microsoft.com/office/drawing/2014/main" id="{53FDCDEC-B013-1547-B100-5F6070A77623}"/>
              </a:ext>
            </a:extLst>
          </p:cNvPr>
          <p:cNvSpPr/>
          <p:nvPr/>
        </p:nvSpPr>
        <p:spPr>
          <a:xfrm>
            <a:off x="179573" y="5023429"/>
            <a:ext cx="8784854" cy="1077218"/>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R13</a:t>
            </a:r>
            <a:r>
              <a:rPr lang="en-US" sz="2400" b="1" dirty="0">
                <a:solidFill>
                  <a:schemeClr val="accent3"/>
                </a:solidFill>
                <a:latin typeface="Calibri,Italic"/>
              </a:rPr>
              <a:t>: </a:t>
            </a:r>
            <a:r>
              <a:rPr lang="en-US" sz="2000" b="1" dirty="0"/>
              <a:t>It is strategically crucial that the R&amp;D program on low-loss mirrors is strongly supported in the next years so that LMA can keep its world leadership in the domain of high performance large optics </a:t>
            </a:r>
            <a:endParaRPr lang="en-US" sz="2400" b="1" dirty="0"/>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Gravitational wave detectors</a:t>
            </a:r>
          </a:p>
        </p:txBody>
      </p:sp>
      <p:sp>
        <p:nvSpPr>
          <p:cNvPr id="14" name="Rectangle 13">
            <a:extLst>
              <a:ext uri="{FF2B5EF4-FFF2-40B4-BE49-F238E27FC236}">
                <a16:creationId xmlns:a16="http://schemas.microsoft.com/office/drawing/2014/main" id="{A40B15F0-99BB-604A-A2C8-787196DB0452}"/>
              </a:ext>
            </a:extLst>
          </p:cNvPr>
          <p:cNvSpPr/>
          <p:nvPr/>
        </p:nvSpPr>
        <p:spPr>
          <a:xfrm>
            <a:off x="0" y="754784"/>
            <a:ext cx="9144000" cy="1200329"/>
          </a:xfrm>
          <a:prstGeom prst="rect">
            <a:avLst/>
          </a:prstGeom>
          <a:solidFill>
            <a:schemeClr val="bg1"/>
          </a:solidFill>
          <a:ln>
            <a:noFill/>
          </a:ln>
        </p:spPr>
        <p:txBody>
          <a:bodyPr wrap="square">
            <a:spAutoFit/>
          </a:bodyPr>
          <a:lstStyle/>
          <a:p>
            <a:pPr marL="285750" indent="-285750">
              <a:buFont typeface="Arial" panose="020B0604020202020204" pitchFamily="34" charset="0"/>
              <a:buChar char="•"/>
            </a:pPr>
            <a:r>
              <a:rPr lang="en-US">
                <a:solidFill>
                  <a:schemeClr val="accent1">
                    <a:lumMod val="90000"/>
                    <a:lumOff val="10000"/>
                  </a:schemeClr>
                </a:solidFill>
              </a:rPr>
              <a:t>Low freq [&lt;10 Hz]: </a:t>
            </a:r>
            <a:r>
              <a:rPr lang="en-US" b="1">
                <a:solidFill>
                  <a:schemeClr val="accent1">
                    <a:lumMod val="90000"/>
                    <a:lumOff val="10000"/>
                  </a:schemeClr>
                </a:solidFill>
              </a:rPr>
              <a:t>seismic effects</a:t>
            </a:r>
            <a:r>
              <a:rPr lang="en-US">
                <a:solidFill>
                  <a:schemeClr val="accent1">
                    <a:lumMod val="90000"/>
                    <a:lumOff val="10000"/>
                  </a:schemeClr>
                </a:solidFill>
              </a:rPr>
              <a:t> ➽ Underground operation, better seismic insulation</a:t>
            </a:r>
          </a:p>
          <a:p>
            <a:pPr marL="285750" indent="-285750">
              <a:buFont typeface="Arial" panose="020B0604020202020204" pitchFamily="34" charset="0"/>
              <a:buChar char="•"/>
            </a:pPr>
            <a:r>
              <a:rPr lang="en-US">
                <a:solidFill>
                  <a:schemeClr val="accent1">
                    <a:lumMod val="90000"/>
                    <a:lumOff val="10000"/>
                  </a:schemeClr>
                </a:solidFill>
              </a:rPr>
              <a:t>Mid freq [50-200 Hz]: </a:t>
            </a:r>
            <a:r>
              <a:rPr lang="en-US" b="1">
                <a:solidFill>
                  <a:schemeClr val="accent1">
                    <a:lumMod val="90000"/>
                    <a:lumOff val="10000"/>
                  </a:schemeClr>
                </a:solidFill>
              </a:rPr>
              <a:t>thermal noise</a:t>
            </a:r>
            <a:r>
              <a:rPr lang="en-US">
                <a:solidFill>
                  <a:schemeClr val="accent1">
                    <a:lumMod val="90000"/>
                    <a:lumOff val="10000"/>
                  </a:schemeClr>
                </a:solidFill>
              </a:rPr>
              <a:t> ➽ Operate of the detector at cryogenic temperature, optimize the mechanical and optical quality of the mirrors (low-loss coating), use of a larger laser beam</a:t>
            </a:r>
          </a:p>
        </p:txBody>
      </p:sp>
      <p:sp>
        <p:nvSpPr>
          <p:cNvPr id="10" name="ZoneTexte 9">
            <a:extLst>
              <a:ext uri="{FF2B5EF4-FFF2-40B4-BE49-F238E27FC236}">
                <a16:creationId xmlns:a16="http://schemas.microsoft.com/office/drawing/2014/main" id="{11BD38BD-AD7A-BE4C-A2B9-5D4A529C5290}"/>
              </a:ext>
            </a:extLst>
          </p:cNvPr>
          <p:cNvSpPr txBox="1"/>
          <p:nvPr/>
        </p:nvSpPr>
        <p:spPr>
          <a:xfrm>
            <a:off x="1279123" y="2967335"/>
            <a:ext cx="3292877" cy="923330"/>
          </a:xfrm>
          <a:prstGeom prst="rect">
            <a:avLst/>
          </a:prstGeom>
          <a:noFill/>
        </p:spPr>
        <p:txBody>
          <a:bodyPr wrap="square" rtlCol="0">
            <a:spAutoFit/>
          </a:bodyPr>
          <a:lstStyle/>
          <a:p>
            <a:pPr algn="ctr"/>
            <a:r>
              <a:rPr lang="en-US"/>
              <a:t>‘Tres Grand Coater’ @ LMA for coating very large sizes mirrors (up to 1m in diamater)</a:t>
            </a:r>
          </a:p>
        </p:txBody>
      </p:sp>
      <p:pic>
        <p:nvPicPr>
          <p:cNvPr id="16" name="Image 15">
            <a:extLst>
              <a:ext uri="{FF2B5EF4-FFF2-40B4-BE49-F238E27FC236}">
                <a16:creationId xmlns:a16="http://schemas.microsoft.com/office/drawing/2014/main" id="{136D71C3-FE3D-954F-8E6C-10781F899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651" y="2457628"/>
            <a:ext cx="3177149" cy="2063285"/>
          </a:xfrm>
          <a:prstGeom prst="rect">
            <a:avLst/>
          </a:prstGeom>
        </p:spPr>
      </p:pic>
      <p:sp>
        <p:nvSpPr>
          <p:cNvPr id="9" name="ZoneTexte 8">
            <a:extLst>
              <a:ext uri="{FF2B5EF4-FFF2-40B4-BE49-F238E27FC236}">
                <a16:creationId xmlns:a16="http://schemas.microsoft.com/office/drawing/2014/main" id="{275A6564-3CB2-2C49-BD36-29F7C8224DDA}"/>
              </a:ext>
            </a:extLst>
          </p:cNvPr>
          <p:cNvSpPr txBox="1"/>
          <p:nvPr/>
        </p:nvSpPr>
        <p:spPr>
          <a:xfrm>
            <a:off x="827584" y="1955112"/>
            <a:ext cx="6744566" cy="369332"/>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00294B"/>
                </a:solidFill>
              </a:rPr>
              <a:t>R&amp;D on the coating and characterization of low-loss mirrors</a:t>
            </a:r>
          </a:p>
        </p:txBody>
      </p:sp>
    </p:spTree>
    <p:extLst>
      <p:ext uri="{BB962C8B-B14F-4D97-AF65-F5344CB8AC3E}">
        <p14:creationId xmlns:p14="http://schemas.microsoft.com/office/powerpoint/2010/main" val="2659703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21</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Gravitational wave detectors</a:t>
            </a:r>
          </a:p>
        </p:txBody>
      </p:sp>
      <p:sp>
        <p:nvSpPr>
          <p:cNvPr id="14" name="Rectangle 13">
            <a:extLst>
              <a:ext uri="{FF2B5EF4-FFF2-40B4-BE49-F238E27FC236}">
                <a16:creationId xmlns:a16="http://schemas.microsoft.com/office/drawing/2014/main" id="{A40B15F0-99BB-604A-A2C8-787196DB0452}"/>
              </a:ext>
            </a:extLst>
          </p:cNvPr>
          <p:cNvSpPr/>
          <p:nvPr/>
        </p:nvSpPr>
        <p:spPr>
          <a:xfrm>
            <a:off x="0" y="754784"/>
            <a:ext cx="9144000" cy="2308324"/>
          </a:xfrm>
          <a:prstGeom prst="rect">
            <a:avLst/>
          </a:prstGeom>
          <a:solidFill>
            <a:schemeClr val="bg1"/>
          </a:solidFill>
          <a:ln>
            <a:noFill/>
          </a:ln>
        </p:spPr>
        <p:txBody>
          <a:bodyPr wrap="square">
            <a:spAutoFit/>
          </a:bodyPr>
          <a:lstStyle/>
          <a:p>
            <a:pPr marL="285750" indent="-285750">
              <a:buFont typeface="Arial" panose="020B0604020202020204" pitchFamily="34" charset="0"/>
              <a:buChar char="•"/>
            </a:pPr>
            <a:r>
              <a:rPr lang="en-US">
                <a:solidFill>
                  <a:schemeClr val="accent1">
                    <a:lumMod val="90000"/>
                    <a:lumOff val="10000"/>
                  </a:schemeClr>
                </a:solidFill>
              </a:rPr>
              <a:t>Low freq [&lt;10 Hz]: </a:t>
            </a:r>
            <a:r>
              <a:rPr lang="en-US" b="1">
                <a:solidFill>
                  <a:schemeClr val="accent1">
                    <a:lumMod val="90000"/>
                    <a:lumOff val="10000"/>
                  </a:schemeClr>
                </a:solidFill>
              </a:rPr>
              <a:t>seismic effect</a:t>
            </a:r>
            <a:r>
              <a:rPr lang="en-US">
                <a:solidFill>
                  <a:schemeClr val="accent1">
                    <a:lumMod val="90000"/>
                    <a:lumOff val="10000"/>
                  </a:schemeClr>
                </a:solidFill>
              </a:rPr>
              <a:t>s ➽ Underground operation, better seismic insulation</a:t>
            </a:r>
          </a:p>
          <a:p>
            <a:pPr marL="285750" indent="-285750">
              <a:buFont typeface="Arial" panose="020B0604020202020204" pitchFamily="34" charset="0"/>
              <a:buChar char="•"/>
            </a:pPr>
            <a:r>
              <a:rPr lang="en-US">
                <a:solidFill>
                  <a:schemeClr val="accent1">
                    <a:lumMod val="90000"/>
                    <a:lumOff val="10000"/>
                  </a:schemeClr>
                </a:solidFill>
              </a:rPr>
              <a:t>Mid freq [50-200 Hz]: </a:t>
            </a:r>
            <a:r>
              <a:rPr lang="en-US" b="1">
                <a:solidFill>
                  <a:schemeClr val="accent1">
                    <a:lumMod val="90000"/>
                    <a:lumOff val="10000"/>
                  </a:schemeClr>
                </a:solidFill>
              </a:rPr>
              <a:t>thermal noise</a:t>
            </a:r>
            <a:r>
              <a:rPr lang="en-US">
                <a:solidFill>
                  <a:schemeClr val="accent1">
                    <a:lumMod val="90000"/>
                    <a:lumOff val="10000"/>
                  </a:schemeClr>
                </a:solidFill>
              </a:rPr>
              <a:t> ➽ Operate of the detector at cryogenic temperature, optimize the mechanical and optical quality of the mirrors (low-loss coating), use of a larger laser beam</a:t>
            </a:r>
          </a:p>
          <a:p>
            <a:pPr marL="285750" indent="-285750">
              <a:buFont typeface="Arial" panose="020B0604020202020204" pitchFamily="34" charset="0"/>
              <a:buChar char="•"/>
            </a:pPr>
            <a:r>
              <a:rPr lang="en-US">
                <a:solidFill>
                  <a:schemeClr val="accent1">
                    <a:lumMod val="90000"/>
                    <a:lumOff val="10000"/>
                  </a:schemeClr>
                </a:solidFill>
              </a:rPr>
              <a:t>High freq [&gt;200 Hz]: </a:t>
            </a:r>
            <a:r>
              <a:rPr lang="en-US" b="1">
                <a:solidFill>
                  <a:schemeClr val="accent1">
                    <a:lumMod val="90000"/>
                    <a:lumOff val="10000"/>
                  </a:schemeClr>
                </a:solidFill>
              </a:rPr>
              <a:t>quantum noise </a:t>
            </a:r>
            <a:r>
              <a:rPr lang="en-US">
                <a:solidFill>
                  <a:schemeClr val="accent1">
                    <a:lumMod val="90000"/>
                    <a:lumOff val="10000"/>
                  </a:schemeClr>
                </a:solidFill>
              </a:rPr>
              <a:t>➽ Increase the laser power at the input of the interferometer, inject a proper « squeezed vacuum field » into the dark port of the interferometer</a:t>
            </a:r>
          </a:p>
          <a:p>
            <a:pPr marL="742950" lvl="1" indent="-285750">
              <a:buFont typeface="Arial" panose="020B0604020202020204" pitchFamily="34" charset="0"/>
              <a:buChar char="•"/>
            </a:pPr>
            <a:endParaRPr lang="en-US">
              <a:solidFill>
                <a:schemeClr val="accent1">
                  <a:lumMod val="90000"/>
                  <a:lumOff val="10000"/>
                </a:schemeClr>
              </a:solidFill>
            </a:endParaRPr>
          </a:p>
        </p:txBody>
      </p:sp>
      <p:sp>
        <p:nvSpPr>
          <p:cNvPr id="9" name="ZoneTexte 8">
            <a:extLst>
              <a:ext uri="{FF2B5EF4-FFF2-40B4-BE49-F238E27FC236}">
                <a16:creationId xmlns:a16="http://schemas.microsoft.com/office/drawing/2014/main" id="{53A5920F-30FF-0F4D-8A74-2D87E74C2C33}"/>
              </a:ext>
            </a:extLst>
          </p:cNvPr>
          <p:cNvSpPr txBox="1"/>
          <p:nvPr/>
        </p:nvSpPr>
        <p:spPr>
          <a:xfrm>
            <a:off x="2377928" y="3272136"/>
            <a:ext cx="6744566"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94B"/>
                </a:solidFill>
              </a:rPr>
              <a:t>R&amp;D to reduce the optical losses in the output mode-cleaner cavity</a:t>
            </a:r>
          </a:p>
          <a:p>
            <a:pPr marL="285750" indent="-285750">
              <a:buFont typeface="Arial" panose="020B0604020202020204" pitchFamily="34" charset="0"/>
              <a:buChar char="•"/>
            </a:pPr>
            <a:r>
              <a:rPr lang="en-US" dirty="0">
                <a:solidFill>
                  <a:srgbClr val="00294B"/>
                </a:solidFill>
              </a:rPr>
              <a:t>Study of the radiation pressure noise. Development of a frequency dependent squeezed source able to produce a board-band quantum noise reduction</a:t>
            </a:r>
          </a:p>
          <a:p>
            <a:pPr marL="285750" indent="-285750">
              <a:buFont typeface="Arial" panose="020B0604020202020204" pitchFamily="34" charset="0"/>
              <a:buChar char="•"/>
            </a:pPr>
            <a:r>
              <a:rPr lang="en-US" dirty="0">
                <a:solidFill>
                  <a:srgbClr val="00294B"/>
                </a:solidFill>
              </a:rPr>
              <a:t>R&amp;D on high quantum efficiency photodiodes and associated very-low-noise electronic chain and on enhanced calibration techniques</a:t>
            </a:r>
          </a:p>
          <a:p>
            <a:pPr marL="285750" indent="-285750">
              <a:buFont typeface="Arial" panose="020B0604020202020204" pitchFamily="34" charset="0"/>
              <a:buChar char="•"/>
            </a:pPr>
            <a:endParaRPr lang="en-US" dirty="0">
              <a:solidFill>
                <a:srgbClr val="00294B"/>
              </a:solidFill>
            </a:endParaRPr>
          </a:p>
        </p:txBody>
      </p:sp>
      <p:pic>
        <p:nvPicPr>
          <p:cNvPr id="11" name="Image 10">
            <a:extLst>
              <a:ext uri="{FF2B5EF4-FFF2-40B4-BE49-F238E27FC236}">
                <a16:creationId xmlns:a16="http://schemas.microsoft.com/office/drawing/2014/main" id="{84DBA61F-4814-194C-87D6-5CAA55F0D828}"/>
              </a:ext>
            </a:extLst>
          </p:cNvPr>
          <p:cNvPicPr>
            <a:picLocks noChangeAspect="1"/>
          </p:cNvPicPr>
          <p:nvPr/>
        </p:nvPicPr>
        <p:blipFill rotWithShape="1">
          <a:blip r:embed="rId2">
            <a:extLst>
              <a:ext uri="{28A0092B-C50C-407E-A947-70E740481C1C}">
                <a14:useLocalDpi xmlns:a14="http://schemas.microsoft.com/office/drawing/2010/main" val="0"/>
              </a:ext>
            </a:extLst>
          </a:blip>
          <a:srcRect l="50945"/>
          <a:stretch/>
        </p:blipFill>
        <p:spPr>
          <a:xfrm>
            <a:off x="257643" y="3148395"/>
            <a:ext cx="2127909" cy="2098834"/>
          </a:xfrm>
          <a:prstGeom prst="rect">
            <a:avLst/>
          </a:prstGeom>
        </p:spPr>
      </p:pic>
      <p:sp>
        <p:nvSpPr>
          <p:cNvPr id="13" name="Rectangle 12">
            <a:extLst>
              <a:ext uri="{FF2B5EF4-FFF2-40B4-BE49-F238E27FC236}">
                <a16:creationId xmlns:a16="http://schemas.microsoft.com/office/drawing/2014/main" id="{E5E141F3-097F-0042-B5CB-AEC1829858F1}"/>
              </a:ext>
            </a:extLst>
          </p:cNvPr>
          <p:cNvSpPr/>
          <p:nvPr/>
        </p:nvSpPr>
        <p:spPr>
          <a:xfrm>
            <a:off x="304591" y="5525010"/>
            <a:ext cx="8534818" cy="769441"/>
          </a:xfrm>
          <a:prstGeom prst="rect">
            <a:avLst/>
          </a:prstGeom>
          <a:noFill/>
          <a:ln>
            <a:solidFill>
              <a:schemeClr val="accent3"/>
            </a:solidFill>
          </a:ln>
        </p:spPr>
        <p:txBody>
          <a:bodyPr wrap="square">
            <a:spAutoFit/>
          </a:bodyPr>
          <a:lstStyle/>
          <a:p>
            <a:pPr algn="ctr"/>
            <a:r>
              <a:rPr lang="en-US" sz="2000" b="1">
                <a:solidFill>
                  <a:schemeClr val="accent3"/>
                </a:solidFill>
                <a:latin typeface="Calibri,Italic"/>
              </a:rPr>
              <a:t>R14</a:t>
            </a:r>
            <a:r>
              <a:rPr lang="en-US" sz="2400" b="1">
                <a:solidFill>
                  <a:schemeClr val="accent3"/>
                </a:solidFill>
                <a:latin typeface="Calibri,Italic"/>
              </a:rPr>
              <a:t>: </a:t>
            </a:r>
            <a:r>
              <a:rPr lang="en-US" sz="2000" b="1"/>
              <a:t>The on-going R&amp;D activities on in-vacuum squeezed sources should be strongly supported. </a:t>
            </a:r>
            <a:endParaRPr lang="en-US" sz="2400" b="1"/>
          </a:p>
        </p:txBody>
      </p:sp>
    </p:spTree>
    <p:extLst>
      <p:ext uri="{BB962C8B-B14F-4D97-AF65-F5344CB8AC3E}">
        <p14:creationId xmlns:p14="http://schemas.microsoft.com/office/powerpoint/2010/main" val="84668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22</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Transverse technologies</a:t>
            </a:r>
          </a:p>
        </p:txBody>
      </p:sp>
      <p:sp>
        <p:nvSpPr>
          <p:cNvPr id="13" name="Rectangle 12">
            <a:extLst>
              <a:ext uri="{FF2B5EF4-FFF2-40B4-BE49-F238E27FC236}">
                <a16:creationId xmlns:a16="http://schemas.microsoft.com/office/drawing/2014/main" id="{E5E141F3-097F-0042-B5CB-AEC1829858F1}"/>
              </a:ext>
            </a:extLst>
          </p:cNvPr>
          <p:cNvSpPr/>
          <p:nvPr/>
        </p:nvSpPr>
        <p:spPr>
          <a:xfrm>
            <a:off x="179512" y="4158603"/>
            <a:ext cx="8640960" cy="1384995"/>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R15</a:t>
            </a:r>
            <a:r>
              <a:rPr lang="en-US" sz="2400" b="1" dirty="0">
                <a:solidFill>
                  <a:schemeClr val="accent3"/>
                </a:solidFill>
                <a:latin typeface="Calibri,Italic"/>
              </a:rPr>
              <a:t>: </a:t>
            </a:r>
            <a:r>
              <a:rPr lang="en-US" sz="2000" b="1" dirty="0"/>
              <a:t>The different instrumental and technical teams working on the development of detectors should strongly increase their inter-connection  and collaboration, so as to further favor the exchanges in know-how and emergence of innovative technological ideas. </a:t>
            </a:r>
            <a:endParaRPr lang="en-US" sz="2400" b="1" dirty="0"/>
          </a:p>
        </p:txBody>
      </p:sp>
      <p:sp>
        <p:nvSpPr>
          <p:cNvPr id="10" name="ZoneTexte 9">
            <a:extLst>
              <a:ext uri="{FF2B5EF4-FFF2-40B4-BE49-F238E27FC236}">
                <a16:creationId xmlns:a16="http://schemas.microsoft.com/office/drawing/2014/main" id="{218A80E4-2A0D-3C41-AE9C-F5592CDB9275}"/>
              </a:ext>
            </a:extLst>
          </p:cNvPr>
          <p:cNvSpPr txBox="1"/>
          <p:nvPr/>
        </p:nvSpPr>
        <p:spPr>
          <a:xfrm>
            <a:off x="0" y="916848"/>
            <a:ext cx="9143999" cy="1015663"/>
          </a:xfrm>
          <a:prstGeom prst="rect">
            <a:avLst/>
          </a:prstGeom>
          <a:noFill/>
        </p:spPr>
        <p:txBody>
          <a:bodyPr wrap="square" rtlCol="0">
            <a:spAutoFit/>
          </a:bodyPr>
          <a:lstStyle/>
          <a:p>
            <a:pPr algn="ctr"/>
            <a:r>
              <a:rPr lang="en-US" sz="2000" b="1" dirty="0">
                <a:solidFill>
                  <a:schemeClr val="accent3"/>
                </a:solidFill>
              </a:rPr>
              <a:t>Detector R&amp;D is a highly technological research area that relies on a broad range of technical resources and expertise: it is crucial to guarantee support for detectors developments in terms of human resources, infrastructures and specific know-how</a:t>
            </a:r>
          </a:p>
        </p:txBody>
      </p:sp>
      <p:sp>
        <p:nvSpPr>
          <p:cNvPr id="3" name="ZoneTexte 2">
            <a:extLst>
              <a:ext uri="{FF2B5EF4-FFF2-40B4-BE49-F238E27FC236}">
                <a16:creationId xmlns:a16="http://schemas.microsoft.com/office/drawing/2014/main" id="{B6539EF5-1262-A24A-9C3A-5AECA4C0CAC8}"/>
              </a:ext>
            </a:extLst>
          </p:cNvPr>
          <p:cNvSpPr txBox="1"/>
          <p:nvPr/>
        </p:nvSpPr>
        <p:spPr>
          <a:xfrm>
            <a:off x="2282141" y="2228671"/>
            <a:ext cx="4579715"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Mechanics and cooling</a:t>
            </a:r>
          </a:p>
          <a:p>
            <a:pPr marL="342900" indent="-342900">
              <a:buFont typeface="Arial" panose="020B0604020202020204" pitchFamily="34" charset="0"/>
              <a:buChar char="•"/>
            </a:pPr>
            <a:r>
              <a:rPr lang="en-US" sz="2400" dirty="0"/>
              <a:t>Electronics and microelectronics</a:t>
            </a:r>
          </a:p>
          <a:p>
            <a:pPr marL="342900" indent="-342900">
              <a:buFont typeface="Arial" panose="020B0604020202020204" pitchFamily="34" charset="0"/>
              <a:buChar char="•"/>
            </a:pPr>
            <a:r>
              <a:rPr lang="en-US" sz="2400" dirty="0"/>
              <a:t>Acquisition systems</a:t>
            </a:r>
          </a:p>
        </p:txBody>
      </p:sp>
    </p:spTree>
    <p:extLst>
      <p:ext uri="{BB962C8B-B14F-4D97-AF65-F5344CB8AC3E}">
        <p14:creationId xmlns:p14="http://schemas.microsoft.com/office/powerpoint/2010/main" val="348428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23</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Mechanics and cooling</a:t>
            </a:r>
          </a:p>
        </p:txBody>
      </p:sp>
      <p:sp>
        <p:nvSpPr>
          <p:cNvPr id="13" name="Rectangle 12">
            <a:extLst>
              <a:ext uri="{FF2B5EF4-FFF2-40B4-BE49-F238E27FC236}">
                <a16:creationId xmlns:a16="http://schemas.microsoft.com/office/drawing/2014/main" id="{E5E141F3-097F-0042-B5CB-AEC1829858F1}"/>
              </a:ext>
            </a:extLst>
          </p:cNvPr>
          <p:cNvSpPr/>
          <p:nvPr/>
        </p:nvSpPr>
        <p:spPr>
          <a:xfrm>
            <a:off x="192819" y="3506039"/>
            <a:ext cx="8758360" cy="1692771"/>
          </a:xfrm>
          <a:prstGeom prst="rect">
            <a:avLst/>
          </a:prstGeom>
          <a:noFill/>
          <a:ln>
            <a:solidFill>
              <a:schemeClr val="accent3"/>
            </a:solidFill>
          </a:ln>
        </p:spPr>
        <p:txBody>
          <a:bodyPr wrap="square">
            <a:spAutoFit/>
          </a:bodyPr>
          <a:lstStyle/>
          <a:p>
            <a:pPr algn="ctr"/>
            <a:r>
              <a:rPr lang="en-US" sz="2000" b="1">
                <a:solidFill>
                  <a:schemeClr val="accent3"/>
                </a:solidFill>
                <a:latin typeface="Calibri,Italic"/>
              </a:rPr>
              <a:t>R16</a:t>
            </a:r>
            <a:r>
              <a:rPr lang="en-US" sz="2400" b="1">
                <a:solidFill>
                  <a:schemeClr val="accent3"/>
                </a:solidFill>
                <a:latin typeface="Calibri,Italic"/>
              </a:rPr>
              <a:t>: </a:t>
            </a:r>
            <a:r>
              <a:rPr lang="en-US" sz="2000" b="1"/>
              <a:t>Multi-physics simulation platforms, including CAD tools, are vital to ensure a proper detector design, in particular to overcome the emerging cooling issues. These tools are also more and more complex and it is essential to secure and further develop, in a coordinate way through specific training and enhanced inter-laboratory exchanges, the expertise already existing in IN2P3 teams. </a:t>
            </a:r>
            <a:endParaRPr lang="en-US" sz="2400" b="1"/>
          </a:p>
        </p:txBody>
      </p:sp>
      <p:sp>
        <p:nvSpPr>
          <p:cNvPr id="8" name="Rectangle 7">
            <a:extLst>
              <a:ext uri="{FF2B5EF4-FFF2-40B4-BE49-F238E27FC236}">
                <a16:creationId xmlns:a16="http://schemas.microsoft.com/office/drawing/2014/main" id="{4108EFA2-884A-5E46-BAD7-E370F1B25DCF}"/>
              </a:ext>
            </a:extLst>
          </p:cNvPr>
          <p:cNvSpPr/>
          <p:nvPr/>
        </p:nvSpPr>
        <p:spPr>
          <a:xfrm>
            <a:off x="192819" y="5381393"/>
            <a:ext cx="8758360" cy="769441"/>
          </a:xfrm>
          <a:prstGeom prst="rect">
            <a:avLst/>
          </a:prstGeom>
          <a:noFill/>
          <a:ln>
            <a:solidFill>
              <a:schemeClr val="accent3"/>
            </a:solidFill>
          </a:ln>
        </p:spPr>
        <p:txBody>
          <a:bodyPr wrap="square">
            <a:spAutoFit/>
          </a:bodyPr>
          <a:lstStyle/>
          <a:p>
            <a:pPr algn="ctr"/>
            <a:r>
              <a:rPr lang="en-US" sz="2000" b="1">
                <a:solidFill>
                  <a:schemeClr val="accent3"/>
                </a:solidFill>
                <a:latin typeface="Calibri,Italic"/>
              </a:rPr>
              <a:t>R17</a:t>
            </a:r>
            <a:r>
              <a:rPr lang="en-US" sz="2400" b="1">
                <a:solidFill>
                  <a:schemeClr val="accent3"/>
                </a:solidFill>
                <a:latin typeface="Calibri,Italic"/>
              </a:rPr>
              <a:t>: </a:t>
            </a:r>
            <a:r>
              <a:rPr lang="en-US" sz="2000" b="1"/>
              <a:t>It is essential to define within the next years a proper strategy on how to precisely develop the Additive Fabrication technology in our laboratories.</a:t>
            </a:r>
            <a:endParaRPr lang="en-US" sz="2400" b="1"/>
          </a:p>
        </p:txBody>
      </p:sp>
      <p:sp>
        <p:nvSpPr>
          <p:cNvPr id="14" name="ZoneTexte 13">
            <a:extLst>
              <a:ext uri="{FF2B5EF4-FFF2-40B4-BE49-F238E27FC236}">
                <a16:creationId xmlns:a16="http://schemas.microsoft.com/office/drawing/2014/main" id="{230CB89C-4D8E-E94C-9CF1-093524D7A7BB}"/>
              </a:ext>
            </a:extLst>
          </p:cNvPr>
          <p:cNvSpPr txBox="1"/>
          <p:nvPr/>
        </p:nvSpPr>
        <p:spPr>
          <a:xfrm>
            <a:off x="322480" y="1000421"/>
            <a:ext cx="849903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3"/>
                </a:solidFill>
              </a:rPr>
              <a:t>Metrology and mechanical workshop are essential within the laboratories</a:t>
            </a:r>
          </a:p>
          <a:p>
            <a:pPr marL="285750" indent="-285750">
              <a:buFont typeface="Arial" panose="020B0604020202020204" pitchFamily="34" charset="0"/>
              <a:buChar char="•"/>
            </a:pPr>
            <a:r>
              <a:rPr lang="en-US" dirty="0">
                <a:solidFill>
                  <a:schemeClr val="accent1">
                    <a:lumMod val="90000"/>
                    <a:lumOff val="10000"/>
                  </a:schemeClr>
                </a:solidFill>
              </a:rPr>
              <a:t>Multi-physics Finite Element Analysis (FEA) simulation platforms are essential for design and integration of detectors</a:t>
            </a:r>
          </a:p>
          <a:p>
            <a:pPr marL="285750" indent="-285750">
              <a:buFont typeface="Arial" panose="020B0604020202020204" pitchFamily="34" charset="0"/>
              <a:buChar char="•"/>
            </a:pPr>
            <a:r>
              <a:rPr lang="en-US" dirty="0">
                <a:solidFill>
                  <a:schemeClr val="accent1">
                    <a:lumMod val="90000"/>
                    <a:lumOff val="10000"/>
                  </a:schemeClr>
                </a:solidFill>
              </a:rPr>
              <a:t>3D Additive Fabrication is taking an increasing role in the design and manufacturing process of detectors and accelerator components.</a:t>
            </a:r>
          </a:p>
        </p:txBody>
      </p:sp>
      <p:sp>
        <p:nvSpPr>
          <p:cNvPr id="2" name="Flèche vers le bas 1">
            <a:extLst>
              <a:ext uri="{FF2B5EF4-FFF2-40B4-BE49-F238E27FC236}">
                <a16:creationId xmlns:a16="http://schemas.microsoft.com/office/drawing/2014/main" id="{FCEE67E8-88A9-B34A-B7E9-8F5FF8C88249}"/>
              </a:ext>
            </a:extLst>
          </p:cNvPr>
          <p:cNvSpPr/>
          <p:nvPr/>
        </p:nvSpPr>
        <p:spPr>
          <a:xfrm>
            <a:off x="3851920" y="2477749"/>
            <a:ext cx="1224136" cy="807235"/>
          </a:xfrm>
          <a:prstGeom prst="downArrow">
            <a:avLst/>
          </a:prstGeom>
          <a:gradFill flip="none" rotWithShape="1">
            <a:gsLst>
              <a:gs pos="0">
                <a:srgbClr val="1C6E83"/>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191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24</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Electronics and microelectronics</a:t>
            </a:r>
          </a:p>
        </p:txBody>
      </p:sp>
      <p:sp>
        <p:nvSpPr>
          <p:cNvPr id="13" name="Rectangle 12">
            <a:extLst>
              <a:ext uri="{FF2B5EF4-FFF2-40B4-BE49-F238E27FC236}">
                <a16:creationId xmlns:a16="http://schemas.microsoft.com/office/drawing/2014/main" id="{E5E141F3-097F-0042-B5CB-AEC1829858F1}"/>
              </a:ext>
            </a:extLst>
          </p:cNvPr>
          <p:cNvSpPr/>
          <p:nvPr/>
        </p:nvSpPr>
        <p:spPr>
          <a:xfrm>
            <a:off x="215516" y="4869160"/>
            <a:ext cx="8712968" cy="1384995"/>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R18</a:t>
            </a:r>
            <a:r>
              <a:rPr lang="en-US" sz="2400" b="1" dirty="0">
                <a:solidFill>
                  <a:schemeClr val="accent3"/>
                </a:solidFill>
                <a:latin typeface="Calibri,Italic"/>
              </a:rPr>
              <a:t>: </a:t>
            </a:r>
            <a:r>
              <a:rPr lang="en-US" sz="2000" b="1" dirty="0"/>
              <a:t>Technology watch on microelectronics should be enhanced. In particular, some IP blocks should be produced with the emerging technologies so as to learn and qualify them and identify a suited technological roadmap for the next 10 years. </a:t>
            </a:r>
            <a:endParaRPr lang="en-US" sz="2400" b="1" dirty="0"/>
          </a:p>
        </p:txBody>
      </p:sp>
      <p:sp>
        <p:nvSpPr>
          <p:cNvPr id="10" name="ZoneTexte 9">
            <a:extLst>
              <a:ext uri="{FF2B5EF4-FFF2-40B4-BE49-F238E27FC236}">
                <a16:creationId xmlns:a16="http://schemas.microsoft.com/office/drawing/2014/main" id="{218A80E4-2A0D-3C41-AE9C-F5592CDB9275}"/>
              </a:ext>
            </a:extLst>
          </p:cNvPr>
          <p:cNvSpPr txBox="1"/>
          <p:nvPr/>
        </p:nvSpPr>
        <p:spPr>
          <a:xfrm>
            <a:off x="107504" y="716991"/>
            <a:ext cx="8712969" cy="707886"/>
          </a:xfrm>
          <a:prstGeom prst="rect">
            <a:avLst/>
          </a:prstGeom>
          <a:noFill/>
        </p:spPr>
        <p:txBody>
          <a:bodyPr wrap="square" rtlCol="0">
            <a:spAutoFit/>
          </a:bodyPr>
          <a:lstStyle/>
          <a:p>
            <a:pPr algn="ctr"/>
            <a:r>
              <a:rPr lang="en-US" sz="2000" b="1" dirty="0">
                <a:solidFill>
                  <a:schemeClr val="accent3"/>
                </a:solidFill>
              </a:rPr>
              <a:t>Next generation experiments will require complex ASICs with an increased number of read-out channels &gt;O(10</a:t>
            </a:r>
            <a:r>
              <a:rPr lang="en-US" sz="2000" b="1" baseline="30000" dirty="0">
                <a:solidFill>
                  <a:schemeClr val="accent3"/>
                </a:solidFill>
              </a:rPr>
              <a:t>3</a:t>
            </a:r>
            <a:r>
              <a:rPr lang="en-US" sz="2000" b="1" dirty="0">
                <a:solidFill>
                  <a:schemeClr val="accent3"/>
                </a:solidFill>
              </a:rPr>
              <a:t>-10</a:t>
            </a:r>
            <a:r>
              <a:rPr lang="en-US" sz="2000" b="1" baseline="30000" dirty="0">
                <a:solidFill>
                  <a:schemeClr val="accent3"/>
                </a:solidFill>
              </a:rPr>
              <a:t>4</a:t>
            </a:r>
            <a:r>
              <a:rPr lang="en-US" sz="2000" b="1" dirty="0">
                <a:solidFill>
                  <a:schemeClr val="accent3"/>
                </a:solidFill>
              </a:rPr>
              <a:t>)</a:t>
            </a:r>
          </a:p>
        </p:txBody>
      </p:sp>
      <p:sp>
        <p:nvSpPr>
          <p:cNvPr id="3" name="ZoneTexte 2">
            <a:extLst>
              <a:ext uri="{FF2B5EF4-FFF2-40B4-BE49-F238E27FC236}">
                <a16:creationId xmlns:a16="http://schemas.microsoft.com/office/drawing/2014/main" id="{B6539EF5-1262-A24A-9C3A-5AECA4C0CAC8}"/>
              </a:ext>
            </a:extLst>
          </p:cNvPr>
          <p:cNvSpPr txBox="1"/>
          <p:nvPr/>
        </p:nvSpPr>
        <p:spPr>
          <a:xfrm>
            <a:off x="121521" y="1530914"/>
            <a:ext cx="8928485"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ASICs with increased digital electronics </a:t>
            </a:r>
          </a:p>
          <a:p>
            <a:pPr lvl="2"/>
            <a:r>
              <a:rPr lang="en-US" sz="2000" dirty="0">
                <a:solidFill>
                  <a:srgbClr val="00294B"/>
                </a:solidFill>
              </a:rPr>
              <a:t>➽  smart data in place of raw data, smart decision algorithm in place of trigger logic</a:t>
            </a:r>
          </a:p>
          <a:p>
            <a:pPr lvl="2"/>
            <a:r>
              <a:rPr lang="en-US" sz="2000" dirty="0">
                <a:solidFill>
                  <a:srgbClr val="00294B"/>
                </a:solidFill>
              </a:rPr>
              <a:t>➽ Finer technologies allowing faster transistors and larger integration but more difficult in terms of noise, dynamic range, …</a:t>
            </a:r>
          </a:p>
          <a:p>
            <a:pPr lvl="2"/>
            <a:r>
              <a:rPr lang="en-US" sz="2000" dirty="0">
                <a:solidFill>
                  <a:srgbClr val="00294B"/>
                </a:solidFill>
              </a:rPr>
              <a:t>➽ Impossible for a single  team to conceive a new ASIC</a:t>
            </a:r>
          </a:p>
          <a:p>
            <a:pPr lvl="2"/>
            <a:r>
              <a:rPr lang="en-US" sz="2000" dirty="0">
                <a:solidFill>
                  <a:srgbClr val="00294B"/>
                </a:solidFill>
              </a:rPr>
              <a:t>➽ &gt; 5 years to design, prototype, qualify and produce chips. Strong risk for technology obsolescence during the lifetime of a project</a:t>
            </a:r>
            <a:endParaRPr lang="en-US" sz="2000" dirty="0"/>
          </a:p>
        </p:txBody>
      </p:sp>
      <p:sp>
        <p:nvSpPr>
          <p:cNvPr id="2" name="ZoneTexte 1">
            <a:extLst>
              <a:ext uri="{FF2B5EF4-FFF2-40B4-BE49-F238E27FC236}">
                <a16:creationId xmlns:a16="http://schemas.microsoft.com/office/drawing/2014/main" id="{8CBC6C09-16B8-5941-B678-0A54DD48DF83}"/>
              </a:ext>
            </a:extLst>
          </p:cNvPr>
          <p:cNvSpPr txBox="1"/>
          <p:nvPr/>
        </p:nvSpPr>
        <p:spPr>
          <a:xfrm>
            <a:off x="3308971" y="4292643"/>
            <a:ext cx="2553584" cy="369332"/>
          </a:xfrm>
          <a:prstGeom prst="rect">
            <a:avLst/>
          </a:prstGeom>
          <a:noFill/>
        </p:spPr>
        <p:txBody>
          <a:bodyPr wrap="none" rtlCol="0">
            <a:spAutoFit/>
          </a:bodyPr>
          <a:lstStyle/>
          <a:p>
            <a:r>
              <a:rPr lang="fr-FR" dirty="0" err="1"/>
              <a:t>Creation</a:t>
            </a:r>
            <a:r>
              <a:rPr lang="fr-FR" dirty="0"/>
              <a:t> of MI2I @ in2p3</a:t>
            </a:r>
          </a:p>
        </p:txBody>
      </p:sp>
    </p:spTree>
    <p:extLst>
      <p:ext uri="{BB962C8B-B14F-4D97-AF65-F5344CB8AC3E}">
        <p14:creationId xmlns:p14="http://schemas.microsoft.com/office/powerpoint/2010/main" val="806331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25</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Acquisition systems</a:t>
            </a:r>
          </a:p>
        </p:txBody>
      </p:sp>
      <p:sp>
        <p:nvSpPr>
          <p:cNvPr id="10" name="ZoneTexte 9">
            <a:extLst>
              <a:ext uri="{FF2B5EF4-FFF2-40B4-BE49-F238E27FC236}">
                <a16:creationId xmlns:a16="http://schemas.microsoft.com/office/drawing/2014/main" id="{218A80E4-2A0D-3C41-AE9C-F5592CDB9275}"/>
              </a:ext>
            </a:extLst>
          </p:cNvPr>
          <p:cNvSpPr txBox="1"/>
          <p:nvPr/>
        </p:nvSpPr>
        <p:spPr>
          <a:xfrm>
            <a:off x="0" y="764704"/>
            <a:ext cx="9143999" cy="1015663"/>
          </a:xfrm>
          <a:prstGeom prst="rect">
            <a:avLst/>
          </a:prstGeom>
          <a:noFill/>
        </p:spPr>
        <p:txBody>
          <a:bodyPr wrap="square" rtlCol="0">
            <a:spAutoFit/>
          </a:bodyPr>
          <a:lstStyle/>
          <a:p>
            <a:pPr algn="ctr"/>
            <a:r>
              <a:rPr lang="en-US" sz="2000" b="1" dirty="0">
                <a:solidFill>
                  <a:schemeClr val="accent3"/>
                </a:solidFill>
              </a:rPr>
              <a:t>For the most demanding experiments, in the next 10 years the volume of data will be between 0.2 and 4 TB/s, with event size values between 0.1 and 68 MB and recurrence between 40 MHz to 1 GHz. </a:t>
            </a:r>
          </a:p>
        </p:txBody>
      </p:sp>
      <p:sp>
        <p:nvSpPr>
          <p:cNvPr id="3" name="ZoneTexte 2">
            <a:extLst>
              <a:ext uri="{FF2B5EF4-FFF2-40B4-BE49-F238E27FC236}">
                <a16:creationId xmlns:a16="http://schemas.microsoft.com/office/drawing/2014/main" id="{B6539EF5-1262-A24A-9C3A-5AECA4C0CAC8}"/>
              </a:ext>
            </a:extLst>
          </p:cNvPr>
          <p:cNvSpPr txBox="1"/>
          <p:nvPr/>
        </p:nvSpPr>
        <p:spPr>
          <a:xfrm>
            <a:off x="381680" y="1837215"/>
            <a:ext cx="8352928" cy="3477875"/>
          </a:xfrm>
          <a:prstGeom prst="rect">
            <a:avLst/>
          </a:prstGeom>
          <a:noFill/>
        </p:spPr>
        <p:txBody>
          <a:bodyPr wrap="square" rtlCol="0">
            <a:spAutoFit/>
          </a:bodyPr>
          <a:lstStyle/>
          <a:p>
            <a:r>
              <a:rPr lang="en-US" sz="2000" dirty="0"/>
              <a:t>Very high luminosity implies:</a:t>
            </a:r>
          </a:p>
          <a:p>
            <a:pPr marL="342900" indent="-342900">
              <a:buFont typeface="Arial" panose="020B0604020202020204" pitchFamily="34" charset="0"/>
              <a:buChar char="•"/>
            </a:pPr>
            <a:r>
              <a:rPr lang="en-US" sz="2000" dirty="0"/>
              <a:t>Higher frequency of individual bunch-crossing </a:t>
            </a:r>
            <a:r>
              <a:rPr lang="en-US" sz="2000" dirty="0">
                <a:solidFill>
                  <a:srgbClr val="00294B"/>
                </a:solidFill>
              </a:rPr>
              <a:t>➽</a:t>
            </a:r>
            <a:r>
              <a:rPr lang="en-US" sz="2000" dirty="0">
                <a:sym typeface="Wingdings" pitchFamily="2" charset="2"/>
              </a:rPr>
              <a:t> faster electronics</a:t>
            </a:r>
            <a:endParaRPr lang="en-US" sz="2000" b="1" dirty="0"/>
          </a:p>
          <a:p>
            <a:pPr marL="342900" indent="-342900">
              <a:buFont typeface="Arial" panose="020B0604020202020204" pitchFamily="34" charset="0"/>
              <a:buChar char="•"/>
            </a:pPr>
            <a:r>
              <a:rPr lang="en-US" sz="2000" dirty="0"/>
              <a:t>Large detector with finer granularity </a:t>
            </a:r>
            <a:r>
              <a:rPr lang="en-US" sz="2000" dirty="0">
                <a:solidFill>
                  <a:srgbClr val="00294B"/>
                </a:solidFill>
              </a:rPr>
              <a:t>➽</a:t>
            </a:r>
            <a:r>
              <a:rPr lang="en-US" sz="2000" dirty="0">
                <a:sym typeface="Wingdings" pitchFamily="2" charset="2"/>
              </a:rPr>
              <a:t> higher volume of data</a:t>
            </a:r>
          </a:p>
          <a:p>
            <a:pPr lvl="2"/>
            <a:r>
              <a:rPr lang="en-US" sz="2000" b="1" dirty="0">
                <a:sym typeface="Wingdings" pitchFamily="2" charset="2"/>
              </a:rPr>
              <a:t>Wireless solution to increase transparency</a:t>
            </a:r>
            <a:endParaRPr lang="en-US" sz="2000" dirty="0"/>
          </a:p>
          <a:p>
            <a:pPr marL="342900" indent="-342900">
              <a:buFont typeface="Arial" panose="020B0604020202020204" pitchFamily="34" charset="0"/>
              <a:buChar char="•"/>
            </a:pPr>
            <a:r>
              <a:rPr lang="en-US" sz="2000" dirty="0"/>
              <a:t>High radiation dose</a:t>
            </a:r>
          </a:p>
          <a:p>
            <a:pPr lvl="2"/>
            <a:r>
              <a:rPr lang="en-US" sz="2000" b="1" dirty="0">
                <a:sym typeface="Wingdings" pitchFamily="2" charset="2"/>
              </a:rPr>
              <a:t>CERN roadmap: use of rugged transmission chips and concentrators to collect data from existing transmission chips in a tree structure</a:t>
            </a:r>
            <a:endParaRPr lang="en-US" sz="2000" b="1" dirty="0"/>
          </a:p>
          <a:p>
            <a:pPr marL="342900" indent="-342900">
              <a:buFont typeface="Arial" panose="020B0604020202020204" pitchFamily="34" charset="0"/>
              <a:buChar char="•"/>
            </a:pPr>
            <a:r>
              <a:rPr lang="en-US" sz="2000" dirty="0"/>
              <a:t>Very complex events </a:t>
            </a:r>
            <a:r>
              <a:rPr lang="en-US" sz="2000" dirty="0">
                <a:solidFill>
                  <a:srgbClr val="00294B"/>
                </a:solidFill>
              </a:rPr>
              <a:t>➽</a:t>
            </a:r>
            <a:r>
              <a:rPr lang="en-US" sz="2000" dirty="0">
                <a:sym typeface="Wingdings" pitchFamily="2" charset="2"/>
              </a:rPr>
              <a:t> more elaborated and flexible algorithms</a:t>
            </a:r>
          </a:p>
          <a:p>
            <a:pPr lvl="2"/>
            <a:r>
              <a:rPr lang="en-US" sz="2000" b="1" dirty="0">
                <a:sym typeface="Wingdings" pitchFamily="2" charset="2"/>
              </a:rPr>
              <a:t>Trigger-less architecture: real-time event selection in the farms. Implementation of neural networks in the FPGAs to reduce the amount of transmitted data</a:t>
            </a:r>
            <a:r>
              <a:rPr lang="en-US" sz="2000" dirty="0">
                <a:sym typeface="Wingdings" pitchFamily="2" charset="2"/>
              </a:rPr>
              <a:t>	</a:t>
            </a:r>
            <a:endParaRPr lang="en-US" sz="2000" dirty="0"/>
          </a:p>
        </p:txBody>
      </p:sp>
      <p:sp>
        <p:nvSpPr>
          <p:cNvPr id="9" name="Rectangle 8">
            <a:extLst>
              <a:ext uri="{FF2B5EF4-FFF2-40B4-BE49-F238E27FC236}">
                <a16:creationId xmlns:a16="http://schemas.microsoft.com/office/drawing/2014/main" id="{2659B7AF-BA47-5D46-8DAB-6311477F915F}"/>
              </a:ext>
            </a:extLst>
          </p:cNvPr>
          <p:cNvSpPr/>
          <p:nvPr/>
        </p:nvSpPr>
        <p:spPr>
          <a:xfrm>
            <a:off x="264200" y="5356321"/>
            <a:ext cx="8587888" cy="1077218"/>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R19</a:t>
            </a:r>
            <a:r>
              <a:rPr lang="en-US" sz="2400" b="1" dirty="0">
                <a:solidFill>
                  <a:schemeClr val="accent3"/>
                </a:solidFill>
                <a:latin typeface="Calibri,Italic"/>
              </a:rPr>
              <a:t>: </a:t>
            </a:r>
            <a:r>
              <a:rPr lang="en-US" sz="2000" b="1" dirty="0"/>
              <a:t>IN2P3 teams are currently studying the feasibility of implementing neural networks inside FPGAs. This Artificial Intelligence approach is extremely promising and should be strongly pursued. </a:t>
            </a:r>
            <a:endParaRPr lang="en-US" sz="2400" b="1" dirty="0"/>
          </a:p>
        </p:txBody>
      </p:sp>
      <p:sp>
        <p:nvSpPr>
          <p:cNvPr id="8" name="ZoneTexte 7">
            <a:extLst>
              <a:ext uri="{FF2B5EF4-FFF2-40B4-BE49-F238E27FC236}">
                <a16:creationId xmlns:a16="http://schemas.microsoft.com/office/drawing/2014/main" id="{8EA5147F-3E75-7145-BA10-37694F3568D4}"/>
              </a:ext>
            </a:extLst>
          </p:cNvPr>
          <p:cNvSpPr txBox="1"/>
          <p:nvPr/>
        </p:nvSpPr>
        <p:spPr>
          <a:xfrm>
            <a:off x="7435901" y="6372617"/>
            <a:ext cx="1064330" cy="584775"/>
          </a:xfrm>
          <a:prstGeom prst="rect">
            <a:avLst/>
          </a:prstGeom>
          <a:noFill/>
          <a:ln>
            <a:noFill/>
          </a:ln>
        </p:spPr>
        <p:txBody>
          <a:bodyPr wrap="none" rtlCol="0">
            <a:spAutoFit/>
          </a:bodyPr>
          <a:lstStyle/>
          <a:p>
            <a:r>
              <a:rPr lang="fr-FR" sz="3200" b="1" dirty="0"/>
              <a:t>GT09</a:t>
            </a:r>
          </a:p>
        </p:txBody>
      </p:sp>
    </p:spTree>
    <p:extLst>
      <p:ext uri="{BB962C8B-B14F-4D97-AF65-F5344CB8AC3E}">
        <p14:creationId xmlns:p14="http://schemas.microsoft.com/office/powerpoint/2010/main" val="2064984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26</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Acquisition systems</a:t>
            </a:r>
          </a:p>
        </p:txBody>
      </p:sp>
      <p:sp>
        <p:nvSpPr>
          <p:cNvPr id="8" name="Rectangle 7">
            <a:extLst>
              <a:ext uri="{FF2B5EF4-FFF2-40B4-BE49-F238E27FC236}">
                <a16:creationId xmlns:a16="http://schemas.microsoft.com/office/drawing/2014/main" id="{B7147279-82F3-1142-8BF4-2DC317D22CED}"/>
              </a:ext>
            </a:extLst>
          </p:cNvPr>
          <p:cNvSpPr/>
          <p:nvPr/>
        </p:nvSpPr>
        <p:spPr>
          <a:xfrm>
            <a:off x="278055" y="4941994"/>
            <a:ext cx="8587888" cy="1384995"/>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R20</a:t>
            </a:r>
            <a:r>
              <a:rPr lang="en-US" sz="2400" b="1" dirty="0">
                <a:solidFill>
                  <a:schemeClr val="accent3"/>
                </a:solidFill>
                <a:latin typeface="Calibri,Italic"/>
              </a:rPr>
              <a:t>: </a:t>
            </a:r>
            <a:r>
              <a:rPr lang="en-US" sz="2000" b="1" dirty="0"/>
              <a:t>The acquisition framework that meets the online constraints of IN2P3 experiments have a very strong distributed component and the development of the computing clouds could allow the optimization of online scientific computing replacing advantageously the grid approach.</a:t>
            </a:r>
            <a:endParaRPr lang="en-US" sz="2400" b="1" dirty="0"/>
          </a:p>
        </p:txBody>
      </p:sp>
      <p:sp>
        <p:nvSpPr>
          <p:cNvPr id="9" name="ZoneTexte 8">
            <a:extLst>
              <a:ext uri="{FF2B5EF4-FFF2-40B4-BE49-F238E27FC236}">
                <a16:creationId xmlns:a16="http://schemas.microsoft.com/office/drawing/2014/main" id="{7017703B-6872-7A40-B8F2-5D3D265150A6}"/>
              </a:ext>
            </a:extLst>
          </p:cNvPr>
          <p:cNvSpPr txBox="1"/>
          <p:nvPr/>
        </p:nvSpPr>
        <p:spPr>
          <a:xfrm>
            <a:off x="323488" y="1149787"/>
            <a:ext cx="8352928" cy="1938992"/>
          </a:xfrm>
          <a:prstGeom prst="rect">
            <a:avLst/>
          </a:prstGeom>
          <a:noFill/>
        </p:spPr>
        <p:txBody>
          <a:bodyPr wrap="square" rtlCol="0">
            <a:spAutoFit/>
          </a:bodyPr>
          <a:lstStyle/>
          <a:p>
            <a:r>
              <a:rPr lang="en-US" sz="2000"/>
              <a:t>In new acquisition systems:</a:t>
            </a:r>
          </a:p>
          <a:p>
            <a:pPr marL="342900" indent="-342900">
              <a:buFont typeface="Arial" panose="020B0604020202020204" pitchFamily="34" charset="0"/>
              <a:buChar char="•"/>
            </a:pPr>
            <a:r>
              <a:rPr lang="en-US" sz="2000"/>
              <a:t>Smarter management of buffer zones throughout the data flow</a:t>
            </a:r>
          </a:p>
          <a:p>
            <a:pPr marL="342900" indent="-342900">
              <a:buFont typeface="Arial" panose="020B0604020202020204" pitchFamily="34" charset="0"/>
              <a:buChar char="•"/>
            </a:pPr>
            <a:r>
              <a:rPr lang="en-US" sz="2000"/>
              <a:t>Not possible to store directly all data coming from electronics </a:t>
            </a:r>
          </a:p>
          <a:p>
            <a:r>
              <a:rPr lang="en-US" sz="2000"/>
              <a:t>	</a:t>
            </a:r>
            <a:r>
              <a:rPr lang="en-US" sz="2000">
                <a:solidFill>
                  <a:srgbClr val="00294B"/>
                </a:solidFill>
              </a:rPr>
              <a:t> ➽</a:t>
            </a:r>
            <a:r>
              <a:rPr lang="en-US" sz="2000">
                <a:sym typeface="Wingdings" pitchFamily="2" charset="2"/>
              </a:rPr>
              <a:t> Management of soft trigger</a:t>
            </a:r>
          </a:p>
          <a:p>
            <a:r>
              <a:rPr lang="en-US" sz="2000">
                <a:sym typeface="Wingdings" pitchFamily="2" charset="2"/>
              </a:rPr>
              <a:t>	</a:t>
            </a:r>
            <a:r>
              <a:rPr lang="en-US" sz="2000">
                <a:solidFill>
                  <a:srgbClr val="00294B"/>
                </a:solidFill>
              </a:rPr>
              <a:t> ➽</a:t>
            </a:r>
            <a:r>
              <a:rPr lang="en-US" sz="2000">
                <a:sym typeface="Wingdings" pitchFamily="2" charset="2"/>
              </a:rPr>
              <a:t> Compression of </a:t>
            </a:r>
            <a:r>
              <a:rPr lang="en-US" sz="2000"/>
              <a:t> w/ or w/o data loss</a:t>
            </a:r>
          </a:p>
          <a:p>
            <a:r>
              <a:rPr lang="en-US" sz="2000"/>
              <a:t>	</a:t>
            </a:r>
            <a:r>
              <a:rPr lang="en-US" sz="2000">
                <a:solidFill>
                  <a:srgbClr val="00294B"/>
                </a:solidFill>
              </a:rPr>
              <a:t> ➽</a:t>
            </a:r>
            <a:r>
              <a:rPr lang="en-US" sz="2000">
                <a:sym typeface="Wingdings" pitchFamily="2" charset="2"/>
              </a:rPr>
              <a:t> More complex scientific calculation </a:t>
            </a:r>
            <a:endParaRPr lang="en-US" sz="2000"/>
          </a:p>
        </p:txBody>
      </p:sp>
      <p:sp>
        <p:nvSpPr>
          <p:cNvPr id="11" name="ZoneTexte 10">
            <a:extLst>
              <a:ext uri="{FF2B5EF4-FFF2-40B4-BE49-F238E27FC236}">
                <a16:creationId xmlns:a16="http://schemas.microsoft.com/office/drawing/2014/main" id="{68BF506C-EA84-4449-BDFD-77AED759E0D5}"/>
              </a:ext>
            </a:extLst>
          </p:cNvPr>
          <p:cNvSpPr txBox="1"/>
          <p:nvPr/>
        </p:nvSpPr>
        <p:spPr>
          <a:xfrm>
            <a:off x="0" y="682478"/>
            <a:ext cx="9143999" cy="400110"/>
          </a:xfrm>
          <a:prstGeom prst="rect">
            <a:avLst/>
          </a:prstGeom>
          <a:noFill/>
        </p:spPr>
        <p:txBody>
          <a:bodyPr wrap="square" rtlCol="0">
            <a:spAutoFit/>
          </a:bodyPr>
          <a:lstStyle/>
          <a:p>
            <a:pPr algn="ctr"/>
            <a:r>
              <a:rPr lang="en-US" sz="2000" b="1">
                <a:solidFill>
                  <a:schemeClr val="accent3"/>
                </a:solidFill>
              </a:rPr>
              <a:t>Ultra-fast links will allow acquisition data flow &gt; 10 to 100 Gbs</a:t>
            </a:r>
          </a:p>
        </p:txBody>
      </p:sp>
      <p:sp>
        <p:nvSpPr>
          <p:cNvPr id="15" name="Flèche vers le bas 14">
            <a:extLst>
              <a:ext uri="{FF2B5EF4-FFF2-40B4-BE49-F238E27FC236}">
                <a16:creationId xmlns:a16="http://schemas.microsoft.com/office/drawing/2014/main" id="{C13D8768-8395-4844-BE2C-26D8C0FE70FF}"/>
              </a:ext>
            </a:extLst>
          </p:cNvPr>
          <p:cNvSpPr/>
          <p:nvPr/>
        </p:nvSpPr>
        <p:spPr>
          <a:xfrm>
            <a:off x="3887884" y="3247720"/>
            <a:ext cx="1224136" cy="807235"/>
          </a:xfrm>
          <a:prstGeom prst="downArrow">
            <a:avLst/>
          </a:prstGeom>
          <a:gradFill flip="none" rotWithShape="1">
            <a:gsLst>
              <a:gs pos="0">
                <a:srgbClr val="1C6E83"/>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4CBE273F-FD88-F746-84A7-FBC25A7A8117}"/>
              </a:ext>
            </a:extLst>
          </p:cNvPr>
          <p:cNvSpPr txBox="1"/>
          <p:nvPr/>
        </p:nvSpPr>
        <p:spPr>
          <a:xfrm>
            <a:off x="719532" y="4185213"/>
            <a:ext cx="7560840" cy="646331"/>
          </a:xfrm>
          <a:prstGeom prst="rect">
            <a:avLst/>
          </a:prstGeom>
          <a:noFill/>
        </p:spPr>
        <p:txBody>
          <a:bodyPr wrap="square" rtlCol="0">
            <a:spAutoFit/>
          </a:bodyPr>
          <a:lstStyle/>
          <a:p>
            <a:pPr algn="ctr"/>
            <a:r>
              <a:rPr lang="en-US">
                <a:solidFill>
                  <a:schemeClr val="accent3"/>
                </a:solidFill>
              </a:rPr>
              <a:t>Computing aspects have to be take into account  as an element of the experiments in the  same way as electronics</a:t>
            </a:r>
          </a:p>
        </p:txBody>
      </p:sp>
      <p:sp>
        <p:nvSpPr>
          <p:cNvPr id="10" name="ZoneTexte 9">
            <a:extLst>
              <a:ext uri="{FF2B5EF4-FFF2-40B4-BE49-F238E27FC236}">
                <a16:creationId xmlns:a16="http://schemas.microsoft.com/office/drawing/2014/main" id="{821CFD59-CDB3-D946-9D05-266339B3C5F1}"/>
              </a:ext>
            </a:extLst>
          </p:cNvPr>
          <p:cNvSpPr txBox="1"/>
          <p:nvPr/>
        </p:nvSpPr>
        <p:spPr>
          <a:xfrm>
            <a:off x="7480479" y="6273225"/>
            <a:ext cx="1064330" cy="584775"/>
          </a:xfrm>
          <a:prstGeom prst="rect">
            <a:avLst/>
          </a:prstGeom>
          <a:noFill/>
          <a:ln>
            <a:noFill/>
          </a:ln>
        </p:spPr>
        <p:txBody>
          <a:bodyPr wrap="none" rtlCol="0">
            <a:spAutoFit/>
          </a:bodyPr>
          <a:lstStyle/>
          <a:p>
            <a:r>
              <a:rPr lang="fr-FR" sz="3200" b="1" dirty="0"/>
              <a:t>GT09</a:t>
            </a:r>
          </a:p>
        </p:txBody>
      </p:sp>
    </p:spTree>
    <p:extLst>
      <p:ext uri="{BB962C8B-B14F-4D97-AF65-F5344CB8AC3E}">
        <p14:creationId xmlns:p14="http://schemas.microsoft.com/office/powerpoint/2010/main" val="3296908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27</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Conclusions</a:t>
            </a:r>
          </a:p>
        </p:txBody>
      </p:sp>
      <p:sp>
        <p:nvSpPr>
          <p:cNvPr id="10" name="Rectangle 9">
            <a:extLst>
              <a:ext uri="{FF2B5EF4-FFF2-40B4-BE49-F238E27FC236}">
                <a16:creationId xmlns:a16="http://schemas.microsoft.com/office/drawing/2014/main" id="{0470D9AC-5068-BB41-9DA2-A997CAF91B47}"/>
              </a:ext>
            </a:extLst>
          </p:cNvPr>
          <p:cNvSpPr/>
          <p:nvPr/>
        </p:nvSpPr>
        <p:spPr>
          <a:xfrm>
            <a:off x="149156" y="2243130"/>
            <a:ext cx="8716708" cy="1231106"/>
          </a:xfrm>
          <a:prstGeom prst="rect">
            <a:avLst/>
          </a:prstGeom>
          <a:noFill/>
          <a:ln>
            <a:solidFill>
              <a:schemeClr val="accent3"/>
            </a:solidFill>
          </a:ln>
        </p:spPr>
        <p:txBody>
          <a:bodyPr wrap="square">
            <a:spAutoFit/>
          </a:bodyPr>
          <a:lstStyle/>
          <a:p>
            <a:pPr algn="ctr"/>
            <a:r>
              <a:rPr lang="en-US" b="1" dirty="0">
                <a:solidFill>
                  <a:schemeClr val="accent3"/>
                </a:solidFill>
                <a:latin typeface="Calibri,Italic"/>
              </a:rPr>
              <a:t>R15</a:t>
            </a:r>
            <a:r>
              <a:rPr lang="en-US" sz="2000" b="1" dirty="0">
                <a:solidFill>
                  <a:schemeClr val="accent3"/>
                </a:solidFill>
                <a:latin typeface="Calibri,Italic"/>
              </a:rPr>
              <a:t>: </a:t>
            </a:r>
            <a:r>
              <a:rPr lang="en-US" sz="2000" b="1" dirty="0">
                <a:solidFill>
                  <a:srgbClr val="002060"/>
                </a:solidFill>
                <a:latin typeface="Calibri,Italic"/>
              </a:rPr>
              <a:t>i</a:t>
            </a:r>
            <a:r>
              <a:rPr lang="en-US" b="1" dirty="0"/>
              <a:t>n order to further enhance the existing strike force of IN2P3 laboratories, the different instrumental and technical teams working on the development of detectors should strongly increase their inter-connection  and collaboration, so as to further favor the </a:t>
            </a:r>
            <a:r>
              <a:rPr lang="en-US" b="1"/>
              <a:t>exchanges in </a:t>
            </a:r>
            <a:r>
              <a:rPr lang="en-US" b="1" dirty="0"/>
              <a:t>know-how and emergence of innovative technological ideas. </a:t>
            </a:r>
            <a:endParaRPr lang="en-US" sz="2000" b="1" dirty="0"/>
          </a:p>
        </p:txBody>
      </p:sp>
      <p:sp>
        <p:nvSpPr>
          <p:cNvPr id="5" name="ZoneTexte 4">
            <a:extLst>
              <a:ext uri="{FF2B5EF4-FFF2-40B4-BE49-F238E27FC236}">
                <a16:creationId xmlns:a16="http://schemas.microsoft.com/office/drawing/2014/main" id="{CF8F3319-8531-6249-A426-4ADDEC87BE7B}"/>
              </a:ext>
            </a:extLst>
          </p:cNvPr>
          <p:cNvSpPr txBox="1"/>
          <p:nvPr/>
        </p:nvSpPr>
        <p:spPr>
          <a:xfrm>
            <a:off x="247083" y="3933056"/>
            <a:ext cx="875844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accent3"/>
                </a:solidFill>
              </a:rPr>
              <a:t>Reinforce and reorganize the existing instrumental IN2P3 expert network</a:t>
            </a:r>
          </a:p>
          <a:p>
            <a:pPr marL="285750" indent="-285750">
              <a:buFont typeface="Arial" panose="020B0604020202020204" pitchFamily="34" charset="0"/>
              <a:buChar char="•"/>
            </a:pPr>
            <a:r>
              <a:rPr lang="en-US" sz="2000" dirty="0">
                <a:solidFill>
                  <a:schemeClr val="accent3"/>
                </a:solidFill>
              </a:rPr>
              <a:t>Assure skilled technical support for detectors R&amp;D via internship, PhD students and postdocs as well as adequate financial resources. </a:t>
            </a:r>
          </a:p>
          <a:p>
            <a:pPr marL="285750" indent="-285750">
              <a:buFont typeface="Arial" panose="020B0604020202020204" pitchFamily="34" charset="0"/>
              <a:buChar char="•"/>
            </a:pPr>
            <a:r>
              <a:rPr lang="en-US" sz="2000" dirty="0">
                <a:solidFill>
                  <a:schemeClr val="accent3"/>
                </a:solidFill>
              </a:rPr>
              <a:t>Identify and maintain a global technological roadmap suited for future IN2P3 experiments strategic need</a:t>
            </a:r>
            <a:endParaRPr lang="en-US" sz="2000" dirty="0"/>
          </a:p>
        </p:txBody>
      </p:sp>
      <p:sp>
        <p:nvSpPr>
          <p:cNvPr id="9" name="Rectangle 8">
            <a:extLst>
              <a:ext uri="{FF2B5EF4-FFF2-40B4-BE49-F238E27FC236}">
                <a16:creationId xmlns:a16="http://schemas.microsoft.com/office/drawing/2014/main" id="{B55E352B-361A-4846-94BD-670694C13714}"/>
              </a:ext>
            </a:extLst>
          </p:cNvPr>
          <p:cNvSpPr/>
          <p:nvPr/>
        </p:nvSpPr>
        <p:spPr>
          <a:xfrm>
            <a:off x="149236" y="824735"/>
            <a:ext cx="8716708" cy="1200329"/>
          </a:xfrm>
          <a:prstGeom prst="rect">
            <a:avLst/>
          </a:prstGeom>
          <a:noFill/>
          <a:ln>
            <a:solidFill>
              <a:schemeClr val="accent3"/>
            </a:solidFill>
          </a:ln>
        </p:spPr>
        <p:txBody>
          <a:bodyPr wrap="square">
            <a:spAutoFit/>
          </a:bodyPr>
          <a:lstStyle/>
          <a:p>
            <a:pPr algn="ctr"/>
            <a:r>
              <a:rPr lang="en-US" b="1" dirty="0">
                <a:solidFill>
                  <a:schemeClr val="accent3"/>
                </a:solidFill>
                <a:latin typeface="Calibri,Italic"/>
              </a:rPr>
              <a:t>R1: </a:t>
            </a:r>
            <a:r>
              <a:rPr lang="en-US" b="1" dirty="0"/>
              <a:t>it is of paramount importance to anticipate the long development cycle and maintain a strong detector R&amp;D activity so as to maintain leading-edge knowledge, push the associated technologies beyond state-of-the-art and meet the challenges of future IN2P3 scientific research. </a:t>
            </a:r>
          </a:p>
        </p:txBody>
      </p:sp>
    </p:spTree>
    <p:extLst>
      <p:ext uri="{BB962C8B-B14F-4D97-AF65-F5344CB8AC3E}">
        <p14:creationId xmlns:p14="http://schemas.microsoft.com/office/powerpoint/2010/main" val="351910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27</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12" name="Titre 1">
            <a:extLst>
              <a:ext uri="{FF2B5EF4-FFF2-40B4-BE49-F238E27FC236}">
                <a16:creationId xmlns:a16="http://schemas.microsoft.com/office/drawing/2014/main" id="{69ABD24E-5FF4-6D45-B468-57C150E21B7A}"/>
              </a:ext>
            </a:extLst>
          </p:cNvPr>
          <p:cNvSpPr txBox="1">
            <a:spLocks/>
          </p:cNvSpPr>
          <p:nvPr/>
        </p:nvSpPr>
        <p:spPr>
          <a:xfrm>
            <a:off x="1763688" y="0"/>
            <a:ext cx="7380312" cy="620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400" b="1" kern="1200">
                <a:solidFill>
                  <a:schemeClr val="bg1"/>
                </a:solidFill>
                <a:latin typeface="Arial Narrow" panose="020B0606020202030204" pitchFamily="34" charset="0"/>
                <a:ea typeface="+mj-ea"/>
                <a:cs typeface="+mj-cs"/>
              </a:defRPr>
            </a:lvl1pPr>
          </a:lstStyle>
          <a:p>
            <a:r>
              <a:rPr lang="en-US" sz="3200" dirty="0"/>
              <a:t>Conclusions</a:t>
            </a:r>
          </a:p>
        </p:txBody>
      </p:sp>
      <p:sp>
        <p:nvSpPr>
          <p:cNvPr id="13" name="Flèche vers le bas 12">
            <a:extLst>
              <a:ext uri="{FF2B5EF4-FFF2-40B4-BE49-F238E27FC236}">
                <a16:creationId xmlns:a16="http://schemas.microsoft.com/office/drawing/2014/main" id="{F79D5DB6-1D3D-4C4D-AA06-809FE6D68155}"/>
              </a:ext>
            </a:extLst>
          </p:cNvPr>
          <p:cNvSpPr/>
          <p:nvPr/>
        </p:nvSpPr>
        <p:spPr>
          <a:xfrm rot="16200000">
            <a:off x="482481" y="525335"/>
            <a:ext cx="1080120" cy="1440161"/>
          </a:xfrm>
          <a:prstGeom prst="downArrow">
            <a:avLst>
              <a:gd name="adj1" fmla="val 41414"/>
              <a:gd name="adj2" fmla="val 64596"/>
            </a:avLst>
          </a:prstGeom>
          <a:gradFill flip="none" rotWithShape="1">
            <a:gsLst>
              <a:gs pos="0">
                <a:srgbClr val="1C6E83"/>
              </a:gs>
              <a:gs pos="50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2D9FFAC-AD14-AA4C-B363-C04ACD8AFFE6}"/>
              </a:ext>
            </a:extLst>
          </p:cNvPr>
          <p:cNvSpPr txBox="1"/>
          <p:nvPr/>
        </p:nvSpPr>
        <p:spPr>
          <a:xfrm>
            <a:off x="2267744" y="983805"/>
            <a:ext cx="4816960" cy="523220"/>
          </a:xfrm>
          <a:prstGeom prst="rect">
            <a:avLst/>
          </a:prstGeom>
          <a:noFill/>
        </p:spPr>
        <p:txBody>
          <a:bodyPr wrap="none" rtlCol="0">
            <a:spAutoFit/>
          </a:bodyPr>
          <a:lstStyle/>
          <a:p>
            <a:r>
              <a:rPr lang="en-US" sz="2800" dirty="0"/>
              <a:t>Towards a « GDR </a:t>
            </a:r>
            <a:r>
              <a:rPr lang="en-US" sz="2800" dirty="0" err="1"/>
              <a:t>Détecteurs</a:t>
            </a:r>
            <a:r>
              <a:rPr lang="en-US" sz="2800" dirty="0"/>
              <a:t> » ?</a:t>
            </a:r>
          </a:p>
        </p:txBody>
      </p:sp>
      <p:sp>
        <p:nvSpPr>
          <p:cNvPr id="9" name="Rectangle 21">
            <a:extLst>
              <a:ext uri="{FF2B5EF4-FFF2-40B4-BE49-F238E27FC236}">
                <a16:creationId xmlns:a16="http://schemas.microsoft.com/office/drawing/2014/main" id="{5E636986-458C-F94E-B464-C812F89D8F77}"/>
              </a:ext>
            </a:extLst>
          </p:cNvPr>
          <p:cNvSpPr txBox="1"/>
          <p:nvPr/>
        </p:nvSpPr>
        <p:spPr>
          <a:xfrm>
            <a:off x="1331600" y="1622787"/>
            <a:ext cx="7704816" cy="1938988"/>
          </a:xfrm>
          <a:prstGeom prst="rect">
            <a:avLst/>
          </a:prstGeom>
          <a:noFill/>
          <a:ln w="28575">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457200" indent="-457200">
              <a:spcBef>
                <a:spcPts val="600"/>
              </a:spcBef>
              <a:buSzPct val="100000"/>
              <a:buFont typeface="Wingdings" pitchFamily="2" charset="2"/>
              <a:buChar char="ü"/>
              <a:defRPr sz="2700">
                <a:latin typeface="+mj-lt"/>
                <a:ea typeface="+mj-ea"/>
                <a:cs typeface="+mj-cs"/>
                <a:sym typeface="Calibri"/>
              </a:defRPr>
            </a:pPr>
            <a:r>
              <a:rPr sz="2000" dirty="0"/>
              <a:t>Federate teams and create collaborations</a:t>
            </a:r>
            <a:r>
              <a:rPr lang="en-US" sz="2000" dirty="0"/>
              <a:t> (inside and outside IN2P3)</a:t>
            </a:r>
            <a:endParaRPr sz="2000" dirty="0"/>
          </a:p>
          <a:p>
            <a:pPr marL="457200" indent="-457200">
              <a:spcBef>
                <a:spcPts val="600"/>
              </a:spcBef>
              <a:buSzPct val="100000"/>
              <a:buFont typeface="Wingdings" pitchFamily="2" charset="2"/>
              <a:buChar char="ü"/>
              <a:defRPr sz="2700">
                <a:latin typeface="+mj-lt"/>
                <a:ea typeface="+mj-ea"/>
                <a:cs typeface="+mj-cs"/>
                <a:sym typeface="Calibri"/>
              </a:defRPr>
            </a:pPr>
            <a:r>
              <a:rPr sz="2000" dirty="0"/>
              <a:t>Foster researchers/engineers together</a:t>
            </a:r>
          </a:p>
          <a:p>
            <a:pPr marL="457200" indent="-457200">
              <a:spcBef>
                <a:spcPts val="600"/>
              </a:spcBef>
              <a:buSzPct val="100000"/>
              <a:buFont typeface="Wingdings" pitchFamily="2" charset="2"/>
              <a:buChar char="ü"/>
              <a:defRPr sz="2700">
                <a:latin typeface="+mj-lt"/>
                <a:ea typeface="+mj-ea"/>
                <a:cs typeface="+mj-cs"/>
                <a:sym typeface="Calibri"/>
              </a:defRPr>
            </a:pPr>
            <a:r>
              <a:rPr sz="2000" dirty="0"/>
              <a:t>Promote young researchers </a:t>
            </a:r>
          </a:p>
          <a:p>
            <a:pPr marL="457200" indent="-457200">
              <a:spcBef>
                <a:spcPts val="600"/>
              </a:spcBef>
              <a:buSzPct val="100000"/>
              <a:buFont typeface="Wingdings" pitchFamily="2" charset="2"/>
              <a:buChar char="ü"/>
              <a:defRPr sz="2700">
                <a:latin typeface="+mj-lt"/>
                <a:ea typeface="+mj-ea"/>
                <a:cs typeface="+mj-cs"/>
                <a:sym typeface="Calibri"/>
              </a:defRPr>
            </a:pPr>
            <a:r>
              <a:rPr sz="2000" dirty="0"/>
              <a:t>Identify frontiers detectors and indicate a strategic roadmap </a:t>
            </a:r>
          </a:p>
          <a:p>
            <a:pPr marL="457200" indent="-457200">
              <a:spcBef>
                <a:spcPts val="600"/>
              </a:spcBef>
              <a:buSzPct val="100000"/>
              <a:buFont typeface="Wingdings" pitchFamily="2" charset="2"/>
              <a:buChar char="ü"/>
              <a:defRPr sz="2700">
                <a:latin typeface="+mj-lt"/>
                <a:ea typeface="+mj-ea"/>
                <a:cs typeface="+mj-cs"/>
                <a:sym typeface="Calibri"/>
              </a:defRPr>
            </a:pPr>
            <a:r>
              <a:rPr sz="2000" dirty="0"/>
              <a:t>Encourage valorization and diffusions actions</a:t>
            </a:r>
          </a:p>
        </p:txBody>
      </p:sp>
      <p:sp>
        <p:nvSpPr>
          <p:cNvPr id="2" name="ZoneTexte 1">
            <a:extLst>
              <a:ext uri="{FF2B5EF4-FFF2-40B4-BE49-F238E27FC236}">
                <a16:creationId xmlns:a16="http://schemas.microsoft.com/office/drawing/2014/main" id="{5D043ECB-0E71-4244-9101-0BD70855F8E1}"/>
              </a:ext>
            </a:extLst>
          </p:cNvPr>
          <p:cNvSpPr txBox="1"/>
          <p:nvPr/>
        </p:nvSpPr>
        <p:spPr>
          <a:xfrm>
            <a:off x="683568" y="4454681"/>
            <a:ext cx="7335663" cy="1754326"/>
          </a:xfrm>
          <a:prstGeom prst="rect">
            <a:avLst/>
          </a:prstGeom>
          <a:noFill/>
        </p:spPr>
        <p:txBody>
          <a:bodyPr wrap="none" rtlCol="0">
            <a:spAutoFit/>
          </a:bodyPr>
          <a:lstStyle/>
          <a:p>
            <a:pPr marL="285750" indent="-285750">
              <a:buFont typeface="Arial" panose="020B0604020202020204" pitchFamily="34" charset="0"/>
              <a:buChar char="•"/>
            </a:pPr>
            <a:r>
              <a:rPr lang="en-US" dirty="0"/>
              <a:t>Workshop « Physique et </a:t>
            </a:r>
            <a:r>
              <a:rPr lang="en-US" dirty="0" err="1"/>
              <a:t>détecteurs</a:t>
            </a:r>
            <a:r>
              <a:rPr lang="en-US" dirty="0"/>
              <a:t> </a:t>
            </a:r>
            <a:r>
              <a:rPr lang="en-US" dirty="0" err="1"/>
              <a:t>à</a:t>
            </a:r>
            <a:r>
              <a:rPr lang="en-US" dirty="0"/>
              <a:t> la </a:t>
            </a:r>
            <a:r>
              <a:rPr lang="en-US" dirty="0" err="1"/>
              <a:t>frontiere</a:t>
            </a:r>
            <a:r>
              <a:rPr lang="en-US" dirty="0"/>
              <a:t> », June 22</a:t>
            </a:r>
            <a:r>
              <a:rPr lang="en-US" baseline="30000" dirty="0"/>
              <a:t>nd</a:t>
            </a:r>
            <a:r>
              <a:rPr lang="en-US" dirty="0"/>
              <a:t>-24</a:t>
            </a:r>
            <a:r>
              <a:rPr lang="en-US" baseline="30000" dirty="0"/>
              <a:t>th</a:t>
            </a:r>
            <a:r>
              <a:rPr lang="en-US" dirty="0"/>
              <a:t> 2021</a:t>
            </a:r>
          </a:p>
          <a:p>
            <a:r>
              <a:rPr lang="en-US" dirty="0"/>
              <a:t>		</a:t>
            </a:r>
            <a:r>
              <a:rPr lang="en-US" dirty="0">
                <a:hlinkClick r:id="rId2"/>
              </a:rPr>
              <a:t>https://indico.in2p3.fr/event/23982/</a:t>
            </a:r>
            <a:endParaRPr lang="en-US" dirty="0"/>
          </a:p>
          <a:p>
            <a:endParaRPr lang="en-US" dirty="0"/>
          </a:p>
          <a:p>
            <a:pPr marL="285750" indent="-285750">
              <a:buFont typeface="Arial" panose="020B0604020202020204" pitchFamily="34" charset="0"/>
              <a:buChar char="•"/>
            </a:pPr>
            <a:r>
              <a:rPr lang="en-US" dirty="0"/>
              <a:t>Agora during the workshop « </a:t>
            </a:r>
            <a:r>
              <a:rPr lang="en-US" dirty="0" err="1"/>
              <a:t>Journées</a:t>
            </a:r>
            <a:r>
              <a:rPr lang="en-US" dirty="0"/>
              <a:t> R&amp;T IN2P3 », October 4</a:t>
            </a:r>
            <a:r>
              <a:rPr lang="en-US" baseline="30000" dirty="0"/>
              <a:t>th</a:t>
            </a:r>
            <a:r>
              <a:rPr lang="en-US" dirty="0"/>
              <a:t>-6</a:t>
            </a:r>
            <a:r>
              <a:rPr lang="en-US" baseline="30000" dirty="0"/>
              <a:t>th</a:t>
            </a:r>
            <a:r>
              <a:rPr lang="en-US" dirty="0"/>
              <a:t> 2021</a:t>
            </a:r>
          </a:p>
          <a:p>
            <a:r>
              <a:rPr lang="en-US" dirty="0"/>
              <a:t>		</a:t>
            </a:r>
            <a:r>
              <a:rPr lang="en-US" dirty="0">
                <a:hlinkClick r:id="rId3"/>
              </a:rPr>
              <a:t>https://indico.in2p3.fr/event/6256/</a:t>
            </a:r>
            <a:endParaRPr lang="en-US" dirty="0"/>
          </a:p>
          <a:p>
            <a:endParaRPr lang="en-US" dirty="0"/>
          </a:p>
        </p:txBody>
      </p:sp>
    </p:spTree>
    <p:extLst>
      <p:ext uri="{BB962C8B-B14F-4D97-AF65-F5344CB8AC3E}">
        <p14:creationId xmlns:p14="http://schemas.microsoft.com/office/powerpoint/2010/main" val="244651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Introduction - Context</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3</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3" name="Rectangle 2">
            <a:extLst>
              <a:ext uri="{FF2B5EF4-FFF2-40B4-BE49-F238E27FC236}">
                <a16:creationId xmlns:a16="http://schemas.microsoft.com/office/drawing/2014/main" id="{04AF4569-77F9-8948-A4A0-71128EBFCBA9}"/>
              </a:ext>
            </a:extLst>
          </p:cNvPr>
          <p:cNvSpPr/>
          <p:nvPr/>
        </p:nvSpPr>
        <p:spPr>
          <a:xfrm>
            <a:off x="467544" y="4149080"/>
            <a:ext cx="8435024" cy="2031325"/>
          </a:xfrm>
          <a:prstGeom prst="rect">
            <a:avLst/>
          </a:prstGeom>
          <a:solidFill>
            <a:schemeClr val="bg1"/>
          </a:solidFill>
          <a:ln>
            <a:solidFill>
              <a:schemeClr val="accent3"/>
            </a:solidFill>
          </a:ln>
        </p:spPr>
        <p:txBody>
          <a:bodyPr wrap="square">
            <a:spAutoFit/>
          </a:bodyPr>
          <a:lstStyle/>
          <a:p>
            <a:pPr algn="ctr"/>
            <a:r>
              <a:rPr lang="en-US" dirty="0">
                <a:latin typeface="Calibri,Italic"/>
              </a:rPr>
              <a:t>« The GT08 report is a working paper that will be used by the direction of the French National Institute for Nuclear Physics and Particle Physics (CNRS/IN2P3) as an input to define the strategic national priorities for the next 10 years in the IN2P3 scientific fields. </a:t>
            </a:r>
          </a:p>
          <a:p>
            <a:pPr algn="ctr"/>
            <a:endParaRPr lang="en-US" dirty="0">
              <a:latin typeface="Calibri,Italic"/>
            </a:endParaRPr>
          </a:p>
          <a:p>
            <a:pPr algn="ctr"/>
            <a:r>
              <a:rPr lang="en-US" dirty="0"/>
              <a:t>It is based on the written contributions received from the French detector R&amp;D teams and on the talks &amp; discussions that have happened during the dedicated GT08 seminar, organized at Orsay on January 23-24, 2020. (https://indico.in2p3.fr/event/19979/)»</a:t>
            </a:r>
          </a:p>
        </p:txBody>
      </p:sp>
      <p:sp>
        <p:nvSpPr>
          <p:cNvPr id="5" name="ZoneTexte 4">
            <a:extLst>
              <a:ext uri="{FF2B5EF4-FFF2-40B4-BE49-F238E27FC236}">
                <a16:creationId xmlns:a16="http://schemas.microsoft.com/office/drawing/2014/main" id="{BFBABA7C-D25F-7F48-8D60-65A9FB4BA52F}"/>
              </a:ext>
            </a:extLst>
          </p:cNvPr>
          <p:cNvSpPr txBox="1"/>
          <p:nvPr/>
        </p:nvSpPr>
        <p:spPr>
          <a:xfrm>
            <a:off x="0" y="1029271"/>
            <a:ext cx="9144000"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IN2P3 call for contribution (11/2019): ~40 </a:t>
            </a:r>
            <a:r>
              <a:rPr lang="en-US" sz="2000" dirty="0" err="1"/>
              <a:t>EoI</a:t>
            </a:r>
            <a:r>
              <a:rPr lang="en-US" sz="2000" dirty="0"/>
              <a:t> received, half on particle physics instrumentation, half on </a:t>
            </a:r>
            <a:r>
              <a:rPr lang="en-US" sz="2000" dirty="0" err="1"/>
              <a:t>astro</a:t>
            </a:r>
            <a:r>
              <a:rPr lang="en-US" sz="2000" dirty="0"/>
              <a:t>-particle and few in Nuclear Physics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Workshop at </a:t>
            </a:r>
            <a:r>
              <a:rPr lang="en-US" sz="2000" dirty="0" err="1"/>
              <a:t>IJCLab</a:t>
            </a:r>
            <a:r>
              <a:rPr lang="en-US" sz="2000" dirty="0"/>
              <a:t> (01/2020): </a:t>
            </a:r>
            <a:r>
              <a:rPr lang="en-US" sz="2000" dirty="0">
                <a:hlinkClick r:id="rId3"/>
              </a:rPr>
              <a:t>https://indico.in2p3.fr/event/19979/</a:t>
            </a:r>
            <a:endParaRPr lang="en-US" sz="2000" dirty="0"/>
          </a:p>
          <a:p>
            <a:endParaRPr lang="en-US" sz="2000" dirty="0"/>
          </a:p>
          <a:p>
            <a:pPr marL="285750" indent="-285750">
              <a:buFont typeface="Arial" panose="020B0604020202020204" pitchFamily="34" charset="0"/>
              <a:buChar char="•"/>
            </a:pPr>
            <a:r>
              <a:rPr lang="en-US" sz="2000" dirty="0"/>
              <a:t>Report issued on 07/2020: organized in 7 sections and providing 20 recommendations.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err="1"/>
              <a:t>EoI</a:t>
            </a:r>
            <a:r>
              <a:rPr lang="en-US" sz="2000" dirty="0"/>
              <a:t> mostly focalized on R&amp;D project not associated to a specific physics experiment</a:t>
            </a:r>
          </a:p>
          <a:p>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360752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Introduction – Detectors R&amp;D</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4</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3" name="Rectangle 2">
            <a:extLst>
              <a:ext uri="{FF2B5EF4-FFF2-40B4-BE49-F238E27FC236}">
                <a16:creationId xmlns:a16="http://schemas.microsoft.com/office/drawing/2014/main" id="{04AF4569-77F9-8948-A4A0-71128EBFCBA9}"/>
              </a:ext>
            </a:extLst>
          </p:cNvPr>
          <p:cNvSpPr/>
          <p:nvPr/>
        </p:nvSpPr>
        <p:spPr>
          <a:xfrm>
            <a:off x="173744" y="5137524"/>
            <a:ext cx="8716708" cy="1323439"/>
          </a:xfrm>
          <a:prstGeom prst="rect">
            <a:avLst/>
          </a:prstGeom>
          <a:noFill/>
          <a:ln>
            <a:solidFill>
              <a:schemeClr val="accent3"/>
            </a:solidFill>
          </a:ln>
        </p:spPr>
        <p:txBody>
          <a:bodyPr wrap="square">
            <a:spAutoFit/>
          </a:bodyPr>
          <a:lstStyle/>
          <a:p>
            <a:pPr algn="ctr"/>
            <a:r>
              <a:rPr lang="en-US" sz="2000" b="1" dirty="0">
                <a:solidFill>
                  <a:schemeClr val="accent3"/>
                </a:solidFill>
                <a:latin typeface="Calibri,Italic"/>
              </a:rPr>
              <a:t>R1: </a:t>
            </a:r>
            <a:r>
              <a:rPr lang="en-US" sz="2000" b="1" dirty="0"/>
              <a:t>It is of paramount importance to anticipate this long development cycle and maintain a strong detector R&amp;D activity so as to maintain leading-edge knowledge, push the associated technologies beyond state-of-the-art and meet the challenges of future IN2P3 scientific research. </a:t>
            </a:r>
          </a:p>
        </p:txBody>
      </p:sp>
      <p:sp>
        <p:nvSpPr>
          <p:cNvPr id="7" name="Rectangle 6">
            <a:extLst>
              <a:ext uri="{FF2B5EF4-FFF2-40B4-BE49-F238E27FC236}">
                <a16:creationId xmlns:a16="http://schemas.microsoft.com/office/drawing/2014/main" id="{28C73DF7-9312-3E4D-AC52-762F79110D63}"/>
              </a:ext>
            </a:extLst>
          </p:cNvPr>
          <p:cNvSpPr/>
          <p:nvPr/>
        </p:nvSpPr>
        <p:spPr>
          <a:xfrm>
            <a:off x="0" y="835581"/>
            <a:ext cx="9144000" cy="1754326"/>
          </a:xfrm>
          <a:prstGeom prst="rect">
            <a:avLst/>
          </a:prstGeom>
          <a:solidFill>
            <a:schemeClr val="bg1"/>
          </a:solidFill>
          <a:ln>
            <a:noFill/>
          </a:ln>
        </p:spPr>
        <p:txBody>
          <a:bodyPr wrap="square">
            <a:spAutoFit/>
          </a:bodyPr>
          <a:lstStyle/>
          <a:p>
            <a:pPr algn="ctr"/>
            <a:r>
              <a:rPr lang="en-US" dirty="0">
                <a:latin typeface="Calibri,Italic"/>
              </a:rPr>
              <a:t>The research activity in the domain of interest for IN2P3 fully relies on the use of </a:t>
            </a:r>
            <a:r>
              <a:rPr lang="en-US" dirty="0"/>
              <a:t>very complex detector systems based on several advanced technologies.</a:t>
            </a:r>
          </a:p>
          <a:p>
            <a:pPr algn="ctr"/>
            <a:endParaRPr lang="en-US" dirty="0"/>
          </a:p>
          <a:p>
            <a:pPr algn="ctr"/>
            <a:r>
              <a:rPr lang="en-US" u="sng" dirty="0"/>
              <a:t>The mission of IN2P3 detector teams is to focus their main effort on the design, development and construction of detectors able to address the IN2P3 research programs, and on the associated R&amp;D </a:t>
            </a:r>
          </a:p>
        </p:txBody>
      </p:sp>
      <p:sp>
        <p:nvSpPr>
          <p:cNvPr id="5" name="Triangle 4">
            <a:extLst>
              <a:ext uri="{FF2B5EF4-FFF2-40B4-BE49-F238E27FC236}">
                <a16:creationId xmlns:a16="http://schemas.microsoft.com/office/drawing/2014/main" id="{0D025A68-54DD-414B-8735-09F0E8D74152}"/>
              </a:ext>
            </a:extLst>
          </p:cNvPr>
          <p:cNvSpPr/>
          <p:nvPr/>
        </p:nvSpPr>
        <p:spPr>
          <a:xfrm>
            <a:off x="566638" y="3481331"/>
            <a:ext cx="1336352" cy="1164463"/>
          </a:xfrm>
          <a:prstGeom prst="triangle">
            <a:avLst/>
          </a:prstGeom>
          <a:solidFill>
            <a:schemeClr val="accent4">
              <a:lumMod val="20000"/>
              <a:lumOff val="80000"/>
              <a:alpha val="8091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Losange 5">
            <a:extLst>
              <a:ext uri="{FF2B5EF4-FFF2-40B4-BE49-F238E27FC236}">
                <a16:creationId xmlns:a16="http://schemas.microsoft.com/office/drawing/2014/main" id="{606C4092-D277-1144-BF09-C7FE30FC83D3}"/>
              </a:ext>
            </a:extLst>
          </p:cNvPr>
          <p:cNvSpPr/>
          <p:nvPr/>
        </p:nvSpPr>
        <p:spPr>
          <a:xfrm rot="2761518">
            <a:off x="2052242" y="3273779"/>
            <a:ext cx="1583888" cy="1592170"/>
          </a:xfrm>
          <a:prstGeom prst="diamond">
            <a:avLst/>
          </a:prstGeom>
          <a:solidFill>
            <a:schemeClr val="accent4">
              <a:lumMod val="40000"/>
              <a:lumOff val="6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entagone 7">
            <a:extLst>
              <a:ext uri="{FF2B5EF4-FFF2-40B4-BE49-F238E27FC236}">
                <a16:creationId xmlns:a16="http://schemas.microsoft.com/office/drawing/2014/main" id="{27C369C5-9A35-3E40-8506-9BB7D84596DA}"/>
              </a:ext>
            </a:extLst>
          </p:cNvPr>
          <p:cNvSpPr/>
          <p:nvPr/>
        </p:nvSpPr>
        <p:spPr>
          <a:xfrm>
            <a:off x="3794054" y="3475027"/>
            <a:ext cx="1336352" cy="1164463"/>
          </a:xfrm>
          <a:prstGeom prst="pentagon">
            <a:avLst/>
          </a:prstGeom>
          <a:solidFill>
            <a:schemeClr val="accent4">
              <a:lumMod val="60000"/>
              <a:lumOff val="40000"/>
              <a:alpha val="888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Hexagone 8">
            <a:extLst>
              <a:ext uri="{FF2B5EF4-FFF2-40B4-BE49-F238E27FC236}">
                <a16:creationId xmlns:a16="http://schemas.microsoft.com/office/drawing/2014/main" id="{A39788D6-756D-204F-983C-3106A6C44F60}"/>
              </a:ext>
            </a:extLst>
          </p:cNvPr>
          <p:cNvSpPr/>
          <p:nvPr/>
        </p:nvSpPr>
        <p:spPr>
          <a:xfrm>
            <a:off x="5616999" y="3493937"/>
            <a:ext cx="1343029" cy="1151857"/>
          </a:xfrm>
          <a:prstGeom prst="hexagon">
            <a:avLst/>
          </a:prstGeom>
          <a:solidFill>
            <a:srgbClr val="2BA5C5">
              <a:alpha val="676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Heptagone 9">
            <a:extLst>
              <a:ext uri="{FF2B5EF4-FFF2-40B4-BE49-F238E27FC236}">
                <a16:creationId xmlns:a16="http://schemas.microsoft.com/office/drawing/2014/main" id="{6C9C4EEF-5497-474E-98FF-8B8A13C0ED6E}"/>
              </a:ext>
            </a:extLst>
          </p:cNvPr>
          <p:cNvSpPr/>
          <p:nvPr/>
        </p:nvSpPr>
        <p:spPr>
          <a:xfrm>
            <a:off x="7446621" y="3493938"/>
            <a:ext cx="1247530" cy="1151857"/>
          </a:xfrm>
          <a:prstGeom prst="heptagon">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DDBC9CE-B047-1840-99AD-F960BBF3ACEF}"/>
              </a:ext>
            </a:extLst>
          </p:cNvPr>
          <p:cNvSpPr txBox="1"/>
          <p:nvPr/>
        </p:nvSpPr>
        <p:spPr>
          <a:xfrm>
            <a:off x="173744" y="2810762"/>
            <a:ext cx="9144000" cy="923330"/>
          </a:xfrm>
          <a:prstGeom prst="rect">
            <a:avLst/>
          </a:prstGeom>
          <a:noFill/>
        </p:spPr>
        <p:txBody>
          <a:bodyPr wrap="square" rtlCol="0">
            <a:spAutoFit/>
          </a:bodyPr>
          <a:lstStyle/>
          <a:p>
            <a:r>
              <a:rPr lang="en-US"/>
              <a:t>The development of a new detector technology follows quite a long cycle that can last over a decade:</a:t>
            </a:r>
          </a:p>
          <a:p>
            <a:endParaRPr lang="en-US"/>
          </a:p>
        </p:txBody>
      </p:sp>
      <p:sp>
        <p:nvSpPr>
          <p:cNvPr id="12" name="ZoneTexte 11">
            <a:extLst>
              <a:ext uri="{FF2B5EF4-FFF2-40B4-BE49-F238E27FC236}">
                <a16:creationId xmlns:a16="http://schemas.microsoft.com/office/drawing/2014/main" id="{F420EFCE-1C3B-CF49-B776-6905CBE96FB8}"/>
              </a:ext>
            </a:extLst>
          </p:cNvPr>
          <p:cNvSpPr txBox="1"/>
          <p:nvPr/>
        </p:nvSpPr>
        <p:spPr>
          <a:xfrm>
            <a:off x="658750" y="3726937"/>
            <a:ext cx="1152128" cy="923330"/>
          </a:xfrm>
          <a:prstGeom prst="rect">
            <a:avLst/>
          </a:prstGeom>
          <a:noFill/>
        </p:spPr>
        <p:txBody>
          <a:bodyPr wrap="square" rtlCol="0">
            <a:spAutoFit/>
          </a:bodyPr>
          <a:lstStyle/>
          <a:p>
            <a:pPr algn="ctr"/>
            <a:r>
              <a:rPr lang="en-US">
                <a:solidFill>
                  <a:srgbClr val="00294B"/>
                </a:solidFill>
              </a:rPr>
              <a:t>Generic ‘Blue-Sky’ R&amp;D</a:t>
            </a:r>
          </a:p>
        </p:txBody>
      </p:sp>
      <p:sp>
        <p:nvSpPr>
          <p:cNvPr id="14" name="ZoneTexte 13">
            <a:extLst>
              <a:ext uri="{FF2B5EF4-FFF2-40B4-BE49-F238E27FC236}">
                <a16:creationId xmlns:a16="http://schemas.microsoft.com/office/drawing/2014/main" id="{7124969F-4FF6-EC4D-9FF6-14FA87B9C790}"/>
              </a:ext>
            </a:extLst>
          </p:cNvPr>
          <p:cNvSpPr txBox="1"/>
          <p:nvPr/>
        </p:nvSpPr>
        <p:spPr>
          <a:xfrm>
            <a:off x="2221955" y="3805901"/>
            <a:ext cx="1276230" cy="369332"/>
          </a:xfrm>
          <a:prstGeom prst="rect">
            <a:avLst/>
          </a:prstGeom>
          <a:noFill/>
        </p:spPr>
        <p:txBody>
          <a:bodyPr wrap="square" rtlCol="0">
            <a:spAutoFit/>
          </a:bodyPr>
          <a:lstStyle/>
          <a:p>
            <a:pPr algn="ctr"/>
            <a:r>
              <a:rPr lang="en-US">
                <a:solidFill>
                  <a:srgbClr val="00294B"/>
                </a:solidFill>
              </a:rPr>
              <a:t>Prototyping</a:t>
            </a:r>
          </a:p>
        </p:txBody>
      </p:sp>
      <p:sp>
        <p:nvSpPr>
          <p:cNvPr id="15" name="ZoneTexte 14">
            <a:extLst>
              <a:ext uri="{FF2B5EF4-FFF2-40B4-BE49-F238E27FC236}">
                <a16:creationId xmlns:a16="http://schemas.microsoft.com/office/drawing/2014/main" id="{404987DF-9A76-6E40-BCF3-171100CDB915}"/>
              </a:ext>
            </a:extLst>
          </p:cNvPr>
          <p:cNvSpPr txBox="1"/>
          <p:nvPr/>
        </p:nvSpPr>
        <p:spPr>
          <a:xfrm>
            <a:off x="3761965" y="3734092"/>
            <a:ext cx="1462833" cy="646331"/>
          </a:xfrm>
          <a:prstGeom prst="rect">
            <a:avLst/>
          </a:prstGeom>
          <a:noFill/>
        </p:spPr>
        <p:txBody>
          <a:bodyPr wrap="square" rtlCol="0">
            <a:spAutoFit/>
          </a:bodyPr>
          <a:lstStyle/>
          <a:p>
            <a:pPr algn="ctr"/>
            <a:r>
              <a:rPr lang="en-US">
                <a:solidFill>
                  <a:srgbClr val="00294B"/>
                </a:solidFill>
              </a:rPr>
              <a:t>Technological demonstrator</a:t>
            </a:r>
          </a:p>
        </p:txBody>
      </p:sp>
      <p:sp>
        <p:nvSpPr>
          <p:cNvPr id="16" name="ZoneTexte 15">
            <a:extLst>
              <a:ext uri="{FF2B5EF4-FFF2-40B4-BE49-F238E27FC236}">
                <a16:creationId xmlns:a16="http://schemas.microsoft.com/office/drawing/2014/main" id="{E46C1C42-9077-4B4D-A5EB-D1D53B83AC1D}"/>
              </a:ext>
            </a:extLst>
          </p:cNvPr>
          <p:cNvSpPr txBox="1"/>
          <p:nvPr/>
        </p:nvSpPr>
        <p:spPr>
          <a:xfrm>
            <a:off x="7158164" y="3752980"/>
            <a:ext cx="1811066" cy="646331"/>
          </a:xfrm>
          <a:prstGeom prst="rect">
            <a:avLst/>
          </a:prstGeom>
          <a:noFill/>
        </p:spPr>
        <p:txBody>
          <a:bodyPr wrap="square" rtlCol="0">
            <a:spAutoFit/>
          </a:bodyPr>
          <a:lstStyle/>
          <a:p>
            <a:pPr algn="ctr"/>
            <a:r>
              <a:rPr lang="en-US">
                <a:solidFill>
                  <a:srgbClr val="00294B"/>
                </a:solidFill>
              </a:rPr>
              <a:t>Installation and commissioning</a:t>
            </a:r>
          </a:p>
        </p:txBody>
      </p:sp>
      <p:sp>
        <p:nvSpPr>
          <p:cNvPr id="17" name="ZoneTexte 16">
            <a:extLst>
              <a:ext uri="{FF2B5EF4-FFF2-40B4-BE49-F238E27FC236}">
                <a16:creationId xmlns:a16="http://schemas.microsoft.com/office/drawing/2014/main" id="{238DE9FA-4E94-8C41-9190-A5D7F23862C6}"/>
              </a:ext>
            </a:extLst>
          </p:cNvPr>
          <p:cNvSpPr txBox="1"/>
          <p:nvPr/>
        </p:nvSpPr>
        <p:spPr>
          <a:xfrm>
            <a:off x="5398409" y="3673937"/>
            <a:ext cx="1811066" cy="646331"/>
          </a:xfrm>
          <a:prstGeom prst="rect">
            <a:avLst/>
          </a:prstGeom>
          <a:noFill/>
        </p:spPr>
        <p:txBody>
          <a:bodyPr wrap="square" rtlCol="0">
            <a:spAutoFit/>
          </a:bodyPr>
          <a:lstStyle/>
          <a:p>
            <a:pPr algn="ctr"/>
            <a:r>
              <a:rPr lang="en-US">
                <a:solidFill>
                  <a:srgbClr val="00294B"/>
                </a:solidFill>
              </a:rPr>
              <a:t>Production/</a:t>
            </a:r>
          </a:p>
          <a:p>
            <a:pPr algn="ctr"/>
            <a:r>
              <a:rPr lang="en-US">
                <a:solidFill>
                  <a:srgbClr val="00294B"/>
                </a:solidFill>
              </a:rPr>
              <a:t>Industrialization</a:t>
            </a:r>
          </a:p>
        </p:txBody>
      </p:sp>
    </p:spTree>
    <p:extLst>
      <p:ext uri="{BB962C8B-B14F-4D97-AF65-F5344CB8AC3E}">
        <p14:creationId xmlns:p14="http://schemas.microsoft.com/office/powerpoint/2010/main" val="415184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0"/>
            <a:ext cx="7380312" cy="620688"/>
          </a:xfrm>
        </p:spPr>
        <p:txBody>
          <a:bodyPr>
            <a:noAutofit/>
          </a:bodyPr>
          <a:lstStyle/>
          <a:p>
            <a:r>
              <a:rPr lang="en-US" sz="3200" dirty="0"/>
              <a:t>Introduction – Science Drivers</a:t>
            </a:r>
          </a:p>
        </p:txBody>
      </p:sp>
      <p:sp>
        <p:nvSpPr>
          <p:cNvPr id="4" name="Espace réservé du numéro de diapositive 3"/>
          <p:cNvSpPr>
            <a:spLocks noGrp="1"/>
          </p:cNvSpPr>
          <p:nvPr>
            <p:ph type="sldNum" sz="quarter" idx="12"/>
          </p:nvPr>
        </p:nvSpPr>
        <p:spPr>
          <a:xfrm>
            <a:off x="8316416" y="6516000"/>
            <a:ext cx="720000" cy="360000"/>
          </a:xfrm>
        </p:spPr>
        <p:txBody>
          <a:bodyPr/>
          <a:lstStyle/>
          <a:p>
            <a:r>
              <a:rPr lang="en-US" dirty="0"/>
              <a:t>5</a:t>
            </a:r>
          </a:p>
        </p:txBody>
      </p:sp>
      <p:sp>
        <p:nvSpPr>
          <p:cNvPr id="79" name="Espace réservé de la date 4"/>
          <p:cNvSpPr>
            <a:spLocks noGrp="1"/>
          </p:cNvSpPr>
          <p:nvPr>
            <p:ph type="ftr" sz="quarter" idx="11"/>
          </p:nvPr>
        </p:nvSpPr>
        <p:spPr>
          <a:xfrm>
            <a:off x="2771800" y="6516000"/>
            <a:ext cx="5184000" cy="360000"/>
          </a:xfrm>
        </p:spPr>
        <p:txBody>
          <a:bodyPr/>
          <a:lstStyle/>
          <a:p>
            <a:r>
              <a:rPr lang="en-US" dirty="0"/>
              <a:t>21/10/2021</a:t>
            </a:r>
          </a:p>
        </p:txBody>
      </p:sp>
      <p:sp>
        <p:nvSpPr>
          <p:cNvPr id="7" name="Rectangle 6">
            <a:extLst>
              <a:ext uri="{FF2B5EF4-FFF2-40B4-BE49-F238E27FC236}">
                <a16:creationId xmlns:a16="http://schemas.microsoft.com/office/drawing/2014/main" id="{28C73DF7-9312-3E4D-AC52-762F79110D63}"/>
              </a:ext>
            </a:extLst>
          </p:cNvPr>
          <p:cNvSpPr/>
          <p:nvPr/>
        </p:nvSpPr>
        <p:spPr>
          <a:xfrm>
            <a:off x="71512" y="837582"/>
            <a:ext cx="8928912" cy="646331"/>
          </a:xfrm>
          <a:prstGeom prst="rect">
            <a:avLst/>
          </a:prstGeom>
          <a:solidFill>
            <a:schemeClr val="bg1"/>
          </a:solidFill>
          <a:ln>
            <a:noFill/>
          </a:ln>
        </p:spPr>
        <p:txBody>
          <a:bodyPr wrap="square">
            <a:spAutoFit/>
          </a:bodyPr>
          <a:lstStyle/>
          <a:p>
            <a:pPr algn="ctr"/>
            <a:r>
              <a:rPr lang="en-US" dirty="0"/>
              <a:t>Detectors can use very diverse technologies that require the development of dedicated R&amp;D programs capable of leading to cutting-edge technological breakthroughs in these fields.</a:t>
            </a:r>
          </a:p>
        </p:txBody>
      </p:sp>
      <p:sp>
        <p:nvSpPr>
          <p:cNvPr id="6" name="ZoneTexte 5">
            <a:extLst>
              <a:ext uri="{FF2B5EF4-FFF2-40B4-BE49-F238E27FC236}">
                <a16:creationId xmlns:a16="http://schemas.microsoft.com/office/drawing/2014/main" id="{59D2F5E1-8BC5-BC47-A63B-06EA44624996}"/>
              </a:ext>
            </a:extLst>
          </p:cNvPr>
          <p:cNvSpPr txBox="1"/>
          <p:nvPr/>
        </p:nvSpPr>
        <p:spPr>
          <a:xfrm>
            <a:off x="73874" y="1700807"/>
            <a:ext cx="9070126" cy="4216539"/>
          </a:xfrm>
          <a:prstGeom prst="rect">
            <a:avLst/>
          </a:prstGeom>
          <a:noFill/>
        </p:spPr>
        <p:txBody>
          <a:bodyPr wrap="square" rtlCol="0">
            <a:spAutoFit/>
          </a:bodyPr>
          <a:lstStyle/>
          <a:p>
            <a:pPr>
              <a:spcBef>
                <a:spcPts val="600"/>
              </a:spcBef>
            </a:pPr>
            <a:r>
              <a:rPr lang="en-US" sz="2400" dirty="0"/>
              <a:t>Science Drivers (SD) of these R&amp;D programs:</a:t>
            </a:r>
          </a:p>
          <a:p>
            <a:pPr marL="285750" indent="-285750">
              <a:spcBef>
                <a:spcPts val="600"/>
              </a:spcBef>
              <a:buFont typeface="Arial" panose="020B0604020202020204" pitchFamily="34" charset="0"/>
              <a:buChar char="•"/>
            </a:pPr>
            <a:r>
              <a:rPr lang="en-US" sz="2400" b="1" dirty="0">
                <a:solidFill>
                  <a:schemeClr val="accent3"/>
                </a:solidFill>
              </a:rPr>
              <a:t>SD#1 </a:t>
            </a:r>
            <a:r>
              <a:rPr lang="en-US" sz="2400" b="1" dirty="0">
                <a:solidFill>
                  <a:srgbClr val="00294B"/>
                </a:solidFill>
              </a:rPr>
              <a:t>Enhanced sensitivity and lower background</a:t>
            </a:r>
          </a:p>
          <a:p>
            <a:pPr lvl="2">
              <a:spcBef>
                <a:spcPts val="600"/>
              </a:spcBef>
            </a:pPr>
            <a:r>
              <a:rPr lang="en-US" sz="2000" dirty="0">
                <a:solidFill>
                  <a:srgbClr val="00294B"/>
                </a:solidFill>
              </a:rPr>
              <a:t>➽ to detect very rare and/or low signal-to-noise ratio events</a:t>
            </a:r>
          </a:p>
          <a:p>
            <a:pPr marL="285750" indent="-285750">
              <a:spcBef>
                <a:spcPts val="600"/>
              </a:spcBef>
              <a:buFont typeface="Arial" panose="020B0604020202020204" pitchFamily="34" charset="0"/>
              <a:buChar char="•"/>
            </a:pPr>
            <a:r>
              <a:rPr lang="en-US" sz="2400" b="1" dirty="0">
                <a:solidFill>
                  <a:schemeClr val="accent3"/>
                </a:solidFill>
              </a:rPr>
              <a:t>SD#2</a:t>
            </a:r>
            <a:r>
              <a:rPr lang="en-US" sz="2400" b="1" dirty="0">
                <a:solidFill>
                  <a:srgbClr val="00294B"/>
                </a:solidFill>
              </a:rPr>
              <a:t> Better energy, time and space resolution</a:t>
            </a:r>
          </a:p>
          <a:p>
            <a:pPr lvl="1">
              <a:spcBef>
                <a:spcPts val="600"/>
              </a:spcBef>
            </a:pPr>
            <a:r>
              <a:rPr lang="en-US" sz="2400" dirty="0">
                <a:solidFill>
                  <a:srgbClr val="00294B"/>
                </a:solidFill>
              </a:rPr>
              <a:t>	</a:t>
            </a:r>
            <a:r>
              <a:rPr lang="en-US" sz="2000" dirty="0">
                <a:solidFill>
                  <a:srgbClr val="00294B"/>
                </a:solidFill>
              </a:rPr>
              <a:t>➽ to improve particle identification</a:t>
            </a:r>
          </a:p>
          <a:p>
            <a:pPr marL="285750" indent="-285750">
              <a:spcBef>
                <a:spcPts val="600"/>
              </a:spcBef>
              <a:buFont typeface="Arial" panose="020B0604020202020204" pitchFamily="34" charset="0"/>
              <a:buChar char="•"/>
            </a:pPr>
            <a:r>
              <a:rPr lang="en-US" sz="2400" b="1" dirty="0">
                <a:solidFill>
                  <a:schemeClr val="accent3"/>
                </a:solidFill>
              </a:rPr>
              <a:t>SD#3 </a:t>
            </a:r>
            <a:r>
              <a:rPr lang="en-US" sz="2400" b="1" dirty="0">
                <a:solidFill>
                  <a:srgbClr val="00294B"/>
                </a:solidFill>
              </a:rPr>
              <a:t>Higher efficiency , lower greenhouse emissions, increased reliability and lifetime</a:t>
            </a:r>
          </a:p>
          <a:p>
            <a:pPr lvl="2">
              <a:spcBef>
                <a:spcPts val="600"/>
              </a:spcBef>
            </a:pPr>
            <a:r>
              <a:rPr lang="en-US" sz="2000" dirty="0">
                <a:solidFill>
                  <a:srgbClr val="00294B"/>
                </a:solidFill>
              </a:rPr>
              <a:t>➽ For use in extreme conditions</a:t>
            </a:r>
          </a:p>
          <a:p>
            <a:pPr marL="285750" indent="-285750">
              <a:spcBef>
                <a:spcPts val="600"/>
              </a:spcBef>
              <a:buFont typeface="Arial" panose="020B0604020202020204" pitchFamily="34" charset="0"/>
              <a:buChar char="•"/>
            </a:pPr>
            <a:r>
              <a:rPr lang="en-US" sz="2400" b="1" dirty="0">
                <a:solidFill>
                  <a:schemeClr val="accent3"/>
                </a:solidFill>
              </a:rPr>
              <a:t>SD#4 </a:t>
            </a:r>
            <a:r>
              <a:rPr lang="en-US" sz="2400" b="1" dirty="0">
                <a:solidFill>
                  <a:srgbClr val="00294B"/>
                </a:solidFill>
              </a:rPr>
              <a:t>High-rate and high-speed read-out with efficient DAQ</a:t>
            </a:r>
          </a:p>
          <a:p>
            <a:pPr lvl="2">
              <a:spcBef>
                <a:spcPts val="600"/>
              </a:spcBef>
            </a:pPr>
            <a:r>
              <a:rPr lang="en-US" sz="2000" dirty="0">
                <a:solidFill>
                  <a:srgbClr val="00294B"/>
                </a:solidFill>
              </a:rPr>
              <a:t>➽ For HEP and nuclear physics experiments</a:t>
            </a:r>
          </a:p>
        </p:txBody>
      </p:sp>
    </p:spTree>
    <p:extLst>
      <p:ext uri="{BB962C8B-B14F-4D97-AF65-F5344CB8AC3E}">
        <p14:creationId xmlns:p14="http://schemas.microsoft.com/office/powerpoint/2010/main" val="68839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space réservé de la date 4"/>
          <p:cNvSpPr txBox="1"/>
          <p:nvPr/>
        </p:nvSpPr>
        <p:spPr>
          <a:xfrm>
            <a:off x="2817520" y="6552437"/>
            <a:ext cx="5092562" cy="2871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164" name="Titre 1"/>
          <p:cNvSpPr txBox="1">
            <a:spLocks noGrp="1"/>
          </p:cNvSpPr>
          <p:nvPr>
            <p:ph type="title"/>
          </p:nvPr>
        </p:nvSpPr>
        <p:spPr>
          <a:xfrm>
            <a:off x="1763688" y="-2"/>
            <a:ext cx="7380312" cy="620691"/>
          </a:xfrm>
          <a:prstGeom prst="rect">
            <a:avLst/>
          </a:prstGeom>
        </p:spPr>
        <p:txBody>
          <a:bodyPr>
            <a:normAutofit/>
          </a:bodyPr>
          <a:lstStyle>
            <a:lvl1pPr>
              <a:defRPr sz="3800"/>
            </a:lvl1pPr>
          </a:lstStyle>
          <a:p>
            <a:r>
              <a:rPr sz="3200" dirty="0"/>
              <a:t>Semi-conductor </a:t>
            </a:r>
            <a:r>
              <a:rPr lang="en-US" sz="3200" dirty="0"/>
              <a:t>d</a:t>
            </a:r>
            <a:r>
              <a:rPr sz="3200" dirty="0"/>
              <a:t>etectors</a:t>
            </a:r>
          </a:p>
        </p:txBody>
      </p:sp>
      <p:sp>
        <p:nvSpPr>
          <p:cNvPr id="165" name="Higher position accuracy (a few μm resolution with smaller pixels), high speed and rate readout, low material budget and radiation hardness are the main drivers of these R&amp;Ds (SD#2, SD#3 &amp; SD#4).…"/>
          <p:cNvSpPr txBox="1"/>
          <p:nvPr/>
        </p:nvSpPr>
        <p:spPr>
          <a:xfrm>
            <a:off x="236249" y="1240769"/>
            <a:ext cx="8453303" cy="1544493"/>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3578" tIns="53578" rIns="53578" bIns="53578" anchor="ctr">
            <a:spAutoFit/>
          </a:bodyPr>
          <a:lstStyle/>
          <a:p>
            <a:pPr defTabSz="321457">
              <a:spcBef>
                <a:spcPts val="844"/>
              </a:spcBef>
              <a:defRPr sz="2200">
                <a:solidFill>
                  <a:srgbClr val="CD4726"/>
                </a:solidFill>
                <a:latin typeface="Calibri"/>
                <a:ea typeface="Calibri"/>
                <a:cs typeface="Calibri"/>
                <a:sym typeface="Calibri"/>
              </a:defRPr>
            </a:pPr>
            <a:r>
              <a:rPr lang="en-US" sz="1600" b="1" dirty="0">
                <a:solidFill>
                  <a:schemeClr val="accent3"/>
                </a:solidFill>
              </a:rPr>
              <a:t>Higher position accuracy</a:t>
            </a:r>
            <a:r>
              <a:rPr lang="en-US" sz="1600" dirty="0">
                <a:solidFill>
                  <a:schemeClr val="accent3"/>
                </a:solidFill>
              </a:rPr>
              <a:t> (a few </a:t>
            </a:r>
            <a:r>
              <a:rPr lang="en-US" sz="1600" dirty="0" err="1">
                <a:solidFill>
                  <a:schemeClr val="accent3"/>
                </a:solidFill>
              </a:rPr>
              <a:t>μm</a:t>
            </a:r>
            <a:r>
              <a:rPr lang="en-US" sz="1600" dirty="0">
                <a:solidFill>
                  <a:schemeClr val="accent3"/>
                </a:solidFill>
              </a:rPr>
              <a:t> resolution with smaller pixels), </a:t>
            </a:r>
            <a:r>
              <a:rPr lang="en-US" sz="1600" b="1" dirty="0">
                <a:solidFill>
                  <a:schemeClr val="accent3"/>
                </a:solidFill>
              </a:rPr>
              <a:t>high speed and rate readout,</a:t>
            </a:r>
            <a:r>
              <a:rPr lang="en-US" sz="1600" dirty="0">
                <a:solidFill>
                  <a:schemeClr val="accent3"/>
                </a:solidFill>
              </a:rPr>
              <a:t> </a:t>
            </a:r>
            <a:r>
              <a:rPr lang="en-US" sz="1600" b="1" dirty="0">
                <a:solidFill>
                  <a:schemeClr val="accent3"/>
                </a:solidFill>
              </a:rPr>
              <a:t>low material budget and radiation hardness</a:t>
            </a:r>
            <a:r>
              <a:rPr lang="en-US" sz="1600" dirty="0">
                <a:solidFill>
                  <a:schemeClr val="accent3"/>
                </a:solidFill>
              </a:rPr>
              <a:t> are the main drivers of these R&amp;Ds </a:t>
            </a:r>
            <a:r>
              <a:rPr lang="en-US" sz="1600" b="1" dirty="0">
                <a:solidFill>
                  <a:schemeClr val="accent3"/>
                </a:solidFill>
              </a:rPr>
              <a:t>(SD#2, SD#3 &amp; SD#4).</a:t>
            </a:r>
            <a:r>
              <a:rPr lang="en-US" sz="1600" dirty="0">
                <a:solidFill>
                  <a:schemeClr val="accent3"/>
                </a:solidFill>
              </a:rPr>
              <a:t> </a:t>
            </a:r>
          </a:p>
          <a:p>
            <a:pPr defTabSz="321457">
              <a:spcBef>
                <a:spcPts val="844"/>
              </a:spcBef>
              <a:defRPr sz="2200">
                <a:solidFill>
                  <a:srgbClr val="CD4726"/>
                </a:solidFill>
                <a:latin typeface="Calibri"/>
                <a:ea typeface="Calibri"/>
                <a:cs typeface="Calibri"/>
                <a:sym typeface="Calibri"/>
              </a:defRPr>
            </a:pPr>
            <a:r>
              <a:rPr lang="en-US" sz="1600" dirty="0">
                <a:solidFill>
                  <a:schemeClr val="accent3"/>
                </a:solidFill>
              </a:rPr>
              <a:t>A new paradigm with </a:t>
            </a:r>
            <a:r>
              <a:rPr lang="en-US" sz="1600" b="1" dirty="0">
                <a:solidFill>
                  <a:schemeClr val="accent3"/>
                </a:solidFill>
              </a:rPr>
              <a:t>accurate time measurement (a few tens of </a:t>
            </a:r>
            <a:r>
              <a:rPr lang="en-US" sz="1600" b="1" dirty="0" err="1">
                <a:solidFill>
                  <a:schemeClr val="accent3"/>
                </a:solidFill>
              </a:rPr>
              <a:t>ps</a:t>
            </a:r>
            <a:r>
              <a:rPr lang="en-US" sz="1600" b="1" dirty="0">
                <a:solidFill>
                  <a:schemeClr val="accent3"/>
                </a:solidFill>
              </a:rPr>
              <a:t>)</a:t>
            </a:r>
            <a:r>
              <a:rPr lang="en-US" sz="1600" dirty="0">
                <a:solidFill>
                  <a:schemeClr val="accent3"/>
                </a:solidFill>
              </a:rPr>
              <a:t> allows for improved 4-D tracking algorithms</a:t>
            </a:r>
            <a:r>
              <a:rPr lang="en-US" sz="1600">
                <a:solidFill>
                  <a:schemeClr val="accent3"/>
                </a:solidFill>
              </a:rPr>
              <a:t>.  </a:t>
            </a:r>
          </a:p>
          <a:p>
            <a:pPr defTabSz="321457">
              <a:spcBef>
                <a:spcPts val="844"/>
              </a:spcBef>
              <a:defRPr sz="2200">
                <a:solidFill>
                  <a:srgbClr val="CD4726"/>
                </a:solidFill>
                <a:latin typeface="Calibri"/>
                <a:ea typeface="Calibri"/>
                <a:cs typeface="Calibri"/>
                <a:sym typeface="Calibri"/>
              </a:defRPr>
            </a:pPr>
            <a:r>
              <a:rPr lang="en-US" sz="1600" b="1">
                <a:solidFill>
                  <a:schemeClr val="accent3"/>
                </a:solidFill>
              </a:rPr>
              <a:t>In </a:t>
            </a:r>
            <a:r>
              <a:rPr lang="en-US" sz="1600" b="1" dirty="0" err="1">
                <a:solidFill>
                  <a:schemeClr val="accent3"/>
                </a:solidFill>
              </a:rPr>
              <a:t>astroparticle</a:t>
            </a:r>
            <a:r>
              <a:rPr lang="en-US" sz="1600" b="1" dirty="0">
                <a:solidFill>
                  <a:schemeClr val="accent3"/>
                </a:solidFill>
              </a:rPr>
              <a:t> physics, the main direction is to</a:t>
            </a:r>
            <a:r>
              <a:rPr lang="en-US" sz="1600" dirty="0">
                <a:solidFill>
                  <a:schemeClr val="accent3"/>
                </a:solidFill>
              </a:rPr>
              <a:t> </a:t>
            </a:r>
            <a:r>
              <a:rPr lang="en-US" sz="1600" b="1" dirty="0">
                <a:solidFill>
                  <a:schemeClr val="accent3"/>
                </a:solidFill>
              </a:rPr>
              <a:t>provide larger size instruments (SD#1) </a:t>
            </a:r>
          </a:p>
        </p:txBody>
      </p:sp>
      <p:sp>
        <p:nvSpPr>
          <p:cNvPr id="166" name="Widely used in particle, nuclear and astroparticle physics:"/>
          <p:cNvSpPr txBox="1"/>
          <p:nvPr/>
        </p:nvSpPr>
        <p:spPr>
          <a:xfrm>
            <a:off x="395536" y="750115"/>
            <a:ext cx="618336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defTabSz="1300480">
              <a:defRPr sz="2400" b="1">
                <a:solidFill>
                  <a:srgbClr val="00294B"/>
                </a:solidFill>
                <a:latin typeface="Calibri"/>
                <a:ea typeface="Calibri"/>
                <a:cs typeface="Calibri"/>
                <a:sym typeface="Calibri"/>
              </a:defRPr>
            </a:lvl1pPr>
          </a:lstStyle>
          <a:p>
            <a:r>
              <a:rPr lang="en-US" sz="2000" dirty="0"/>
              <a:t>Widely used in particle, nuclear and </a:t>
            </a:r>
            <a:r>
              <a:rPr lang="en-US" sz="2000" dirty="0" err="1"/>
              <a:t>astroparticle</a:t>
            </a:r>
            <a:r>
              <a:rPr lang="en-US" sz="2000" dirty="0"/>
              <a:t> physics:</a:t>
            </a:r>
          </a:p>
        </p:txBody>
      </p:sp>
      <p:sp>
        <p:nvSpPr>
          <p:cNvPr id="167" name="Resistive: superconductor or metal/insulator transition…"/>
          <p:cNvSpPr txBox="1"/>
          <p:nvPr/>
        </p:nvSpPr>
        <p:spPr>
          <a:xfrm>
            <a:off x="236249" y="3150346"/>
            <a:ext cx="8453303" cy="257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spAutoFit/>
          </a:bodyPr>
          <a:lstStyle/>
          <a:p>
            <a:pPr marL="267881" indent="-267881" defTabSz="914367">
              <a:spcBef>
                <a:spcPts val="703"/>
              </a:spcBef>
              <a:buSzPct val="100000"/>
              <a:buChar char="-"/>
              <a:defRPr sz="2000">
                <a:solidFill>
                  <a:srgbClr val="00294B"/>
                </a:solidFill>
                <a:latin typeface="Arial"/>
                <a:ea typeface="Arial"/>
                <a:cs typeface="Arial"/>
                <a:sym typeface="Arial"/>
              </a:defRPr>
            </a:pPr>
            <a:r>
              <a:rPr lang="en-US" sz="1600" b="1" dirty="0"/>
              <a:t>Hybrid devices</a:t>
            </a:r>
            <a:r>
              <a:rPr lang="en-US" sz="1600" dirty="0"/>
              <a:t> with a dedicated ASIC bonded to the sensor. R&amp;D driven by LHC. Still solution for the HL-LHC pixel detector upgrade. (</a:t>
            </a:r>
            <a:r>
              <a:rPr lang="en-US" sz="1600" b="1" dirty="0"/>
              <a:t>Planar Pixel, LGAD</a:t>
            </a:r>
            <a:r>
              <a:rPr lang="en-US" sz="1600" dirty="0"/>
              <a:t>)</a:t>
            </a:r>
          </a:p>
          <a:p>
            <a:pPr marL="267881" indent="-267881" defTabSz="914367">
              <a:spcBef>
                <a:spcPts val="703"/>
              </a:spcBef>
              <a:buSzPct val="100000"/>
              <a:buChar char="-"/>
              <a:defRPr sz="2000">
                <a:solidFill>
                  <a:srgbClr val="00294B"/>
                </a:solidFill>
                <a:latin typeface="Arial"/>
                <a:ea typeface="Arial"/>
                <a:cs typeface="Arial"/>
                <a:sym typeface="Arial"/>
              </a:defRPr>
            </a:pPr>
            <a:r>
              <a:rPr lang="en-US" sz="1600" b="1" dirty="0"/>
              <a:t>Monolithic Active Pixel Sensors (MAPS)</a:t>
            </a:r>
            <a:r>
              <a:rPr lang="en-US" sz="1600" dirty="0"/>
              <a:t> : integrating the sensor and the readout electronics (compromise between charge collection and signal read-out speed)</a:t>
            </a:r>
          </a:p>
          <a:p>
            <a:pPr marL="267881" indent="-267881" defTabSz="914367">
              <a:spcBef>
                <a:spcPts val="703"/>
              </a:spcBef>
              <a:buSzPct val="100000"/>
              <a:buChar char="-"/>
              <a:defRPr sz="2000">
                <a:solidFill>
                  <a:srgbClr val="00294B"/>
                </a:solidFill>
                <a:latin typeface="Arial"/>
                <a:ea typeface="Arial"/>
                <a:cs typeface="Arial"/>
                <a:sym typeface="Arial"/>
              </a:defRPr>
            </a:pPr>
            <a:r>
              <a:rPr lang="en-US" sz="1600" b="1" dirty="0"/>
              <a:t>Depleted Monolithic Active Pixel Sensors (</a:t>
            </a:r>
            <a:r>
              <a:rPr lang="en-US" sz="1600" b="1" dirty="0" err="1"/>
              <a:t>DeMAPS</a:t>
            </a:r>
            <a:r>
              <a:rPr lang="en-US" sz="1600" b="1" dirty="0"/>
              <a:t>) </a:t>
            </a:r>
            <a:r>
              <a:rPr lang="en-US" sz="1600" dirty="0"/>
              <a:t>(high radiation hardness and read-out speed as in hadronic environment) : provides a large signal and fast collection </a:t>
            </a:r>
          </a:p>
          <a:p>
            <a:pPr marL="267881" indent="-267881" defTabSz="914367">
              <a:spcBef>
                <a:spcPts val="703"/>
              </a:spcBef>
              <a:buSzPct val="100000"/>
              <a:buChar char="-"/>
              <a:defRPr sz="2000">
                <a:solidFill>
                  <a:srgbClr val="00294B"/>
                </a:solidFill>
                <a:latin typeface="Arial"/>
                <a:ea typeface="Arial"/>
                <a:cs typeface="Arial"/>
                <a:sym typeface="Arial"/>
              </a:defRPr>
            </a:pPr>
            <a:r>
              <a:rPr lang="en-US" sz="1600" b="1" dirty="0"/>
              <a:t>Silicon carbide (</a:t>
            </a:r>
            <a:r>
              <a:rPr lang="en-US" sz="1600" b="1" dirty="0" err="1"/>
              <a:t>SiC</a:t>
            </a:r>
            <a:r>
              <a:rPr lang="en-US" sz="1600" b="1" dirty="0"/>
              <a:t>): </a:t>
            </a:r>
            <a:r>
              <a:rPr lang="en-US" sz="1600" dirty="0"/>
              <a:t>Low leakage current, a good stability versus radiation and usually no need for cooling system. neutron detection, alternative to diamond detectors in nuclear physics.</a:t>
            </a:r>
          </a:p>
        </p:txBody>
      </p:sp>
      <p:sp>
        <p:nvSpPr>
          <p:cNvPr id="8" name="Espace réservé du numéro de diapositive 3">
            <a:extLst>
              <a:ext uri="{FF2B5EF4-FFF2-40B4-BE49-F238E27FC236}">
                <a16:creationId xmlns:a16="http://schemas.microsoft.com/office/drawing/2014/main" id="{6C371EA5-0722-4945-9DBB-ABA750CDDB3F}"/>
              </a:ext>
            </a:extLst>
          </p:cNvPr>
          <p:cNvSpPr>
            <a:spLocks noGrp="1"/>
          </p:cNvSpPr>
          <p:nvPr>
            <p:ph type="sldNum" sz="quarter" idx="12"/>
          </p:nvPr>
        </p:nvSpPr>
        <p:spPr>
          <a:xfrm>
            <a:off x="8316416" y="6516000"/>
            <a:ext cx="720000" cy="360000"/>
          </a:xfrm>
        </p:spPr>
        <p:txBody>
          <a:bodyPr/>
          <a:lstStyle/>
          <a:p>
            <a:r>
              <a:rPr lang="en-US" dirty="0"/>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164" name="Titre 1"/>
          <p:cNvSpPr txBox="1">
            <a:spLocks noGrp="1"/>
          </p:cNvSpPr>
          <p:nvPr>
            <p:ph type="title"/>
          </p:nvPr>
        </p:nvSpPr>
        <p:spPr>
          <a:xfrm>
            <a:off x="1754834" y="-9031"/>
            <a:ext cx="7380313" cy="620689"/>
          </a:xfrm>
          <a:prstGeom prst="rect">
            <a:avLst/>
          </a:prstGeom>
        </p:spPr>
        <p:txBody>
          <a:bodyPr>
            <a:noAutofit/>
          </a:bodyPr>
          <a:lstStyle>
            <a:lvl1pPr>
              <a:defRPr sz="3800"/>
            </a:lvl1pPr>
          </a:lstStyle>
          <a:p>
            <a:r>
              <a:rPr sz="3200" dirty="0"/>
              <a:t>Semi-conductor detectors - MAPS /</a:t>
            </a:r>
            <a:r>
              <a:rPr sz="3200" dirty="0" err="1"/>
              <a:t>DeMAPS</a:t>
            </a:r>
            <a:endParaRPr sz="3200" dirty="0"/>
          </a:p>
        </p:txBody>
      </p:sp>
      <p:sp>
        <p:nvSpPr>
          <p:cNvPr id="165" name="CMOS technology  (Monolithique)"/>
          <p:cNvSpPr txBox="1"/>
          <p:nvPr/>
        </p:nvSpPr>
        <p:spPr>
          <a:xfrm>
            <a:off x="0" y="1830166"/>
            <a:ext cx="3641508" cy="3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lvl1pPr indent="228599" algn="l" defTabSz="650240">
              <a:defRPr sz="2800" b="1">
                <a:solidFill>
                  <a:srgbClr val="0D2848"/>
                </a:solidFill>
                <a:latin typeface="Calibri"/>
                <a:ea typeface="Calibri"/>
                <a:cs typeface="Calibri"/>
                <a:sym typeface="Calibri"/>
              </a:defRPr>
            </a:lvl1pPr>
          </a:lstStyle>
          <a:p>
            <a:r>
              <a:rPr lang="en-US" sz="1969" dirty="0"/>
              <a:t>CMOS technology  (Monolithic)</a:t>
            </a:r>
          </a:p>
        </p:txBody>
      </p:sp>
      <p:grpSp>
        <p:nvGrpSpPr>
          <p:cNvPr id="171" name="Group"/>
          <p:cNvGrpSpPr/>
          <p:nvPr/>
        </p:nvGrpSpPr>
        <p:grpSpPr>
          <a:xfrm>
            <a:off x="4421162" y="3228641"/>
            <a:ext cx="4435785" cy="2045238"/>
            <a:chOff x="0" y="0"/>
            <a:chExt cx="6308670" cy="2908781"/>
          </a:xfrm>
        </p:grpSpPr>
        <p:grpSp>
          <p:nvGrpSpPr>
            <p:cNvPr id="168" name="Group"/>
            <p:cNvGrpSpPr/>
            <p:nvPr/>
          </p:nvGrpSpPr>
          <p:grpSpPr>
            <a:xfrm>
              <a:off x="0" y="0"/>
              <a:ext cx="3241739" cy="2908782"/>
              <a:chOff x="0" y="0"/>
              <a:chExt cx="3241739" cy="2908781"/>
            </a:xfrm>
          </p:grpSpPr>
          <p:pic>
            <p:nvPicPr>
              <p:cNvPr id="166" name="Image" descr="Image"/>
              <p:cNvPicPr>
                <a:picLocks noChangeAspect="1"/>
              </p:cNvPicPr>
              <p:nvPr/>
            </p:nvPicPr>
            <p:blipFill>
              <a:blip r:embed="rId2"/>
              <a:stretch>
                <a:fillRect/>
              </a:stretch>
            </p:blipFill>
            <p:spPr>
              <a:xfrm>
                <a:off x="54312" y="0"/>
                <a:ext cx="3187428" cy="2101341"/>
              </a:xfrm>
              <a:prstGeom prst="rect">
                <a:avLst/>
              </a:prstGeom>
              <a:ln w="12700" cap="flat">
                <a:noFill/>
                <a:miter lim="400000"/>
              </a:ln>
              <a:effectLst/>
            </p:spPr>
          </p:pic>
          <p:sp>
            <p:nvSpPr>
              <p:cNvPr id="167" name="Rectangle"/>
              <p:cNvSpPr/>
              <p:nvPr/>
            </p:nvSpPr>
            <p:spPr>
              <a:xfrm>
                <a:off x="0" y="1619962"/>
                <a:ext cx="472415" cy="1288820"/>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4367">
                  <a:defRPr sz="2400">
                    <a:solidFill>
                      <a:srgbClr val="00294B"/>
                    </a:solidFill>
                    <a:latin typeface="Calibri"/>
                    <a:ea typeface="Calibri"/>
                    <a:cs typeface="Calibri"/>
                    <a:sym typeface="Calibri"/>
                  </a:defRPr>
                </a:pPr>
                <a:endParaRPr sz="1687"/>
              </a:p>
            </p:txBody>
          </p:sp>
        </p:grpSp>
        <p:pic>
          <p:nvPicPr>
            <p:cNvPr id="169" name="Image" descr="Image"/>
            <p:cNvPicPr>
              <a:picLocks noChangeAspect="1"/>
            </p:cNvPicPr>
            <p:nvPr/>
          </p:nvPicPr>
          <p:blipFill>
            <a:blip r:embed="rId3"/>
            <a:srcRect r="3578"/>
            <a:stretch>
              <a:fillRect/>
            </a:stretch>
          </p:blipFill>
          <p:spPr>
            <a:xfrm>
              <a:off x="3439189" y="178320"/>
              <a:ext cx="2869482" cy="2029690"/>
            </a:xfrm>
            <a:prstGeom prst="rect">
              <a:avLst/>
            </a:prstGeom>
            <a:ln w="12700" cap="flat">
              <a:noFill/>
              <a:miter lim="400000"/>
            </a:ln>
            <a:effectLst/>
          </p:spPr>
        </p:pic>
        <p:sp>
          <p:nvSpPr>
            <p:cNvPr id="170" name="ALICE-ITS3"/>
            <p:cNvSpPr txBox="1"/>
            <p:nvPr/>
          </p:nvSpPr>
          <p:spPr>
            <a:xfrm>
              <a:off x="1547144" y="1843471"/>
              <a:ext cx="1765195" cy="4247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l" defTabSz="1300480">
                <a:defRPr sz="2400">
                  <a:solidFill>
                    <a:srgbClr val="00294B"/>
                  </a:solidFill>
                  <a:latin typeface="Calibri"/>
                  <a:ea typeface="Calibri"/>
                  <a:cs typeface="Calibri"/>
                  <a:sym typeface="Calibri"/>
                </a:defRPr>
              </a:lvl1pPr>
            </a:lstStyle>
            <a:p>
              <a:r>
                <a:rPr sz="1687"/>
                <a:t>ALICE-ITS3</a:t>
              </a:r>
            </a:p>
          </p:txBody>
        </p:sp>
      </p:grpSp>
      <p:grpSp>
        <p:nvGrpSpPr>
          <p:cNvPr id="175" name="Group"/>
          <p:cNvGrpSpPr/>
          <p:nvPr/>
        </p:nvGrpSpPr>
        <p:grpSpPr>
          <a:xfrm>
            <a:off x="5757401" y="686574"/>
            <a:ext cx="3196742" cy="2799410"/>
            <a:chOff x="0" y="0"/>
            <a:chExt cx="4546475" cy="3981382"/>
          </a:xfrm>
        </p:grpSpPr>
        <p:pic>
          <p:nvPicPr>
            <p:cNvPr id="172" name="Image" descr="Image"/>
            <p:cNvPicPr>
              <a:picLocks noChangeAspect="1"/>
            </p:cNvPicPr>
            <p:nvPr/>
          </p:nvPicPr>
          <p:blipFill>
            <a:blip r:embed="rId4"/>
            <a:stretch>
              <a:fillRect/>
            </a:stretch>
          </p:blipFill>
          <p:spPr>
            <a:xfrm>
              <a:off x="0" y="0"/>
              <a:ext cx="4489363" cy="3860852"/>
            </a:xfrm>
            <a:prstGeom prst="rect">
              <a:avLst/>
            </a:prstGeom>
            <a:ln w="12700" cap="flat">
              <a:noFill/>
              <a:miter lim="400000"/>
            </a:ln>
            <a:effectLst/>
          </p:spPr>
        </p:pic>
        <p:sp>
          <p:nvSpPr>
            <p:cNvPr id="173" name="Rectangle"/>
            <p:cNvSpPr/>
            <p:nvPr/>
          </p:nvSpPr>
          <p:spPr>
            <a:xfrm>
              <a:off x="3596887" y="2692563"/>
              <a:ext cx="949589" cy="1288820"/>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4367">
                <a:defRPr sz="2400">
                  <a:solidFill>
                    <a:srgbClr val="00294B"/>
                  </a:solidFill>
                  <a:latin typeface="Calibri"/>
                  <a:ea typeface="Calibri"/>
                  <a:cs typeface="Calibri"/>
                  <a:sym typeface="Calibri"/>
                </a:defRPr>
              </a:pPr>
              <a:endParaRPr sz="1687"/>
            </a:p>
          </p:txBody>
        </p:sp>
        <p:sp>
          <p:nvSpPr>
            <p:cNvPr id="174" name="Rectangle"/>
            <p:cNvSpPr/>
            <p:nvPr/>
          </p:nvSpPr>
          <p:spPr>
            <a:xfrm>
              <a:off x="3420185" y="3173338"/>
              <a:ext cx="949589" cy="693230"/>
            </a:xfrm>
            <a:prstGeom prst="rect">
              <a:avLst/>
            </a:prstGeom>
            <a:solidFill>
              <a:srgbClr val="FFFFFF"/>
            </a:solidFill>
            <a:ln w="12700" cap="flat">
              <a:noFill/>
              <a:miter lim="400000"/>
            </a:ln>
            <a:effectLst/>
          </p:spPr>
          <p:txBody>
            <a:bodyPr wrap="square" lIns="45719" tIns="45719" rIns="45719" bIns="45719" numCol="1" anchor="ctr">
              <a:noAutofit/>
            </a:bodyPr>
            <a:lstStyle/>
            <a:p>
              <a:pPr defTabSz="914367">
                <a:defRPr sz="2400">
                  <a:solidFill>
                    <a:srgbClr val="00294B"/>
                  </a:solidFill>
                  <a:latin typeface="Calibri"/>
                  <a:ea typeface="Calibri"/>
                  <a:cs typeface="Calibri"/>
                  <a:sym typeface="Calibri"/>
                </a:defRPr>
              </a:pPr>
              <a:endParaRPr sz="1687"/>
            </a:p>
          </p:txBody>
        </p:sp>
      </p:grpSp>
      <p:sp>
        <p:nvSpPr>
          <p:cNvPr id="176" name="Rectangle 4"/>
          <p:cNvSpPr/>
          <p:nvPr/>
        </p:nvSpPr>
        <p:spPr>
          <a:xfrm>
            <a:off x="576066" y="5047182"/>
            <a:ext cx="8398269" cy="1015661"/>
          </a:xfrm>
          <a:prstGeom prst="rect">
            <a:avLst/>
          </a:prstGeom>
          <a:ln w="12700">
            <a:solidFill>
              <a:srgbClr val="E7511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defTabSz="914367">
              <a:defRPr sz="2800" b="1">
                <a:solidFill>
                  <a:srgbClr val="E75112"/>
                </a:solidFill>
                <a:latin typeface="Calibri,Italic"/>
                <a:ea typeface="Calibri,Italic"/>
                <a:cs typeface="Calibri,Italic"/>
                <a:sym typeface="Calibri,Italic"/>
              </a:defRPr>
            </a:pPr>
            <a:r>
              <a:rPr lang="en-US" sz="2000" dirty="0">
                <a:latin typeface="Calibri" panose="020F0502020204030204" pitchFamily="34" charset="0"/>
                <a:cs typeface="Calibri" panose="020F0502020204030204" pitchFamily="34" charset="0"/>
              </a:rPr>
              <a:t>R2: </a:t>
            </a:r>
            <a:r>
              <a:rPr lang="en-US" sz="2000" dirty="0">
                <a:solidFill>
                  <a:srgbClr val="0D2848"/>
                </a:solidFill>
                <a:latin typeface="Calibri" panose="020F0502020204030204" pitchFamily="34" charset="0"/>
                <a:cs typeface="Calibri" panose="020F0502020204030204" pitchFamily="34" charset="0"/>
              </a:rPr>
              <a:t>With a well-established 5-year program, the promising R&amp;D on MAPS &amp; </a:t>
            </a:r>
            <a:r>
              <a:rPr lang="en-US" sz="2000" dirty="0" err="1">
                <a:solidFill>
                  <a:srgbClr val="0D2848"/>
                </a:solidFill>
                <a:latin typeface="Calibri" panose="020F0502020204030204" pitchFamily="34" charset="0"/>
                <a:cs typeface="Calibri" panose="020F0502020204030204" pitchFamily="34" charset="0"/>
              </a:rPr>
              <a:t>DeMAPS</a:t>
            </a:r>
            <a:r>
              <a:rPr lang="en-US" sz="2000" dirty="0">
                <a:solidFill>
                  <a:srgbClr val="0D2848"/>
                </a:solidFill>
                <a:latin typeface="Calibri" panose="020F0502020204030204" pitchFamily="34" charset="0"/>
                <a:cs typeface="Calibri" panose="020F0502020204030204" pitchFamily="34" charset="0"/>
              </a:rPr>
              <a:t> detectors should be strongly supported by IN2P3, while still keeping the current expertise on hybrid detectors.</a:t>
            </a:r>
            <a:endParaRPr lang="en-US" sz="1200" dirty="0">
              <a:solidFill>
                <a:srgbClr val="0D2848"/>
              </a:solidFill>
              <a:latin typeface="Calibri" panose="020F0502020204030204" pitchFamily="34" charset="0"/>
              <a:cs typeface="Calibri" panose="020F0502020204030204" pitchFamily="34" charset="0"/>
            </a:endParaRPr>
          </a:p>
        </p:txBody>
      </p:sp>
      <p:sp>
        <p:nvSpPr>
          <p:cNvPr id="177" name="Granularity (improved resolution)…"/>
          <p:cNvSpPr txBox="1"/>
          <p:nvPr/>
        </p:nvSpPr>
        <p:spPr>
          <a:xfrm>
            <a:off x="356384" y="844444"/>
            <a:ext cx="92396" cy="351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p>
            <a:pPr defTabSz="457184">
              <a:defRPr sz="2400">
                <a:solidFill>
                  <a:srgbClr val="000000"/>
                </a:solidFill>
                <a:latin typeface="Calibri"/>
                <a:ea typeface="Calibri"/>
                <a:cs typeface="Calibri"/>
                <a:sym typeface="Calibri"/>
              </a:defRPr>
            </a:pPr>
            <a:endParaRPr lang="en-US" sz="1687" dirty="0"/>
          </a:p>
        </p:txBody>
      </p:sp>
      <p:sp>
        <p:nvSpPr>
          <p:cNvPr id="178" name="Examples of application in HEP :…"/>
          <p:cNvSpPr txBox="1"/>
          <p:nvPr/>
        </p:nvSpPr>
        <p:spPr>
          <a:xfrm>
            <a:off x="0" y="3776369"/>
            <a:ext cx="4421162" cy="10014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lvl1pPr indent="228599" algn="l" defTabSz="650240">
              <a:defRPr sz="2800" b="1">
                <a:solidFill>
                  <a:srgbClr val="0D2848"/>
                </a:solidFill>
                <a:latin typeface="Calibri"/>
                <a:ea typeface="Calibri"/>
                <a:cs typeface="Calibri"/>
                <a:sym typeface="Calibri"/>
              </a:defRPr>
            </a:lvl1pPr>
            <a:lvl2pPr indent="381000" algn="l" defTabSz="650240">
              <a:defRPr sz="2800">
                <a:solidFill>
                  <a:srgbClr val="0D2848"/>
                </a:solidFill>
                <a:latin typeface="Calibri"/>
                <a:ea typeface="Calibri"/>
                <a:cs typeface="Calibri"/>
                <a:sym typeface="Calibri"/>
              </a:defRPr>
            </a:lvl2pPr>
          </a:lstStyle>
          <a:p>
            <a:r>
              <a:rPr lang="en-US" sz="1969" dirty="0"/>
              <a:t>Examples of future application in HEP : 	</a:t>
            </a:r>
            <a:r>
              <a:rPr lang="en-US" sz="1969" b="0" dirty="0"/>
              <a:t>VTX Belle II, ALICE ITS, ILC, </a:t>
            </a:r>
            <a:r>
              <a:rPr lang="en-US" sz="1969" b="0" dirty="0" err="1"/>
              <a:t>FCCee</a:t>
            </a:r>
            <a:r>
              <a:rPr lang="en-US" sz="1969" b="0" dirty="0"/>
              <a:t>, 	</a:t>
            </a:r>
            <a:r>
              <a:rPr lang="en-US" sz="1969" b="0" dirty="0" err="1"/>
              <a:t>FCChh</a:t>
            </a:r>
            <a:r>
              <a:rPr lang="en-US" sz="1969" b="0" dirty="0"/>
              <a:t>,.. </a:t>
            </a:r>
          </a:p>
        </p:txBody>
      </p:sp>
      <p:sp>
        <p:nvSpPr>
          <p:cNvPr id="179" name="High rate (~100MHz/cm2 -&gt;GHz/cm2)…"/>
          <p:cNvSpPr txBox="1"/>
          <p:nvPr/>
        </p:nvSpPr>
        <p:spPr>
          <a:xfrm>
            <a:off x="290898" y="2415735"/>
            <a:ext cx="3360213" cy="1130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p>
            <a:pPr defTabSz="457184">
              <a:defRPr sz="2400" b="1">
                <a:solidFill>
                  <a:srgbClr val="000000"/>
                </a:solidFill>
                <a:latin typeface="Calibri"/>
                <a:ea typeface="Calibri"/>
                <a:cs typeface="Calibri"/>
                <a:sym typeface="Calibri"/>
              </a:defRPr>
            </a:pPr>
            <a:r>
              <a:rPr lang="en-US" sz="1687" dirty="0"/>
              <a:t>High rate (~100MHz/cm</a:t>
            </a:r>
            <a:r>
              <a:rPr lang="en-US" sz="1687" baseline="31999" dirty="0"/>
              <a:t>2 </a:t>
            </a:r>
            <a:r>
              <a:rPr lang="en-US" sz="1687" dirty="0"/>
              <a:t>-&gt;GHz/cm</a:t>
            </a:r>
            <a:r>
              <a:rPr lang="en-US" sz="1687" baseline="31999" dirty="0"/>
              <a:t>2</a:t>
            </a:r>
            <a:r>
              <a:rPr lang="en-US" sz="1687" dirty="0"/>
              <a:t>)</a:t>
            </a:r>
          </a:p>
          <a:p>
            <a:pPr defTabSz="457184">
              <a:defRPr sz="2400" b="1">
                <a:solidFill>
                  <a:srgbClr val="000000"/>
                </a:solidFill>
                <a:latin typeface="Calibri"/>
                <a:ea typeface="Calibri"/>
                <a:cs typeface="Calibri"/>
                <a:sym typeface="Calibri"/>
              </a:defRPr>
            </a:pPr>
            <a:r>
              <a:rPr lang="en-US" sz="1687" dirty="0"/>
              <a:t>Fast signal collection</a:t>
            </a:r>
          </a:p>
          <a:p>
            <a:pPr defTabSz="457184">
              <a:defRPr sz="2400" b="1">
                <a:solidFill>
                  <a:srgbClr val="000000"/>
                </a:solidFill>
                <a:latin typeface="Calibri"/>
                <a:ea typeface="Calibri"/>
                <a:cs typeface="Calibri"/>
                <a:sym typeface="Calibri"/>
              </a:defRPr>
            </a:pPr>
            <a:r>
              <a:rPr lang="en-US" sz="1687" dirty="0"/>
              <a:t>Time resolution (10-100 </a:t>
            </a:r>
            <a:r>
              <a:rPr lang="en-US" sz="1687" dirty="0" err="1"/>
              <a:t>ps</a:t>
            </a:r>
            <a:r>
              <a:rPr lang="en-US" sz="1687" dirty="0"/>
              <a:t>)</a:t>
            </a:r>
          </a:p>
          <a:p>
            <a:pPr defTabSz="457184">
              <a:defRPr sz="2400" b="1">
                <a:solidFill>
                  <a:srgbClr val="000000"/>
                </a:solidFill>
                <a:latin typeface="Calibri"/>
                <a:ea typeface="Calibri"/>
                <a:cs typeface="Calibri"/>
                <a:sym typeface="Calibri"/>
              </a:defRPr>
            </a:pPr>
            <a:r>
              <a:rPr lang="en-US" sz="1687" dirty="0"/>
              <a:t>Radiation hardness 10</a:t>
            </a:r>
            <a:r>
              <a:rPr lang="en-US" sz="1687" baseline="30000" dirty="0"/>
              <a:t>15</a:t>
            </a:r>
            <a:r>
              <a:rPr lang="en-US" sz="1687" dirty="0"/>
              <a:t>n/cm</a:t>
            </a:r>
            <a:r>
              <a:rPr lang="en-US" sz="1687" baseline="30000" dirty="0"/>
              <a:t>2</a:t>
            </a:r>
          </a:p>
        </p:txBody>
      </p:sp>
      <p:sp>
        <p:nvSpPr>
          <p:cNvPr id="180" name="➽"/>
          <p:cNvSpPr txBox="1"/>
          <p:nvPr/>
        </p:nvSpPr>
        <p:spPr>
          <a:xfrm>
            <a:off x="3261890" y="2893686"/>
            <a:ext cx="345605" cy="3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lvl1pPr algn="l" defTabSz="1300480">
              <a:defRPr sz="2800">
                <a:solidFill>
                  <a:srgbClr val="0D2848"/>
                </a:solidFill>
                <a:latin typeface="Helvetica"/>
                <a:ea typeface="Helvetica"/>
                <a:cs typeface="Helvetica"/>
                <a:sym typeface="Helvetica"/>
              </a:defRPr>
            </a:lvl1pPr>
          </a:lstStyle>
          <a:p>
            <a:pPr>
              <a:defRPr>
                <a:latin typeface="Calibri"/>
                <a:ea typeface="Calibri"/>
                <a:cs typeface="Calibri"/>
                <a:sym typeface="Calibri"/>
              </a:defRPr>
            </a:pPr>
            <a:r>
              <a:rPr sz="1969"/>
              <a:t>➽</a:t>
            </a:r>
          </a:p>
        </p:txBody>
      </p:sp>
      <p:sp>
        <p:nvSpPr>
          <p:cNvPr id="181" name="DeMAPS"/>
          <p:cNvSpPr txBox="1"/>
          <p:nvPr/>
        </p:nvSpPr>
        <p:spPr>
          <a:xfrm>
            <a:off x="3661137" y="2899863"/>
            <a:ext cx="925892" cy="611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a:spAutoFit/>
          </a:bodyPr>
          <a:lstStyle>
            <a:lvl1pPr algn="l" defTabSz="650240">
              <a:defRPr sz="2400" b="1">
                <a:solidFill>
                  <a:srgbClr val="000000"/>
                </a:solidFill>
                <a:latin typeface="Calibri"/>
                <a:ea typeface="Calibri"/>
                <a:cs typeface="Calibri"/>
                <a:sym typeface="Calibri"/>
              </a:defRPr>
            </a:lvl1pPr>
          </a:lstStyle>
          <a:p>
            <a:r>
              <a:rPr sz="1687" dirty="0" err="1"/>
              <a:t>DeMAPS</a:t>
            </a:r>
            <a:r>
              <a:rPr lang="en-US" sz="1687" dirty="0"/>
              <a:t> </a:t>
            </a:r>
          </a:p>
          <a:p>
            <a:endParaRPr sz="1687" dirty="0"/>
          </a:p>
        </p:txBody>
      </p:sp>
      <p:sp>
        <p:nvSpPr>
          <p:cNvPr id="22" name="Espace réservé du numéro de diapositive 3">
            <a:extLst>
              <a:ext uri="{FF2B5EF4-FFF2-40B4-BE49-F238E27FC236}">
                <a16:creationId xmlns:a16="http://schemas.microsoft.com/office/drawing/2014/main" id="{03BAB379-7B16-AA4F-A559-4104D2952B1D}"/>
              </a:ext>
            </a:extLst>
          </p:cNvPr>
          <p:cNvSpPr>
            <a:spLocks noGrp="1"/>
          </p:cNvSpPr>
          <p:nvPr>
            <p:ph type="sldNum" sz="quarter" idx="12"/>
          </p:nvPr>
        </p:nvSpPr>
        <p:spPr>
          <a:xfrm>
            <a:off x="8316416" y="6516000"/>
            <a:ext cx="720000" cy="360000"/>
          </a:xfrm>
        </p:spPr>
        <p:txBody>
          <a:bodyPr/>
          <a:lstStyle/>
          <a:p>
            <a:r>
              <a:rPr lang="en-US" dirty="0"/>
              <a:t>7</a:t>
            </a:r>
          </a:p>
        </p:txBody>
      </p:sp>
      <p:sp>
        <p:nvSpPr>
          <p:cNvPr id="2" name="ZoneTexte 1">
            <a:extLst>
              <a:ext uri="{FF2B5EF4-FFF2-40B4-BE49-F238E27FC236}">
                <a16:creationId xmlns:a16="http://schemas.microsoft.com/office/drawing/2014/main" id="{FF834564-55AC-EC41-AF96-096BE8660474}"/>
              </a:ext>
            </a:extLst>
          </p:cNvPr>
          <p:cNvSpPr txBox="1"/>
          <p:nvPr/>
        </p:nvSpPr>
        <p:spPr>
          <a:xfrm>
            <a:off x="230014" y="843576"/>
            <a:ext cx="3894977" cy="923330"/>
          </a:xfrm>
          <a:prstGeom prst="rect">
            <a:avLst/>
          </a:prstGeom>
          <a:noFill/>
        </p:spPr>
        <p:txBody>
          <a:bodyPr wrap="none" rtlCol="0">
            <a:spAutoFit/>
          </a:bodyPr>
          <a:lstStyle/>
          <a:p>
            <a:r>
              <a:rPr lang="fr-FR" dirty="0" err="1">
                <a:solidFill>
                  <a:schemeClr val="accent3"/>
                </a:solidFill>
              </a:rPr>
              <a:t>Granularity</a:t>
            </a:r>
            <a:r>
              <a:rPr lang="fr-FR" dirty="0">
                <a:solidFill>
                  <a:schemeClr val="accent3"/>
                </a:solidFill>
              </a:rPr>
              <a:t> (</a:t>
            </a:r>
            <a:r>
              <a:rPr lang="fr-FR" dirty="0" err="1">
                <a:solidFill>
                  <a:schemeClr val="accent3"/>
                </a:solidFill>
              </a:rPr>
              <a:t>improved</a:t>
            </a:r>
            <a:r>
              <a:rPr lang="fr-FR" dirty="0">
                <a:solidFill>
                  <a:schemeClr val="accent3"/>
                </a:solidFill>
              </a:rPr>
              <a:t> </a:t>
            </a:r>
            <a:r>
              <a:rPr lang="fr-FR" dirty="0" err="1">
                <a:solidFill>
                  <a:schemeClr val="accent3"/>
                </a:solidFill>
              </a:rPr>
              <a:t>resolution</a:t>
            </a:r>
            <a:r>
              <a:rPr lang="fr-FR" dirty="0">
                <a:solidFill>
                  <a:schemeClr val="accent3"/>
                </a:solidFill>
              </a:rPr>
              <a:t>)</a:t>
            </a:r>
          </a:p>
          <a:p>
            <a:r>
              <a:rPr lang="fr-FR" dirty="0" err="1">
                <a:solidFill>
                  <a:schemeClr val="accent3"/>
                </a:solidFill>
              </a:rPr>
              <a:t>Low</a:t>
            </a:r>
            <a:r>
              <a:rPr lang="fr-FR" dirty="0">
                <a:solidFill>
                  <a:schemeClr val="accent3"/>
                </a:solidFill>
              </a:rPr>
              <a:t> </a:t>
            </a:r>
            <a:r>
              <a:rPr lang="fr-FR" dirty="0" err="1">
                <a:solidFill>
                  <a:schemeClr val="accent3"/>
                </a:solidFill>
              </a:rPr>
              <a:t>material</a:t>
            </a:r>
            <a:r>
              <a:rPr lang="fr-FR" dirty="0">
                <a:solidFill>
                  <a:schemeClr val="accent3"/>
                </a:solidFill>
              </a:rPr>
              <a:t> budget (0.37X0 -&gt; 0.05X0)</a:t>
            </a:r>
          </a:p>
          <a:p>
            <a:r>
              <a:rPr lang="fr-FR" dirty="0">
                <a:solidFill>
                  <a:schemeClr val="accent3"/>
                </a:solidFill>
              </a:rPr>
              <a:t>Radiation </a:t>
            </a:r>
            <a:r>
              <a:rPr lang="fr-FR" dirty="0" err="1">
                <a:solidFill>
                  <a:schemeClr val="accent3"/>
                </a:solidFill>
              </a:rPr>
              <a:t>hardness</a:t>
            </a:r>
            <a:r>
              <a:rPr lang="fr-FR" dirty="0">
                <a:solidFill>
                  <a:schemeClr val="accent3"/>
                </a:solidFill>
              </a:rPr>
              <a:t>, </a:t>
            </a:r>
            <a:r>
              <a:rPr lang="fr-FR" dirty="0" err="1">
                <a:solidFill>
                  <a:schemeClr val="accent3"/>
                </a:solidFill>
              </a:rPr>
              <a:t>low</a:t>
            </a:r>
            <a:r>
              <a:rPr lang="fr-FR" dirty="0">
                <a:solidFill>
                  <a:schemeClr val="accent3"/>
                </a:solidFill>
              </a:rPr>
              <a:t> </a:t>
            </a:r>
            <a:r>
              <a:rPr lang="fr-FR" dirty="0" err="1">
                <a:solidFill>
                  <a:schemeClr val="accent3"/>
                </a:solidFill>
              </a:rPr>
              <a:t>consumption</a:t>
            </a:r>
            <a:r>
              <a:rPr lang="fr-FR" dirty="0">
                <a:solidFill>
                  <a:schemeClr val="accent3"/>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164" name="Titre 1"/>
          <p:cNvSpPr txBox="1">
            <a:spLocks noGrp="1"/>
          </p:cNvSpPr>
          <p:nvPr>
            <p:ph type="title"/>
          </p:nvPr>
        </p:nvSpPr>
        <p:spPr>
          <a:xfrm>
            <a:off x="1754834" y="-9031"/>
            <a:ext cx="7380313" cy="620689"/>
          </a:xfrm>
          <a:prstGeom prst="rect">
            <a:avLst/>
          </a:prstGeom>
        </p:spPr>
        <p:txBody>
          <a:bodyPr>
            <a:noAutofit/>
          </a:bodyPr>
          <a:lstStyle>
            <a:lvl1pPr>
              <a:defRPr sz="3800"/>
            </a:lvl1pPr>
          </a:lstStyle>
          <a:p>
            <a:r>
              <a:rPr sz="3200" dirty="0"/>
              <a:t>Semi-conductor detectors</a:t>
            </a:r>
          </a:p>
        </p:txBody>
      </p:sp>
      <p:sp>
        <p:nvSpPr>
          <p:cNvPr id="176" name="Rectangle 4"/>
          <p:cNvSpPr/>
          <p:nvPr/>
        </p:nvSpPr>
        <p:spPr>
          <a:xfrm>
            <a:off x="343386" y="2827997"/>
            <a:ext cx="8398269" cy="707884"/>
          </a:xfrm>
          <a:prstGeom prst="rect">
            <a:avLst/>
          </a:prstGeom>
          <a:ln w="12700">
            <a:solidFill>
              <a:srgbClr val="E7511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spAutoFit/>
          </a:bodyPr>
          <a:lstStyle/>
          <a:p>
            <a:pPr algn="ctr" defTabSz="914367">
              <a:defRPr sz="2800" b="1">
                <a:solidFill>
                  <a:srgbClr val="E75112"/>
                </a:solidFill>
                <a:latin typeface="Calibri,Italic"/>
                <a:ea typeface="Calibri,Italic"/>
                <a:cs typeface="Calibri,Italic"/>
                <a:sym typeface="Calibri,Italic"/>
              </a:defRPr>
            </a:pPr>
            <a:r>
              <a:rPr lang="en-US" sz="2000" dirty="0">
                <a:latin typeface="Calibri" panose="020F0502020204030204" pitchFamily="34" charset="0"/>
                <a:cs typeface="Calibri" panose="020F0502020204030204" pitchFamily="34" charset="0"/>
              </a:rPr>
              <a:t>R3: </a:t>
            </a:r>
            <a:r>
              <a:rPr lang="en-US" sz="2000" dirty="0">
                <a:solidFill>
                  <a:srgbClr val="0D2848"/>
                </a:solidFill>
                <a:latin typeface="Calibri" panose="020F0502020204030204" pitchFamily="34" charset="0"/>
                <a:cs typeface="Calibri" panose="020F0502020204030204" pitchFamily="34" charset="0"/>
              </a:rPr>
              <a:t>Considering the existing expertise at IN2P3 a R&amp;D program on skipper CCDs could have a visible impact if a large enough team is identified.</a:t>
            </a:r>
            <a:endParaRPr lang="en-US" sz="1200" dirty="0">
              <a:solidFill>
                <a:srgbClr val="0D2848"/>
              </a:solidFill>
              <a:latin typeface="Calibri" panose="020F0502020204030204" pitchFamily="34" charset="0"/>
              <a:cs typeface="Calibri" panose="020F0502020204030204" pitchFamily="34" charset="0"/>
            </a:endParaRPr>
          </a:p>
        </p:txBody>
      </p:sp>
      <p:sp>
        <p:nvSpPr>
          <p:cNvPr id="22" name="Rectangle 4">
            <a:extLst>
              <a:ext uri="{FF2B5EF4-FFF2-40B4-BE49-F238E27FC236}">
                <a16:creationId xmlns:a16="http://schemas.microsoft.com/office/drawing/2014/main" id="{34319775-C4BD-B044-9290-211B6270B88D}"/>
              </a:ext>
            </a:extLst>
          </p:cNvPr>
          <p:cNvSpPr/>
          <p:nvPr/>
        </p:nvSpPr>
        <p:spPr>
          <a:xfrm>
            <a:off x="343386" y="5353793"/>
            <a:ext cx="8578971" cy="707884"/>
          </a:xfrm>
          <a:prstGeom prst="rect">
            <a:avLst/>
          </a:prstGeom>
          <a:ln w="12700">
            <a:solidFill>
              <a:srgbClr val="E7511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a:spAutoFit/>
          </a:bodyPr>
          <a:lstStyle/>
          <a:p>
            <a:pPr algn="ctr" defTabSz="914367">
              <a:defRPr sz="2800" b="1">
                <a:solidFill>
                  <a:srgbClr val="E75112"/>
                </a:solidFill>
                <a:latin typeface="Calibri,Italic"/>
                <a:ea typeface="Calibri,Italic"/>
                <a:cs typeface="Calibri,Italic"/>
                <a:sym typeface="Calibri,Italic"/>
              </a:defRPr>
            </a:pPr>
            <a:r>
              <a:rPr lang="en-US" sz="2000">
                <a:latin typeface="Calibri" panose="020F0502020204030204" pitchFamily="34" charset="0"/>
                <a:cs typeface="Calibri" panose="020F0502020204030204" pitchFamily="34" charset="0"/>
              </a:rPr>
              <a:t>R4: </a:t>
            </a:r>
            <a:r>
              <a:rPr lang="en-US" sz="2000">
                <a:solidFill>
                  <a:srgbClr val="0D2848"/>
                </a:solidFill>
                <a:latin typeface="Calibri" panose="020F0502020204030204" pitchFamily="34" charset="0"/>
                <a:cs typeface="Calibri" panose="020F0502020204030204" pitchFamily="34" charset="0"/>
              </a:rPr>
              <a:t>A better national coordination between the different existing infrastructures addressing IR/visible/UV detectors characterization is strongly recommended.</a:t>
            </a:r>
            <a:endParaRPr lang="en-US" sz="1200">
              <a:solidFill>
                <a:srgbClr val="0D2848"/>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B16E174E-F439-0F4E-84C6-D2C570FD5C91}"/>
              </a:ext>
            </a:extLst>
          </p:cNvPr>
          <p:cNvSpPr txBox="1"/>
          <p:nvPr/>
        </p:nvSpPr>
        <p:spPr>
          <a:xfrm>
            <a:off x="230981" y="804504"/>
            <a:ext cx="6028317" cy="1477328"/>
          </a:xfrm>
          <a:prstGeom prst="rect">
            <a:avLst/>
          </a:prstGeom>
          <a:noFill/>
        </p:spPr>
        <p:txBody>
          <a:bodyPr wrap="none" rtlCol="0">
            <a:spAutoFit/>
          </a:bodyPr>
          <a:lstStyle/>
          <a:p>
            <a:r>
              <a:rPr lang="en-US" dirty="0"/>
              <a:t>In </a:t>
            </a:r>
            <a:r>
              <a:rPr lang="en-US" dirty="0" err="1"/>
              <a:t>astroparticle</a:t>
            </a:r>
            <a:r>
              <a:rPr lang="en-US" dirty="0"/>
              <a:t> physics CCDs instead of bolometers:</a:t>
            </a:r>
          </a:p>
          <a:p>
            <a:r>
              <a:rPr lang="en-US" dirty="0"/>
              <a:t>	Massive detectors </a:t>
            </a:r>
            <a:r>
              <a:rPr lang="en-US" dirty="0">
                <a:sym typeface="Wingdings" pitchFamily="2" charset="2"/>
              </a:rPr>
              <a:t> &gt; 10 kg</a:t>
            </a:r>
            <a:endParaRPr lang="en-US" dirty="0"/>
          </a:p>
          <a:p>
            <a:r>
              <a:rPr lang="en-US" dirty="0"/>
              <a:t>	Thicker devices </a:t>
            </a:r>
            <a:r>
              <a:rPr lang="en-US" dirty="0">
                <a:sym typeface="Wingdings" pitchFamily="2" charset="2"/>
              </a:rPr>
              <a:t> up to 5 mm</a:t>
            </a:r>
            <a:endParaRPr lang="en-US" dirty="0"/>
          </a:p>
          <a:p>
            <a:r>
              <a:rPr lang="en-US" dirty="0"/>
              <a:t>	Faster read-out </a:t>
            </a:r>
            <a:r>
              <a:rPr lang="en-US" dirty="0">
                <a:sym typeface="Wingdings" pitchFamily="2" charset="2"/>
              </a:rPr>
              <a:t> one order of magnitude</a:t>
            </a:r>
            <a:endParaRPr lang="en-US" dirty="0"/>
          </a:p>
          <a:p>
            <a:r>
              <a:rPr lang="en-US" dirty="0"/>
              <a:t>	Lower leakage current </a:t>
            </a:r>
            <a:r>
              <a:rPr lang="en-US" dirty="0">
                <a:sym typeface="Wingdings" pitchFamily="2" charset="2"/>
              </a:rPr>
              <a:t> 3 to 4 orders of magnitude</a:t>
            </a:r>
            <a:endParaRPr lang="en-US" dirty="0"/>
          </a:p>
        </p:txBody>
      </p:sp>
      <p:sp>
        <p:nvSpPr>
          <p:cNvPr id="3" name="Accolade fermante 2">
            <a:extLst>
              <a:ext uri="{FF2B5EF4-FFF2-40B4-BE49-F238E27FC236}">
                <a16:creationId xmlns:a16="http://schemas.microsoft.com/office/drawing/2014/main" id="{80FB090D-36E7-2749-A756-3DFE7980C90A}"/>
              </a:ext>
            </a:extLst>
          </p:cNvPr>
          <p:cNvSpPr/>
          <p:nvPr/>
        </p:nvSpPr>
        <p:spPr>
          <a:xfrm>
            <a:off x="6403314" y="1212111"/>
            <a:ext cx="328926" cy="9927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a:extLst>
              <a:ext uri="{FF2B5EF4-FFF2-40B4-BE49-F238E27FC236}">
                <a16:creationId xmlns:a16="http://schemas.microsoft.com/office/drawing/2014/main" id="{F76FC0C7-CC0E-9C46-B725-EECDA82A78F9}"/>
              </a:ext>
            </a:extLst>
          </p:cNvPr>
          <p:cNvSpPr txBox="1"/>
          <p:nvPr/>
        </p:nvSpPr>
        <p:spPr>
          <a:xfrm>
            <a:off x="6878202" y="1374878"/>
            <a:ext cx="1438214" cy="369332"/>
          </a:xfrm>
          <a:prstGeom prst="rect">
            <a:avLst/>
          </a:prstGeom>
          <a:noFill/>
        </p:spPr>
        <p:txBody>
          <a:bodyPr wrap="none" rtlCol="0">
            <a:spAutoFit/>
          </a:bodyPr>
          <a:lstStyle/>
          <a:p>
            <a:r>
              <a:rPr lang="en-US" b="1" dirty="0">
                <a:solidFill>
                  <a:schemeClr val="accent3"/>
                </a:solidFill>
              </a:rPr>
              <a:t>Skipper CCDs</a:t>
            </a:r>
          </a:p>
        </p:txBody>
      </p:sp>
      <p:sp>
        <p:nvSpPr>
          <p:cNvPr id="10" name="ZoneTexte 9">
            <a:extLst>
              <a:ext uri="{FF2B5EF4-FFF2-40B4-BE49-F238E27FC236}">
                <a16:creationId xmlns:a16="http://schemas.microsoft.com/office/drawing/2014/main" id="{857DA370-D4A6-FE43-8C45-222196E6630E}"/>
              </a:ext>
            </a:extLst>
          </p:cNvPr>
          <p:cNvSpPr txBox="1"/>
          <p:nvPr/>
        </p:nvSpPr>
        <p:spPr>
          <a:xfrm>
            <a:off x="230981" y="4391503"/>
            <a:ext cx="8691376" cy="369332"/>
          </a:xfrm>
          <a:prstGeom prst="rect">
            <a:avLst/>
          </a:prstGeom>
          <a:noFill/>
        </p:spPr>
        <p:txBody>
          <a:bodyPr wrap="square" rtlCol="0">
            <a:spAutoFit/>
          </a:bodyPr>
          <a:lstStyle/>
          <a:p>
            <a:r>
              <a:rPr lang="en-US"/>
              <a:t>In cosmology or astrophysics: large size infrared detector/cameras are needed. </a:t>
            </a:r>
          </a:p>
        </p:txBody>
      </p:sp>
      <p:sp>
        <p:nvSpPr>
          <p:cNvPr id="11" name="Espace réservé du numéro de diapositive 3">
            <a:extLst>
              <a:ext uri="{FF2B5EF4-FFF2-40B4-BE49-F238E27FC236}">
                <a16:creationId xmlns:a16="http://schemas.microsoft.com/office/drawing/2014/main" id="{94B8FFF8-7CEC-574A-8823-E9F4CAA7CE92}"/>
              </a:ext>
            </a:extLst>
          </p:cNvPr>
          <p:cNvSpPr>
            <a:spLocks noGrp="1"/>
          </p:cNvSpPr>
          <p:nvPr>
            <p:ph type="sldNum" sz="quarter" idx="12"/>
          </p:nvPr>
        </p:nvSpPr>
        <p:spPr>
          <a:xfrm>
            <a:off x="8316416" y="6516000"/>
            <a:ext cx="720000" cy="360000"/>
          </a:xfrm>
        </p:spPr>
        <p:txBody>
          <a:bodyPr/>
          <a:lstStyle/>
          <a:p>
            <a:r>
              <a:rPr lang="en-US" dirty="0"/>
              <a:t>8</a:t>
            </a:r>
          </a:p>
        </p:txBody>
      </p:sp>
      <p:sp>
        <p:nvSpPr>
          <p:cNvPr id="5" name="ZoneTexte 4">
            <a:extLst>
              <a:ext uri="{FF2B5EF4-FFF2-40B4-BE49-F238E27FC236}">
                <a16:creationId xmlns:a16="http://schemas.microsoft.com/office/drawing/2014/main" id="{AC748A36-9BEE-0847-B8CC-B61619612BF8}"/>
              </a:ext>
            </a:extLst>
          </p:cNvPr>
          <p:cNvSpPr txBox="1"/>
          <p:nvPr/>
        </p:nvSpPr>
        <p:spPr>
          <a:xfrm>
            <a:off x="7074788" y="1753533"/>
            <a:ext cx="1117998" cy="369332"/>
          </a:xfrm>
          <a:prstGeom prst="rect">
            <a:avLst/>
          </a:prstGeom>
          <a:noFill/>
        </p:spPr>
        <p:txBody>
          <a:bodyPr wrap="none" rtlCol="0">
            <a:spAutoFit/>
          </a:bodyPr>
          <a:lstStyle/>
          <a:p>
            <a:r>
              <a:rPr lang="fr-FR" dirty="0"/>
              <a:t>DAMIC, …</a:t>
            </a:r>
          </a:p>
        </p:txBody>
      </p:sp>
      <p:sp>
        <p:nvSpPr>
          <p:cNvPr id="12" name="ZoneTexte 11">
            <a:extLst>
              <a:ext uri="{FF2B5EF4-FFF2-40B4-BE49-F238E27FC236}">
                <a16:creationId xmlns:a16="http://schemas.microsoft.com/office/drawing/2014/main" id="{E115E2E7-2C25-2141-9C85-3C9E869E840E}"/>
              </a:ext>
            </a:extLst>
          </p:cNvPr>
          <p:cNvSpPr txBox="1"/>
          <p:nvPr/>
        </p:nvSpPr>
        <p:spPr>
          <a:xfrm>
            <a:off x="1187624" y="4767213"/>
            <a:ext cx="1600246" cy="369332"/>
          </a:xfrm>
          <a:prstGeom prst="rect">
            <a:avLst/>
          </a:prstGeom>
          <a:noFill/>
        </p:spPr>
        <p:txBody>
          <a:bodyPr wrap="none" rtlCol="0">
            <a:spAutoFit/>
          </a:bodyPr>
          <a:lstStyle/>
          <a:p>
            <a:r>
              <a:rPr lang="fr-FR" dirty="0"/>
              <a:t>Post-EUCLID, …</a:t>
            </a:r>
          </a:p>
        </p:txBody>
      </p:sp>
    </p:spTree>
    <p:extLst>
      <p:ext uri="{BB962C8B-B14F-4D97-AF65-F5344CB8AC3E}">
        <p14:creationId xmlns:p14="http://schemas.microsoft.com/office/powerpoint/2010/main" val="125903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Espace réservé de la date 4"/>
          <p:cNvSpPr txBox="1"/>
          <p:nvPr/>
        </p:nvSpPr>
        <p:spPr>
          <a:xfrm>
            <a:off x="2817520" y="6552437"/>
            <a:ext cx="5092561" cy="287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chor="ctr">
            <a:spAutoFit/>
          </a:bodyPr>
          <a:lstStyle>
            <a:lvl1pPr defTabSz="1300480">
              <a:defRPr b="1">
                <a:solidFill>
                  <a:srgbClr val="888B94"/>
                </a:solidFill>
                <a:latin typeface="Arial Narrow"/>
                <a:ea typeface="Arial Narrow"/>
                <a:cs typeface="Arial Narrow"/>
                <a:sym typeface="Arial Narrow"/>
              </a:defRPr>
            </a:lvl1pPr>
          </a:lstStyle>
          <a:p>
            <a:r>
              <a:rPr sz="1266"/>
              <a:t>22/10/2020</a:t>
            </a:r>
          </a:p>
        </p:txBody>
      </p:sp>
      <p:sp>
        <p:nvSpPr>
          <p:cNvPr id="186" name="Titre 1"/>
          <p:cNvSpPr txBox="1">
            <a:spLocks noGrp="1"/>
          </p:cNvSpPr>
          <p:nvPr>
            <p:ph type="title"/>
          </p:nvPr>
        </p:nvSpPr>
        <p:spPr>
          <a:xfrm>
            <a:off x="1763688" y="-1"/>
            <a:ext cx="7380312" cy="620689"/>
          </a:xfrm>
          <a:prstGeom prst="rect">
            <a:avLst/>
          </a:prstGeom>
        </p:spPr>
        <p:txBody>
          <a:bodyPr>
            <a:normAutofit/>
          </a:bodyPr>
          <a:lstStyle>
            <a:lvl1pPr>
              <a:defRPr sz="3800"/>
            </a:lvl1pPr>
          </a:lstStyle>
          <a:p>
            <a:r>
              <a:rPr sz="3200" dirty="0"/>
              <a:t>Gaseous detector</a:t>
            </a:r>
            <a:r>
              <a:rPr lang="en-US" sz="3200" dirty="0"/>
              <a:t>s</a:t>
            </a:r>
            <a:endParaRPr sz="3200" dirty="0"/>
          </a:p>
        </p:txBody>
      </p:sp>
      <p:sp>
        <p:nvSpPr>
          <p:cNvPr id="7" name="Espace réservé du numéro de diapositive 3">
            <a:extLst>
              <a:ext uri="{FF2B5EF4-FFF2-40B4-BE49-F238E27FC236}">
                <a16:creationId xmlns:a16="http://schemas.microsoft.com/office/drawing/2014/main" id="{7BDCAE14-75E8-2E4A-B18E-9FAFB13B24B0}"/>
              </a:ext>
            </a:extLst>
          </p:cNvPr>
          <p:cNvSpPr>
            <a:spLocks noGrp="1"/>
          </p:cNvSpPr>
          <p:nvPr>
            <p:ph type="sldNum" sz="quarter" idx="12"/>
          </p:nvPr>
        </p:nvSpPr>
        <p:spPr>
          <a:xfrm>
            <a:off x="8316416" y="6516000"/>
            <a:ext cx="720000" cy="360000"/>
          </a:xfrm>
        </p:spPr>
        <p:txBody>
          <a:bodyPr/>
          <a:lstStyle/>
          <a:p>
            <a:r>
              <a:rPr lang="en-US" dirty="0"/>
              <a:t>9</a:t>
            </a:r>
          </a:p>
        </p:txBody>
      </p:sp>
      <p:sp>
        <p:nvSpPr>
          <p:cNvPr id="3" name="ZoneTexte 2">
            <a:extLst>
              <a:ext uri="{FF2B5EF4-FFF2-40B4-BE49-F238E27FC236}">
                <a16:creationId xmlns:a16="http://schemas.microsoft.com/office/drawing/2014/main" id="{CDE0CD8D-CFD4-7947-BD13-CA9413486077}"/>
              </a:ext>
            </a:extLst>
          </p:cNvPr>
          <p:cNvSpPr txBox="1"/>
          <p:nvPr/>
        </p:nvSpPr>
        <p:spPr>
          <a:xfrm>
            <a:off x="126855" y="897049"/>
            <a:ext cx="8909561" cy="1477328"/>
          </a:xfrm>
          <a:prstGeom prst="rect">
            <a:avLst/>
          </a:prstGeom>
          <a:noFill/>
        </p:spPr>
        <p:txBody>
          <a:bodyPr wrap="square" rtlCol="0">
            <a:spAutoFit/>
          </a:bodyPr>
          <a:lstStyle/>
          <a:p>
            <a:r>
              <a:rPr lang="en-US" b="1" dirty="0"/>
              <a:t>Widely used in nuclear and particle physics:</a:t>
            </a:r>
          </a:p>
          <a:p>
            <a:pPr marL="285750" indent="-285750">
              <a:buFontTx/>
              <a:buChar char="-"/>
            </a:pPr>
            <a:r>
              <a:rPr lang="en-US" dirty="0"/>
              <a:t>Tracking (spatial and timing) usually at high fluxes</a:t>
            </a:r>
          </a:p>
          <a:p>
            <a:pPr marL="285750" indent="-285750">
              <a:buFontTx/>
              <a:buChar char="-"/>
            </a:pPr>
            <a:r>
              <a:rPr lang="en-US" dirty="0"/>
              <a:t>Particle identification through momentum or energy measurements</a:t>
            </a:r>
          </a:p>
          <a:p>
            <a:pPr marL="285750" indent="-285750">
              <a:buFontTx/>
              <a:buChar char="-"/>
            </a:pPr>
            <a:r>
              <a:rPr lang="en-US" dirty="0"/>
              <a:t>Gas medium can also be the reaction target (e.g., ACTAR or neutron detection MIMAC-n)</a:t>
            </a:r>
          </a:p>
          <a:p>
            <a:pPr marL="285750" indent="-285750">
              <a:buFontTx/>
              <a:buChar char="-"/>
            </a:pPr>
            <a:r>
              <a:rPr lang="en-US" dirty="0"/>
              <a:t>Most of them exploit the capabilities of electron avalanches in gas under high electric field</a:t>
            </a:r>
          </a:p>
        </p:txBody>
      </p:sp>
      <p:sp>
        <p:nvSpPr>
          <p:cNvPr id="4" name="ZoneTexte 3">
            <a:extLst>
              <a:ext uri="{FF2B5EF4-FFF2-40B4-BE49-F238E27FC236}">
                <a16:creationId xmlns:a16="http://schemas.microsoft.com/office/drawing/2014/main" id="{65584021-9536-0645-965B-EDD25FAFF011}"/>
              </a:ext>
            </a:extLst>
          </p:cNvPr>
          <p:cNvSpPr txBox="1"/>
          <p:nvPr/>
        </p:nvSpPr>
        <p:spPr>
          <a:xfrm>
            <a:off x="126855" y="2478027"/>
            <a:ext cx="8909561" cy="3693319"/>
          </a:xfrm>
          <a:prstGeom prst="rect">
            <a:avLst/>
          </a:prstGeom>
          <a:noFill/>
        </p:spPr>
        <p:txBody>
          <a:bodyPr wrap="square" rtlCol="0">
            <a:spAutoFit/>
          </a:bodyPr>
          <a:lstStyle/>
          <a:p>
            <a:r>
              <a:rPr lang="fr-FR" b="1" dirty="0" err="1"/>
              <a:t>Several</a:t>
            </a:r>
            <a:r>
              <a:rPr lang="fr-FR" b="1" dirty="0"/>
              <a:t> </a:t>
            </a:r>
            <a:r>
              <a:rPr lang="fr-FR" b="1" dirty="0" err="1"/>
              <a:t>families</a:t>
            </a:r>
            <a:r>
              <a:rPr lang="fr-FR" b="1" dirty="0"/>
              <a:t> of </a:t>
            </a:r>
            <a:r>
              <a:rPr lang="fr-FR" b="1" dirty="0" err="1"/>
              <a:t>gaseous</a:t>
            </a:r>
            <a:r>
              <a:rPr lang="fr-FR" b="1" dirty="0"/>
              <a:t> detectors:</a:t>
            </a:r>
          </a:p>
          <a:p>
            <a:pPr marL="285750" indent="-285750">
              <a:buFont typeface="Arial" panose="020B0604020202020204" pitchFamily="34" charset="0"/>
              <a:buChar char="•"/>
            </a:pPr>
            <a:r>
              <a:rPr lang="fr-FR" b="1" dirty="0" err="1"/>
              <a:t>Parallel</a:t>
            </a:r>
            <a:r>
              <a:rPr lang="fr-FR" b="1" dirty="0"/>
              <a:t> plate </a:t>
            </a:r>
            <a:r>
              <a:rPr lang="fr-FR" b="1" dirty="0" err="1"/>
              <a:t>chambers</a:t>
            </a:r>
            <a:r>
              <a:rPr lang="fr-FR" b="1" dirty="0"/>
              <a:t> and </a:t>
            </a:r>
            <a:r>
              <a:rPr lang="fr-FR" b="1" dirty="0" err="1"/>
              <a:t>wire</a:t>
            </a:r>
            <a:r>
              <a:rPr lang="fr-FR" b="1" dirty="0"/>
              <a:t> </a:t>
            </a:r>
            <a:r>
              <a:rPr lang="fr-FR" b="1" dirty="0" err="1"/>
              <a:t>chambers</a:t>
            </a:r>
            <a:r>
              <a:rPr lang="fr-FR" b="1" dirty="0"/>
              <a:t>:  </a:t>
            </a:r>
            <a:r>
              <a:rPr lang="fr-FR" dirty="0" err="1"/>
              <a:t>low</a:t>
            </a:r>
            <a:r>
              <a:rPr lang="fr-FR" dirty="0"/>
              <a:t> </a:t>
            </a:r>
            <a:r>
              <a:rPr lang="fr-FR" dirty="0" err="1"/>
              <a:t>material</a:t>
            </a:r>
            <a:r>
              <a:rPr lang="fr-FR" dirty="0"/>
              <a:t> budget and </a:t>
            </a:r>
            <a:r>
              <a:rPr lang="fr-FR" dirty="0" err="1"/>
              <a:t>big</a:t>
            </a:r>
            <a:r>
              <a:rPr lang="fr-FR" dirty="0"/>
              <a:t> size </a:t>
            </a:r>
            <a:r>
              <a:rPr lang="fr-FR" dirty="0" err="1"/>
              <a:t>capabilities</a:t>
            </a:r>
            <a:r>
              <a:rPr lang="fr-FR" dirty="0"/>
              <a:t> (ALERT </a:t>
            </a:r>
            <a:r>
              <a:rPr lang="fr-FR" dirty="0" err="1"/>
              <a:t>project</a:t>
            </a:r>
            <a:r>
              <a:rPr lang="fr-FR" dirty="0"/>
              <a:t>)</a:t>
            </a:r>
          </a:p>
          <a:p>
            <a:pPr marL="285750" indent="-285750">
              <a:buFont typeface="Arial" panose="020B0604020202020204" pitchFamily="34" charset="0"/>
              <a:buChar char="•"/>
            </a:pPr>
            <a:r>
              <a:rPr lang="fr-FR" b="1" dirty="0" err="1"/>
              <a:t>Ionization</a:t>
            </a:r>
            <a:r>
              <a:rPr lang="fr-FR" b="1" dirty="0"/>
              <a:t> </a:t>
            </a:r>
            <a:r>
              <a:rPr lang="fr-FR" b="1" dirty="0" err="1"/>
              <a:t>chambers</a:t>
            </a:r>
            <a:r>
              <a:rPr lang="fr-FR" b="1" dirty="0"/>
              <a:t> (no </a:t>
            </a:r>
            <a:r>
              <a:rPr lang="fr-FR" b="1" dirty="0" err="1"/>
              <a:t>gaseous</a:t>
            </a:r>
            <a:r>
              <a:rPr lang="fr-FR" b="1" dirty="0"/>
              <a:t> avalanche </a:t>
            </a:r>
            <a:r>
              <a:rPr lang="fr-FR" b="1" dirty="0" err="1"/>
              <a:t>performed</a:t>
            </a:r>
            <a:r>
              <a:rPr lang="fr-FR" b="1" dirty="0"/>
              <a:t>): </a:t>
            </a:r>
            <a:r>
              <a:rPr lang="fr-FR" dirty="0"/>
              <a:t>good DE/E PID </a:t>
            </a:r>
            <a:r>
              <a:rPr lang="fr-FR" dirty="0" err="1"/>
              <a:t>capabilities</a:t>
            </a:r>
            <a:r>
              <a:rPr lang="fr-FR" dirty="0"/>
              <a:t> (SCALP)</a:t>
            </a:r>
          </a:p>
          <a:p>
            <a:pPr marL="285750" indent="-285750">
              <a:buFont typeface="Arial" panose="020B0604020202020204" pitchFamily="34" charset="0"/>
              <a:buChar char="•"/>
            </a:pPr>
            <a:r>
              <a:rPr lang="fr-FR" b="1" dirty="0" err="1"/>
              <a:t>Spherical</a:t>
            </a:r>
            <a:r>
              <a:rPr lang="fr-FR" b="1" dirty="0"/>
              <a:t> </a:t>
            </a:r>
            <a:r>
              <a:rPr lang="fr-FR" b="1" dirty="0" err="1"/>
              <a:t>chambers</a:t>
            </a:r>
            <a:r>
              <a:rPr lang="fr-FR" b="1" dirty="0"/>
              <a:t>: </a:t>
            </a:r>
            <a:r>
              <a:rPr lang="fr-FR" dirty="0" err="1"/>
              <a:t>low</a:t>
            </a:r>
            <a:r>
              <a:rPr lang="fr-FR" dirty="0"/>
              <a:t> noise/</a:t>
            </a:r>
            <a:r>
              <a:rPr lang="fr-FR" dirty="0" err="1"/>
              <a:t>threshold</a:t>
            </a:r>
            <a:r>
              <a:rPr lang="fr-FR" dirty="0"/>
              <a:t> </a:t>
            </a:r>
            <a:r>
              <a:rPr lang="fr-FR" dirty="0" err="1"/>
              <a:t>detection</a:t>
            </a:r>
            <a:r>
              <a:rPr lang="fr-FR" dirty="0"/>
              <a:t>, </a:t>
            </a:r>
            <a:r>
              <a:rPr lang="fr-FR" dirty="0" err="1"/>
              <a:t>well</a:t>
            </a:r>
            <a:r>
              <a:rPr lang="fr-FR" dirty="0"/>
              <a:t> </a:t>
            </a:r>
            <a:r>
              <a:rPr lang="fr-FR" dirty="0" err="1"/>
              <a:t>adapted</a:t>
            </a:r>
            <a:r>
              <a:rPr lang="fr-FR" dirty="0"/>
              <a:t> to </a:t>
            </a:r>
            <a:r>
              <a:rPr lang="fr-FR" dirty="0" err="1"/>
              <a:t>dark</a:t>
            </a:r>
            <a:r>
              <a:rPr lang="fr-FR" dirty="0"/>
              <a:t> </a:t>
            </a:r>
            <a:r>
              <a:rPr lang="fr-FR" dirty="0" err="1"/>
              <a:t>matter</a:t>
            </a:r>
            <a:r>
              <a:rPr lang="fr-FR" dirty="0"/>
              <a:t> </a:t>
            </a:r>
            <a:r>
              <a:rPr lang="fr-FR" dirty="0" err="1"/>
              <a:t>detection</a:t>
            </a:r>
            <a:r>
              <a:rPr lang="fr-FR" dirty="0"/>
              <a:t> (6N/</a:t>
            </a:r>
            <a:r>
              <a:rPr lang="fr-FR" dirty="0" err="1"/>
              <a:t>xNSPC</a:t>
            </a:r>
            <a:r>
              <a:rPr lang="fr-FR" dirty="0"/>
              <a:t>)</a:t>
            </a:r>
          </a:p>
          <a:p>
            <a:pPr marL="285750" indent="-285750">
              <a:buFont typeface="Arial" panose="020B0604020202020204" pitchFamily="34" charset="0"/>
              <a:buChar char="•"/>
            </a:pPr>
            <a:r>
              <a:rPr lang="fr-FR" b="1" dirty="0"/>
              <a:t>GRPC (</a:t>
            </a:r>
            <a:r>
              <a:rPr lang="fr-FR" b="1" dirty="0" err="1"/>
              <a:t>Gaseous</a:t>
            </a:r>
            <a:r>
              <a:rPr lang="fr-FR" b="1" dirty="0"/>
              <a:t> </a:t>
            </a:r>
            <a:r>
              <a:rPr lang="fr-FR" b="1" dirty="0" err="1"/>
              <a:t>Resistive</a:t>
            </a:r>
            <a:r>
              <a:rPr lang="fr-FR" b="1" dirty="0"/>
              <a:t> Plate Chambers): </a:t>
            </a:r>
            <a:r>
              <a:rPr lang="fr-FR" dirty="0" err="1"/>
              <a:t>spark</a:t>
            </a:r>
            <a:r>
              <a:rPr lang="fr-FR" dirty="0"/>
              <a:t> protection, high fluxes, good time </a:t>
            </a:r>
            <a:r>
              <a:rPr lang="fr-FR" dirty="0" err="1"/>
              <a:t>resolution</a:t>
            </a:r>
            <a:r>
              <a:rPr lang="fr-FR" dirty="0"/>
              <a:t> (SDHCAL5D)</a:t>
            </a:r>
          </a:p>
          <a:p>
            <a:pPr marL="285750" indent="-285750">
              <a:buFont typeface="Arial" panose="020B0604020202020204" pitchFamily="34" charset="0"/>
              <a:buChar char="•"/>
            </a:pPr>
            <a:r>
              <a:rPr lang="fr-FR" b="1" dirty="0"/>
              <a:t>MPGD: Micro Pattern </a:t>
            </a:r>
            <a:r>
              <a:rPr lang="fr-FR" b="1" dirty="0" err="1"/>
              <a:t>Gaseous</a:t>
            </a:r>
            <a:r>
              <a:rPr lang="fr-FR" b="1" dirty="0"/>
              <a:t> Detectors </a:t>
            </a:r>
            <a:r>
              <a:rPr lang="fr-FR" b="1" dirty="0" err="1"/>
              <a:t>like</a:t>
            </a:r>
            <a:r>
              <a:rPr lang="fr-FR" b="1" dirty="0"/>
              <a:t> </a:t>
            </a:r>
            <a:r>
              <a:rPr lang="fr-FR" b="1" dirty="0" err="1"/>
              <a:t>Micromegas</a:t>
            </a:r>
            <a:r>
              <a:rPr lang="fr-FR" b="1" dirty="0"/>
              <a:t> or GEMS and last </a:t>
            </a:r>
            <a:r>
              <a:rPr lang="fr-FR" b="1" dirty="0" err="1"/>
              <a:t>generation</a:t>
            </a:r>
            <a:r>
              <a:rPr lang="fr-FR" b="1" dirty="0"/>
              <a:t> (Glass-GEM, </a:t>
            </a:r>
            <a:r>
              <a:rPr lang="fr-FR" b="1" dirty="0" err="1"/>
              <a:t>Thick</a:t>
            </a:r>
            <a:r>
              <a:rPr lang="fr-FR" b="1" dirty="0"/>
              <a:t>-GEM, </a:t>
            </a:r>
            <a:r>
              <a:rPr lang="fr-FR" b="1" dirty="0" err="1"/>
              <a:t>MicroBulk</a:t>
            </a:r>
            <a:r>
              <a:rPr lang="fr-FR" b="1" dirty="0"/>
              <a:t> </a:t>
            </a:r>
            <a:r>
              <a:rPr lang="fr-FR" b="1" dirty="0" err="1"/>
              <a:t>Mircomegas</a:t>
            </a:r>
            <a:r>
              <a:rPr lang="fr-FR" b="1" dirty="0"/>
              <a:t>, </a:t>
            </a:r>
            <a:r>
              <a:rPr lang="fr-FR" b="1" dirty="0" err="1"/>
              <a:t>Piggyback</a:t>
            </a:r>
            <a:r>
              <a:rPr lang="fr-FR" b="1" dirty="0"/>
              <a:t> </a:t>
            </a:r>
            <a:r>
              <a:rPr lang="fr-FR" b="1" dirty="0" err="1"/>
              <a:t>Micromegas</a:t>
            </a:r>
            <a:r>
              <a:rPr lang="fr-FR" b="1" dirty="0"/>
              <a:t>, </a:t>
            </a:r>
            <a:r>
              <a:rPr lang="fr-FR" b="1" dirty="0" err="1"/>
              <a:t>resistive</a:t>
            </a:r>
            <a:r>
              <a:rPr lang="fr-FR" b="1" dirty="0"/>
              <a:t> </a:t>
            </a:r>
            <a:r>
              <a:rPr lang="fr-FR" b="1" dirty="0" err="1"/>
              <a:t>micromegas</a:t>
            </a:r>
            <a:r>
              <a:rPr lang="fr-FR" b="1" dirty="0"/>
              <a:t>…): </a:t>
            </a:r>
            <a:r>
              <a:rPr lang="fr-FR" dirty="0" err="1"/>
              <a:t>used</a:t>
            </a:r>
            <a:r>
              <a:rPr lang="fr-FR" dirty="0"/>
              <a:t> </a:t>
            </a:r>
            <a:r>
              <a:rPr lang="fr-FR" dirty="0" err="1"/>
              <a:t>when</a:t>
            </a:r>
            <a:r>
              <a:rPr lang="fr-FR" dirty="0"/>
              <a:t> possible in replacement of </a:t>
            </a:r>
            <a:r>
              <a:rPr lang="fr-FR" dirty="0" err="1"/>
              <a:t>wire</a:t>
            </a:r>
            <a:r>
              <a:rPr lang="fr-FR" dirty="0"/>
              <a:t> </a:t>
            </a:r>
            <a:r>
              <a:rPr lang="fr-FR" dirty="0" err="1"/>
              <a:t>chambers</a:t>
            </a:r>
            <a:r>
              <a:rPr lang="fr-FR" dirty="0"/>
              <a:t> for </a:t>
            </a:r>
            <a:r>
              <a:rPr lang="fr-FR" dirty="0" err="1"/>
              <a:t>their</a:t>
            </a:r>
            <a:r>
              <a:rPr lang="fr-FR" dirty="0"/>
              <a:t> high fluxes </a:t>
            </a:r>
            <a:r>
              <a:rPr lang="fr-FR" dirty="0" err="1"/>
              <a:t>capabilities</a:t>
            </a:r>
            <a:r>
              <a:rPr lang="fr-FR" dirty="0"/>
              <a:t> </a:t>
            </a:r>
            <a:r>
              <a:rPr lang="fr-FR" dirty="0" err="1"/>
              <a:t>with</a:t>
            </a:r>
            <a:r>
              <a:rPr lang="fr-FR" dirty="0"/>
              <a:t> longer life time, </a:t>
            </a:r>
            <a:r>
              <a:rPr lang="fr-FR" dirty="0" err="1"/>
              <a:t>low</a:t>
            </a:r>
            <a:r>
              <a:rPr lang="fr-FR" dirty="0"/>
              <a:t> background…(MIMAC, ACTAR)</a:t>
            </a:r>
          </a:p>
        </p:txBody>
      </p:sp>
    </p:spTree>
  </p:cSld>
  <p:clrMapOvr>
    <a:masterClrMapping/>
  </p:clrMapOvr>
</p:sld>
</file>

<file path=ppt/theme/theme1.xml><?xml version="1.0" encoding="utf-8"?>
<a:theme xmlns:a="http://schemas.openxmlformats.org/drawingml/2006/main" name="Modele presentation IN2P3">
  <a:themeElements>
    <a:clrScheme name="Thème IN2P3">
      <a:dk1>
        <a:srgbClr val="00294B"/>
      </a:dk1>
      <a:lt1>
        <a:srgbClr val="FFFFFF"/>
      </a:lt1>
      <a:dk2>
        <a:srgbClr val="456487"/>
      </a:dk2>
      <a:lt2>
        <a:srgbClr val="FFFFFF"/>
      </a:lt2>
      <a:accent1>
        <a:srgbClr val="00294B"/>
      </a:accent1>
      <a:accent2>
        <a:srgbClr val="456487"/>
      </a:accent2>
      <a:accent3>
        <a:srgbClr val="E75112"/>
      </a:accent3>
      <a:accent4>
        <a:srgbClr val="62C4DD"/>
      </a:accent4>
      <a:accent5>
        <a:srgbClr val="000000"/>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 presentation IN2P3</Template>
  <TotalTime>17029</TotalTime>
  <Words>3661</Words>
  <Application>Microsoft Macintosh PowerPoint</Application>
  <PresentationFormat>Affichage à l'écran (4:3)</PresentationFormat>
  <Paragraphs>358</Paragraphs>
  <Slides>28</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Arial Narrow</vt:lpstr>
      <vt:lpstr>Calibri</vt:lpstr>
      <vt:lpstr>Calibri,Italic</vt:lpstr>
      <vt:lpstr>Wingdings</vt:lpstr>
      <vt:lpstr>Modele presentation IN2P3</vt:lpstr>
      <vt:lpstr>IN2P3 Perspectives</vt:lpstr>
      <vt:lpstr>Outline</vt:lpstr>
      <vt:lpstr>Introduction - Context</vt:lpstr>
      <vt:lpstr>Introduction – Detectors R&amp;D</vt:lpstr>
      <vt:lpstr>Introduction – Science Drivers</vt:lpstr>
      <vt:lpstr>Semi-conductor detectors</vt:lpstr>
      <vt:lpstr>Semi-conductor detectors - MAPS /DeMAPS</vt:lpstr>
      <vt:lpstr>Semi-conductor detectors</vt:lpstr>
      <vt:lpstr>Gaseous detectors</vt:lpstr>
      <vt:lpstr>Gaseous detectors - Wire Chambers</vt:lpstr>
      <vt:lpstr>Gaseous detectors</vt:lpstr>
      <vt:lpstr>Cryogenic detectors</vt:lpstr>
      <vt:lpstr>R&amp;D on thermal sensors</vt:lpstr>
      <vt:lpstr>Photodetectors</vt:lpstr>
      <vt:lpstr>Photodetectors – Opaque Scintillators</vt:lpstr>
      <vt:lpstr>Photodetectors – Cherenkov detectors </vt:lpstr>
      <vt:lpstr>Calorimeters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CNRS DR16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MERCIER Francois</dc:creator>
  <cp:lastModifiedBy>Microsoft Office User</cp:lastModifiedBy>
  <cp:revision>666</cp:revision>
  <dcterms:created xsi:type="dcterms:W3CDTF">2017-07-31T09:41:10Z</dcterms:created>
  <dcterms:modified xsi:type="dcterms:W3CDTF">2021-10-18T13:01:17Z</dcterms:modified>
</cp:coreProperties>
</file>