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11" r:id="rId2"/>
    <p:sldId id="345" r:id="rId3"/>
    <p:sldId id="346" r:id="rId4"/>
    <p:sldId id="350" r:id="rId5"/>
    <p:sldId id="326" r:id="rId6"/>
    <p:sldId id="321" r:id="rId7"/>
    <p:sldId id="351" r:id="rId8"/>
    <p:sldId id="349" r:id="rId9"/>
    <p:sldId id="332" r:id="rId10"/>
    <p:sldId id="339" r:id="rId11"/>
    <p:sldId id="342" r:id="rId12"/>
    <p:sldId id="341" r:id="rId13"/>
    <p:sldId id="320" r:id="rId14"/>
    <p:sldId id="340" r:id="rId1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68"/>
    <a:srgbClr val="E75112"/>
    <a:srgbClr val="00294B"/>
    <a:srgbClr val="62C4DD"/>
    <a:srgbClr val="4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autoAdjust="0"/>
    <p:restoredTop sz="95988" autoAdjust="0"/>
  </p:normalViewPr>
  <p:slideViewPr>
    <p:cSldViewPr>
      <p:cViewPr varScale="1">
        <p:scale>
          <a:sx n="133" d="100"/>
          <a:sy n="133" d="100"/>
        </p:scale>
        <p:origin x="200" y="424"/>
      </p:cViewPr>
      <p:guideLst>
        <p:guide orient="horz" pos="2160"/>
        <p:guide pos="2880"/>
        <p:guide orient="horz" pos="1620"/>
      </p:guideLst>
    </p:cSldViewPr>
  </p:slideViewPr>
  <p:outlineViewPr>
    <p:cViewPr>
      <p:scale>
        <a:sx n="33" d="100"/>
        <a:sy n="33" d="100"/>
      </p:scale>
      <p:origin x="0" y="1282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6" d="100"/>
          <a:sy n="96" d="100"/>
        </p:scale>
        <p:origin x="35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EA5362B-1957-E749-BDB4-71334AF260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45966D8-DCC8-1B45-9D0F-B9EE6D977A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BFBAC6-4D01-964C-AC2A-97C9FBD5B5F6}" type="datetimeFigureOut">
              <a:rPr lang="fr-FR" smtClean="0"/>
              <a:t>19/10/2021</a:t>
            </a:fld>
            <a:endParaRPr lang="fr-FR"/>
          </a:p>
        </p:txBody>
      </p:sp>
      <p:sp>
        <p:nvSpPr>
          <p:cNvPr id="4" name="Espace réservé du pied de page 3">
            <a:extLst>
              <a:ext uri="{FF2B5EF4-FFF2-40B4-BE49-F238E27FC236}">
                <a16:creationId xmlns:a16="http://schemas.microsoft.com/office/drawing/2014/main" id="{32065F59-9016-444B-9610-4304B7C95C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5168A7D-1A68-D347-88E2-99B24B6985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FA0F0C-52B9-D845-A56D-BFFC037D66DE}" type="slidenum">
              <a:rPr lang="fr-FR" smtClean="0"/>
              <a:t>‹N°›</a:t>
            </a:fld>
            <a:endParaRPr lang="fr-FR"/>
          </a:p>
        </p:txBody>
      </p:sp>
    </p:spTree>
    <p:extLst>
      <p:ext uri="{BB962C8B-B14F-4D97-AF65-F5344CB8AC3E}">
        <p14:creationId xmlns:p14="http://schemas.microsoft.com/office/powerpoint/2010/main" val="94250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7F24A-4044-434C-BEEA-F4F4DA9256D8}" type="datetimeFigureOut">
              <a:rPr lang="fr-FR" smtClean="0"/>
              <a:t>19/10/2021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864A8-E5E8-4C6C-89E7-BC8C8B4867BC}" type="slidenum">
              <a:rPr lang="fr-FR" smtClean="0"/>
              <a:t>‹N°›</a:t>
            </a:fld>
            <a:endParaRPr lang="fr-FR"/>
          </a:p>
        </p:txBody>
      </p:sp>
    </p:spTree>
    <p:extLst>
      <p:ext uri="{BB962C8B-B14F-4D97-AF65-F5344CB8AC3E}">
        <p14:creationId xmlns:p14="http://schemas.microsoft.com/office/powerpoint/2010/main" val="37749422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je reviens dans un instant sur cela mais pour nous ce sont les universités (car nos labos sont des UMR) et le CEA à travers l’IFRU</a:t>
            </a:r>
            <a:endParaRPr lang="en-US"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4</a:t>
            </a:fld>
            <a:endParaRPr lang="fr-FR"/>
          </a:p>
        </p:txBody>
      </p:sp>
    </p:spTree>
    <p:extLst>
      <p:ext uri="{BB962C8B-B14F-4D97-AF65-F5344CB8AC3E}">
        <p14:creationId xmlns:p14="http://schemas.microsoft.com/office/powerpoint/2010/main" val="239920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7" name="Rectangle 16"/>
          <p:cNvSpPr/>
          <p:nvPr userDrawn="1"/>
        </p:nvSpPr>
        <p:spPr>
          <a:xfrm>
            <a:off x="0" y="3723878"/>
            <a:ext cx="9144000" cy="1440160"/>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1547664" y="3939902"/>
            <a:ext cx="7416824" cy="474326"/>
          </a:xfrm>
        </p:spPr>
        <p:txBody>
          <a:bodyPr>
            <a:noAutofit/>
          </a:bodyPr>
          <a:lstStyle>
            <a:lvl1pPr algn="r">
              <a:defRPr sz="3000" b="0" i="0" baseline="0">
                <a:solidFill>
                  <a:schemeClr val="tx1"/>
                </a:solidFill>
              </a:defRPr>
            </a:lvl1pPr>
          </a:lstStyle>
          <a:p>
            <a:r>
              <a:rPr lang="fr-FR" dirty="0"/>
              <a:t>Titre de la présentation - Date</a:t>
            </a:r>
          </a:p>
        </p:txBody>
      </p:sp>
      <p:sp>
        <p:nvSpPr>
          <p:cNvPr id="4" name="Espace réservé du texte 3"/>
          <p:cNvSpPr>
            <a:spLocks noGrp="1"/>
          </p:cNvSpPr>
          <p:nvPr>
            <p:ph type="body" sz="quarter" idx="10" hasCustomPrompt="1"/>
          </p:nvPr>
        </p:nvSpPr>
        <p:spPr>
          <a:xfrm>
            <a:off x="1547664" y="4498132"/>
            <a:ext cx="7416824" cy="449882"/>
          </a:xfrm>
          <a:prstGeom prst="rect">
            <a:avLst/>
          </a:prstGeom>
        </p:spPr>
        <p:txBody>
          <a:bodyPr/>
          <a:lstStyle>
            <a:lvl1pPr marL="0" indent="0" algn="r">
              <a:buNone/>
              <a:defRPr sz="2200" i="1">
                <a:latin typeface="Arial Narrow" panose="020B0606020202030204" pitchFamily="34" charset="0"/>
              </a:defRPr>
            </a:lvl1pPr>
          </a:lstStyle>
          <a:p>
            <a:pPr lvl="0"/>
            <a:r>
              <a:rPr lang="fr-FR" sz="2200" dirty="0"/>
              <a:t>Nom de l’intervenant - fonction</a:t>
            </a:r>
            <a:endParaRPr lang="fr-FR" dirty="0"/>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5021" y="1275606"/>
            <a:ext cx="5399467" cy="1944216"/>
          </a:xfrm>
          <a:prstGeom prst="rect">
            <a:avLst/>
          </a:prstGeom>
        </p:spPr>
      </p:pic>
      <p:pic>
        <p:nvPicPr>
          <p:cNvPr id="9" name="Image 8">
            <a:extLst>
              <a:ext uri="{FF2B5EF4-FFF2-40B4-BE49-F238E27FC236}">
                <a16:creationId xmlns:a16="http://schemas.microsoft.com/office/drawing/2014/main" id="{4A9B8747-90F2-574F-8A6A-663D4D1E28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79512" y="123478"/>
            <a:ext cx="1080120" cy="1080120"/>
          </a:xfrm>
          <a:prstGeom prst="rect">
            <a:avLst/>
          </a:prstGeom>
        </p:spPr>
      </p:pic>
      <p:sp>
        <p:nvSpPr>
          <p:cNvPr id="15" name="Titre 1"/>
          <p:cNvSpPr txBox="1">
            <a:spLocks/>
          </p:cNvSpPr>
          <p:nvPr userDrawn="1"/>
        </p:nvSpPr>
        <p:spPr>
          <a:xfrm>
            <a:off x="2123728" y="130324"/>
            <a:ext cx="6933456" cy="857250"/>
          </a:xfrm>
          <a:prstGeom prst="rect">
            <a:avLst/>
          </a:prstGeom>
          <a:no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3600" dirty="0">
                <a:solidFill>
                  <a:srgbClr val="E75112"/>
                </a:solidFill>
                <a:latin typeface="Arial Narrow" panose="020B0606020202030204" pitchFamily="34" charset="0"/>
                <a:ea typeface="ＭＳ Ｐゴシック" panose="020B0600070205080204" pitchFamily="34" charset="-128"/>
              </a:rPr>
              <a:t>Institut national de physique nucléaire </a:t>
            </a:r>
          </a:p>
          <a:p>
            <a:pPr algn="r"/>
            <a:r>
              <a:rPr lang="fr-FR" altLang="fr-FR" sz="3600" dirty="0">
                <a:solidFill>
                  <a:srgbClr val="E75112"/>
                </a:solidFill>
                <a:latin typeface="Arial Narrow" panose="020B0606020202030204" pitchFamily="34" charset="0"/>
                <a:ea typeface="ＭＳ Ｐゴシック" panose="020B0600070205080204" pitchFamily="34" charset="-128"/>
              </a:rPr>
              <a:t>et de physique des particules</a:t>
            </a:r>
            <a:endParaRPr lang="fr-FR" sz="3600" dirty="0">
              <a:solidFill>
                <a:srgbClr val="E75112"/>
              </a:solidFill>
              <a:latin typeface="Arial Narrow" panose="020B0606020202030204" pitchFamily="34" charset="0"/>
            </a:endParaRPr>
          </a:p>
        </p:txBody>
      </p:sp>
      <p:pic>
        <p:nvPicPr>
          <p:cNvPr id="10" name="Image 9">
            <a:extLst>
              <a:ext uri="{FF2B5EF4-FFF2-40B4-BE49-F238E27FC236}">
                <a16:creationId xmlns:a16="http://schemas.microsoft.com/office/drawing/2014/main" id="{1AD4F0A3-1D75-974A-B630-9D62E6CAF2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5769" y="123477"/>
            <a:ext cx="3239739" cy="4584173"/>
          </a:xfrm>
          <a:prstGeom prst="rect">
            <a:avLst/>
          </a:prstGeom>
        </p:spPr>
      </p:pic>
    </p:spTree>
    <p:extLst>
      <p:ext uri="{BB962C8B-B14F-4D97-AF65-F5344CB8AC3E}">
        <p14:creationId xmlns:p14="http://schemas.microsoft.com/office/powerpoint/2010/main" val="21666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p:spTree>
      <p:nvGrpSpPr>
        <p:cNvPr id="1" name=""/>
        <p:cNvGrpSpPr/>
        <p:nvPr/>
      </p:nvGrpSpPr>
      <p:grpSpPr>
        <a:xfrm>
          <a:off x="0" y="0"/>
          <a:ext cx="0" cy="0"/>
          <a:chOff x="0" y="0"/>
          <a:chExt cx="0" cy="0"/>
        </a:xfrm>
      </p:grpSpPr>
      <p:grpSp>
        <p:nvGrpSpPr>
          <p:cNvPr id="6" name="Groupe 5"/>
          <p:cNvGrpSpPr/>
          <p:nvPr userDrawn="1"/>
        </p:nvGrpSpPr>
        <p:grpSpPr>
          <a:xfrm>
            <a:off x="17749" y="627534"/>
            <a:ext cx="9253715" cy="1418316"/>
            <a:chOff x="-109715" y="234904"/>
            <a:chExt cx="9253715" cy="1891088"/>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0641" y="796978"/>
              <a:ext cx="3635897" cy="1315024"/>
            </a:xfrm>
            <a:prstGeom prst="rect">
              <a:avLst/>
            </a:prstGeom>
          </p:spPr>
        </p:pic>
        <p:sp>
          <p:nvSpPr>
            <p:cNvPr id="8" name="Rectangle 7"/>
            <p:cNvSpPr/>
            <p:nvPr/>
          </p:nvSpPr>
          <p:spPr>
            <a:xfrm>
              <a:off x="-109715" y="810968"/>
              <a:ext cx="5508104" cy="1315024"/>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10" name="Titre 1"/>
            <p:cNvSpPr txBox="1">
              <a:spLocks/>
            </p:cNvSpPr>
            <p:nvPr/>
          </p:nvSpPr>
          <p:spPr>
            <a:xfrm>
              <a:off x="3508432" y="234904"/>
              <a:ext cx="5503331" cy="60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1700" b="0" dirty="0">
                  <a:solidFill>
                    <a:srgbClr val="E75112"/>
                  </a:solidFill>
                  <a:latin typeface="Arial Narrow" panose="020B0606020202030204" pitchFamily="34" charset="0"/>
                  <a:ea typeface="ＭＳ Ｐゴシック" panose="020B0600070205080204" pitchFamily="34" charset="-128"/>
                </a:rPr>
                <a:t>Institut national de physique nucléaire et de physique des particules</a:t>
              </a:r>
              <a:endParaRPr lang="fr-FR" sz="1700" b="0" dirty="0">
                <a:solidFill>
                  <a:srgbClr val="E75112"/>
                </a:solidFill>
                <a:latin typeface="Arial Narrow" panose="020B0606020202030204" pitchFamily="34" charset="0"/>
              </a:endParaRPr>
            </a:p>
          </p:txBody>
        </p:sp>
      </p:grpSp>
      <p:sp>
        <p:nvSpPr>
          <p:cNvPr id="13" name="Titre 1"/>
          <p:cNvSpPr>
            <a:spLocks noGrp="1"/>
          </p:cNvSpPr>
          <p:nvPr>
            <p:ph type="title"/>
          </p:nvPr>
        </p:nvSpPr>
        <p:spPr>
          <a:xfrm>
            <a:off x="228824" y="1288584"/>
            <a:ext cx="5151818" cy="491078"/>
          </a:xfrm>
          <a:prstGeom prst="rect">
            <a:avLst/>
          </a:prstGeom>
        </p:spPr>
        <p:txBody>
          <a:bodyPr>
            <a:noAutofit/>
          </a:bodyPr>
          <a:lstStyle>
            <a:lvl1pPr algn="r">
              <a:defRPr sz="2800"/>
            </a:lvl1pPr>
          </a:lstStyle>
          <a:p>
            <a:r>
              <a:rPr lang="fr-FR" dirty="0"/>
              <a:t>Modifiez le style du titre</a:t>
            </a:r>
          </a:p>
        </p:txBody>
      </p:sp>
      <p:pic>
        <p:nvPicPr>
          <p:cNvPr id="14" name="Image 13">
            <a:extLst>
              <a:ext uri="{FF2B5EF4-FFF2-40B4-BE49-F238E27FC236}">
                <a16:creationId xmlns:a16="http://schemas.microsoft.com/office/drawing/2014/main" id="{127A1D6B-739C-9C45-8B89-0A3F8B8970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1584" y="33468"/>
            <a:ext cx="756000" cy="756000"/>
          </a:xfrm>
          <a:prstGeom prst="rect">
            <a:avLst/>
          </a:prstGeom>
        </p:spPr>
      </p:pic>
      <p:sp>
        <p:nvSpPr>
          <p:cNvPr id="16" name="Espace réservé du pied de page 5"/>
          <p:cNvSpPr>
            <a:spLocks noGrp="1"/>
          </p:cNvSpPr>
          <p:nvPr>
            <p:ph type="ftr" sz="quarter" idx="3"/>
          </p:nvPr>
        </p:nvSpPr>
        <p:spPr>
          <a:xfrm>
            <a:off x="2339752" y="4822030"/>
            <a:ext cx="4536504" cy="321470"/>
          </a:xfrm>
          <a:prstGeom prst="rect">
            <a:avLst/>
          </a:prstGeom>
        </p:spPr>
        <p:txBody>
          <a:bodyPr/>
          <a:lstStyle>
            <a:lvl1pPr algn="ctr">
              <a:defRPr sz="1400">
                <a:solidFill>
                  <a:schemeClr val="accent3"/>
                </a:solidFill>
              </a:defRPr>
            </a:lvl1pPr>
          </a:lstStyle>
          <a:p>
            <a:r>
              <a:rPr lang="fr-FR" dirty="0"/>
              <a:t>IN2P3</a:t>
            </a:r>
          </a:p>
        </p:txBody>
      </p:sp>
      <p:sp>
        <p:nvSpPr>
          <p:cNvPr id="17" name="Espace réservé du numéro de diapositive 6"/>
          <p:cNvSpPr>
            <a:spLocks noGrp="1"/>
          </p:cNvSpPr>
          <p:nvPr>
            <p:ph type="sldNum" sz="quarter" idx="4"/>
          </p:nvPr>
        </p:nvSpPr>
        <p:spPr>
          <a:xfrm>
            <a:off x="8460512" y="4876006"/>
            <a:ext cx="720000" cy="270000"/>
          </a:xfrm>
          <a:prstGeom prst="rect">
            <a:avLst/>
          </a:prstGeom>
        </p:spPr>
        <p:txBody>
          <a:bodyPr/>
          <a:lstStyle>
            <a:lvl1pPr algn="r">
              <a:defRPr sz="1400">
                <a:solidFill>
                  <a:schemeClr val="accent6">
                    <a:lumMod val="50000"/>
                    <a:lumOff val="50000"/>
                  </a:schemeClr>
                </a:solidFill>
              </a:defRPr>
            </a:lvl1pPr>
          </a:lstStyle>
          <a:p>
            <a:fld id="{5A41D906-68FB-4FCF-A226-CB4AF2FE6205}" type="slidenum">
              <a:rPr lang="fr-FR" smtClean="0"/>
              <a:pPr/>
              <a:t>‹N°›</a:t>
            </a:fld>
            <a:endParaRPr lang="fr-FR" dirty="0"/>
          </a:p>
        </p:txBody>
      </p:sp>
    </p:spTree>
    <p:extLst>
      <p:ext uri="{BB962C8B-B14F-4D97-AF65-F5344CB8AC3E}">
        <p14:creationId xmlns:p14="http://schemas.microsoft.com/office/powerpoint/2010/main" val="11823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2">
    <p:spTree>
      <p:nvGrpSpPr>
        <p:cNvPr id="1" name=""/>
        <p:cNvGrpSpPr/>
        <p:nvPr/>
      </p:nvGrpSpPr>
      <p:grpSpPr>
        <a:xfrm>
          <a:off x="0" y="0"/>
          <a:ext cx="0" cy="0"/>
          <a:chOff x="0" y="0"/>
          <a:chExt cx="0" cy="0"/>
        </a:xfrm>
      </p:grpSpPr>
      <p:sp>
        <p:nvSpPr>
          <p:cNvPr id="2" name="Titre 1"/>
          <p:cNvSpPr>
            <a:spLocks noGrp="1"/>
          </p:cNvSpPr>
          <p:nvPr>
            <p:ph type="title"/>
          </p:nvPr>
        </p:nvSpPr>
        <p:spPr>
          <a:xfrm>
            <a:off x="1691680" y="0"/>
            <a:ext cx="4752528" cy="555526"/>
          </a:xfrm>
          <a:prstGeom prst="rect">
            <a:avLst/>
          </a:prstGeom>
        </p:spPr>
        <p:txBody>
          <a:bodyPr/>
          <a:lstStyle>
            <a:lvl1pPr algn="ctr">
              <a:defRPr/>
            </a:lvl1pPr>
          </a:lstStyle>
          <a:p>
            <a:r>
              <a:rPr lang="fr-FR" dirty="0"/>
              <a:t>Modifiez le style du titre</a:t>
            </a:r>
          </a:p>
        </p:txBody>
      </p:sp>
      <p:sp>
        <p:nvSpPr>
          <p:cNvPr id="10" name="Espace réservé du numéro de diapositive 6"/>
          <p:cNvSpPr>
            <a:spLocks noGrp="1"/>
          </p:cNvSpPr>
          <p:nvPr>
            <p:ph type="sldNum" sz="quarter" idx="4"/>
          </p:nvPr>
        </p:nvSpPr>
        <p:spPr>
          <a:xfrm>
            <a:off x="8460512" y="4876006"/>
            <a:ext cx="720000" cy="270000"/>
          </a:xfrm>
          <a:prstGeom prst="rect">
            <a:avLst/>
          </a:prstGeom>
        </p:spPr>
        <p:txBody>
          <a:bodyPr/>
          <a:lstStyle>
            <a:lvl1pPr algn="r">
              <a:defRPr sz="1400">
                <a:solidFill>
                  <a:schemeClr val="accent6">
                    <a:lumMod val="50000"/>
                    <a:lumOff val="50000"/>
                  </a:schemeClr>
                </a:solidFill>
              </a:defRPr>
            </a:lvl1pPr>
          </a:lstStyle>
          <a:p>
            <a:fld id="{5A41D906-68FB-4FCF-A226-CB4AF2FE6205}" type="slidenum">
              <a:rPr lang="fr-FR" smtClean="0"/>
              <a:pPr/>
              <a:t>‹N°›</a:t>
            </a:fld>
            <a:endParaRPr lang="fr-FR" dirty="0"/>
          </a:p>
        </p:txBody>
      </p:sp>
    </p:spTree>
    <p:extLst>
      <p:ext uri="{BB962C8B-B14F-4D97-AF65-F5344CB8AC3E}">
        <p14:creationId xmlns:p14="http://schemas.microsoft.com/office/powerpoint/2010/main" val="30252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0151"/>
            <a:ext cx="8229600" cy="339447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Titre 1"/>
          <p:cNvSpPr>
            <a:spLocks noGrp="1"/>
          </p:cNvSpPr>
          <p:nvPr>
            <p:ph type="title"/>
          </p:nvPr>
        </p:nvSpPr>
        <p:spPr>
          <a:xfrm>
            <a:off x="1619672" y="0"/>
            <a:ext cx="4752528" cy="555526"/>
          </a:xfrm>
          <a:prstGeom prst="rect">
            <a:avLst/>
          </a:prstGeom>
        </p:spPr>
        <p:txBody>
          <a:bodyPr/>
          <a:lstStyle>
            <a:lvl1pPr algn="r">
              <a:defRPr/>
            </a:lvl1pPr>
          </a:lstStyle>
          <a:p>
            <a:r>
              <a:rPr lang="fr-FR" dirty="0"/>
              <a:t>Modifiez le style du titre</a:t>
            </a:r>
          </a:p>
        </p:txBody>
      </p:sp>
      <p:sp>
        <p:nvSpPr>
          <p:cNvPr id="12" name="Espace réservé du numéro de diapositive 6"/>
          <p:cNvSpPr>
            <a:spLocks noGrp="1"/>
          </p:cNvSpPr>
          <p:nvPr>
            <p:ph type="sldNum" sz="quarter" idx="4"/>
          </p:nvPr>
        </p:nvSpPr>
        <p:spPr>
          <a:xfrm>
            <a:off x="8460512" y="4876006"/>
            <a:ext cx="720000" cy="270000"/>
          </a:xfrm>
          <a:prstGeom prst="rect">
            <a:avLst/>
          </a:prstGeom>
        </p:spPr>
        <p:txBody>
          <a:bodyPr/>
          <a:lstStyle>
            <a:lvl1pPr algn="r">
              <a:defRPr sz="1400">
                <a:solidFill>
                  <a:schemeClr val="accent6">
                    <a:lumMod val="50000"/>
                    <a:lumOff val="50000"/>
                  </a:schemeClr>
                </a:solidFill>
              </a:defRPr>
            </a:lvl1pPr>
          </a:lstStyle>
          <a:p>
            <a:fld id="{5A41D906-68FB-4FCF-A226-CB4AF2FE6205}" type="slidenum">
              <a:rPr lang="fr-FR" smtClean="0"/>
              <a:pPr/>
              <a:t>‹N°›</a:t>
            </a:fld>
            <a:endParaRPr lang="fr-FR" dirty="0"/>
          </a:p>
        </p:txBody>
      </p:sp>
    </p:spTree>
    <p:extLst>
      <p:ext uri="{BB962C8B-B14F-4D97-AF65-F5344CB8AC3E}">
        <p14:creationId xmlns:p14="http://schemas.microsoft.com/office/powerpoint/2010/main" val="379642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195736" y="0"/>
            <a:ext cx="4038600" cy="555526"/>
          </a:xfrm>
          <a:prstGeom prst="rect">
            <a:avLst/>
          </a:prstGeom>
        </p:spPr>
        <p:txBody>
          <a:bodyPr/>
          <a:lstStyle>
            <a:lvl1pPr algn="r">
              <a:defRPr/>
            </a:lvl1pPr>
          </a:lstStyle>
          <a:p>
            <a:r>
              <a:rPr lang="fr-FR" dirty="0"/>
              <a:t>Modifiez le style du titre</a:t>
            </a:r>
          </a:p>
        </p:txBody>
      </p:sp>
      <p:sp>
        <p:nvSpPr>
          <p:cNvPr id="11" name="Espace réservé du numéro de diapositive 6"/>
          <p:cNvSpPr>
            <a:spLocks noGrp="1"/>
          </p:cNvSpPr>
          <p:nvPr>
            <p:ph type="sldNum" sz="quarter" idx="4"/>
          </p:nvPr>
        </p:nvSpPr>
        <p:spPr>
          <a:xfrm>
            <a:off x="8460512" y="4876006"/>
            <a:ext cx="720000" cy="270000"/>
          </a:xfrm>
          <a:prstGeom prst="rect">
            <a:avLst/>
          </a:prstGeom>
        </p:spPr>
        <p:txBody>
          <a:bodyPr/>
          <a:lstStyle>
            <a:lvl1pPr algn="r">
              <a:defRPr sz="1400">
                <a:solidFill>
                  <a:schemeClr val="accent6">
                    <a:lumMod val="50000"/>
                    <a:lumOff val="50000"/>
                  </a:schemeClr>
                </a:solidFill>
              </a:defRPr>
            </a:lvl1pPr>
          </a:lstStyle>
          <a:p>
            <a:fld id="{5A41D906-68FB-4FCF-A226-CB4AF2FE6205}" type="slidenum">
              <a:rPr lang="fr-FR" smtClean="0"/>
              <a:pPr/>
              <a:t>‹N°›</a:t>
            </a:fld>
            <a:endParaRPr lang="fr-FR" dirty="0"/>
          </a:p>
        </p:txBody>
      </p:sp>
    </p:spTree>
    <p:extLst>
      <p:ext uri="{BB962C8B-B14F-4D97-AF65-F5344CB8AC3E}">
        <p14:creationId xmlns:p14="http://schemas.microsoft.com/office/powerpoint/2010/main" val="175677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93" y="0"/>
            <a:ext cx="1656183" cy="538998"/>
          </a:xfrm>
          <a:prstGeom prst="rect">
            <a:avLst/>
          </a:prstGeom>
        </p:spPr>
      </p:pic>
      <p:sp>
        <p:nvSpPr>
          <p:cNvPr id="8" name="Rectangle 7"/>
          <p:cNvSpPr/>
          <p:nvPr/>
        </p:nvSpPr>
        <p:spPr>
          <a:xfrm>
            <a:off x="1656183" y="2332"/>
            <a:ext cx="7487817" cy="540000"/>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2977480" y="195486"/>
            <a:ext cx="4762872" cy="259538"/>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fr-FR" dirty="0"/>
          </a:p>
        </p:txBody>
      </p:sp>
      <p:sp>
        <p:nvSpPr>
          <p:cNvPr id="11" name="Espace réservé du titre 10"/>
          <p:cNvSpPr>
            <a:spLocks noGrp="1"/>
          </p:cNvSpPr>
          <p:nvPr>
            <p:ph type="title"/>
          </p:nvPr>
        </p:nvSpPr>
        <p:spPr>
          <a:xfrm>
            <a:off x="1656183" y="-10862"/>
            <a:ext cx="4824537" cy="540000"/>
          </a:xfrm>
          <a:prstGeom prst="rect">
            <a:avLst/>
          </a:prstGeom>
        </p:spPr>
        <p:txBody>
          <a:bodyPr vert="horz" lIns="91440" tIns="45720" rIns="91440" bIns="45720" rtlCol="0" anchor="ctr">
            <a:normAutofit/>
          </a:bodyPr>
          <a:lstStyle/>
          <a:p>
            <a:r>
              <a:rPr lang="fr-FR" dirty="0"/>
              <a:t>Modifiez le style du titre</a:t>
            </a:r>
          </a:p>
        </p:txBody>
      </p:sp>
      <p:sp>
        <p:nvSpPr>
          <p:cNvPr id="13" name="Espace réservé du numéro de diapositive 6"/>
          <p:cNvSpPr>
            <a:spLocks noGrp="1"/>
          </p:cNvSpPr>
          <p:nvPr>
            <p:ph type="sldNum" sz="quarter" idx="4"/>
          </p:nvPr>
        </p:nvSpPr>
        <p:spPr>
          <a:xfrm>
            <a:off x="8460512" y="4876006"/>
            <a:ext cx="720000" cy="270000"/>
          </a:xfrm>
          <a:prstGeom prst="rect">
            <a:avLst/>
          </a:prstGeom>
        </p:spPr>
        <p:txBody>
          <a:bodyPr/>
          <a:lstStyle>
            <a:lvl1pPr algn="r">
              <a:defRPr sz="1400">
                <a:solidFill>
                  <a:schemeClr val="accent6">
                    <a:lumMod val="50000"/>
                    <a:lumOff val="50000"/>
                  </a:schemeClr>
                </a:solidFill>
              </a:defRPr>
            </a:lvl1pPr>
          </a:lstStyle>
          <a:p>
            <a:fld id="{5A41D906-68FB-4FCF-A226-CB4AF2FE6205}" type="slidenum">
              <a:rPr lang="fr-FR" smtClean="0"/>
              <a:pPr/>
              <a:t>‹N°›</a:t>
            </a:fld>
            <a:endParaRPr lang="fr-FR" dirty="0"/>
          </a:p>
        </p:txBody>
      </p:sp>
      <p:pic>
        <p:nvPicPr>
          <p:cNvPr id="16" name="Image 15">
            <a:extLst>
              <a:ext uri="{FF2B5EF4-FFF2-40B4-BE49-F238E27FC236}">
                <a16:creationId xmlns:a16="http://schemas.microsoft.com/office/drawing/2014/main" id="{31C608D9-7108-4B43-9EEB-A56EEB0F508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bwMode="gray">
          <a:xfrm>
            <a:off x="8576736" y="23758"/>
            <a:ext cx="531768" cy="531768"/>
          </a:xfrm>
          <a:prstGeom prst="rect">
            <a:avLst/>
          </a:prstGeom>
        </p:spPr>
      </p:pic>
      <p:sp>
        <p:nvSpPr>
          <p:cNvPr id="17" name="Rectangle 16">
            <a:extLst>
              <a:ext uri="{FF2B5EF4-FFF2-40B4-BE49-F238E27FC236}">
                <a16:creationId xmlns:a16="http://schemas.microsoft.com/office/drawing/2014/main" id="{4037D896-F977-2F4C-B789-A40ED0D5A012}"/>
              </a:ext>
            </a:extLst>
          </p:cNvPr>
          <p:cNvSpPr/>
          <p:nvPr userDrawn="1"/>
        </p:nvSpPr>
        <p:spPr>
          <a:xfrm>
            <a:off x="6444208" y="51470"/>
            <a:ext cx="2195757" cy="415498"/>
          </a:xfrm>
          <a:prstGeom prst="rect">
            <a:avLst/>
          </a:prstGeom>
        </p:spPr>
        <p:txBody>
          <a:bodyPr wrap="square">
            <a:spAutoFit/>
          </a:bodyPr>
          <a:lstStyle/>
          <a:p>
            <a:pPr algn="l"/>
            <a:r>
              <a:rPr lang="fr-FR" altLang="fr-FR" sz="1050" b="1" dirty="0">
                <a:solidFill>
                  <a:schemeClr val="bg1"/>
                </a:solidFill>
                <a:latin typeface="Arial Narrow" panose="020B0606020202030204" pitchFamily="34" charset="0"/>
                <a:ea typeface="ＭＳ Ｐゴシック" panose="020B0600070205080204" pitchFamily="34" charset="-128"/>
              </a:rPr>
              <a:t>Institut national de physique nucléaire </a:t>
            </a:r>
          </a:p>
          <a:p>
            <a:pPr algn="l"/>
            <a:r>
              <a:rPr lang="fr-FR" altLang="fr-FR" sz="1050" b="1" dirty="0">
                <a:solidFill>
                  <a:schemeClr val="bg1"/>
                </a:solidFill>
                <a:latin typeface="Arial Narrow" panose="020B0606020202030204" pitchFamily="34" charset="0"/>
                <a:ea typeface="ＭＳ Ｐゴシック" panose="020B0600070205080204" pitchFamily="34" charset="-128"/>
              </a:rPr>
              <a:t>et de physique des particules</a:t>
            </a:r>
          </a:p>
        </p:txBody>
      </p:sp>
    </p:spTree>
    <p:extLst>
      <p:ext uri="{BB962C8B-B14F-4D97-AF65-F5344CB8AC3E}">
        <p14:creationId xmlns:p14="http://schemas.microsoft.com/office/powerpoint/2010/main" val="36156915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2" r:id="rId5"/>
  </p:sldLayoutIdLst>
  <p:hf hdr="0" ftr="0" dt="0"/>
  <p:txStyles>
    <p:title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image" Target="../media/image34.tiff"/><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france.gouv.fr/affichTexte.do?cidTexte=JORFTEXT000032587065&amp;categorieLien=id"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prospectives2021.in2p3.fr/" TargetMode="External"/><Relationship Id="rId2" Type="http://schemas.openxmlformats.org/officeDocument/2006/relationships/hyperlink" Target="https://indico.in2p3.fr/event/22028" TargetMode="External"/><Relationship Id="rId1" Type="http://schemas.openxmlformats.org/officeDocument/2006/relationships/slideLayout" Target="../slideLayouts/slideLayout5.xml"/><Relationship Id="rId6" Type="http://schemas.openxmlformats.org/officeDocument/2006/relationships/hyperlink" Target="mailto:secretariat-prosp2021@admin.in2p3.fr" TargetMode="External"/><Relationship Id="rId5" Type="http://schemas.openxmlformats.org/officeDocument/2006/relationships/hyperlink" Target="https://chat.in2p3.fr/channel/Prospectives-Giens-2021" TargetMode="External"/><Relationship Id="rId4" Type="http://schemas.openxmlformats.org/officeDocument/2006/relationships/hyperlink" Target="https://webcast.in2p3.fr/live/colloque-de-restitution-de-l-exercice-de-prospective-nationale-2021-20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rospectives2021.in2p3.f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hyperlink" Target="https://prospectives2021.in2p3.fr/" TargetMode="Externa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hyperlink" Target="https://prospectives2020.in2p3.fr/?page_id=18" TargetMode="External"/><Relationship Id="rId16"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hyperlink" Target="https://indico.in2p3.fr/event/22028/"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C4B810-2491-8945-9B4C-61BF56BECBC0}"/>
              </a:ext>
            </a:extLst>
          </p:cNvPr>
          <p:cNvSpPr>
            <a:spLocks noGrp="1"/>
          </p:cNvSpPr>
          <p:nvPr>
            <p:ph type="title"/>
          </p:nvPr>
        </p:nvSpPr>
        <p:spPr>
          <a:xfrm>
            <a:off x="1547664" y="3939902"/>
            <a:ext cx="7416824" cy="936104"/>
          </a:xfrm>
        </p:spPr>
        <p:txBody>
          <a:bodyPr/>
          <a:lstStyle/>
          <a:p>
            <a:r>
              <a:rPr lang="en-GB" sz="6600" dirty="0"/>
              <a:t>Welcome !</a:t>
            </a:r>
          </a:p>
        </p:txBody>
      </p:sp>
      <p:pic>
        <p:nvPicPr>
          <p:cNvPr id="2050" name="Picture 2">
            <a:extLst>
              <a:ext uri="{FF2B5EF4-FFF2-40B4-BE49-F238E27FC236}">
                <a16:creationId xmlns:a16="http://schemas.microsoft.com/office/drawing/2014/main" id="{CB9B2F3C-8247-2544-8646-5204A0883C9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640" y="4514819"/>
            <a:ext cx="576064" cy="19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179512" y="843558"/>
            <a:ext cx="5688632" cy="3744416"/>
          </a:xfrm>
        </p:spPr>
        <p:txBody>
          <a:bodyPr/>
          <a:lstStyle/>
          <a:p>
            <a:pPr marL="0" indent="0">
              <a:buNone/>
            </a:pPr>
            <a:r>
              <a:rPr lang="fr-FR" sz="1800" b="1" dirty="0"/>
              <a:t>Sessions de restitutions par GT organisées par le comité de pilotage de chaque GT</a:t>
            </a:r>
          </a:p>
          <a:p>
            <a:r>
              <a:rPr lang="fr-FR" sz="1800" dirty="0"/>
              <a:t>Présentation de la restitution de chaque GT</a:t>
            </a:r>
          </a:p>
          <a:p>
            <a:r>
              <a:rPr lang="fr-FR" sz="1800" dirty="0"/>
              <a:t>Suivi d’une séance de questions/discussion</a:t>
            </a:r>
          </a:p>
          <a:p>
            <a:pPr marL="0" indent="0">
              <a:buNone/>
            </a:pPr>
            <a:endParaRPr lang="fr-FR" sz="1800" dirty="0"/>
          </a:p>
          <a:p>
            <a:pPr marL="0" indent="0">
              <a:buNone/>
            </a:pPr>
            <a:r>
              <a:rPr lang="fr-FR" sz="1800" b="1" dirty="0"/>
              <a:t>2 Tables rondes: </a:t>
            </a:r>
            <a:r>
              <a:rPr lang="fr-FR" sz="1800" dirty="0"/>
              <a:t>mercredi et jeudi soir:</a:t>
            </a:r>
          </a:p>
          <a:p>
            <a:pPr marL="0" indent="0">
              <a:buNone/>
            </a:pPr>
            <a:r>
              <a:rPr lang="fr-FR" sz="1800" dirty="0"/>
              <a:t>1) Les Très Grandes Infrastructures de Recherche</a:t>
            </a:r>
          </a:p>
          <a:p>
            <a:pPr marL="0" indent="0">
              <a:buNone/>
            </a:pPr>
            <a:r>
              <a:rPr lang="fr-FR" sz="1800" dirty="0"/>
              <a:t>2) L’IN2P3 sur les sites universitaires</a:t>
            </a:r>
          </a:p>
          <a:p>
            <a:pPr marL="0" indent="0">
              <a:buNone/>
            </a:pPr>
            <a:endParaRPr lang="fr-FR" sz="1800" dirty="0"/>
          </a:p>
          <a:p>
            <a:pPr marL="0" indent="0">
              <a:buNone/>
            </a:pPr>
            <a:r>
              <a:rPr lang="fr-FR" sz="1800" b="1" dirty="0"/>
              <a:t>Vendredi fin de matinée</a:t>
            </a:r>
          </a:p>
          <a:p>
            <a:r>
              <a:rPr lang="fr-FR" sz="1800" dirty="0"/>
              <a:t>Session sur la Préparation de la synthèse globale</a:t>
            </a:r>
          </a:p>
          <a:p>
            <a:endParaRPr lang="fr-FR" sz="1800" dirty="0"/>
          </a:p>
          <a:p>
            <a:pPr marL="0" indent="0">
              <a:buNone/>
            </a:pPr>
            <a:endParaRPr lang="fr-FR" sz="1800" dirty="0"/>
          </a:p>
        </p:txBody>
      </p:sp>
      <p:sp>
        <p:nvSpPr>
          <p:cNvPr id="4" name="Titre 3"/>
          <p:cNvSpPr>
            <a:spLocks noGrp="1"/>
          </p:cNvSpPr>
          <p:nvPr>
            <p:ph type="title"/>
          </p:nvPr>
        </p:nvSpPr>
        <p:spPr/>
        <p:txBody>
          <a:bodyPr>
            <a:normAutofit/>
          </a:bodyPr>
          <a:lstStyle/>
          <a:p>
            <a:pPr algn="l"/>
            <a:r>
              <a:rPr lang="fr-FR" dirty="0"/>
              <a:t>Agenda</a:t>
            </a:r>
          </a:p>
        </p:txBody>
      </p:sp>
      <p:sp>
        <p:nvSpPr>
          <p:cNvPr id="5" name="Espace réservé du numéro de diapositive 4"/>
          <p:cNvSpPr>
            <a:spLocks noGrp="1"/>
          </p:cNvSpPr>
          <p:nvPr>
            <p:ph type="sldNum" sz="quarter" idx="4"/>
          </p:nvPr>
        </p:nvSpPr>
        <p:spPr/>
        <p:txBody>
          <a:bodyPr/>
          <a:lstStyle/>
          <a:p>
            <a:fld id="{5A41D906-68FB-4FCF-A226-CB4AF2FE6205}" type="slidenum">
              <a:rPr lang="fr-FR" smtClean="0"/>
              <a:pPr/>
              <a:t>10</a:t>
            </a:fld>
            <a:endParaRPr lang="fr-FR" dirty="0"/>
          </a:p>
        </p:txBody>
      </p:sp>
      <p:grpSp>
        <p:nvGrpSpPr>
          <p:cNvPr id="14" name="Groupe 13">
            <a:extLst>
              <a:ext uri="{FF2B5EF4-FFF2-40B4-BE49-F238E27FC236}">
                <a16:creationId xmlns:a16="http://schemas.microsoft.com/office/drawing/2014/main" id="{E68B4FC3-A066-DB4C-B0FE-BC7C186979EE}"/>
              </a:ext>
            </a:extLst>
          </p:cNvPr>
          <p:cNvGrpSpPr/>
          <p:nvPr/>
        </p:nvGrpSpPr>
        <p:grpSpPr>
          <a:xfrm>
            <a:off x="6020501" y="606996"/>
            <a:ext cx="2952760" cy="4536504"/>
            <a:chOff x="5579680" y="38150"/>
            <a:chExt cx="3312800" cy="5053026"/>
          </a:xfrm>
        </p:grpSpPr>
        <p:pic>
          <p:nvPicPr>
            <p:cNvPr id="9" name="Image 8">
              <a:extLst>
                <a:ext uri="{FF2B5EF4-FFF2-40B4-BE49-F238E27FC236}">
                  <a16:creationId xmlns:a16="http://schemas.microsoft.com/office/drawing/2014/main" id="{F3B35DAF-B3F0-AB42-9C85-523B8D4D67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6763" y="38150"/>
              <a:ext cx="3194086" cy="2226890"/>
            </a:xfrm>
            <a:prstGeom prst="rect">
              <a:avLst/>
            </a:prstGeom>
          </p:spPr>
        </p:pic>
        <p:pic>
          <p:nvPicPr>
            <p:cNvPr id="11" name="Image 10">
              <a:extLst>
                <a:ext uri="{FF2B5EF4-FFF2-40B4-BE49-F238E27FC236}">
                  <a16:creationId xmlns:a16="http://schemas.microsoft.com/office/drawing/2014/main" id="{B42239D6-8EC7-1248-A91E-7E63941E1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6196" y="2262910"/>
              <a:ext cx="3234185" cy="2067694"/>
            </a:xfrm>
            <a:prstGeom prst="rect">
              <a:avLst/>
            </a:prstGeom>
          </p:spPr>
        </p:pic>
        <p:pic>
          <p:nvPicPr>
            <p:cNvPr id="13" name="Image 12">
              <a:extLst>
                <a:ext uri="{FF2B5EF4-FFF2-40B4-BE49-F238E27FC236}">
                  <a16:creationId xmlns:a16="http://schemas.microsoft.com/office/drawing/2014/main" id="{3F638136-5F34-014C-9FCC-52C54C51A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9680" y="4330604"/>
              <a:ext cx="3312800" cy="760572"/>
            </a:xfrm>
            <a:prstGeom prst="rect">
              <a:avLst/>
            </a:prstGeom>
          </p:spPr>
        </p:pic>
      </p:grpSp>
    </p:spTree>
    <p:extLst>
      <p:ext uri="{BB962C8B-B14F-4D97-AF65-F5344CB8AC3E}">
        <p14:creationId xmlns:p14="http://schemas.microsoft.com/office/powerpoint/2010/main" val="268299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039C8A1-E6B9-E94A-BA2E-3E452ED12134}"/>
              </a:ext>
            </a:extLst>
          </p:cNvPr>
          <p:cNvSpPr>
            <a:spLocks noGrp="1"/>
          </p:cNvSpPr>
          <p:nvPr>
            <p:ph type="title"/>
          </p:nvPr>
        </p:nvSpPr>
        <p:spPr/>
        <p:txBody>
          <a:bodyPr>
            <a:normAutofit fontScale="90000"/>
          </a:bodyPr>
          <a:lstStyle/>
          <a:p>
            <a:pPr algn="l"/>
            <a:r>
              <a:rPr lang="en-GB" dirty="0"/>
              <a:t>Ateliers et </a:t>
            </a:r>
            <a:r>
              <a:rPr lang="en-GB" dirty="0" err="1"/>
              <a:t>prospectives</a:t>
            </a:r>
            <a:r>
              <a:rPr lang="en-GB" dirty="0"/>
              <a:t> techniques</a:t>
            </a:r>
          </a:p>
        </p:txBody>
      </p:sp>
      <p:sp>
        <p:nvSpPr>
          <p:cNvPr id="5" name="Espace réservé du numéro de diapositive 4">
            <a:extLst>
              <a:ext uri="{FF2B5EF4-FFF2-40B4-BE49-F238E27FC236}">
                <a16:creationId xmlns:a16="http://schemas.microsoft.com/office/drawing/2014/main" id="{7C168E6D-36D0-E849-9A34-0142567F7464}"/>
              </a:ext>
            </a:extLst>
          </p:cNvPr>
          <p:cNvSpPr>
            <a:spLocks noGrp="1"/>
          </p:cNvSpPr>
          <p:nvPr>
            <p:ph type="sldNum" sz="quarter" idx="4"/>
          </p:nvPr>
        </p:nvSpPr>
        <p:spPr/>
        <p:txBody>
          <a:bodyPr/>
          <a:lstStyle/>
          <a:p>
            <a:fld id="{5A41D906-68FB-4FCF-A226-CB4AF2FE6205}" type="slidenum">
              <a:rPr lang="fr-FR" smtClean="0"/>
              <a:pPr/>
              <a:t>11</a:t>
            </a:fld>
            <a:endParaRPr lang="fr-FR" dirty="0"/>
          </a:p>
        </p:txBody>
      </p:sp>
      <p:sp>
        <p:nvSpPr>
          <p:cNvPr id="6" name="Espace réservé du contenu 5">
            <a:extLst>
              <a:ext uri="{FF2B5EF4-FFF2-40B4-BE49-F238E27FC236}">
                <a16:creationId xmlns:a16="http://schemas.microsoft.com/office/drawing/2014/main" id="{12E32AF9-9C19-014C-873A-2744D1325742}"/>
              </a:ext>
            </a:extLst>
          </p:cNvPr>
          <p:cNvSpPr>
            <a:spLocks noGrp="1"/>
          </p:cNvSpPr>
          <p:nvPr>
            <p:ph sz="half" idx="1"/>
          </p:nvPr>
        </p:nvSpPr>
        <p:spPr>
          <a:xfrm>
            <a:off x="32212" y="998567"/>
            <a:ext cx="5979948" cy="1861215"/>
          </a:xfrm>
        </p:spPr>
        <p:txBody>
          <a:bodyPr/>
          <a:lstStyle/>
          <a:p>
            <a:pPr marL="0" indent="0">
              <a:buNone/>
            </a:pPr>
            <a:r>
              <a:rPr lang="fr-FR" sz="1600" b="1" dirty="0"/>
              <a:t>Pour compléter les travaux des GT, 2 ateliers ont été organisés en juin 2021:</a:t>
            </a:r>
          </a:p>
          <a:p>
            <a:r>
              <a:rPr lang="fr-FR" sz="1600" dirty="0"/>
              <a:t>Atelier "Technologies quantiques des deux infinis" (QT2I) au CPPM</a:t>
            </a:r>
          </a:p>
          <a:p>
            <a:r>
              <a:rPr lang="fr-FR" sz="1600" dirty="0"/>
              <a:t>Atelier "Physique Théorique des deux infinis"</a:t>
            </a:r>
          </a:p>
          <a:p>
            <a:pPr marL="0" indent="0">
              <a:buNone/>
            </a:pPr>
            <a:r>
              <a:rPr lang="fr-FR" sz="1600" dirty="0">
                <a:solidFill>
                  <a:schemeClr val="accent3"/>
                </a:solidFill>
              </a:rPr>
              <a:t>=&gt; Restitution mercredi et vendredi</a:t>
            </a:r>
          </a:p>
        </p:txBody>
      </p:sp>
      <p:pic>
        <p:nvPicPr>
          <p:cNvPr id="8" name="Image 7">
            <a:extLst>
              <a:ext uri="{FF2B5EF4-FFF2-40B4-BE49-F238E27FC236}">
                <a16:creationId xmlns:a16="http://schemas.microsoft.com/office/drawing/2014/main" id="{F88CD6AA-6C97-8C45-8FEC-959BDCA745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927176" y="1511627"/>
            <a:ext cx="1224137" cy="918102"/>
          </a:xfrm>
          <a:prstGeom prst="rect">
            <a:avLst/>
          </a:prstGeom>
        </p:spPr>
      </p:pic>
      <p:pic>
        <p:nvPicPr>
          <p:cNvPr id="3" name="Image 2">
            <a:extLst>
              <a:ext uri="{FF2B5EF4-FFF2-40B4-BE49-F238E27FC236}">
                <a16:creationId xmlns:a16="http://schemas.microsoft.com/office/drawing/2014/main" id="{9B505099-DBDB-3D4C-B070-F42B4FBDEA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877" y="1231636"/>
            <a:ext cx="1017681" cy="1440000"/>
          </a:xfrm>
          <a:prstGeom prst="rect">
            <a:avLst/>
          </a:prstGeom>
        </p:spPr>
      </p:pic>
      <p:pic>
        <p:nvPicPr>
          <p:cNvPr id="11" name="Image 10">
            <a:extLst>
              <a:ext uri="{FF2B5EF4-FFF2-40B4-BE49-F238E27FC236}">
                <a16:creationId xmlns:a16="http://schemas.microsoft.com/office/drawing/2014/main" id="{6A9CB1C4-32F4-3F4B-88E9-BBF2633B48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5197" y="1231636"/>
            <a:ext cx="1017680" cy="1440000"/>
          </a:xfrm>
          <a:prstGeom prst="rect">
            <a:avLst/>
          </a:prstGeom>
        </p:spPr>
      </p:pic>
      <p:sp>
        <p:nvSpPr>
          <p:cNvPr id="13" name="ZoneTexte 12">
            <a:extLst>
              <a:ext uri="{FF2B5EF4-FFF2-40B4-BE49-F238E27FC236}">
                <a16:creationId xmlns:a16="http://schemas.microsoft.com/office/drawing/2014/main" id="{663882CA-D87F-FC43-A978-69451AEE07AE}"/>
              </a:ext>
            </a:extLst>
          </p:cNvPr>
          <p:cNvSpPr txBox="1"/>
          <p:nvPr/>
        </p:nvSpPr>
        <p:spPr>
          <a:xfrm rot="20753709">
            <a:off x="7720695" y="1220109"/>
            <a:ext cx="760721" cy="276999"/>
          </a:xfrm>
          <a:prstGeom prst="rect">
            <a:avLst/>
          </a:prstGeom>
          <a:noFill/>
        </p:spPr>
        <p:txBody>
          <a:bodyPr wrap="none" rtlCol="0">
            <a:spAutoFit/>
          </a:bodyPr>
          <a:lstStyle/>
          <a:p>
            <a:r>
              <a:rPr lang="en-US" sz="1200" dirty="0">
                <a:solidFill>
                  <a:srgbClr val="222268"/>
                </a:solidFill>
                <a:highlight>
                  <a:srgbClr val="FFFF00"/>
                </a:highlight>
              </a:rPr>
              <a:t>Marseille</a:t>
            </a:r>
          </a:p>
        </p:txBody>
      </p:sp>
      <p:sp>
        <p:nvSpPr>
          <p:cNvPr id="15" name="Espace réservé du contenu 5">
            <a:extLst>
              <a:ext uri="{FF2B5EF4-FFF2-40B4-BE49-F238E27FC236}">
                <a16:creationId xmlns:a16="http://schemas.microsoft.com/office/drawing/2014/main" id="{7DFE445E-BFBB-E542-AE85-26004EB5C944}"/>
              </a:ext>
            </a:extLst>
          </p:cNvPr>
          <p:cNvSpPr txBox="1">
            <a:spLocks/>
          </p:cNvSpPr>
          <p:nvPr/>
        </p:nvSpPr>
        <p:spPr>
          <a:xfrm>
            <a:off x="107504" y="3363838"/>
            <a:ext cx="5763924" cy="14401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b="1" dirty="0"/>
              <a:t>En parallèle de ces prospectives scientifiques, un exercice de prospective interne à l’IN2P3 est en cours sur l’emploi et les compétences techniques: </a:t>
            </a:r>
          </a:p>
          <a:p>
            <a:pPr marL="0" indent="0">
              <a:buFont typeface="Arial" panose="020B0604020202020204" pitchFamily="34" charset="0"/>
              <a:buNone/>
            </a:pPr>
            <a:r>
              <a:rPr lang="fr-FR" sz="1600" dirty="0">
                <a:solidFill>
                  <a:schemeClr val="accent3"/>
                </a:solidFill>
              </a:rPr>
              <a:t>=&gt; Etat des lieux vendredi matin</a:t>
            </a:r>
          </a:p>
        </p:txBody>
      </p:sp>
      <p:pic>
        <p:nvPicPr>
          <p:cNvPr id="16" name="Image 15">
            <a:extLst>
              <a:ext uri="{FF2B5EF4-FFF2-40B4-BE49-F238E27FC236}">
                <a16:creationId xmlns:a16="http://schemas.microsoft.com/office/drawing/2014/main" id="{96F764E1-B2C1-294A-BD96-1ED138F61E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4667" y="3086800"/>
            <a:ext cx="3363630" cy="1488819"/>
          </a:xfrm>
          <a:prstGeom prst="rect">
            <a:avLst/>
          </a:prstGeom>
        </p:spPr>
      </p:pic>
    </p:spTree>
    <p:extLst>
      <p:ext uri="{BB962C8B-B14F-4D97-AF65-F5344CB8AC3E}">
        <p14:creationId xmlns:p14="http://schemas.microsoft.com/office/powerpoint/2010/main" val="413424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A41D906-68FB-4FCF-A226-CB4AF2FE6205}" type="slidenum">
              <a:rPr lang="fr-FR" smtClean="0"/>
              <a:pPr/>
              <a:t>12</a:t>
            </a:fld>
            <a:endParaRPr lang="fr-FR" dirty="0"/>
          </a:p>
        </p:txBody>
      </p:sp>
      <p:sp>
        <p:nvSpPr>
          <p:cNvPr id="6" name="Espace réservé du contenu 5"/>
          <p:cNvSpPr txBox="1">
            <a:spLocks/>
          </p:cNvSpPr>
          <p:nvPr/>
        </p:nvSpPr>
        <p:spPr>
          <a:xfrm>
            <a:off x="3131840" y="1811090"/>
            <a:ext cx="3816424" cy="12647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000" b="1" dirty="0"/>
          </a:p>
          <a:p>
            <a:pPr marL="0" indent="0">
              <a:buNone/>
            </a:pPr>
            <a:r>
              <a:rPr lang="fr-FR" sz="2000" b="1" dirty="0"/>
              <a:t>Merci de votre attention</a:t>
            </a:r>
          </a:p>
        </p:txBody>
      </p:sp>
      <p:pic>
        <p:nvPicPr>
          <p:cNvPr id="4" name="Image 3">
            <a:extLst>
              <a:ext uri="{FF2B5EF4-FFF2-40B4-BE49-F238E27FC236}">
                <a16:creationId xmlns:a16="http://schemas.microsoft.com/office/drawing/2014/main" id="{6F985C3F-F4BE-8040-8722-37ED6AF53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9" y="2783217"/>
            <a:ext cx="9144000" cy="2066357"/>
          </a:xfrm>
          <a:prstGeom prst="rect">
            <a:avLst/>
          </a:prstGeom>
        </p:spPr>
      </p:pic>
    </p:spTree>
    <p:extLst>
      <p:ext uri="{BB962C8B-B14F-4D97-AF65-F5344CB8AC3E}">
        <p14:creationId xmlns:p14="http://schemas.microsoft.com/office/powerpoint/2010/main" val="81989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Exercices de prospective</a:t>
            </a:r>
          </a:p>
        </p:txBody>
      </p:sp>
      <p:sp>
        <p:nvSpPr>
          <p:cNvPr id="4" name="Espace réservé du numéro de diapositive 3"/>
          <p:cNvSpPr>
            <a:spLocks noGrp="1"/>
          </p:cNvSpPr>
          <p:nvPr>
            <p:ph type="sldNum" sz="quarter" idx="4"/>
          </p:nvPr>
        </p:nvSpPr>
        <p:spPr/>
        <p:txBody>
          <a:bodyPr/>
          <a:lstStyle/>
          <a:p>
            <a:fld id="{5A41D906-68FB-4FCF-A226-CB4AF2FE6205}" type="slidenum">
              <a:rPr lang="fr-FR" smtClean="0"/>
              <a:pPr/>
              <a:t>13</a:t>
            </a:fld>
            <a:endParaRPr lang="fr-FR" dirty="0"/>
          </a:p>
        </p:txBody>
      </p:sp>
      <p:sp>
        <p:nvSpPr>
          <p:cNvPr id="5" name="Rectangle 4"/>
          <p:cNvSpPr/>
          <p:nvPr/>
        </p:nvSpPr>
        <p:spPr>
          <a:xfrm>
            <a:off x="179512" y="836712"/>
            <a:ext cx="8712968" cy="1046440"/>
          </a:xfrm>
          <a:prstGeom prst="rect">
            <a:avLst/>
          </a:prstGeom>
        </p:spPr>
        <p:txBody>
          <a:bodyPr wrap="square">
            <a:spAutoFit/>
          </a:bodyPr>
          <a:lstStyle/>
          <a:p>
            <a:pPr algn="ctr"/>
            <a:r>
              <a:rPr lang="fr-FR" sz="1600" dirty="0"/>
              <a:t>L’IN2P3 est un des 3 instituts nationaux du CNRS. Les missions sont définis dans l’arrêté du 29 avril 2016 relatif à l'Institut national de physique nucléaire et de physique des particules du Centre national de la recherche scientifique:</a:t>
            </a:r>
          </a:p>
          <a:p>
            <a:pPr algn="ctr"/>
            <a:r>
              <a:rPr lang="fr-FR" sz="1200" dirty="0" err="1">
                <a:hlinkClick r:id="rId2"/>
              </a:rPr>
              <a:t>https</a:t>
            </a:r>
            <a:r>
              <a:rPr lang="fr-FR" sz="1200" dirty="0">
                <a:hlinkClick r:id="rId2"/>
              </a:rPr>
              <a:t>://</a:t>
            </a:r>
            <a:r>
              <a:rPr lang="fr-FR" sz="1200" dirty="0" err="1">
                <a:hlinkClick r:id="rId2"/>
              </a:rPr>
              <a:t>www.legifrance.gouv.fr</a:t>
            </a:r>
            <a:r>
              <a:rPr lang="fr-FR" sz="1200" dirty="0">
                <a:hlinkClick r:id="rId2"/>
              </a:rPr>
              <a:t>/</a:t>
            </a:r>
            <a:r>
              <a:rPr lang="fr-FR" sz="1200" dirty="0" err="1">
                <a:hlinkClick r:id="rId2"/>
              </a:rPr>
              <a:t>affichTexte.do?cidTexte</a:t>
            </a:r>
            <a:r>
              <a:rPr lang="fr-FR" sz="1200" dirty="0">
                <a:hlinkClick r:id="rId2"/>
              </a:rPr>
              <a:t>=JORFTEXT000032587065&amp;categorieLien=id</a:t>
            </a:r>
            <a:endParaRPr lang="fr-FR" sz="1200" dirty="0"/>
          </a:p>
        </p:txBody>
      </p:sp>
      <p:sp>
        <p:nvSpPr>
          <p:cNvPr id="6" name="Espace réservé du texte 3"/>
          <p:cNvSpPr txBox="1">
            <a:spLocks/>
          </p:cNvSpPr>
          <p:nvPr/>
        </p:nvSpPr>
        <p:spPr bwMode="gray">
          <a:xfrm>
            <a:off x="72008" y="1995686"/>
            <a:ext cx="8964488" cy="2952328"/>
          </a:xfrm>
          <a:prstGeom prst="rect">
            <a:avLst/>
          </a:prstGeom>
          <a:ln w="19050">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sz="1200" b="1" dirty="0">
                <a:latin typeface="Arial Narrow" panose="020B0606020202030204" pitchFamily="34" charset="0"/>
              </a:rPr>
              <a:t>Article 1</a:t>
            </a:r>
          </a:p>
          <a:p>
            <a:pPr marL="114300" indent="0" algn="just">
              <a:buNone/>
            </a:pPr>
            <a:r>
              <a:rPr lang="fr-FR" sz="1200" dirty="0">
                <a:latin typeface="Arial Narrow" panose="020B0606020202030204" pitchFamily="34" charset="0"/>
              </a:rPr>
              <a:t>L'Institut national de physique nucléaire et de physique des particules du Centre national de la recherche scientifique exerce les missions nationales d'animation et de coordination dans les domaines de la physique nucléaire, de la physique des particules et des </a:t>
            </a:r>
            <a:r>
              <a:rPr lang="fr-FR" sz="1200" dirty="0" err="1">
                <a:latin typeface="Arial Narrow" panose="020B0606020202030204" pitchFamily="34" charset="0"/>
              </a:rPr>
              <a:t>astroparticules</a:t>
            </a:r>
            <a:r>
              <a:rPr lang="fr-FR" sz="1200" dirty="0">
                <a:latin typeface="Arial Narrow" panose="020B0606020202030204" pitchFamily="34" charset="0"/>
              </a:rPr>
              <a:t>, des développements technologiques et des applications associées, notamment dans le champ de la santé et de l'énergie, en ce compris la radiochimie.</a:t>
            </a:r>
          </a:p>
          <a:p>
            <a:pPr marL="114300" indent="0" algn="just">
              <a:buNone/>
            </a:pPr>
            <a:r>
              <a:rPr lang="fr-FR" sz="1200" dirty="0">
                <a:latin typeface="Arial Narrow" panose="020B0606020202030204" pitchFamily="34" charset="0"/>
              </a:rPr>
              <a:t>Pour la réalisation de ces missions, l'Institut national de physique nucléaire et de physique des particules :</a:t>
            </a:r>
          </a:p>
          <a:p>
            <a:pPr marL="400050" indent="-285750" algn="just"/>
            <a:r>
              <a:rPr lang="fr-FR" sz="1200" dirty="0">
                <a:latin typeface="Arial Narrow" panose="020B0606020202030204" pitchFamily="34" charset="0"/>
              </a:rPr>
              <a:t>conçoit, coordonne et anime des programmes de recherche nationaux et internationaux dans ses domaines de compétence ;</a:t>
            </a:r>
          </a:p>
          <a:p>
            <a:pPr marL="400050" indent="-285750" algn="just"/>
            <a:r>
              <a:rPr lang="fr-FR" sz="1200" dirty="0">
                <a:solidFill>
                  <a:srgbClr val="FF0000"/>
                </a:solidFill>
                <a:latin typeface="Arial Narrow" panose="020B0606020202030204" pitchFamily="34" charset="0"/>
              </a:rPr>
              <a:t>organise et conduit, </a:t>
            </a:r>
            <a:r>
              <a:rPr lang="fr-FR" sz="1200" b="1" dirty="0">
                <a:solidFill>
                  <a:srgbClr val="FF0000"/>
                </a:solidFill>
                <a:latin typeface="Arial Narrow" panose="020B0606020202030204" pitchFamily="34" charset="0"/>
              </a:rPr>
              <a:t>en y associant les organismes et acteurs concernés</a:t>
            </a:r>
            <a:r>
              <a:rPr lang="fr-FR" sz="1200" dirty="0">
                <a:solidFill>
                  <a:srgbClr val="FF0000"/>
                </a:solidFill>
                <a:latin typeface="Arial Narrow" panose="020B0606020202030204" pitchFamily="34" charset="0"/>
              </a:rPr>
              <a:t>, des exercices de prospective nationale permettant de définir la stratégie scientifique de long terme et d'identifier les équipements nationaux et internationaux nécessaires à sa mise en œuvre. Il veille à la plus large diffusion des résultats de ces travaux et favorise leur prise en compte dans l'élaboration des programmes de recherche et d'équipement à l'échelle nationale et internationale ;</a:t>
            </a:r>
          </a:p>
          <a:p>
            <a:pPr marL="400050" indent="-285750" algn="just"/>
            <a:r>
              <a:rPr lang="fr-FR" sz="1200" dirty="0">
                <a:latin typeface="Arial Narrow" panose="020B0606020202030204" pitchFamily="34" charset="0"/>
              </a:rPr>
              <a:t>favorise et coordonne la participation des opérateurs de recherche aux structures d'intérêt national ainsi qu'aux très grandes infrastructures de recherche et aux programmes scientifiques qu'elles permettent de réaliser ;</a:t>
            </a:r>
          </a:p>
          <a:p>
            <a:pPr marL="400050" indent="-285750" algn="just"/>
            <a:r>
              <a:rPr lang="fr-FR" sz="1200" dirty="0">
                <a:latin typeface="Arial Narrow" panose="020B0606020202030204" pitchFamily="34" charset="0"/>
              </a:rPr>
              <a:t>coordonne la mise en place de systèmes d'information permettant le stockage, la mise à disposition auprès de la communauté scientifique, le traitement et la valorisation de l'ensemble des données scientifiques concernées, ainsi que leur archivage.</a:t>
            </a:r>
          </a:p>
          <a:p>
            <a:pPr marL="400050" indent="-285750" algn="just">
              <a:buFontTx/>
              <a:buChar char="-"/>
            </a:pPr>
            <a:endParaRPr lang="fr-FR" sz="1200" b="1" dirty="0">
              <a:latin typeface="Arial Narrow" panose="020B0606020202030204" pitchFamily="34" charset="0"/>
            </a:endParaRPr>
          </a:p>
        </p:txBody>
      </p:sp>
    </p:spTree>
    <p:extLst>
      <p:ext uri="{BB962C8B-B14F-4D97-AF65-F5344CB8AC3E}">
        <p14:creationId xmlns:p14="http://schemas.microsoft.com/office/powerpoint/2010/main" val="365231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5766" y="0"/>
            <a:ext cx="5535234" cy="455024"/>
          </a:xfrm>
        </p:spPr>
        <p:txBody>
          <a:bodyPr>
            <a:normAutofit fontScale="90000"/>
          </a:bodyPr>
          <a:lstStyle/>
          <a:p>
            <a:r>
              <a:rPr lang="fr-FR" dirty="0"/>
              <a:t>GT13: Ressources humaines et financières </a:t>
            </a:r>
          </a:p>
        </p:txBody>
      </p:sp>
      <p:sp>
        <p:nvSpPr>
          <p:cNvPr id="3" name="Espace réservé du pied de page 2"/>
          <p:cNvSpPr>
            <a:spLocks noGrp="1"/>
          </p:cNvSpPr>
          <p:nvPr>
            <p:ph type="ftr" sz="quarter" idx="11"/>
          </p:nvPr>
        </p:nvSpPr>
        <p:spPr>
          <a:xfrm>
            <a:off x="2771800" y="6516000"/>
            <a:ext cx="5184000" cy="360000"/>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IN2P3</a:t>
            </a:r>
            <a:endParaRPr lang="fr-FR" dirty="0"/>
          </a:p>
        </p:txBody>
      </p:sp>
      <p:sp>
        <p:nvSpPr>
          <p:cNvPr id="4" name="Espace réservé du numéro de diapositive 3"/>
          <p:cNvSpPr>
            <a:spLocks noGrp="1"/>
          </p:cNvSpPr>
          <p:nvPr>
            <p:ph type="sldNum" sz="quarter" idx="12"/>
          </p:nvPr>
        </p:nvSpPr>
        <p:spPr>
          <a:xfrm>
            <a:off x="8316416" y="6516000"/>
            <a:ext cx="720000" cy="360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1D906-68FB-4FCF-A226-CB4AF2FE6205}" type="slidenum">
              <a:rPr lang="fr-FR" smtClean="0"/>
              <a:pPr/>
              <a:t>14</a:t>
            </a:fld>
            <a:endParaRPr lang="fr-FR"/>
          </a:p>
        </p:txBody>
      </p:sp>
      <p:sp>
        <p:nvSpPr>
          <p:cNvPr id="8" name="Espace réservé du texte 3"/>
          <p:cNvSpPr txBox="1">
            <a:spLocks/>
          </p:cNvSpPr>
          <p:nvPr/>
        </p:nvSpPr>
        <p:spPr bwMode="gray">
          <a:xfrm>
            <a:off x="1115616" y="465516"/>
            <a:ext cx="6804756"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 indent="0">
              <a:buNone/>
            </a:pPr>
            <a:r>
              <a:rPr lang="fr-FR" sz="1500" b="1" dirty="0">
                <a:latin typeface="Arial Narrow" panose="020B0606020202030204" pitchFamily="34" charset="0"/>
              </a:rPr>
              <a:t>Groupe de travail 13 centré sur L’IN2P3: pilotage par la direction de l’IN2P3</a:t>
            </a:r>
          </a:p>
          <a:p>
            <a:pPr marL="85725" indent="0">
              <a:buNone/>
            </a:pPr>
            <a:endParaRPr lang="fr-FR" sz="1500" b="1" dirty="0">
              <a:latin typeface="Arial Narrow" panose="020B0606020202030204" pitchFamily="34" charset="0"/>
            </a:endParaRPr>
          </a:p>
          <a:p>
            <a:pPr marL="85725" indent="0">
              <a:buNone/>
            </a:pPr>
            <a:r>
              <a:rPr lang="fr-FR" sz="1500" b="1" dirty="0">
                <a:latin typeface="Arial Narrow" panose="020B0606020202030204" pitchFamily="34" charset="0"/>
              </a:rPr>
              <a:t>Objectifs:</a:t>
            </a:r>
          </a:p>
          <a:p>
            <a:pPr marL="85725" indent="0">
              <a:buNone/>
            </a:pPr>
            <a:r>
              <a:rPr lang="fr-FR" sz="1500" dirty="0">
                <a:latin typeface="Arial Narrow" panose="020B0606020202030204" pitchFamily="34" charset="0"/>
              </a:rPr>
              <a:t>	Bilan et analyse, quantitative et qualitative, des ressources actuelles</a:t>
            </a:r>
          </a:p>
          <a:p>
            <a:pPr marL="85725" indent="0">
              <a:buNone/>
            </a:pPr>
            <a:endParaRPr lang="fr-FR" sz="1500" dirty="0">
              <a:latin typeface="Arial Narrow" panose="020B0606020202030204" pitchFamily="34" charset="0"/>
            </a:endParaRPr>
          </a:p>
          <a:p>
            <a:pPr marL="85725" indent="0">
              <a:buNone/>
            </a:pPr>
            <a:r>
              <a:rPr lang="fr-FR" sz="1500" dirty="0">
                <a:latin typeface="Arial Narrow" panose="020B0606020202030204" pitchFamily="34" charset="0"/>
              </a:rPr>
              <a:t>	</a:t>
            </a:r>
            <a:r>
              <a:rPr lang="fr-FR" sz="1500" u="sng" dirty="0">
                <a:latin typeface="Arial Narrow" panose="020B0606020202030204" pitchFamily="34" charset="0"/>
              </a:rPr>
              <a:t>Ressources financières : </a:t>
            </a:r>
          </a:p>
          <a:p>
            <a:pPr marL="85725" indent="0">
              <a:buNone/>
            </a:pPr>
            <a:r>
              <a:rPr lang="fr-FR" sz="1500" dirty="0">
                <a:latin typeface="Arial Narrow" panose="020B0606020202030204" pitchFamily="34" charset="0"/>
              </a:rPr>
              <a:t>	- Sources : SE, IR/TGIR, RP</a:t>
            </a:r>
          </a:p>
          <a:p>
            <a:pPr marL="85725" indent="0">
              <a:buNone/>
            </a:pPr>
            <a:r>
              <a:rPr lang="fr-FR" sz="1500" dirty="0">
                <a:latin typeface="Arial Narrow" panose="020B0606020202030204" pitchFamily="34" charset="0"/>
              </a:rPr>
              <a:t>	- Catégorisation: R&amp;D, Construction, Maintenance &amp; Opération, Exploitation 	</a:t>
            </a:r>
          </a:p>
          <a:p>
            <a:pPr marL="85725" indent="0">
              <a:buNone/>
            </a:pPr>
            <a:r>
              <a:rPr lang="fr-FR" sz="1500" dirty="0">
                <a:latin typeface="Arial Narrow" panose="020B0606020202030204" pitchFamily="34" charset="0"/>
              </a:rPr>
              <a:t>	</a:t>
            </a:r>
          </a:p>
          <a:p>
            <a:pPr marL="85725" indent="0">
              <a:buNone/>
            </a:pPr>
            <a:r>
              <a:rPr lang="fr-FR" sz="1500" dirty="0">
                <a:latin typeface="Arial Narrow" panose="020B0606020202030204" pitchFamily="34" charset="0"/>
              </a:rPr>
              <a:t>	</a:t>
            </a:r>
            <a:r>
              <a:rPr lang="fr-FR" sz="1500" u="sng" dirty="0">
                <a:latin typeface="Arial Narrow" panose="020B0606020202030204" pitchFamily="34" charset="0"/>
              </a:rPr>
              <a:t>Ressources humaines : </a:t>
            </a:r>
          </a:p>
          <a:p>
            <a:pPr marL="85725" indent="0">
              <a:buNone/>
            </a:pPr>
            <a:r>
              <a:rPr lang="fr-FR" sz="1500" dirty="0">
                <a:latin typeface="Arial Narrow" panose="020B0606020202030204" pitchFamily="34" charset="0"/>
              </a:rPr>
              <a:t>	- Bilan sur l’évolution des postes : chercheurs et ITA, permanents et CDD</a:t>
            </a:r>
          </a:p>
          <a:p>
            <a:pPr marL="85725" indent="0">
              <a:buNone/>
            </a:pPr>
            <a:r>
              <a:rPr lang="fr-FR" sz="1500" dirty="0">
                <a:latin typeface="Arial Narrow" panose="020B0606020202030204" pitchFamily="34" charset="0"/>
              </a:rPr>
              <a:t>	- Bilan des expertises et projections</a:t>
            </a:r>
          </a:p>
          <a:p>
            <a:pPr marL="85725" indent="0">
              <a:buNone/>
            </a:pPr>
            <a:r>
              <a:rPr lang="fr-FR" sz="1500" dirty="0">
                <a:latin typeface="Arial Narrow" panose="020B0606020202030204" pitchFamily="34" charset="0"/>
              </a:rPr>
              <a:t>	- Plan de charge global</a:t>
            </a:r>
          </a:p>
          <a:p>
            <a:pPr marL="85725" indent="0">
              <a:buNone/>
            </a:pPr>
            <a:endParaRPr lang="fr-FR" sz="1500" dirty="0">
              <a:latin typeface="Arial Narrow" panose="020B0606020202030204" pitchFamily="34" charset="0"/>
            </a:endParaRPr>
          </a:p>
          <a:p>
            <a:pPr marL="85725" indent="0">
              <a:buNone/>
            </a:pPr>
            <a:r>
              <a:rPr lang="fr-FR" sz="1500" dirty="0">
                <a:latin typeface="Arial Narrow" panose="020B0606020202030204" pitchFamily="34" charset="0"/>
              </a:rPr>
              <a:t>	</a:t>
            </a:r>
            <a:r>
              <a:rPr lang="fr-FR" sz="1500" b="1" dirty="0">
                <a:latin typeface="Arial Narrow" panose="020B0606020202030204" pitchFamily="34" charset="0"/>
              </a:rPr>
              <a:t>=&gt; Evaluation de la capacité à faire de nouveaux projets</a:t>
            </a:r>
          </a:p>
          <a:p>
            <a:pPr marL="85725" indent="0">
              <a:buNone/>
            </a:pPr>
            <a:r>
              <a:rPr lang="fr-FR" sz="1500" b="1" dirty="0">
                <a:latin typeface="Arial Narrow" panose="020B0606020202030204" pitchFamily="34" charset="0"/>
              </a:rPr>
              <a:t>	=&gt; Construire des scenarios selon les priorités remontées par les GT 01 à 12</a:t>
            </a:r>
          </a:p>
          <a:p>
            <a:pPr marL="85725" indent="0">
              <a:buNone/>
            </a:pPr>
            <a:r>
              <a:rPr lang="fr-FR" sz="1500" dirty="0">
                <a:latin typeface="Arial Narrow" panose="020B0606020202030204" pitchFamily="34" charset="0"/>
              </a:rPr>
              <a:t>	</a:t>
            </a:r>
          </a:p>
        </p:txBody>
      </p:sp>
    </p:spTree>
    <p:extLst>
      <p:ext uri="{BB962C8B-B14F-4D97-AF65-F5344CB8AC3E}">
        <p14:creationId xmlns:p14="http://schemas.microsoft.com/office/powerpoint/2010/main" val="147922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433FD7C-EC13-DD49-B982-E3FAD7B11698}"/>
              </a:ext>
            </a:extLst>
          </p:cNvPr>
          <p:cNvSpPr>
            <a:spLocks noGrp="1"/>
          </p:cNvSpPr>
          <p:nvPr>
            <p:ph sz="half" idx="1"/>
          </p:nvPr>
        </p:nvSpPr>
        <p:spPr>
          <a:xfrm>
            <a:off x="107504" y="771550"/>
            <a:ext cx="8856984" cy="4104456"/>
          </a:xfrm>
        </p:spPr>
        <p:txBody>
          <a:bodyPr/>
          <a:lstStyle/>
          <a:p>
            <a:pPr marL="0" indent="0" algn="ctr">
              <a:buNone/>
            </a:pPr>
            <a:r>
              <a:rPr lang="fr-FR" sz="1600" dirty="0"/>
              <a:t>Retrouvez les informations détaillées du colloque de restitution sur : </a:t>
            </a:r>
          </a:p>
          <a:p>
            <a:pPr marL="0" indent="0" algn="ctr">
              <a:buNone/>
            </a:pPr>
            <a:r>
              <a:rPr lang="fr-FR" sz="1600" dirty="0">
                <a:hlinkClick r:id="rId2"/>
              </a:rPr>
              <a:t>https://indico.in2p3.fr/event/22028</a:t>
            </a:r>
            <a:endParaRPr lang="fr-FR" sz="1600" dirty="0"/>
          </a:p>
          <a:p>
            <a:pPr marL="0" indent="0" algn="ctr">
              <a:buNone/>
            </a:pPr>
            <a:endParaRPr lang="fr-FR" sz="1600" dirty="0"/>
          </a:p>
          <a:p>
            <a:pPr marL="0" indent="0" algn="ctr">
              <a:buNone/>
            </a:pPr>
            <a:r>
              <a:rPr lang="fr-FR" sz="1600" dirty="0"/>
              <a:t>Retrouvez l'ensemble des informations liées à l’exercice de prospective nationale sur : </a:t>
            </a:r>
            <a:r>
              <a:rPr lang="fr-FR" sz="1600" dirty="0">
                <a:hlinkClick r:id="rId3"/>
              </a:rPr>
              <a:t>https://prospectives2021.in2p3.fr/</a:t>
            </a:r>
            <a:endParaRPr lang="fr-FR" sz="1600" dirty="0"/>
          </a:p>
          <a:p>
            <a:pPr marL="0" indent="0" algn="ctr">
              <a:buNone/>
            </a:pPr>
            <a:endParaRPr lang="fr-FR" sz="1600" dirty="0"/>
          </a:p>
          <a:p>
            <a:pPr marL="0" indent="0" algn="ctr">
              <a:buNone/>
            </a:pPr>
            <a:r>
              <a:rPr lang="fr-FR" sz="1600" dirty="0"/>
              <a:t>L’événement est retransmis par l’équipe </a:t>
            </a:r>
            <a:r>
              <a:rPr lang="fr-FR" sz="1600" dirty="0" err="1"/>
              <a:t>webcast</a:t>
            </a:r>
            <a:r>
              <a:rPr lang="fr-FR" sz="1600" dirty="0"/>
              <a:t> du CC-IN2P3:</a:t>
            </a:r>
          </a:p>
          <a:p>
            <a:pPr marL="0" indent="0" algn="ctr">
              <a:buNone/>
            </a:pPr>
            <a:r>
              <a:rPr lang="fr-FR" sz="1600" dirty="0">
                <a:hlinkClick r:id="rId4"/>
              </a:rPr>
              <a:t>https://webcast.in2p3.fr/live/colloque-de-restitution-de-l-exercice-de-prospective-nationale-2021-2030</a:t>
            </a:r>
            <a:endParaRPr lang="fr-FR" sz="1600" dirty="0"/>
          </a:p>
          <a:p>
            <a:pPr marL="0" indent="0" algn="ctr">
              <a:buNone/>
            </a:pPr>
            <a:r>
              <a:rPr lang="fr-FR" sz="1600" dirty="0"/>
              <a:t>Pour les participants à distance: réagissez et posez vos questions sur:</a:t>
            </a:r>
            <a:endParaRPr lang="fr-FR" sz="1600" dirty="0">
              <a:hlinkClick r:id="rId5"/>
            </a:endParaRPr>
          </a:p>
          <a:p>
            <a:pPr marL="0" indent="0" algn="ctr">
              <a:buNone/>
            </a:pPr>
            <a:r>
              <a:rPr lang="fr-FR" sz="1600" dirty="0">
                <a:hlinkClick r:id="rId5"/>
              </a:rPr>
              <a:t>https://chat.in2p3.fr/channel/Prospectives-Giens-2021</a:t>
            </a:r>
            <a:endParaRPr lang="fr-FR" sz="1600" dirty="0"/>
          </a:p>
          <a:p>
            <a:pPr marL="0" indent="0" algn="ctr">
              <a:buNone/>
            </a:pPr>
            <a:endParaRPr lang="fr-FR" sz="1600" dirty="0"/>
          </a:p>
          <a:p>
            <a:pPr marL="0" indent="0" algn="ctr">
              <a:buNone/>
            </a:pPr>
            <a:r>
              <a:rPr lang="fr-FR" sz="1600" dirty="0"/>
              <a:t>Restez informés sur Twitter tout au long du colloque avec #Giens2021</a:t>
            </a:r>
          </a:p>
          <a:p>
            <a:pPr marL="0" indent="0" algn="ctr">
              <a:buNone/>
            </a:pPr>
            <a:endParaRPr lang="fr-FR" sz="1600" dirty="0"/>
          </a:p>
          <a:p>
            <a:pPr marL="0" indent="0" algn="ctr">
              <a:buNone/>
            </a:pPr>
            <a:r>
              <a:rPr lang="fr-FR" sz="1600" b="1" u="sng" dirty="0"/>
              <a:t>Secrétariat:</a:t>
            </a:r>
            <a:r>
              <a:rPr lang="fr-FR" sz="1600" dirty="0"/>
              <a:t> Caroline et Fabienne =&gt; </a:t>
            </a:r>
            <a:r>
              <a:rPr lang="fr-FR" sz="1600" dirty="0">
                <a:hlinkClick r:id="rId6"/>
              </a:rPr>
              <a:t>secretariat-prosp2021@admin.in2p3.fr</a:t>
            </a:r>
            <a:endParaRPr lang="fr-FR" sz="1600" dirty="0"/>
          </a:p>
          <a:p>
            <a:pPr marL="0" indent="0" algn="ctr">
              <a:buNone/>
            </a:pPr>
            <a:endParaRPr lang="fr-FR" sz="1600" dirty="0"/>
          </a:p>
          <a:p>
            <a:pPr marL="0" indent="0" algn="ctr">
              <a:buNone/>
            </a:pPr>
            <a:endParaRPr lang="fr-FR" sz="1600" dirty="0"/>
          </a:p>
        </p:txBody>
      </p:sp>
      <p:sp>
        <p:nvSpPr>
          <p:cNvPr id="4" name="Titre 3">
            <a:extLst>
              <a:ext uri="{FF2B5EF4-FFF2-40B4-BE49-F238E27FC236}">
                <a16:creationId xmlns:a16="http://schemas.microsoft.com/office/drawing/2014/main" id="{0B153EF4-FD6C-AD45-8C88-89666E2DA4F4}"/>
              </a:ext>
            </a:extLst>
          </p:cNvPr>
          <p:cNvSpPr>
            <a:spLocks noGrp="1"/>
          </p:cNvSpPr>
          <p:nvPr>
            <p:ph type="title"/>
          </p:nvPr>
        </p:nvSpPr>
        <p:spPr>
          <a:xfrm>
            <a:off x="1835696" y="0"/>
            <a:ext cx="4038600" cy="555526"/>
          </a:xfrm>
        </p:spPr>
        <p:txBody>
          <a:bodyPr/>
          <a:lstStyle/>
          <a:p>
            <a:r>
              <a:rPr lang="en-GB" dirty="0" err="1"/>
              <a:t>Informations</a:t>
            </a:r>
            <a:r>
              <a:rPr lang="en-GB" dirty="0"/>
              <a:t> </a:t>
            </a:r>
            <a:r>
              <a:rPr lang="en-GB" dirty="0" err="1"/>
              <a:t>générales</a:t>
            </a:r>
            <a:endParaRPr lang="en-GB" dirty="0"/>
          </a:p>
        </p:txBody>
      </p:sp>
      <p:sp>
        <p:nvSpPr>
          <p:cNvPr id="5" name="Espace réservé du numéro de diapositive 4">
            <a:extLst>
              <a:ext uri="{FF2B5EF4-FFF2-40B4-BE49-F238E27FC236}">
                <a16:creationId xmlns:a16="http://schemas.microsoft.com/office/drawing/2014/main" id="{D5437069-6D00-A24C-B121-43B4463E42DC}"/>
              </a:ext>
            </a:extLst>
          </p:cNvPr>
          <p:cNvSpPr>
            <a:spLocks noGrp="1"/>
          </p:cNvSpPr>
          <p:nvPr>
            <p:ph type="sldNum" sz="quarter" idx="4"/>
          </p:nvPr>
        </p:nvSpPr>
        <p:spPr/>
        <p:txBody>
          <a:bodyPr/>
          <a:lstStyle/>
          <a:p>
            <a:fld id="{5A41D906-68FB-4FCF-A226-CB4AF2FE6205}" type="slidenum">
              <a:rPr lang="fr-FR" smtClean="0"/>
              <a:pPr/>
              <a:t>2</a:t>
            </a:fld>
            <a:endParaRPr lang="fr-FR" dirty="0"/>
          </a:p>
        </p:txBody>
      </p:sp>
    </p:spTree>
    <p:extLst>
      <p:ext uri="{BB962C8B-B14F-4D97-AF65-F5344CB8AC3E}">
        <p14:creationId xmlns:p14="http://schemas.microsoft.com/office/powerpoint/2010/main" val="182323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C4B810-2491-8945-9B4C-61BF56BECBC0}"/>
              </a:ext>
            </a:extLst>
          </p:cNvPr>
          <p:cNvSpPr>
            <a:spLocks noGrp="1"/>
          </p:cNvSpPr>
          <p:nvPr>
            <p:ph type="title"/>
          </p:nvPr>
        </p:nvSpPr>
        <p:spPr>
          <a:xfrm>
            <a:off x="1547664" y="3651870"/>
            <a:ext cx="7416824" cy="936104"/>
          </a:xfrm>
        </p:spPr>
        <p:txBody>
          <a:bodyPr/>
          <a:lstStyle/>
          <a:p>
            <a:r>
              <a:rPr lang="fr-FR" sz="3200" dirty="0"/>
              <a:t>Introduction</a:t>
            </a:r>
            <a:br>
              <a:rPr lang="fr-FR" sz="3200" dirty="0"/>
            </a:br>
            <a:r>
              <a:rPr lang="fr-FR" sz="2000" dirty="0"/>
              <a:t>Colloque de restitution - Giens</a:t>
            </a:r>
            <a:endParaRPr lang="en-GB" sz="2000" dirty="0"/>
          </a:p>
        </p:txBody>
      </p:sp>
      <p:sp>
        <p:nvSpPr>
          <p:cNvPr id="3" name="Espace réservé du texte 2">
            <a:extLst>
              <a:ext uri="{FF2B5EF4-FFF2-40B4-BE49-F238E27FC236}">
                <a16:creationId xmlns:a16="http://schemas.microsoft.com/office/drawing/2014/main" id="{E7232378-F39E-6343-98FC-6CA234CE8CA6}"/>
              </a:ext>
            </a:extLst>
          </p:cNvPr>
          <p:cNvSpPr>
            <a:spLocks noGrp="1"/>
          </p:cNvSpPr>
          <p:nvPr>
            <p:ph type="body" sz="quarter" idx="10"/>
          </p:nvPr>
        </p:nvSpPr>
        <p:spPr>
          <a:xfrm>
            <a:off x="1547664" y="4587974"/>
            <a:ext cx="7416824" cy="449882"/>
          </a:xfrm>
        </p:spPr>
        <p:txBody>
          <a:bodyPr/>
          <a:lstStyle/>
          <a:p>
            <a:r>
              <a:rPr lang="en-GB" sz="2000" dirty="0"/>
              <a:t>Patrice </a:t>
            </a:r>
            <a:r>
              <a:rPr lang="en-GB" sz="2000" dirty="0" err="1"/>
              <a:t>Verdier</a:t>
            </a:r>
            <a:r>
              <a:rPr lang="en-GB" sz="2000" dirty="0"/>
              <a:t> </a:t>
            </a:r>
            <a:r>
              <a:rPr lang="mr-IN" sz="2000" dirty="0"/>
              <a:t>–</a:t>
            </a:r>
            <a:r>
              <a:rPr lang="en-GB" sz="2000" dirty="0"/>
              <a:t> patrice.verdier@in2p3.fr </a:t>
            </a:r>
            <a:r>
              <a:rPr lang="mr-IN" sz="2000" dirty="0"/>
              <a:t>–</a:t>
            </a:r>
            <a:r>
              <a:rPr lang="en-GB" sz="2000" dirty="0"/>
              <a:t> 19 Oct. 2020</a:t>
            </a:r>
          </a:p>
        </p:txBody>
      </p:sp>
      <p:pic>
        <p:nvPicPr>
          <p:cNvPr id="2050" name="Picture 2">
            <a:extLst>
              <a:ext uri="{FF2B5EF4-FFF2-40B4-BE49-F238E27FC236}">
                <a16:creationId xmlns:a16="http://schemas.microsoft.com/office/drawing/2014/main" id="{CB9B2F3C-8247-2544-8646-5204A0883C9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640" y="4514819"/>
            <a:ext cx="576064" cy="19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9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45052-B3CA-064B-905D-A5D487C01032}"/>
              </a:ext>
            </a:extLst>
          </p:cNvPr>
          <p:cNvSpPr>
            <a:spLocks noGrp="1"/>
          </p:cNvSpPr>
          <p:nvPr>
            <p:ph type="title"/>
          </p:nvPr>
        </p:nvSpPr>
        <p:spPr/>
        <p:txBody>
          <a:bodyPr/>
          <a:lstStyle/>
          <a:p>
            <a:r>
              <a:rPr lang="en-US" dirty="0"/>
              <a:t>Introduction</a:t>
            </a:r>
          </a:p>
        </p:txBody>
      </p:sp>
      <p:sp>
        <p:nvSpPr>
          <p:cNvPr id="3" name="Espace réservé du numéro de diapositive 2">
            <a:extLst>
              <a:ext uri="{FF2B5EF4-FFF2-40B4-BE49-F238E27FC236}">
                <a16:creationId xmlns:a16="http://schemas.microsoft.com/office/drawing/2014/main" id="{2AE0C440-8AEC-C64B-9CA1-66952661264E}"/>
              </a:ext>
            </a:extLst>
          </p:cNvPr>
          <p:cNvSpPr>
            <a:spLocks noGrp="1"/>
          </p:cNvSpPr>
          <p:nvPr>
            <p:ph type="sldNum" sz="quarter" idx="4"/>
          </p:nvPr>
        </p:nvSpPr>
        <p:spPr/>
        <p:txBody>
          <a:bodyPr/>
          <a:lstStyle/>
          <a:p>
            <a:fld id="{5A41D906-68FB-4FCF-A226-CB4AF2FE6205}" type="slidenum">
              <a:rPr lang="fr-FR" smtClean="0"/>
              <a:pPr/>
              <a:t>4</a:t>
            </a:fld>
            <a:endParaRPr lang="fr-FR" dirty="0"/>
          </a:p>
        </p:txBody>
      </p:sp>
      <p:sp>
        <p:nvSpPr>
          <p:cNvPr id="5" name="Espace réservé du texte 3">
            <a:extLst>
              <a:ext uri="{FF2B5EF4-FFF2-40B4-BE49-F238E27FC236}">
                <a16:creationId xmlns:a16="http://schemas.microsoft.com/office/drawing/2014/main" id="{77F13D4F-7988-EF4A-91F1-B3EA530FE947}"/>
              </a:ext>
            </a:extLst>
          </p:cNvPr>
          <p:cNvSpPr txBox="1">
            <a:spLocks/>
          </p:cNvSpPr>
          <p:nvPr/>
        </p:nvSpPr>
        <p:spPr bwMode="gray">
          <a:xfrm>
            <a:off x="3491920" y="1779662"/>
            <a:ext cx="5400560" cy="18722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buNone/>
            </a:pPr>
            <a:r>
              <a:rPr lang="fr-FR" sz="1800" b="1" dirty="0">
                <a:latin typeface="Arial Narrow" panose="020B0606020202030204" pitchFamily="34" charset="0"/>
              </a:rPr>
              <a:t>Une des missions de l’IN2P3 est d’organiser et de conduire des exercices de prospective nationale en y associant les organismes et acteurs concernés</a:t>
            </a:r>
          </a:p>
          <a:p>
            <a:pPr marL="114300" indent="0" algn="just">
              <a:buNone/>
            </a:pPr>
            <a:endParaRPr lang="fr-FR" sz="1800" dirty="0">
              <a:latin typeface="Arial Narrow" panose="020B0606020202030204" pitchFamily="34" charset="0"/>
            </a:endParaRPr>
          </a:p>
          <a:p>
            <a:pPr marL="114300" indent="0" algn="ctr">
              <a:buNone/>
            </a:pPr>
            <a:r>
              <a:rPr lang="fr-FR" sz="1800" dirty="0">
                <a:latin typeface="Arial Narrow" panose="020B0606020202030204" pitchFamily="34" charset="0"/>
                <a:hlinkClick r:id="rId3"/>
              </a:rPr>
              <a:t>https://prospectives2021.in2p3.fr/</a:t>
            </a:r>
            <a:endParaRPr lang="fr-FR" sz="1800" dirty="0">
              <a:latin typeface="Arial Narrow" panose="020B0606020202030204" pitchFamily="34" charset="0"/>
            </a:endParaRPr>
          </a:p>
          <a:p>
            <a:pPr marL="114300" indent="0" algn="just">
              <a:buNone/>
            </a:pPr>
            <a:endParaRPr lang="fr-FR" sz="1800" dirty="0">
              <a:latin typeface="Arial Narrow" panose="020B0606020202030204" pitchFamily="34" charset="0"/>
            </a:endParaRPr>
          </a:p>
          <a:p>
            <a:pPr marL="114300" indent="0" algn="just">
              <a:buNone/>
            </a:pPr>
            <a:endParaRPr lang="fr-FR" sz="1800" dirty="0">
              <a:latin typeface="Arial Narrow" panose="020B0606020202030204" pitchFamily="34" charset="0"/>
            </a:endParaRPr>
          </a:p>
          <a:p>
            <a:pPr marL="114300" indent="0" algn="just">
              <a:buNone/>
            </a:pPr>
            <a:endParaRPr lang="fr-FR" sz="1800" dirty="0">
              <a:latin typeface="Arial Narrow" panose="020B0606020202030204" pitchFamily="34" charset="0"/>
            </a:endParaRPr>
          </a:p>
          <a:p>
            <a:pPr marL="114300" indent="0" algn="just">
              <a:buNone/>
            </a:pPr>
            <a:endParaRPr lang="fr-FR" sz="1800" dirty="0">
              <a:latin typeface="Arial Narrow" panose="020B0606020202030204" pitchFamily="34" charset="0"/>
            </a:endParaRPr>
          </a:p>
        </p:txBody>
      </p:sp>
      <p:pic>
        <p:nvPicPr>
          <p:cNvPr id="7" name="Image 6">
            <a:extLst>
              <a:ext uri="{FF2B5EF4-FFF2-40B4-BE49-F238E27FC236}">
                <a16:creationId xmlns:a16="http://schemas.microsoft.com/office/drawing/2014/main" id="{990D94EC-C9DC-3947-BB02-B5CE41B3B5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20" y="686265"/>
            <a:ext cx="3096344" cy="4381272"/>
          </a:xfrm>
          <a:prstGeom prst="rect">
            <a:avLst/>
          </a:prstGeom>
        </p:spPr>
      </p:pic>
      <p:pic>
        <p:nvPicPr>
          <p:cNvPr id="11" name="Picture 2">
            <a:extLst>
              <a:ext uri="{FF2B5EF4-FFF2-40B4-BE49-F238E27FC236}">
                <a16:creationId xmlns:a16="http://schemas.microsoft.com/office/drawing/2014/main" id="{22446ADC-3CAD-094E-8035-FF0ECC26C8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95472" y="4906848"/>
            <a:ext cx="648073" cy="21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9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23728" y="0"/>
            <a:ext cx="4032448" cy="555526"/>
          </a:xfrm>
        </p:spPr>
        <p:txBody>
          <a:bodyPr/>
          <a:lstStyle/>
          <a:p>
            <a:pPr algn="l"/>
            <a:r>
              <a:rPr lang="fr-FR" dirty="0"/>
              <a:t>Exercices de prospective</a:t>
            </a:r>
          </a:p>
        </p:txBody>
      </p:sp>
      <p:sp>
        <p:nvSpPr>
          <p:cNvPr id="4" name="Espace réservé du numéro de diapositive 3"/>
          <p:cNvSpPr>
            <a:spLocks noGrp="1"/>
          </p:cNvSpPr>
          <p:nvPr>
            <p:ph type="sldNum" sz="quarter" idx="4"/>
          </p:nvPr>
        </p:nvSpPr>
        <p:spPr/>
        <p:txBody>
          <a:bodyPr/>
          <a:lstStyle/>
          <a:p>
            <a:fld id="{5A41D906-68FB-4FCF-A226-CB4AF2FE6205}" type="slidenum">
              <a:rPr lang="fr-FR" smtClean="0"/>
              <a:pPr/>
              <a:t>5</a:t>
            </a:fld>
            <a:endParaRPr lang="fr-FR" dirty="0"/>
          </a:p>
        </p:txBody>
      </p:sp>
      <p:pic>
        <p:nvPicPr>
          <p:cNvPr id="5" name="Image 4" descr="Capture d’écran 2020-06-11 à 19.28.4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272" y="1851670"/>
            <a:ext cx="2050788" cy="936104"/>
          </a:xfrm>
          <a:prstGeom prst="rect">
            <a:avLst/>
          </a:prstGeom>
        </p:spPr>
      </p:pic>
      <p:pic>
        <p:nvPicPr>
          <p:cNvPr id="6" name="Image 5" descr="Capture d’écran 2020-06-11 à 19.30.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0272" y="931232"/>
            <a:ext cx="2051720" cy="715189"/>
          </a:xfrm>
          <a:prstGeom prst="rect">
            <a:avLst/>
          </a:prstGeom>
        </p:spPr>
      </p:pic>
      <p:sp>
        <p:nvSpPr>
          <p:cNvPr id="9" name="Espace réservé du contenu 5"/>
          <p:cNvSpPr txBox="1">
            <a:spLocks/>
          </p:cNvSpPr>
          <p:nvPr/>
        </p:nvSpPr>
        <p:spPr>
          <a:xfrm>
            <a:off x="35496" y="843558"/>
            <a:ext cx="6912768" cy="3728750"/>
          </a:xfrm>
          <a:prstGeom prst="rect">
            <a:avLst/>
          </a:prstGeom>
          <a:ln w="31750">
            <a:solidFill>
              <a:srgbClr val="000090"/>
            </a:solidFill>
          </a:ln>
        </p:spPr>
        <p:txBody>
          <a:bodyPr/>
          <a:lstStyle>
            <a:lvl1pPr marL="342900" indent="-342900" algn="l" rtl="0" eaLnBrk="0" fontAlgn="base" hangingPunct="0">
              <a:spcBef>
                <a:spcPct val="20000"/>
              </a:spcBef>
              <a:spcAft>
                <a:spcPct val="0"/>
              </a:spcAft>
              <a:buChar char="•"/>
              <a:defRPr sz="2000" b="1">
                <a:solidFill>
                  <a:srgbClr val="000066"/>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har char="–"/>
              <a:defRPr>
                <a:solidFill>
                  <a:srgbClr val="000066"/>
                </a:solidFill>
                <a:latin typeface="Helvetica Neue"/>
                <a:ea typeface="MS PGothic" pitchFamily="34" charset="-128"/>
                <a:cs typeface="Helvetica Neue"/>
              </a:defRPr>
            </a:lvl2pPr>
            <a:lvl3pPr marL="1143000" indent="-228600" algn="l" rtl="0" eaLnBrk="0" fontAlgn="base" hangingPunct="0">
              <a:spcBef>
                <a:spcPct val="20000"/>
              </a:spcBef>
              <a:spcAft>
                <a:spcPct val="0"/>
              </a:spcAft>
              <a:buChar char="•"/>
              <a:defRPr sz="1600">
                <a:solidFill>
                  <a:srgbClr val="000066"/>
                </a:solidFill>
                <a:latin typeface="Helvetica Neue"/>
                <a:ea typeface="MS PGothic" pitchFamily="34" charset="-128"/>
                <a:cs typeface="Helvetica Neue"/>
              </a:defRPr>
            </a:lvl3pPr>
            <a:lvl4pPr marL="1600200" indent="-228600" algn="l" rtl="0" eaLnBrk="0" fontAlgn="base" hangingPunct="0">
              <a:spcBef>
                <a:spcPct val="20000"/>
              </a:spcBef>
              <a:spcAft>
                <a:spcPct val="0"/>
              </a:spcAft>
              <a:buChar char="–"/>
              <a:defRPr sz="1400">
                <a:solidFill>
                  <a:srgbClr val="000066"/>
                </a:solidFill>
                <a:latin typeface="Helvetica Neue"/>
                <a:ea typeface="MS PGothic" pitchFamily="34" charset="-128"/>
                <a:cs typeface="Helvetica Neue"/>
              </a:defRPr>
            </a:lvl4pPr>
            <a:lvl5pPr marL="2057400" indent="-228600" algn="l" rtl="0" eaLnBrk="0" fontAlgn="base" hangingPunct="0">
              <a:spcBef>
                <a:spcPct val="20000"/>
              </a:spcBef>
              <a:spcAft>
                <a:spcPct val="0"/>
              </a:spcAft>
              <a:buChar char="»"/>
              <a:defRPr sz="1000">
                <a:solidFill>
                  <a:srgbClr val="000066"/>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a:buFont typeface="+mj-lt"/>
              <a:buAutoNum type="arabicPeriod"/>
            </a:pPr>
            <a:r>
              <a:rPr lang="fr-FR" sz="1400" dirty="0"/>
              <a:t>Niveau européen / Contexte international </a:t>
            </a:r>
          </a:p>
          <a:p>
            <a:pPr lvl="1"/>
            <a:r>
              <a:rPr lang="fr-FR" sz="1200" dirty="0"/>
              <a:t>Physique Nucléaire et Hadronique 	    </a:t>
            </a:r>
            <a:r>
              <a:rPr lang="fr-FR" sz="1200" dirty="0">
                <a:solidFill>
                  <a:srgbClr val="FF0000"/>
                </a:solidFill>
              </a:rPr>
              <a:t>-&gt; </a:t>
            </a:r>
            <a:r>
              <a:rPr lang="fr-FR" sz="1200" dirty="0" err="1">
                <a:solidFill>
                  <a:srgbClr val="FF0000"/>
                </a:solidFill>
              </a:rPr>
              <a:t>NuPECC</a:t>
            </a:r>
            <a:r>
              <a:rPr lang="fr-FR" sz="1200" dirty="0">
                <a:solidFill>
                  <a:srgbClr val="FF0000"/>
                </a:solidFill>
              </a:rPr>
              <a:t> LRP publié en fin 2017</a:t>
            </a:r>
          </a:p>
          <a:p>
            <a:pPr lvl="1"/>
            <a:r>
              <a:rPr lang="fr-FR" sz="1200" dirty="0"/>
              <a:t>Physique des </a:t>
            </a:r>
            <a:r>
              <a:rPr lang="fr-FR" sz="1200" dirty="0" err="1"/>
              <a:t>Astroparticules</a:t>
            </a:r>
            <a:r>
              <a:rPr lang="fr-FR" sz="1200" dirty="0"/>
              <a:t> et Cosmologie  </a:t>
            </a:r>
            <a:r>
              <a:rPr lang="fr-FR" sz="1200" dirty="0">
                <a:solidFill>
                  <a:srgbClr val="FF0000"/>
                </a:solidFill>
              </a:rPr>
              <a:t>-&gt; </a:t>
            </a:r>
            <a:r>
              <a:rPr lang="fr-FR" sz="1200" dirty="0" err="1">
                <a:solidFill>
                  <a:srgbClr val="FF0000"/>
                </a:solidFill>
              </a:rPr>
              <a:t>ApPEC</a:t>
            </a:r>
            <a:r>
              <a:rPr lang="fr-FR" sz="1200" dirty="0">
                <a:solidFill>
                  <a:srgbClr val="FF0000"/>
                </a:solidFill>
              </a:rPr>
              <a:t> Roadmap publié en fin 2017</a:t>
            </a:r>
          </a:p>
          <a:p>
            <a:pPr lvl="1"/>
            <a:r>
              <a:rPr lang="fr-FR" sz="1200" dirty="0"/>
              <a:t>Physique des Particules  		    </a:t>
            </a:r>
            <a:r>
              <a:rPr lang="fr-FR" sz="1200" dirty="0">
                <a:solidFill>
                  <a:srgbClr val="FF0000"/>
                </a:solidFill>
              </a:rPr>
              <a:t>-&gt; ESPP update approuvé en juin 2020</a:t>
            </a:r>
          </a:p>
          <a:p>
            <a:pPr marL="457200" lvl="1" indent="0">
              <a:buNone/>
            </a:pPr>
            <a:endParaRPr lang="fr-FR" sz="1400" dirty="0"/>
          </a:p>
          <a:p>
            <a:pPr>
              <a:buFont typeface="+mj-lt"/>
              <a:buAutoNum type="arabicPeriod"/>
            </a:pPr>
            <a:r>
              <a:rPr lang="fr-FR" sz="1400" dirty="0"/>
              <a:t>Niveau national - mission confiée à l’IN2P3</a:t>
            </a:r>
          </a:p>
          <a:p>
            <a:pPr marL="457200" lvl="1" indent="0">
              <a:buNone/>
            </a:pPr>
            <a:r>
              <a:rPr lang="fr-FR" sz="1200" dirty="0"/>
              <a:t>Objectifs : décliner à l’échelle nationale les priorités européennes + autres projets nationaux </a:t>
            </a:r>
          </a:p>
          <a:p>
            <a:pPr marL="457200" lvl="1" indent="0">
              <a:buNone/>
            </a:pPr>
            <a:r>
              <a:rPr lang="fr-FR" sz="1200" dirty="0"/>
              <a:t>Avec qui ? Universités + organismes partenaires (selon les thèmes)</a:t>
            </a:r>
            <a:endParaRPr lang="fr-FR" sz="1400" dirty="0"/>
          </a:p>
          <a:p>
            <a:pPr lvl="1"/>
            <a:r>
              <a:rPr lang="fr-FR" sz="1200" dirty="0"/>
              <a:t>Physique fondamentale : Nucléaire, Particules et </a:t>
            </a:r>
            <a:r>
              <a:rPr lang="fr-FR" sz="1200" dirty="0" err="1"/>
              <a:t>Astroparticules</a:t>
            </a:r>
            <a:endParaRPr lang="fr-FR" sz="1200" dirty="0"/>
          </a:p>
          <a:p>
            <a:pPr lvl="1"/>
            <a:r>
              <a:rPr lang="fr-FR" sz="1200" dirty="0"/>
              <a:t>Développements technologiques associés en : Accélérateurs (de particules), Détecteurs (de particules), Calcul et Données (pour physique NPA)</a:t>
            </a:r>
          </a:p>
          <a:p>
            <a:pPr lvl="1"/>
            <a:r>
              <a:rPr lang="fr-FR" sz="1200" dirty="0"/>
              <a:t>Applications associées en : Santé, Energie, Environnement, …</a:t>
            </a:r>
          </a:p>
          <a:p>
            <a:pPr lvl="1"/>
            <a:endParaRPr lang="fr-FR" sz="1200" dirty="0"/>
          </a:p>
          <a:p>
            <a:pPr>
              <a:buFont typeface="+mj-lt"/>
              <a:buAutoNum type="arabicPeriod"/>
            </a:pPr>
            <a:r>
              <a:rPr lang="fr-FR" sz="1400" dirty="0"/>
              <a:t>Niveau institut</a:t>
            </a:r>
            <a:endParaRPr lang="fr-FR" sz="1200" dirty="0"/>
          </a:p>
          <a:p>
            <a:pPr lvl="1"/>
            <a:r>
              <a:rPr lang="fr-FR" sz="1200" dirty="0"/>
              <a:t>Quels moyens humains associés : nombre, expertises, compétences </a:t>
            </a:r>
          </a:p>
          <a:p>
            <a:pPr lvl="1"/>
            <a:r>
              <a:rPr lang="fr-FR" sz="1200" dirty="0"/>
              <a:t>Organisation (partenariats) et financements (local/régional, national, européen, …)  </a:t>
            </a:r>
          </a:p>
        </p:txBody>
      </p:sp>
      <p:pic>
        <p:nvPicPr>
          <p:cNvPr id="2" name="Image 1" descr="Capture d’écran 2020-06-18 à 15.52.56.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0272" y="3000374"/>
            <a:ext cx="2051720" cy="1515592"/>
          </a:xfrm>
          <a:prstGeom prst="rect">
            <a:avLst/>
          </a:prstGeom>
        </p:spPr>
      </p:pic>
    </p:spTree>
    <p:extLst>
      <p:ext uri="{BB962C8B-B14F-4D97-AF65-F5344CB8AC3E}">
        <p14:creationId xmlns:p14="http://schemas.microsoft.com/office/powerpoint/2010/main" val="374536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267744" y="0"/>
            <a:ext cx="3168352" cy="555526"/>
          </a:xfrm>
        </p:spPr>
        <p:txBody>
          <a:bodyPr/>
          <a:lstStyle/>
          <a:p>
            <a:pPr algn="l"/>
            <a:r>
              <a:rPr lang="fr-FR" dirty="0"/>
              <a:t>Organisation</a:t>
            </a:r>
          </a:p>
        </p:txBody>
      </p:sp>
      <p:sp>
        <p:nvSpPr>
          <p:cNvPr id="4" name="Espace réservé du numéro de diapositive 3"/>
          <p:cNvSpPr>
            <a:spLocks noGrp="1"/>
          </p:cNvSpPr>
          <p:nvPr>
            <p:ph type="sldNum" sz="quarter" idx="4"/>
          </p:nvPr>
        </p:nvSpPr>
        <p:spPr/>
        <p:txBody>
          <a:bodyPr/>
          <a:lstStyle/>
          <a:p>
            <a:fld id="{5A41D906-68FB-4FCF-A226-CB4AF2FE6205}" type="slidenum">
              <a:rPr lang="fr-FR" smtClean="0"/>
              <a:pPr/>
              <a:t>6</a:t>
            </a:fld>
            <a:endParaRPr lang="fr-FR" dirty="0"/>
          </a:p>
        </p:txBody>
      </p:sp>
      <p:sp>
        <p:nvSpPr>
          <p:cNvPr id="5" name="Espace réservé du texte 3"/>
          <p:cNvSpPr txBox="1">
            <a:spLocks/>
          </p:cNvSpPr>
          <p:nvPr/>
        </p:nvSpPr>
        <p:spPr bwMode="gray">
          <a:xfrm>
            <a:off x="5256584" y="1347614"/>
            <a:ext cx="3563888" cy="3600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endParaRPr lang="fr-FR" sz="1000" b="1" u="sng"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Directeur de l’IN2P3: Reynald Pain</a:t>
            </a:r>
          </a:p>
          <a:p>
            <a:pPr marL="114300" indent="0">
              <a:buNone/>
            </a:pPr>
            <a:r>
              <a:rPr lang="fr-FR" sz="1000" dirty="0">
                <a:solidFill>
                  <a:schemeClr val="accent6"/>
                </a:solidFill>
                <a:latin typeface="Arial Narrow" panose="020B0606020202030204" pitchFamily="34" charset="0"/>
              </a:rPr>
              <a:t>Directeur adjoint de l’IN2P3: Patrice Verdier</a:t>
            </a:r>
          </a:p>
          <a:p>
            <a:pPr marL="114300" indent="0">
              <a:buNone/>
            </a:pPr>
            <a:r>
              <a:rPr lang="fr-FR" sz="1000" dirty="0">
                <a:solidFill>
                  <a:schemeClr val="accent6"/>
                </a:solidFill>
                <a:latin typeface="Arial Narrow" panose="020B0606020202030204" pitchFamily="34" charset="0"/>
              </a:rPr>
              <a:t>Aix Marseille Université : José </a:t>
            </a:r>
            <a:r>
              <a:rPr lang="fr-FR" sz="1000" dirty="0" err="1">
                <a:solidFill>
                  <a:schemeClr val="accent6"/>
                </a:solidFill>
                <a:latin typeface="Arial Narrow" panose="020B0606020202030204" pitchFamily="34" charset="0"/>
              </a:rPr>
              <a:t>Busto</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Ecole Polytechnique / Institut Polytechnique de Paris : Benoit </a:t>
            </a:r>
            <a:r>
              <a:rPr lang="fr-FR" sz="1000" dirty="0" err="1">
                <a:solidFill>
                  <a:schemeClr val="accent6"/>
                </a:solidFill>
                <a:latin typeface="Arial Narrow" panose="020B0606020202030204" pitchFamily="34" charset="0"/>
              </a:rPr>
              <a:t>Deveaud</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Sorbonne Université : Marco </a:t>
            </a:r>
            <a:r>
              <a:rPr lang="fr-FR" sz="1000" dirty="0" err="1">
                <a:solidFill>
                  <a:schemeClr val="accent6"/>
                </a:solidFill>
                <a:latin typeface="Arial Narrow" panose="020B0606020202030204" pitchFamily="34" charset="0"/>
              </a:rPr>
              <a:t>Cirelli</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de Bordeaux : Philippe Moretto</a:t>
            </a:r>
          </a:p>
          <a:p>
            <a:pPr marL="114300" indent="0">
              <a:buNone/>
            </a:pPr>
            <a:r>
              <a:rPr lang="fr-FR" sz="1000" dirty="0">
                <a:solidFill>
                  <a:schemeClr val="accent6"/>
                </a:solidFill>
                <a:latin typeface="Arial Narrow" panose="020B0606020202030204" pitchFamily="34" charset="0"/>
              </a:rPr>
              <a:t>Université Caen Normandie : Francesca </a:t>
            </a:r>
            <a:r>
              <a:rPr lang="fr-FR" sz="1000" dirty="0" err="1">
                <a:solidFill>
                  <a:schemeClr val="accent6"/>
                </a:solidFill>
                <a:latin typeface="Arial Narrow" panose="020B0606020202030204" pitchFamily="34" charset="0"/>
              </a:rPr>
              <a:t>Gulminelli</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ENSI Caen : Marco </a:t>
            </a:r>
            <a:r>
              <a:rPr lang="fr-FR" sz="1000" dirty="0" err="1">
                <a:solidFill>
                  <a:schemeClr val="accent6"/>
                </a:solidFill>
                <a:latin typeface="Arial Narrow" panose="020B0606020202030204" pitchFamily="34" charset="0"/>
              </a:rPr>
              <a:t>Daturi</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Claude Bernard Lyon 1 / Université de Lyon: Aldo </a:t>
            </a:r>
            <a:r>
              <a:rPr lang="fr-FR" sz="1000" dirty="0" err="1">
                <a:solidFill>
                  <a:schemeClr val="accent6"/>
                </a:solidFill>
                <a:latin typeface="Arial Narrow" panose="020B0606020202030204" pitchFamily="34" charset="0"/>
              </a:rPr>
              <a:t>Deandrea</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Clermont-Auvergne : Philippe </a:t>
            </a:r>
            <a:r>
              <a:rPr lang="fr-FR" sz="1000" dirty="0" err="1">
                <a:solidFill>
                  <a:schemeClr val="accent6"/>
                </a:solidFill>
                <a:latin typeface="Arial Narrow" panose="020B0606020202030204" pitchFamily="34" charset="0"/>
              </a:rPr>
              <a:t>Rosnet</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Grenoble Alpes : Laurent </a:t>
            </a:r>
            <a:r>
              <a:rPr lang="fr-FR" sz="1000" dirty="0" err="1">
                <a:solidFill>
                  <a:schemeClr val="accent6"/>
                </a:solidFill>
                <a:latin typeface="Arial Narrow" panose="020B0606020202030204" pitchFamily="34" charset="0"/>
              </a:rPr>
              <a:t>Derome</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de Montpellier : Jacques Mercier</a:t>
            </a:r>
          </a:p>
          <a:p>
            <a:pPr marL="114300" indent="0">
              <a:buNone/>
            </a:pPr>
            <a:r>
              <a:rPr lang="fr-FR" sz="1000" dirty="0">
                <a:solidFill>
                  <a:schemeClr val="accent6"/>
                </a:solidFill>
                <a:latin typeface="Arial Narrow" panose="020B0606020202030204" pitchFamily="34" charset="0"/>
              </a:rPr>
              <a:t>Université de Nantes : </a:t>
            </a:r>
            <a:r>
              <a:rPr lang="fr-FR" sz="1000" dirty="0" err="1">
                <a:solidFill>
                  <a:schemeClr val="accent6"/>
                </a:solidFill>
                <a:latin typeface="Arial Narrow" panose="020B0606020202030204" pitchFamily="34" charset="0"/>
              </a:rPr>
              <a:t>Gines</a:t>
            </a:r>
            <a:r>
              <a:rPr lang="fr-FR" sz="1000" dirty="0">
                <a:solidFill>
                  <a:schemeClr val="accent6"/>
                </a:solidFill>
                <a:latin typeface="Arial Narrow" panose="020B0606020202030204" pitchFamily="34" charset="0"/>
              </a:rPr>
              <a:t> Martinez</a:t>
            </a:r>
          </a:p>
          <a:p>
            <a:pPr marL="114300" indent="0">
              <a:buNone/>
            </a:pPr>
            <a:r>
              <a:rPr lang="fr-FR" sz="1000" dirty="0">
                <a:solidFill>
                  <a:schemeClr val="accent6"/>
                </a:solidFill>
                <a:latin typeface="Arial Narrow" panose="020B0606020202030204" pitchFamily="34" charset="0"/>
              </a:rPr>
              <a:t>IMT Atlantique : Pol-Bernard </a:t>
            </a:r>
            <a:r>
              <a:rPr lang="fr-FR" sz="1000" dirty="0" err="1">
                <a:solidFill>
                  <a:schemeClr val="accent6"/>
                </a:solidFill>
                <a:latin typeface="Arial Narrow" panose="020B0606020202030204" pitchFamily="34" charset="0"/>
              </a:rPr>
              <a:t>Gossiaux</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Paris-Diderot / Université de Paris : Matteo </a:t>
            </a:r>
            <a:r>
              <a:rPr lang="fr-FR" sz="1000" dirty="0" err="1">
                <a:solidFill>
                  <a:schemeClr val="accent6"/>
                </a:solidFill>
                <a:latin typeface="Arial Narrow" panose="020B0606020202030204" pitchFamily="34" charset="0"/>
              </a:rPr>
              <a:t>Cacciari</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Paris-Sud / Université Paris-Saclay : </a:t>
            </a:r>
            <a:r>
              <a:rPr lang="fr-FR" sz="1000" dirty="0" err="1">
                <a:solidFill>
                  <a:schemeClr val="accent6"/>
                </a:solidFill>
                <a:latin typeface="Arial Narrow" panose="020B0606020202030204" pitchFamily="34" charset="0"/>
              </a:rPr>
              <a:t>Tiina</a:t>
            </a:r>
            <a:r>
              <a:rPr lang="fr-FR" sz="1000" dirty="0">
                <a:solidFill>
                  <a:schemeClr val="accent6"/>
                </a:solidFill>
                <a:latin typeface="Arial Narrow" panose="020B0606020202030204" pitchFamily="34" charset="0"/>
              </a:rPr>
              <a:t> </a:t>
            </a:r>
            <a:r>
              <a:rPr lang="fr-FR" sz="1000" dirty="0" err="1">
                <a:solidFill>
                  <a:schemeClr val="accent6"/>
                </a:solidFill>
                <a:latin typeface="Arial Narrow" panose="020B0606020202030204" pitchFamily="34" charset="0"/>
              </a:rPr>
              <a:t>Suomijarvi</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Savoie-Mont Blanc : Roman </a:t>
            </a:r>
            <a:r>
              <a:rPr lang="fr-FR" sz="1000" dirty="0" err="1">
                <a:solidFill>
                  <a:schemeClr val="accent6"/>
                </a:solidFill>
                <a:latin typeface="Arial Narrow" panose="020B0606020202030204" pitchFamily="34" charset="0"/>
              </a:rPr>
              <a:t>Kossakowski</a:t>
            </a:r>
            <a:endParaRPr lang="fr-FR" sz="1000" dirty="0">
              <a:solidFill>
                <a:schemeClr val="accent6"/>
              </a:solidFill>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Université de Strasbourg : Christelle Roy</a:t>
            </a:r>
          </a:p>
        </p:txBody>
      </p:sp>
      <p:sp>
        <p:nvSpPr>
          <p:cNvPr id="6" name="Espace réservé du contenu 5"/>
          <p:cNvSpPr txBox="1">
            <a:spLocks/>
          </p:cNvSpPr>
          <p:nvPr/>
        </p:nvSpPr>
        <p:spPr>
          <a:xfrm>
            <a:off x="33995" y="504056"/>
            <a:ext cx="5114069" cy="4371950"/>
          </a:xfrm>
          <a:prstGeom prst="rect">
            <a:avLst/>
          </a:prstGeom>
        </p:spPr>
        <p:txBody>
          <a:bodyPr/>
          <a:lstStyle>
            <a:lvl1pPr marL="342900" indent="-342900" algn="l" rtl="0" eaLnBrk="0" fontAlgn="base" hangingPunct="0">
              <a:spcBef>
                <a:spcPct val="20000"/>
              </a:spcBef>
              <a:spcAft>
                <a:spcPct val="0"/>
              </a:spcAft>
              <a:buChar char="•"/>
              <a:defRPr sz="2000" b="1">
                <a:solidFill>
                  <a:srgbClr val="000066"/>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har char="–"/>
              <a:defRPr>
                <a:solidFill>
                  <a:srgbClr val="000066"/>
                </a:solidFill>
                <a:latin typeface="Helvetica Neue"/>
                <a:ea typeface="MS PGothic" pitchFamily="34" charset="-128"/>
                <a:cs typeface="Helvetica Neue"/>
              </a:defRPr>
            </a:lvl2pPr>
            <a:lvl3pPr marL="1143000" indent="-228600" algn="l" rtl="0" eaLnBrk="0" fontAlgn="base" hangingPunct="0">
              <a:spcBef>
                <a:spcPct val="20000"/>
              </a:spcBef>
              <a:spcAft>
                <a:spcPct val="0"/>
              </a:spcAft>
              <a:buChar char="•"/>
              <a:defRPr sz="1600">
                <a:solidFill>
                  <a:srgbClr val="000066"/>
                </a:solidFill>
                <a:latin typeface="Helvetica Neue"/>
                <a:ea typeface="MS PGothic" pitchFamily="34" charset="-128"/>
                <a:cs typeface="Helvetica Neue"/>
              </a:defRPr>
            </a:lvl3pPr>
            <a:lvl4pPr marL="1600200" indent="-228600" algn="l" rtl="0" eaLnBrk="0" fontAlgn="base" hangingPunct="0">
              <a:spcBef>
                <a:spcPct val="20000"/>
              </a:spcBef>
              <a:spcAft>
                <a:spcPct val="0"/>
              </a:spcAft>
              <a:buChar char="–"/>
              <a:defRPr sz="1400">
                <a:solidFill>
                  <a:srgbClr val="000066"/>
                </a:solidFill>
                <a:latin typeface="Helvetica Neue"/>
                <a:ea typeface="MS PGothic" pitchFamily="34" charset="-128"/>
                <a:cs typeface="Helvetica Neue"/>
              </a:defRPr>
            </a:lvl4pPr>
            <a:lvl5pPr marL="2057400" indent="-228600" algn="l" rtl="0" eaLnBrk="0" fontAlgn="base" hangingPunct="0">
              <a:spcBef>
                <a:spcPct val="20000"/>
              </a:spcBef>
              <a:spcAft>
                <a:spcPct val="0"/>
              </a:spcAft>
              <a:buChar char="»"/>
              <a:defRPr sz="1000">
                <a:solidFill>
                  <a:srgbClr val="000066"/>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0" indent="0">
              <a:buNone/>
            </a:pPr>
            <a:r>
              <a:rPr lang="fr-FR" sz="1400" u="sng" dirty="0"/>
              <a:t>Période considérée 2020-2030, actualisation 5 ans </a:t>
            </a:r>
          </a:p>
          <a:p>
            <a:pPr marL="0" indent="0">
              <a:buNone/>
            </a:pPr>
            <a:r>
              <a:rPr lang="fr-FR" sz="1400" dirty="0"/>
              <a:t>Procédure:</a:t>
            </a:r>
            <a:r>
              <a:rPr lang="fr-FR" sz="1200" b="0" dirty="0"/>
              <a:t>  avons invité les VP Recherche des universités et la DRF du CEA à nommer des représentants pour former un comité de pilotage. Les universités ont répondu positivement, l’IRFU n’a pas souhaité avoir de </a:t>
            </a:r>
            <a:r>
              <a:rPr lang="fr-FR" sz="1200" b="0"/>
              <a:t>représentant dan</a:t>
            </a:r>
            <a:r>
              <a:rPr lang="fr-FR" sz="1200" b="0" dirty="0"/>
              <a:t>s</a:t>
            </a:r>
            <a:r>
              <a:rPr lang="fr-FR" sz="1200" b="0"/>
              <a:t> </a:t>
            </a:r>
            <a:r>
              <a:rPr lang="fr-FR" sz="1200" b="0" dirty="0"/>
              <a:t>ce comité de pilotage</a:t>
            </a:r>
            <a:endParaRPr lang="fr-FR" sz="1400" u="sng" dirty="0"/>
          </a:p>
          <a:p>
            <a:pPr marL="0" indent="0">
              <a:buNone/>
            </a:pPr>
            <a:r>
              <a:rPr lang="fr-FR" sz="1400" dirty="0"/>
              <a:t>Comité de « supervision » :  </a:t>
            </a:r>
            <a:endParaRPr lang="is-IS" sz="1400" dirty="0"/>
          </a:p>
          <a:p>
            <a:pPr marL="0" indent="0">
              <a:buNone/>
            </a:pPr>
            <a:r>
              <a:rPr lang="is-IS" sz="1200" b="0" dirty="0"/>
              <a:t>Direction IN2P3 + un représentant par université (VP recherche ou représentant) : </a:t>
            </a:r>
          </a:p>
          <a:p>
            <a:pPr marL="0" indent="0">
              <a:buNone/>
            </a:pPr>
            <a:endParaRPr lang="is-IS" sz="1400" dirty="0"/>
          </a:p>
          <a:p>
            <a:pPr marL="0" indent="0">
              <a:buNone/>
            </a:pPr>
            <a:r>
              <a:rPr lang="is-IS" sz="1400" dirty="0"/>
              <a:t>Organisation : </a:t>
            </a:r>
          </a:p>
          <a:p>
            <a:pPr lvl="1"/>
            <a:r>
              <a:rPr lang="is-IS" sz="1200" dirty="0"/>
              <a:t>12 thèmes scientifiques pilotés par DAS</a:t>
            </a:r>
          </a:p>
          <a:p>
            <a:pPr lvl="1"/>
            <a:r>
              <a:rPr lang="is-IS" sz="1200" dirty="0"/>
              <a:t>10 “Town hall meeting/Open symposium“ </a:t>
            </a:r>
          </a:p>
          <a:p>
            <a:pPr lvl="1"/>
            <a:r>
              <a:rPr lang="is-IS" sz="1200" dirty="0"/>
              <a:t>1 Colloque de restitution </a:t>
            </a:r>
          </a:p>
          <a:p>
            <a:pPr lvl="1"/>
            <a:r>
              <a:rPr lang="fr-FR" sz="1200" dirty="0"/>
              <a:t>U</a:t>
            </a:r>
            <a:r>
              <a:rPr lang="is-IS" sz="1200" dirty="0"/>
              <a:t>n document de synthèse, transmis aux tutelles + ministère</a:t>
            </a:r>
            <a:endParaRPr lang="is-IS" sz="1400" dirty="0"/>
          </a:p>
          <a:p>
            <a:pPr marL="0" indent="0">
              <a:buNone/>
            </a:pPr>
            <a:r>
              <a:rPr lang="fr-FR" sz="1400" dirty="0"/>
              <a:t>12 thèmes scientifiques et techniques + 1 organisation et moyens RH   </a:t>
            </a:r>
          </a:p>
          <a:p>
            <a:pPr marL="457200" lvl="1" indent="0">
              <a:buNone/>
            </a:pPr>
            <a:r>
              <a:rPr lang="fr-FR" sz="1400" dirty="0"/>
              <a:t>	6 en « physique fondamentale »</a:t>
            </a:r>
          </a:p>
          <a:p>
            <a:pPr marL="457200" lvl="1" indent="0">
              <a:buNone/>
            </a:pPr>
            <a:r>
              <a:rPr lang="fr-FR" sz="1400" dirty="0"/>
              <a:t>	3 en « développements associés » </a:t>
            </a:r>
          </a:p>
          <a:p>
            <a:pPr marL="457200" lvl="1" indent="0">
              <a:buNone/>
            </a:pPr>
            <a:r>
              <a:rPr lang="fr-FR" sz="1400" dirty="0"/>
              <a:t>	3 en « applications associées » </a:t>
            </a:r>
          </a:p>
          <a:p>
            <a:pPr marL="457200" lvl="1" indent="0">
              <a:buNone/>
            </a:pPr>
            <a:r>
              <a:rPr lang="fr-FR" sz="1400" dirty="0"/>
              <a:t>	1 sur les « ressources » (centré IN2P3) </a:t>
            </a:r>
          </a:p>
          <a:p>
            <a:pPr marL="457200" lvl="1" indent="0">
              <a:buNone/>
            </a:pPr>
            <a:endParaRPr lang="fr-FR" sz="1400"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552" y="699543"/>
            <a:ext cx="4064952" cy="792088"/>
          </a:xfrm>
          <a:prstGeom prst="rect">
            <a:avLst/>
          </a:prstGeom>
        </p:spPr>
      </p:pic>
    </p:spTree>
    <p:extLst>
      <p:ext uri="{BB962C8B-B14F-4D97-AF65-F5344CB8AC3E}">
        <p14:creationId xmlns:p14="http://schemas.microsoft.com/office/powerpoint/2010/main" val="271935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12B00-4CF6-CF46-AC50-B5BA2C2935EE}"/>
              </a:ext>
            </a:extLst>
          </p:cNvPr>
          <p:cNvSpPr>
            <a:spLocks noGrp="1"/>
          </p:cNvSpPr>
          <p:nvPr>
            <p:ph type="title"/>
          </p:nvPr>
        </p:nvSpPr>
        <p:spPr/>
        <p:txBody>
          <a:bodyPr/>
          <a:lstStyle/>
          <a:p>
            <a:r>
              <a:rPr lang="en-US" dirty="0"/>
              <a:t>Les 13 </a:t>
            </a:r>
            <a:r>
              <a:rPr lang="en-US" dirty="0" err="1"/>
              <a:t>groupes</a:t>
            </a:r>
            <a:r>
              <a:rPr lang="en-US" dirty="0"/>
              <a:t> de travail</a:t>
            </a:r>
          </a:p>
        </p:txBody>
      </p:sp>
      <p:sp>
        <p:nvSpPr>
          <p:cNvPr id="3" name="Espace réservé du numéro de diapositive 2">
            <a:extLst>
              <a:ext uri="{FF2B5EF4-FFF2-40B4-BE49-F238E27FC236}">
                <a16:creationId xmlns:a16="http://schemas.microsoft.com/office/drawing/2014/main" id="{A1214ACC-D10B-144F-9FCC-428592B1188E}"/>
              </a:ext>
            </a:extLst>
          </p:cNvPr>
          <p:cNvSpPr>
            <a:spLocks noGrp="1"/>
          </p:cNvSpPr>
          <p:nvPr>
            <p:ph type="sldNum" sz="quarter" idx="4"/>
          </p:nvPr>
        </p:nvSpPr>
        <p:spPr/>
        <p:txBody>
          <a:bodyPr/>
          <a:lstStyle/>
          <a:p>
            <a:fld id="{5A41D906-68FB-4FCF-A226-CB4AF2FE6205}" type="slidenum">
              <a:rPr lang="fr-FR" smtClean="0"/>
              <a:pPr/>
              <a:t>7</a:t>
            </a:fld>
            <a:endParaRPr lang="fr-FR" dirty="0"/>
          </a:p>
        </p:txBody>
      </p:sp>
      <p:sp>
        <p:nvSpPr>
          <p:cNvPr id="4" name="Espace réservé du texte 3">
            <a:extLst>
              <a:ext uri="{FF2B5EF4-FFF2-40B4-BE49-F238E27FC236}">
                <a16:creationId xmlns:a16="http://schemas.microsoft.com/office/drawing/2014/main" id="{514BF90A-09FA-3F49-B81F-1E8F21CF71C4}"/>
              </a:ext>
            </a:extLst>
          </p:cNvPr>
          <p:cNvSpPr txBox="1">
            <a:spLocks/>
          </p:cNvSpPr>
          <p:nvPr/>
        </p:nvSpPr>
        <p:spPr bwMode="gray">
          <a:xfrm>
            <a:off x="35496" y="699542"/>
            <a:ext cx="4464496" cy="35015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sz="1100" b="1" i="1" dirty="0">
                <a:latin typeface="Arial Narrow" panose="020B0606020202030204" pitchFamily="34" charset="0"/>
              </a:rPr>
              <a:t>GT01 – Physique des particules	</a:t>
            </a:r>
            <a:r>
              <a:rPr lang="fr-FR" sz="1000" b="1" i="1" dirty="0">
                <a:latin typeface="Arial Narrow" panose="020B0606020202030204" pitchFamily="34" charset="0"/>
              </a:rPr>
              <a:t>L. </a:t>
            </a:r>
            <a:r>
              <a:rPr lang="fr-FR" sz="1000" b="1" i="1" dirty="0" err="1">
                <a:latin typeface="Arial Narrow" panose="020B0606020202030204" pitchFamily="34" charset="0"/>
              </a:rPr>
              <a:t>Vacavant</a:t>
            </a:r>
            <a:endParaRPr lang="fr-FR" sz="1000" b="1" i="1" dirty="0">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Dirk </a:t>
            </a:r>
            <a:r>
              <a:rPr lang="fr-FR" sz="1000" dirty="0" err="1">
                <a:solidFill>
                  <a:schemeClr val="accent6"/>
                </a:solidFill>
                <a:latin typeface="Arial Narrow" panose="020B0606020202030204" pitchFamily="34" charset="0"/>
              </a:rPr>
              <a:t>Zerwas</a:t>
            </a:r>
            <a:r>
              <a:rPr lang="fr-FR" sz="1000" dirty="0">
                <a:solidFill>
                  <a:schemeClr val="accent6"/>
                </a:solidFill>
                <a:latin typeface="Arial Narrow" panose="020B0606020202030204" pitchFamily="34" charset="0"/>
              </a:rPr>
              <a:t> (IRN </a:t>
            </a:r>
            <a:r>
              <a:rPr lang="fr-FR" sz="1000" dirty="0" err="1">
                <a:solidFill>
                  <a:schemeClr val="accent6"/>
                </a:solidFill>
                <a:latin typeface="Arial Narrow" panose="020B0606020202030204" pitchFamily="34" charset="0"/>
              </a:rPr>
              <a:t>Terascale</a:t>
            </a:r>
            <a:r>
              <a:rPr lang="fr-FR" sz="1000" dirty="0">
                <a:solidFill>
                  <a:schemeClr val="accent6"/>
                </a:solidFill>
                <a:latin typeface="Arial Narrow" panose="020B0606020202030204" pitchFamily="34" charset="0"/>
              </a:rPr>
              <a:t>, </a:t>
            </a:r>
            <a:r>
              <a:rPr lang="fr-FR" sz="1000" dirty="0" err="1">
                <a:solidFill>
                  <a:schemeClr val="accent6"/>
                </a:solidFill>
                <a:latin typeface="Arial Narrow" panose="020B0606020202030204" pitchFamily="34" charset="0"/>
              </a:rPr>
              <a:t>IJCLab</a:t>
            </a:r>
            <a:r>
              <a:rPr lang="fr-FR" sz="1000" dirty="0">
                <a:solidFill>
                  <a:schemeClr val="accent6"/>
                </a:solidFill>
                <a:latin typeface="Arial Narrow" panose="020B0606020202030204" pitchFamily="34" charset="0"/>
              </a:rPr>
              <a:t>), Francesco </a:t>
            </a:r>
            <a:r>
              <a:rPr lang="fr-FR" sz="1000" dirty="0" err="1">
                <a:solidFill>
                  <a:schemeClr val="accent6"/>
                </a:solidFill>
                <a:latin typeface="Arial Narrow" panose="020B0606020202030204" pitchFamily="34" charset="0"/>
              </a:rPr>
              <a:t>Polci</a:t>
            </a:r>
            <a:r>
              <a:rPr lang="fr-FR" sz="1000" dirty="0">
                <a:solidFill>
                  <a:schemeClr val="accent6"/>
                </a:solidFill>
                <a:latin typeface="Arial Narrow" panose="020B0606020202030204" pitchFamily="34" charset="0"/>
              </a:rPr>
              <a:t> (GDR </a:t>
            </a:r>
            <a:r>
              <a:rPr lang="fr-FR" sz="1000" dirty="0" err="1">
                <a:solidFill>
                  <a:schemeClr val="accent6"/>
                </a:solidFill>
                <a:latin typeface="Arial Narrow" panose="020B0606020202030204" pitchFamily="34" charset="0"/>
              </a:rPr>
              <a:t>InF</a:t>
            </a:r>
            <a:r>
              <a:rPr lang="fr-FR" sz="1000" dirty="0">
                <a:solidFill>
                  <a:schemeClr val="accent6"/>
                </a:solidFill>
                <a:latin typeface="Arial Narrow" panose="020B0606020202030204" pitchFamily="34" charset="0"/>
              </a:rPr>
              <a:t>, LPNHE), Christopher Smith (CSI, LPSC), Marie-Hélène Genest (LPSC), Christophe </a:t>
            </a:r>
            <a:r>
              <a:rPr lang="fr-FR" sz="1000" dirty="0" err="1">
                <a:solidFill>
                  <a:schemeClr val="accent6"/>
                </a:solidFill>
                <a:latin typeface="Arial Narrow" panose="020B0606020202030204" pitchFamily="34" charset="0"/>
              </a:rPr>
              <a:t>Ochando</a:t>
            </a:r>
            <a:r>
              <a:rPr lang="fr-FR" sz="1000" dirty="0">
                <a:solidFill>
                  <a:schemeClr val="accent6"/>
                </a:solidFill>
                <a:latin typeface="Arial Narrow" panose="020B0606020202030204" pitchFamily="34" charset="0"/>
              </a:rPr>
              <a:t> (LLR)</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GT02 – Physique et astrophysique nucléaire</a:t>
            </a:r>
            <a:r>
              <a:rPr lang="fr-FR" sz="1000" b="1" i="1" dirty="0">
                <a:latin typeface="Arial Narrow" panose="020B0606020202030204" pitchFamily="34" charset="0"/>
              </a:rPr>
              <a:t>	F. </a:t>
            </a:r>
            <a:r>
              <a:rPr lang="fr-FR" sz="1000" b="1" i="1" dirty="0" err="1">
                <a:latin typeface="Arial Narrow" panose="020B0606020202030204" pitchFamily="34" charset="0"/>
              </a:rPr>
              <a:t>Farget</a:t>
            </a:r>
            <a:endParaRPr lang="fr-FR" sz="1000" b="1" i="1" dirty="0">
              <a:latin typeface="Arial Narrow" panose="020B0606020202030204" pitchFamily="34" charset="0"/>
            </a:endParaRPr>
          </a:p>
          <a:p>
            <a:pPr marL="114300" indent="0">
              <a:buNone/>
            </a:pPr>
            <a:r>
              <a:rPr lang="fr-FR" sz="1000" dirty="0">
                <a:solidFill>
                  <a:srgbClr val="000000"/>
                </a:solidFill>
                <a:latin typeface="Arial Narrow" panose="020B0606020202030204" pitchFamily="34" charset="0"/>
              </a:rPr>
              <a:t>Jérôme </a:t>
            </a:r>
            <a:r>
              <a:rPr lang="fr-FR" sz="1000" dirty="0" err="1">
                <a:solidFill>
                  <a:srgbClr val="000000"/>
                </a:solidFill>
                <a:latin typeface="Arial Narrow" panose="020B0606020202030204" pitchFamily="34" charset="0"/>
              </a:rPr>
              <a:t>Margueron</a:t>
            </a:r>
            <a:r>
              <a:rPr lang="fr-FR" sz="1000" dirty="0">
                <a:solidFill>
                  <a:srgbClr val="000000"/>
                </a:solidFill>
                <a:latin typeface="Arial Narrow" panose="020B0606020202030204" pitchFamily="34" charset="0"/>
              </a:rPr>
              <a:t> (GDR RESANET, IP2I), Giuseppe Verde (CSI, L2IT), Stéphane Grévy (CENBG), </a:t>
            </a:r>
            <a:r>
              <a:rPr lang="fr-FR" sz="1000" dirty="0" err="1">
                <a:solidFill>
                  <a:srgbClr val="000000"/>
                </a:solidFill>
                <a:latin typeface="Arial Narrow" panose="020B0606020202030204" pitchFamily="34" charset="0"/>
              </a:rPr>
              <a:t>Iulian</a:t>
            </a:r>
            <a:r>
              <a:rPr lang="fr-FR" sz="1000" dirty="0">
                <a:solidFill>
                  <a:srgbClr val="000000"/>
                </a:solidFill>
                <a:latin typeface="Arial Narrow" panose="020B0606020202030204" pitchFamily="34" charset="0"/>
              </a:rPr>
              <a:t> Stéphan (</a:t>
            </a:r>
            <a:r>
              <a:rPr lang="fr-FR" sz="1000" dirty="0" err="1">
                <a:solidFill>
                  <a:srgbClr val="000000"/>
                </a:solidFill>
                <a:latin typeface="Arial Narrow" panose="020B0606020202030204" pitchFamily="34" charset="0"/>
              </a:rPr>
              <a:t>IJCLab</a:t>
            </a:r>
            <a:r>
              <a:rPr lang="fr-FR" sz="1000" dirty="0">
                <a:solidFill>
                  <a:srgbClr val="000000"/>
                </a:solidFill>
                <a:latin typeface="Arial Narrow" panose="020B0606020202030204" pitchFamily="34" charset="0"/>
              </a:rPr>
              <a:t>)</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GT03 – Physique hadronique</a:t>
            </a:r>
            <a:r>
              <a:rPr lang="fr-FR" sz="1000" b="1" i="1" dirty="0">
                <a:latin typeface="Arial Narrow" panose="020B0606020202030204" pitchFamily="34" charset="0"/>
              </a:rPr>
              <a:t>		L. </a:t>
            </a:r>
            <a:r>
              <a:rPr lang="fr-FR" sz="1000" b="1" i="1" dirty="0" err="1">
                <a:latin typeface="Arial Narrow" panose="020B0606020202030204" pitchFamily="34" charset="0"/>
              </a:rPr>
              <a:t>Vacavant</a:t>
            </a:r>
            <a:endParaRPr lang="fr-FR" sz="1000" b="1" i="1" dirty="0">
              <a:latin typeface="Arial Narrow" panose="020B0606020202030204" pitchFamily="34" charset="0"/>
            </a:endParaRPr>
          </a:p>
          <a:p>
            <a:pPr marL="114300" indent="0">
              <a:buNone/>
            </a:pPr>
            <a:r>
              <a:rPr lang="fr-FR" sz="1000" dirty="0">
                <a:solidFill>
                  <a:srgbClr val="000000"/>
                </a:solidFill>
                <a:latin typeface="Arial Narrow" panose="020B0606020202030204" pitchFamily="34" charset="0"/>
              </a:rPr>
              <a:t>Frédéric Fleuret (GDR QCD, LLR), Béatrice </a:t>
            </a:r>
            <a:r>
              <a:rPr lang="fr-FR" sz="1000" dirty="0" err="1">
                <a:solidFill>
                  <a:srgbClr val="000000"/>
                </a:solidFill>
                <a:latin typeface="Arial Narrow" panose="020B0606020202030204" pitchFamily="34" charset="0"/>
              </a:rPr>
              <a:t>Ramstein</a:t>
            </a:r>
            <a:r>
              <a:rPr lang="fr-FR" sz="1000" dirty="0">
                <a:solidFill>
                  <a:srgbClr val="000000"/>
                </a:solidFill>
                <a:latin typeface="Arial Narrow" panose="020B0606020202030204" pitchFamily="34" charset="0"/>
              </a:rPr>
              <a:t> (CSI, </a:t>
            </a:r>
            <a:r>
              <a:rPr lang="fr-FR" sz="1000" dirty="0" err="1">
                <a:solidFill>
                  <a:srgbClr val="000000"/>
                </a:solidFill>
                <a:latin typeface="Arial Narrow" panose="020B0606020202030204" pitchFamily="34" charset="0"/>
              </a:rPr>
              <a:t>IJCLab</a:t>
            </a:r>
            <a:r>
              <a:rPr lang="fr-FR" sz="1000" dirty="0">
                <a:solidFill>
                  <a:srgbClr val="000000"/>
                </a:solidFill>
                <a:latin typeface="Arial Narrow" panose="020B0606020202030204" pitchFamily="34" charset="0"/>
              </a:rPr>
              <a:t>), Klaus Werner (SUBATECH), Carlos Munoz (</a:t>
            </a:r>
            <a:r>
              <a:rPr lang="fr-FR" sz="1000" dirty="0" err="1">
                <a:solidFill>
                  <a:srgbClr val="000000"/>
                </a:solidFill>
                <a:latin typeface="Arial Narrow" panose="020B0606020202030204" pitchFamily="34" charset="0"/>
              </a:rPr>
              <a:t>IJCLab</a:t>
            </a:r>
            <a:r>
              <a:rPr lang="fr-FR" sz="1000" dirty="0">
                <a:solidFill>
                  <a:srgbClr val="000000"/>
                </a:solidFill>
                <a:latin typeface="Arial Narrow" panose="020B0606020202030204" pitchFamily="34" charset="0"/>
              </a:rPr>
              <a:t>)</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GT04 – Physique des </a:t>
            </a:r>
            <a:r>
              <a:rPr lang="fr-FR" sz="1100" b="1" i="1" dirty="0" err="1">
                <a:latin typeface="Arial Narrow" panose="020B0606020202030204" pitchFamily="34" charset="0"/>
              </a:rPr>
              <a:t>astroparticules</a:t>
            </a:r>
            <a:r>
              <a:rPr lang="fr-FR" sz="1000" b="1" i="1" dirty="0">
                <a:latin typeface="Arial Narrow" panose="020B0606020202030204" pitchFamily="34" charset="0"/>
              </a:rPr>
              <a:t>	B. </a:t>
            </a:r>
            <a:r>
              <a:rPr lang="fr-FR" sz="1000" b="1" i="1" dirty="0" err="1">
                <a:latin typeface="Arial Narrow" panose="020B0606020202030204" pitchFamily="34" charset="0"/>
              </a:rPr>
              <a:t>Giebels</a:t>
            </a:r>
            <a:endParaRPr lang="fr-FR" sz="1000" b="1" i="1" dirty="0">
              <a:latin typeface="Arial Narrow" panose="020B0606020202030204" pitchFamily="34" charset="0"/>
            </a:endParaRPr>
          </a:p>
          <a:p>
            <a:pPr marL="114300" indent="0">
              <a:buNone/>
            </a:pPr>
            <a:r>
              <a:rPr lang="fr-FR" sz="1000" dirty="0" err="1">
                <a:solidFill>
                  <a:srgbClr val="000000"/>
                </a:solidFill>
                <a:latin typeface="Arial Narrow" panose="020B0606020202030204" pitchFamily="34" charset="0"/>
              </a:rPr>
              <a:t>Chiara</a:t>
            </a:r>
            <a:r>
              <a:rPr lang="fr-FR" sz="1000" dirty="0">
                <a:solidFill>
                  <a:srgbClr val="000000"/>
                </a:solidFill>
                <a:latin typeface="Arial Narrow" panose="020B0606020202030204" pitchFamily="34" charset="0"/>
              </a:rPr>
              <a:t> Caprini (GDR OG, APC), Frédérique Marion (CSI, LAPP), Régis Terrier(APC), Francesca </a:t>
            </a:r>
            <a:r>
              <a:rPr lang="fr-FR" sz="1000" dirty="0" err="1">
                <a:solidFill>
                  <a:srgbClr val="000000"/>
                </a:solidFill>
                <a:latin typeface="Arial Narrow" panose="020B0606020202030204" pitchFamily="34" charset="0"/>
              </a:rPr>
              <a:t>Calore</a:t>
            </a:r>
            <a:r>
              <a:rPr lang="fr-FR" sz="1000" dirty="0">
                <a:solidFill>
                  <a:srgbClr val="000000"/>
                </a:solidFill>
                <a:latin typeface="Arial Narrow" panose="020B0606020202030204" pitchFamily="34" charset="0"/>
              </a:rPr>
              <a:t> (LAPTH)</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GT05 – Physique de l’inflation et énergie noire</a:t>
            </a:r>
            <a:r>
              <a:rPr lang="fr-FR" sz="1000" b="1" i="1" dirty="0">
                <a:latin typeface="Arial Narrow" panose="020B0606020202030204" pitchFamily="34" charset="0"/>
              </a:rPr>
              <a:t>	B. </a:t>
            </a:r>
            <a:r>
              <a:rPr lang="fr-FR" sz="1000" b="1" i="1" dirty="0" err="1">
                <a:latin typeface="Arial Narrow" panose="020B0606020202030204" pitchFamily="34" charset="0"/>
              </a:rPr>
              <a:t>Giebels</a:t>
            </a:r>
            <a:endParaRPr lang="fr-FR" sz="1000" b="1" i="1" dirty="0">
              <a:latin typeface="Arial Narrow" panose="020B0606020202030204" pitchFamily="34" charset="0"/>
            </a:endParaRPr>
          </a:p>
          <a:p>
            <a:pPr marL="114300" indent="0">
              <a:buNone/>
            </a:pPr>
            <a:r>
              <a:rPr lang="fr-FR" sz="1000" dirty="0">
                <a:solidFill>
                  <a:srgbClr val="000000"/>
                </a:solidFill>
                <a:latin typeface="Arial Narrow" panose="020B0606020202030204" pitchFamily="34" charset="0"/>
              </a:rPr>
              <a:t>Sophie </a:t>
            </a:r>
            <a:r>
              <a:rPr lang="fr-FR" sz="1000" dirty="0" err="1">
                <a:solidFill>
                  <a:srgbClr val="000000"/>
                </a:solidFill>
                <a:latin typeface="Arial Narrow" panose="020B0606020202030204" pitchFamily="34" charset="0"/>
              </a:rPr>
              <a:t>Henrot</a:t>
            </a:r>
            <a:r>
              <a:rPr lang="fr-FR" sz="1000" dirty="0">
                <a:solidFill>
                  <a:srgbClr val="000000"/>
                </a:solidFill>
                <a:latin typeface="Arial Narrow" panose="020B0606020202030204" pitchFamily="34" charset="0"/>
              </a:rPr>
              <a:t> (CSI, </a:t>
            </a:r>
            <a:r>
              <a:rPr lang="fr-FR" sz="1000" dirty="0" err="1">
                <a:solidFill>
                  <a:srgbClr val="000000"/>
                </a:solidFill>
                <a:latin typeface="Arial Narrow" panose="020B0606020202030204" pitchFamily="34" charset="0"/>
              </a:rPr>
              <a:t>IJCLab</a:t>
            </a:r>
            <a:r>
              <a:rPr lang="fr-FR" sz="1000" dirty="0">
                <a:solidFill>
                  <a:srgbClr val="000000"/>
                </a:solidFill>
                <a:latin typeface="Arial Narrow" panose="020B0606020202030204" pitchFamily="34" charset="0"/>
              </a:rPr>
              <a:t>) Emmanuel </a:t>
            </a:r>
            <a:r>
              <a:rPr lang="fr-FR" sz="1000" dirty="0" err="1">
                <a:solidFill>
                  <a:srgbClr val="000000"/>
                </a:solidFill>
                <a:latin typeface="Arial Narrow" panose="020B0606020202030204" pitchFamily="34" charset="0"/>
              </a:rPr>
              <a:t>Gangler</a:t>
            </a:r>
            <a:r>
              <a:rPr lang="fr-FR" sz="1000" dirty="0">
                <a:solidFill>
                  <a:srgbClr val="000000"/>
                </a:solidFill>
                <a:latin typeface="Arial Narrow" panose="020B0606020202030204" pitchFamily="34" charset="0"/>
              </a:rPr>
              <a:t> (LPC), Mathieu </a:t>
            </a:r>
            <a:r>
              <a:rPr lang="fr-FR" sz="1000" dirty="0" err="1">
                <a:solidFill>
                  <a:srgbClr val="000000"/>
                </a:solidFill>
                <a:latin typeface="Arial Narrow" panose="020B0606020202030204" pitchFamily="34" charset="0"/>
              </a:rPr>
              <a:t>Tristram</a:t>
            </a:r>
            <a:r>
              <a:rPr lang="fr-FR" sz="1000" dirty="0">
                <a:solidFill>
                  <a:srgbClr val="000000"/>
                </a:solidFill>
                <a:latin typeface="Arial Narrow" panose="020B0606020202030204" pitchFamily="34" charset="0"/>
              </a:rPr>
              <a:t> (</a:t>
            </a:r>
            <a:r>
              <a:rPr lang="fr-FR" sz="1000" dirty="0" err="1">
                <a:solidFill>
                  <a:srgbClr val="000000"/>
                </a:solidFill>
                <a:latin typeface="Arial Narrow" panose="020B0606020202030204" pitchFamily="34" charset="0"/>
              </a:rPr>
              <a:t>IJCLab</a:t>
            </a:r>
            <a:r>
              <a:rPr lang="fr-FR" sz="1000" dirty="0">
                <a:solidFill>
                  <a:srgbClr val="000000"/>
                </a:solidFill>
                <a:latin typeface="Arial Narrow" panose="020B0606020202030204" pitchFamily="34" charset="0"/>
              </a:rPr>
              <a:t>),</a:t>
            </a:r>
          </a:p>
          <a:p>
            <a:pPr marL="114300" indent="0">
              <a:buNone/>
            </a:pPr>
            <a:r>
              <a:rPr lang="fr-FR" sz="1000" dirty="0">
                <a:solidFill>
                  <a:srgbClr val="000000"/>
                </a:solidFill>
                <a:latin typeface="Arial Narrow" panose="020B0606020202030204" pitchFamily="34" charset="0"/>
              </a:rPr>
              <a:t>Andrea </a:t>
            </a:r>
            <a:r>
              <a:rPr lang="fr-FR" sz="1000" dirty="0" err="1">
                <a:solidFill>
                  <a:srgbClr val="000000"/>
                </a:solidFill>
                <a:latin typeface="Arial Narrow" panose="020B0606020202030204" pitchFamily="34" charset="0"/>
              </a:rPr>
              <a:t>Catalano</a:t>
            </a:r>
            <a:r>
              <a:rPr lang="fr-FR" sz="1000" dirty="0">
                <a:solidFill>
                  <a:srgbClr val="000000"/>
                </a:solidFill>
                <a:latin typeface="Arial Narrow" panose="020B0606020202030204" pitchFamily="34" charset="0"/>
              </a:rPr>
              <a:t> (LPSC), Ken Ganga (APC)</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GT06 – Physique des neutrinos et matière noire</a:t>
            </a:r>
            <a:r>
              <a:rPr lang="fr-FR" sz="1000" b="1" i="1" dirty="0">
                <a:latin typeface="Arial Narrow" panose="020B0606020202030204" pitchFamily="34" charset="0"/>
              </a:rPr>
              <a:t>	B. </a:t>
            </a:r>
            <a:r>
              <a:rPr lang="fr-FR" sz="1000" b="1" i="1" dirty="0" err="1">
                <a:latin typeface="Arial Narrow" panose="020B0606020202030204" pitchFamily="34" charset="0"/>
              </a:rPr>
              <a:t>Giebels</a:t>
            </a:r>
            <a:endParaRPr lang="fr-FR" sz="1000" b="1" i="1" dirty="0">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Dominique </a:t>
            </a:r>
            <a:r>
              <a:rPr lang="fr-FR" sz="1000" dirty="0" err="1">
                <a:solidFill>
                  <a:schemeClr val="accent6"/>
                </a:solidFill>
                <a:latin typeface="Arial Narrow" panose="020B0606020202030204" pitchFamily="34" charset="0"/>
              </a:rPr>
              <a:t>Duchesneau</a:t>
            </a:r>
            <a:r>
              <a:rPr lang="fr-FR" sz="1000" dirty="0">
                <a:solidFill>
                  <a:schemeClr val="accent6"/>
                </a:solidFill>
                <a:latin typeface="Arial Narrow" panose="020B0606020202030204" pitchFamily="34" charset="0"/>
              </a:rPr>
              <a:t> (GDR neutrino, LAPP), Anselmo </a:t>
            </a:r>
            <a:r>
              <a:rPr lang="fr-FR" sz="1000" dirty="0" err="1">
                <a:solidFill>
                  <a:schemeClr val="accent6"/>
                </a:solidFill>
                <a:latin typeface="Arial Narrow" panose="020B0606020202030204" pitchFamily="34" charset="0"/>
              </a:rPr>
              <a:t>Meregaglia</a:t>
            </a:r>
            <a:r>
              <a:rPr lang="fr-FR" sz="1000" dirty="0">
                <a:solidFill>
                  <a:schemeClr val="accent6"/>
                </a:solidFill>
                <a:latin typeface="Arial Narrow" panose="020B0606020202030204" pitchFamily="34" charset="0"/>
              </a:rPr>
              <a:t> (GDR neutrino, CENBG), Corinne Augier (GDR Underground </a:t>
            </a:r>
            <a:r>
              <a:rPr lang="fr-FR" sz="1000" dirty="0" err="1">
                <a:solidFill>
                  <a:schemeClr val="accent6"/>
                </a:solidFill>
                <a:latin typeface="Arial Narrow" panose="020B0606020202030204" pitchFamily="34" charset="0"/>
              </a:rPr>
              <a:t>physics</a:t>
            </a:r>
            <a:r>
              <a:rPr lang="fr-FR" sz="1000" dirty="0">
                <a:solidFill>
                  <a:schemeClr val="accent6"/>
                </a:solidFill>
                <a:latin typeface="Arial Narrow" panose="020B0606020202030204" pitchFamily="34" charset="0"/>
              </a:rPr>
              <a:t>), Frédéric </a:t>
            </a:r>
            <a:r>
              <a:rPr lang="fr-FR" sz="1000" dirty="0" err="1">
                <a:solidFill>
                  <a:schemeClr val="accent6"/>
                </a:solidFill>
                <a:latin typeface="Arial Narrow" panose="020B0606020202030204" pitchFamily="34" charset="0"/>
              </a:rPr>
              <a:t>Yermia</a:t>
            </a:r>
            <a:r>
              <a:rPr lang="fr-FR" sz="1000" dirty="0">
                <a:solidFill>
                  <a:schemeClr val="accent6"/>
                </a:solidFill>
                <a:latin typeface="Arial Narrow" panose="020B0606020202030204" pitchFamily="34" charset="0"/>
              </a:rPr>
              <a:t> (CSI, SUBATECH), </a:t>
            </a:r>
            <a:r>
              <a:rPr lang="fr-FR" sz="1000" dirty="0">
                <a:latin typeface="Arial Narrow" panose="020B0606020202030204" pitchFamily="34" charset="0"/>
              </a:rPr>
              <a:t>Laurent </a:t>
            </a:r>
            <a:r>
              <a:rPr lang="fr-FR" sz="1000" dirty="0" err="1">
                <a:latin typeface="Arial Narrow" panose="020B0606020202030204" pitchFamily="34" charset="0"/>
              </a:rPr>
              <a:t>Vacavant</a:t>
            </a:r>
            <a:r>
              <a:rPr lang="fr-FR" sz="1000" dirty="0">
                <a:latin typeface="Arial Narrow" panose="020B0606020202030204" pitchFamily="34" charset="0"/>
              </a:rPr>
              <a:t> (IN2P3), Fanny </a:t>
            </a:r>
            <a:r>
              <a:rPr lang="fr-FR" sz="1000" dirty="0" err="1">
                <a:latin typeface="Arial Narrow" panose="020B0606020202030204" pitchFamily="34" charset="0"/>
              </a:rPr>
              <a:t>Farget</a:t>
            </a:r>
            <a:r>
              <a:rPr lang="fr-FR" sz="1000" dirty="0">
                <a:latin typeface="Arial Narrow" panose="020B0606020202030204" pitchFamily="34" charset="0"/>
              </a:rPr>
              <a:t> (IN2P3)</a:t>
            </a:r>
            <a:endParaRPr lang="fr-FR" sz="1000" dirty="0">
              <a:solidFill>
                <a:schemeClr val="accent6"/>
              </a:solidFill>
              <a:latin typeface="Arial Narrow" panose="020B0606020202030204" pitchFamily="34" charset="0"/>
            </a:endParaRPr>
          </a:p>
          <a:p>
            <a:pPr marL="114300" indent="0">
              <a:buNone/>
            </a:pPr>
            <a:endParaRPr lang="fr-FR" sz="1000" dirty="0">
              <a:latin typeface="Arial Narrow" panose="020B0606020202030204" pitchFamily="34" charset="0"/>
            </a:endParaRPr>
          </a:p>
        </p:txBody>
      </p:sp>
      <p:sp>
        <p:nvSpPr>
          <p:cNvPr id="5" name="Espace réservé du texte 3">
            <a:extLst>
              <a:ext uri="{FF2B5EF4-FFF2-40B4-BE49-F238E27FC236}">
                <a16:creationId xmlns:a16="http://schemas.microsoft.com/office/drawing/2014/main" id="{55FAFD3D-93FB-464E-8745-7746D30C1126}"/>
              </a:ext>
            </a:extLst>
          </p:cNvPr>
          <p:cNvSpPr txBox="1">
            <a:spLocks/>
          </p:cNvSpPr>
          <p:nvPr/>
        </p:nvSpPr>
        <p:spPr bwMode="gray">
          <a:xfrm>
            <a:off x="4283968" y="699542"/>
            <a:ext cx="4752528" cy="33643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sz="1100" b="1" i="1" dirty="0">
                <a:latin typeface="Arial Narrow" panose="020B0606020202030204" pitchFamily="34" charset="0"/>
              </a:rPr>
              <a:t>GT07 – Accélérateurs et instrumentation associée</a:t>
            </a:r>
            <a:r>
              <a:rPr lang="fr-FR" sz="1000" b="1" i="1" dirty="0">
                <a:latin typeface="Arial Narrow" panose="020B0606020202030204" pitchFamily="34" charset="0"/>
              </a:rPr>
              <a:t>	J.-L. </a:t>
            </a:r>
            <a:r>
              <a:rPr lang="fr-FR" sz="1000" b="1" i="1" dirty="0" err="1">
                <a:latin typeface="Arial Narrow" panose="020B0606020202030204" pitchFamily="34" charset="0"/>
              </a:rPr>
              <a:t>Biarrotte</a:t>
            </a:r>
            <a:endParaRPr lang="fr-FR" sz="1000" i="1" dirty="0">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Rodolphe </a:t>
            </a:r>
            <a:r>
              <a:rPr lang="fr-FR" sz="1000" dirty="0" err="1">
                <a:solidFill>
                  <a:schemeClr val="accent6"/>
                </a:solidFill>
                <a:latin typeface="Arial Narrow" panose="020B0606020202030204" pitchFamily="34" charset="0"/>
              </a:rPr>
              <a:t>Cledassou</a:t>
            </a:r>
            <a:r>
              <a:rPr lang="fr-FR" sz="1000" dirty="0">
                <a:solidFill>
                  <a:schemeClr val="accent6"/>
                </a:solidFill>
                <a:latin typeface="Arial Narrow" panose="020B0606020202030204" pitchFamily="34" charset="0"/>
              </a:rPr>
              <a:t> (IN2P3), Brigitte Cros (</a:t>
            </a:r>
            <a:r>
              <a:rPr lang="fr-FR" sz="1000" dirty="0" err="1">
                <a:solidFill>
                  <a:schemeClr val="accent6"/>
                </a:solidFill>
                <a:latin typeface="Arial Narrow" panose="020B0606020202030204" pitchFamily="34" charset="0"/>
              </a:rPr>
              <a:t>GdR</a:t>
            </a:r>
            <a:r>
              <a:rPr lang="fr-FR" sz="1000" dirty="0">
                <a:solidFill>
                  <a:schemeClr val="accent6"/>
                </a:solidFill>
                <a:latin typeface="Arial Narrow" panose="020B0606020202030204" pitchFamily="34" charset="0"/>
              </a:rPr>
              <a:t> Appel, CSI, LPGP), Angeles Faus-Golfe (</a:t>
            </a:r>
            <a:r>
              <a:rPr lang="fr-FR" sz="1000" dirty="0" err="1">
                <a:solidFill>
                  <a:schemeClr val="accent6"/>
                </a:solidFill>
                <a:latin typeface="Arial Narrow" panose="020B0606020202030204" pitchFamily="34" charset="0"/>
              </a:rPr>
              <a:t>IJCLab</a:t>
            </a:r>
            <a:r>
              <a:rPr lang="fr-FR" sz="1000" dirty="0">
                <a:solidFill>
                  <a:schemeClr val="accent6"/>
                </a:solidFill>
                <a:latin typeface="Arial Narrow" panose="020B0606020202030204" pitchFamily="34" charset="0"/>
              </a:rPr>
              <a:t>), Luc Perrot (</a:t>
            </a:r>
            <a:r>
              <a:rPr lang="fr-FR" sz="1000" dirty="0" err="1">
                <a:solidFill>
                  <a:schemeClr val="accent6"/>
                </a:solidFill>
                <a:latin typeface="Arial Narrow" panose="020B0606020202030204" pitchFamily="34" charset="0"/>
              </a:rPr>
              <a:t>IJCLab</a:t>
            </a:r>
            <a:r>
              <a:rPr lang="fr-FR" sz="1000" dirty="0">
                <a:solidFill>
                  <a:schemeClr val="accent6"/>
                </a:solidFill>
                <a:latin typeface="Arial Narrow" panose="020B0606020202030204" pitchFamily="34" charset="0"/>
              </a:rPr>
              <a:t>)</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GT08 – Détecteurs et instrumentation associée</a:t>
            </a:r>
            <a:r>
              <a:rPr lang="fr-FR" sz="1000" b="1" i="1" dirty="0">
                <a:latin typeface="Arial Narrow" panose="020B0606020202030204" pitchFamily="34" charset="0"/>
              </a:rPr>
              <a:t>		J.-L. </a:t>
            </a:r>
            <a:r>
              <a:rPr lang="fr-FR" sz="1000" b="1" i="1" dirty="0" err="1">
                <a:latin typeface="Arial Narrow" panose="020B0606020202030204" pitchFamily="34" charset="0"/>
              </a:rPr>
              <a:t>Biarrotte</a:t>
            </a:r>
            <a:endParaRPr lang="fr-FR" sz="1000" i="1" dirty="0">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Rodolphe </a:t>
            </a:r>
            <a:r>
              <a:rPr lang="fr-FR" sz="1000" dirty="0" err="1">
                <a:solidFill>
                  <a:schemeClr val="accent6"/>
                </a:solidFill>
                <a:latin typeface="Arial Narrow" panose="020B0606020202030204" pitchFamily="34" charset="0"/>
              </a:rPr>
              <a:t>Cledassou</a:t>
            </a:r>
            <a:r>
              <a:rPr lang="fr-FR" sz="1000" dirty="0">
                <a:solidFill>
                  <a:schemeClr val="accent6"/>
                </a:solidFill>
                <a:latin typeface="Arial Narrow" panose="020B0606020202030204" pitchFamily="34" charset="0"/>
              </a:rPr>
              <a:t> (IN2P3), </a:t>
            </a:r>
            <a:r>
              <a:rPr lang="fr-FR" sz="1000" dirty="0">
                <a:latin typeface="Arial Narrow" panose="020B0606020202030204" pitchFamily="34" charset="0"/>
              </a:rPr>
              <a:t>Didier Laporte (LPNHE, CSI), Julien </a:t>
            </a:r>
            <a:r>
              <a:rPr lang="fr-FR" sz="1000" dirty="0" err="1">
                <a:latin typeface="Arial Narrow" panose="020B0606020202030204" pitchFamily="34" charset="0"/>
              </a:rPr>
              <a:t>Pancin</a:t>
            </a:r>
            <a:r>
              <a:rPr lang="fr-FR" sz="1000" dirty="0">
                <a:latin typeface="Arial Narrow" panose="020B0606020202030204" pitchFamily="34" charset="0"/>
              </a:rPr>
              <a:t> (GANIL), Laurent Serin (</a:t>
            </a:r>
            <a:r>
              <a:rPr lang="fr-FR" sz="1000" dirty="0" err="1">
                <a:latin typeface="Arial Narrow" panose="020B0606020202030204" pitchFamily="34" charset="0"/>
              </a:rPr>
              <a:t>IJCLab</a:t>
            </a:r>
            <a:r>
              <a:rPr lang="fr-FR" sz="1000" dirty="0">
                <a:latin typeface="Arial Narrow" panose="020B0606020202030204" pitchFamily="34" charset="0"/>
              </a:rPr>
              <a:t>), Véronique </a:t>
            </a:r>
            <a:r>
              <a:rPr lang="fr-FR" sz="1000" dirty="0" err="1">
                <a:latin typeface="Arial Narrow" panose="020B0606020202030204" pitchFamily="34" charset="0"/>
              </a:rPr>
              <a:t>Puill</a:t>
            </a:r>
            <a:r>
              <a:rPr lang="fr-FR" sz="1000" dirty="0">
                <a:latin typeface="Arial Narrow" panose="020B0606020202030204" pitchFamily="34" charset="0"/>
              </a:rPr>
              <a:t> (</a:t>
            </a:r>
            <a:r>
              <a:rPr lang="fr-FR" sz="1000" dirty="0" err="1">
                <a:latin typeface="Arial Narrow" panose="020B0606020202030204" pitchFamily="34" charset="0"/>
              </a:rPr>
              <a:t>IJCLab</a:t>
            </a:r>
            <a:r>
              <a:rPr lang="fr-FR" sz="1000" dirty="0">
                <a:latin typeface="Arial Narrow" panose="020B0606020202030204" pitchFamily="34" charset="0"/>
              </a:rPr>
              <a:t>), </a:t>
            </a:r>
            <a:r>
              <a:rPr lang="fr-FR" sz="1000" dirty="0" err="1">
                <a:latin typeface="Arial Narrow" panose="020B0606020202030204" pitchFamily="34" charset="0"/>
              </a:rPr>
              <a:t>Giulia</a:t>
            </a:r>
            <a:r>
              <a:rPr lang="fr-FR" sz="1000" dirty="0">
                <a:latin typeface="Arial Narrow" panose="020B0606020202030204" pitchFamily="34" charset="0"/>
              </a:rPr>
              <a:t> Hull (</a:t>
            </a:r>
            <a:r>
              <a:rPr lang="fr-FR" sz="1000" dirty="0" err="1">
                <a:latin typeface="Arial Narrow" panose="020B0606020202030204" pitchFamily="34" charset="0"/>
              </a:rPr>
              <a:t>IJCLab</a:t>
            </a:r>
            <a:r>
              <a:rPr lang="fr-FR" sz="1000" dirty="0">
                <a:latin typeface="Arial Narrow" panose="020B0606020202030204" pitchFamily="34" charset="0"/>
              </a:rPr>
              <a:t>), </a:t>
            </a:r>
            <a:r>
              <a:rPr lang="fr-FR" sz="1000" dirty="0" err="1">
                <a:latin typeface="Arial Narrow" panose="020B0606020202030204" pitchFamily="34" charset="0"/>
              </a:rPr>
              <a:t>Mariangela</a:t>
            </a:r>
            <a:r>
              <a:rPr lang="fr-FR" sz="1000" dirty="0">
                <a:latin typeface="Arial Narrow" panose="020B0606020202030204" pitchFamily="34" charset="0"/>
              </a:rPr>
              <a:t> </a:t>
            </a:r>
            <a:r>
              <a:rPr lang="fr-FR" sz="1000" dirty="0" err="1">
                <a:latin typeface="Arial Narrow" panose="020B0606020202030204" pitchFamily="34" charset="0"/>
              </a:rPr>
              <a:t>Settimo</a:t>
            </a:r>
            <a:r>
              <a:rPr lang="fr-FR" sz="1000" dirty="0">
                <a:latin typeface="Arial Narrow" panose="020B0606020202030204" pitchFamily="34" charset="0"/>
              </a:rPr>
              <a:t> (SUBATECH)</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GT09 – Calcul, algorithmes et données</a:t>
            </a:r>
            <a:r>
              <a:rPr lang="fr-FR" sz="1000" b="1" i="1" dirty="0">
                <a:latin typeface="Arial Narrow" panose="020B0606020202030204" pitchFamily="34" charset="0"/>
              </a:rPr>
              <a:t>	V. Beckmann / S. </a:t>
            </a:r>
            <a:r>
              <a:rPr lang="fr-FR" sz="1000" b="1" i="1" dirty="0" err="1">
                <a:latin typeface="Arial Narrow" panose="020B0606020202030204" pitchFamily="34" charset="0"/>
              </a:rPr>
              <a:t>Crépé-Renaudin</a:t>
            </a:r>
            <a:endParaRPr lang="fr-FR" sz="1000" b="1" i="1" dirty="0">
              <a:latin typeface="Arial Narrow" panose="020B0606020202030204" pitchFamily="34" charset="0"/>
            </a:endParaRPr>
          </a:p>
          <a:p>
            <a:pPr marL="114300" indent="0">
              <a:buNone/>
            </a:pPr>
            <a:r>
              <a:rPr lang="fr-FR" sz="1000" dirty="0">
                <a:solidFill>
                  <a:schemeClr val="accent6"/>
                </a:solidFill>
                <a:latin typeface="Arial Narrow" panose="020B0606020202030204" pitchFamily="34" charset="0"/>
              </a:rPr>
              <a:t>Rodolphe </a:t>
            </a:r>
            <a:r>
              <a:rPr lang="fr-FR" sz="1000" dirty="0" err="1">
                <a:solidFill>
                  <a:schemeClr val="accent6"/>
                </a:solidFill>
                <a:latin typeface="Arial Narrow" panose="020B0606020202030204" pitchFamily="34" charset="0"/>
              </a:rPr>
              <a:t>Cledassou</a:t>
            </a:r>
            <a:r>
              <a:rPr lang="fr-FR" sz="1000" dirty="0">
                <a:solidFill>
                  <a:schemeClr val="accent6"/>
                </a:solidFill>
                <a:latin typeface="Arial Narrow" panose="020B0606020202030204" pitchFamily="34" charset="0"/>
              </a:rPr>
              <a:t> (IN2P3), </a:t>
            </a:r>
            <a:r>
              <a:rPr lang="fr-FR" sz="1000" dirty="0">
                <a:solidFill>
                  <a:schemeClr val="accent5"/>
                </a:solidFill>
                <a:latin typeface="Arial Narrow" panose="020B0606020202030204" pitchFamily="34" charset="0"/>
              </a:rPr>
              <a:t>Nadine </a:t>
            </a:r>
            <a:r>
              <a:rPr lang="fr-FR" sz="1000" dirty="0" err="1">
                <a:solidFill>
                  <a:schemeClr val="accent5"/>
                </a:solidFill>
                <a:latin typeface="Arial Narrow" panose="020B0606020202030204" pitchFamily="34" charset="0"/>
              </a:rPr>
              <a:t>Neyroud</a:t>
            </a:r>
            <a:r>
              <a:rPr lang="fr-FR" sz="1000" dirty="0">
                <a:solidFill>
                  <a:schemeClr val="accent5"/>
                </a:solidFill>
                <a:latin typeface="Arial Narrow" panose="020B0606020202030204" pitchFamily="34" charset="0"/>
              </a:rPr>
              <a:t> (CSI, LAPP), Pierre-Etienne </a:t>
            </a:r>
            <a:r>
              <a:rPr lang="fr-FR" sz="1000" dirty="0" err="1">
                <a:solidFill>
                  <a:schemeClr val="accent5"/>
                </a:solidFill>
                <a:latin typeface="Arial Narrow" panose="020B0606020202030204" pitchFamily="34" charset="0"/>
              </a:rPr>
              <a:t>Macchi</a:t>
            </a:r>
            <a:r>
              <a:rPr lang="fr-FR" sz="1000" dirty="0">
                <a:solidFill>
                  <a:schemeClr val="accent5"/>
                </a:solidFill>
                <a:latin typeface="Arial Narrow" panose="020B0606020202030204" pitchFamily="34" charset="0"/>
              </a:rPr>
              <a:t> (CCIN2P3), Catherine </a:t>
            </a:r>
            <a:r>
              <a:rPr lang="fr-FR" sz="1000" dirty="0" err="1">
                <a:solidFill>
                  <a:schemeClr val="accent5"/>
                </a:solidFill>
                <a:latin typeface="Arial Narrow" panose="020B0606020202030204" pitchFamily="34" charset="0"/>
              </a:rPr>
              <a:t>Biscarat</a:t>
            </a:r>
            <a:r>
              <a:rPr lang="fr-FR" sz="1000" dirty="0">
                <a:solidFill>
                  <a:schemeClr val="accent5"/>
                </a:solidFill>
                <a:latin typeface="Arial Narrow" panose="020B0606020202030204" pitchFamily="34" charset="0"/>
              </a:rPr>
              <a:t> (L2IT), David Rousseau (</a:t>
            </a:r>
            <a:r>
              <a:rPr lang="fr-FR" sz="1000" dirty="0" err="1">
                <a:solidFill>
                  <a:schemeClr val="accent5"/>
                </a:solidFill>
                <a:latin typeface="Arial Narrow" panose="020B0606020202030204" pitchFamily="34" charset="0"/>
              </a:rPr>
              <a:t>IJCLab</a:t>
            </a:r>
            <a:r>
              <a:rPr lang="fr-FR" sz="1000" dirty="0">
                <a:solidFill>
                  <a:schemeClr val="accent5"/>
                </a:solidFill>
                <a:latin typeface="Arial Narrow" panose="020B0606020202030204" pitchFamily="34" charset="0"/>
              </a:rPr>
              <a:t>)</a:t>
            </a:r>
            <a:endParaRPr lang="fr-FR" sz="1000" b="1" i="1" dirty="0">
              <a:latin typeface="Arial Narrow" panose="020B0606020202030204" pitchFamily="34" charset="0"/>
            </a:endParaRPr>
          </a:p>
          <a:p>
            <a:pPr marL="114300" indent="0">
              <a:buNone/>
            </a:pPr>
            <a:r>
              <a:rPr lang="fr-FR" sz="1100" b="1" i="1" dirty="0">
                <a:latin typeface="Arial Narrow" panose="020B0606020202030204" pitchFamily="34" charset="0"/>
              </a:rPr>
              <a:t>GT10 – Sciences nucléaires et vivant</a:t>
            </a:r>
            <a:r>
              <a:rPr lang="fr-FR" sz="1000" b="1" i="1" dirty="0">
                <a:latin typeface="Arial Narrow" panose="020B0606020202030204" pitchFamily="34" charset="0"/>
              </a:rPr>
              <a:t>		S. </a:t>
            </a:r>
            <a:r>
              <a:rPr lang="fr-FR" sz="1000" b="1" i="1" dirty="0" err="1">
                <a:latin typeface="Arial Narrow" panose="020B0606020202030204" pitchFamily="34" charset="0"/>
              </a:rPr>
              <a:t>Incerti</a:t>
            </a:r>
            <a:endParaRPr lang="fr-FR" sz="1000" b="1" i="1" dirty="0">
              <a:latin typeface="Arial Narrow" panose="020B0606020202030204" pitchFamily="34" charset="0"/>
            </a:endParaRPr>
          </a:p>
          <a:p>
            <a:pPr marL="114300" indent="0">
              <a:buNone/>
            </a:pPr>
            <a:r>
              <a:rPr lang="fr-FR" sz="1000" dirty="0">
                <a:solidFill>
                  <a:schemeClr val="accent5"/>
                </a:solidFill>
                <a:latin typeface="Arial Narrow" panose="020B0606020202030204" pitchFamily="34" charset="0"/>
              </a:rPr>
              <a:t>Fanny </a:t>
            </a:r>
            <a:r>
              <a:rPr lang="fr-FR" sz="1000" dirty="0" err="1">
                <a:solidFill>
                  <a:schemeClr val="accent5"/>
                </a:solidFill>
                <a:latin typeface="Arial Narrow" panose="020B0606020202030204" pitchFamily="34" charset="0"/>
              </a:rPr>
              <a:t>Farget</a:t>
            </a:r>
            <a:r>
              <a:rPr lang="fr-FR" sz="1000" dirty="0">
                <a:solidFill>
                  <a:schemeClr val="accent5"/>
                </a:solidFill>
                <a:latin typeface="Arial Narrow" panose="020B0606020202030204" pitchFamily="34" charset="0"/>
              </a:rPr>
              <a:t> (IN2P3), Sylvain David (IN2P3), Marc Rousseau (CSI, IPHC), Denis Dauvergne (GDR MI2B, LPSC), Lydia </a:t>
            </a:r>
            <a:r>
              <a:rPr lang="fr-FR" sz="1000" dirty="0" err="1">
                <a:solidFill>
                  <a:schemeClr val="accent5"/>
                </a:solidFill>
                <a:latin typeface="Arial Narrow" panose="020B0606020202030204" pitchFamily="34" charset="0"/>
              </a:rPr>
              <a:t>Maigne</a:t>
            </a:r>
            <a:r>
              <a:rPr lang="fr-FR" sz="1000" dirty="0">
                <a:solidFill>
                  <a:schemeClr val="accent5"/>
                </a:solidFill>
                <a:latin typeface="Arial Narrow" panose="020B0606020202030204" pitchFamily="34" charset="0"/>
              </a:rPr>
              <a:t> (LPC), Hervé </a:t>
            </a:r>
            <a:r>
              <a:rPr lang="fr-FR" sz="1000" dirty="0" err="1">
                <a:solidFill>
                  <a:schemeClr val="accent5"/>
                </a:solidFill>
                <a:latin typeface="Arial Narrow" panose="020B0606020202030204" pitchFamily="34" charset="0"/>
              </a:rPr>
              <a:t>Seznec</a:t>
            </a:r>
            <a:r>
              <a:rPr lang="fr-FR" sz="1000" dirty="0">
                <a:solidFill>
                  <a:schemeClr val="accent5"/>
                </a:solidFill>
                <a:latin typeface="Arial Narrow" panose="020B0606020202030204" pitchFamily="34" charset="0"/>
              </a:rPr>
              <a:t> (CENBG), Christian Morel (CPPM)</a:t>
            </a:r>
            <a:endParaRPr lang="fr-FR" sz="1000" b="1" i="1" dirty="0">
              <a:solidFill>
                <a:schemeClr val="accent5"/>
              </a:solidFill>
              <a:latin typeface="Arial Narrow" panose="020B0606020202030204" pitchFamily="34" charset="0"/>
            </a:endParaRPr>
          </a:p>
          <a:p>
            <a:pPr marL="114300" indent="0">
              <a:buNone/>
            </a:pPr>
            <a:r>
              <a:rPr lang="fr-FR" sz="1100" b="1" i="1" dirty="0">
                <a:latin typeface="Arial Narrow" panose="020B0606020202030204" pitchFamily="34" charset="0"/>
              </a:rPr>
              <a:t>GT11 – Energie nucléaire et environnement</a:t>
            </a:r>
            <a:r>
              <a:rPr lang="fr-FR" sz="1000" b="1" i="1" dirty="0">
                <a:latin typeface="Arial Narrow" panose="020B0606020202030204" pitchFamily="34" charset="0"/>
              </a:rPr>
              <a:t>		S. </a:t>
            </a:r>
            <a:r>
              <a:rPr lang="fr-FR" sz="1000" b="1" i="1" dirty="0" err="1">
                <a:latin typeface="Arial Narrow" panose="020B0606020202030204" pitchFamily="34" charset="0"/>
              </a:rPr>
              <a:t>Incerti</a:t>
            </a:r>
            <a:endParaRPr lang="fr-FR" sz="1000" b="1" i="1" dirty="0">
              <a:latin typeface="Arial Narrow" panose="020B0606020202030204" pitchFamily="34" charset="0"/>
            </a:endParaRPr>
          </a:p>
          <a:p>
            <a:pPr marL="114300" indent="0">
              <a:buNone/>
            </a:pPr>
            <a:r>
              <a:rPr lang="fr-FR" sz="1000" dirty="0">
                <a:solidFill>
                  <a:schemeClr val="accent5"/>
                </a:solidFill>
                <a:latin typeface="Arial Narrow" panose="020B0606020202030204" pitchFamily="34" charset="0"/>
              </a:rPr>
              <a:t>Fanny </a:t>
            </a:r>
            <a:r>
              <a:rPr lang="fr-FR" sz="1000" dirty="0" err="1">
                <a:solidFill>
                  <a:schemeClr val="accent5"/>
                </a:solidFill>
                <a:latin typeface="Arial Narrow" panose="020B0606020202030204" pitchFamily="34" charset="0"/>
              </a:rPr>
              <a:t>Farget</a:t>
            </a:r>
            <a:r>
              <a:rPr lang="fr-FR" sz="1000" dirty="0">
                <a:solidFill>
                  <a:schemeClr val="accent5"/>
                </a:solidFill>
                <a:latin typeface="Arial Narrow" panose="020B0606020202030204" pitchFamily="34" charset="0"/>
              </a:rPr>
              <a:t> (IN2P3), Sylvain David (IN2P3), Annick </a:t>
            </a:r>
            <a:r>
              <a:rPr lang="fr-FR" sz="1000" dirty="0" err="1">
                <a:solidFill>
                  <a:schemeClr val="accent5"/>
                </a:solidFill>
                <a:latin typeface="Arial Narrow" panose="020B0606020202030204" pitchFamily="34" charset="0"/>
              </a:rPr>
              <a:t>Billebaud</a:t>
            </a:r>
            <a:r>
              <a:rPr lang="fr-FR" sz="1000" dirty="0">
                <a:solidFill>
                  <a:schemeClr val="accent5"/>
                </a:solidFill>
                <a:latin typeface="Arial Narrow" panose="020B0606020202030204" pitchFamily="34" charset="0"/>
              </a:rPr>
              <a:t> (GDR SCINEE, LPSC),  Rémi Maurice (CSI, SUBATECH), Gilles </a:t>
            </a:r>
            <a:r>
              <a:rPr lang="fr-FR" sz="1000" dirty="0" err="1">
                <a:solidFill>
                  <a:schemeClr val="accent5"/>
                </a:solidFill>
                <a:latin typeface="Arial Narrow" panose="020B0606020202030204" pitchFamily="34" charset="0"/>
              </a:rPr>
              <a:t>Montavon</a:t>
            </a:r>
            <a:r>
              <a:rPr lang="fr-FR" sz="1000" dirty="0">
                <a:solidFill>
                  <a:schemeClr val="accent5"/>
                </a:solidFill>
                <a:latin typeface="Arial Narrow" panose="020B0606020202030204" pitchFamily="34" charset="0"/>
              </a:rPr>
              <a:t> (SUBATECH), Maelle </a:t>
            </a:r>
            <a:r>
              <a:rPr lang="fr-FR" sz="1000" dirty="0" err="1">
                <a:solidFill>
                  <a:schemeClr val="accent5"/>
                </a:solidFill>
                <a:latin typeface="Arial Narrow" panose="020B0606020202030204" pitchFamily="34" charset="0"/>
              </a:rPr>
              <a:t>Kerveno</a:t>
            </a:r>
            <a:r>
              <a:rPr lang="fr-FR" sz="1000" dirty="0">
                <a:solidFill>
                  <a:schemeClr val="accent5"/>
                </a:solidFill>
                <a:latin typeface="Arial Narrow" panose="020B0606020202030204" pitchFamily="34" charset="0"/>
              </a:rPr>
              <a:t> (IPHC), Nathalie </a:t>
            </a:r>
            <a:r>
              <a:rPr lang="fr-FR" sz="1000" dirty="0" err="1">
                <a:solidFill>
                  <a:schemeClr val="accent5"/>
                </a:solidFill>
                <a:latin typeface="Arial Narrow" panose="020B0606020202030204" pitchFamily="34" charset="0"/>
              </a:rPr>
              <a:t>Moncoffre</a:t>
            </a:r>
            <a:r>
              <a:rPr lang="fr-FR" sz="1000" dirty="0">
                <a:solidFill>
                  <a:schemeClr val="accent5"/>
                </a:solidFill>
                <a:latin typeface="Arial Narrow" panose="020B0606020202030204" pitchFamily="34" charset="0"/>
              </a:rPr>
              <a:t> (IP2I)</a:t>
            </a:r>
          </a:p>
          <a:p>
            <a:pPr marL="114300" indent="0">
              <a:buNone/>
            </a:pPr>
            <a:r>
              <a:rPr lang="fr-FR" sz="1100" b="1" i="1" dirty="0">
                <a:latin typeface="Arial Narrow" panose="020B0606020202030204" pitchFamily="34" charset="0"/>
              </a:rPr>
              <a:t>GT12 – Géosciences, système solaire et milieu interstellaire </a:t>
            </a:r>
            <a:r>
              <a:rPr lang="fr-FR" sz="1000" b="1" i="1" dirty="0">
                <a:latin typeface="Arial Narrow" panose="020B0606020202030204" pitchFamily="34" charset="0"/>
              </a:rPr>
              <a:t>	S. </a:t>
            </a:r>
            <a:r>
              <a:rPr lang="fr-FR" sz="1000" b="1" i="1" dirty="0" err="1">
                <a:latin typeface="Arial Narrow" panose="020B0606020202030204" pitchFamily="34" charset="0"/>
              </a:rPr>
              <a:t>Incerti</a:t>
            </a:r>
            <a:endParaRPr lang="fr-FR" sz="1000" b="1" i="1" dirty="0">
              <a:latin typeface="Arial Narrow" panose="020B0606020202030204" pitchFamily="34" charset="0"/>
            </a:endParaRPr>
          </a:p>
          <a:p>
            <a:pPr marL="114300" indent="0">
              <a:buNone/>
            </a:pPr>
            <a:r>
              <a:rPr lang="fr-FR" sz="1000" dirty="0" err="1">
                <a:solidFill>
                  <a:schemeClr val="accent5"/>
                </a:solidFill>
                <a:latin typeface="Arial Narrow" panose="020B0606020202030204" pitchFamily="34" charset="0"/>
              </a:rPr>
              <a:t>Berrie</a:t>
            </a:r>
            <a:r>
              <a:rPr lang="fr-FR" sz="1000" dirty="0">
                <a:solidFill>
                  <a:schemeClr val="accent5"/>
                </a:solidFill>
                <a:latin typeface="Arial Narrow" panose="020B0606020202030204" pitchFamily="34" charset="0"/>
              </a:rPr>
              <a:t> </a:t>
            </a:r>
            <a:r>
              <a:rPr lang="fr-FR" sz="1000" dirty="0" err="1">
                <a:solidFill>
                  <a:schemeClr val="accent5"/>
                </a:solidFill>
                <a:latin typeface="Arial Narrow" panose="020B0606020202030204" pitchFamily="34" charset="0"/>
              </a:rPr>
              <a:t>Giebels</a:t>
            </a:r>
            <a:r>
              <a:rPr lang="fr-FR" sz="1000" dirty="0">
                <a:solidFill>
                  <a:schemeClr val="accent5"/>
                </a:solidFill>
                <a:latin typeface="Arial Narrow" panose="020B0606020202030204" pitchFamily="34" charset="0"/>
              </a:rPr>
              <a:t> (IN2P3), Olivier Drapier (CSI; LLR), Marin Chabot (IPNO), Jean Duprat (CSNSM), </a:t>
            </a:r>
          </a:p>
          <a:p>
            <a:pPr marL="114300" indent="0">
              <a:buNone/>
            </a:pPr>
            <a:r>
              <a:rPr lang="fr-FR" sz="1000" dirty="0">
                <a:solidFill>
                  <a:schemeClr val="accent5"/>
                </a:solidFill>
                <a:latin typeface="Arial Narrow" panose="020B0606020202030204" pitchFamily="34" charset="0"/>
              </a:rPr>
              <a:t>Véronique Van </a:t>
            </a:r>
            <a:r>
              <a:rPr lang="fr-FR" sz="1000" dirty="0" err="1">
                <a:solidFill>
                  <a:schemeClr val="accent5"/>
                </a:solidFill>
                <a:latin typeface="Arial Narrow" panose="020B0606020202030204" pitchFamily="34" charset="0"/>
              </a:rPr>
              <a:t>Elewyck</a:t>
            </a:r>
            <a:r>
              <a:rPr lang="fr-FR" sz="1000" dirty="0">
                <a:solidFill>
                  <a:schemeClr val="accent5"/>
                </a:solidFill>
                <a:latin typeface="Arial Narrow" panose="020B0606020202030204" pitchFamily="34" charset="0"/>
              </a:rPr>
              <a:t> (APC)</a:t>
            </a:r>
          </a:p>
        </p:txBody>
      </p:sp>
      <p:sp>
        <p:nvSpPr>
          <p:cNvPr id="7" name="ZoneTexte 6">
            <a:extLst>
              <a:ext uri="{FF2B5EF4-FFF2-40B4-BE49-F238E27FC236}">
                <a16:creationId xmlns:a16="http://schemas.microsoft.com/office/drawing/2014/main" id="{0E544A4E-0218-C848-8DD3-4EE32DF3FEB2}"/>
              </a:ext>
            </a:extLst>
          </p:cNvPr>
          <p:cNvSpPr txBox="1"/>
          <p:nvPr/>
        </p:nvSpPr>
        <p:spPr>
          <a:xfrm>
            <a:off x="2051720" y="4299942"/>
            <a:ext cx="4898869" cy="723275"/>
          </a:xfrm>
          <a:prstGeom prst="rect">
            <a:avLst/>
          </a:prstGeom>
          <a:noFill/>
        </p:spPr>
        <p:txBody>
          <a:bodyPr wrap="square">
            <a:spAutoFit/>
          </a:bodyPr>
          <a:lstStyle/>
          <a:p>
            <a:pPr marL="114300" indent="0">
              <a:buNone/>
            </a:pPr>
            <a:r>
              <a:rPr lang="fr-FR" sz="1100" b="1" i="1" dirty="0">
                <a:latin typeface="Arial Narrow" panose="020B0606020202030204" pitchFamily="34" charset="0"/>
              </a:rPr>
              <a:t>GT13 – Ressources humaines et financières </a:t>
            </a:r>
            <a:r>
              <a:rPr lang="fr-FR" sz="1000" b="1" i="1" dirty="0">
                <a:latin typeface="Arial Narrow" panose="020B0606020202030204" pitchFamily="34" charset="0"/>
              </a:rPr>
              <a:t>		R. Pain/P. Verdier</a:t>
            </a:r>
          </a:p>
          <a:p>
            <a:pPr marL="114300" indent="0">
              <a:buNone/>
            </a:pPr>
            <a:r>
              <a:rPr lang="fr-FR" sz="1000" dirty="0">
                <a:latin typeface="Arial Narrow" panose="020B0606020202030204" pitchFamily="34" charset="0"/>
              </a:rPr>
              <a:t>Rodolphe </a:t>
            </a:r>
            <a:r>
              <a:rPr lang="fr-FR" sz="1000" dirty="0" err="1">
                <a:latin typeface="Arial Narrow" panose="020B0606020202030204" pitchFamily="34" charset="0"/>
              </a:rPr>
              <a:t>Clédassou</a:t>
            </a:r>
            <a:r>
              <a:rPr lang="fr-FR" sz="1000" dirty="0">
                <a:latin typeface="Arial Narrow" panose="020B0606020202030204" pitchFamily="34" charset="0"/>
              </a:rPr>
              <a:t> (IN2P3), Olivier Drapier (CSI, LLR), Anne </a:t>
            </a:r>
            <a:r>
              <a:rPr lang="fr-FR" sz="1000" dirty="0" err="1">
                <a:latin typeface="Arial Narrow" panose="020B0606020202030204" pitchFamily="34" charset="0"/>
              </a:rPr>
              <a:t>Ealet</a:t>
            </a:r>
            <a:r>
              <a:rPr lang="fr-FR" sz="1000" dirty="0">
                <a:latin typeface="Arial Narrow" panose="020B0606020202030204" pitchFamily="34" charset="0"/>
              </a:rPr>
              <a:t> (IP2I), </a:t>
            </a:r>
            <a:r>
              <a:rPr lang="fr-FR" sz="1000" dirty="0" err="1">
                <a:latin typeface="Arial Narrow" panose="020B0606020202030204" pitchFamily="34" charset="0"/>
              </a:rPr>
              <a:t>Eric</a:t>
            </a:r>
            <a:r>
              <a:rPr lang="fr-FR" sz="1000" dirty="0">
                <a:latin typeface="Arial Narrow" panose="020B0606020202030204" pitchFamily="34" charset="0"/>
              </a:rPr>
              <a:t> </a:t>
            </a:r>
            <a:r>
              <a:rPr lang="fr-FR" sz="1000" dirty="0" err="1">
                <a:latin typeface="Arial Narrow" panose="020B0606020202030204" pitchFamily="34" charset="0"/>
              </a:rPr>
              <a:t>Kajfasz</a:t>
            </a:r>
            <a:r>
              <a:rPr lang="fr-FR" sz="1000" dirty="0">
                <a:latin typeface="Arial Narrow" panose="020B0606020202030204" pitchFamily="34" charset="0"/>
              </a:rPr>
              <a:t> (CPPM), Arnaud </a:t>
            </a:r>
            <a:r>
              <a:rPr lang="fr-FR" sz="1000" dirty="0" err="1">
                <a:latin typeface="Arial Narrow" panose="020B0606020202030204" pitchFamily="34" charset="0"/>
              </a:rPr>
              <a:t>Lucotte</a:t>
            </a:r>
            <a:r>
              <a:rPr lang="fr-FR" sz="1000" dirty="0">
                <a:latin typeface="Arial Narrow" panose="020B0606020202030204" pitchFamily="34" charset="0"/>
              </a:rPr>
              <a:t> (LPSC), Laurence </a:t>
            </a:r>
            <a:r>
              <a:rPr lang="fr-FR" sz="1000" dirty="0" err="1">
                <a:latin typeface="Arial Narrow" panose="020B0606020202030204" pitchFamily="34" charset="0"/>
              </a:rPr>
              <a:t>Mathy-Montalescot</a:t>
            </a:r>
            <a:r>
              <a:rPr lang="fr-FR" sz="1000" dirty="0">
                <a:latin typeface="Arial Narrow" panose="020B0606020202030204" pitchFamily="34" charset="0"/>
              </a:rPr>
              <a:t> (IN2P3), Steve </a:t>
            </a:r>
            <a:r>
              <a:rPr lang="fr-FR" sz="1000" dirty="0" err="1">
                <a:latin typeface="Arial Narrow" panose="020B0606020202030204" pitchFamily="34" charset="0"/>
              </a:rPr>
              <a:t>Pannetier</a:t>
            </a:r>
            <a:r>
              <a:rPr lang="fr-FR" sz="1000" dirty="0">
                <a:latin typeface="Arial Narrow" panose="020B0606020202030204" pitchFamily="34" charset="0"/>
              </a:rPr>
              <a:t> (IN2P3), Christelle Roy (IPHC)</a:t>
            </a:r>
          </a:p>
        </p:txBody>
      </p:sp>
    </p:spTree>
    <p:extLst>
      <p:ext uri="{BB962C8B-B14F-4D97-AF65-F5344CB8AC3E}">
        <p14:creationId xmlns:p14="http://schemas.microsoft.com/office/powerpoint/2010/main" val="352893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95736" y="19516"/>
            <a:ext cx="5184576" cy="555526"/>
          </a:xfrm>
        </p:spPr>
        <p:txBody>
          <a:bodyPr>
            <a:normAutofit/>
          </a:bodyPr>
          <a:lstStyle/>
          <a:p>
            <a:pPr algn="l"/>
            <a:r>
              <a:rPr lang="fr-FR" dirty="0"/>
              <a:t>Séminaires thématiques</a:t>
            </a:r>
          </a:p>
        </p:txBody>
      </p:sp>
      <p:sp>
        <p:nvSpPr>
          <p:cNvPr id="5" name="Espace réservé du numéro de diapositive 4"/>
          <p:cNvSpPr>
            <a:spLocks noGrp="1"/>
          </p:cNvSpPr>
          <p:nvPr>
            <p:ph type="sldNum" sz="quarter" idx="4"/>
          </p:nvPr>
        </p:nvSpPr>
        <p:spPr/>
        <p:txBody>
          <a:bodyPr/>
          <a:lstStyle/>
          <a:p>
            <a:fld id="{5A41D906-68FB-4FCF-A226-CB4AF2FE6205}" type="slidenum">
              <a:rPr lang="fr-FR" smtClean="0"/>
              <a:pPr/>
              <a:t>8</a:t>
            </a:fld>
            <a:endParaRPr lang="fr-FR" dirty="0"/>
          </a:p>
        </p:txBody>
      </p:sp>
      <p:sp>
        <p:nvSpPr>
          <p:cNvPr id="27" name="Espace réservé du contenu 2"/>
          <p:cNvSpPr txBox="1">
            <a:spLocks/>
          </p:cNvSpPr>
          <p:nvPr/>
        </p:nvSpPr>
        <p:spPr>
          <a:xfrm>
            <a:off x="4932040" y="627534"/>
            <a:ext cx="4103307" cy="28801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b="1" dirty="0"/>
              <a:t>Les séminaires thématiques des 12 GT ont eu lieu en région entre octobre 2019 et mars 2020 + GT13 par </a:t>
            </a:r>
            <a:r>
              <a:rPr lang="fr-FR" sz="1600" b="1" dirty="0" err="1"/>
              <a:t>visio</a:t>
            </a:r>
            <a:r>
              <a:rPr lang="fr-FR" sz="1600" b="1" dirty="0"/>
              <a:t> en juin 2020</a:t>
            </a:r>
          </a:p>
          <a:p>
            <a:pPr marL="0" indent="0" algn="ctr">
              <a:buNone/>
            </a:pPr>
            <a:endParaRPr lang="fr-FR" sz="1600" b="1" dirty="0"/>
          </a:p>
          <a:p>
            <a:pPr marL="0" indent="0" algn="ctr">
              <a:buNone/>
            </a:pPr>
            <a:r>
              <a:rPr lang="fr-FR" sz="1600" b="1" dirty="0"/>
              <a:t>Forte mobilisation et forte participation:</a:t>
            </a:r>
          </a:p>
          <a:p>
            <a:pPr marL="0" indent="0" algn="ctr">
              <a:buNone/>
            </a:pPr>
            <a:r>
              <a:rPr lang="fr-FR" sz="1600" b="1" dirty="0"/>
              <a:t>    </a:t>
            </a:r>
            <a:r>
              <a:rPr lang="fr-FR" sz="1600" dirty="0"/>
              <a:t> 273 « White </a:t>
            </a:r>
            <a:r>
              <a:rPr lang="fr-FR" sz="1600" dirty="0" err="1"/>
              <a:t>papers</a:t>
            </a:r>
            <a:r>
              <a:rPr lang="fr-FR" sz="1600" dirty="0"/>
              <a:t> » reçus</a:t>
            </a:r>
          </a:p>
          <a:p>
            <a:pPr marL="0" indent="0" algn="ctr">
              <a:buNone/>
            </a:pPr>
            <a:r>
              <a:rPr lang="fr-FR" sz="1600" dirty="0"/>
              <a:t>     750 participants aux séminaires</a:t>
            </a:r>
          </a:p>
          <a:p>
            <a:pPr marL="0" indent="0" algn="ctr">
              <a:buNone/>
            </a:pPr>
            <a:endParaRPr lang="fr-FR" sz="1600" b="1" dirty="0"/>
          </a:p>
          <a:p>
            <a:pPr marL="0" indent="0" algn="ctr">
              <a:buNone/>
            </a:pPr>
            <a:r>
              <a:rPr lang="fr-FR" sz="1600" dirty="0"/>
              <a:t>Les « white </a:t>
            </a:r>
            <a:r>
              <a:rPr lang="fr-FR" sz="1600" dirty="0" err="1"/>
              <a:t>papers</a:t>
            </a:r>
            <a:r>
              <a:rPr lang="fr-FR" sz="1600" dirty="0"/>
              <a:t> »  et les présentations sont disponibles sur les sites web de chaque GT</a:t>
            </a:r>
          </a:p>
          <a:p>
            <a:pPr marL="0" indent="0" algn="ctr">
              <a:buNone/>
            </a:pPr>
            <a:r>
              <a:rPr lang="fr-FR" sz="1400" b="1" dirty="0">
                <a:hlinkClick r:id="rId2"/>
              </a:rPr>
              <a:t>https://prospectives2021.in2p3.fr/?page_id=18</a:t>
            </a:r>
            <a:endParaRPr lang="fr-FR" sz="1400" b="1" dirty="0"/>
          </a:p>
        </p:txBody>
      </p:sp>
      <p:sp>
        <p:nvSpPr>
          <p:cNvPr id="3" name="Rectangle 2"/>
          <p:cNvSpPr/>
          <p:nvPr/>
        </p:nvSpPr>
        <p:spPr>
          <a:xfrm>
            <a:off x="5417199" y="4155926"/>
            <a:ext cx="3528392" cy="584776"/>
          </a:xfrm>
          <a:prstGeom prst="rect">
            <a:avLst/>
          </a:prstGeom>
        </p:spPr>
        <p:txBody>
          <a:bodyPr wrap="square">
            <a:spAutoFit/>
          </a:bodyPr>
          <a:lstStyle/>
          <a:p>
            <a:pPr algn="ctr"/>
            <a:r>
              <a:rPr lang="fr-FR" sz="1600" b="1" dirty="0"/>
              <a:t>Les rapports des GT sont disponibles  sur </a:t>
            </a:r>
            <a:r>
              <a:rPr lang="fr-FR" sz="1600" b="1" dirty="0">
                <a:hlinkClick r:id="rId3"/>
              </a:rPr>
              <a:t>https://prospectives2021.in2p3.fr</a:t>
            </a:r>
            <a:endParaRPr lang="fr-FR" sz="1600" b="1" dirty="0"/>
          </a:p>
        </p:txBody>
      </p:sp>
      <p:pic>
        <p:nvPicPr>
          <p:cNvPr id="7" name="Image 6">
            <a:extLst>
              <a:ext uri="{FF2B5EF4-FFF2-40B4-BE49-F238E27FC236}">
                <a16:creationId xmlns:a16="http://schemas.microsoft.com/office/drawing/2014/main" id="{73B74B26-9895-3C49-AB9C-8FE884DA7C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53" y="699542"/>
            <a:ext cx="1017681" cy="1440000"/>
          </a:xfrm>
          <a:prstGeom prst="rect">
            <a:avLst/>
          </a:prstGeom>
        </p:spPr>
      </p:pic>
      <p:pic>
        <p:nvPicPr>
          <p:cNvPr id="9" name="Image 8">
            <a:extLst>
              <a:ext uri="{FF2B5EF4-FFF2-40B4-BE49-F238E27FC236}">
                <a16:creationId xmlns:a16="http://schemas.microsoft.com/office/drawing/2014/main" id="{CAD16B22-3E7F-B74F-9DD6-1AD0D3AAB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5616" y="699702"/>
            <a:ext cx="1017680" cy="1440000"/>
          </a:xfrm>
          <a:prstGeom prst="rect">
            <a:avLst/>
          </a:prstGeom>
        </p:spPr>
      </p:pic>
      <p:pic>
        <p:nvPicPr>
          <p:cNvPr id="24" name="Image 23">
            <a:extLst>
              <a:ext uri="{FF2B5EF4-FFF2-40B4-BE49-F238E27FC236}">
                <a16:creationId xmlns:a16="http://schemas.microsoft.com/office/drawing/2014/main" id="{493D7195-518C-E440-AAD6-1BC05B554C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3728" y="699702"/>
            <a:ext cx="1017680" cy="1440000"/>
          </a:xfrm>
          <a:prstGeom prst="rect">
            <a:avLst/>
          </a:prstGeom>
        </p:spPr>
      </p:pic>
      <p:pic>
        <p:nvPicPr>
          <p:cNvPr id="26" name="Image 25">
            <a:extLst>
              <a:ext uri="{FF2B5EF4-FFF2-40B4-BE49-F238E27FC236}">
                <a16:creationId xmlns:a16="http://schemas.microsoft.com/office/drawing/2014/main" id="{F15388FD-EF24-A842-BD23-4BAEEF0344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31840" y="699542"/>
            <a:ext cx="1017681" cy="1440000"/>
          </a:xfrm>
          <a:prstGeom prst="rect">
            <a:avLst/>
          </a:prstGeom>
        </p:spPr>
      </p:pic>
      <p:pic>
        <p:nvPicPr>
          <p:cNvPr id="29" name="Image 28">
            <a:extLst>
              <a:ext uri="{FF2B5EF4-FFF2-40B4-BE49-F238E27FC236}">
                <a16:creationId xmlns:a16="http://schemas.microsoft.com/office/drawing/2014/main" id="{A130CB9B-3A0C-9946-A0D8-9BF9289129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504" y="2139862"/>
            <a:ext cx="1017680" cy="1440000"/>
          </a:xfrm>
          <a:prstGeom prst="rect">
            <a:avLst/>
          </a:prstGeom>
        </p:spPr>
      </p:pic>
      <p:pic>
        <p:nvPicPr>
          <p:cNvPr id="31" name="Image 30">
            <a:extLst>
              <a:ext uri="{FF2B5EF4-FFF2-40B4-BE49-F238E27FC236}">
                <a16:creationId xmlns:a16="http://schemas.microsoft.com/office/drawing/2014/main" id="{B8E3C4D1-75A1-9E41-B649-15D806C6AE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5616" y="2139702"/>
            <a:ext cx="1017680" cy="1440000"/>
          </a:xfrm>
          <a:prstGeom prst="rect">
            <a:avLst/>
          </a:prstGeom>
        </p:spPr>
      </p:pic>
      <p:pic>
        <p:nvPicPr>
          <p:cNvPr id="33" name="Image 32">
            <a:extLst>
              <a:ext uri="{FF2B5EF4-FFF2-40B4-BE49-F238E27FC236}">
                <a16:creationId xmlns:a16="http://schemas.microsoft.com/office/drawing/2014/main" id="{424A3DC7-A696-1741-B386-E5F4FAD4673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748285">
            <a:off x="2262515" y="2139862"/>
            <a:ext cx="1017680" cy="1440000"/>
          </a:xfrm>
          <a:prstGeom prst="rect">
            <a:avLst/>
          </a:prstGeom>
        </p:spPr>
      </p:pic>
      <p:pic>
        <p:nvPicPr>
          <p:cNvPr id="35" name="Image 34">
            <a:extLst>
              <a:ext uri="{FF2B5EF4-FFF2-40B4-BE49-F238E27FC236}">
                <a16:creationId xmlns:a16="http://schemas.microsoft.com/office/drawing/2014/main" id="{A6E6E948-9607-BC44-AC08-981D003BD96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26319">
            <a:off x="3270627" y="2139862"/>
            <a:ext cx="1017680" cy="1440000"/>
          </a:xfrm>
          <a:prstGeom prst="rect">
            <a:avLst/>
          </a:prstGeom>
        </p:spPr>
      </p:pic>
      <p:pic>
        <p:nvPicPr>
          <p:cNvPr id="37" name="Image 36">
            <a:extLst>
              <a:ext uri="{FF2B5EF4-FFF2-40B4-BE49-F238E27FC236}">
                <a16:creationId xmlns:a16="http://schemas.microsoft.com/office/drawing/2014/main" id="{F0F53779-331C-FD4D-B798-3695157EBA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7504" y="3579862"/>
            <a:ext cx="1017680" cy="1440000"/>
          </a:xfrm>
          <a:prstGeom prst="rect">
            <a:avLst/>
          </a:prstGeom>
        </p:spPr>
      </p:pic>
      <p:pic>
        <p:nvPicPr>
          <p:cNvPr id="39" name="Image 38">
            <a:extLst>
              <a:ext uri="{FF2B5EF4-FFF2-40B4-BE49-F238E27FC236}">
                <a16:creationId xmlns:a16="http://schemas.microsoft.com/office/drawing/2014/main" id="{9410920F-16F1-DD4B-AAE8-6ECAA34F675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0751648">
            <a:off x="1377630" y="3621551"/>
            <a:ext cx="1017680" cy="1440000"/>
          </a:xfrm>
          <a:prstGeom prst="rect">
            <a:avLst/>
          </a:prstGeom>
        </p:spPr>
      </p:pic>
      <p:pic>
        <p:nvPicPr>
          <p:cNvPr id="41" name="Image 40">
            <a:extLst>
              <a:ext uri="{FF2B5EF4-FFF2-40B4-BE49-F238E27FC236}">
                <a16:creationId xmlns:a16="http://schemas.microsoft.com/office/drawing/2014/main" id="{5A2C3485-25FC-374C-96A1-BA1309C816E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33049" y="3571006"/>
            <a:ext cx="1017680" cy="1440000"/>
          </a:xfrm>
          <a:prstGeom prst="rect">
            <a:avLst/>
          </a:prstGeom>
        </p:spPr>
      </p:pic>
      <p:pic>
        <p:nvPicPr>
          <p:cNvPr id="43" name="Image 42">
            <a:extLst>
              <a:ext uri="{FF2B5EF4-FFF2-40B4-BE49-F238E27FC236}">
                <a16:creationId xmlns:a16="http://schemas.microsoft.com/office/drawing/2014/main" id="{D1AA2192-C815-8D46-8C55-02E1B5068C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099544">
            <a:off x="2921695" y="3669645"/>
            <a:ext cx="1017681" cy="1440000"/>
          </a:xfrm>
          <a:prstGeom prst="rect">
            <a:avLst/>
          </a:prstGeom>
        </p:spPr>
      </p:pic>
      <p:pic>
        <p:nvPicPr>
          <p:cNvPr id="45" name="Image 44">
            <a:extLst>
              <a:ext uri="{FF2B5EF4-FFF2-40B4-BE49-F238E27FC236}">
                <a16:creationId xmlns:a16="http://schemas.microsoft.com/office/drawing/2014/main" id="{976A39AB-20DB-0742-B54D-79586C001D1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49520" y="3580022"/>
            <a:ext cx="1017681" cy="1440000"/>
          </a:xfrm>
          <a:prstGeom prst="rect">
            <a:avLst/>
          </a:prstGeom>
        </p:spPr>
      </p:pic>
      <p:sp>
        <p:nvSpPr>
          <p:cNvPr id="47" name="ZoneTexte 46">
            <a:extLst>
              <a:ext uri="{FF2B5EF4-FFF2-40B4-BE49-F238E27FC236}">
                <a16:creationId xmlns:a16="http://schemas.microsoft.com/office/drawing/2014/main" id="{70602DC6-AF31-7C41-BA7C-FB8C9DAB946B}"/>
              </a:ext>
            </a:extLst>
          </p:cNvPr>
          <p:cNvSpPr txBox="1"/>
          <p:nvPr/>
        </p:nvSpPr>
        <p:spPr>
          <a:xfrm rot="20753709">
            <a:off x="638199" y="729263"/>
            <a:ext cx="471860" cy="276999"/>
          </a:xfrm>
          <a:prstGeom prst="rect">
            <a:avLst/>
          </a:prstGeom>
          <a:noFill/>
        </p:spPr>
        <p:txBody>
          <a:bodyPr wrap="none" rtlCol="0">
            <a:spAutoFit/>
          </a:bodyPr>
          <a:lstStyle/>
          <a:p>
            <a:r>
              <a:rPr lang="en-US" sz="1200" dirty="0">
                <a:solidFill>
                  <a:srgbClr val="222268"/>
                </a:solidFill>
                <a:highlight>
                  <a:srgbClr val="FFFF00"/>
                </a:highlight>
              </a:rPr>
              <a:t>Lyon</a:t>
            </a:r>
          </a:p>
        </p:txBody>
      </p:sp>
      <p:sp>
        <p:nvSpPr>
          <p:cNvPr id="48" name="ZoneTexte 47">
            <a:extLst>
              <a:ext uri="{FF2B5EF4-FFF2-40B4-BE49-F238E27FC236}">
                <a16:creationId xmlns:a16="http://schemas.microsoft.com/office/drawing/2014/main" id="{1538421C-308E-C344-96BE-2E03C8ED191A}"/>
              </a:ext>
            </a:extLst>
          </p:cNvPr>
          <p:cNvSpPr txBox="1"/>
          <p:nvPr/>
        </p:nvSpPr>
        <p:spPr>
          <a:xfrm rot="20753709">
            <a:off x="1633615" y="726169"/>
            <a:ext cx="497252" cy="276999"/>
          </a:xfrm>
          <a:prstGeom prst="rect">
            <a:avLst/>
          </a:prstGeom>
          <a:noFill/>
        </p:spPr>
        <p:txBody>
          <a:bodyPr wrap="none" rtlCol="0">
            <a:spAutoFit/>
          </a:bodyPr>
          <a:lstStyle/>
          <a:p>
            <a:r>
              <a:rPr lang="en-US" sz="1200" dirty="0">
                <a:solidFill>
                  <a:srgbClr val="222268"/>
                </a:solidFill>
                <a:highlight>
                  <a:srgbClr val="FFFF00"/>
                </a:highlight>
              </a:rPr>
              <a:t>Caen</a:t>
            </a:r>
          </a:p>
        </p:txBody>
      </p:sp>
      <p:sp>
        <p:nvSpPr>
          <p:cNvPr id="49" name="ZoneTexte 48">
            <a:extLst>
              <a:ext uri="{FF2B5EF4-FFF2-40B4-BE49-F238E27FC236}">
                <a16:creationId xmlns:a16="http://schemas.microsoft.com/office/drawing/2014/main" id="{EED0042A-4A0A-684B-B4E3-658B555E2007}"/>
              </a:ext>
            </a:extLst>
          </p:cNvPr>
          <p:cNvSpPr txBox="1"/>
          <p:nvPr/>
        </p:nvSpPr>
        <p:spPr>
          <a:xfrm rot="20753709">
            <a:off x="2590659" y="726169"/>
            <a:ext cx="624017" cy="276999"/>
          </a:xfrm>
          <a:prstGeom prst="rect">
            <a:avLst/>
          </a:prstGeom>
          <a:noFill/>
        </p:spPr>
        <p:txBody>
          <a:bodyPr wrap="none" rtlCol="0">
            <a:spAutoFit/>
          </a:bodyPr>
          <a:lstStyle/>
          <a:p>
            <a:r>
              <a:rPr lang="en-US" sz="1200" dirty="0">
                <a:solidFill>
                  <a:srgbClr val="222268"/>
                </a:solidFill>
                <a:highlight>
                  <a:srgbClr val="FFFF00"/>
                </a:highlight>
              </a:rPr>
              <a:t>Nantes</a:t>
            </a:r>
          </a:p>
        </p:txBody>
      </p:sp>
      <p:sp>
        <p:nvSpPr>
          <p:cNvPr id="50" name="ZoneTexte 49">
            <a:extLst>
              <a:ext uri="{FF2B5EF4-FFF2-40B4-BE49-F238E27FC236}">
                <a16:creationId xmlns:a16="http://schemas.microsoft.com/office/drawing/2014/main" id="{19857905-F8B7-5948-AE50-63411A6DC52F}"/>
              </a:ext>
            </a:extLst>
          </p:cNvPr>
          <p:cNvSpPr txBox="1"/>
          <p:nvPr/>
        </p:nvSpPr>
        <p:spPr>
          <a:xfrm rot="20753709">
            <a:off x="3649086" y="710722"/>
            <a:ext cx="646331" cy="276999"/>
          </a:xfrm>
          <a:prstGeom prst="rect">
            <a:avLst/>
          </a:prstGeom>
          <a:noFill/>
        </p:spPr>
        <p:txBody>
          <a:bodyPr wrap="none" rtlCol="0">
            <a:spAutoFit/>
          </a:bodyPr>
          <a:lstStyle/>
          <a:p>
            <a:r>
              <a:rPr lang="en-US" sz="1200" dirty="0">
                <a:solidFill>
                  <a:srgbClr val="222268"/>
                </a:solidFill>
                <a:highlight>
                  <a:srgbClr val="FFFF00"/>
                </a:highlight>
              </a:rPr>
              <a:t>Annecy</a:t>
            </a:r>
          </a:p>
        </p:txBody>
      </p:sp>
      <p:sp>
        <p:nvSpPr>
          <p:cNvPr id="51" name="ZoneTexte 50">
            <a:extLst>
              <a:ext uri="{FF2B5EF4-FFF2-40B4-BE49-F238E27FC236}">
                <a16:creationId xmlns:a16="http://schemas.microsoft.com/office/drawing/2014/main" id="{94ABEADC-BAE6-814E-A9CC-062E4DA38047}"/>
              </a:ext>
            </a:extLst>
          </p:cNvPr>
          <p:cNvSpPr txBox="1"/>
          <p:nvPr/>
        </p:nvSpPr>
        <p:spPr>
          <a:xfrm rot="20753709">
            <a:off x="489772" y="2191191"/>
            <a:ext cx="764505" cy="276999"/>
          </a:xfrm>
          <a:prstGeom prst="rect">
            <a:avLst/>
          </a:prstGeom>
          <a:noFill/>
        </p:spPr>
        <p:txBody>
          <a:bodyPr wrap="none" rtlCol="0">
            <a:spAutoFit/>
          </a:bodyPr>
          <a:lstStyle/>
          <a:p>
            <a:r>
              <a:rPr lang="en-US" sz="1200" dirty="0">
                <a:solidFill>
                  <a:srgbClr val="222268"/>
                </a:solidFill>
                <a:highlight>
                  <a:srgbClr val="FFFF00"/>
                </a:highlight>
              </a:rPr>
              <a:t>Grenoble</a:t>
            </a:r>
          </a:p>
        </p:txBody>
      </p:sp>
      <p:sp>
        <p:nvSpPr>
          <p:cNvPr id="52" name="ZoneTexte 51">
            <a:extLst>
              <a:ext uri="{FF2B5EF4-FFF2-40B4-BE49-F238E27FC236}">
                <a16:creationId xmlns:a16="http://schemas.microsoft.com/office/drawing/2014/main" id="{2F1F61D1-277E-8441-B052-FE08FDBBB9A8}"/>
              </a:ext>
            </a:extLst>
          </p:cNvPr>
          <p:cNvSpPr txBox="1"/>
          <p:nvPr/>
        </p:nvSpPr>
        <p:spPr>
          <a:xfrm rot="20753709">
            <a:off x="1418695" y="2205772"/>
            <a:ext cx="778868" cy="276999"/>
          </a:xfrm>
          <a:prstGeom prst="rect">
            <a:avLst/>
          </a:prstGeom>
          <a:noFill/>
        </p:spPr>
        <p:txBody>
          <a:bodyPr wrap="none" rtlCol="0">
            <a:spAutoFit/>
          </a:bodyPr>
          <a:lstStyle/>
          <a:p>
            <a:r>
              <a:rPr lang="en-US" sz="1200" dirty="0">
                <a:solidFill>
                  <a:srgbClr val="222268"/>
                </a:solidFill>
                <a:highlight>
                  <a:srgbClr val="FFFF00"/>
                </a:highlight>
              </a:rPr>
              <a:t>Bordeaux</a:t>
            </a:r>
          </a:p>
        </p:txBody>
      </p:sp>
      <p:sp>
        <p:nvSpPr>
          <p:cNvPr id="53" name="ZoneTexte 52">
            <a:extLst>
              <a:ext uri="{FF2B5EF4-FFF2-40B4-BE49-F238E27FC236}">
                <a16:creationId xmlns:a16="http://schemas.microsoft.com/office/drawing/2014/main" id="{19C22EF6-41CD-2A41-B2D6-7F1C92F15488}"/>
              </a:ext>
            </a:extLst>
          </p:cNvPr>
          <p:cNvSpPr txBox="1"/>
          <p:nvPr/>
        </p:nvSpPr>
        <p:spPr>
          <a:xfrm>
            <a:off x="2969757" y="2139702"/>
            <a:ext cx="538224" cy="276999"/>
          </a:xfrm>
          <a:prstGeom prst="rect">
            <a:avLst/>
          </a:prstGeom>
          <a:noFill/>
        </p:spPr>
        <p:txBody>
          <a:bodyPr wrap="none" rtlCol="0">
            <a:spAutoFit/>
          </a:bodyPr>
          <a:lstStyle/>
          <a:p>
            <a:r>
              <a:rPr lang="en-US" sz="1200" dirty="0">
                <a:solidFill>
                  <a:srgbClr val="222268"/>
                </a:solidFill>
                <a:highlight>
                  <a:srgbClr val="FFFF00"/>
                </a:highlight>
              </a:rPr>
              <a:t>Orsay</a:t>
            </a:r>
          </a:p>
        </p:txBody>
      </p:sp>
      <p:sp>
        <p:nvSpPr>
          <p:cNvPr id="55" name="ZoneTexte 54">
            <a:extLst>
              <a:ext uri="{FF2B5EF4-FFF2-40B4-BE49-F238E27FC236}">
                <a16:creationId xmlns:a16="http://schemas.microsoft.com/office/drawing/2014/main" id="{5D0B8A84-B76E-6A4F-9CDE-421D9E74818B}"/>
              </a:ext>
            </a:extLst>
          </p:cNvPr>
          <p:cNvSpPr txBox="1"/>
          <p:nvPr/>
        </p:nvSpPr>
        <p:spPr>
          <a:xfrm rot="20753709">
            <a:off x="450930" y="3641269"/>
            <a:ext cx="766748" cy="276999"/>
          </a:xfrm>
          <a:prstGeom prst="rect">
            <a:avLst/>
          </a:prstGeom>
          <a:noFill/>
        </p:spPr>
        <p:txBody>
          <a:bodyPr wrap="none" rtlCol="0">
            <a:spAutoFit/>
          </a:bodyPr>
          <a:lstStyle/>
          <a:p>
            <a:r>
              <a:rPr lang="en-US" sz="1200" dirty="0">
                <a:solidFill>
                  <a:srgbClr val="222268"/>
                </a:solidFill>
                <a:highlight>
                  <a:srgbClr val="FFFF00"/>
                </a:highlight>
              </a:rPr>
              <a:t>Clermont</a:t>
            </a:r>
          </a:p>
        </p:txBody>
      </p:sp>
      <p:sp>
        <p:nvSpPr>
          <p:cNvPr id="58" name="ZoneTexte 57">
            <a:extLst>
              <a:ext uri="{FF2B5EF4-FFF2-40B4-BE49-F238E27FC236}">
                <a16:creationId xmlns:a16="http://schemas.microsoft.com/office/drawing/2014/main" id="{24E2DA17-0730-D64F-8BCA-BB33E8B8BE65}"/>
              </a:ext>
            </a:extLst>
          </p:cNvPr>
          <p:cNvSpPr txBox="1"/>
          <p:nvPr/>
        </p:nvSpPr>
        <p:spPr>
          <a:xfrm rot="20753709">
            <a:off x="4689889" y="3632712"/>
            <a:ext cx="484300" cy="276999"/>
          </a:xfrm>
          <a:prstGeom prst="rect">
            <a:avLst/>
          </a:prstGeom>
          <a:noFill/>
        </p:spPr>
        <p:txBody>
          <a:bodyPr wrap="none" rtlCol="0">
            <a:spAutoFit/>
          </a:bodyPr>
          <a:lstStyle/>
          <a:p>
            <a:r>
              <a:rPr lang="en-US" sz="1200" dirty="0">
                <a:solidFill>
                  <a:srgbClr val="222268"/>
                </a:solidFill>
                <a:highlight>
                  <a:srgbClr val="FFFF00"/>
                </a:highlight>
              </a:rPr>
              <a:t>Paris</a:t>
            </a:r>
          </a:p>
        </p:txBody>
      </p:sp>
      <p:sp>
        <p:nvSpPr>
          <p:cNvPr id="60" name="ZoneTexte 59">
            <a:extLst>
              <a:ext uri="{FF2B5EF4-FFF2-40B4-BE49-F238E27FC236}">
                <a16:creationId xmlns:a16="http://schemas.microsoft.com/office/drawing/2014/main" id="{89D3C5E3-F777-194F-AF94-1BB64B355E7F}"/>
              </a:ext>
            </a:extLst>
          </p:cNvPr>
          <p:cNvSpPr txBox="1"/>
          <p:nvPr/>
        </p:nvSpPr>
        <p:spPr>
          <a:xfrm>
            <a:off x="2113913" y="4885740"/>
            <a:ext cx="855875" cy="276999"/>
          </a:xfrm>
          <a:prstGeom prst="rect">
            <a:avLst/>
          </a:prstGeom>
          <a:noFill/>
        </p:spPr>
        <p:txBody>
          <a:bodyPr wrap="none" rtlCol="0">
            <a:spAutoFit/>
          </a:bodyPr>
          <a:lstStyle/>
          <a:p>
            <a:r>
              <a:rPr lang="en-US" sz="1200" dirty="0">
                <a:solidFill>
                  <a:srgbClr val="222268"/>
                </a:solidFill>
                <a:highlight>
                  <a:srgbClr val="FFFF00"/>
                </a:highlight>
              </a:rPr>
              <a:t>Strasbourg</a:t>
            </a:r>
          </a:p>
        </p:txBody>
      </p:sp>
    </p:spTree>
    <p:extLst>
      <p:ext uri="{BB962C8B-B14F-4D97-AF65-F5344CB8AC3E}">
        <p14:creationId xmlns:p14="http://schemas.microsoft.com/office/powerpoint/2010/main" val="240055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32212" y="987574"/>
            <a:ext cx="9004284" cy="4392488"/>
          </a:xfrm>
        </p:spPr>
        <p:txBody>
          <a:bodyPr/>
          <a:lstStyle/>
          <a:p>
            <a:r>
              <a:rPr lang="fr-FR" sz="1800" b="1" dirty="0"/>
              <a:t>Exercice de restitution et de discussion sur le travail effectué par chaque GT</a:t>
            </a:r>
          </a:p>
          <a:p>
            <a:pPr lvl="1"/>
            <a:r>
              <a:rPr lang="fr-FR" sz="1400" dirty="0"/>
              <a:t>l’exercice est différent de celui de Giens 2012: les séminaires thématiques en région ont eu lieu</a:t>
            </a:r>
          </a:p>
          <a:p>
            <a:pPr lvl="1"/>
            <a:r>
              <a:rPr lang="fr-FR" sz="1400" dirty="0"/>
              <a:t>Ce colloque : synthèse, discussion et débats sur les travaux des GT</a:t>
            </a:r>
            <a:endParaRPr lang="fr-FR" sz="1800" dirty="0"/>
          </a:p>
          <a:p>
            <a:r>
              <a:rPr lang="fr-FR" sz="1800" b="1" dirty="0"/>
              <a:t>Présentation et discussion des « Science Drivers » et des recommandations de chaque GT</a:t>
            </a:r>
          </a:p>
          <a:p>
            <a:pPr marL="0" indent="0">
              <a:buNone/>
            </a:pPr>
            <a:r>
              <a:rPr lang="fr-FR" sz="1800" dirty="0"/>
              <a:t>       Méthodologie dans les rapports des GT:</a:t>
            </a:r>
          </a:p>
          <a:p>
            <a:pPr lvl="1"/>
            <a:r>
              <a:rPr lang="fr-FR" sz="1400" dirty="0"/>
              <a:t>Chaque GT a formulé des « Science Drivers » (SD)</a:t>
            </a:r>
          </a:p>
          <a:p>
            <a:pPr lvl="1"/>
            <a:r>
              <a:rPr lang="fr-FR" sz="1400" dirty="0"/>
              <a:t>Les SD sont formulés sous forme d’action</a:t>
            </a:r>
          </a:p>
          <a:p>
            <a:pPr lvl="1"/>
            <a:r>
              <a:rPr lang="fr-FR" sz="1400" dirty="0"/>
              <a:t>Chaque GT formule ensuite des recommandations qui adressent un ou plusieurs SD</a:t>
            </a:r>
            <a:endParaRPr lang="fr-FR" sz="2200" dirty="0"/>
          </a:p>
          <a:p>
            <a:r>
              <a:rPr lang="fr-FR" sz="1800" b="1" dirty="0"/>
              <a:t>A l’issue de cet exercice de restitution, la direction de l’IN2P3 élaborera la feuille de route nationale 2021-2030 en s’appuyant sur les recommandations des GT, les discussions qui auront eu lieu à Giens, en y intégrant des éléments de ressources humaines et financières, de calendriers, les roadmaps européennes, des scenarios: </a:t>
            </a:r>
          </a:p>
          <a:p>
            <a:pPr lvl="1"/>
            <a:r>
              <a:rPr lang="fr-FR" sz="1400" dirty="0"/>
              <a:t>Document en anglais, environ 20 pages, avec un </a:t>
            </a:r>
            <a:r>
              <a:rPr lang="fr-FR" sz="1400" dirty="0" err="1"/>
              <a:t>executive</a:t>
            </a:r>
            <a:r>
              <a:rPr lang="fr-FR" sz="1400" dirty="0"/>
              <a:t> </a:t>
            </a:r>
            <a:r>
              <a:rPr lang="fr-FR" sz="1400" dirty="0" err="1"/>
              <a:t>summary</a:t>
            </a:r>
            <a:endParaRPr lang="fr-FR" sz="1400" dirty="0"/>
          </a:p>
          <a:p>
            <a:pPr lvl="1"/>
            <a:r>
              <a:rPr lang="fr-FR" sz="1400" b="1" dirty="0"/>
              <a:t>Objectif:</a:t>
            </a:r>
            <a:r>
              <a:rPr lang="fr-FR" sz="1400" dirty="0"/>
              <a:t> fin de l’année 2021</a:t>
            </a:r>
            <a:endParaRPr lang="fr-FR" sz="1800" b="1" dirty="0"/>
          </a:p>
          <a:p>
            <a:pPr marL="800100" lvl="2" indent="0">
              <a:buNone/>
            </a:pPr>
            <a:endParaRPr lang="fr-FR" sz="1800" b="1" dirty="0"/>
          </a:p>
        </p:txBody>
      </p:sp>
      <p:sp>
        <p:nvSpPr>
          <p:cNvPr id="4" name="Titre 3"/>
          <p:cNvSpPr>
            <a:spLocks noGrp="1"/>
          </p:cNvSpPr>
          <p:nvPr>
            <p:ph type="title"/>
          </p:nvPr>
        </p:nvSpPr>
        <p:spPr>
          <a:xfrm>
            <a:off x="1043608" y="0"/>
            <a:ext cx="5256584" cy="555526"/>
          </a:xfrm>
        </p:spPr>
        <p:txBody>
          <a:bodyPr>
            <a:normAutofit/>
          </a:bodyPr>
          <a:lstStyle/>
          <a:p>
            <a:r>
              <a:rPr lang="fr-FR" sz="2000" dirty="0"/>
              <a:t>Objectifs du colloque de restitution de Giens</a:t>
            </a:r>
          </a:p>
        </p:txBody>
      </p:sp>
      <p:sp>
        <p:nvSpPr>
          <p:cNvPr id="5" name="Espace réservé du numéro de diapositive 4"/>
          <p:cNvSpPr>
            <a:spLocks noGrp="1"/>
          </p:cNvSpPr>
          <p:nvPr>
            <p:ph type="sldNum" sz="quarter" idx="4"/>
          </p:nvPr>
        </p:nvSpPr>
        <p:spPr/>
        <p:txBody>
          <a:bodyPr/>
          <a:lstStyle/>
          <a:p>
            <a:fld id="{5A41D906-68FB-4FCF-A226-CB4AF2FE6205}" type="slidenum">
              <a:rPr lang="fr-FR" smtClean="0"/>
              <a:pPr/>
              <a:t>9</a:t>
            </a:fld>
            <a:endParaRPr lang="fr-FR" dirty="0"/>
          </a:p>
        </p:txBody>
      </p:sp>
      <p:sp>
        <p:nvSpPr>
          <p:cNvPr id="7" name="ZoneTexte 6">
            <a:extLst>
              <a:ext uri="{FF2B5EF4-FFF2-40B4-BE49-F238E27FC236}">
                <a16:creationId xmlns:a16="http://schemas.microsoft.com/office/drawing/2014/main" id="{38177CA6-05E3-4B4D-B3AB-39D35276020F}"/>
              </a:ext>
            </a:extLst>
          </p:cNvPr>
          <p:cNvSpPr txBox="1"/>
          <p:nvPr/>
        </p:nvSpPr>
        <p:spPr>
          <a:xfrm>
            <a:off x="2627784" y="554853"/>
            <a:ext cx="3528392" cy="369332"/>
          </a:xfrm>
          <a:prstGeom prst="rect">
            <a:avLst/>
          </a:prstGeom>
          <a:noFill/>
        </p:spPr>
        <p:txBody>
          <a:bodyPr wrap="square">
            <a:spAutoFit/>
          </a:bodyPr>
          <a:lstStyle/>
          <a:p>
            <a:r>
              <a:rPr lang="en-US" dirty="0">
                <a:hlinkClick r:id="rId2"/>
              </a:rPr>
              <a:t>https://indico.in2p3.fr/event/22028</a:t>
            </a:r>
            <a:endParaRPr lang="en-US" dirty="0"/>
          </a:p>
        </p:txBody>
      </p:sp>
    </p:spTree>
    <p:extLst>
      <p:ext uri="{BB962C8B-B14F-4D97-AF65-F5344CB8AC3E}">
        <p14:creationId xmlns:p14="http://schemas.microsoft.com/office/powerpoint/2010/main" val="1818309223"/>
      </p:ext>
    </p:extLst>
  </p:cSld>
  <p:clrMapOvr>
    <a:masterClrMapping/>
  </p:clrMapOvr>
</p:sld>
</file>

<file path=ppt/theme/theme1.xml><?xml version="1.0" encoding="utf-8"?>
<a:theme xmlns:a="http://schemas.openxmlformats.org/drawingml/2006/main" name="Modele presentation IN2P3">
  <a:themeElements>
    <a:clrScheme name="Thème IN2P3">
      <a:dk1>
        <a:srgbClr val="00294B"/>
      </a:dk1>
      <a:lt1>
        <a:srgbClr val="FFFFFF"/>
      </a:lt1>
      <a:dk2>
        <a:srgbClr val="456487"/>
      </a:dk2>
      <a:lt2>
        <a:srgbClr val="FFFFFF"/>
      </a:lt2>
      <a:accent1>
        <a:srgbClr val="00294B"/>
      </a:accent1>
      <a:accent2>
        <a:srgbClr val="456487"/>
      </a:accent2>
      <a:accent3>
        <a:srgbClr val="E75112"/>
      </a:accent3>
      <a:accent4>
        <a:srgbClr val="62C4DD"/>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 presentation IN2P3</Template>
  <TotalTime>25116</TotalTime>
  <Words>2062</Words>
  <Application>Microsoft Macintosh PowerPoint</Application>
  <PresentationFormat>Affichage à l'écran (16:9)</PresentationFormat>
  <Paragraphs>200</Paragraphs>
  <Slides>14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 Narrow</vt:lpstr>
      <vt:lpstr>Calibri</vt:lpstr>
      <vt:lpstr>Helvetica Neue</vt:lpstr>
      <vt:lpstr>Modele presentation IN2P3</vt:lpstr>
      <vt:lpstr>Welcome !</vt:lpstr>
      <vt:lpstr>Informations générales</vt:lpstr>
      <vt:lpstr>Introduction Colloque de restitution - Giens</vt:lpstr>
      <vt:lpstr>Introduction</vt:lpstr>
      <vt:lpstr>Exercices de prospective</vt:lpstr>
      <vt:lpstr>Organisation</vt:lpstr>
      <vt:lpstr>Les 13 groupes de travail</vt:lpstr>
      <vt:lpstr>Séminaires thématiques</vt:lpstr>
      <vt:lpstr>Objectifs du colloque de restitution de Giens</vt:lpstr>
      <vt:lpstr>Agenda</vt:lpstr>
      <vt:lpstr>Ateliers et prospectives techniques</vt:lpstr>
      <vt:lpstr>Présentation PowerPoint</vt:lpstr>
      <vt:lpstr>Exercices de prospective</vt:lpstr>
      <vt:lpstr>GT13: Ressources humaines et financières </vt:lpstr>
    </vt:vector>
  </TitlesOfParts>
  <Company>CNRS DR16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MERCIER Francois</dc:creator>
  <cp:lastModifiedBy>Patrice Verdier</cp:lastModifiedBy>
  <cp:revision>1411</cp:revision>
  <cp:lastPrinted>2019-03-07T15:41:16Z</cp:lastPrinted>
  <dcterms:created xsi:type="dcterms:W3CDTF">2017-07-31T09:41:10Z</dcterms:created>
  <dcterms:modified xsi:type="dcterms:W3CDTF">2021-10-19T08:38:22Z</dcterms:modified>
</cp:coreProperties>
</file>