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81" r:id="rId2"/>
  </p:sldMasterIdLst>
  <p:notesMasterIdLst>
    <p:notesMasterId r:id="rId36"/>
  </p:notesMasterIdLst>
  <p:sldIdLst>
    <p:sldId id="256" r:id="rId3"/>
    <p:sldId id="257" r:id="rId4"/>
    <p:sldId id="308" r:id="rId5"/>
    <p:sldId id="315" r:id="rId6"/>
    <p:sldId id="260" r:id="rId7"/>
    <p:sldId id="261" r:id="rId8"/>
    <p:sldId id="297" r:id="rId9"/>
    <p:sldId id="316" r:id="rId10"/>
    <p:sldId id="317" r:id="rId11"/>
    <p:sldId id="319" r:id="rId12"/>
    <p:sldId id="320" r:id="rId13"/>
    <p:sldId id="268" r:id="rId14"/>
    <p:sldId id="269" r:id="rId15"/>
    <p:sldId id="270" r:id="rId16"/>
    <p:sldId id="271" r:id="rId17"/>
    <p:sldId id="322" r:id="rId18"/>
    <p:sldId id="273" r:id="rId19"/>
    <p:sldId id="274" r:id="rId20"/>
    <p:sldId id="275" r:id="rId21"/>
    <p:sldId id="323" r:id="rId22"/>
    <p:sldId id="277" r:id="rId23"/>
    <p:sldId id="278" r:id="rId24"/>
    <p:sldId id="279" r:id="rId25"/>
    <p:sldId id="280" r:id="rId26"/>
    <p:sldId id="305" r:id="rId27"/>
    <p:sldId id="282" r:id="rId28"/>
    <p:sldId id="302" r:id="rId29"/>
    <p:sldId id="318" r:id="rId30"/>
    <p:sldId id="314" r:id="rId31"/>
    <p:sldId id="288" r:id="rId32"/>
    <p:sldId id="289" r:id="rId33"/>
    <p:sldId id="290" r:id="rId34"/>
    <p:sldId id="324"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5CC"/>
    <a:srgbClr val="595959"/>
    <a:srgbClr val="FF3399"/>
    <a:srgbClr val="DE7F00"/>
    <a:srgbClr val="D07700"/>
    <a:srgbClr val="E68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935128-2912-4D2D-BA5B-2DFFD537D5A4}">
  <a:tblStyle styleId="{35935128-2912-4D2D-BA5B-2DFFD537D5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C220772-F3A1-4939-82E6-0F98A7A89296}" styleName="Table_1">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42" autoAdjust="0"/>
    <p:restoredTop sz="94660"/>
  </p:normalViewPr>
  <p:slideViewPr>
    <p:cSldViewPr snapToGrid="0">
      <p:cViewPr varScale="1">
        <p:scale>
          <a:sx n="160" d="100"/>
          <a:sy n="160" d="100"/>
        </p:scale>
        <p:origin x="144" y="552"/>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30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1e481ab16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g81e481ab16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ed94ae39c7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ged94ae39c7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7580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ed94ae39c7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ged94ae39c7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2985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ed94ae39c7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ged94ae39c7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d94ae39c7_1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ged94ae39c7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ed94ae39c7_1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9" name="Google Shape;299;ged94ae39c7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d94ae39c7_1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ged94ae39c7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ed94ae39c7_1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1" name="Google Shape;321;ged94ae39c7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1895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ed94ae39c7_1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2" name="Google Shape;332;ged94ae39c7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ed94ae39c7_1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3" name="Google Shape;343;ged94ae39c7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99a264017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g99a2640176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5b0009dd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g95b0009dd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9b3d5465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9b3d5465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722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ed94ae39c7_1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1" name="Google Shape;381;ged94ae39c7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ed94ae39c7_1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4" name="Google Shape;394;ged94ae39c7_1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99a264017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g99a264017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ed94ae39c7_1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9" name="Google Shape;419;ged94ae39c7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ed94ae39c7_1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9" name="Google Shape;419;ged94ae39c7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5364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ed94ae39c7_1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5" name="Google Shape;455;ged94ae39c7_1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ed94ae39c7_1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5" name="Google Shape;455;ged94ae39c7_1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0595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99a2640176_9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9" name="Google Shape;479;g99a2640176_9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9264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9ac5792458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g9ac579245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9368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99a2640176_9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g99a2640176_9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9328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9ac5792458_7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6" name="Google Shape;536;g9ac5792458_7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9ac5792458_7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6" name="Google Shape;546;g9ac5792458_7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9ac5792458_7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5" name="Google Shape;555;g9ac5792458_7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1e481ab16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g81e481ab16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5354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9ac5792458_7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 name="Google Shape;174;g9ac5792458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9414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34dc8658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534dc8658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34dc8658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g534dc8658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34dc8658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g534dc8658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900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ed94ae39c7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ged94ae39c7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7443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ed94ae39c7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ged94ae39c7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6620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‹N°›</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2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9" name="Google Shape;99;p2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0" name="Google Shape;10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1"/>
        <p:cNvGrpSpPr/>
        <p:nvPr/>
      </p:nvGrpSpPr>
      <p:grpSpPr>
        <a:xfrm>
          <a:off x="0" y="0"/>
          <a:ext cx="0" cy="0"/>
          <a:chOff x="0" y="0"/>
          <a:chExt cx="0" cy="0"/>
        </a:xfrm>
      </p:grpSpPr>
      <p:sp>
        <p:nvSpPr>
          <p:cNvPr id="102" name="Google Shape;102;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3" name="Google Shape;103;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4" name="Google Shape;104;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
        <p:cNvGrpSpPr/>
        <p:nvPr/>
      </p:nvGrpSpPr>
      <p:grpSpPr>
        <a:xfrm>
          <a:off x="0" y="0"/>
          <a:ext cx="0" cy="0"/>
          <a:chOff x="0" y="0"/>
          <a:chExt cx="0" cy="0"/>
        </a:xfrm>
      </p:grpSpPr>
      <p:sp>
        <p:nvSpPr>
          <p:cNvPr id="106" name="Google Shape;106;p2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07" name="Google Shape;10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
        <p:cNvGrpSpPr/>
        <p:nvPr/>
      </p:nvGrpSpPr>
      <p:grpSpPr>
        <a:xfrm>
          <a:off x="0" y="0"/>
          <a:ext cx="0" cy="0"/>
          <a:chOff x="0" y="0"/>
          <a:chExt cx="0" cy="0"/>
        </a:xfrm>
      </p:grpSpPr>
      <p:sp>
        <p:nvSpPr>
          <p:cNvPr id="109" name="Google Shape;109;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1" name="Google Shape;111;p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2" name="Google Shape;112;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
        <p:cNvGrpSpPr/>
        <p:nvPr/>
      </p:nvGrpSpPr>
      <p:grpSpPr>
        <a:xfrm>
          <a:off x="0" y="0"/>
          <a:ext cx="0" cy="0"/>
          <a:chOff x="0" y="0"/>
          <a:chExt cx="0" cy="0"/>
        </a:xfrm>
      </p:grpSpPr>
      <p:sp>
        <p:nvSpPr>
          <p:cNvPr id="114" name="Google Shape;11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sp>
        <p:nvSpPr>
          <p:cNvPr id="117" name="Google Shape;117;p3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18" name="Google Shape;118;p3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9" name="Google Shape;11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0"/>
        <p:cNvGrpSpPr/>
        <p:nvPr/>
      </p:nvGrpSpPr>
      <p:grpSpPr>
        <a:xfrm>
          <a:off x="0" y="0"/>
          <a:ext cx="0" cy="0"/>
          <a:chOff x="0" y="0"/>
          <a:chExt cx="0" cy="0"/>
        </a:xfrm>
      </p:grpSpPr>
      <p:sp>
        <p:nvSpPr>
          <p:cNvPr id="121" name="Google Shape;121;p3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2" name="Google Shape;122;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3"/>
        <p:cNvGrpSpPr/>
        <p:nvPr/>
      </p:nvGrpSpPr>
      <p:grpSpPr>
        <a:xfrm>
          <a:off x="0" y="0"/>
          <a:ext cx="0" cy="0"/>
          <a:chOff x="0" y="0"/>
          <a:chExt cx="0" cy="0"/>
        </a:xfrm>
      </p:grpSpPr>
      <p:sp>
        <p:nvSpPr>
          <p:cNvPr id="124" name="Google Shape;124;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26" name="Google Shape;126;p3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7" name="Google Shape;127;p3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8" name="Google Shape;128;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9"/>
        <p:cNvGrpSpPr/>
        <p:nvPr/>
      </p:nvGrpSpPr>
      <p:grpSpPr>
        <a:xfrm>
          <a:off x="0" y="0"/>
          <a:ext cx="0" cy="0"/>
          <a:chOff x="0" y="0"/>
          <a:chExt cx="0" cy="0"/>
        </a:xfrm>
      </p:grpSpPr>
      <p:sp>
        <p:nvSpPr>
          <p:cNvPr id="130" name="Google Shape;130;p3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31" name="Google Shape;131;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‹N°›</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2"/>
        <p:cNvGrpSpPr/>
        <p:nvPr/>
      </p:nvGrpSpPr>
      <p:grpSpPr>
        <a:xfrm>
          <a:off x="0" y="0"/>
          <a:ext cx="0" cy="0"/>
          <a:chOff x="0" y="0"/>
          <a:chExt cx="0" cy="0"/>
        </a:xfrm>
      </p:grpSpPr>
      <p:sp>
        <p:nvSpPr>
          <p:cNvPr id="133" name="Google Shape;133;p3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4" name="Google Shape;134;p3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35" name="Google Shape;135;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3"/>
        <p:cNvGrpSpPr/>
        <p:nvPr/>
      </p:nvGrpSpPr>
      <p:grpSpPr>
        <a:xfrm>
          <a:off x="0" y="0"/>
          <a:ext cx="0" cy="0"/>
          <a:chOff x="0" y="0"/>
          <a:chExt cx="0" cy="0"/>
        </a:xfrm>
      </p:grpSpPr>
      <p:sp>
        <p:nvSpPr>
          <p:cNvPr id="94" name="Google Shape;94;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5" name="Google Shape;95;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6" name="Google Shape;96;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0.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jpg"/><Relationship Id="rId5" Type="http://schemas.openxmlformats.org/officeDocument/2006/relationships/image" Target="../media/image30.gif"/><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cds.cern.ch/record/2696471" TargetMode="External"/><Relationship Id="rId4" Type="http://schemas.openxmlformats.org/officeDocument/2006/relationships/hyperlink" Target="https://cds.cern.ch/record/2703140/files/LHCC-I-034.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0.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gif"/></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ebcast.in2p3.fr/container/le-seminaire-thematique-gt03" TargetMode="External"/><Relationship Id="rId4" Type="http://schemas.openxmlformats.org/officeDocument/2006/relationships/hyperlink" Target="https://indico.in2p3.fr/evet/2011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tmp"/><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5"/>
          <p:cNvSpPr txBox="1"/>
          <p:nvPr/>
        </p:nvSpPr>
        <p:spPr>
          <a:xfrm>
            <a:off x="365050" y="2807150"/>
            <a:ext cx="8417100" cy="159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800" b="0" i="0" u="none" strike="noStrike" cap="none" dirty="0">
              <a:solidFill>
                <a:srgbClr val="000000"/>
              </a:solidFill>
              <a:latin typeface="+mn-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r>
              <a:rPr lang="en" sz="1600" dirty="0">
                <a:solidFill>
                  <a:srgbClr val="171717"/>
                </a:solidFill>
                <a:latin typeface="+mn-lt"/>
                <a:ea typeface="Comic Sans MS"/>
                <a:cs typeface="Calibri" panose="020F0502020204030204" pitchFamily="34" charset="0"/>
                <a:sym typeface="Comic Sans MS"/>
              </a:rPr>
              <a:t>19 octobre,</a:t>
            </a:r>
            <a:r>
              <a:rPr lang="en" sz="1600" b="0" i="0" u="none" strike="noStrike" cap="none" dirty="0">
                <a:solidFill>
                  <a:srgbClr val="171717"/>
                </a:solidFill>
                <a:latin typeface="+mn-lt"/>
                <a:ea typeface="Comic Sans MS"/>
                <a:cs typeface="Calibri" panose="020F0502020204030204" pitchFamily="34" charset="0"/>
                <a:sym typeface="Comic Sans MS"/>
              </a:rPr>
              <a:t> 202</a:t>
            </a:r>
            <a:r>
              <a:rPr lang="en" sz="1600" dirty="0">
                <a:solidFill>
                  <a:srgbClr val="171717"/>
                </a:solidFill>
                <a:latin typeface="+mn-lt"/>
                <a:ea typeface="Comic Sans MS"/>
                <a:cs typeface="Calibri" panose="020F0502020204030204" pitchFamily="34" charset="0"/>
                <a:sym typeface="Comic Sans MS"/>
              </a:rPr>
              <a:t>1</a:t>
            </a:r>
            <a:endParaRPr sz="1000" dirty="0">
              <a:latin typeface="+mn-lt"/>
              <a:cs typeface="Calibri" panose="020F0502020204030204" pitchFamily="34" charset="0"/>
            </a:endParaRPr>
          </a:p>
          <a:p>
            <a:pPr marL="0" marR="0" lvl="0" indent="0" algn="ctr" rtl="0">
              <a:lnSpc>
                <a:spcPct val="100000"/>
              </a:lnSpc>
              <a:spcBef>
                <a:spcPts val="0"/>
              </a:spcBef>
              <a:spcAft>
                <a:spcPts val="0"/>
              </a:spcAft>
              <a:buNone/>
            </a:pPr>
            <a:endParaRPr sz="2000" b="0" i="0" u="none" strike="noStrike" cap="none" dirty="0">
              <a:solidFill>
                <a:srgbClr val="171717"/>
              </a:solidFill>
              <a:latin typeface="+mn-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endParaRPr sz="200" b="0" i="0" u="none" strike="noStrike" cap="none" dirty="0">
              <a:solidFill>
                <a:srgbClr val="171717"/>
              </a:solidFill>
              <a:latin typeface="+mn-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r>
              <a:rPr lang="en" sz="1800" b="1" dirty="0">
                <a:solidFill>
                  <a:srgbClr val="171717"/>
                </a:solidFill>
                <a:latin typeface="+mn-lt"/>
                <a:ea typeface="Comic Sans MS"/>
                <a:cs typeface="Calibri" panose="020F0502020204030204" pitchFamily="34" charset="0"/>
                <a:sym typeface="Comic Sans MS"/>
              </a:rPr>
              <a:t>Comité de pilotage:</a:t>
            </a:r>
            <a:r>
              <a:rPr lang="en" sz="1800" dirty="0">
                <a:solidFill>
                  <a:srgbClr val="171717"/>
                </a:solidFill>
                <a:latin typeface="+mn-lt"/>
                <a:ea typeface="Comic Sans MS"/>
                <a:cs typeface="Calibri" panose="020F0502020204030204" pitchFamily="34" charset="0"/>
                <a:sym typeface="Comic Sans MS"/>
              </a:rPr>
              <a:t> </a:t>
            </a:r>
            <a:r>
              <a:rPr lang="en" sz="1700" dirty="0">
                <a:solidFill>
                  <a:srgbClr val="171717"/>
                </a:solidFill>
                <a:latin typeface="+mn-lt"/>
                <a:ea typeface="Comic Sans MS"/>
                <a:cs typeface="Calibri" panose="020F0502020204030204" pitchFamily="34" charset="0"/>
                <a:sym typeface="Comic Sans MS"/>
              </a:rPr>
              <a:t>Klaus Werner (SUBATECH), Carlos Munoz (IJCLab</a:t>
            </a:r>
            <a:r>
              <a:rPr lang="en" sz="1700">
                <a:solidFill>
                  <a:srgbClr val="171717"/>
                </a:solidFill>
                <a:latin typeface="+mn-lt"/>
                <a:ea typeface="Comic Sans MS"/>
                <a:cs typeface="Calibri" panose="020F0502020204030204" pitchFamily="34" charset="0"/>
                <a:sym typeface="Comic Sans MS"/>
              </a:rPr>
              <a:t>),   Béatrice </a:t>
            </a:r>
            <a:r>
              <a:rPr lang="en" sz="1700" dirty="0">
                <a:solidFill>
                  <a:srgbClr val="171717"/>
                </a:solidFill>
                <a:latin typeface="+mn-lt"/>
                <a:ea typeface="Comic Sans MS"/>
                <a:cs typeface="Calibri" panose="020F0502020204030204" pitchFamily="34" charset="0"/>
                <a:sym typeface="Comic Sans MS"/>
              </a:rPr>
              <a:t>Ramstein (IJCLab), Frédéric Fleuret (LLR), Laurent Vacavant (IN2P3)</a:t>
            </a:r>
            <a:endParaRPr sz="1300" dirty="0">
              <a:latin typeface="+mn-lt"/>
              <a:cs typeface="Calibri" panose="020F0502020204030204" pitchFamily="34" charset="0"/>
            </a:endParaRPr>
          </a:p>
          <a:p>
            <a:pPr marL="0" marR="0" lvl="0" indent="0" algn="ctr" rtl="0">
              <a:lnSpc>
                <a:spcPct val="100000"/>
              </a:lnSpc>
              <a:spcBef>
                <a:spcPts val="0"/>
              </a:spcBef>
              <a:spcAft>
                <a:spcPts val="0"/>
              </a:spcAft>
              <a:buNone/>
            </a:pPr>
            <a:endParaRPr sz="2000" b="0" i="0" u="none" strike="noStrike" cap="none" dirty="0">
              <a:solidFill>
                <a:srgbClr val="000000"/>
              </a:solidFill>
              <a:latin typeface="Calibri" panose="020F0502020204030204" pitchFamily="34" charset="0"/>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endParaRPr sz="2000" b="0" i="0" u="none" strike="noStrike" cap="none" dirty="0">
              <a:solidFill>
                <a:srgbClr val="000000"/>
              </a:solidFill>
              <a:latin typeface="Calibri" panose="020F0502020204030204" pitchFamily="34" charset="0"/>
              <a:ea typeface="Comic Sans MS"/>
              <a:cs typeface="Calibri" panose="020F0502020204030204" pitchFamily="34" charset="0"/>
              <a:sym typeface="Comic Sans MS"/>
            </a:endParaRPr>
          </a:p>
          <a:p>
            <a:pPr marL="0" marR="0" lvl="0" indent="0" algn="l" rtl="0">
              <a:lnSpc>
                <a:spcPct val="100000"/>
              </a:lnSpc>
              <a:spcBef>
                <a:spcPts val="0"/>
              </a:spcBef>
              <a:spcAft>
                <a:spcPts val="0"/>
              </a:spcAft>
              <a:buNone/>
            </a:pP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41" name="Google Shape;141;p35"/>
          <p:cNvSpPr/>
          <p:nvPr/>
        </p:nvSpPr>
        <p:spPr>
          <a:xfrm>
            <a:off x="801747" y="38100"/>
            <a:ext cx="7543800" cy="1257300"/>
          </a:xfrm>
          <a:prstGeom prst="roundRect">
            <a:avLst>
              <a:gd name="adj" fmla="val 16667"/>
            </a:avLst>
          </a:prstGeom>
          <a:solidFill>
            <a:schemeClr val="lt1">
              <a:alpha val="8274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2" name="Google Shape;142;p35"/>
          <p:cNvSpPr txBox="1"/>
          <p:nvPr/>
        </p:nvSpPr>
        <p:spPr>
          <a:xfrm>
            <a:off x="191200" y="353750"/>
            <a:ext cx="8803200" cy="23528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600" dirty="0">
                <a:solidFill>
                  <a:srgbClr val="FF0000"/>
                </a:solidFill>
                <a:latin typeface="+mj-lt"/>
                <a:ea typeface="Comic Sans MS"/>
                <a:cs typeface="Calibri" panose="020F0502020204030204" pitchFamily="34" charset="0"/>
                <a:sym typeface="Comic Sans MS"/>
              </a:rPr>
              <a:t>Colloque de restitution de </a:t>
            </a:r>
            <a:endParaRPr sz="2600" dirty="0">
              <a:solidFill>
                <a:srgbClr val="FF0000"/>
              </a:solidFill>
              <a:latin typeface="+mj-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r>
              <a:rPr lang="en" sz="2600" dirty="0">
                <a:solidFill>
                  <a:srgbClr val="FF0000"/>
                </a:solidFill>
                <a:latin typeface="+mj-lt"/>
                <a:ea typeface="Comic Sans MS"/>
                <a:cs typeface="Calibri" panose="020F0502020204030204" pitchFamily="34" charset="0"/>
                <a:sym typeface="Comic Sans MS"/>
              </a:rPr>
              <a:t>l'exercice de prospective nationale</a:t>
            </a:r>
            <a:endParaRPr sz="2600" dirty="0">
              <a:solidFill>
                <a:srgbClr val="FF0000"/>
              </a:solidFill>
              <a:latin typeface="+mj-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endParaRPr sz="3200" dirty="0">
              <a:solidFill>
                <a:srgbClr val="FF0000"/>
              </a:solidFill>
              <a:latin typeface="+mj-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r>
              <a:rPr lang="en" sz="2400" dirty="0">
                <a:solidFill>
                  <a:srgbClr val="FF0000"/>
                </a:solidFill>
                <a:latin typeface="+mj-lt"/>
                <a:ea typeface="Comic Sans MS"/>
                <a:cs typeface="Calibri" panose="020F0502020204030204" pitchFamily="34" charset="0"/>
                <a:sym typeface="Comic Sans MS"/>
              </a:rPr>
              <a:t>GT03 – Physique hadronique</a:t>
            </a:r>
          </a:p>
          <a:p>
            <a:pPr marL="0" marR="0" lvl="0" indent="0" algn="ctr" rtl="0">
              <a:lnSpc>
                <a:spcPct val="100000"/>
              </a:lnSpc>
              <a:spcBef>
                <a:spcPts val="0"/>
              </a:spcBef>
              <a:spcAft>
                <a:spcPts val="0"/>
              </a:spcAft>
              <a:buNone/>
            </a:pPr>
            <a:r>
              <a:rPr lang="fr-FR" sz="3200" dirty="0">
                <a:solidFill>
                  <a:srgbClr val="FF0000"/>
                </a:solidFill>
                <a:latin typeface="+mj-lt"/>
                <a:ea typeface="Comic Sans MS"/>
                <a:cs typeface="Calibri" panose="020F0502020204030204" pitchFamily="34" charset="0"/>
                <a:sym typeface="Comic Sans MS"/>
              </a:rPr>
              <a:t>U</a:t>
            </a:r>
            <a:r>
              <a:rPr lang="en" sz="3200" dirty="0">
                <a:solidFill>
                  <a:srgbClr val="FF0000"/>
                </a:solidFill>
                <a:latin typeface="+mj-lt"/>
                <a:ea typeface="Comic Sans MS"/>
                <a:cs typeface="Calibri" panose="020F0502020204030204" pitchFamily="34" charset="0"/>
                <a:sym typeface="Comic Sans MS"/>
              </a:rPr>
              <a:t>nderstanding strong interactions</a:t>
            </a:r>
            <a:endParaRPr sz="3200" dirty="0">
              <a:solidFill>
                <a:srgbClr val="FF0000"/>
              </a:solidFill>
              <a:latin typeface="+mj-lt"/>
              <a:ea typeface="Comic Sans MS"/>
              <a:cs typeface="Calibri" panose="020F0502020204030204" pitchFamily="34" charset="0"/>
              <a:sym typeface="Comic Sans MS"/>
            </a:endParaRPr>
          </a:p>
          <a:p>
            <a:pPr marL="0" marR="0" lvl="0" indent="0" algn="l" rtl="0">
              <a:lnSpc>
                <a:spcPct val="100000"/>
              </a:lnSpc>
              <a:spcBef>
                <a:spcPts val="0"/>
              </a:spcBef>
              <a:spcAft>
                <a:spcPts val="0"/>
              </a:spcAft>
              <a:buNone/>
            </a:pPr>
            <a:endParaRPr sz="3200" dirty="0">
              <a:solidFill>
                <a:srgbClr val="FF0000"/>
              </a:solidFill>
              <a:latin typeface="+mj-lt"/>
              <a:ea typeface="Comic Sans MS"/>
              <a:cs typeface="Comic Sans MS"/>
              <a:sym typeface="Comic Sans MS"/>
            </a:endParaRPr>
          </a:p>
          <a:p>
            <a:pPr marL="0" marR="0" lvl="0" indent="0" algn="l" rtl="0">
              <a:lnSpc>
                <a:spcPct val="100000"/>
              </a:lnSpc>
              <a:spcBef>
                <a:spcPts val="0"/>
              </a:spcBef>
              <a:spcAft>
                <a:spcPts val="0"/>
              </a:spcAft>
              <a:buNone/>
            </a:pPr>
            <a:endParaRPr sz="3200" dirty="0">
              <a:solidFill>
                <a:srgbClr val="FF0000"/>
              </a:solidFill>
              <a:latin typeface="+mj-lt"/>
              <a:ea typeface="Comic Sans MS"/>
              <a:cs typeface="Comic Sans MS"/>
              <a:sym typeface="Comic Sans MS"/>
            </a:endParaRPr>
          </a:p>
          <a:p>
            <a:pPr marL="0" marR="0" lvl="0" indent="0" algn="l" rtl="0">
              <a:lnSpc>
                <a:spcPct val="100000"/>
              </a:lnSpc>
              <a:spcBef>
                <a:spcPts val="0"/>
              </a:spcBef>
              <a:spcAft>
                <a:spcPts val="0"/>
              </a:spcAft>
              <a:buNone/>
            </a:pPr>
            <a:endParaRPr sz="3200" dirty="0">
              <a:solidFill>
                <a:srgbClr val="FF0000"/>
              </a:solidFill>
              <a:latin typeface="+mj-lt"/>
              <a:ea typeface="Comic Sans MS"/>
              <a:cs typeface="Comic Sans MS"/>
              <a:sym typeface="Comic Sans MS"/>
            </a:endParaRPr>
          </a:p>
        </p:txBody>
      </p:sp>
      <p:sp>
        <p:nvSpPr>
          <p:cNvPr id="143" name="Google Shape;143;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a:t>
            </a:fld>
            <a:endParaRPr/>
          </a:p>
        </p:txBody>
      </p:sp>
      <p:pic>
        <p:nvPicPr>
          <p:cNvPr id="144" name="Google Shape;144;p35"/>
          <p:cNvPicPr preferRelativeResize="0"/>
          <p:nvPr/>
        </p:nvPicPr>
        <p:blipFill>
          <a:blip r:embed="rId3">
            <a:alphaModFix/>
          </a:blip>
          <a:stretch>
            <a:fillRect/>
          </a:stretch>
        </p:blipFill>
        <p:spPr>
          <a:xfrm>
            <a:off x="-10" y="0"/>
            <a:ext cx="1635011" cy="17707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10</a:t>
            </a:fld>
            <a:endParaRPr/>
          </a:p>
        </p:txBody>
      </p:sp>
      <p:pic>
        <p:nvPicPr>
          <p:cNvPr id="284" name="Google Shape;284;p47"/>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285" name="Google Shape;285;p47"/>
          <p:cNvSpPr txBox="1">
            <a:spLocks noGrp="1"/>
          </p:cNvSpPr>
          <p:nvPr>
            <p:ph type="title" idx="4294967295"/>
          </p:nvPr>
        </p:nvSpPr>
        <p:spPr>
          <a:xfrm>
            <a:off x="365250" y="0"/>
            <a:ext cx="8689500" cy="55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FR" b="1" dirty="0">
                <a:solidFill>
                  <a:srgbClr val="C00000"/>
                </a:solidFill>
                <a:latin typeface="+mn-lt"/>
                <a:ea typeface="Comic Sans MS"/>
                <a:cs typeface="Comic Sans MS"/>
                <a:sym typeface="Comic Sans MS"/>
              </a:rPr>
              <a:t>Electron-Ion </a:t>
            </a:r>
            <a:r>
              <a:rPr lang="fr-FR" b="1" dirty="0" err="1">
                <a:solidFill>
                  <a:srgbClr val="C00000"/>
                </a:solidFill>
                <a:latin typeface="+mn-lt"/>
                <a:ea typeface="Comic Sans MS"/>
                <a:cs typeface="Comic Sans MS"/>
                <a:sym typeface="Comic Sans MS"/>
              </a:rPr>
              <a:t>collider</a:t>
            </a:r>
            <a:r>
              <a:rPr lang="fr-FR" b="1" dirty="0">
                <a:solidFill>
                  <a:srgbClr val="C00000"/>
                </a:solidFill>
                <a:latin typeface="+mn-lt"/>
                <a:ea typeface="Comic Sans MS"/>
                <a:cs typeface="Comic Sans MS"/>
                <a:sym typeface="Comic Sans MS"/>
              </a:rPr>
              <a:t> (EIC)</a:t>
            </a:r>
            <a:endParaRPr b="1" dirty="0">
              <a:solidFill>
                <a:srgbClr val="C00000"/>
              </a:solidFill>
              <a:latin typeface="+mn-lt"/>
              <a:ea typeface="Comic Sans MS"/>
              <a:cs typeface="Comic Sans MS"/>
              <a:sym typeface="Comic Sans MS"/>
            </a:endParaRPr>
          </a:p>
        </p:txBody>
      </p:sp>
      <p:cxnSp>
        <p:nvCxnSpPr>
          <p:cNvPr id="286" name="Google Shape;286;p47"/>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287" name="Google Shape;287;p47"/>
          <p:cNvSpPr txBox="1"/>
          <p:nvPr/>
        </p:nvSpPr>
        <p:spPr>
          <a:xfrm>
            <a:off x="64489" y="600708"/>
            <a:ext cx="6486829" cy="4337037"/>
          </a:xfrm>
          <a:prstGeom prst="rect">
            <a:avLst/>
          </a:prstGeom>
          <a:solidFill>
            <a:schemeClr val="bg1"/>
          </a:solidFill>
          <a:ln>
            <a:noFill/>
          </a:ln>
        </p:spPr>
        <p:txBody>
          <a:bodyPr spcFirstLastPara="1" wrap="square" lIns="91425" tIns="91425" rIns="91425" bIns="91425" anchor="t" anchorCtr="0">
            <a:noAutofit/>
          </a:bodyPr>
          <a:lstStyle/>
          <a:p>
            <a:pPr lvl="0">
              <a:buSzPts val="1200"/>
            </a:pPr>
            <a:r>
              <a:rPr lang="fr-FR" b="1" dirty="0" err="1">
                <a:solidFill>
                  <a:srgbClr val="C00000"/>
                </a:solidFill>
                <a:latin typeface="+mn-lt"/>
                <a:ea typeface="Times New Roman"/>
                <a:cs typeface="Times New Roman"/>
                <a:sym typeface="Times New Roman"/>
              </a:rPr>
              <a:t>Physics</a:t>
            </a:r>
            <a:r>
              <a:rPr lang="fr-FR" b="1" dirty="0">
                <a:solidFill>
                  <a:srgbClr val="C00000"/>
                </a:solidFill>
                <a:latin typeface="+mn-lt"/>
                <a:ea typeface="Times New Roman"/>
                <a:cs typeface="Times New Roman"/>
                <a:sym typeface="Times New Roman"/>
              </a:rPr>
              <a:t> goals :</a:t>
            </a:r>
            <a:r>
              <a:rPr lang="en" b="1" dirty="0">
                <a:solidFill>
                  <a:srgbClr val="C00000"/>
                </a:solidFill>
                <a:latin typeface="+mn-lt"/>
                <a:ea typeface="Times New Roman"/>
                <a:cs typeface="Times New Roman"/>
                <a:sym typeface="Times New Roman"/>
              </a:rPr>
              <a:t> high </a:t>
            </a:r>
            <a:r>
              <a:rPr lang="en" b="1" i="1" dirty="0">
                <a:solidFill>
                  <a:srgbClr val="C00000"/>
                </a:solidFill>
                <a:latin typeface="+mn-lt"/>
                <a:ea typeface="Times New Roman"/>
                <a:cs typeface="Times New Roman"/>
                <a:sym typeface="Times New Roman"/>
              </a:rPr>
              <a:t>E</a:t>
            </a:r>
            <a:r>
              <a:rPr lang="fr-FR" b="1" i="1" dirty="0" err="1">
                <a:solidFill>
                  <a:srgbClr val="C00000"/>
                </a:solidFill>
                <a:latin typeface="+mn-lt"/>
                <a:ea typeface="Times New Roman"/>
                <a:cs typeface="Times New Roman"/>
                <a:sym typeface="Times New Roman"/>
              </a:rPr>
              <a:t>nergy</a:t>
            </a:r>
            <a:r>
              <a:rPr lang="fr-FR" b="1" i="1" dirty="0">
                <a:solidFill>
                  <a:srgbClr val="C00000"/>
                </a:solidFill>
                <a:latin typeface="+mn-lt"/>
                <a:ea typeface="Times New Roman"/>
                <a:cs typeface="Times New Roman"/>
                <a:sym typeface="Times New Roman"/>
              </a:rPr>
              <a:t> </a:t>
            </a:r>
            <a:r>
              <a:rPr lang="en" b="1" dirty="0">
                <a:solidFill>
                  <a:srgbClr val="C00000"/>
                </a:solidFill>
                <a:latin typeface="+mn-lt"/>
                <a:ea typeface="Times New Roman"/>
                <a:cs typeface="Times New Roman"/>
                <a:sym typeface="Times New Roman"/>
              </a:rPr>
              <a:t>/ small</a:t>
            </a:r>
            <a:r>
              <a:rPr lang="en" b="1" i="1" dirty="0">
                <a:solidFill>
                  <a:srgbClr val="C00000"/>
                </a:solidFill>
                <a:latin typeface="+mn-lt"/>
                <a:ea typeface="Times New Roman"/>
                <a:cs typeface="Times New Roman"/>
                <a:sym typeface="Times New Roman"/>
              </a:rPr>
              <a:t> x</a:t>
            </a:r>
            <a:endParaRPr lang="en-US" b="1" dirty="0">
              <a:solidFill>
                <a:srgbClr val="C00000"/>
              </a:solidFill>
              <a:latin typeface="+mn-lt"/>
              <a:ea typeface="Times New Roman"/>
              <a:cs typeface="Times New Roman"/>
              <a:sym typeface="Times New Roman"/>
            </a:endParaRPr>
          </a:p>
          <a:p>
            <a:pPr marL="171450" lvl="0" indent="-171450">
              <a:buSzPts val="1200"/>
              <a:buFont typeface="Arial" panose="020B0604020202020204" pitchFamily="34" charset="0"/>
              <a:buChar char="•"/>
            </a:pPr>
            <a:r>
              <a:rPr lang="en-US" sz="1200" b="1" dirty="0">
                <a:solidFill>
                  <a:srgbClr val="595959"/>
                </a:solidFill>
                <a:latin typeface="+mn-lt"/>
                <a:ea typeface="Times New Roman"/>
                <a:cs typeface="Times New Roman"/>
                <a:sym typeface="Times New Roman"/>
              </a:rPr>
              <a:t>Saturation</a:t>
            </a:r>
            <a:r>
              <a:rPr lang="en-US" sz="1200" dirty="0">
                <a:solidFill>
                  <a:srgbClr val="595959"/>
                </a:solidFill>
                <a:latin typeface="+mn-lt"/>
                <a:ea typeface="Times New Roman"/>
                <a:cs typeface="Times New Roman"/>
                <a:sym typeface="Times New Roman"/>
              </a:rPr>
              <a:t>: non-linear regime of QCD </a:t>
            </a:r>
          </a:p>
          <a:p>
            <a:pPr marL="171450" lvl="0" indent="-171450">
              <a:buSzPts val="1200"/>
              <a:buFont typeface="Arial" panose="020B0604020202020204" pitchFamily="34" charset="0"/>
              <a:buChar char="•"/>
            </a:pPr>
            <a:r>
              <a:rPr lang="en-US" sz="1200" b="1" dirty="0">
                <a:solidFill>
                  <a:srgbClr val="595959"/>
                </a:solidFill>
                <a:latin typeface="+mn-lt"/>
                <a:ea typeface="Times New Roman"/>
                <a:cs typeface="Times New Roman"/>
                <a:sym typeface="Times New Roman"/>
              </a:rPr>
              <a:t>Distributions of </a:t>
            </a:r>
            <a:r>
              <a:rPr lang="en-US" sz="1200" dirty="0">
                <a:solidFill>
                  <a:srgbClr val="595959"/>
                </a:solidFill>
                <a:latin typeface="+mn-lt"/>
                <a:ea typeface="Times New Roman"/>
                <a:cs typeface="Times New Roman"/>
                <a:sym typeface="Times New Roman"/>
              </a:rPr>
              <a:t>positions, momenta, angular momentum of </a:t>
            </a:r>
            <a:r>
              <a:rPr lang="en-US" sz="1200" b="1" dirty="0">
                <a:solidFill>
                  <a:srgbClr val="595959"/>
                </a:solidFill>
                <a:latin typeface="+mn-lt"/>
                <a:ea typeface="Times New Roman"/>
                <a:cs typeface="Times New Roman"/>
                <a:sym typeface="Times New Roman"/>
              </a:rPr>
              <a:t>gluons</a:t>
            </a:r>
            <a:r>
              <a:rPr lang="en-US" sz="1200" dirty="0">
                <a:solidFill>
                  <a:srgbClr val="595959"/>
                </a:solidFill>
                <a:latin typeface="+mn-lt"/>
                <a:ea typeface="Times New Roman"/>
                <a:cs typeface="Times New Roman"/>
                <a:sym typeface="Times New Roman"/>
              </a:rPr>
              <a:t>…</a:t>
            </a:r>
          </a:p>
          <a:p>
            <a:pPr marL="171450" lvl="0" indent="-171450">
              <a:buSzPts val="1200"/>
              <a:buFont typeface="Arial" panose="020B0604020202020204" pitchFamily="34" charset="0"/>
              <a:buChar char="•"/>
            </a:pPr>
            <a:r>
              <a:rPr lang="en-US" sz="1200" b="1" dirty="0">
                <a:solidFill>
                  <a:srgbClr val="595959"/>
                </a:solidFill>
                <a:latin typeface="+mn-lt"/>
                <a:ea typeface="Times New Roman"/>
                <a:cs typeface="Times New Roman"/>
                <a:sym typeface="Times New Roman"/>
              </a:rPr>
              <a:t>Role of gluons </a:t>
            </a:r>
            <a:r>
              <a:rPr lang="en-US" sz="1200" dirty="0">
                <a:solidFill>
                  <a:srgbClr val="595959"/>
                </a:solidFill>
                <a:latin typeface="+mn-lt"/>
                <a:ea typeface="Times New Roman"/>
                <a:cs typeface="Times New Roman"/>
                <a:sym typeface="Times New Roman"/>
              </a:rPr>
              <a:t>in the nuclear medium</a:t>
            </a:r>
          </a:p>
          <a:p>
            <a:pPr lvl="0">
              <a:lnSpc>
                <a:spcPct val="200000"/>
              </a:lnSpc>
              <a:buSzPts val="1100"/>
            </a:pPr>
            <a:r>
              <a:rPr lang="en-US" b="1" dirty="0">
                <a:solidFill>
                  <a:srgbClr val="C00000"/>
                </a:solidFill>
                <a:latin typeface="+mn-lt"/>
                <a:ea typeface="Times New Roman"/>
                <a:cs typeface="Times New Roman"/>
                <a:sym typeface="Times New Roman"/>
              </a:rPr>
              <a:t>Collisions e-p/A:</a:t>
            </a:r>
            <a:endParaRPr lang="en-US" dirty="0">
              <a:solidFill>
                <a:srgbClr val="C00000"/>
              </a:solidFill>
              <a:latin typeface="+mn-lt"/>
            </a:endParaRPr>
          </a:p>
          <a:p>
            <a:pPr marL="171450" indent="-171450">
              <a:buSzPts val="1100"/>
              <a:buFont typeface="Arial" panose="020B0604020202020204" pitchFamily="34" charset="0"/>
              <a:buChar char="•"/>
            </a:pPr>
            <a:r>
              <a:rPr lang="en-US" sz="1200" dirty="0" err="1">
                <a:solidFill>
                  <a:srgbClr val="595959"/>
                </a:solidFill>
                <a:ea typeface="Times New Roman"/>
                <a:cs typeface="Times New Roman"/>
                <a:sym typeface="Times New Roman"/>
              </a:rPr>
              <a:t>E</a:t>
            </a:r>
            <a:r>
              <a:rPr lang="en-US" sz="1200" baseline="-25000" dirty="0" err="1">
                <a:solidFill>
                  <a:srgbClr val="595959"/>
                </a:solidFill>
                <a:ea typeface="Times New Roman"/>
                <a:cs typeface="Times New Roman"/>
                <a:sym typeface="Times New Roman"/>
              </a:rPr>
              <a:t>cdm</a:t>
            </a:r>
            <a:r>
              <a:rPr lang="en-US" sz="1200" dirty="0">
                <a:solidFill>
                  <a:srgbClr val="595959"/>
                </a:solidFill>
                <a:ea typeface="Times New Roman"/>
                <a:cs typeface="Times New Roman"/>
                <a:sym typeface="Times New Roman"/>
              </a:rPr>
              <a:t>=29-140 GeV, </a:t>
            </a:r>
            <a:r>
              <a:rPr lang="en-US" sz="1200" b="1" dirty="0">
                <a:solidFill>
                  <a:srgbClr val="595959"/>
                </a:solidFill>
                <a:latin typeface="+mn-lt"/>
                <a:ea typeface="Times New Roman"/>
                <a:cs typeface="Times New Roman"/>
                <a:sym typeface="Times New Roman"/>
              </a:rPr>
              <a:t>Polarized beams </a:t>
            </a:r>
            <a:r>
              <a:rPr lang="en-US" sz="1200" dirty="0">
                <a:solidFill>
                  <a:srgbClr val="595959"/>
                </a:solidFill>
                <a:latin typeface="+mn-lt"/>
                <a:ea typeface="Times New Roman"/>
                <a:cs typeface="Times New Roman"/>
                <a:sym typeface="Times New Roman"/>
              </a:rPr>
              <a:t>: e, p, d/</a:t>
            </a:r>
            <a:r>
              <a:rPr lang="en-US" sz="1200" baseline="30000" dirty="0">
                <a:solidFill>
                  <a:srgbClr val="595959"/>
                </a:solidFill>
                <a:latin typeface="+mn-lt"/>
                <a:ea typeface="Times New Roman"/>
                <a:cs typeface="Times New Roman"/>
                <a:sym typeface="Times New Roman"/>
              </a:rPr>
              <a:t>3</a:t>
            </a:r>
            <a:r>
              <a:rPr lang="en-US" sz="1200" dirty="0">
                <a:solidFill>
                  <a:srgbClr val="595959"/>
                </a:solidFill>
                <a:latin typeface="+mn-lt"/>
                <a:ea typeface="Times New Roman"/>
                <a:cs typeface="Times New Roman"/>
                <a:sym typeface="Times New Roman"/>
              </a:rPr>
              <a:t>He</a:t>
            </a:r>
            <a:endParaRPr lang="en-US" sz="1200" dirty="0">
              <a:solidFill>
                <a:srgbClr val="595959"/>
              </a:solidFill>
              <a:latin typeface="+mn-lt"/>
            </a:endParaRPr>
          </a:p>
          <a:p>
            <a:pPr marL="171450" lvl="0" indent="-171450">
              <a:buSzPts val="1100"/>
              <a:buFont typeface="Arial" panose="020B0604020202020204" pitchFamily="34" charset="0"/>
              <a:buChar char="•"/>
            </a:pPr>
            <a:r>
              <a:rPr lang="en-US" sz="1200" dirty="0">
                <a:solidFill>
                  <a:srgbClr val="595959"/>
                </a:solidFill>
                <a:latin typeface="+mn-lt"/>
                <a:ea typeface="Times New Roman"/>
                <a:cs typeface="Times New Roman"/>
                <a:sym typeface="Times New Roman"/>
              </a:rPr>
              <a:t>Electron beam: 5-18 GeV</a:t>
            </a:r>
          </a:p>
          <a:p>
            <a:pPr marL="171450" lvl="0" indent="-171450">
              <a:buSzPts val="1100"/>
              <a:buFont typeface="Arial" panose="020B0604020202020204" pitchFamily="34" charset="0"/>
              <a:buChar char="•"/>
            </a:pPr>
            <a:r>
              <a:rPr lang="en-US" sz="1200" dirty="0">
                <a:solidFill>
                  <a:srgbClr val="595959"/>
                </a:solidFill>
                <a:latin typeface="+mn-lt"/>
                <a:ea typeface="Times New Roman"/>
                <a:cs typeface="Times New Roman"/>
                <a:sym typeface="Times New Roman"/>
              </a:rPr>
              <a:t>Luminosity L</a:t>
            </a:r>
            <a:r>
              <a:rPr lang="en-US" sz="1200" baseline="-25000" dirty="0">
                <a:solidFill>
                  <a:srgbClr val="595959"/>
                </a:solidFill>
                <a:latin typeface="+mn-lt"/>
                <a:ea typeface="Times New Roman"/>
                <a:cs typeface="Times New Roman"/>
                <a:sym typeface="Times New Roman"/>
              </a:rPr>
              <a:t>ep</a:t>
            </a:r>
            <a:r>
              <a:rPr lang="en-US" sz="1200" dirty="0">
                <a:solidFill>
                  <a:srgbClr val="595959"/>
                </a:solidFill>
                <a:latin typeface="+mn-lt"/>
                <a:ea typeface="Times New Roman"/>
                <a:cs typeface="Times New Roman"/>
                <a:sym typeface="Times New Roman"/>
              </a:rPr>
              <a:t>~10</a:t>
            </a:r>
            <a:r>
              <a:rPr lang="en-US" sz="1200" baseline="30000" dirty="0">
                <a:solidFill>
                  <a:srgbClr val="595959"/>
                </a:solidFill>
                <a:latin typeface="+mn-lt"/>
                <a:ea typeface="Times New Roman"/>
                <a:cs typeface="Times New Roman"/>
                <a:sym typeface="Times New Roman"/>
              </a:rPr>
              <a:t>33-34</a:t>
            </a:r>
            <a:r>
              <a:rPr lang="en-US" sz="1200" dirty="0">
                <a:solidFill>
                  <a:srgbClr val="595959"/>
                </a:solidFill>
                <a:latin typeface="+mn-lt"/>
                <a:ea typeface="Times New Roman"/>
                <a:cs typeface="Times New Roman"/>
                <a:sym typeface="Times New Roman"/>
              </a:rPr>
              <a:t> cm</a:t>
            </a:r>
            <a:r>
              <a:rPr lang="en-US" sz="1200" baseline="30000" dirty="0">
                <a:solidFill>
                  <a:srgbClr val="595959"/>
                </a:solidFill>
                <a:latin typeface="+mn-lt"/>
                <a:ea typeface="Times New Roman"/>
                <a:cs typeface="Times New Roman"/>
                <a:sym typeface="Times New Roman"/>
              </a:rPr>
              <a:t>-2</a:t>
            </a:r>
            <a:r>
              <a:rPr lang="en-US" sz="1200" dirty="0">
                <a:solidFill>
                  <a:srgbClr val="595959"/>
                </a:solidFill>
                <a:latin typeface="+mn-lt"/>
                <a:ea typeface="Times New Roman"/>
                <a:cs typeface="Times New Roman"/>
                <a:sym typeface="Times New Roman"/>
              </a:rPr>
              <a:t>s</a:t>
            </a:r>
            <a:r>
              <a:rPr lang="en-US" sz="1200" baseline="30000" dirty="0">
                <a:solidFill>
                  <a:srgbClr val="595959"/>
                </a:solidFill>
                <a:latin typeface="+mn-lt"/>
                <a:ea typeface="Times New Roman"/>
                <a:cs typeface="Times New Roman"/>
                <a:sym typeface="Times New Roman"/>
              </a:rPr>
              <a:t>-1</a:t>
            </a:r>
            <a:r>
              <a:rPr lang="en-US" sz="1200" dirty="0">
                <a:solidFill>
                  <a:srgbClr val="595959"/>
                </a:solidFill>
                <a:latin typeface="+mn-lt"/>
                <a:ea typeface="Times New Roman"/>
                <a:cs typeface="Times New Roman"/>
                <a:sym typeface="Times New Roman"/>
              </a:rPr>
              <a:t> (100-1000 x HERA)</a:t>
            </a:r>
            <a:endParaRPr lang="en-US" sz="1200" dirty="0">
              <a:solidFill>
                <a:srgbClr val="595959"/>
              </a:solidFill>
              <a:latin typeface="+mn-lt"/>
            </a:endParaRPr>
          </a:p>
          <a:p>
            <a:pPr marL="171450" lvl="0" indent="-171450">
              <a:buSzPts val="1100"/>
              <a:buFont typeface="Arial" panose="020B0604020202020204" pitchFamily="34" charset="0"/>
              <a:buChar char="•"/>
            </a:pPr>
            <a:r>
              <a:rPr lang="en-US" sz="1200" dirty="0">
                <a:solidFill>
                  <a:srgbClr val="595959"/>
                </a:solidFill>
                <a:latin typeface="+mn-lt"/>
                <a:ea typeface="Times New Roman"/>
                <a:cs typeface="Times New Roman"/>
                <a:sym typeface="Times New Roman"/>
              </a:rPr>
              <a:t>Wide choice of nuclei</a:t>
            </a:r>
          </a:p>
          <a:p>
            <a:pPr lvl="0">
              <a:lnSpc>
                <a:spcPct val="200000"/>
              </a:lnSpc>
              <a:buSzPts val="1100"/>
            </a:pPr>
            <a:r>
              <a:rPr lang="en-US" b="1" dirty="0">
                <a:solidFill>
                  <a:srgbClr val="C00000"/>
                </a:solidFill>
                <a:latin typeface="+mn-lt"/>
              </a:rPr>
              <a:t>Project timeline</a:t>
            </a:r>
          </a:p>
          <a:p>
            <a:pPr marL="171450" lvl="0" indent="-171450">
              <a:buSzPts val="1050"/>
              <a:buFont typeface="Arial" panose="020B0604020202020204" pitchFamily="34" charset="0"/>
              <a:buChar char="•"/>
            </a:pPr>
            <a:r>
              <a:rPr lang="en-US" sz="1200" b="1" dirty="0">
                <a:solidFill>
                  <a:srgbClr val="00B050"/>
                </a:solidFill>
                <a:latin typeface="+mn-lt"/>
                <a:ea typeface="Times New Roman"/>
                <a:cs typeface="Times New Roman"/>
                <a:sym typeface="Times New Roman"/>
              </a:rPr>
              <a:t>CD-0 (December 2019): </a:t>
            </a:r>
            <a:r>
              <a:rPr lang="en-US" sz="1200" dirty="0">
                <a:solidFill>
                  <a:srgbClr val="595959"/>
                </a:solidFill>
                <a:latin typeface="+mn-lt"/>
                <a:ea typeface="Times New Roman"/>
                <a:cs typeface="Times New Roman" panose="02020603050405020304" pitchFamily="18" charset="0"/>
                <a:sym typeface="Times New Roman"/>
              </a:rPr>
              <a:t>Mission Need</a:t>
            </a:r>
            <a:endParaRPr lang="en-US" sz="1200" dirty="0">
              <a:solidFill>
                <a:srgbClr val="595959"/>
              </a:solidFill>
              <a:latin typeface="+mn-lt"/>
              <a:cs typeface="Times New Roman" panose="02020603050405020304" pitchFamily="18" charset="0"/>
            </a:endParaRPr>
          </a:p>
          <a:p>
            <a:pPr marL="171450" lvl="0" indent="-171450">
              <a:buSzPts val="1050"/>
              <a:buFont typeface="Arial" panose="020B0604020202020204" pitchFamily="34" charset="0"/>
              <a:buChar char="•"/>
            </a:pPr>
            <a:r>
              <a:rPr lang="en-US" sz="1200" b="1" dirty="0">
                <a:solidFill>
                  <a:srgbClr val="00B050"/>
                </a:solidFill>
                <a:latin typeface="+mn-lt"/>
                <a:ea typeface="Times New Roman"/>
                <a:cs typeface="Times New Roman"/>
                <a:sym typeface="Times New Roman"/>
              </a:rPr>
              <a:t>CD-1 (July 2021): </a:t>
            </a:r>
            <a:r>
              <a:rPr lang="en-US" sz="1200" dirty="0">
                <a:solidFill>
                  <a:srgbClr val="595959"/>
                </a:solidFill>
                <a:latin typeface="+mn-lt"/>
                <a:ea typeface="Times New Roman"/>
                <a:cs typeface="Times New Roman"/>
                <a:sym typeface="Times New Roman"/>
              </a:rPr>
              <a:t>Start of project execution</a:t>
            </a:r>
            <a:endParaRPr lang="en-US" sz="1200" dirty="0">
              <a:solidFill>
                <a:srgbClr val="595959"/>
              </a:solidFill>
              <a:latin typeface="+mn-lt"/>
            </a:endParaRPr>
          </a:p>
          <a:p>
            <a:pPr marL="171450" lvl="0" indent="-171450">
              <a:buSzPts val="1050"/>
              <a:buFont typeface="Arial" panose="020B0604020202020204" pitchFamily="34" charset="0"/>
              <a:buChar char="•"/>
            </a:pPr>
            <a:r>
              <a:rPr lang="en-US" sz="1200" b="1" dirty="0">
                <a:solidFill>
                  <a:schemeClr val="accent1">
                    <a:lumMod val="75000"/>
                  </a:schemeClr>
                </a:solidFill>
                <a:latin typeface="+mn-lt"/>
                <a:ea typeface="Times New Roman"/>
                <a:cs typeface="Times New Roman"/>
                <a:sym typeface="Times New Roman"/>
              </a:rPr>
              <a:t>CD-2   (~Jan’23):  </a:t>
            </a:r>
            <a:r>
              <a:rPr lang="en-US" sz="1200" dirty="0">
                <a:solidFill>
                  <a:srgbClr val="595959"/>
                </a:solidFill>
                <a:latin typeface="+mn-lt"/>
                <a:ea typeface="Times New Roman"/>
                <a:cs typeface="Times New Roman"/>
                <a:sym typeface="Times New Roman"/>
              </a:rPr>
              <a:t>R&amp;D completed</a:t>
            </a:r>
          </a:p>
          <a:p>
            <a:pPr marL="171450" lvl="0" indent="-171450">
              <a:buSzPts val="1050"/>
              <a:buFont typeface="Arial" panose="020B0604020202020204" pitchFamily="34" charset="0"/>
              <a:buChar char="•"/>
            </a:pPr>
            <a:r>
              <a:rPr lang="en-US" sz="1200" b="1" dirty="0">
                <a:solidFill>
                  <a:schemeClr val="accent1">
                    <a:lumMod val="75000"/>
                  </a:schemeClr>
                </a:solidFill>
                <a:latin typeface="+mn-lt"/>
                <a:ea typeface="Times New Roman"/>
                <a:cs typeface="Times New Roman"/>
                <a:sym typeface="Times New Roman"/>
              </a:rPr>
              <a:t>CD-3   (~Mar’24): </a:t>
            </a:r>
            <a:r>
              <a:rPr lang="en-US" sz="1200" dirty="0">
                <a:solidFill>
                  <a:srgbClr val="595959"/>
                </a:solidFill>
                <a:latin typeface="+mn-lt"/>
                <a:ea typeface="Times New Roman"/>
                <a:cs typeface="Times New Roman"/>
                <a:sym typeface="Times New Roman"/>
              </a:rPr>
              <a:t>TDR completed; start of construction</a:t>
            </a:r>
          </a:p>
          <a:p>
            <a:pPr marL="171450" lvl="0" indent="-171450">
              <a:buSzPts val="1050"/>
              <a:buFont typeface="Arial" panose="020B0604020202020204" pitchFamily="34" charset="0"/>
              <a:buChar char="•"/>
            </a:pPr>
            <a:r>
              <a:rPr lang="en-US" sz="1200" b="1" dirty="0">
                <a:solidFill>
                  <a:schemeClr val="accent1">
                    <a:lumMod val="75000"/>
                  </a:schemeClr>
                </a:solidFill>
                <a:latin typeface="+mn-lt"/>
                <a:ea typeface="Times New Roman"/>
                <a:cs typeface="Times New Roman"/>
                <a:sym typeface="Times New Roman"/>
              </a:rPr>
              <a:t>CD-4a (~Jul’31): </a:t>
            </a:r>
            <a:r>
              <a:rPr lang="en-US" sz="1200" dirty="0">
                <a:solidFill>
                  <a:srgbClr val="595959"/>
                </a:solidFill>
                <a:latin typeface="+mn-lt"/>
                <a:ea typeface="Times New Roman"/>
                <a:cs typeface="Times New Roman"/>
                <a:sym typeface="Times New Roman"/>
              </a:rPr>
              <a:t>Start of operations</a:t>
            </a:r>
          </a:p>
          <a:p>
            <a:pPr marL="171450" lvl="0" indent="-171450">
              <a:buSzPts val="1050"/>
              <a:buFont typeface="Arial" panose="020B0604020202020204" pitchFamily="34" charset="0"/>
              <a:buChar char="•"/>
            </a:pPr>
            <a:r>
              <a:rPr lang="en-US" sz="1200" b="1" dirty="0">
                <a:solidFill>
                  <a:schemeClr val="accent1">
                    <a:lumMod val="75000"/>
                  </a:schemeClr>
                </a:solidFill>
                <a:latin typeface="+mn-lt"/>
                <a:ea typeface="Times New Roman"/>
                <a:cs typeface="Times New Roman"/>
                <a:sym typeface="Times New Roman"/>
              </a:rPr>
              <a:t>CD-4b (~Jul’33): </a:t>
            </a:r>
            <a:r>
              <a:rPr lang="en-US" sz="1200" dirty="0" err="1">
                <a:solidFill>
                  <a:srgbClr val="595959"/>
                </a:solidFill>
                <a:latin typeface="+mn-lt"/>
                <a:ea typeface="Times New Roman"/>
                <a:cs typeface="Times New Roman"/>
                <a:sym typeface="Times New Roman"/>
              </a:rPr>
              <a:t>Projet</a:t>
            </a:r>
            <a:r>
              <a:rPr lang="en-US" sz="1200" dirty="0">
                <a:solidFill>
                  <a:srgbClr val="595959"/>
                </a:solidFill>
                <a:latin typeface="+mn-lt"/>
                <a:ea typeface="Times New Roman"/>
                <a:cs typeface="Times New Roman"/>
                <a:sym typeface="Times New Roman"/>
              </a:rPr>
              <a:t> completion</a:t>
            </a:r>
            <a:endParaRPr lang="en-US" b="1" dirty="0">
              <a:solidFill>
                <a:srgbClr val="595959"/>
              </a:solidFill>
              <a:latin typeface="+mn-lt"/>
              <a:ea typeface="Times New Roman"/>
              <a:cs typeface="Times New Roman"/>
              <a:sym typeface="Times New Roman"/>
            </a:endParaRPr>
          </a:p>
          <a:p>
            <a:pPr lvl="0">
              <a:lnSpc>
                <a:spcPct val="200000"/>
              </a:lnSpc>
              <a:buSzPts val="1050"/>
            </a:pPr>
            <a:r>
              <a:rPr lang="en-US" b="1" dirty="0">
                <a:solidFill>
                  <a:srgbClr val="C00000"/>
                </a:solidFill>
                <a:latin typeface="+mn-lt"/>
                <a:ea typeface="Times New Roman"/>
                <a:cs typeface="Times New Roman"/>
                <a:sym typeface="Times New Roman"/>
              </a:rPr>
              <a:t>Call for Collaboration proposals for detectors at the Electron-Ion Collider</a:t>
            </a:r>
          </a:p>
          <a:p>
            <a:pPr marL="171450" lvl="1" indent="-171450">
              <a:buSzPts val="1050"/>
              <a:buFont typeface="Arial" panose="020B0604020202020204" pitchFamily="34" charset="0"/>
              <a:buChar char="•"/>
            </a:pPr>
            <a:r>
              <a:rPr lang="en-US" sz="1200" b="1" dirty="0">
                <a:solidFill>
                  <a:srgbClr val="595959"/>
                </a:solidFill>
                <a:latin typeface="+mn-lt"/>
                <a:ea typeface="Times New Roman"/>
                <a:cs typeface="Times New Roman"/>
                <a:sym typeface="Times New Roman"/>
              </a:rPr>
              <a:t>Deadline</a:t>
            </a:r>
            <a:r>
              <a:rPr lang="en-US" sz="1200" dirty="0">
                <a:solidFill>
                  <a:srgbClr val="595959"/>
                </a:solidFill>
                <a:latin typeface="+mn-lt"/>
                <a:ea typeface="Times New Roman"/>
                <a:cs typeface="Times New Roman"/>
                <a:sym typeface="Times New Roman"/>
              </a:rPr>
              <a:t> for submission: </a:t>
            </a:r>
            <a:r>
              <a:rPr lang="en-US" sz="1200" b="1" dirty="0">
                <a:solidFill>
                  <a:srgbClr val="595959"/>
                </a:solidFill>
                <a:latin typeface="+mn-lt"/>
                <a:ea typeface="Times New Roman"/>
                <a:cs typeface="Times New Roman"/>
                <a:sym typeface="Times New Roman"/>
              </a:rPr>
              <a:t>December 1, 2021</a:t>
            </a:r>
          </a:p>
          <a:p>
            <a:pPr marL="171450" lvl="1" indent="-171450">
              <a:buSzPts val="1050"/>
              <a:buFont typeface="Arial" panose="020B0604020202020204" pitchFamily="34" charset="0"/>
              <a:buChar char="•"/>
            </a:pPr>
            <a:r>
              <a:rPr lang="en-US" sz="1200" dirty="0">
                <a:solidFill>
                  <a:srgbClr val="595959"/>
                </a:solidFill>
                <a:latin typeface="+mn-lt"/>
                <a:ea typeface="Times New Roman"/>
                <a:cs typeface="Times New Roman"/>
                <a:sym typeface="Times New Roman"/>
              </a:rPr>
              <a:t>Strong French involvement: </a:t>
            </a:r>
            <a:r>
              <a:rPr lang="en-US" sz="1200" b="1" dirty="0">
                <a:solidFill>
                  <a:srgbClr val="595959"/>
                </a:solidFill>
                <a:latin typeface="+mn-lt"/>
                <a:ea typeface="Times New Roman"/>
                <a:cs typeface="Times New Roman"/>
                <a:sym typeface="Times New Roman"/>
              </a:rPr>
              <a:t>IN2P3/IRFU</a:t>
            </a:r>
          </a:p>
        </p:txBody>
      </p:sp>
      <p:pic>
        <p:nvPicPr>
          <p:cNvPr id="14" name="Google Shape;244;p44" descr="eRHIC.png">
            <a:extLst>
              <a:ext uri="{FF2B5EF4-FFF2-40B4-BE49-F238E27FC236}">
                <a16:creationId xmlns:a16="http://schemas.microsoft.com/office/drawing/2014/main" id="{476B3827-F437-4ACE-BE25-92A5D54C0FD1}"/>
              </a:ext>
            </a:extLst>
          </p:cNvPr>
          <p:cNvPicPr preferRelativeResize="0"/>
          <p:nvPr/>
        </p:nvPicPr>
        <p:blipFill rotWithShape="1">
          <a:blip r:embed="rId4">
            <a:alphaModFix/>
          </a:blip>
          <a:srcRect l="4252" t="4748" r="3568" b="5498"/>
          <a:stretch/>
        </p:blipFill>
        <p:spPr>
          <a:xfrm>
            <a:off x="6471684" y="630654"/>
            <a:ext cx="2509566" cy="1863087"/>
          </a:xfrm>
          <a:prstGeom prst="rect">
            <a:avLst/>
          </a:prstGeom>
          <a:noFill/>
          <a:ln>
            <a:noFill/>
          </a:ln>
        </p:spPr>
      </p:pic>
      <p:grpSp>
        <p:nvGrpSpPr>
          <p:cNvPr id="2" name="Groupe 1">
            <a:extLst>
              <a:ext uri="{FF2B5EF4-FFF2-40B4-BE49-F238E27FC236}">
                <a16:creationId xmlns:a16="http://schemas.microsoft.com/office/drawing/2014/main" id="{7488853E-AE5B-4177-948B-25BDACDC9334}"/>
              </a:ext>
            </a:extLst>
          </p:cNvPr>
          <p:cNvGrpSpPr/>
          <p:nvPr/>
        </p:nvGrpSpPr>
        <p:grpSpPr>
          <a:xfrm>
            <a:off x="4294611" y="1441790"/>
            <a:ext cx="1996416" cy="2587847"/>
            <a:chOff x="6189957" y="3263460"/>
            <a:chExt cx="1376135" cy="1793175"/>
          </a:xfrm>
        </p:grpSpPr>
        <p:pic>
          <p:nvPicPr>
            <p:cNvPr id="16" name="Google Shape;265;p45">
              <a:extLst>
                <a:ext uri="{FF2B5EF4-FFF2-40B4-BE49-F238E27FC236}">
                  <a16:creationId xmlns:a16="http://schemas.microsoft.com/office/drawing/2014/main" id="{65151078-277B-482F-9768-6C0F2E1D5A7C}"/>
                </a:ext>
              </a:extLst>
            </p:cNvPr>
            <p:cNvPicPr preferRelativeResize="0"/>
            <p:nvPr/>
          </p:nvPicPr>
          <p:blipFill>
            <a:blip r:embed="rId5">
              <a:alphaModFix/>
            </a:blip>
            <a:stretch>
              <a:fillRect/>
            </a:stretch>
          </p:blipFill>
          <p:spPr>
            <a:xfrm>
              <a:off x="6221958" y="3263460"/>
              <a:ext cx="1304985" cy="1769795"/>
            </a:xfrm>
            <a:prstGeom prst="rect">
              <a:avLst/>
            </a:prstGeom>
            <a:noFill/>
            <a:ln>
              <a:noFill/>
            </a:ln>
          </p:spPr>
        </p:pic>
        <p:sp>
          <p:nvSpPr>
            <p:cNvPr id="17" name="Google Shape;266;p45">
              <a:extLst>
                <a:ext uri="{FF2B5EF4-FFF2-40B4-BE49-F238E27FC236}">
                  <a16:creationId xmlns:a16="http://schemas.microsoft.com/office/drawing/2014/main" id="{2DFAB838-FFAD-426B-BAF0-4801B450CDB8}"/>
                </a:ext>
              </a:extLst>
            </p:cNvPr>
            <p:cNvSpPr txBox="1"/>
            <p:nvPr/>
          </p:nvSpPr>
          <p:spPr>
            <a:xfrm>
              <a:off x="6189957" y="4744435"/>
              <a:ext cx="853800" cy="312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dirty="0"/>
                <a:t>BNL-220990-2021-FORE</a:t>
              </a:r>
              <a:endParaRPr sz="700" dirty="0"/>
            </a:p>
            <a:p>
              <a:pPr marL="0" lvl="0" indent="0" algn="l" rtl="0">
                <a:spcBef>
                  <a:spcPts val="0"/>
                </a:spcBef>
                <a:spcAft>
                  <a:spcPts val="0"/>
                </a:spcAft>
                <a:buNone/>
              </a:pPr>
              <a:r>
                <a:rPr lang="en" sz="700" dirty="0"/>
                <a:t>JLAB-PHY-21-3198</a:t>
              </a:r>
              <a:endParaRPr sz="700" dirty="0"/>
            </a:p>
            <a:p>
              <a:pPr marL="0" lvl="0" indent="0" algn="l" rtl="0">
                <a:spcBef>
                  <a:spcPts val="0"/>
                </a:spcBef>
                <a:spcAft>
                  <a:spcPts val="0"/>
                </a:spcAft>
                <a:buNone/>
              </a:pPr>
              <a:r>
                <a:rPr lang="en" sz="700" dirty="0"/>
                <a:t>LA-UR-21-20953</a:t>
              </a:r>
              <a:endParaRPr sz="700" dirty="0"/>
            </a:p>
          </p:txBody>
        </p:sp>
        <p:sp>
          <p:nvSpPr>
            <p:cNvPr id="18" name="Google Shape;267;p45">
              <a:extLst>
                <a:ext uri="{FF2B5EF4-FFF2-40B4-BE49-F238E27FC236}">
                  <a16:creationId xmlns:a16="http://schemas.microsoft.com/office/drawing/2014/main" id="{FC57A405-FA73-4B44-B87E-114C96BC5E97}"/>
                </a:ext>
              </a:extLst>
            </p:cNvPr>
            <p:cNvSpPr txBox="1"/>
            <p:nvPr/>
          </p:nvSpPr>
          <p:spPr>
            <a:xfrm>
              <a:off x="6948392" y="4771889"/>
              <a:ext cx="617700" cy="2081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t>March 2021</a:t>
              </a:r>
              <a:endParaRPr sz="1000" b="1" dirty="0"/>
            </a:p>
          </p:txBody>
        </p:sp>
      </p:grpSp>
      <p:sp>
        <p:nvSpPr>
          <p:cNvPr id="19" name="Google Shape;268;p45">
            <a:extLst>
              <a:ext uri="{FF2B5EF4-FFF2-40B4-BE49-F238E27FC236}">
                <a16:creationId xmlns:a16="http://schemas.microsoft.com/office/drawing/2014/main" id="{79EDD2BB-4962-4746-B346-A9DBE269731E}"/>
              </a:ext>
            </a:extLst>
          </p:cNvPr>
          <p:cNvSpPr txBox="1"/>
          <p:nvPr/>
        </p:nvSpPr>
        <p:spPr>
          <a:xfrm>
            <a:off x="6154370" y="2649364"/>
            <a:ext cx="2143419"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C00000"/>
                </a:solidFill>
              </a:rPr>
              <a:t>French labs signing </a:t>
            </a:r>
          </a:p>
          <a:p>
            <a:pPr marL="0" lvl="0" indent="0" algn="ctr" rtl="0">
              <a:spcBef>
                <a:spcPts val="0"/>
              </a:spcBef>
              <a:spcAft>
                <a:spcPts val="0"/>
              </a:spcAft>
              <a:buNone/>
            </a:pPr>
            <a:r>
              <a:rPr lang="en" sz="1200" b="1" dirty="0">
                <a:solidFill>
                  <a:srgbClr val="C00000"/>
                </a:solidFill>
              </a:rPr>
              <a:t>EIC Y</a:t>
            </a:r>
            <a:r>
              <a:rPr lang="fr-FR" sz="1200" b="1" dirty="0" err="1">
                <a:solidFill>
                  <a:srgbClr val="C00000"/>
                </a:solidFill>
              </a:rPr>
              <a:t>ellow</a:t>
            </a:r>
            <a:r>
              <a:rPr lang="fr-FR" sz="1200" b="1" dirty="0">
                <a:solidFill>
                  <a:srgbClr val="C00000"/>
                </a:solidFill>
              </a:rPr>
              <a:t> </a:t>
            </a:r>
            <a:r>
              <a:rPr lang="en" sz="1200" b="1" dirty="0">
                <a:solidFill>
                  <a:srgbClr val="C00000"/>
                </a:solidFill>
              </a:rPr>
              <a:t>R</a:t>
            </a:r>
            <a:r>
              <a:rPr lang="fr-FR" sz="1200" b="1" dirty="0" err="1">
                <a:solidFill>
                  <a:srgbClr val="C00000"/>
                </a:solidFill>
              </a:rPr>
              <a:t>eport</a:t>
            </a:r>
            <a:endParaRPr lang="fr-FR" sz="1200" b="1" dirty="0">
              <a:solidFill>
                <a:srgbClr val="C00000"/>
              </a:solidFill>
            </a:endParaRPr>
          </a:p>
          <a:p>
            <a:pPr marL="0" lvl="0" indent="0" algn="ctr" rtl="0">
              <a:spcBef>
                <a:spcPts val="0"/>
              </a:spcBef>
              <a:spcAft>
                <a:spcPts val="0"/>
              </a:spcAft>
              <a:buNone/>
            </a:pPr>
            <a:endParaRPr sz="1200" b="1" dirty="0">
              <a:solidFill>
                <a:srgbClr val="C00000"/>
              </a:solidFill>
            </a:endParaRPr>
          </a:p>
          <a:p>
            <a:pPr marL="0" lvl="0" indent="0" algn="ctr" rtl="0">
              <a:spcBef>
                <a:spcPts val="0"/>
              </a:spcBef>
              <a:spcAft>
                <a:spcPts val="0"/>
              </a:spcAft>
              <a:buNone/>
            </a:pPr>
            <a:r>
              <a:rPr lang="en" sz="1200" b="1" dirty="0">
                <a:solidFill>
                  <a:srgbClr val="C00000"/>
                </a:solidFill>
              </a:rPr>
              <a:t>IJClab (6), Irfu (9), CPhT (2) </a:t>
            </a:r>
            <a:endParaRPr sz="1200" b="1" dirty="0">
              <a:solidFill>
                <a:srgbClr val="C00000"/>
              </a:solidFill>
            </a:endParaRPr>
          </a:p>
        </p:txBody>
      </p:sp>
    </p:spTree>
    <p:extLst>
      <p:ext uri="{BB962C8B-B14F-4D97-AF65-F5344CB8AC3E}">
        <p14:creationId xmlns:p14="http://schemas.microsoft.com/office/powerpoint/2010/main" val="894065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a:t>
            </a:fld>
            <a:endParaRPr/>
          </a:p>
        </p:txBody>
      </p:sp>
      <p:pic>
        <p:nvPicPr>
          <p:cNvPr id="284" name="Google Shape;284;p47"/>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285" name="Google Shape;285;p47"/>
          <p:cNvSpPr txBox="1">
            <a:spLocks noGrp="1"/>
          </p:cNvSpPr>
          <p:nvPr>
            <p:ph type="title" idx="4294967295"/>
          </p:nvPr>
        </p:nvSpPr>
        <p:spPr>
          <a:xfrm>
            <a:off x="365250" y="0"/>
            <a:ext cx="8689500" cy="55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FR" b="1" dirty="0">
                <a:solidFill>
                  <a:srgbClr val="C00000"/>
                </a:solidFill>
                <a:latin typeface="+mn-lt"/>
                <a:ea typeface="Comic Sans MS"/>
                <a:cs typeface="Comic Sans MS"/>
                <a:sym typeface="Comic Sans MS"/>
              </a:rPr>
              <a:t>Electron-Ion </a:t>
            </a:r>
            <a:r>
              <a:rPr lang="fr-FR" b="1" dirty="0" err="1">
                <a:solidFill>
                  <a:srgbClr val="C00000"/>
                </a:solidFill>
                <a:latin typeface="+mn-lt"/>
                <a:ea typeface="Comic Sans MS"/>
                <a:cs typeface="Comic Sans MS"/>
                <a:sym typeface="Comic Sans MS"/>
              </a:rPr>
              <a:t>collider</a:t>
            </a:r>
            <a:r>
              <a:rPr lang="fr-FR" b="1" dirty="0">
                <a:solidFill>
                  <a:srgbClr val="C00000"/>
                </a:solidFill>
                <a:latin typeface="+mn-lt"/>
                <a:ea typeface="Comic Sans MS"/>
                <a:cs typeface="Comic Sans MS"/>
                <a:sym typeface="Comic Sans MS"/>
              </a:rPr>
              <a:t> (EIC)</a:t>
            </a:r>
            <a:endParaRPr b="1" dirty="0">
              <a:solidFill>
                <a:srgbClr val="C00000"/>
              </a:solidFill>
              <a:latin typeface="+mn-lt"/>
              <a:ea typeface="Comic Sans MS"/>
              <a:cs typeface="Comic Sans MS"/>
              <a:sym typeface="Comic Sans MS"/>
            </a:endParaRPr>
          </a:p>
        </p:txBody>
      </p:sp>
      <p:cxnSp>
        <p:nvCxnSpPr>
          <p:cNvPr id="286" name="Google Shape;286;p47"/>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287" name="Google Shape;287;p47"/>
          <p:cNvSpPr txBox="1"/>
          <p:nvPr/>
        </p:nvSpPr>
        <p:spPr>
          <a:xfrm>
            <a:off x="64489" y="1454102"/>
            <a:ext cx="5595583" cy="3394347"/>
          </a:xfrm>
          <a:prstGeom prst="rect">
            <a:avLst/>
          </a:prstGeom>
          <a:solidFill>
            <a:schemeClr val="bg1"/>
          </a:solidFill>
          <a:ln>
            <a:noFill/>
          </a:ln>
        </p:spPr>
        <p:txBody>
          <a:bodyPr spcFirstLastPara="1" wrap="square" lIns="91425" tIns="91425" rIns="91425" bIns="91425" anchor="t" anchorCtr="0">
            <a:noAutofit/>
          </a:bodyPr>
          <a:lstStyle/>
          <a:p>
            <a:pPr lvl="0">
              <a:lnSpc>
                <a:spcPct val="150000"/>
              </a:lnSpc>
              <a:buSzPts val="1200"/>
            </a:pPr>
            <a:r>
              <a:rPr lang="fr-FR" b="1" dirty="0">
                <a:solidFill>
                  <a:srgbClr val="C00000"/>
                </a:solidFill>
                <a:latin typeface="+mn-lt"/>
                <a:ea typeface="Times New Roman"/>
                <a:cs typeface="Times New Roman"/>
                <a:sym typeface="Times New Roman"/>
              </a:rPr>
              <a:t>Main </a:t>
            </a:r>
            <a:r>
              <a:rPr lang="fr-FR" b="1" dirty="0" err="1">
                <a:solidFill>
                  <a:srgbClr val="C00000"/>
                </a:solidFill>
                <a:latin typeface="+mn-lt"/>
                <a:ea typeface="Times New Roman"/>
                <a:cs typeface="Times New Roman"/>
                <a:sym typeface="Times New Roman"/>
              </a:rPr>
              <a:t>physics</a:t>
            </a:r>
            <a:r>
              <a:rPr lang="fr-FR" b="1" dirty="0">
                <a:solidFill>
                  <a:srgbClr val="C00000"/>
                </a:solidFill>
                <a:latin typeface="+mn-lt"/>
                <a:ea typeface="Times New Roman"/>
                <a:cs typeface="Times New Roman"/>
                <a:sym typeface="Times New Roman"/>
              </a:rPr>
              <a:t> </a:t>
            </a:r>
            <a:r>
              <a:rPr lang="fr-FR" b="1" dirty="0" err="1">
                <a:solidFill>
                  <a:srgbClr val="C00000"/>
                </a:solidFill>
                <a:latin typeface="+mn-lt"/>
                <a:ea typeface="Times New Roman"/>
                <a:cs typeface="Times New Roman"/>
                <a:sym typeface="Times New Roman"/>
              </a:rPr>
              <a:t>interests</a:t>
            </a:r>
            <a:r>
              <a:rPr lang="fr-FR" b="1" dirty="0">
                <a:solidFill>
                  <a:srgbClr val="C00000"/>
                </a:solidFill>
                <a:latin typeface="+mn-lt"/>
                <a:ea typeface="Times New Roman"/>
                <a:cs typeface="Times New Roman"/>
                <a:sym typeface="Times New Roman"/>
              </a:rPr>
              <a:t> </a:t>
            </a:r>
            <a:r>
              <a:rPr lang="fr-FR" b="1" dirty="0" err="1">
                <a:solidFill>
                  <a:srgbClr val="C00000"/>
                </a:solidFill>
                <a:latin typeface="+mn-lt"/>
                <a:ea typeface="Times New Roman"/>
                <a:cs typeface="Times New Roman"/>
                <a:sym typeface="Times New Roman"/>
              </a:rPr>
              <a:t>from</a:t>
            </a:r>
            <a:r>
              <a:rPr lang="fr-FR" b="1" dirty="0">
                <a:solidFill>
                  <a:srgbClr val="C00000"/>
                </a:solidFill>
                <a:latin typeface="+mn-lt"/>
                <a:ea typeface="Times New Roman"/>
                <a:cs typeface="Times New Roman"/>
                <a:sym typeface="Times New Roman"/>
              </a:rPr>
              <a:t> French </a:t>
            </a:r>
            <a:r>
              <a:rPr lang="fr-FR" b="1" dirty="0" err="1">
                <a:solidFill>
                  <a:srgbClr val="C00000"/>
                </a:solidFill>
                <a:latin typeface="+mn-lt"/>
                <a:ea typeface="Times New Roman"/>
                <a:cs typeface="Times New Roman"/>
                <a:sym typeface="Times New Roman"/>
              </a:rPr>
              <a:t>experimental</a:t>
            </a:r>
            <a:r>
              <a:rPr lang="fr-FR" b="1" dirty="0">
                <a:solidFill>
                  <a:srgbClr val="C00000"/>
                </a:solidFill>
                <a:latin typeface="+mn-lt"/>
                <a:ea typeface="Times New Roman"/>
                <a:cs typeface="Times New Roman"/>
                <a:sym typeface="Times New Roman"/>
              </a:rPr>
              <a:t> groups</a:t>
            </a:r>
            <a:endParaRPr lang="en-US" b="1" dirty="0">
              <a:solidFill>
                <a:srgbClr val="C00000"/>
              </a:solidFill>
              <a:latin typeface="+mn-lt"/>
              <a:ea typeface="Times New Roman"/>
              <a:cs typeface="Times New Roman"/>
              <a:sym typeface="Times New Roman"/>
            </a:endParaRPr>
          </a:p>
          <a:p>
            <a:pPr marL="171450" lvl="0" indent="-171450">
              <a:lnSpc>
                <a:spcPct val="150000"/>
              </a:lnSpc>
              <a:buSzPts val="1200"/>
              <a:buFont typeface="Arial" panose="020B0604020202020204" pitchFamily="34" charset="0"/>
              <a:buChar char="•"/>
            </a:pPr>
            <a:r>
              <a:rPr lang="en-US" sz="1200" b="1" dirty="0">
                <a:solidFill>
                  <a:srgbClr val="595959"/>
                </a:solidFill>
                <a:latin typeface="+mn-lt"/>
                <a:ea typeface="Times New Roman"/>
                <a:cs typeface="Times New Roman"/>
                <a:sym typeface="Times New Roman"/>
              </a:rPr>
              <a:t>3D imaging </a:t>
            </a:r>
            <a:r>
              <a:rPr lang="en-US" sz="1200" dirty="0">
                <a:solidFill>
                  <a:srgbClr val="595959"/>
                </a:solidFill>
                <a:latin typeface="+mn-lt"/>
                <a:ea typeface="Times New Roman"/>
                <a:cs typeface="Times New Roman"/>
                <a:sym typeface="Times New Roman"/>
              </a:rPr>
              <a:t>of nucleons and nuclei</a:t>
            </a:r>
          </a:p>
          <a:p>
            <a:pPr marL="171450" lvl="0" indent="-171450">
              <a:buSzPts val="1200"/>
              <a:buFont typeface="Arial" panose="020B0604020202020204" pitchFamily="34" charset="0"/>
              <a:buChar char="•"/>
            </a:pPr>
            <a:endParaRPr lang="en-US" sz="1200" b="1" dirty="0">
              <a:latin typeface="+mn-lt"/>
              <a:ea typeface="Times New Roman"/>
              <a:cs typeface="Times New Roman"/>
              <a:sym typeface="Times New Roman"/>
            </a:endParaRPr>
          </a:p>
          <a:p>
            <a:pPr lvl="0">
              <a:lnSpc>
                <a:spcPct val="150000"/>
              </a:lnSpc>
              <a:buSzPts val="1200"/>
            </a:pPr>
            <a:r>
              <a:rPr lang="en-US" b="1" dirty="0">
                <a:solidFill>
                  <a:srgbClr val="C00000"/>
                </a:solidFill>
                <a:latin typeface="+mn-lt"/>
                <a:ea typeface="Times New Roman"/>
                <a:cs typeface="Times New Roman"/>
                <a:sym typeface="Times New Roman"/>
              </a:rPr>
              <a:t>Physics observable</a:t>
            </a:r>
          </a:p>
          <a:p>
            <a:pPr marL="171450" lvl="0" indent="-171450">
              <a:lnSpc>
                <a:spcPct val="150000"/>
              </a:lnSpc>
              <a:buSzPts val="1200"/>
              <a:buFont typeface="Arial" panose="020B0604020202020204" pitchFamily="34" charset="0"/>
              <a:buChar char="•"/>
            </a:pPr>
            <a:r>
              <a:rPr lang="en-US" sz="1200" b="1" dirty="0">
                <a:solidFill>
                  <a:srgbClr val="595959"/>
                </a:solidFill>
                <a:latin typeface="+mn-lt"/>
                <a:ea typeface="Times New Roman"/>
                <a:cs typeface="Times New Roman"/>
                <a:sym typeface="Times New Roman"/>
              </a:rPr>
              <a:t>Exclusive reactions (DVCS): </a:t>
            </a:r>
            <a:r>
              <a:rPr lang="en-US" sz="1200" dirty="0">
                <a:solidFill>
                  <a:srgbClr val="595959"/>
                </a:solidFill>
                <a:latin typeface="+mn-lt"/>
                <a:ea typeface="Times New Roman"/>
                <a:cs typeface="Times New Roman"/>
                <a:sym typeface="Times New Roman"/>
              </a:rPr>
              <a:t>very forward and backward detection needed</a:t>
            </a:r>
          </a:p>
          <a:p>
            <a:pPr lvl="0">
              <a:buSzPts val="1200"/>
            </a:pPr>
            <a:endParaRPr lang="en-US" sz="1200" dirty="0">
              <a:latin typeface="+mn-lt"/>
              <a:ea typeface="Times New Roman"/>
              <a:cs typeface="Times New Roman"/>
              <a:sym typeface="Times New Roman"/>
            </a:endParaRPr>
          </a:p>
          <a:p>
            <a:pPr lvl="0">
              <a:lnSpc>
                <a:spcPct val="150000"/>
              </a:lnSpc>
              <a:buSzPts val="1100"/>
            </a:pPr>
            <a:r>
              <a:rPr lang="en-US" b="1" dirty="0">
                <a:solidFill>
                  <a:srgbClr val="C00000"/>
                </a:solidFill>
                <a:latin typeface="+mn-lt"/>
                <a:ea typeface="Times New Roman"/>
                <a:cs typeface="Times New Roman"/>
                <a:sym typeface="Times New Roman"/>
              </a:rPr>
              <a:t>Possible hardware contributions</a:t>
            </a:r>
          </a:p>
          <a:p>
            <a:pPr marL="285750" lvl="0" indent="-285750">
              <a:lnSpc>
                <a:spcPct val="150000"/>
              </a:lnSpc>
              <a:buSzPts val="1100"/>
              <a:buFont typeface="Arial" panose="020B0604020202020204" pitchFamily="34" charset="0"/>
              <a:buChar char="•"/>
            </a:pPr>
            <a:r>
              <a:rPr lang="en-US" sz="1200" b="1" dirty="0">
                <a:solidFill>
                  <a:srgbClr val="1155CC"/>
                </a:solidFill>
                <a:latin typeface="+mn-lt"/>
                <a:cs typeface="Times New Roman"/>
                <a:sym typeface="Times New Roman"/>
              </a:rPr>
              <a:t>Electromagnetic calorimeter</a:t>
            </a:r>
          </a:p>
          <a:p>
            <a:pPr lvl="1">
              <a:buSzPts val="1100"/>
            </a:pPr>
            <a:r>
              <a:rPr lang="en-US" dirty="0">
                <a:solidFill>
                  <a:srgbClr val="C00000"/>
                </a:solidFill>
                <a:latin typeface="+mn-lt"/>
                <a:ea typeface="Comic Sans MS"/>
                <a:cs typeface="Comic Sans MS"/>
                <a:sym typeface="Comic Sans MS"/>
              </a:rPr>
              <a:t>      </a:t>
            </a:r>
            <a:r>
              <a:rPr lang="en-US" sz="1200" dirty="0">
                <a:solidFill>
                  <a:srgbClr val="595959"/>
                </a:solidFill>
                <a:latin typeface="+mn-lt"/>
                <a:ea typeface="Comic Sans MS"/>
                <a:cs typeface="Comic Sans MS"/>
                <a:sym typeface="Comic Sans MS"/>
              </a:rPr>
              <a:t>- Crystals (PbWO</a:t>
            </a:r>
            <a:r>
              <a:rPr lang="en-US" sz="1200" baseline="-25000" dirty="0">
                <a:solidFill>
                  <a:srgbClr val="595959"/>
                </a:solidFill>
                <a:latin typeface="+mn-lt"/>
                <a:ea typeface="Comic Sans MS"/>
                <a:cs typeface="Comic Sans MS"/>
                <a:sym typeface="Comic Sans MS"/>
              </a:rPr>
              <a:t>4</a:t>
            </a:r>
            <a:r>
              <a:rPr lang="en-US" sz="1200" dirty="0">
                <a:solidFill>
                  <a:srgbClr val="595959"/>
                </a:solidFill>
                <a:latin typeface="+mn-lt"/>
                <a:ea typeface="Comic Sans MS"/>
                <a:cs typeface="Comic Sans MS"/>
                <a:sym typeface="Comic Sans MS"/>
              </a:rPr>
              <a:t>) and scintillating glass (</a:t>
            </a:r>
            <a:r>
              <a:rPr lang="en-US" sz="1200" dirty="0" err="1">
                <a:solidFill>
                  <a:srgbClr val="595959"/>
                </a:solidFill>
                <a:latin typeface="+mn-lt"/>
                <a:ea typeface="Comic Sans MS"/>
                <a:cs typeface="Comic Sans MS"/>
                <a:sym typeface="Comic Sans MS"/>
              </a:rPr>
              <a:t>SciGlass</a:t>
            </a:r>
            <a:r>
              <a:rPr lang="en-US" sz="1200" dirty="0">
                <a:solidFill>
                  <a:srgbClr val="595959"/>
                </a:solidFill>
                <a:latin typeface="+mn-lt"/>
                <a:ea typeface="Comic Sans MS"/>
                <a:cs typeface="Comic Sans MS"/>
                <a:sym typeface="Comic Sans MS"/>
              </a:rPr>
              <a:t>)</a:t>
            </a:r>
          </a:p>
          <a:p>
            <a:pPr lvl="1">
              <a:buSzPts val="1100"/>
            </a:pPr>
            <a:r>
              <a:rPr lang="en-US" sz="1200" dirty="0">
                <a:solidFill>
                  <a:srgbClr val="595959"/>
                </a:solidFill>
                <a:latin typeface="+mn-lt"/>
                <a:ea typeface="Comic Sans MS"/>
                <a:cs typeface="Comic Sans MS"/>
                <a:sym typeface="Comic Sans MS"/>
              </a:rPr>
              <a:t>       - Readout by </a:t>
            </a:r>
            <a:r>
              <a:rPr lang="en-US" sz="1200" dirty="0" err="1">
                <a:solidFill>
                  <a:srgbClr val="595959"/>
                </a:solidFill>
                <a:latin typeface="+mn-lt"/>
                <a:ea typeface="Comic Sans MS"/>
                <a:cs typeface="Comic Sans MS"/>
                <a:sym typeface="Comic Sans MS"/>
              </a:rPr>
              <a:t>SiPMs</a:t>
            </a:r>
            <a:r>
              <a:rPr lang="en-US" sz="1200" dirty="0">
                <a:solidFill>
                  <a:srgbClr val="595959"/>
                </a:solidFill>
                <a:latin typeface="+mn-lt"/>
                <a:ea typeface="Comic Sans MS"/>
                <a:cs typeface="Comic Sans MS"/>
                <a:sym typeface="Comic Sans MS"/>
              </a:rPr>
              <a:t> (or APDs)</a:t>
            </a:r>
          </a:p>
          <a:p>
            <a:pPr marL="171450" lvl="1" indent="-171450">
              <a:buSzPts val="1100"/>
              <a:buFont typeface="Arial" panose="020B0604020202020204" pitchFamily="34" charset="0"/>
              <a:buChar char="•"/>
            </a:pPr>
            <a:endParaRPr lang="en-US" sz="1200" b="1" dirty="0">
              <a:solidFill>
                <a:srgbClr val="595959"/>
              </a:solidFill>
              <a:latin typeface="+mn-lt"/>
            </a:endParaRPr>
          </a:p>
          <a:p>
            <a:pPr marL="171450" lvl="1" indent="-171450">
              <a:buSzPts val="1100"/>
              <a:buFont typeface="Arial" panose="020B0604020202020204" pitchFamily="34" charset="0"/>
              <a:buChar char="•"/>
            </a:pPr>
            <a:r>
              <a:rPr lang="en-US" sz="1200" b="1" dirty="0">
                <a:solidFill>
                  <a:srgbClr val="1155CC"/>
                </a:solidFill>
                <a:latin typeface="+mn-lt"/>
              </a:rPr>
              <a:t>Roman pots </a:t>
            </a:r>
            <a:r>
              <a:rPr lang="en-US" sz="1200" b="1" dirty="0">
                <a:solidFill>
                  <a:srgbClr val="595959"/>
                </a:solidFill>
                <a:latin typeface="+mn-lt"/>
              </a:rPr>
              <a:t>(proton/ions) – 30 m from IP</a:t>
            </a:r>
          </a:p>
          <a:p>
            <a:pPr lvl="2">
              <a:buSzPts val="1100"/>
            </a:pPr>
            <a:r>
              <a:rPr lang="en-US" sz="1200" dirty="0">
                <a:solidFill>
                  <a:srgbClr val="595959"/>
                </a:solidFill>
                <a:latin typeface="+mn-lt"/>
              </a:rPr>
              <a:t>       - AC-LGAD for fast timing and excellent spatial resolution</a:t>
            </a:r>
          </a:p>
          <a:p>
            <a:pPr lvl="2">
              <a:buSzPts val="1100"/>
            </a:pPr>
            <a:r>
              <a:rPr lang="en-US" sz="1200" dirty="0">
                <a:solidFill>
                  <a:srgbClr val="595959"/>
                </a:solidFill>
                <a:latin typeface="+mn-lt"/>
              </a:rPr>
              <a:t>       - Readout ASIC under development</a:t>
            </a:r>
          </a:p>
          <a:p>
            <a:pPr lvl="1">
              <a:buSzPts val="1100"/>
            </a:pPr>
            <a:endParaRPr lang="en-US" sz="1200" dirty="0">
              <a:solidFill>
                <a:srgbClr val="595959"/>
              </a:solidFill>
              <a:latin typeface="+mn-lt"/>
              <a:ea typeface="Comic Sans MS"/>
              <a:cs typeface="Comic Sans MS"/>
              <a:sym typeface="Comic Sans MS"/>
            </a:endParaRPr>
          </a:p>
          <a:p>
            <a:pPr lvl="1">
              <a:buSzPts val="1100"/>
            </a:pPr>
            <a:endParaRPr lang="en-US" dirty="0">
              <a:solidFill>
                <a:srgbClr val="C00000"/>
              </a:solidFill>
              <a:latin typeface="+mn-lt"/>
            </a:endParaRPr>
          </a:p>
          <a:p>
            <a:pPr marL="171450" lvl="0" indent="-171450">
              <a:buSzPts val="1100"/>
              <a:buFont typeface="Arial" panose="020B0604020202020204" pitchFamily="34" charset="0"/>
              <a:buChar char="•"/>
            </a:pPr>
            <a:endParaRPr lang="en-US" sz="1200" b="1" dirty="0">
              <a:latin typeface="+mn-lt"/>
              <a:ea typeface="Times New Roman"/>
              <a:cs typeface="Times New Roman"/>
              <a:sym typeface="Times New Roman"/>
            </a:endParaRPr>
          </a:p>
        </p:txBody>
      </p:sp>
      <p:pic>
        <p:nvPicPr>
          <p:cNvPr id="13" name="Google Shape;372;p35">
            <a:extLst>
              <a:ext uri="{FF2B5EF4-FFF2-40B4-BE49-F238E27FC236}">
                <a16:creationId xmlns:a16="http://schemas.microsoft.com/office/drawing/2014/main" id="{88EFB45B-4977-4F04-BE9D-C4B144DC0FCC}"/>
              </a:ext>
            </a:extLst>
          </p:cNvPr>
          <p:cNvPicPr preferRelativeResize="0"/>
          <p:nvPr/>
        </p:nvPicPr>
        <p:blipFill rotWithShape="1">
          <a:blip r:embed="rId4">
            <a:clrChange>
              <a:clrFrom>
                <a:srgbClr val="FFFFFF"/>
              </a:clrFrom>
              <a:clrTo>
                <a:srgbClr val="FFFFFF">
                  <a:alpha val="0"/>
                </a:srgbClr>
              </a:clrTo>
            </a:clrChange>
            <a:alphaModFix/>
          </a:blip>
          <a:srcRect t="8080" r="48642"/>
          <a:stretch/>
        </p:blipFill>
        <p:spPr>
          <a:xfrm>
            <a:off x="5188688" y="695516"/>
            <a:ext cx="3792562" cy="3752281"/>
          </a:xfrm>
          <a:prstGeom prst="rect">
            <a:avLst/>
          </a:prstGeom>
          <a:noFill/>
          <a:ln>
            <a:noFill/>
          </a:ln>
        </p:spPr>
      </p:pic>
      <p:cxnSp>
        <p:nvCxnSpPr>
          <p:cNvPr id="15" name="Google Shape;373;p35">
            <a:extLst>
              <a:ext uri="{FF2B5EF4-FFF2-40B4-BE49-F238E27FC236}">
                <a16:creationId xmlns:a16="http://schemas.microsoft.com/office/drawing/2014/main" id="{D1672572-C540-45AA-A9DD-8FC15AC939E2}"/>
              </a:ext>
            </a:extLst>
          </p:cNvPr>
          <p:cNvCxnSpPr/>
          <p:nvPr/>
        </p:nvCxnSpPr>
        <p:spPr>
          <a:xfrm flipH="1">
            <a:off x="5459868" y="3481906"/>
            <a:ext cx="1294321" cy="523764"/>
          </a:xfrm>
          <a:prstGeom prst="straightConnector1">
            <a:avLst/>
          </a:prstGeom>
          <a:noFill/>
          <a:ln w="22225" cap="flat" cmpd="sng">
            <a:solidFill>
              <a:srgbClr val="FF3399"/>
            </a:solidFill>
            <a:prstDash val="solid"/>
            <a:miter lim="800000"/>
            <a:headEnd type="none" w="sm" len="sm"/>
            <a:tailEnd type="triangle" w="med" len="med"/>
          </a:ln>
        </p:spPr>
      </p:cxnSp>
      <p:cxnSp>
        <p:nvCxnSpPr>
          <p:cNvPr id="20" name="Google Shape;374;p35">
            <a:extLst>
              <a:ext uri="{FF2B5EF4-FFF2-40B4-BE49-F238E27FC236}">
                <a16:creationId xmlns:a16="http://schemas.microsoft.com/office/drawing/2014/main" id="{6A2F5A82-D19F-4173-B7CF-F250237EB3B2}"/>
              </a:ext>
            </a:extLst>
          </p:cNvPr>
          <p:cNvCxnSpPr/>
          <p:nvPr/>
        </p:nvCxnSpPr>
        <p:spPr>
          <a:xfrm flipH="1">
            <a:off x="6134741" y="3497563"/>
            <a:ext cx="625502" cy="1012008"/>
          </a:xfrm>
          <a:prstGeom prst="straightConnector1">
            <a:avLst/>
          </a:prstGeom>
          <a:noFill/>
          <a:ln w="22225" cap="flat" cmpd="sng">
            <a:solidFill>
              <a:srgbClr val="FF3399"/>
            </a:solidFill>
            <a:prstDash val="solid"/>
            <a:miter lim="800000"/>
            <a:headEnd type="none" w="sm" len="sm"/>
            <a:tailEnd type="triangle" w="med" len="med"/>
          </a:ln>
        </p:spPr>
      </p:cxnSp>
      <p:cxnSp>
        <p:nvCxnSpPr>
          <p:cNvPr id="21" name="Google Shape;375;p35">
            <a:extLst>
              <a:ext uri="{FF2B5EF4-FFF2-40B4-BE49-F238E27FC236}">
                <a16:creationId xmlns:a16="http://schemas.microsoft.com/office/drawing/2014/main" id="{9DA4AD08-BA9F-4025-ABAF-57F619E5A865}"/>
              </a:ext>
            </a:extLst>
          </p:cNvPr>
          <p:cNvCxnSpPr/>
          <p:nvPr/>
        </p:nvCxnSpPr>
        <p:spPr>
          <a:xfrm flipV="1">
            <a:off x="6742735" y="2687157"/>
            <a:ext cx="1005161" cy="805181"/>
          </a:xfrm>
          <a:prstGeom prst="straightConnector1">
            <a:avLst/>
          </a:prstGeom>
          <a:noFill/>
          <a:ln w="22225" cap="flat" cmpd="sng">
            <a:solidFill>
              <a:srgbClr val="FF3399"/>
            </a:solidFill>
            <a:prstDash val="solid"/>
            <a:miter lim="800000"/>
            <a:headEnd type="none" w="sm" len="sm"/>
            <a:tailEnd type="triangle" w="med" len="med"/>
          </a:ln>
        </p:spPr>
      </p:cxnSp>
      <p:sp>
        <p:nvSpPr>
          <p:cNvPr id="22" name="Google Shape;376;p35">
            <a:extLst>
              <a:ext uri="{FF2B5EF4-FFF2-40B4-BE49-F238E27FC236}">
                <a16:creationId xmlns:a16="http://schemas.microsoft.com/office/drawing/2014/main" id="{E358234F-A7A4-416C-9FA0-FE915ED9548C}"/>
              </a:ext>
            </a:extLst>
          </p:cNvPr>
          <p:cNvSpPr/>
          <p:nvPr/>
        </p:nvSpPr>
        <p:spPr>
          <a:xfrm>
            <a:off x="6717290" y="3448407"/>
            <a:ext cx="79851" cy="75595"/>
          </a:xfrm>
          <a:prstGeom prst="ellipse">
            <a:avLst/>
          </a:prstGeom>
          <a:solidFill>
            <a:srgbClr val="FF3399"/>
          </a:solidFill>
          <a:ln w="12700" cap="flat" cmpd="sng">
            <a:solidFill>
              <a:srgbClr val="FF3399"/>
            </a:solidFill>
            <a:prstDash val="solid"/>
            <a:miter lim="800000"/>
            <a:headEnd type="none" w="sm" len="sm"/>
            <a:tailEnd type="none" w="sm" len="sm"/>
          </a:ln>
        </p:spPr>
        <p:txBody>
          <a:bodyPr spcFirstLastPara="1" wrap="square" lIns="77600" tIns="38800" rIns="77600" bIns="38800" anchor="ctr" anchorCtr="0">
            <a:noAutofit/>
          </a:bodyPr>
          <a:lstStyle/>
          <a:p>
            <a:pPr marL="0" marR="0" lvl="0" indent="0" algn="ctr" rtl="0">
              <a:spcBef>
                <a:spcPts val="0"/>
              </a:spcBef>
              <a:spcAft>
                <a:spcPts val="0"/>
              </a:spcAft>
              <a:buNone/>
            </a:pPr>
            <a:endParaRPr sz="1700">
              <a:solidFill>
                <a:schemeClr val="lt1"/>
              </a:solidFill>
              <a:latin typeface="Arial"/>
              <a:ea typeface="Arial"/>
              <a:cs typeface="Arial"/>
              <a:sym typeface="Arial"/>
            </a:endParaRPr>
          </a:p>
        </p:txBody>
      </p:sp>
      <p:sp>
        <p:nvSpPr>
          <p:cNvPr id="23" name="Google Shape;377;p35">
            <a:extLst>
              <a:ext uri="{FF2B5EF4-FFF2-40B4-BE49-F238E27FC236}">
                <a16:creationId xmlns:a16="http://schemas.microsoft.com/office/drawing/2014/main" id="{7E76AF00-098E-449B-B49C-934A20042687}"/>
              </a:ext>
            </a:extLst>
          </p:cNvPr>
          <p:cNvSpPr txBox="1"/>
          <p:nvPr/>
        </p:nvSpPr>
        <p:spPr>
          <a:xfrm>
            <a:off x="7439617" y="2444193"/>
            <a:ext cx="407351" cy="339628"/>
          </a:xfrm>
          <a:prstGeom prst="rect">
            <a:avLst/>
          </a:prstGeom>
          <a:noFill/>
          <a:ln>
            <a:noFill/>
          </a:ln>
        </p:spPr>
        <p:txBody>
          <a:bodyPr spcFirstLastPara="1" wrap="square" lIns="77600" tIns="38800" rIns="77600" bIns="38800" anchor="t" anchorCtr="0">
            <a:spAutoFit/>
          </a:bodyPr>
          <a:lstStyle/>
          <a:p>
            <a:pPr marL="0" marR="0" lvl="0" indent="0" algn="l" rtl="0">
              <a:spcBef>
                <a:spcPts val="0"/>
              </a:spcBef>
              <a:spcAft>
                <a:spcPts val="0"/>
              </a:spcAft>
              <a:buNone/>
            </a:pPr>
            <a:r>
              <a:rPr lang="fr" sz="1700" dirty="0">
                <a:solidFill>
                  <a:srgbClr val="FF3399"/>
                </a:solidFill>
                <a:latin typeface="Arial"/>
                <a:ea typeface="Arial"/>
                <a:cs typeface="Arial"/>
                <a:sym typeface="Arial"/>
              </a:rPr>
              <a:t>p’</a:t>
            </a:r>
            <a:endParaRPr sz="1700" dirty="0">
              <a:solidFill>
                <a:srgbClr val="FF3399"/>
              </a:solidFill>
              <a:latin typeface="Arial"/>
              <a:ea typeface="Arial"/>
              <a:cs typeface="Arial"/>
              <a:sym typeface="Arial"/>
            </a:endParaRPr>
          </a:p>
        </p:txBody>
      </p:sp>
      <p:sp>
        <p:nvSpPr>
          <p:cNvPr id="24" name="Google Shape;378;p35">
            <a:extLst>
              <a:ext uri="{FF2B5EF4-FFF2-40B4-BE49-F238E27FC236}">
                <a16:creationId xmlns:a16="http://schemas.microsoft.com/office/drawing/2014/main" id="{67EA740C-2290-4177-A2AC-D9DE230C1D97}"/>
              </a:ext>
            </a:extLst>
          </p:cNvPr>
          <p:cNvSpPr txBox="1"/>
          <p:nvPr/>
        </p:nvSpPr>
        <p:spPr>
          <a:xfrm>
            <a:off x="6175367" y="4323589"/>
            <a:ext cx="427846" cy="339628"/>
          </a:xfrm>
          <a:prstGeom prst="rect">
            <a:avLst/>
          </a:prstGeom>
          <a:noFill/>
          <a:ln>
            <a:noFill/>
          </a:ln>
        </p:spPr>
        <p:txBody>
          <a:bodyPr spcFirstLastPara="1" wrap="square" lIns="77600" tIns="38800" rIns="77600" bIns="38800" anchor="t" anchorCtr="0">
            <a:spAutoFit/>
          </a:bodyPr>
          <a:lstStyle/>
          <a:p>
            <a:pPr marL="0" marR="0" lvl="0" indent="0" algn="l" rtl="0">
              <a:spcBef>
                <a:spcPts val="0"/>
              </a:spcBef>
              <a:spcAft>
                <a:spcPts val="0"/>
              </a:spcAft>
              <a:buNone/>
            </a:pPr>
            <a:r>
              <a:rPr lang="fr" sz="1700" dirty="0">
                <a:solidFill>
                  <a:srgbClr val="FF3399"/>
                </a:solidFill>
                <a:latin typeface="Arial"/>
                <a:ea typeface="Arial"/>
                <a:cs typeface="Arial"/>
                <a:sym typeface="Arial"/>
              </a:rPr>
              <a:t>e'</a:t>
            </a:r>
            <a:endParaRPr sz="1700" dirty="0">
              <a:solidFill>
                <a:srgbClr val="FF3399"/>
              </a:solidFill>
              <a:latin typeface="Arial"/>
              <a:ea typeface="Arial"/>
              <a:cs typeface="Arial"/>
              <a:sym typeface="Arial"/>
            </a:endParaRPr>
          </a:p>
        </p:txBody>
      </p:sp>
      <p:sp>
        <p:nvSpPr>
          <p:cNvPr id="25" name="Google Shape;379;p35">
            <a:extLst>
              <a:ext uri="{FF2B5EF4-FFF2-40B4-BE49-F238E27FC236}">
                <a16:creationId xmlns:a16="http://schemas.microsoft.com/office/drawing/2014/main" id="{7B5521AA-87E4-4CB9-BF9F-9BCD25F49285}"/>
              </a:ext>
            </a:extLst>
          </p:cNvPr>
          <p:cNvSpPr txBox="1"/>
          <p:nvPr/>
        </p:nvSpPr>
        <p:spPr>
          <a:xfrm>
            <a:off x="5338526" y="3595001"/>
            <a:ext cx="321547" cy="313502"/>
          </a:xfrm>
          <a:prstGeom prst="rect">
            <a:avLst/>
          </a:prstGeom>
          <a:noFill/>
          <a:ln>
            <a:noFill/>
          </a:ln>
        </p:spPr>
        <p:txBody>
          <a:bodyPr spcFirstLastPara="1" wrap="square" lIns="77600" tIns="38800" rIns="77600" bIns="38800" anchor="t" anchorCtr="0">
            <a:spAutoFit/>
          </a:bodyPr>
          <a:lstStyle/>
          <a:p>
            <a:pPr marL="0" marR="0" lvl="0" indent="0" algn="l" rtl="0">
              <a:spcBef>
                <a:spcPts val="0"/>
              </a:spcBef>
              <a:spcAft>
                <a:spcPts val="0"/>
              </a:spcAft>
              <a:buNone/>
            </a:pPr>
            <a:r>
              <a:rPr lang="fr" sz="1700" dirty="0">
                <a:solidFill>
                  <a:srgbClr val="FF3399"/>
                </a:solidFill>
                <a:latin typeface="Noto Sans Symbols"/>
                <a:ea typeface="Noto Sans Symbols"/>
                <a:cs typeface="Noto Sans Symbols"/>
                <a:sym typeface="Noto Sans Symbols"/>
              </a:rPr>
              <a:t>γ</a:t>
            </a:r>
            <a:endParaRPr sz="1700" dirty="0">
              <a:solidFill>
                <a:srgbClr val="FF3399"/>
              </a:solidFill>
              <a:latin typeface="Noto Sans Symbols"/>
              <a:ea typeface="Noto Sans Symbols"/>
              <a:cs typeface="Noto Sans Symbols"/>
              <a:sym typeface="Noto Sans Symbols"/>
            </a:endParaRPr>
          </a:p>
        </p:txBody>
      </p:sp>
      <p:sp>
        <p:nvSpPr>
          <p:cNvPr id="3" name="ZoneTexte 2">
            <a:extLst>
              <a:ext uri="{FF2B5EF4-FFF2-40B4-BE49-F238E27FC236}">
                <a16:creationId xmlns:a16="http://schemas.microsoft.com/office/drawing/2014/main" id="{20BA4659-0E10-4A6F-8059-6C1DD8E7AE3E}"/>
              </a:ext>
            </a:extLst>
          </p:cNvPr>
          <p:cNvSpPr txBox="1"/>
          <p:nvPr/>
        </p:nvSpPr>
        <p:spPr>
          <a:xfrm>
            <a:off x="4714712" y="3066491"/>
            <a:ext cx="1056700" cy="553998"/>
          </a:xfrm>
          <a:prstGeom prst="rect">
            <a:avLst/>
          </a:prstGeom>
          <a:noFill/>
        </p:spPr>
        <p:txBody>
          <a:bodyPr wrap="none" rtlCol="0">
            <a:spAutoFit/>
          </a:bodyPr>
          <a:lstStyle/>
          <a:p>
            <a:pPr algn="ctr"/>
            <a:r>
              <a:rPr lang="en-GB" b="1" u="sng" dirty="0">
                <a:solidFill>
                  <a:srgbClr val="FF3399"/>
                </a:solidFill>
              </a:rPr>
              <a:t>DVCS</a:t>
            </a:r>
          </a:p>
          <a:p>
            <a:r>
              <a:rPr lang="en-GB" b="1" dirty="0">
                <a:solidFill>
                  <a:srgbClr val="FF3399"/>
                </a:solidFill>
              </a:rPr>
              <a:t>ep </a:t>
            </a:r>
            <a:r>
              <a:rPr lang="en-GB" b="1" dirty="0">
                <a:solidFill>
                  <a:srgbClr val="FF3399"/>
                </a:solidFill>
                <a:sym typeface="Symbol" panose="05050102010706020507" pitchFamily="18" charset="2"/>
              </a:rPr>
              <a:t> </a:t>
            </a:r>
            <a:r>
              <a:rPr lang="en-GB" b="1" dirty="0" err="1">
                <a:solidFill>
                  <a:srgbClr val="FF3399"/>
                </a:solidFill>
                <a:sym typeface="Symbol" panose="05050102010706020507" pitchFamily="18" charset="2"/>
              </a:rPr>
              <a:t>e’p’</a:t>
            </a:r>
            <a:r>
              <a:rPr lang="en-GB" sz="1600" b="1" dirty="0" err="1">
                <a:solidFill>
                  <a:srgbClr val="FF3399"/>
                </a:solidFill>
                <a:latin typeface="Symbol" panose="05050102010706020507" pitchFamily="18" charset="2"/>
                <a:sym typeface="Symbol" panose="05050102010706020507" pitchFamily="18" charset="2"/>
              </a:rPr>
              <a:t>g</a:t>
            </a:r>
            <a:endParaRPr lang="en-GB" b="1" dirty="0">
              <a:solidFill>
                <a:srgbClr val="FF3399"/>
              </a:solidFill>
              <a:latin typeface="Symbol" panose="05050102010706020507" pitchFamily="18" charset="2"/>
            </a:endParaRPr>
          </a:p>
        </p:txBody>
      </p:sp>
      <p:sp>
        <p:nvSpPr>
          <p:cNvPr id="4" name="ZoneTexte 3">
            <a:extLst>
              <a:ext uri="{FF2B5EF4-FFF2-40B4-BE49-F238E27FC236}">
                <a16:creationId xmlns:a16="http://schemas.microsoft.com/office/drawing/2014/main" id="{B72DFEFF-FC36-4DCA-AB97-F1E7B8E1CF27}"/>
              </a:ext>
            </a:extLst>
          </p:cNvPr>
          <p:cNvSpPr txBox="1"/>
          <p:nvPr/>
        </p:nvSpPr>
        <p:spPr>
          <a:xfrm>
            <a:off x="8288506" y="1594884"/>
            <a:ext cx="925253" cy="246221"/>
          </a:xfrm>
          <a:prstGeom prst="rect">
            <a:avLst/>
          </a:prstGeom>
          <a:noFill/>
        </p:spPr>
        <p:txBody>
          <a:bodyPr wrap="none" rtlCol="0">
            <a:spAutoFit/>
          </a:bodyPr>
          <a:lstStyle/>
          <a:p>
            <a:r>
              <a:rPr lang="en-GB" sz="1000" b="1" dirty="0">
                <a:solidFill>
                  <a:srgbClr val="FF0000"/>
                </a:solidFill>
              </a:rPr>
              <a:t>Roman pots</a:t>
            </a:r>
          </a:p>
        </p:txBody>
      </p:sp>
    </p:spTree>
    <p:extLst>
      <p:ext uri="{BB962C8B-B14F-4D97-AF65-F5344CB8AC3E}">
        <p14:creationId xmlns:p14="http://schemas.microsoft.com/office/powerpoint/2010/main" val="173575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12</a:t>
            </a:fld>
            <a:endParaRPr/>
          </a:p>
        </p:txBody>
      </p:sp>
      <p:pic>
        <p:nvPicPr>
          <p:cNvPr id="284" name="Google Shape;284;p47"/>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285" name="Google Shape;285;p47"/>
          <p:cNvSpPr txBox="1">
            <a:spLocks noGrp="1"/>
          </p:cNvSpPr>
          <p:nvPr>
            <p:ph type="title" idx="4294967295"/>
          </p:nvPr>
        </p:nvSpPr>
        <p:spPr>
          <a:xfrm>
            <a:off x="365250" y="0"/>
            <a:ext cx="8689500" cy="55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FR" b="1" dirty="0">
                <a:solidFill>
                  <a:srgbClr val="1155CC"/>
                </a:solidFill>
                <a:latin typeface="+mn-lt"/>
                <a:ea typeface="Comic Sans MS"/>
                <a:cs typeface="Comic Sans MS"/>
                <a:sym typeface="Comic Sans MS"/>
              </a:rPr>
              <a:t>SIMP - </a:t>
            </a:r>
            <a:r>
              <a:rPr lang="en" b="1" dirty="0">
                <a:solidFill>
                  <a:srgbClr val="1155CC"/>
                </a:solidFill>
                <a:latin typeface="+mn-lt"/>
                <a:ea typeface="Comic Sans MS"/>
                <a:cs typeface="Comic Sans MS"/>
                <a:sym typeface="Comic Sans MS"/>
              </a:rPr>
              <a:t>Heavy-ion physics</a:t>
            </a:r>
            <a:br>
              <a:rPr lang="en" b="1" dirty="0">
                <a:solidFill>
                  <a:srgbClr val="1155CC"/>
                </a:solidFill>
                <a:latin typeface="+mn-lt"/>
                <a:ea typeface="Comic Sans MS"/>
                <a:cs typeface="Comic Sans MS"/>
                <a:sym typeface="Comic Sans MS"/>
              </a:rPr>
            </a:br>
            <a:r>
              <a:rPr lang="en" b="1" dirty="0">
                <a:solidFill>
                  <a:srgbClr val="1155CC"/>
                </a:solidFill>
                <a:latin typeface="+mn-lt"/>
                <a:ea typeface="Comic Sans MS"/>
                <a:cs typeface="Comic Sans MS"/>
                <a:sym typeface="Comic Sans MS"/>
              </a:rPr>
              <a:t>understanding QCD in multi-body systems</a:t>
            </a:r>
            <a:endParaRPr b="1" dirty="0">
              <a:solidFill>
                <a:srgbClr val="1155CC"/>
              </a:solidFill>
              <a:latin typeface="+mn-lt"/>
              <a:ea typeface="Comic Sans MS"/>
              <a:cs typeface="Comic Sans MS"/>
              <a:sym typeface="Comic Sans MS"/>
            </a:endParaRPr>
          </a:p>
        </p:txBody>
      </p:sp>
      <p:cxnSp>
        <p:nvCxnSpPr>
          <p:cNvPr id="286" name="Google Shape;286;p47"/>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287" name="Google Shape;287;p47"/>
          <p:cNvSpPr txBox="1"/>
          <p:nvPr/>
        </p:nvSpPr>
        <p:spPr>
          <a:xfrm>
            <a:off x="196888" y="1601433"/>
            <a:ext cx="8750224" cy="243025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2800"/>
              <a:buFont typeface="Arial"/>
              <a:buNone/>
            </a:pPr>
            <a:r>
              <a:rPr lang="en" b="1" i="0" u="none" strike="noStrike" cap="none" dirty="0">
                <a:solidFill>
                  <a:srgbClr val="C00000"/>
                </a:solidFill>
                <a:latin typeface="Arial"/>
                <a:ea typeface="Arial"/>
                <a:cs typeface="Arial"/>
                <a:sym typeface="Arial"/>
              </a:rPr>
              <a:t>QGP = thermalized medium of deconfined partons</a:t>
            </a:r>
            <a:endParaRPr lang="fr-FR" dirty="0">
              <a:solidFill>
                <a:schemeClr val="dk2"/>
              </a:solidFill>
            </a:endParaRPr>
          </a:p>
          <a:p>
            <a:pPr marL="285750" marR="0" lvl="0" indent="-107950" algn="l" rtl="0">
              <a:lnSpc>
                <a:spcPct val="100000"/>
              </a:lnSpc>
              <a:spcBef>
                <a:spcPts val="0"/>
              </a:spcBef>
              <a:spcAft>
                <a:spcPts val="0"/>
              </a:spcAft>
              <a:buClr>
                <a:schemeClr val="dk2"/>
              </a:buClr>
              <a:buSzPts val="2800"/>
              <a:buFont typeface="Arial"/>
              <a:buNone/>
            </a:pPr>
            <a:endParaRPr sz="1300" b="0" i="0" u="none" strike="noStrike" cap="none" dirty="0">
              <a:solidFill>
                <a:schemeClr val="dk2"/>
              </a:solidFill>
              <a:latin typeface="Arial"/>
              <a:ea typeface="Arial"/>
              <a:cs typeface="Arial"/>
              <a:sym typeface="Arial"/>
            </a:endParaRPr>
          </a:p>
          <a:p>
            <a:pPr marL="285750" marR="0" lvl="0" indent="-260350" algn="l" rtl="0">
              <a:lnSpc>
                <a:spcPct val="100000"/>
              </a:lnSpc>
              <a:spcBef>
                <a:spcPts val="0"/>
              </a:spcBef>
              <a:spcAft>
                <a:spcPts val="0"/>
              </a:spcAft>
              <a:buClr>
                <a:schemeClr val="dk2"/>
              </a:buClr>
              <a:buSzPts val="2400"/>
              <a:buFont typeface="Arial"/>
              <a:buChar char="•"/>
            </a:pPr>
            <a:r>
              <a:rPr lang="en" sz="1300" b="1" i="0" u="none" strike="noStrike" cap="none" dirty="0">
                <a:solidFill>
                  <a:srgbClr val="0070C0"/>
                </a:solidFill>
                <a:sym typeface="Arial"/>
              </a:rPr>
              <a:t>QGP as a privileged playground for QCD studies</a:t>
            </a:r>
            <a:endParaRPr sz="1000" b="1" dirty="0">
              <a:solidFill>
                <a:srgbClr val="0070C0"/>
              </a:solidFill>
            </a:endParaRPr>
          </a:p>
          <a:p>
            <a:pPr marL="742950" marR="0" lvl="1" indent="-260350" algn="l" rtl="0">
              <a:lnSpc>
                <a:spcPct val="100000"/>
              </a:lnSpc>
              <a:spcBef>
                <a:spcPts val="0"/>
              </a:spcBef>
              <a:spcAft>
                <a:spcPts val="0"/>
              </a:spcAft>
              <a:buClr>
                <a:schemeClr val="dk2"/>
              </a:buClr>
              <a:buSzPts val="2400"/>
              <a:buFont typeface="Arial"/>
              <a:buChar char="•"/>
            </a:pPr>
            <a:r>
              <a:rPr lang="en" sz="1300" b="0" i="0" u="none" strike="noStrike" cap="none" dirty="0">
                <a:solidFill>
                  <a:schemeClr val="dk2"/>
                </a:solidFill>
                <a:latin typeface="Arial"/>
                <a:ea typeface="Arial"/>
                <a:cs typeface="Arial"/>
                <a:sym typeface="Arial"/>
              </a:rPr>
              <a:t>Transition from confined to deconfined medium : color screening, jet quenching…</a:t>
            </a:r>
            <a:endParaRPr sz="1000" dirty="0"/>
          </a:p>
          <a:p>
            <a:pPr marL="742950" marR="0" lvl="1" indent="-260350" algn="l" rtl="0">
              <a:lnSpc>
                <a:spcPct val="100000"/>
              </a:lnSpc>
              <a:spcBef>
                <a:spcPts val="0"/>
              </a:spcBef>
              <a:spcAft>
                <a:spcPts val="0"/>
              </a:spcAft>
              <a:buClr>
                <a:schemeClr val="dk2"/>
              </a:buClr>
              <a:buSzPts val="2400"/>
              <a:buFont typeface="Arial"/>
              <a:buChar char="•"/>
            </a:pPr>
            <a:r>
              <a:rPr lang="en" sz="1300" b="0" i="0" u="none" strike="noStrike" cap="none" dirty="0">
                <a:solidFill>
                  <a:schemeClr val="dk2"/>
                </a:solidFill>
                <a:latin typeface="Arial"/>
                <a:ea typeface="Arial"/>
                <a:cs typeface="Arial"/>
                <a:sym typeface="Arial"/>
              </a:rPr>
              <a:t>Collective motion of a medium governed by QCD interactions : flow, …</a:t>
            </a:r>
            <a:endParaRPr sz="1000" dirty="0"/>
          </a:p>
          <a:p>
            <a:pPr marL="742950" marR="0" lvl="1" indent="-260350" algn="l" rtl="0">
              <a:lnSpc>
                <a:spcPct val="100000"/>
              </a:lnSpc>
              <a:spcBef>
                <a:spcPts val="0"/>
              </a:spcBef>
              <a:spcAft>
                <a:spcPts val="0"/>
              </a:spcAft>
              <a:buClr>
                <a:schemeClr val="dk2"/>
              </a:buClr>
              <a:buSzPts val="2400"/>
              <a:buFont typeface="Arial"/>
              <a:buChar char="•"/>
            </a:pPr>
            <a:r>
              <a:rPr lang="en" sz="1300" b="0" i="0" u="none" strike="noStrike" cap="none" dirty="0">
                <a:solidFill>
                  <a:schemeClr val="dk2"/>
                </a:solidFill>
                <a:latin typeface="Arial"/>
                <a:ea typeface="Arial"/>
                <a:cs typeface="Arial"/>
                <a:sym typeface="Arial"/>
              </a:rPr>
              <a:t>Transition from deconfined to confined medium : hadronization, …</a:t>
            </a:r>
            <a:endParaRPr sz="1000" dirty="0"/>
          </a:p>
          <a:p>
            <a:pPr marL="742950" marR="0" lvl="1" indent="-107950" algn="l" rtl="0">
              <a:lnSpc>
                <a:spcPct val="100000"/>
              </a:lnSpc>
              <a:spcBef>
                <a:spcPts val="0"/>
              </a:spcBef>
              <a:spcAft>
                <a:spcPts val="0"/>
              </a:spcAft>
              <a:buClr>
                <a:schemeClr val="dk2"/>
              </a:buClr>
              <a:buSzPts val="2800"/>
              <a:buFont typeface="Arial"/>
              <a:buNone/>
            </a:pPr>
            <a:endParaRPr sz="1300" b="1" i="0" u="none" strike="noStrike" cap="none" dirty="0">
              <a:solidFill>
                <a:schemeClr val="dk2"/>
              </a:solidFill>
              <a:latin typeface="Arial"/>
              <a:ea typeface="Arial"/>
              <a:cs typeface="Arial"/>
              <a:sym typeface="Arial"/>
            </a:endParaRPr>
          </a:p>
          <a:p>
            <a:pPr marL="742950" marR="0" lvl="1" indent="-107950" algn="l" rtl="0">
              <a:lnSpc>
                <a:spcPct val="100000"/>
              </a:lnSpc>
              <a:spcBef>
                <a:spcPts val="0"/>
              </a:spcBef>
              <a:spcAft>
                <a:spcPts val="0"/>
              </a:spcAft>
              <a:buClr>
                <a:schemeClr val="dk2"/>
              </a:buClr>
              <a:buSzPts val="2800"/>
              <a:buFont typeface="Arial"/>
              <a:buNone/>
            </a:pPr>
            <a:endParaRPr sz="1300" b="1" i="0" u="none" strike="noStrike" cap="none" dirty="0">
              <a:solidFill>
                <a:schemeClr val="dk2"/>
              </a:solidFill>
              <a:latin typeface="Arial"/>
              <a:ea typeface="Arial"/>
              <a:cs typeface="Arial"/>
              <a:sym typeface="Arial"/>
            </a:endParaRPr>
          </a:p>
          <a:p>
            <a:pPr marL="285750" marR="0" lvl="0" indent="-260350" algn="l" rtl="0">
              <a:lnSpc>
                <a:spcPct val="100000"/>
              </a:lnSpc>
              <a:spcBef>
                <a:spcPts val="0"/>
              </a:spcBef>
              <a:spcAft>
                <a:spcPts val="0"/>
              </a:spcAft>
              <a:buClr>
                <a:schemeClr val="dk2"/>
              </a:buClr>
              <a:buSzPts val="2400"/>
              <a:buFont typeface="Arial"/>
              <a:buChar char="•"/>
            </a:pPr>
            <a:r>
              <a:rPr lang="en" sz="1300" b="1" i="0" u="none" strike="noStrike" cap="none" dirty="0">
                <a:solidFill>
                  <a:srgbClr val="0070C0"/>
                </a:solidFill>
                <a:sym typeface="Arial"/>
              </a:rPr>
              <a:t>QGP and astro</a:t>
            </a:r>
            <a:r>
              <a:rPr lang="fr-FR" sz="1300" b="1" i="0" u="none" strike="noStrike" cap="none" dirty="0" err="1">
                <a:solidFill>
                  <a:srgbClr val="0070C0"/>
                </a:solidFill>
                <a:sym typeface="Arial"/>
              </a:rPr>
              <a:t>physics</a:t>
            </a:r>
            <a:r>
              <a:rPr lang="en" sz="1300" b="1" i="0" u="none" strike="noStrike" cap="none" dirty="0">
                <a:solidFill>
                  <a:srgbClr val="0070C0"/>
                </a:solidFill>
                <a:sym typeface="Arial"/>
              </a:rPr>
              <a:t>/cosmo</a:t>
            </a:r>
            <a:r>
              <a:rPr lang="fr-FR" sz="1300" b="1" i="0" u="none" strike="noStrike" cap="none" dirty="0" err="1">
                <a:solidFill>
                  <a:srgbClr val="0070C0"/>
                </a:solidFill>
                <a:sym typeface="Arial"/>
              </a:rPr>
              <a:t>logy</a:t>
            </a:r>
            <a:r>
              <a:rPr lang="en" sz="1300" b="1" i="0" u="none" strike="noStrike" cap="none" dirty="0">
                <a:solidFill>
                  <a:srgbClr val="0070C0"/>
                </a:solidFill>
                <a:sym typeface="Arial"/>
              </a:rPr>
              <a:t> </a:t>
            </a:r>
            <a:endParaRPr sz="1000" b="1" dirty="0">
              <a:solidFill>
                <a:srgbClr val="0070C0"/>
              </a:solidFill>
            </a:endParaRPr>
          </a:p>
          <a:p>
            <a:pPr marL="742950" marR="0" lvl="1" indent="-260350" algn="l" rtl="0">
              <a:lnSpc>
                <a:spcPct val="100000"/>
              </a:lnSpc>
              <a:spcBef>
                <a:spcPts val="0"/>
              </a:spcBef>
              <a:spcAft>
                <a:spcPts val="0"/>
              </a:spcAft>
              <a:buClr>
                <a:schemeClr val="dk2"/>
              </a:buClr>
              <a:buSzPts val="2400"/>
              <a:buFont typeface="Arial"/>
              <a:buChar char="•"/>
            </a:pPr>
            <a:r>
              <a:rPr lang="en" b="0" i="0" u="none" strike="noStrike" cap="none" dirty="0">
                <a:solidFill>
                  <a:schemeClr val="dk2"/>
                </a:solidFill>
                <a:latin typeface="Arial"/>
                <a:ea typeface="Arial"/>
                <a:cs typeface="Arial"/>
                <a:sym typeface="Arial"/>
              </a:rPr>
              <a:t>Early universe (high T, low baryonic chemical potential)</a:t>
            </a:r>
            <a:endParaRPr sz="1000" dirty="0"/>
          </a:p>
          <a:p>
            <a:pPr marL="742950" marR="0" lvl="1" indent="-260350" algn="l" rtl="0">
              <a:lnSpc>
                <a:spcPct val="100000"/>
              </a:lnSpc>
              <a:spcBef>
                <a:spcPts val="0"/>
              </a:spcBef>
              <a:spcAft>
                <a:spcPts val="0"/>
              </a:spcAft>
              <a:buClr>
                <a:schemeClr val="dk2"/>
              </a:buClr>
              <a:buSzPts val="2400"/>
              <a:buFont typeface="Arial"/>
              <a:buChar char="•"/>
            </a:pPr>
            <a:r>
              <a:rPr lang="fr-FR" strike="noStrike" cap="none" dirty="0">
                <a:solidFill>
                  <a:schemeClr val="dk2"/>
                </a:solidFill>
                <a:latin typeface="Arial"/>
                <a:ea typeface="Arial"/>
                <a:cs typeface="Arial"/>
                <a:sym typeface="Arial"/>
              </a:rPr>
              <a:t>Neutron stars (high </a:t>
            </a:r>
            <a:r>
              <a:rPr lang="fr-FR" strike="noStrike" cap="none" dirty="0" err="1">
                <a:solidFill>
                  <a:schemeClr val="dk2"/>
                </a:solidFill>
                <a:latin typeface="Arial"/>
                <a:ea typeface="Arial"/>
                <a:cs typeface="Arial"/>
                <a:sym typeface="Arial"/>
              </a:rPr>
              <a:t>baryonic</a:t>
            </a:r>
            <a:r>
              <a:rPr lang="fr-FR" strike="noStrike" cap="none" dirty="0">
                <a:solidFill>
                  <a:schemeClr val="dk2"/>
                </a:solidFill>
                <a:latin typeface="Arial"/>
                <a:ea typeface="Arial"/>
                <a:cs typeface="Arial"/>
                <a:sym typeface="Arial"/>
              </a:rPr>
              <a:t> </a:t>
            </a:r>
            <a:r>
              <a:rPr lang="fr-FR" strike="noStrike" cap="none" dirty="0" err="1">
                <a:solidFill>
                  <a:schemeClr val="dk2"/>
                </a:solidFill>
                <a:latin typeface="Arial"/>
                <a:ea typeface="Arial"/>
                <a:cs typeface="Arial"/>
                <a:sym typeface="Arial"/>
              </a:rPr>
              <a:t>chemical</a:t>
            </a:r>
            <a:r>
              <a:rPr lang="fr-FR" strike="noStrike" cap="none" dirty="0">
                <a:solidFill>
                  <a:schemeClr val="dk2"/>
                </a:solidFill>
                <a:latin typeface="Arial"/>
                <a:ea typeface="Arial"/>
                <a:cs typeface="Arial"/>
                <a:sym typeface="Arial"/>
              </a:rPr>
              <a:t> </a:t>
            </a:r>
            <a:r>
              <a:rPr lang="fr-FR" strike="noStrike" cap="none" dirty="0" err="1">
                <a:solidFill>
                  <a:schemeClr val="dk2"/>
                </a:solidFill>
                <a:latin typeface="Arial"/>
                <a:ea typeface="Arial"/>
                <a:cs typeface="Arial"/>
                <a:sym typeface="Arial"/>
              </a:rPr>
              <a:t>potential</a:t>
            </a:r>
            <a:r>
              <a:rPr lang="fr-FR" strike="noStrike" cap="none" dirty="0">
                <a:solidFill>
                  <a:schemeClr val="dk2"/>
                </a:solidFill>
                <a:latin typeface="Arial"/>
                <a:ea typeface="Arial"/>
                <a:cs typeface="Arial"/>
                <a:sym typeface="Arial"/>
              </a:rPr>
              <a:t>)</a:t>
            </a:r>
            <a:endParaRPr sz="1000" dirty="0"/>
          </a:p>
          <a:p>
            <a:pPr marL="914400" marR="0" lvl="2" indent="0" algn="l" rtl="0">
              <a:lnSpc>
                <a:spcPct val="100000"/>
              </a:lnSpc>
              <a:spcBef>
                <a:spcPts val="0"/>
              </a:spcBef>
              <a:spcAft>
                <a:spcPts val="0"/>
              </a:spcAft>
              <a:buClr>
                <a:schemeClr val="dk2"/>
              </a:buClr>
              <a:buSzPts val="2800"/>
              <a:buFont typeface="Arial"/>
              <a:buNone/>
            </a:pPr>
            <a:endParaRPr sz="1700" b="1" i="0" u="none" strike="noStrike" cap="none" dirty="0">
              <a:solidFill>
                <a:schemeClr val="dk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13</a:t>
            </a:fld>
            <a:endParaRPr/>
          </a:p>
        </p:txBody>
      </p:sp>
      <p:pic>
        <p:nvPicPr>
          <p:cNvPr id="293" name="Google Shape;293;p48"/>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294" name="Google Shape;294;p48"/>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a:t>
            </a:r>
            <a:endParaRPr b="1" dirty="0">
              <a:solidFill>
                <a:srgbClr val="1155CC"/>
              </a:solidFill>
              <a:latin typeface="+mn-lt"/>
              <a:ea typeface="Comic Sans MS"/>
              <a:cs typeface="Comic Sans MS"/>
              <a:sym typeface="Comic Sans MS"/>
            </a:endParaRPr>
          </a:p>
        </p:txBody>
      </p:sp>
      <p:cxnSp>
        <p:nvCxnSpPr>
          <p:cNvPr id="295" name="Google Shape;295;p48"/>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15" name="ZoneTexte 14">
            <a:extLst>
              <a:ext uri="{FF2B5EF4-FFF2-40B4-BE49-F238E27FC236}">
                <a16:creationId xmlns:a16="http://schemas.microsoft.com/office/drawing/2014/main" id="{0264323F-CEDF-4501-9036-D57FD45C752B}"/>
              </a:ext>
            </a:extLst>
          </p:cNvPr>
          <p:cNvSpPr txBox="1"/>
          <p:nvPr/>
        </p:nvSpPr>
        <p:spPr>
          <a:xfrm>
            <a:off x="2229149" y="811216"/>
            <a:ext cx="447558" cy="338554"/>
          </a:xfrm>
          <a:prstGeom prst="rect">
            <a:avLst/>
          </a:prstGeom>
          <a:noFill/>
        </p:spPr>
        <p:txBody>
          <a:bodyPr wrap="none" rtlCol="0">
            <a:spAutoFit/>
          </a:bodyPr>
          <a:lstStyle/>
          <a:p>
            <a:pPr algn="ctr"/>
            <a:r>
              <a:rPr lang="en-GB" sz="800" b="1" i="1" dirty="0">
                <a:solidFill>
                  <a:srgbClr val="0070C0"/>
                </a:solidFill>
              </a:rPr>
              <a:t>pp</a:t>
            </a:r>
          </a:p>
          <a:p>
            <a:r>
              <a:rPr lang="en-GB" sz="800" b="1" dirty="0" err="1">
                <a:solidFill>
                  <a:srgbClr val="0070C0"/>
                </a:solidFill>
              </a:rPr>
              <a:t>PbPb</a:t>
            </a:r>
            <a:endParaRPr lang="en-GB" sz="1000" b="1" dirty="0">
              <a:solidFill>
                <a:srgbClr val="0070C0"/>
              </a:solidFill>
            </a:endParaRPr>
          </a:p>
        </p:txBody>
      </p:sp>
      <p:sp>
        <p:nvSpPr>
          <p:cNvPr id="17" name="ZoneTexte 16">
            <a:extLst>
              <a:ext uri="{FF2B5EF4-FFF2-40B4-BE49-F238E27FC236}">
                <a16:creationId xmlns:a16="http://schemas.microsoft.com/office/drawing/2014/main" id="{CD098CF3-67E7-4969-8346-8B89A0B784D0}"/>
              </a:ext>
            </a:extLst>
          </p:cNvPr>
          <p:cNvSpPr txBox="1"/>
          <p:nvPr/>
        </p:nvSpPr>
        <p:spPr>
          <a:xfrm>
            <a:off x="2625379" y="824824"/>
            <a:ext cx="378630" cy="338554"/>
          </a:xfrm>
          <a:prstGeom prst="rect">
            <a:avLst/>
          </a:prstGeom>
          <a:noFill/>
        </p:spPr>
        <p:txBody>
          <a:bodyPr wrap="none" rtlCol="0">
            <a:spAutoFit/>
          </a:bodyPr>
          <a:lstStyle/>
          <a:p>
            <a:r>
              <a:rPr lang="en-GB" sz="800" b="1" i="1" dirty="0" err="1">
                <a:solidFill>
                  <a:srgbClr val="0070C0"/>
                </a:solidFill>
              </a:rPr>
              <a:t>p</a:t>
            </a:r>
            <a:r>
              <a:rPr lang="en-GB" sz="800" b="1" dirty="0" err="1">
                <a:solidFill>
                  <a:srgbClr val="0070C0"/>
                </a:solidFill>
              </a:rPr>
              <a:t>Pb</a:t>
            </a:r>
            <a:endParaRPr lang="en-GB" sz="800" b="1" dirty="0">
              <a:solidFill>
                <a:srgbClr val="0070C0"/>
              </a:solidFill>
            </a:endParaRPr>
          </a:p>
          <a:p>
            <a:r>
              <a:rPr lang="en-GB" sz="800" b="1" dirty="0" err="1">
                <a:solidFill>
                  <a:srgbClr val="0070C0"/>
                </a:solidFill>
              </a:rPr>
              <a:t>Pb</a:t>
            </a:r>
            <a:r>
              <a:rPr lang="en-GB" sz="800" b="1" i="1" dirty="0" err="1">
                <a:solidFill>
                  <a:srgbClr val="0070C0"/>
                </a:solidFill>
              </a:rPr>
              <a:t>p</a:t>
            </a:r>
            <a:endParaRPr lang="en-GB" sz="1000" b="1" i="1" dirty="0">
              <a:solidFill>
                <a:srgbClr val="0070C0"/>
              </a:solidFill>
            </a:endParaRPr>
          </a:p>
        </p:txBody>
      </p:sp>
      <p:sp>
        <p:nvSpPr>
          <p:cNvPr id="2" name="Rectangle 1">
            <a:extLst>
              <a:ext uri="{FF2B5EF4-FFF2-40B4-BE49-F238E27FC236}">
                <a16:creationId xmlns:a16="http://schemas.microsoft.com/office/drawing/2014/main" id="{E977DC3F-2AFA-4824-9344-7B953424DA1D}"/>
              </a:ext>
            </a:extLst>
          </p:cNvPr>
          <p:cNvSpPr/>
          <p:nvPr/>
        </p:nvSpPr>
        <p:spPr>
          <a:xfrm>
            <a:off x="0" y="682171"/>
            <a:ext cx="1946711" cy="1100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 6">
            <a:extLst>
              <a:ext uri="{FF2B5EF4-FFF2-40B4-BE49-F238E27FC236}">
                <a16:creationId xmlns:a16="http://schemas.microsoft.com/office/drawing/2014/main" id="{E95F308D-BD1C-4E3D-B7E5-E20E49B9C8B5}"/>
              </a:ext>
            </a:extLst>
          </p:cNvPr>
          <p:cNvPicPr>
            <a:picLocks noChangeAspect="1"/>
          </p:cNvPicPr>
          <p:nvPr/>
        </p:nvPicPr>
        <p:blipFill>
          <a:blip r:embed="rId4"/>
          <a:stretch>
            <a:fillRect/>
          </a:stretch>
        </p:blipFill>
        <p:spPr>
          <a:xfrm>
            <a:off x="0" y="1257522"/>
            <a:ext cx="9144000" cy="283432"/>
          </a:xfrm>
          <a:prstGeom prst="rect">
            <a:avLst/>
          </a:prstGeom>
        </p:spPr>
      </p:pic>
      <p:cxnSp>
        <p:nvCxnSpPr>
          <p:cNvPr id="14" name="Connecteur droit avec flèche 13">
            <a:extLst>
              <a:ext uri="{FF2B5EF4-FFF2-40B4-BE49-F238E27FC236}">
                <a16:creationId xmlns:a16="http://schemas.microsoft.com/office/drawing/2014/main" id="{AC5EE854-398A-4DCD-BC83-B07EC87F8DE1}"/>
              </a:ext>
            </a:extLst>
          </p:cNvPr>
          <p:cNvCxnSpPr>
            <a:cxnSpLocks/>
          </p:cNvCxnSpPr>
          <p:nvPr/>
        </p:nvCxnSpPr>
        <p:spPr>
          <a:xfrm>
            <a:off x="2447863" y="1110662"/>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F0152712-E869-444F-8991-848962E5A2B0}"/>
              </a:ext>
            </a:extLst>
          </p:cNvPr>
          <p:cNvCxnSpPr>
            <a:cxnSpLocks/>
          </p:cNvCxnSpPr>
          <p:nvPr/>
        </p:nvCxnSpPr>
        <p:spPr>
          <a:xfrm>
            <a:off x="2795838" y="1119563"/>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80813781-EB58-420B-9DDD-C7DE5BC30FB0}"/>
              </a:ext>
            </a:extLst>
          </p:cNvPr>
          <p:cNvCxnSpPr>
            <a:cxnSpLocks/>
          </p:cNvCxnSpPr>
          <p:nvPr/>
        </p:nvCxnSpPr>
        <p:spPr>
          <a:xfrm>
            <a:off x="3494634" y="1112238"/>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827E10C7-54DC-4AB9-9AD3-65E7AFE96E7E}"/>
              </a:ext>
            </a:extLst>
          </p:cNvPr>
          <p:cNvSpPr txBox="1"/>
          <p:nvPr/>
        </p:nvSpPr>
        <p:spPr>
          <a:xfrm>
            <a:off x="3270855" y="932326"/>
            <a:ext cx="447558" cy="215444"/>
          </a:xfrm>
          <a:prstGeom prst="rect">
            <a:avLst/>
          </a:prstGeom>
          <a:noFill/>
        </p:spPr>
        <p:txBody>
          <a:bodyPr wrap="none" rtlCol="0">
            <a:spAutoFit/>
          </a:bodyPr>
          <a:lstStyle/>
          <a:p>
            <a:r>
              <a:rPr lang="en-GB" sz="800" b="1" dirty="0" err="1">
                <a:solidFill>
                  <a:srgbClr val="0070C0"/>
                </a:solidFill>
              </a:rPr>
              <a:t>PbPb</a:t>
            </a:r>
            <a:endParaRPr lang="en-GB" sz="1000" b="1" dirty="0">
              <a:solidFill>
                <a:srgbClr val="0070C0"/>
              </a:solidFill>
            </a:endParaRPr>
          </a:p>
        </p:txBody>
      </p:sp>
      <p:sp>
        <p:nvSpPr>
          <p:cNvPr id="13" name="ZoneTexte 12">
            <a:extLst>
              <a:ext uri="{FF2B5EF4-FFF2-40B4-BE49-F238E27FC236}">
                <a16:creationId xmlns:a16="http://schemas.microsoft.com/office/drawing/2014/main" id="{066907A8-132E-4047-9FC6-5D9BBD92FF85}"/>
              </a:ext>
            </a:extLst>
          </p:cNvPr>
          <p:cNvSpPr txBox="1"/>
          <p:nvPr/>
        </p:nvSpPr>
        <p:spPr>
          <a:xfrm>
            <a:off x="1226315" y="819081"/>
            <a:ext cx="378630" cy="338554"/>
          </a:xfrm>
          <a:prstGeom prst="rect">
            <a:avLst/>
          </a:prstGeom>
          <a:noFill/>
        </p:spPr>
        <p:txBody>
          <a:bodyPr wrap="none" rtlCol="0">
            <a:spAutoFit/>
          </a:bodyPr>
          <a:lstStyle/>
          <a:p>
            <a:r>
              <a:rPr lang="en-GB" sz="800" b="1" i="1" dirty="0" err="1">
                <a:solidFill>
                  <a:srgbClr val="0070C0"/>
                </a:solidFill>
              </a:rPr>
              <a:t>p</a:t>
            </a:r>
            <a:r>
              <a:rPr lang="en-GB" sz="800" b="1" dirty="0" err="1">
                <a:solidFill>
                  <a:srgbClr val="0070C0"/>
                </a:solidFill>
              </a:rPr>
              <a:t>Pb</a:t>
            </a:r>
            <a:endParaRPr lang="en-GB" sz="800" b="1" dirty="0">
              <a:solidFill>
                <a:srgbClr val="0070C0"/>
              </a:solidFill>
            </a:endParaRPr>
          </a:p>
          <a:p>
            <a:r>
              <a:rPr lang="en-GB" sz="800" b="1" dirty="0" err="1">
                <a:solidFill>
                  <a:srgbClr val="0070C0"/>
                </a:solidFill>
              </a:rPr>
              <a:t>Pb</a:t>
            </a:r>
            <a:r>
              <a:rPr lang="en-GB" sz="800" b="1" i="1" dirty="0" err="1">
                <a:solidFill>
                  <a:srgbClr val="0070C0"/>
                </a:solidFill>
              </a:rPr>
              <a:t>p</a:t>
            </a:r>
            <a:endParaRPr lang="en-GB" sz="1000" b="1" i="1" dirty="0">
              <a:solidFill>
                <a:srgbClr val="0070C0"/>
              </a:solidFill>
            </a:endParaRPr>
          </a:p>
        </p:txBody>
      </p:sp>
      <p:cxnSp>
        <p:nvCxnSpPr>
          <p:cNvPr id="8" name="Connecteur droit avec flèche 7">
            <a:extLst>
              <a:ext uri="{FF2B5EF4-FFF2-40B4-BE49-F238E27FC236}">
                <a16:creationId xmlns:a16="http://schemas.microsoft.com/office/drawing/2014/main" id="{B8656FA0-6A1B-4207-9B2B-5385BC205165}"/>
              </a:ext>
            </a:extLst>
          </p:cNvPr>
          <p:cNvCxnSpPr>
            <a:cxnSpLocks/>
          </p:cNvCxnSpPr>
          <p:nvPr/>
        </p:nvCxnSpPr>
        <p:spPr>
          <a:xfrm>
            <a:off x="691344" y="1110663"/>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7D5ECA39-D26F-43DA-9C76-F1AF1A730F99}"/>
              </a:ext>
            </a:extLst>
          </p:cNvPr>
          <p:cNvSpPr txBox="1"/>
          <p:nvPr/>
        </p:nvSpPr>
        <p:spPr>
          <a:xfrm>
            <a:off x="467565" y="930751"/>
            <a:ext cx="447558" cy="215444"/>
          </a:xfrm>
          <a:prstGeom prst="rect">
            <a:avLst/>
          </a:prstGeom>
          <a:noFill/>
        </p:spPr>
        <p:txBody>
          <a:bodyPr wrap="none" rtlCol="0">
            <a:spAutoFit/>
          </a:bodyPr>
          <a:lstStyle/>
          <a:p>
            <a:r>
              <a:rPr lang="en-GB" sz="800" b="1" dirty="0" err="1">
                <a:solidFill>
                  <a:srgbClr val="0070C0"/>
                </a:solidFill>
              </a:rPr>
              <a:t>PbPb</a:t>
            </a:r>
            <a:endParaRPr lang="en-GB" sz="1000" b="1" dirty="0">
              <a:solidFill>
                <a:srgbClr val="0070C0"/>
              </a:solidFill>
            </a:endParaRPr>
          </a:p>
        </p:txBody>
      </p:sp>
      <p:cxnSp>
        <p:nvCxnSpPr>
          <p:cNvPr id="10" name="Connecteur droit avec flèche 9">
            <a:extLst>
              <a:ext uri="{FF2B5EF4-FFF2-40B4-BE49-F238E27FC236}">
                <a16:creationId xmlns:a16="http://schemas.microsoft.com/office/drawing/2014/main" id="{B99A8B9A-0608-42DD-B6C1-FC8D84BEC2BC}"/>
              </a:ext>
            </a:extLst>
          </p:cNvPr>
          <p:cNvCxnSpPr>
            <a:cxnSpLocks/>
          </p:cNvCxnSpPr>
          <p:nvPr/>
        </p:nvCxnSpPr>
        <p:spPr>
          <a:xfrm>
            <a:off x="1041706" y="1116957"/>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6A348CA7-E000-4C61-8E48-90AE29B429C8}"/>
              </a:ext>
            </a:extLst>
          </p:cNvPr>
          <p:cNvSpPr txBox="1"/>
          <p:nvPr/>
        </p:nvSpPr>
        <p:spPr>
          <a:xfrm>
            <a:off x="832065" y="932326"/>
            <a:ext cx="447558" cy="215444"/>
          </a:xfrm>
          <a:prstGeom prst="rect">
            <a:avLst/>
          </a:prstGeom>
          <a:noFill/>
        </p:spPr>
        <p:txBody>
          <a:bodyPr wrap="none" rtlCol="0">
            <a:spAutoFit/>
          </a:bodyPr>
          <a:lstStyle/>
          <a:p>
            <a:r>
              <a:rPr lang="en-GB" sz="800" b="1" dirty="0" err="1">
                <a:solidFill>
                  <a:srgbClr val="0070C0"/>
                </a:solidFill>
              </a:rPr>
              <a:t>PbPb</a:t>
            </a:r>
            <a:endParaRPr lang="en-GB" sz="1000" b="1" dirty="0">
              <a:solidFill>
                <a:srgbClr val="0070C0"/>
              </a:solidFill>
            </a:endParaRPr>
          </a:p>
        </p:txBody>
      </p:sp>
      <p:cxnSp>
        <p:nvCxnSpPr>
          <p:cNvPr id="12" name="Connecteur droit avec flèche 11">
            <a:extLst>
              <a:ext uri="{FF2B5EF4-FFF2-40B4-BE49-F238E27FC236}">
                <a16:creationId xmlns:a16="http://schemas.microsoft.com/office/drawing/2014/main" id="{CBE089FB-3D6D-44D1-B2B5-5684D1B29CD9}"/>
              </a:ext>
            </a:extLst>
          </p:cNvPr>
          <p:cNvCxnSpPr>
            <a:cxnSpLocks/>
          </p:cNvCxnSpPr>
          <p:nvPr/>
        </p:nvCxnSpPr>
        <p:spPr>
          <a:xfrm>
            <a:off x="1396774" y="1113820"/>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96" name="Google Shape;296;p48"/>
          <p:cNvSpPr txBox="1">
            <a:spLocks noGrp="1"/>
          </p:cNvSpPr>
          <p:nvPr>
            <p:ph type="body" idx="1"/>
          </p:nvPr>
        </p:nvSpPr>
        <p:spPr>
          <a:xfrm>
            <a:off x="-142872" y="1732992"/>
            <a:ext cx="5622015" cy="2585684"/>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800"/>
              <a:buNone/>
            </a:pPr>
            <a:endParaRPr lang="fr-FR" dirty="0"/>
          </a:p>
          <a:p>
            <a:pPr marL="457200" lvl="0" indent="-342900" algn="l" rtl="0">
              <a:lnSpc>
                <a:spcPct val="115000"/>
              </a:lnSpc>
              <a:spcBef>
                <a:spcPts val="0"/>
              </a:spcBef>
              <a:spcAft>
                <a:spcPts val="0"/>
              </a:spcAft>
              <a:buSzPts val="1800"/>
              <a:buChar char="●"/>
            </a:pPr>
            <a:r>
              <a:rPr lang="en" sz="1400" b="1" dirty="0">
                <a:solidFill>
                  <a:srgbClr val="C00000"/>
                </a:solidFill>
              </a:rPr>
              <a:t>LHC Run 1 and 2 results</a:t>
            </a:r>
            <a:r>
              <a:rPr lang="en" sz="1400" dirty="0">
                <a:solidFill>
                  <a:srgbClr val="C00000"/>
                </a:solidFill>
              </a:rPr>
              <a:t> </a:t>
            </a:r>
            <a:r>
              <a:rPr lang="en" sz="1400" dirty="0"/>
              <a:t>confirmed </a:t>
            </a:r>
            <a:r>
              <a:rPr lang="en" sz="1400" dirty="0">
                <a:solidFill>
                  <a:srgbClr val="595959"/>
                </a:solidFill>
              </a:rPr>
              <a:t>and</a:t>
            </a:r>
            <a:r>
              <a:rPr lang="en" sz="1400" dirty="0"/>
              <a:t> refined the picture of a </a:t>
            </a:r>
            <a:r>
              <a:rPr lang="en" sz="1400" b="1" dirty="0">
                <a:solidFill>
                  <a:srgbClr val="C00000"/>
                </a:solidFill>
              </a:rPr>
              <a:t>nearly-perfect fluid (sQGP) </a:t>
            </a:r>
            <a:r>
              <a:rPr lang="fr-FR" sz="1400" b="1" dirty="0" err="1">
                <a:solidFill>
                  <a:srgbClr val="C00000"/>
                </a:solidFill>
              </a:rPr>
              <a:t>observed</a:t>
            </a:r>
            <a:r>
              <a:rPr lang="fr-FR" sz="1400" b="1" dirty="0">
                <a:solidFill>
                  <a:srgbClr val="C00000"/>
                </a:solidFill>
              </a:rPr>
              <a:t> in </a:t>
            </a:r>
            <a:r>
              <a:rPr lang="fr-FR" sz="1400" b="1" dirty="0" err="1">
                <a:solidFill>
                  <a:srgbClr val="C00000"/>
                </a:solidFill>
              </a:rPr>
              <a:t>PbPb</a:t>
            </a:r>
            <a:r>
              <a:rPr lang="fr-FR" sz="1400" b="1" dirty="0">
                <a:solidFill>
                  <a:srgbClr val="C00000"/>
                </a:solidFill>
              </a:rPr>
              <a:t> collisions </a:t>
            </a:r>
            <a:r>
              <a:rPr lang="en" sz="1400" dirty="0">
                <a:solidFill>
                  <a:srgbClr val="595959"/>
                </a:solidFill>
              </a:rPr>
              <a:t>(</a:t>
            </a:r>
            <a:r>
              <a:rPr lang="fr-FR" sz="1400" dirty="0">
                <a:solidFill>
                  <a:srgbClr val="595959"/>
                </a:solidFill>
              </a:rPr>
              <a:t>f</a:t>
            </a:r>
            <a:r>
              <a:rPr lang="en" sz="1400" dirty="0">
                <a:solidFill>
                  <a:srgbClr val="595959"/>
                </a:solidFill>
              </a:rPr>
              <a:t>irst observed at RHIC/BNL)</a:t>
            </a:r>
            <a:r>
              <a:rPr lang="en" sz="1400" dirty="0"/>
              <a:t>:</a:t>
            </a:r>
            <a:endParaRPr sz="1400" dirty="0"/>
          </a:p>
          <a:p>
            <a:pPr marL="914400" lvl="1" indent="-317500" algn="l" rtl="0">
              <a:lnSpc>
                <a:spcPct val="130000"/>
              </a:lnSpc>
              <a:spcBef>
                <a:spcPts val="0"/>
              </a:spcBef>
              <a:spcAft>
                <a:spcPts val="0"/>
              </a:spcAft>
              <a:buSzPts val="1400"/>
              <a:buChar char="○"/>
            </a:pPr>
            <a:r>
              <a:rPr lang="en" sz="1200" dirty="0"/>
              <a:t>Very dense medium (</a:t>
            </a:r>
            <a:r>
              <a:rPr lang="en" sz="1200" b="1" dirty="0">
                <a:solidFill>
                  <a:srgbClr val="0070C0"/>
                </a:solidFill>
              </a:rPr>
              <a:t>jet quenching</a:t>
            </a:r>
            <a:r>
              <a:rPr lang="en" sz="1200" dirty="0"/>
              <a:t>)</a:t>
            </a:r>
            <a:endParaRPr sz="1200" dirty="0"/>
          </a:p>
          <a:p>
            <a:pPr marL="914400" lvl="1" indent="-317500" algn="l" rtl="0">
              <a:lnSpc>
                <a:spcPct val="130000"/>
              </a:lnSpc>
              <a:spcBef>
                <a:spcPts val="0"/>
              </a:spcBef>
              <a:spcAft>
                <a:spcPts val="0"/>
              </a:spcAft>
              <a:buSzPts val="1400"/>
              <a:buChar char="○"/>
            </a:pPr>
            <a:r>
              <a:rPr lang="fr-FR" sz="1200" dirty="0" err="1"/>
              <a:t>Azimuthal</a:t>
            </a:r>
            <a:r>
              <a:rPr lang="fr-FR" sz="1200" dirty="0"/>
              <a:t> and l</a:t>
            </a:r>
            <a:r>
              <a:rPr lang="en" sz="1200" dirty="0"/>
              <a:t>ong-range correlations (</a:t>
            </a:r>
            <a:r>
              <a:rPr lang="en" sz="1200" b="1" dirty="0">
                <a:solidFill>
                  <a:srgbClr val="0070C0"/>
                </a:solidFill>
              </a:rPr>
              <a:t>elliptic, triangular flow, ridge</a:t>
            </a:r>
            <a:r>
              <a:rPr lang="en" sz="1200" dirty="0"/>
              <a:t>) </a:t>
            </a:r>
            <a:endParaRPr sz="1200" dirty="0"/>
          </a:p>
          <a:p>
            <a:pPr marL="914400" lvl="1" indent="-317500" algn="l" rtl="0">
              <a:lnSpc>
                <a:spcPct val="130000"/>
              </a:lnSpc>
              <a:spcBef>
                <a:spcPts val="0"/>
              </a:spcBef>
              <a:spcAft>
                <a:spcPts val="0"/>
              </a:spcAft>
              <a:buSzPts val="1400"/>
              <a:buChar char="○"/>
            </a:pPr>
            <a:r>
              <a:rPr lang="fr-FR" sz="1200" b="1" dirty="0">
                <a:solidFill>
                  <a:srgbClr val="0070C0"/>
                </a:solidFill>
              </a:rPr>
              <a:t>hadron</a:t>
            </a:r>
            <a:r>
              <a:rPr lang="en" sz="1200" b="1" dirty="0">
                <a:solidFill>
                  <a:srgbClr val="0070C0"/>
                </a:solidFill>
              </a:rPr>
              <a:t> yields </a:t>
            </a:r>
            <a:r>
              <a:rPr lang="en" sz="1200" dirty="0"/>
              <a:t>following statistical (thermal) models</a:t>
            </a:r>
            <a:endParaRPr sz="1200" dirty="0"/>
          </a:p>
          <a:p>
            <a:pPr marL="914400" lvl="1" indent="-317500" algn="l" rtl="0">
              <a:lnSpc>
                <a:spcPct val="130000"/>
              </a:lnSpc>
              <a:spcBef>
                <a:spcPts val="0"/>
              </a:spcBef>
              <a:spcAft>
                <a:spcPts val="0"/>
              </a:spcAft>
              <a:buSzPts val="1400"/>
              <a:buChar char="○"/>
            </a:pPr>
            <a:r>
              <a:rPr lang="en" sz="1200" b="1" dirty="0">
                <a:solidFill>
                  <a:srgbClr val="0070C0"/>
                </a:solidFill>
              </a:rPr>
              <a:t>Heavy-quark (</a:t>
            </a:r>
            <a:r>
              <a:rPr lang="fr-FR" sz="1200" b="1" dirty="0" err="1">
                <a:solidFill>
                  <a:srgbClr val="0070C0"/>
                </a:solidFill>
              </a:rPr>
              <a:t>c,b</a:t>
            </a:r>
            <a:r>
              <a:rPr lang="fr-FR" sz="1200" b="1" dirty="0">
                <a:solidFill>
                  <a:srgbClr val="0070C0"/>
                </a:solidFill>
              </a:rPr>
              <a:t>) </a:t>
            </a:r>
            <a:r>
              <a:rPr lang="en" sz="1200" dirty="0"/>
              <a:t>energy loss and thermalization, </a:t>
            </a:r>
            <a:r>
              <a:rPr lang="en" sz="1200" b="1" dirty="0"/>
              <a:t>recombination</a:t>
            </a:r>
            <a:endParaRPr sz="1200" dirty="0"/>
          </a:p>
          <a:p>
            <a:pPr marL="914400" lvl="0" indent="0" algn="l" rtl="0">
              <a:lnSpc>
                <a:spcPct val="115000"/>
              </a:lnSpc>
              <a:spcBef>
                <a:spcPts val="0"/>
              </a:spcBef>
              <a:spcAft>
                <a:spcPts val="0"/>
              </a:spcAft>
              <a:buSzPts val="1800"/>
              <a:buNone/>
            </a:pPr>
            <a:endParaRPr dirty="0"/>
          </a:p>
        </p:txBody>
      </p:sp>
      <p:pic>
        <p:nvPicPr>
          <p:cNvPr id="21" name="2016-Sep-15-RAA_centr_Alice5_Alice276_Phenix.pdf" descr="2016-Sep-15-RAA_centr_Alice5_Alice276_Phenix.pdf">
            <a:extLst>
              <a:ext uri="{FF2B5EF4-FFF2-40B4-BE49-F238E27FC236}">
                <a16:creationId xmlns:a16="http://schemas.microsoft.com/office/drawing/2014/main" id="{3D8886D0-0723-4CFB-B804-5152ABC4B432}"/>
              </a:ext>
            </a:extLst>
          </p:cNvPr>
          <p:cNvPicPr>
            <a:picLocks noChangeAspect="1"/>
          </p:cNvPicPr>
          <p:nvPr/>
        </p:nvPicPr>
        <p:blipFill>
          <a:blip r:embed="rId5"/>
          <a:stretch>
            <a:fillRect/>
          </a:stretch>
        </p:blipFill>
        <p:spPr>
          <a:xfrm>
            <a:off x="5804106" y="1794210"/>
            <a:ext cx="3217051" cy="2320590"/>
          </a:xfrm>
          <a:prstGeom prst="rect">
            <a:avLst/>
          </a:prstGeom>
          <a:ln w="12700">
            <a:miter lim="400000"/>
          </a:ln>
        </p:spPr>
      </p:pic>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FD8CD6AB-E4DC-4BD5-9F41-FB0879B398D2}"/>
                  </a:ext>
                </a:extLst>
              </p:cNvPr>
              <p:cNvSpPr txBox="1"/>
              <p:nvPr/>
            </p:nvSpPr>
            <p:spPr>
              <a:xfrm>
                <a:off x="6901914" y="4368056"/>
                <a:ext cx="1021433" cy="431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595959"/>
                              </a:solidFill>
                              <a:latin typeface="Cambria Math" panose="02040503050406030204" pitchFamily="18" charset="0"/>
                            </a:rPr>
                          </m:ctrlPr>
                        </m:sSubPr>
                        <m:e>
                          <m:r>
                            <a:rPr lang="fr-FR" b="0" i="1" smtClean="0">
                              <a:solidFill>
                                <a:srgbClr val="595959"/>
                              </a:solidFill>
                              <a:latin typeface="Cambria Math" panose="02040503050406030204" pitchFamily="18" charset="0"/>
                            </a:rPr>
                            <m:t>𝑅</m:t>
                          </m:r>
                        </m:e>
                        <m:sub>
                          <m:r>
                            <a:rPr lang="fr-FR" b="0" i="1" smtClean="0">
                              <a:solidFill>
                                <a:srgbClr val="595959"/>
                              </a:solidFill>
                              <a:latin typeface="Cambria Math" panose="02040503050406030204" pitchFamily="18" charset="0"/>
                            </a:rPr>
                            <m:t>𝐴𝐴</m:t>
                          </m:r>
                        </m:sub>
                      </m:sSub>
                      <m:r>
                        <a:rPr lang="fr-FR" b="0" i="1" smtClean="0">
                          <a:solidFill>
                            <a:srgbClr val="595959"/>
                          </a:solidFill>
                          <a:latin typeface="Cambria Math" panose="02040503050406030204" pitchFamily="18" charset="0"/>
                        </a:rPr>
                        <m:t>=</m:t>
                      </m:r>
                      <m:f>
                        <m:fPr>
                          <m:ctrlPr>
                            <a:rPr lang="fr-FR" b="0" i="1" smtClean="0">
                              <a:solidFill>
                                <a:srgbClr val="595959"/>
                              </a:solidFill>
                              <a:latin typeface="Cambria Math" panose="02040503050406030204" pitchFamily="18" charset="0"/>
                            </a:rPr>
                          </m:ctrlPr>
                        </m:fPr>
                        <m:num>
                          <m:sSub>
                            <m:sSubPr>
                              <m:ctrlPr>
                                <a:rPr lang="fr-FR" b="0" i="1" smtClean="0">
                                  <a:solidFill>
                                    <a:srgbClr val="595959"/>
                                  </a:solidFill>
                                  <a:latin typeface="Cambria Math" panose="02040503050406030204" pitchFamily="18" charset="0"/>
                                </a:rPr>
                              </m:ctrlPr>
                            </m:sSubPr>
                            <m:e>
                              <m:r>
                                <a:rPr lang="fr-FR" b="0" i="1" smtClean="0">
                                  <a:solidFill>
                                    <a:srgbClr val="595959"/>
                                  </a:solidFill>
                                  <a:latin typeface="Cambria Math" panose="02040503050406030204" pitchFamily="18" charset="0"/>
                                  <a:ea typeface="Cambria Math" panose="02040503050406030204" pitchFamily="18" charset="0"/>
                                </a:rPr>
                                <m:t>𝜎</m:t>
                              </m:r>
                            </m:e>
                            <m:sub>
                              <m:r>
                                <a:rPr lang="fr-FR" b="0" i="1" smtClean="0">
                                  <a:solidFill>
                                    <a:srgbClr val="595959"/>
                                  </a:solidFill>
                                  <a:latin typeface="Cambria Math" panose="02040503050406030204" pitchFamily="18" charset="0"/>
                                </a:rPr>
                                <m:t>𝐴𝐴</m:t>
                              </m:r>
                            </m:sub>
                          </m:sSub>
                        </m:num>
                        <m:den>
                          <m:r>
                            <a:rPr lang="fr-FR" b="0" i="1" smtClean="0">
                              <a:solidFill>
                                <a:srgbClr val="595959"/>
                              </a:solidFill>
                              <a:latin typeface="Cambria Math" panose="02040503050406030204" pitchFamily="18" charset="0"/>
                            </a:rPr>
                            <m:t>𝐴</m:t>
                          </m:r>
                          <m:r>
                            <a:rPr lang="fr-FR" b="0" i="1" smtClean="0">
                              <a:solidFill>
                                <a:srgbClr val="595959"/>
                              </a:solidFill>
                              <a:latin typeface="Cambria Math" panose="02040503050406030204" pitchFamily="18" charset="0"/>
                            </a:rPr>
                            <m:t>²</m:t>
                          </m:r>
                          <m:sSub>
                            <m:sSubPr>
                              <m:ctrlPr>
                                <a:rPr lang="fr-FR" b="0" i="1" smtClean="0">
                                  <a:solidFill>
                                    <a:srgbClr val="595959"/>
                                  </a:solidFill>
                                  <a:latin typeface="Cambria Math" panose="02040503050406030204" pitchFamily="18" charset="0"/>
                                </a:rPr>
                              </m:ctrlPr>
                            </m:sSubPr>
                            <m:e>
                              <m:r>
                                <a:rPr lang="fr-FR" b="0" i="1" smtClean="0">
                                  <a:solidFill>
                                    <a:srgbClr val="595959"/>
                                  </a:solidFill>
                                  <a:latin typeface="Cambria Math" panose="02040503050406030204" pitchFamily="18" charset="0"/>
                                  <a:ea typeface="Cambria Math" panose="02040503050406030204" pitchFamily="18" charset="0"/>
                                </a:rPr>
                                <m:t>𝜎</m:t>
                              </m:r>
                            </m:e>
                            <m:sub>
                              <m:r>
                                <a:rPr lang="fr-FR" b="0" i="1" smtClean="0">
                                  <a:solidFill>
                                    <a:srgbClr val="595959"/>
                                  </a:solidFill>
                                  <a:latin typeface="Cambria Math" panose="02040503050406030204" pitchFamily="18" charset="0"/>
                                </a:rPr>
                                <m:t>𝑝𝑝</m:t>
                              </m:r>
                            </m:sub>
                          </m:sSub>
                        </m:den>
                      </m:f>
                    </m:oMath>
                  </m:oMathPara>
                </a14:m>
                <a:endParaRPr lang="en-GB" dirty="0"/>
              </a:p>
            </p:txBody>
          </p:sp>
        </mc:Choice>
        <mc:Fallback xmlns="">
          <p:sp>
            <p:nvSpPr>
              <p:cNvPr id="3" name="ZoneTexte 2">
                <a:extLst>
                  <a:ext uri="{FF2B5EF4-FFF2-40B4-BE49-F238E27FC236}">
                    <a16:creationId xmlns:a16="http://schemas.microsoft.com/office/drawing/2014/main" id="{FD8CD6AB-E4DC-4BD5-9F41-FB0879B398D2}"/>
                  </a:ext>
                </a:extLst>
              </p:cNvPr>
              <p:cNvSpPr txBox="1">
                <a:spLocks noRot="1" noChangeAspect="1" noMove="1" noResize="1" noEditPoints="1" noAdjustHandles="1" noChangeArrowheads="1" noChangeShapeType="1" noTextEdit="1"/>
              </p:cNvSpPr>
              <p:nvPr/>
            </p:nvSpPr>
            <p:spPr>
              <a:xfrm>
                <a:off x="6901914" y="4368056"/>
                <a:ext cx="1021433" cy="431721"/>
              </a:xfrm>
              <a:prstGeom prst="rect">
                <a:avLst/>
              </a:prstGeom>
              <a:blipFill>
                <a:blip r:embed="rId6"/>
                <a:stretch>
                  <a:fillRect l="-2976" b="-11429"/>
                </a:stretch>
              </a:blipFill>
            </p:spPr>
            <p:txBody>
              <a:bodyPr/>
              <a:lstStyle/>
              <a:p>
                <a:r>
                  <a:rPr lang="en-GB">
                    <a:noFill/>
                  </a:rPr>
                  <a:t> </a:t>
                </a:r>
              </a:p>
            </p:txBody>
          </p:sp>
        </mc:Fallback>
      </mc:AlternateContent>
      <p:sp>
        <p:nvSpPr>
          <p:cNvPr id="4" name="ZoneTexte 3">
            <a:extLst>
              <a:ext uri="{FF2B5EF4-FFF2-40B4-BE49-F238E27FC236}">
                <a16:creationId xmlns:a16="http://schemas.microsoft.com/office/drawing/2014/main" id="{75A0D96A-C966-49B8-834C-A1E444EB85FC}"/>
              </a:ext>
            </a:extLst>
          </p:cNvPr>
          <p:cNvSpPr txBox="1"/>
          <p:nvPr/>
        </p:nvSpPr>
        <p:spPr>
          <a:xfrm>
            <a:off x="5785704" y="4139997"/>
            <a:ext cx="881973" cy="461665"/>
          </a:xfrm>
          <a:prstGeom prst="rect">
            <a:avLst/>
          </a:prstGeom>
          <a:noFill/>
        </p:spPr>
        <p:txBody>
          <a:bodyPr wrap="none" rtlCol="0">
            <a:spAutoFit/>
          </a:bodyPr>
          <a:lstStyle/>
          <a:p>
            <a:pPr algn="ctr"/>
            <a:r>
              <a:rPr lang="en-GB" sz="1200" dirty="0">
                <a:solidFill>
                  <a:srgbClr val="595959"/>
                </a:solidFill>
              </a:rPr>
              <a:t>Peripheral</a:t>
            </a:r>
          </a:p>
          <a:p>
            <a:pPr algn="ctr"/>
            <a:r>
              <a:rPr lang="en-GB" sz="1200" dirty="0">
                <a:solidFill>
                  <a:srgbClr val="595959"/>
                </a:solidFill>
              </a:rPr>
              <a:t>collisions</a:t>
            </a:r>
          </a:p>
        </p:txBody>
      </p:sp>
      <p:sp>
        <p:nvSpPr>
          <p:cNvPr id="24" name="ZoneTexte 23">
            <a:extLst>
              <a:ext uri="{FF2B5EF4-FFF2-40B4-BE49-F238E27FC236}">
                <a16:creationId xmlns:a16="http://schemas.microsoft.com/office/drawing/2014/main" id="{D17CC486-DD94-41E0-83EE-1DEFF4A79926}"/>
              </a:ext>
            </a:extLst>
          </p:cNvPr>
          <p:cNvSpPr txBox="1"/>
          <p:nvPr/>
        </p:nvSpPr>
        <p:spPr>
          <a:xfrm>
            <a:off x="8068652" y="4106446"/>
            <a:ext cx="805029" cy="461665"/>
          </a:xfrm>
          <a:prstGeom prst="rect">
            <a:avLst/>
          </a:prstGeom>
          <a:noFill/>
        </p:spPr>
        <p:txBody>
          <a:bodyPr wrap="none" rtlCol="0">
            <a:spAutoFit/>
          </a:bodyPr>
          <a:lstStyle/>
          <a:p>
            <a:r>
              <a:rPr lang="en-GB" sz="1200" dirty="0">
                <a:solidFill>
                  <a:srgbClr val="595959"/>
                </a:solidFill>
              </a:rPr>
              <a:t>Central</a:t>
            </a:r>
          </a:p>
          <a:p>
            <a:r>
              <a:rPr lang="en-GB" sz="1200" dirty="0">
                <a:solidFill>
                  <a:srgbClr val="595959"/>
                </a:solidFill>
              </a:rPr>
              <a:t>collisions</a:t>
            </a:r>
          </a:p>
        </p:txBody>
      </p:sp>
      <p:sp>
        <p:nvSpPr>
          <p:cNvPr id="25" name="Flèche : bas 24">
            <a:extLst>
              <a:ext uri="{FF2B5EF4-FFF2-40B4-BE49-F238E27FC236}">
                <a16:creationId xmlns:a16="http://schemas.microsoft.com/office/drawing/2014/main" id="{E5B6BAE1-494A-4EEC-A803-9C482C00CA7D}"/>
              </a:ext>
            </a:extLst>
          </p:cNvPr>
          <p:cNvSpPr/>
          <p:nvPr/>
        </p:nvSpPr>
        <p:spPr>
          <a:xfrm rot="10800000">
            <a:off x="6405209" y="3975039"/>
            <a:ext cx="45719" cy="186475"/>
          </a:xfrm>
          <a:prstGeom prst="downArrow">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èche : bas 25">
            <a:extLst>
              <a:ext uri="{FF2B5EF4-FFF2-40B4-BE49-F238E27FC236}">
                <a16:creationId xmlns:a16="http://schemas.microsoft.com/office/drawing/2014/main" id="{9DD9E0F8-BF9F-49A3-986D-5290B937D0D0}"/>
              </a:ext>
            </a:extLst>
          </p:cNvPr>
          <p:cNvSpPr/>
          <p:nvPr/>
        </p:nvSpPr>
        <p:spPr>
          <a:xfrm rot="10800000">
            <a:off x="8549807" y="3956841"/>
            <a:ext cx="45719" cy="186475"/>
          </a:xfrm>
          <a:prstGeom prst="downArrow">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8" name="Google Shape;308;p49"/>
          <p:cNvPicPr preferRelativeResize="0"/>
          <p:nvPr/>
        </p:nvPicPr>
        <p:blipFill rotWithShape="1">
          <a:blip r:embed="rId3">
            <a:alphaModFix/>
          </a:blip>
          <a:srcRect/>
          <a:stretch/>
        </p:blipFill>
        <p:spPr>
          <a:xfrm>
            <a:off x="6800230" y="828045"/>
            <a:ext cx="2317414" cy="3515708"/>
          </a:xfrm>
          <a:prstGeom prst="rect">
            <a:avLst/>
          </a:prstGeom>
          <a:noFill/>
          <a:ln>
            <a:noFill/>
          </a:ln>
        </p:spPr>
      </p:pic>
      <p:sp>
        <p:nvSpPr>
          <p:cNvPr id="301" name="Google Shape;301;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14</a:t>
            </a:fld>
            <a:endParaRPr/>
          </a:p>
        </p:txBody>
      </p:sp>
      <p:pic>
        <p:nvPicPr>
          <p:cNvPr id="302" name="Google Shape;302;p49"/>
          <p:cNvPicPr preferRelativeResize="0"/>
          <p:nvPr/>
        </p:nvPicPr>
        <p:blipFill rotWithShape="1">
          <a:blip r:embed="rId4">
            <a:alphaModFix/>
          </a:blip>
          <a:srcRect/>
          <a:stretch/>
        </p:blipFill>
        <p:spPr>
          <a:xfrm>
            <a:off x="-10" y="0"/>
            <a:ext cx="1635011" cy="1770749"/>
          </a:xfrm>
          <a:prstGeom prst="rect">
            <a:avLst/>
          </a:prstGeom>
          <a:noFill/>
          <a:ln>
            <a:noFill/>
          </a:ln>
        </p:spPr>
      </p:pic>
      <p:sp>
        <p:nvSpPr>
          <p:cNvPr id="303" name="Google Shape;303;p49"/>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a:t>
            </a:r>
            <a:endParaRPr b="1" dirty="0">
              <a:solidFill>
                <a:srgbClr val="1155CC"/>
              </a:solidFill>
              <a:latin typeface="+mn-lt"/>
              <a:ea typeface="Comic Sans MS"/>
              <a:cs typeface="Comic Sans MS"/>
              <a:sym typeface="Comic Sans MS"/>
            </a:endParaRPr>
          </a:p>
        </p:txBody>
      </p:sp>
      <p:cxnSp>
        <p:nvCxnSpPr>
          <p:cNvPr id="304" name="Google Shape;304;p49"/>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305" name="Google Shape;305;p49"/>
          <p:cNvSpPr txBox="1">
            <a:spLocks noGrp="1"/>
          </p:cNvSpPr>
          <p:nvPr>
            <p:ph type="body" idx="1"/>
          </p:nvPr>
        </p:nvSpPr>
        <p:spPr>
          <a:xfrm>
            <a:off x="237069" y="1152475"/>
            <a:ext cx="6652829" cy="3825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1600" b="1" dirty="0">
                <a:solidFill>
                  <a:srgbClr val="C00000"/>
                </a:solidFill>
              </a:rPr>
              <a:t>LHC Run 1 and 2 </a:t>
            </a:r>
            <a:r>
              <a:rPr lang="en" sz="1600" dirty="0"/>
              <a:t>also lead to </a:t>
            </a:r>
            <a:r>
              <a:rPr lang="en" sz="1600" b="1" dirty="0">
                <a:solidFill>
                  <a:srgbClr val="1155CC"/>
                </a:solidFill>
              </a:rPr>
              <a:t> </a:t>
            </a:r>
            <a:r>
              <a:rPr lang="en" sz="1600" b="1" dirty="0">
                <a:solidFill>
                  <a:srgbClr val="C00000"/>
                </a:solidFill>
              </a:rPr>
              <a:t>Striking new result</a:t>
            </a:r>
            <a:r>
              <a:rPr lang="fr-FR" sz="1600" b="1" dirty="0">
                <a:solidFill>
                  <a:srgbClr val="C00000"/>
                </a:solidFill>
              </a:rPr>
              <a:t>s</a:t>
            </a:r>
            <a:r>
              <a:rPr lang="en" sz="1600" dirty="0"/>
              <a:t>:</a:t>
            </a:r>
            <a:endParaRPr sz="1600" dirty="0"/>
          </a:p>
          <a:p>
            <a:pPr marL="914400" lvl="1" indent="-317500" algn="l" rtl="0">
              <a:lnSpc>
                <a:spcPct val="115000"/>
              </a:lnSpc>
              <a:spcBef>
                <a:spcPts val="0"/>
              </a:spcBef>
              <a:spcAft>
                <a:spcPts val="0"/>
              </a:spcAft>
              <a:buSzPts val="1400"/>
              <a:buChar char="○"/>
            </a:pPr>
            <a:r>
              <a:rPr lang="en" sz="1200" b="1" dirty="0">
                <a:solidFill>
                  <a:srgbClr val="0070C0"/>
                </a:solidFill>
              </a:rPr>
              <a:t>Collective-like effects</a:t>
            </a:r>
            <a:r>
              <a:rPr lang="en" sz="1200" dirty="0">
                <a:solidFill>
                  <a:srgbClr val="0070C0"/>
                </a:solidFill>
              </a:rPr>
              <a:t> </a:t>
            </a:r>
            <a:r>
              <a:rPr lang="en" sz="1200" dirty="0"/>
              <a:t>observed </a:t>
            </a:r>
            <a:r>
              <a:rPr lang="en" sz="1200" b="1" dirty="0">
                <a:solidFill>
                  <a:srgbClr val="0070C0"/>
                </a:solidFill>
              </a:rPr>
              <a:t>also in</a:t>
            </a:r>
            <a:r>
              <a:rPr lang="en" sz="1200" dirty="0">
                <a:solidFill>
                  <a:srgbClr val="0070C0"/>
                </a:solidFill>
              </a:rPr>
              <a:t> </a:t>
            </a:r>
            <a:r>
              <a:rPr lang="en" sz="1200" dirty="0"/>
              <a:t>high-multiplicity </a:t>
            </a:r>
            <a:r>
              <a:rPr lang="en" sz="1200" b="1" i="1" dirty="0">
                <a:solidFill>
                  <a:srgbClr val="0070C0"/>
                </a:solidFill>
              </a:rPr>
              <a:t>pp</a:t>
            </a:r>
            <a:r>
              <a:rPr lang="en" sz="1200" dirty="0"/>
              <a:t> and </a:t>
            </a:r>
            <a:r>
              <a:rPr lang="en" sz="1200" b="1" i="1" dirty="0">
                <a:solidFill>
                  <a:srgbClr val="0070C0"/>
                </a:solidFill>
              </a:rPr>
              <a:t>p</a:t>
            </a:r>
            <a:r>
              <a:rPr lang="en" sz="1200" b="1" dirty="0">
                <a:solidFill>
                  <a:srgbClr val="0070C0"/>
                </a:solidFill>
              </a:rPr>
              <a:t>Pb</a:t>
            </a:r>
            <a:r>
              <a:rPr lang="en" sz="1200" dirty="0"/>
              <a:t> collisions,</a:t>
            </a:r>
            <a:endParaRPr sz="1200" dirty="0"/>
          </a:p>
          <a:p>
            <a:pPr marL="914400" lvl="1" indent="-317500" algn="l" rtl="0">
              <a:lnSpc>
                <a:spcPct val="115000"/>
              </a:lnSpc>
              <a:spcBef>
                <a:spcPts val="0"/>
              </a:spcBef>
              <a:spcAft>
                <a:spcPts val="0"/>
              </a:spcAft>
              <a:buSzPts val="1400"/>
              <a:buChar char="○"/>
            </a:pPr>
            <a:endParaRPr lang="en" sz="1200" b="1" dirty="0">
              <a:solidFill>
                <a:srgbClr val="0070C0"/>
              </a:solidFill>
            </a:endParaRPr>
          </a:p>
          <a:p>
            <a:pPr marL="914400" lvl="1" indent="-317500" algn="l" rtl="0">
              <a:lnSpc>
                <a:spcPct val="115000"/>
              </a:lnSpc>
              <a:spcBef>
                <a:spcPts val="0"/>
              </a:spcBef>
              <a:spcAft>
                <a:spcPts val="0"/>
              </a:spcAft>
              <a:buSzPts val="1400"/>
              <a:buChar char="○"/>
            </a:pPr>
            <a:endParaRPr lang="en" sz="1200" b="1" dirty="0">
              <a:solidFill>
                <a:srgbClr val="0070C0"/>
              </a:solidFill>
            </a:endParaRPr>
          </a:p>
          <a:p>
            <a:pPr marL="914400" lvl="1" indent="-317500" algn="l" rtl="0">
              <a:lnSpc>
                <a:spcPct val="115000"/>
              </a:lnSpc>
              <a:spcBef>
                <a:spcPts val="0"/>
              </a:spcBef>
              <a:spcAft>
                <a:spcPts val="0"/>
              </a:spcAft>
              <a:buSzPts val="1400"/>
              <a:buChar char="○"/>
            </a:pPr>
            <a:endParaRPr lang="en" sz="1200" b="1" dirty="0">
              <a:solidFill>
                <a:srgbClr val="0070C0"/>
              </a:solidFill>
            </a:endParaRPr>
          </a:p>
          <a:p>
            <a:pPr marL="914400" lvl="1" indent="-317500" algn="l" rtl="0">
              <a:lnSpc>
                <a:spcPct val="115000"/>
              </a:lnSpc>
              <a:spcBef>
                <a:spcPts val="0"/>
              </a:spcBef>
              <a:spcAft>
                <a:spcPts val="0"/>
              </a:spcAft>
              <a:buSzPts val="1400"/>
              <a:buChar char="○"/>
            </a:pPr>
            <a:endParaRPr lang="en" sz="1200" b="1" dirty="0">
              <a:solidFill>
                <a:srgbClr val="0070C0"/>
              </a:solidFill>
            </a:endParaRPr>
          </a:p>
          <a:p>
            <a:pPr marL="914400" lvl="1" indent="-317500" algn="l" rtl="0">
              <a:lnSpc>
                <a:spcPct val="115000"/>
              </a:lnSpc>
              <a:spcBef>
                <a:spcPts val="0"/>
              </a:spcBef>
              <a:spcAft>
                <a:spcPts val="0"/>
              </a:spcAft>
              <a:buSzPts val="1400"/>
              <a:buChar char="○"/>
            </a:pPr>
            <a:endParaRPr lang="en" sz="1200" b="1" dirty="0">
              <a:solidFill>
                <a:srgbClr val="0070C0"/>
              </a:solidFill>
            </a:endParaRPr>
          </a:p>
          <a:p>
            <a:pPr marL="914400" lvl="1" indent="-317500" algn="l" rtl="0">
              <a:lnSpc>
                <a:spcPct val="115000"/>
              </a:lnSpc>
              <a:spcBef>
                <a:spcPts val="0"/>
              </a:spcBef>
              <a:spcAft>
                <a:spcPts val="0"/>
              </a:spcAft>
              <a:buSzPts val="1400"/>
              <a:buChar char="○"/>
            </a:pPr>
            <a:endParaRPr lang="en" sz="1200" b="1" dirty="0">
              <a:solidFill>
                <a:srgbClr val="0070C0"/>
              </a:solidFill>
            </a:endParaRPr>
          </a:p>
          <a:p>
            <a:pPr marL="914400" lvl="1" indent="-317500" algn="l" rtl="0">
              <a:lnSpc>
                <a:spcPct val="115000"/>
              </a:lnSpc>
              <a:spcBef>
                <a:spcPts val="0"/>
              </a:spcBef>
              <a:spcAft>
                <a:spcPts val="0"/>
              </a:spcAft>
              <a:buSzPts val="1400"/>
              <a:buChar char="○"/>
            </a:pPr>
            <a:endParaRPr lang="en" sz="1200" b="1" dirty="0">
              <a:solidFill>
                <a:srgbClr val="0070C0"/>
              </a:solidFill>
            </a:endParaRPr>
          </a:p>
          <a:p>
            <a:pPr marL="914400" lvl="1" indent="-317500" algn="l" rtl="0">
              <a:lnSpc>
                <a:spcPct val="115000"/>
              </a:lnSpc>
              <a:spcBef>
                <a:spcPts val="0"/>
              </a:spcBef>
              <a:spcAft>
                <a:spcPts val="0"/>
              </a:spcAft>
              <a:buSzPts val="1400"/>
              <a:buChar char="○"/>
            </a:pPr>
            <a:endParaRPr lang="en" sz="1200" b="1" dirty="0">
              <a:solidFill>
                <a:srgbClr val="0070C0"/>
              </a:solidFill>
            </a:endParaRPr>
          </a:p>
          <a:p>
            <a:pPr marL="914400" lvl="1" indent="-317500" algn="l" rtl="0">
              <a:lnSpc>
                <a:spcPct val="115000"/>
              </a:lnSpc>
              <a:spcBef>
                <a:spcPts val="0"/>
              </a:spcBef>
              <a:spcAft>
                <a:spcPts val="0"/>
              </a:spcAft>
              <a:buSzPts val="1400"/>
              <a:buChar char="○"/>
            </a:pPr>
            <a:endParaRPr lang="en" sz="1200" b="1" dirty="0">
              <a:solidFill>
                <a:srgbClr val="0070C0"/>
              </a:solidFill>
            </a:endParaRPr>
          </a:p>
          <a:p>
            <a:pPr marL="914400" lvl="1" indent="-317500" algn="l" rtl="0">
              <a:lnSpc>
                <a:spcPct val="115000"/>
              </a:lnSpc>
              <a:spcBef>
                <a:spcPts val="0"/>
              </a:spcBef>
              <a:spcAft>
                <a:spcPts val="0"/>
              </a:spcAft>
              <a:buSzPts val="1400"/>
              <a:buChar char="○"/>
            </a:pPr>
            <a:r>
              <a:rPr lang="en" sz="1200" b="1" dirty="0">
                <a:solidFill>
                  <a:srgbClr val="0070C0"/>
                </a:solidFill>
              </a:rPr>
              <a:t>Smooth transition from small (pp) to big (PbPb) systems</a:t>
            </a:r>
          </a:p>
          <a:p>
            <a:pPr lvl="2">
              <a:spcBef>
                <a:spcPts val="0"/>
              </a:spcBef>
              <a:buChar char="○"/>
            </a:pPr>
            <a:r>
              <a:rPr lang="fr-FR" sz="1100" dirty="0"/>
              <a:t>T</a:t>
            </a:r>
            <a:r>
              <a:rPr lang="en" sz="1100" dirty="0"/>
              <a:t>he conditions achieved in AA can be appr</a:t>
            </a:r>
            <a:r>
              <a:rPr lang="fr-FR" sz="1100" dirty="0"/>
              <a:t>o</a:t>
            </a:r>
            <a:r>
              <a:rPr lang="en" sz="1100" dirty="0"/>
              <a:t>ached in </a:t>
            </a:r>
            <a:r>
              <a:rPr lang="en" sz="1100" i="1" dirty="0"/>
              <a:t>pp</a:t>
            </a:r>
          </a:p>
          <a:p>
            <a:pPr lvl="2">
              <a:spcBef>
                <a:spcPts val="0"/>
              </a:spcBef>
              <a:buChar char="○"/>
            </a:pPr>
            <a:r>
              <a:rPr lang="fr-FR" sz="1100" dirty="0"/>
              <a:t>U</a:t>
            </a:r>
            <a:r>
              <a:rPr lang="en" sz="1100" dirty="0"/>
              <a:t>nderstanding the cross-over from free-streaming particles in vacuum to a strongly-interacting system is </a:t>
            </a:r>
            <a:r>
              <a:rPr lang="en" sz="1100" b="1" dirty="0">
                <a:solidFill>
                  <a:srgbClr val="C00000"/>
                </a:solidFill>
              </a:rPr>
              <a:t>now a major focus of “heavy-ion” physics</a:t>
            </a:r>
            <a:endParaRPr sz="1100" b="1" dirty="0">
              <a:solidFill>
                <a:srgbClr val="C00000"/>
              </a:solidFill>
            </a:endParaRPr>
          </a:p>
        </p:txBody>
      </p:sp>
      <p:pic>
        <p:nvPicPr>
          <p:cNvPr id="306" name="Google Shape;306;p49"/>
          <p:cNvPicPr preferRelativeResize="0"/>
          <p:nvPr/>
        </p:nvPicPr>
        <p:blipFill rotWithShape="1">
          <a:blip r:embed="rId5">
            <a:alphaModFix/>
          </a:blip>
          <a:srcRect/>
          <a:stretch/>
        </p:blipFill>
        <p:spPr>
          <a:xfrm>
            <a:off x="4070654" y="2296571"/>
            <a:ext cx="1255935" cy="1060344"/>
          </a:xfrm>
          <a:prstGeom prst="rect">
            <a:avLst/>
          </a:prstGeom>
          <a:noFill/>
          <a:ln>
            <a:noFill/>
          </a:ln>
        </p:spPr>
      </p:pic>
      <p:pic>
        <p:nvPicPr>
          <p:cNvPr id="13" name="Capture d’écran 2018-03-08 à 13.12.18.png" descr="Capture d’écran 2018-03-08 à 13.12.18.png">
            <a:extLst>
              <a:ext uri="{FF2B5EF4-FFF2-40B4-BE49-F238E27FC236}">
                <a16:creationId xmlns:a16="http://schemas.microsoft.com/office/drawing/2014/main" id="{F9CCAB43-5EB8-4C28-80A0-12586879F323}"/>
              </a:ext>
            </a:extLst>
          </p:cNvPr>
          <p:cNvPicPr>
            <a:picLocks noChangeAspect="1"/>
          </p:cNvPicPr>
          <p:nvPr/>
        </p:nvPicPr>
        <p:blipFill>
          <a:blip r:embed="rId6">
            <a:extLst/>
          </a:blip>
          <a:srcRect t="6317"/>
          <a:stretch>
            <a:fillRect/>
          </a:stretch>
        </p:blipFill>
        <p:spPr>
          <a:xfrm>
            <a:off x="-10" y="1834227"/>
            <a:ext cx="1635011" cy="640931"/>
          </a:xfrm>
          <a:prstGeom prst="rect">
            <a:avLst/>
          </a:prstGeom>
          <a:ln w="12700" cap="flat">
            <a:noFill/>
            <a:miter lim="400000"/>
          </a:ln>
          <a:effectLst/>
        </p:spPr>
      </p:pic>
      <p:sp>
        <p:nvSpPr>
          <p:cNvPr id="2" name="ZoneTexte 1">
            <a:extLst>
              <a:ext uri="{FF2B5EF4-FFF2-40B4-BE49-F238E27FC236}">
                <a16:creationId xmlns:a16="http://schemas.microsoft.com/office/drawing/2014/main" id="{A55EAF93-D797-4B28-A4D7-F297EEA44FA8}"/>
              </a:ext>
            </a:extLst>
          </p:cNvPr>
          <p:cNvSpPr txBox="1"/>
          <p:nvPr/>
        </p:nvSpPr>
        <p:spPr>
          <a:xfrm>
            <a:off x="8538639" y="628403"/>
            <a:ext cx="579005" cy="276999"/>
          </a:xfrm>
          <a:prstGeom prst="rect">
            <a:avLst/>
          </a:prstGeom>
          <a:noFill/>
        </p:spPr>
        <p:txBody>
          <a:bodyPr wrap="none" rtlCol="0">
            <a:spAutoFit/>
          </a:bodyPr>
          <a:lstStyle/>
          <a:p>
            <a:r>
              <a:rPr lang="en-GB" sz="1200" b="1" dirty="0" err="1">
                <a:solidFill>
                  <a:srgbClr val="595959"/>
                </a:solidFill>
              </a:rPr>
              <a:t>PbPb</a:t>
            </a:r>
            <a:endParaRPr lang="en-GB" sz="1200" b="1" dirty="0">
              <a:solidFill>
                <a:srgbClr val="595959"/>
              </a:solidFill>
            </a:endParaRPr>
          </a:p>
        </p:txBody>
      </p:sp>
      <p:sp>
        <p:nvSpPr>
          <p:cNvPr id="14" name="ZoneTexte 13">
            <a:extLst>
              <a:ext uri="{FF2B5EF4-FFF2-40B4-BE49-F238E27FC236}">
                <a16:creationId xmlns:a16="http://schemas.microsoft.com/office/drawing/2014/main" id="{AE97D5A6-15A2-4FF7-9135-4759083F3673}"/>
              </a:ext>
            </a:extLst>
          </p:cNvPr>
          <p:cNvSpPr txBox="1"/>
          <p:nvPr/>
        </p:nvSpPr>
        <p:spPr>
          <a:xfrm>
            <a:off x="7122102" y="485264"/>
            <a:ext cx="463589" cy="400110"/>
          </a:xfrm>
          <a:prstGeom prst="rect">
            <a:avLst/>
          </a:prstGeom>
          <a:noFill/>
        </p:spPr>
        <p:txBody>
          <a:bodyPr wrap="none" rtlCol="0">
            <a:spAutoFit/>
          </a:bodyPr>
          <a:lstStyle/>
          <a:p>
            <a:pPr algn="ctr"/>
            <a:endParaRPr lang="en-GB" sz="800" dirty="0"/>
          </a:p>
          <a:p>
            <a:pPr algn="ctr"/>
            <a:r>
              <a:rPr lang="en-GB" sz="1200" b="1" dirty="0" err="1">
                <a:solidFill>
                  <a:srgbClr val="595959"/>
                </a:solidFill>
              </a:rPr>
              <a:t>p+p</a:t>
            </a:r>
            <a:endParaRPr lang="en-GB" sz="1200" b="1" dirty="0">
              <a:solidFill>
                <a:srgbClr val="595959"/>
              </a:solidFill>
            </a:endParaRPr>
          </a:p>
        </p:txBody>
      </p:sp>
      <p:sp>
        <p:nvSpPr>
          <p:cNvPr id="15" name="ZoneTexte 14">
            <a:extLst>
              <a:ext uri="{FF2B5EF4-FFF2-40B4-BE49-F238E27FC236}">
                <a16:creationId xmlns:a16="http://schemas.microsoft.com/office/drawing/2014/main" id="{E4811549-29F1-45FC-922C-D8F90871E294}"/>
              </a:ext>
            </a:extLst>
          </p:cNvPr>
          <p:cNvSpPr txBox="1"/>
          <p:nvPr/>
        </p:nvSpPr>
        <p:spPr>
          <a:xfrm>
            <a:off x="7568852" y="608375"/>
            <a:ext cx="476412" cy="276999"/>
          </a:xfrm>
          <a:prstGeom prst="rect">
            <a:avLst/>
          </a:prstGeom>
          <a:noFill/>
        </p:spPr>
        <p:txBody>
          <a:bodyPr wrap="none" rtlCol="0">
            <a:spAutoFit/>
          </a:bodyPr>
          <a:lstStyle/>
          <a:p>
            <a:r>
              <a:rPr lang="en-GB" sz="1200" b="1" dirty="0" err="1">
                <a:solidFill>
                  <a:srgbClr val="595959"/>
                </a:solidFill>
              </a:rPr>
              <a:t>pPb</a:t>
            </a:r>
            <a:endParaRPr lang="en-GB" sz="1200" b="1" dirty="0">
              <a:solidFill>
                <a:srgbClr val="595959"/>
              </a:solidFill>
            </a:endParaRPr>
          </a:p>
        </p:txBody>
      </p:sp>
      <p:sp>
        <p:nvSpPr>
          <p:cNvPr id="16" name="ZoneTexte 15">
            <a:extLst>
              <a:ext uri="{FF2B5EF4-FFF2-40B4-BE49-F238E27FC236}">
                <a16:creationId xmlns:a16="http://schemas.microsoft.com/office/drawing/2014/main" id="{18980DE0-574F-4024-A3D7-935AECBBC85F}"/>
              </a:ext>
            </a:extLst>
          </p:cNvPr>
          <p:cNvSpPr txBox="1"/>
          <p:nvPr/>
        </p:nvSpPr>
        <p:spPr>
          <a:xfrm>
            <a:off x="6956095" y="4304450"/>
            <a:ext cx="998992" cy="461665"/>
          </a:xfrm>
          <a:prstGeom prst="rect">
            <a:avLst/>
          </a:prstGeom>
          <a:noFill/>
        </p:spPr>
        <p:txBody>
          <a:bodyPr wrap="none" rtlCol="0">
            <a:spAutoFit/>
          </a:bodyPr>
          <a:lstStyle/>
          <a:p>
            <a:pPr algn="ctr"/>
            <a:r>
              <a:rPr lang="en-GB" sz="1200" b="1" dirty="0">
                <a:solidFill>
                  <a:srgbClr val="595959"/>
                </a:solidFill>
              </a:rPr>
              <a:t>Low</a:t>
            </a:r>
          </a:p>
          <a:p>
            <a:pPr algn="ctr"/>
            <a:r>
              <a:rPr lang="en-GB" sz="1200" b="1" dirty="0">
                <a:solidFill>
                  <a:srgbClr val="595959"/>
                </a:solidFill>
              </a:rPr>
              <a:t>multiplicity</a:t>
            </a:r>
          </a:p>
        </p:txBody>
      </p:sp>
      <p:sp>
        <p:nvSpPr>
          <p:cNvPr id="17" name="ZoneTexte 16">
            <a:extLst>
              <a:ext uri="{FF2B5EF4-FFF2-40B4-BE49-F238E27FC236}">
                <a16:creationId xmlns:a16="http://schemas.microsoft.com/office/drawing/2014/main" id="{75D0CEF7-DB8E-45BB-979A-AF5936A6B21A}"/>
              </a:ext>
            </a:extLst>
          </p:cNvPr>
          <p:cNvSpPr txBox="1"/>
          <p:nvPr/>
        </p:nvSpPr>
        <p:spPr>
          <a:xfrm>
            <a:off x="8134850" y="4324997"/>
            <a:ext cx="998991" cy="461665"/>
          </a:xfrm>
          <a:prstGeom prst="rect">
            <a:avLst/>
          </a:prstGeom>
          <a:noFill/>
        </p:spPr>
        <p:txBody>
          <a:bodyPr wrap="none" rtlCol="0">
            <a:spAutoFit/>
          </a:bodyPr>
          <a:lstStyle/>
          <a:p>
            <a:pPr algn="ctr"/>
            <a:r>
              <a:rPr lang="en-GB" sz="1200" b="1" dirty="0">
                <a:solidFill>
                  <a:srgbClr val="595959"/>
                </a:solidFill>
              </a:rPr>
              <a:t>High</a:t>
            </a:r>
          </a:p>
          <a:p>
            <a:pPr algn="ctr"/>
            <a:r>
              <a:rPr lang="en-GB" sz="1200" b="1" dirty="0">
                <a:solidFill>
                  <a:srgbClr val="595959"/>
                </a:solidFill>
              </a:rPr>
              <a:t>multiplicity</a:t>
            </a:r>
          </a:p>
        </p:txBody>
      </p:sp>
      <p:sp>
        <p:nvSpPr>
          <p:cNvPr id="19" name="ZoneTexte 18">
            <a:extLst>
              <a:ext uri="{FF2B5EF4-FFF2-40B4-BE49-F238E27FC236}">
                <a16:creationId xmlns:a16="http://schemas.microsoft.com/office/drawing/2014/main" id="{1ABA85AE-CBF2-41B3-A724-78D09D2C14F2}"/>
              </a:ext>
            </a:extLst>
          </p:cNvPr>
          <p:cNvSpPr txBox="1"/>
          <p:nvPr/>
        </p:nvSpPr>
        <p:spPr>
          <a:xfrm>
            <a:off x="1757537" y="1760183"/>
            <a:ext cx="859530" cy="553998"/>
          </a:xfrm>
          <a:prstGeom prst="rect">
            <a:avLst/>
          </a:prstGeom>
          <a:noFill/>
        </p:spPr>
        <p:txBody>
          <a:bodyPr wrap="none" rtlCol="0">
            <a:spAutoFit/>
          </a:bodyPr>
          <a:lstStyle/>
          <a:p>
            <a:pPr algn="ctr"/>
            <a:r>
              <a:rPr lang="en-GB" sz="1000" b="1" dirty="0">
                <a:solidFill>
                  <a:srgbClr val="595959"/>
                </a:solidFill>
              </a:rPr>
              <a:t>Low</a:t>
            </a:r>
          </a:p>
          <a:p>
            <a:pPr algn="ctr"/>
            <a:r>
              <a:rPr lang="en-GB" sz="1000" b="1" dirty="0">
                <a:solidFill>
                  <a:srgbClr val="595959"/>
                </a:solidFill>
              </a:rPr>
              <a:t>multiplicity</a:t>
            </a:r>
          </a:p>
          <a:p>
            <a:pPr algn="ctr"/>
            <a:r>
              <a:rPr lang="en-GB" sz="1000" b="1" dirty="0">
                <a:solidFill>
                  <a:srgbClr val="595959"/>
                </a:solidFill>
              </a:rPr>
              <a:t>pp</a:t>
            </a:r>
          </a:p>
        </p:txBody>
      </p:sp>
      <p:sp>
        <p:nvSpPr>
          <p:cNvPr id="20" name="ZoneTexte 19">
            <a:extLst>
              <a:ext uri="{FF2B5EF4-FFF2-40B4-BE49-F238E27FC236}">
                <a16:creationId xmlns:a16="http://schemas.microsoft.com/office/drawing/2014/main" id="{B71AC459-296B-4ED9-9640-E4A04EDDEC79}"/>
              </a:ext>
            </a:extLst>
          </p:cNvPr>
          <p:cNvSpPr txBox="1"/>
          <p:nvPr/>
        </p:nvSpPr>
        <p:spPr>
          <a:xfrm>
            <a:off x="2834216" y="1760183"/>
            <a:ext cx="859531" cy="553998"/>
          </a:xfrm>
          <a:prstGeom prst="rect">
            <a:avLst/>
          </a:prstGeom>
          <a:noFill/>
        </p:spPr>
        <p:txBody>
          <a:bodyPr wrap="none" rtlCol="0">
            <a:spAutoFit/>
          </a:bodyPr>
          <a:lstStyle/>
          <a:p>
            <a:pPr algn="ctr"/>
            <a:r>
              <a:rPr lang="en-GB" sz="1000" b="1" dirty="0">
                <a:solidFill>
                  <a:srgbClr val="595959"/>
                </a:solidFill>
              </a:rPr>
              <a:t>High</a:t>
            </a:r>
          </a:p>
          <a:p>
            <a:pPr algn="ctr"/>
            <a:r>
              <a:rPr lang="en-GB" sz="1000" b="1" dirty="0">
                <a:solidFill>
                  <a:srgbClr val="595959"/>
                </a:solidFill>
              </a:rPr>
              <a:t>multiplicity</a:t>
            </a:r>
          </a:p>
          <a:p>
            <a:pPr algn="ctr"/>
            <a:r>
              <a:rPr lang="en-GB" sz="1000" b="1" dirty="0">
                <a:solidFill>
                  <a:srgbClr val="595959"/>
                </a:solidFill>
              </a:rPr>
              <a:t>pp</a:t>
            </a:r>
          </a:p>
        </p:txBody>
      </p:sp>
      <p:pic>
        <p:nvPicPr>
          <p:cNvPr id="307" name="Google Shape;307;p49"/>
          <p:cNvPicPr preferRelativeResize="0"/>
          <p:nvPr/>
        </p:nvPicPr>
        <p:blipFill rotWithShape="1">
          <a:blip r:embed="rId7">
            <a:alphaModFix/>
          </a:blip>
          <a:srcRect/>
          <a:stretch/>
        </p:blipFill>
        <p:spPr>
          <a:xfrm>
            <a:off x="1363171" y="2278462"/>
            <a:ext cx="2489999" cy="1096561"/>
          </a:xfrm>
          <a:prstGeom prst="rect">
            <a:avLst/>
          </a:prstGeom>
          <a:noFill/>
          <a:ln>
            <a:noFill/>
          </a:ln>
        </p:spPr>
      </p:pic>
      <p:sp>
        <p:nvSpPr>
          <p:cNvPr id="24" name="ZoneTexte 23">
            <a:extLst>
              <a:ext uri="{FF2B5EF4-FFF2-40B4-BE49-F238E27FC236}">
                <a16:creationId xmlns:a16="http://schemas.microsoft.com/office/drawing/2014/main" id="{98EA585F-6434-4008-9EB4-3ECD59B057B5}"/>
              </a:ext>
            </a:extLst>
          </p:cNvPr>
          <p:cNvSpPr txBox="1"/>
          <p:nvPr/>
        </p:nvSpPr>
        <p:spPr>
          <a:xfrm>
            <a:off x="4124323" y="1760183"/>
            <a:ext cx="859531" cy="553998"/>
          </a:xfrm>
          <a:prstGeom prst="rect">
            <a:avLst/>
          </a:prstGeom>
          <a:noFill/>
        </p:spPr>
        <p:txBody>
          <a:bodyPr wrap="none" rtlCol="0">
            <a:spAutoFit/>
          </a:bodyPr>
          <a:lstStyle/>
          <a:p>
            <a:pPr algn="ctr"/>
            <a:r>
              <a:rPr lang="en-GB" sz="1000" b="1" dirty="0">
                <a:solidFill>
                  <a:srgbClr val="595959"/>
                </a:solidFill>
              </a:rPr>
              <a:t>High</a:t>
            </a:r>
          </a:p>
          <a:p>
            <a:pPr algn="ctr"/>
            <a:r>
              <a:rPr lang="en-GB" sz="1000" b="1" dirty="0">
                <a:solidFill>
                  <a:srgbClr val="595959"/>
                </a:solidFill>
              </a:rPr>
              <a:t>multiplicity</a:t>
            </a:r>
          </a:p>
          <a:p>
            <a:pPr algn="ctr"/>
            <a:r>
              <a:rPr lang="en-GB" sz="1000" b="1" dirty="0" err="1">
                <a:solidFill>
                  <a:srgbClr val="595959"/>
                </a:solidFill>
              </a:rPr>
              <a:t>pPb</a:t>
            </a:r>
            <a:endParaRPr lang="en-GB" sz="1000" b="1" dirty="0">
              <a:solidFill>
                <a:srgbClr val="595959"/>
              </a:solidFill>
            </a:endParaRPr>
          </a:p>
        </p:txBody>
      </p:sp>
      <p:sp>
        <p:nvSpPr>
          <p:cNvPr id="25" name="ZoneTexte 24">
            <a:extLst>
              <a:ext uri="{FF2B5EF4-FFF2-40B4-BE49-F238E27FC236}">
                <a16:creationId xmlns:a16="http://schemas.microsoft.com/office/drawing/2014/main" id="{30228624-6F0D-4814-BD8E-346BF39C791B}"/>
              </a:ext>
            </a:extLst>
          </p:cNvPr>
          <p:cNvSpPr txBox="1"/>
          <p:nvPr/>
        </p:nvSpPr>
        <p:spPr>
          <a:xfrm>
            <a:off x="5687709" y="1760183"/>
            <a:ext cx="859531" cy="553998"/>
          </a:xfrm>
          <a:prstGeom prst="rect">
            <a:avLst/>
          </a:prstGeom>
          <a:noFill/>
        </p:spPr>
        <p:txBody>
          <a:bodyPr wrap="none" rtlCol="0">
            <a:spAutoFit/>
          </a:bodyPr>
          <a:lstStyle/>
          <a:p>
            <a:pPr algn="ctr"/>
            <a:r>
              <a:rPr lang="en-GB" sz="1000" b="1" dirty="0">
                <a:solidFill>
                  <a:srgbClr val="595959"/>
                </a:solidFill>
              </a:rPr>
              <a:t>High</a:t>
            </a:r>
          </a:p>
          <a:p>
            <a:pPr algn="ctr"/>
            <a:r>
              <a:rPr lang="en-GB" sz="1000" b="1" dirty="0">
                <a:solidFill>
                  <a:srgbClr val="595959"/>
                </a:solidFill>
              </a:rPr>
              <a:t>multiplicity</a:t>
            </a:r>
          </a:p>
          <a:p>
            <a:pPr algn="ctr"/>
            <a:r>
              <a:rPr lang="en-GB" sz="1000" b="1" dirty="0" err="1">
                <a:solidFill>
                  <a:srgbClr val="595959"/>
                </a:solidFill>
              </a:rPr>
              <a:t>PbPb</a:t>
            </a:r>
            <a:endParaRPr lang="en-GB" sz="1000" b="1" dirty="0">
              <a:solidFill>
                <a:srgbClr val="595959"/>
              </a:solidFill>
            </a:endParaRPr>
          </a:p>
        </p:txBody>
      </p:sp>
      <p:cxnSp>
        <p:nvCxnSpPr>
          <p:cNvPr id="8" name="Connecteur droit avec flèche 7">
            <a:extLst>
              <a:ext uri="{FF2B5EF4-FFF2-40B4-BE49-F238E27FC236}">
                <a16:creationId xmlns:a16="http://schemas.microsoft.com/office/drawing/2014/main" id="{ED71A86C-D693-4166-814E-BD88DEEA88D6}"/>
              </a:ext>
            </a:extLst>
          </p:cNvPr>
          <p:cNvCxnSpPr>
            <a:cxnSpLocks/>
          </p:cNvCxnSpPr>
          <p:nvPr/>
        </p:nvCxnSpPr>
        <p:spPr>
          <a:xfrm flipV="1">
            <a:off x="2801506" y="3177612"/>
            <a:ext cx="278139" cy="141401"/>
          </a:xfrm>
          <a:prstGeom prst="straightConnector1">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EB5BAF7C-018F-4339-B007-E48036EFC4AD}"/>
              </a:ext>
            </a:extLst>
          </p:cNvPr>
          <p:cNvSpPr txBox="1"/>
          <p:nvPr/>
        </p:nvSpPr>
        <p:spPr>
          <a:xfrm>
            <a:off x="2488094" y="3264529"/>
            <a:ext cx="612668" cy="276999"/>
          </a:xfrm>
          <a:prstGeom prst="rect">
            <a:avLst/>
          </a:prstGeom>
          <a:noFill/>
        </p:spPr>
        <p:txBody>
          <a:bodyPr wrap="none" rtlCol="0">
            <a:spAutoFit/>
          </a:bodyPr>
          <a:lstStyle/>
          <a:p>
            <a:r>
              <a:rPr lang="en-GB" sz="1200" b="1" dirty="0">
                <a:solidFill>
                  <a:srgbClr val="595959"/>
                </a:solidFill>
              </a:rPr>
              <a:t>Ridge</a:t>
            </a:r>
          </a:p>
        </p:txBody>
      </p:sp>
      <p:cxnSp>
        <p:nvCxnSpPr>
          <p:cNvPr id="32" name="Connecteur droit avec flèche 31">
            <a:extLst>
              <a:ext uri="{FF2B5EF4-FFF2-40B4-BE49-F238E27FC236}">
                <a16:creationId xmlns:a16="http://schemas.microsoft.com/office/drawing/2014/main" id="{C6385073-5A3C-491D-8E0F-B87268BA09A9}"/>
              </a:ext>
            </a:extLst>
          </p:cNvPr>
          <p:cNvCxnSpPr>
            <a:cxnSpLocks/>
          </p:cNvCxnSpPr>
          <p:nvPr/>
        </p:nvCxnSpPr>
        <p:spPr>
          <a:xfrm flipV="1">
            <a:off x="4384611" y="3129918"/>
            <a:ext cx="278139" cy="141401"/>
          </a:xfrm>
          <a:prstGeom prst="straightConnector1">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5C3F6D95-DB6B-4CFA-9CC3-0BDF8F5FB740}"/>
              </a:ext>
            </a:extLst>
          </p:cNvPr>
          <p:cNvSpPr txBox="1"/>
          <p:nvPr/>
        </p:nvSpPr>
        <p:spPr>
          <a:xfrm>
            <a:off x="4059454" y="3224187"/>
            <a:ext cx="612668" cy="276999"/>
          </a:xfrm>
          <a:prstGeom prst="rect">
            <a:avLst/>
          </a:prstGeom>
          <a:noFill/>
        </p:spPr>
        <p:txBody>
          <a:bodyPr wrap="none" rtlCol="0">
            <a:spAutoFit/>
          </a:bodyPr>
          <a:lstStyle/>
          <a:p>
            <a:r>
              <a:rPr lang="en-GB" sz="1200" b="1" dirty="0">
                <a:solidFill>
                  <a:srgbClr val="595959"/>
                </a:solidFill>
              </a:rPr>
              <a:t>Ridge</a:t>
            </a:r>
          </a:p>
        </p:txBody>
      </p:sp>
      <p:sp>
        <p:nvSpPr>
          <p:cNvPr id="36" name="ZoneTexte 35">
            <a:extLst>
              <a:ext uri="{FF2B5EF4-FFF2-40B4-BE49-F238E27FC236}">
                <a16:creationId xmlns:a16="http://schemas.microsoft.com/office/drawing/2014/main" id="{8CF85ADC-B466-4CF1-812B-641D9D04BDFD}"/>
              </a:ext>
            </a:extLst>
          </p:cNvPr>
          <p:cNvSpPr txBox="1"/>
          <p:nvPr/>
        </p:nvSpPr>
        <p:spPr>
          <a:xfrm>
            <a:off x="1027858" y="3252465"/>
            <a:ext cx="861133" cy="276999"/>
          </a:xfrm>
          <a:prstGeom prst="rect">
            <a:avLst/>
          </a:prstGeom>
          <a:noFill/>
        </p:spPr>
        <p:txBody>
          <a:bodyPr wrap="none" rtlCol="0">
            <a:spAutoFit/>
          </a:bodyPr>
          <a:lstStyle/>
          <a:p>
            <a:r>
              <a:rPr lang="en-GB" sz="1200" b="1" dirty="0">
                <a:solidFill>
                  <a:srgbClr val="595959"/>
                </a:solidFill>
              </a:rPr>
              <a:t>No Ridge</a:t>
            </a:r>
          </a:p>
        </p:txBody>
      </p:sp>
      <p:cxnSp>
        <p:nvCxnSpPr>
          <p:cNvPr id="37" name="Connecteur droit avec flèche 36">
            <a:extLst>
              <a:ext uri="{FF2B5EF4-FFF2-40B4-BE49-F238E27FC236}">
                <a16:creationId xmlns:a16="http://schemas.microsoft.com/office/drawing/2014/main" id="{AF759FD5-7912-452E-BF7B-D155951D1CC7}"/>
              </a:ext>
            </a:extLst>
          </p:cNvPr>
          <p:cNvCxnSpPr>
            <a:cxnSpLocks/>
          </p:cNvCxnSpPr>
          <p:nvPr/>
        </p:nvCxnSpPr>
        <p:spPr>
          <a:xfrm flipV="1">
            <a:off x="1587430" y="3160966"/>
            <a:ext cx="278139" cy="141401"/>
          </a:xfrm>
          <a:prstGeom prst="straightConnector1">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815B5AE8-CFDB-4F54-89F8-409D257EBA3F}"/>
              </a:ext>
            </a:extLst>
          </p:cNvPr>
          <p:cNvPicPr>
            <a:picLocks noChangeAspect="1"/>
          </p:cNvPicPr>
          <p:nvPr/>
        </p:nvPicPr>
        <p:blipFill>
          <a:blip r:embed="rId8"/>
          <a:stretch>
            <a:fillRect/>
          </a:stretch>
        </p:blipFill>
        <p:spPr>
          <a:xfrm>
            <a:off x="5446404" y="2249648"/>
            <a:ext cx="1377978" cy="1191219"/>
          </a:xfrm>
          <a:prstGeom prst="rect">
            <a:avLst/>
          </a:prstGeom>
        </p:spPr>
      </p:pic>
      <p:sp>
        <p:nvSpPr>
          <p:cNvPr id="39" name="Flèche : bas 38">
            <a:extLst>
              <a:ext uri="{FF2B5EF4-FFF2-40B4-BE49-F238E27FC236}">
                <a16:creationId xmlns:a16="http://schemas.microsoft.com/office/drawing/2014/main" id="{D381BD2F-0602-4079-8EF3-88DAAB14068A}"/>
              </a:ext>
            </a:extLst>
          </p:cNvPr>
          <p:cNvSpPr/>
          <p:nvPr/>
        </p:nvSpPr>
        <p:spPr>
          <a:xfrm rot="10800000">
            <a:off x="7432731" y="4122588"/>
            <a:ext cx="45719" cy="186475"/>
          </a:xfrm>
          <a:prstGeom prst="downArrow">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lèche : bas 40">
            <a:extLst>
              <a:ext uri="{FF2B5EF4-FFF2-40B4-BE49-F238E27FC236}">
                <a16:creationId xmlns:a16="http://schemas.microsoft.com/office/drawing/2014/main" id="{CFB0A4A3-6389-49F0-87FA-D8ED4F39A10D}"/>
              </a:ext>
            </a:extLst>
          </p:cNvPr>
          <p:cNvSpPr/>
          <p:nvPr/>
        </p:nvSpPr>
        <p:spPr>
          <a:xfrm rot="10800000">
            <a:off x="8611485" y="4117975"/>
            <a:ext cx="45719" cy="186475"/>
          </a:xfrm>
          <a:prstGeom prst="downArrow">
            <a:avLst/>
          </a:prstGeom>
          <a:solidFill>
            <a:srgbClr val="595959"/>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eur droit avec flèche 32">
            <a:extLst>
              <a:ext uri="{FF2B5EF4-FFF2-40B4-BE49-F238E27FC236}">
                <a16:creationId xmlns:a16="http://schemas.microsoft.com/office/drawing/2014/main" id="{9665E182-6DAD-4808-919E-6E6492A2CF74}"/>
              </a:ext>
            </a:extLst>
          </p:cNvPr>
          <p:cNvCxnSpPr>
            <a:cxnSpLocks/>
          </p:cNvCxnSpPr>
          <p:nvPr/>
        </p:nvCxnSpPr>
        <p:spPr>
          <a:xfrm flipV="1">
            <a:off x="5784649" y="3193828"/>
            <a:ext cx="278139" cy="141401"/>
          </a:xfrm>
          <a:prstGeom prst="straightConnector1">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010F2BB3-5B13-4B57-999B-906E6FD66443}"/>
              </a:ext>
            </a:extLst>
          </p:cNvPr>
          <p:cNvSpPr txBox="1"/>
          <p:nvPr/>
        </p:nvSpPr>
        <p:spPr>
          <a:xfrm>
            <a:off x="5450348" y="3288228"/>
            <a:ext cx="612668" cy="276999"/>
          </a:xfrm>
          <a:prstGeom prst="rect">
            <a:avLst/>
          </a:prstGeom>
          <a:noFill/>
        </p:spPr>
        <p:txBody>
          <a:bodyPr wrap="none" rtlCol="0">
            <a:spAutoFit/>
          </a:bodyPr>
          <a:lstStyle/>
          <a:p>
            <a:r>
              <a:rPr lang="en-GB" sz="1200" b="1" dirty="0">
                <a:solidFill>
                  <a:srgbClr val="595959"/>
                </a:solidFill>
              </a:rPr>
              <a:t>Ridge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15</a:t>
            </a:fld>
            <a:endParaRPr/>
          </a:p>
        </p:txBody>
      </p:sp>
      <p:pic>
        <p:nvPicPr>
          <p:cNvPr id="314" name="Google Shape;314;p50"/>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315" name="Google Shape;315;p50"/>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a:t>
            </a:r>
            <a:endParaRPr b="1" dirty="0">
              <a:solidFill>
                <a:srgbClr val="1155CC"/>
              </a:solidFill>
              <a:latin typeface="+mn-lt"/>
              <a:ea typeface="Comic Sans MS"/>
              <a:cs typeface="Comic Sans MS"/>
              <a:sym typeface="Comic Sans MS"/>
            </a:endParaRPr>
          </a:p>
        </p:txBody>
      </p:sp>
      <p:cxnSp>
        <p:nvCxnSpPr>
          <p:cNvPr id="316" name="Google Shape;316;p50"/>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5" name="ZoneTexte 4">
            <a:extLst>
              <a:ext uri="{FF2B5EF4-FFF2-40B4-BE49-F238E27FC236}">
                <a16:creationId xmlns:a16="http://schemas.microsoft.com/office/drawing/2014/main" id="{F8A0BB7C-69D1-439A-BB9E-B9D179B03AD7}"/>
              </a:ext>
            </a:extLst>
          </p:cNvPr>
          <p:cNvSpPr txBox="1"/>
          <p:nvPr/>
        </p:nvSpPr>
        <p:spPr>
          <a:xfrm>
            <a:off x="7135705" y="2994822"/>
            <a:ext cx="1885453" cy="215444"/>
          </a:xfrm>
          <a:prstGeom prst="rect">
            <a:avLst/>
          </a:prstGeom>
          <a:noFill/>
        </p:spPr>
        <p:txBody>
          <a:bodyPr wrap="none" rtlCol="0">
            <a:spAutoFit/>
          </a:bodyPr>
          <a:lstStyle/>
          <a:p>
            <a:r>
              <a:rPr lang="fr-FR" sz="800" b="1" dirty="0">
                <a:solidFill>
                  <a:schemeClr val="bg2"/>
                </a:solidFill>
              </a:rPr>
              <a:t>Phys. </a:t>
            </a:r>
            <a:r>
              <a:rPr lang="fr-FR" sz="800" b="1" dirty="0" err="1">
                <a:solidFill>
                  <a:schemeClr val="bg2"/>
                </a:solidFill>
              </a:rPr>
              <a:t>Rev</a:t>
            </a:r>
            <a:r>
              <a:rPr lang="fr-FR" sz="800" b="1" dirty="0">
                <a:solidFill>
                  <a:schemeClr val="bg2"/>
                </a:solidFill>
              </a:rPr>
              <a:t>. </a:t>
            </a:r>
            <a:r>
              <a:rPr lang="fr-FR" sz="800" b="1" dirty="0" err="1">
                <a:solidFill>
                  <a:schemeClr val="bg2"/>
                </a:solidFill>
              </a:rPr>
              <a:t>Lett</a:t>
            </a:r>
            <a:r>
              <a:rPr lang="fr-FR" sz="800" b="1" dirty="0">
                <a:solidFill>
                  <a:schemeClr val="bg2"/>
                </a:solidFill>
              </a:rPr>
              <a:t>. 122, 132002 (2019)</a:t>
            </a:r>
          </a:p>
        </p:txBody>
      </p:sp>
      <p:pic>
        <p:nvPicPr>
          <p:cNvPr id="6" name="Image 5">
            <a:extLst>
              <a:ext uri="{FF2B5EF4-FFF2-40B4-BE49-F238E27FC236}">
                <a16:creationId xmlns:a16="http://schemas.microsoft.com/office/drawing/2014/main" id="{3513A18F-96BE-42CB-8215-B8EA3D874C97}"/>
              </a:ext>
            </a:extLst>
          </p:cNvPr>
          <p:cNvPicPr>
            <a:picLocks noChangeAspect="1"/>
          </p:cNvPicPr>
          <p:nvPr/>
        </p:nvPicPr>
        <p:blipFill>
          <a:blip r:embed="rId4"/>
          <a:stretch>
            <a:fillRect/>
          </a:stretch>
        </p:blipFill>
        <p:spPr>
          <a:xfrm>
            <a:off x="6650150" y="1070271"/>
            <a:ext cx="2243870" cy="1625057"/>
          </a:xfrm>
          <a:prstGeom prst="rect">
            <a:avLst/>
          </a:prstGeom>
        </p:spPr>
      </p:pic>
      <mc:AlternateContent xmlns:mc="http://schemas.openxmlformats.org/markup-compatibility/2006" xmlns:a14="http://schemas.microsoft.com/office/drawing/2010/main">
        <mc:Choice Requires="a14">
          <p:sp>
            <p:nvSpPr>
              <p:cNvPr id="317" name="Google Shape;317;p50"/>
              <p:cNvSpPr txBox="1">
                <a:spLocks noGrp="1"/>
              </p:cNvSpPr>
              <p:nvPr>
                <p:ph type="body" idx="1"/>
              </p:nvPr>
            </p:nvSpPr>
            <p:spPr>
              <a:xfrm>
                <a:off x="122842" y="989126"/>
                <a:ext cx="5527992" cy="3825600"/>
              </a:xfrm>
              <a:prstGeom prst="rect">
                <a:avLst/>
              </a:prstGeom>
              <a:solidFill>
                <a:schemeClr val="bg1"/>
              </a:solid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fr-FR" sz="1400" b="1" dirty="0">
                    <a:solidFill>
                      <a:srgbClr val="C00000"/>
                    </a:solidFill>
                  </a:rPr>
                  <a:t>LHC Run 1 and 2</a:t>
                </a:r>
                <a:r>
                  <a:rPr lang="fr-FR" sz="1400" b="1" dirty="0">
                    <a:solidFill>
                      <a:srgbClr val="595959"/>
                    </a:solidFill>
                  </a:rPr>
                  <a:t>, and also :</a:t>
                </a:r>
                <a:r>
                  <a:rPr lang="fr-FR" sz="1400" b="1" dirty="0">
                    <a:solidFill>
                      <a:srgbClr val="1155CC"/>
                    </a:solidFill>
                  </a:rPr>
                  <a:t> </a:t>
                </a:r>
                <a:endParaRPr lang="fr-FR" sz="1400" dirty="0"/>
              </a:p>
              <a:p>
                <a:pPr marL="914400" lvl="1" indent="-317500" algn="l" rtl="0">
                  <a:lnSpc>
                    <a:spcPct val="115000"/>
                  </a:lnSpc>
                  <a:spcBef>
                    <a:spcPts val="0"/>
                  </a:spcBef>
                  <a:spcAft>
                    <a:spcPts val="0"/>
                  </a:spcAft>
                  <a:buSzPts val="1400"/>
                  <a:buChar char="○"/>
                </a:pPr>
                <a:r>
                  <a:rPr lang="fr-FR" b="1" dirty="0">
                    <a:solidFill>
                      <a:srgbClr val="0070C0"/>
                    </a:solidFill>
                  </a:rPr>
                  <a:t>Ultra-Peripheral Collisions (UPC): </a:t>
                </a:r>
              </a:p>
              <a:p>
                <a:pPr marL="596900" lvl="1" indent="0">
                  <a:spcBef>
                    <a:spcPts val="0"/>
                  </a:spcBef>
                  <a:buNone/>
                </a:pPr>
                <a:r>
                  <a:rPr lang="fr-FR" sz="1200" dirty="0">
                    <a:solidFill>
                      <a:srgbClr val="595959"/>
                    </a:solidFill>
                  </a:rPr>
                  <a:t>	- </a:t>
                </a:r>
                <a:r>
                  <a:rPr lang="fr-FR" sz="1200" dirty="0" err="1">
                    <a:solidFill>
                      <a:srgbClr val="595959"/>
                    </a:solidFill>
                  </a:rPr>
                  <a:t>photoproduction</a:t>
                </a:r>
                <a:r>
                  <a:rPr lang="fr-FR" sz="1200" dirty="0">
                    <a:solidFill>
                      <a:srgbClr val="595959"/>
                    </a:solidFill>
                  </a:rPr>
                  <a:t> </a:t>
                </a:r>
                <a:r>
                  <a:rPr lang="fr-FR" sz="1200" dirty="0">
                    <a:solidFill>
                      <a:srgbClr val="595959"/>
                    </a:solidFill>
                    <a:sym typeface="Wingdings" panose="05000000000000000000" pitchFamily="2" charset="2"/>
                  </a:rPr>
                  <a:t></a:t>
                </a:r>
                <a:r>
                  <a:rPr lang="fr-FR" sz="1200" dirty="0">
                    <a:solidFill>
                      <a:srgbClr val="595959"/>
                    </a:solidFill>
                  </a:rPr>
                  <a:t> </a:t>
                </a:r>
                <a:r>
                  <a:rPr lang="fr-FR" sz="1200" dirty="0">
                    <a:solidFill>
                      <a:srgbClr val="595959"/>
                    </a:solidFill>
                    <a:latin typeface="Symbol" panose="05050102010706020507" pitchFamily="18" charset="2"/>
                  </a:rPr>
                  <a:t>g</a:t>
                </a:r>
                <a:r>
                  <a:rPr lang="fr-FR" sz="1200" dirty="0">
                    <a:solidFill>
                      <a:srgbClr val="595959"/>
                    </a:solidFill>
                  </a:rPr>
                  <a:t>-</a:t>
                </a:r>
                <a:r>
                  <a:rPr lang="fr-FR" sz="1200" dirty="0">
                    <a:solidFill>
                      <a:srgbClr val="595959"/>
                    </a:solidFill>
                    <a:latin typeface="Symbol" panose="05050102010706020507" pitchFamily="18" charset="2"/>
                  </a:rPr>
                  <a:t>g</a:t>
                </a:r>
                <a:r>
                  <a:rPr lang="fr-FR" sz="1200" dirty="0">
                    <a:solidFill>
                      <a:srgbClr val="595959"/>
                    </a:solidFill>
                  </a:rPr>
                  <a:t>, </a:t>
                </a:r>
                <a:r>
                  <a:rPr lang="fr-FR" sz="1200" dirty="0">
                    <a:solidFill>
                      <a:srgbClr val="595959"/>
                    </a:solidFill>
                    <a:latin typeface="Symbol" panose="05050102010706020507" pitchFamily="18" charset="2"/>
                  </a:rPr>
                  <a:t>g</a:t>
                </a:r>
                <a:r>
                  <a:rPr lang="fr-FR" sz="1200" dirty="0">
                    <a:solidFill>
                      <a:srgbClr val="595959"/>
                    </a:solidFill>
                  </a:rPr>
                  <a:t>-p, </a:t>
                </a:r>
                <a:r>
                  <a:rPr lang="fr-FR" sz="1200" dirty="0">
                    <a:solidFill>
                      <a:srgbClr val="595959"/>
                    </a:solidFill>
                    <a:latin typeface="Symbol" panose="05050102010706020507" pitchFamily="18" charset="2"/>
                  </a:rPr>
                  <a:t>g</a:t>
                </a:r>
                <a:r>
                  <a:rPr lang="fr-FR" sz="1200" dirty="0">
                    <a:solidFill>
                      <a:srgbClr val="595959"/>
                    </a:solidFill>
                  </a:rPr>
                  <a:t>-Pb collisions</a:t>
                </a:r>
                <a:endParaRPr lang="fr-FR" sz="1200" dirty="0"/>
              </a:p>
              <a:p>
                <a:pPr marL="596900" lvl="1" indent="0">
                  <a:spcBef>
                    <a:spcPts val="0"/>
                  </a:spcBef>
                  <a:buNone/>
                </a:pPr>
                <a:r>
                  <a:rPr lang="fr-FR" sz="1200" dirty="0">
                    <a:solidFill>
                      <a:srgbClr val="595959"/>
                    </a:solidFill>
                  </a:rPr>
                  <a:t>	- </a:t>
                </a:r>
                <a:r>
                  <a:rPr lang="fr-FR" sz="1200" dirty="0" err="1">
                    <a:solidFill>
                      <a:srgbClr val="595959"/>
                    </a:solidFill>
                  </a:rPr>
                  <a:t>Intensity</a:t>
                </a:r>
                <a:r>
                  <a:rPr lang="fr-FR" sz="1200" dirty="0">
                    <a:solidFill>
                      <a:srgbClr val="595959"/>
                    </a:solidFill>
                  </a:rPr>
                  <a:t> of the </a:t>
                </a:r>
                <a:r>
                  <a:rPr lang="fr-FR" sz="1200" b="1" dirty="0">
                    <a:solidFill>
                      <a:srgbClr val="FF0000"/>
                    </a:solidFill>
                  </a:rPr>
                  <a:t>photon flux proportional to Z²</a:t>
                </a:r>
              </a:p>
              <a:p>
                <a:pPr marL="596900" lvl="1" indent="0">
                  <a:spcBef>
                    <a:spcPts val="0"/>
                  </a:spcBef>
                  <a:buNone/>
                </a:pPr>
                <a:r>
                  <a:rPr lang="fr-FR" sz="1200" dirty="0">
                    <a:solidFill>
                      <a:srgbClr val="595959"/>
                    </a:solidFill>
                  </a:rPr>
                  <a:t>         (1 UPC pPb coll ≡ 82² pp,</a:t>
                </a:r>
                <a:r>
                  <a:rPr lang="fr-FR" sz="1200" dirty="0">
                    <a:solidFill>
                      <a:schemeClr val="bg1">
                        <a:lumMod val="50000"/>
                      </a:schemeClr>
                    </a:solidFill>
                  </a:rPr>
                  <a:t> </a:t>
                </a:r>
              </a:p>
              <a:p>
                <a:pPr marL="596900" lvl="1" indent="0">
                  <a:spcBef>
                    <a:spcPts val="0"/>
                  </a:spcBef>
                  <a:buNone/>
                </a:pPr>
                <a:r>
                  <a:rPr lang="fr-FR" sz="1200" dirty="0">
                    <a:solidFill>
                      <a:schemeClr val="bg1">
                        <a:lumMod val="50000"/>
                      </a:schemeClr>
                    </a:solidFill>
                  </a:rPr>
                  <a:t>          </a:t>
                </a:r>
                <a:r>
                  <a:rPr lang="fr-FR" sz="1200" dirty="0">
                    <a:solidFill>
                      <a:srgbClr val="595959"/>
                    </a:solidFill>
                  </a:rPr>
                  <a:t>1 UPC PbPb coll ≡ 82²×82² pp ≡ 4.10</a:t>
                </a:r>
                <a:r>
                  <a:rPr lang="fr-FR" sz="1200" baseline="30000" dirty="0">
                    <a:solidFill>
                      <a:srgbClr val="595959"/>
                    </a:solidFill>
                  </a:rPr>
                  <a:t>7</a:t>
                </a:r>
                <a:r>
                  <a:rPr lang="fr-FR" sz="1200" dirty="0">
                    <a:solidFill>
                      <a:srgbClr val="595959"/>
                    </a:solidFill>
                  </a:rPr>
                  <a:t> </a:t>
                </a:r>
                <a:r>
                  <a:rPr lang="fr-FR" sz="1200" i="1" dirty="0">
                    <a:solidFill>
                      <a:srgbClr val="595959"/>
                    </a:solidFill>
                  </a:rPr>
                  <a:t>pp</a:t>
                </a:r>
                <a:r>
                  <a:rPr lang="fr-FR" sz="1200" dirty="0">
                    <a:solidFill>
                      <a:srgbClr val="595959"/>
                    </a:solidFill>
                  </a:rPr>
                  <a:t>)</a:t>
                </a:r>
              </a:p>
              <a:p>
                <a:pPr marL="914400" lvl="1" indent="-228600" algn="l" rtl="0">
                  <a:lnSpc>
                    <a:spcPct val="115000"/>
                  </a:lnSpc>
                  <a:spcBef>
                    <a:spcPts val="0"/>
                  </a:spcBef>
                  <a:spcAft>
                    <a:spcPts val="0"/>
                  </a:spcAft>
                  <a:buSzPts val="1400"/>
                  <a:buNone/>
                </a:pPr>
                <a:endParaRPr lang="fr-FR" sz="1200" dirty="0"/>
              </a:p>
              <a:p>
                <a:pPr marL="596900" lvl="1" indent="0" algn="l" rtl="0">
                  <a:lnSpc>
                    <a:spcPct val="115000"/>
                  </a:lnSpc>
                  <a:spcBef>
                    <a:spcPts val="0"/>
                  </a:spcBef>
                  <a:spcAft>
                    <a:spcPts val="0"/>
                  </a:spcAft>
                  <a:buSzPts val="1400"/>
                  <a:buNone/>
                </a:pPr>
                <a:endParaRPr lang="fr-FR" sz="1200" b="1" dirty="0">
                  <a:solidFill>
                    <a:srgbClr val="1155CC"/>
                  </a:solidFill>
                </a:endParaRPr>
              </a:p>
              <a:p>
                <a:pPr marL="914400" lvl="1" indent="-317500" algn="l" rtl="0">
                  <a:lnSpc>
                    <a:spcPct val="115000"/>
                  </a:lnSpc>
                  <a:spcBef>
                    <a:spcPts val="0"/>
                  </a:spcBef>
                  <a:spcAft>
                    <a:spcPts val="0"/>
                  </a:spcAft>
                  <a:buSzPts val="1400"/>
                  <a:buChar char="○"/>
                </a:pPr>
                <a:r>
                  <a:rPr lang="fr-FR" b="1" dirty="0" err="1">
                    <a:solidFill>
                      <a:srgbClr val="0070C0"/>
                    </a:solidFill>
                  </a:rPr>
                  <a:t>Fixed</a:t>
                </a:r>
                <a:r>
                  <a:rPr lang="fr-FR" b="1" dirty="0">
                    <a:solidFill>
                      <a:srgbClr val="0070C0"/>
                    </a:solidFill>
                  </a:rPr>
                  <a:t>-Target program at LHC </a:t>
                </a:r>
                <a:r>
                  <a:rPr lang="fr-FR" sz="1100" b="1" dirty="0">
                    <a:solidFill>
                      <a:srgbClr val="0070C0"/>
                    </a:solidFill>
                  </a:rPr>
                  <a:t>(</a:t>
                </a:r>
                <a:r>
                  <a:rPr lang="fr-FR" sz="1100" b="1" i="1" dirty="0">
                    <a:solidFill>
                      <a:srgbClr val="0070C0"/>
                    </a:solidFill>
                  </a:rPr>
                  <a:t>AFTER</a:t>
                </a:r>
                <a:r>
                  <a:rPr lang="fr-FR" sz="1100" b="1" dirty="0">
                    <a:solidFill>
                      <a:srgbClr val="0070C0"/>
                    </a:solidFill>
                  </a:rPr>
                  <a:t>) </a:t>
                </a:r>
                <a:endParaRPr lang="fr-FR" sz="1100" dirty="0">
                  <a:solidFill>
                    <a:schemeClr val="bg2"/>
                  </a:solidFill>
                </a:endParaRPr>
              </a:p>
              <a:p>
                <a:pPr marL="596900" lvl="1" indent="0">
                  <a:spcBef>
                    <a:spcPts val="0"/>
                  </a:spcBef>
                  <a:buNone/>
                </a:pPr>
                <a:r>
                  <a:rPr lang="fr-FR" sz="1200" dirty="0">
                    <a:solidFill>
                      <a:schemeClr val="bg2"/>
                    </a:solidFill>
                  </a:rPr>
                  <a:t>	- </a:t>
                </a:r>
                <a:r>
                  <a:rPr lang="fr-FR" sz="1200" dirty="0" err="1">
                    <a:solidFill>
                      <a:srgbClr val="FF0000"/>
                    </a:solidFill>
                  </a:rPr>
                  <a:t>Fixed-target</a:t>
                </a:r>
                <a:r>
                  <a:rPr lang="fr-FR" sz="1200" dirty="0">
                    <a:solidFill>
                      <a:srgbClr val="FF0000"/>
                    </a:solidFill>
                  </a:rPr>
                  <a:t> in </a:t>
                </a:r>
                <a:r>
                  <a:rPr lang="fr-FR" sz="1200" b="1" dirty="0" err="1">
                    <a:solidFill>
                      <a:srgbClr val="FF0000"/>
                    </a:solidFill>
                  </a:rPr>
                  <a:t>LHCb</a:t>
                </a:r>
                <a:r>
                  <a:rPr lang="fr-FR" sz="1200" dirty="0">
                    <a:solidFill>
                      <a:srgbClr val="FF0000"/>
                    </a:solidFill>
                  </a:rPr>
                  <a:t> </a:t>
                </a:r>
                <a:r>
                  <a:rPr lang="fr-FR" sz="1200" dirty="0">
                    <a:solidFill>
                      <a:schemeClr val="bg2"/>
                    </a:solidFill>
                  </a:rPr>
                  <a:t>(</a:t>
                </a:r>
                <a:r>
                  <a:rPr lang="fr-FR" sz="1200" dirty="0" err="1">
                    <a:solidFill>
                      <a:schemeClr val="bg2"/>
                    </a:solidFill>
                  </a:rPr>
                  <a:t>since</a:t>
                </a:r>
                <a:r>
                  <a:rPr lang="fr-FR" sz="1200" dirty="0">
                    <a:solidFill>
                      <a:schemeClr val="bg2"/>
                    </a:solidFill>
                  </a:rPr>
                  <a:t> 2015)</a:t>
                </a:r>
              </a:p>
              <a:p>
                <a:pPr lvl="2">
                  <a:spcBef>
                    <a:spcPts val="0"/>
                  </a:spcBef>
                  <a:buChar char="○"/>
                </a:pPr>
                <a:r>
                  <a:rPr lang="fr-FR" sz="1200" dirty="0">
                    <a:solidFill>
                      <a:schemeClr val="bg2"/>
                    </a:solidFill>
                  </a:rPr>
                  <a:t>Gas injected into the Vertex Locator (VELO)</a:t>
                </a:r>
              </a:p>
              <a:p>
                <a:pPr lvl="2">
                  <a:spcBef>
                    <a:spcPts val="0"/>
                  </a:spcBef>
                  <a:buChar char="○"/>
                </a:pPr>
                <a:r>
                  <a:rPr lang="fr-FR" sz="1200" dirty="0">
                    <a:solidFill>
                      <a:schemeClr val="bg2"/>
                    </a:solidFill>
                  </a:rPr>
                  <a:t>Heavy flavor production at </a:t>
                </a:r>
                <a14:m>
                  <m:oMath xmlns:m="http://schemas.openxmlformats.org/officeDocument/2006/math">
                    <m:rad>
                      <m:radPr>
                        <m:degHide m:val="on"/>
                        <m:ctrlPr>
                          <a:rPr lang="ar-AE" sz="1200" i="1" smtClean="0">
                            <a:solidFill>
                              <a:schemeClr val="bg2"/>
                            </a:solidFill>
                            <a:latin typeface="Cambria Math" panose="02040503050406030204" pitchFamily="18" charset="0"/>
                          </a:rPr>
                        </m:ctrlPr>
                      </m:radPr>
                      <m:deg/>
                      <m:e>
                        <m:sSub>
                          <m:sSubPr>
                            <m:ctrlPr>
                              <a:rPr lang="ar-AE" sz="1200" i="1" smtClean="0">
                                <a:solidFill>
                                  <a:schemeClr val="bg2"/>
                                </a:solidFill>
                                <a:latin typeface="Cambria Math" panose="02040503050406030204" pitchFamily="18" charset="0"/>
                              </a:rPr>
                            </m:ctrlPr>
                          </m:sSubPr>
                          <m:e>
                            <m:r>
                              <a:rPr lang="ar-AE" sz="1200" b="0" i="1" smtClean="0">
                                <a:solidFill>
                                  <a:schemeClr val="bg2"/>
                                </a:solidFill>
                                <a:latin typeface="Cambria Math" panose="02040503050406030204" pitchFamily="18" charset="0"/>
                              </a:rPr>
                              <m:t>𝑠</m:t>
                            </m:r>
                          </m:e>
                          <m:sub>
                            <m:r>
                              <a:rPr lang="fr-FR" sz="1200" b="0" i="1" smtClean="0">
                                <a:solidFill>
                                  <a:schemeClr val="bg2"/>
                                </a:solidFill>
                                <a:latin typeface="Cambria Math" panose="02040503050406030204" pitchFamily="18" charset="0"/>
                              </a:rPr>
                              <m:t>𝑁𝑁</m:t>
                            </m:r>
                          </m:sub>
                        </m:sSub>
                      </m:e>
                    </m:rad>
                  </m:oMath>
                </a14:m>
                <a:r>
                  <a:rPr lang="fr-FR" sz="1200" dirty="0">
                    <a:solidFill>
                      <a:schemeClr val="bg2"/>
                    </a:solidFill>
                  </a:rPr>
                  <a:t> </a:t>
                </a:r>
                <a:r>
                  <a:rPr lang="ar-AE" sz="1200" dirty="0">
                    <a:solidFill>
                      <a:schemeClr val="bg2"/>
                    </a:solidFill>
                  </a:rPr>
                  <a:t>~</a:t>
                </a:r>
                <a:r>
                  <a:rPr lang="fr-FR" sz="1200" dirty="0">
                    <a:solidFill>
                      <a:schemeClr val="bg2"/>
                    </a:solidFill>
                  </a:rPr>
                  <a:t> </a:t>
                </a:r>
                <a:r>
                  <a:rPr lang="ar-AE" sz="1200" dirty="0">
                    <a:solidFill>
                      <a:schemeClr val="bg2"/>
                    </a:solidFill>
                  </a:rPr>
                  <a:t>70</a:t>
                </a:r>
                <a:r>
                  <a:rPr lang="fr-FR" sz="1200" dirty="0">
                    <a:solidFill>
                      <a:schemeClr val="bg2"/>
                    </a:solidFill>
                  </a:rPr>
                  <a:t> </a:t>
                </a:r>
                <a:r>
                  <a:rPr lang="ar-AE" sz="1200" dirty="0">
                    <a:solidFill>
                      <a:schemeClr val="bg2"/>
                    </a:solidFill>
                  </a:rPr>
                  <a:t> </a:t>
                </a:r>
                <a:r>
                  <a:rPr lang="fr-FR" sz="1200" dirty="0" err="1">
                    <a:solidFill>
                      <a:schemeClr val="bg2"/>
                    </a:solidFill>
                  </a:rPr>
                  <a:t>GeV</a:t>
                </a:r>
                <a:endParaRPr lang="fr-FR" sz="1200" dirty="0">
                  <a:solidFill>
                    <a:schemeClr val="bg2"/>
                  </a:solidFill>
                </a:endParaRPr>
              </a:p>
              <a:p>
                <a:pPr lvl="2">
                  <a:spcBef>
                    <a:spcPts val="0"/>
                  </a:spcBef>
                  <a:buChar char="○"/>
                </a:pPr>
                <a:endParaRPr lang="fr-FR" sz="1200" dirty="0">
                  <a:solidFill>
                    <a:schemeClr val="bg2"/>
                  </a:solidFill>
                </a:endParaRPr>
              </a:p>
              <a:p>
                <a:pPr marL="596900" lvl="1" indent="0">
                  <a:spcBef>
                    <a:spcPts val="0"/>
                  </a:spcBef>
                  <a:buNone/>
                </a:pPr>
                <a:r>
                  <a:rPr lang="fr-FR" sz="1200" dirty="0">
                    <a:solidFill>
                      <a:schemeClr val="bg2"/>
                    </a:solidFill>
                  </a:rPr>
                  <a:t>	- </a:t>
                </a:r>
                <a:r>
                  <a:rPr lang="fr-FR" sz="1200" dirty="0" err="1">
                    <a:solidFill>
                      <a:schemeClr val="bg2"/>
                    </a:solidFill>
                  </a:rPr>
                  <a:t>Studies</a:t>
                </a:r>
                <a:r>
                  <a:rPr lang="fr-FR" sz="1200" dirty="0">
                    <a:solidFill>
                      <a:schemeClr val="bg2"/>
                    </a:solidFill>
                  </a:rPr>
                  <a:t> on-</a:t>
                </a:r>
                <a:r>
                  <a:rPr lang="fr-FR" sz="1200" dirty="0" err="1">
                    <a:solidFill>
                      <a:schemeClr val="bg2"/>
                    </a:solidFill>
                  </a:rPr>
                  <a:t>going</a:t>
                </a:r>
                <a:r>
                  <a:rPr lang="fr-FR" sz="1200" dirty="0">
                    <a:solidFill>
                      <a:schemeClr val="bg2"/>
                    </a:solidFill>
                  </a:rPr>
                  <a:t> for a </a:t>
                </a:r>
                <a:r>
                  <a:rPr lang="fr-FR" sz="1200" dirty="0" err="1">
                    <a:solidFill>
                      <a:schemeClr val="bg2"/>
                    </a:solidFill>
                  </a:rPr>
                  <a:t>Fixed-target</a:t>
                </a:r>
                <a:r>
                  <a:rPr lang="fr-FR" sz="1200" dirty="0">
                    <a:solidFill>
                      <a:schemeClr val="bg2"/>
                    </a:solidFill>
                  </a:rPr>
                  <a:t> </a:t>
                </a:r>
                <a:r>
                  <a:rPr lang="fr-FR" sz="1200" dirty="0" err="1">
                    <a:solidFill>
                      <a:schemeClr val="bg2"/>
                    </a:solidFill>
                  </a:rPr>
                  <a:t>with</a:t>
                </a:r>
                <a:r>
                  <a:rPr lang="fr-FR" sz="1200" dirty="0">
                    <a:solidFill>
                      <a:schemeClr val="bg2"/>
                    </a:solidFill>
                  </a:rPr>
                  <a:t> </a:t>
                </a:r>
                <a:r>
                  <a:rPr lang="fr-FR" sz="1200" dirty="0" err="1">
                    <a:solidFill>
                      <a:schemeClr val="bg2"/>
                    </a:solidFill>
                  </a:rPr>
                  <a:t>bent-crystal</a:t>
                </a:r>
                <a:r>
                  <a:rPr lang="fr-FR" sz="1200" dirty="0">
                    <a:solidFill>
                      <a:schemeClr val="bg2"/>
                    </a:solidFill>
                  </a:rPr>
                  <a:t> and </a:t>
                </a:r>
                <a:r>
                  <a:rPr lang="fr-FR" sz="1200" dirty="0" err="1">
                    <a:solidFill>
                      <a:schemeClr val="bg2"/>
                    </a:solidFill>
                  </a:rPr>
                  <a:t>internal</a:t>
                </a:r>
                <a:r>
                  <a:rPr lang="fr-FR" sz="1200" dirty="0">
                    <a:solidFill>
                      <a:schemeClr val="bg2"/>
                    </a:solidFill>
                  </a:rPr>
                  <a:t> 	  </a:t>
                </a:r>
                <a:r>
                  <a:rPr lang="fr-FR" sz="1200" dirty="0" err="1">
                    <a:solidFill>
                      <a:srgbClr val="FF0000"/>
                    </a:solidFill>
                  </a:rPr>
                  <a:t>solid</a:t>
                </a:r>
                <a:r>
                  <a:rPr lang="fr-FR" sz="1200" dirty="0">
                    <a:solidFill>
                      <a:srgbClr val="FF0000"/>
                    </a:solidFill>
                  </a:rPr>
                  <a:t> </a:t>
                </a:r>
                <a:r>
                  <a:rPr lang="fr-FR" sz="1200" dirty="0" err="1">
                    <a:solidFill>
                      <a:srgbClr val="FF0000"/>
                    </a:solidFill>
                  </a:rPr>
                  <a:t>target</a:t>
                </a:r>
                <a:r>
                  <a:rPr lang="fr-FR" sz="1200" dirty="0">
                    <a:solidFill>
                      <a:srgbClr val="FF0000"/>
                    </a:solidFill>
                  </a:rPr>
                  <a:t> in </a:t>
                </a:r>
                <a:r>
                  <a:rPr lang="fr-FR" sz="1200" b="1" dirty="0">
                    <a:solidFill>
                      <a:srgbClr val="FF0000"/>
                    </a:solidFill>
                  </a:rPr>
                  <a:t>ALICE</a:t>
                </a:r>
                <a:r>
                  <a:rPr lang="fr-FR" sz="1200" dirty="0">
                    <a:solidFill>
                      <a:srgbClr val="FF0000"/>
                    </a:solidFill>
                  </a:rPr>
                  <a:t> </a:t>
                </a:r>
                <a:endParaRPr sz="1200" dirty="0">
                  <a:solidFill>
                    <a:schemeClr val="bg2"/>
                  </a:solidFill>
                </a:endParaRPr>
              </a:p>
            </p:txBody>
          </p:sp>
        </mc:Choice>
        <mc:Fallback xmlns="">
          <p:sp>
            <p:nvSpPr>
              <p:cNvPr id="317" name="Google Shape;317;p50"/>
              <p:cNvSpPr txBox="1">
                <a:spLocks noGrp="1" noRot="1" noChangeAspect="1" noMove="1" noResize="1" noEditPoints="1" noAdjustHandles="1" noChangeArrowheads="1" noChangeShapeType="1" noTextEdit="1"/>
              </p:cNvSpPr>
              <p:nvPr>
                <p:ph type="body" idx="1"/>
              </p:nvPr>
            </p:nvSpPr>
            <p:spPr>
              <a:xfrm>
                <a:off x="122842" y="989126"/>
                <a:ext cx="5527992" cy="3825600"/>
              </a:xfrm>
              <a:prstGeom prst="rect">
                <a:avLst/>
              </a:prstGeom>
              <a:blipFill>
                <a:blip r:embed="rId5"/>
                <a:stretch>
                  <a:fillRect/>
                </a:stretch>
              </a:blipFill>
              <a:ln>
                <a:noFill/>
              </a:ln>
            </p:spPr>
            <p:txBody>
              <a:bodyPr/>
              <a:lstStyle/>
              <a:p>
                <a:r>
                  <a:rPr lang="en-GB">
                    <a:noFill/>
                  </a:rPr>
                  <a:t> </a:t>
                </a:r>
              </a:p>
            </p:txBody>
          </p:sp>
        </mc:Fallback>
      </mc:AlternateContent>
      <p:pic>
        <p:nvPicPr>
          <p:cNvPr id="318" name="Google Shape;318;p50"/>
          <p:cNvPicPr preferRelativeResize="0"/>
          <p:nvPr/>
        </p:nvPicPr>
        <p:blipFill rotWithShape="1">
          <a:blip r:embed="rId6">
            <a:alphaModFix/>
          </a:blip>
          <a:srcRect/>
          <a:stretch/>
        </p:blipFill>
        <p:spPr>
          <a:xfrm>
            <a:off x="4572000" y="1045171"/>
            <a:ext cx="1728322" cy="1856755"/>
          </a:xfrm>
          <a:prstGeom prst="rect">
            <a:avLst/>
          </a:prstGeom>
          <a:noFill/>
          <a:ln>
            <a:noFill/>
          </a:ln>
        </p:spPr>
      </p:pic>
      <p:pic>
        <p:nvPicPr>
          <p:cNvPr id="2" name="Image 1">
            <a:extLst>
              <a:ext uri="{FF2B5EF4-FFF2-40B4-BE49-F238E27FC236}">
                <a16:creationId xmlns:a16="http://schemas.microsoft.com/office/drawing/2014/main" id="{64D801FF-6768-4FED-8B1D-2F6DA3E0EF93}"/>
              </a:ext>
            </a:extLst>
          </p:cNvPr>
          <p:cNvPicPr>
            <a:picLocks noChangeAspect="1"/>
          </p:cNvPicPr>
          <p:nvPr/>
        </p:nvPicPr>
        <p:blipFill>
          <a:blip r:embed="rId7"/>
          <a:stretch>
            <a:fillRect/>
          </a:stretch>
        </p:blipFill>
        <p:spPr>
          <a:xfrm>
            <a:off x="5650834" y="3193783"/>
            <a:ext cx="3493166" cy="1169940"/>
          </a:xfrm>
          <a:prstGeom prst="rect">
            <a:avLst/>
          </a:prstGeom>
        </p:spPr>
      </p:pic>
      <p:sp>
        <p:nvSpPr>
          <p:cNvPr id="3" name="ZoneTexte 2">
            <a:extLst>
              <a:ext uri="{FF2B5EF4-FFF2-40B4-BE49-F238E27FC236}">
                <a16:creationId xmlns:a16="http://schemas.microsoft.com/office/drawing/2014/main" id="{FC2454F1-1A46-4960-BCAF-4919777AF649}"/>
              </a:ext>
            </a:extLst>
          </p:cNvPr>
          <p:cNvSpPr txBox="1"/>
          <p:nvPr/>
        </p:nvSpPr>
        <p:spPr>
          <a:xfrm>
            <a:off x="5934639" y="3269138"/>
            <a:ext cx="447558" cy="307777"/>
          </a:xfrm>
          <a:prstGeom prst="rect">
            <a:avLst/>
          </a:prstGeom>
          <a:noFill/>
        </p:spPr>
        <p:txBody>
          <a:bodyPr wrap="none" rtlCol="0">
            <a:spAutoFit/>
          </a:bodyPr>
          <a:lstStyle/>
          <a:p>
            <a:r>
              <a:rPr lang="en-GB" dirty="0"/>
              <a:t>J/</a:t>
            </a:r>
            <a:r>
              <a:rPr lang="en-GB" dirty="0">
                <a:latin typeface="Symbol" panose="05050102010706020507" pitchFamily="18" charset="2"/>
              </a:rPr>
              <a:t>y</a:t>
            </a:r>
          </a:p>
        </p:txBody>
      </p:sp>
      <p:sp>
        <p:nvSpPr>
          <p:cNvPr id="12" name="ZoneTexte 11">
            <a:extLst>
              <a:ext uri="{FF2B5EF4-FFF2-40B4-BE49-F238E27FC236}">
                <a16:creationId xmlns:a16="http://schemas.microsoft.com/office/drawing/2014/main" id="{EDC2423E-AD10-4A50-A647-BCEE51D84660}"/>
              </a:ext>
            </a:extLst>
          </p:cNvPr>
          <p:cNvSpPr txBox="1"/>
          <p:nvPr/>
        </p:nvSpPr>
        <p:spPr>
          <a:xfrm>
            <a:off x="7688419" y="3265569"/>
            <a:ext cx="381836" cy="307777"/>
          </a:xfrm>
          <a:prstGeom prst="rect">
            <a:avLst/>
          </a:prstGeom>
          <a:noFill/>
        </p:spPr>
        <p:txBody>
          <a:bodyPr wrap="none" rtlCol="0">
            <a:spAutoFit/>
          </a:bodyPr>
          <a:lstStyle/>
          <a:p>
            <a:r>
              <a:rPr lang="en-GB" dirty="0"/>
              <a:t>D</a:t>
            </a:r>
            <a:r>
              <a:rPr lang="en-GB" baseline="30000" dirty="0"/>
              <a:t>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16</a:t>
            </a:fld>
            <a:endParaRPr/>
          </a:p>
        </p:txBody>
      </p:sp>
      <p:pic>
        <p:nvPicPr>
          <p:cNvPr id="324" name="Google Shape;324;p51"/>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325" name="Google Shape;325;p51"/>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a:t>
            </a:r>
            <a:endParaRPr b="1" dirty="0">
              <a:solidFill>
                <a:srgbClr val="1155CC"/>
              </a:solidFill>
              <a:latin typeface="+mn-lt"/>
              <a:ea typeface="Comic Sans MS"/>
              <a:cs typeface="Comic Sans MS"/>
              <a:sym typeface="Comic Sans MS"/>
            </a:endParaRPr>
          </a:p>
        </p:txBody>
      </p:sp>
      <p:cxnSp>
        <p:nvCxnSpPr>
          <p:cNvPr id="326" name="Google Shape;326;p51"/>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327" name="Google Shape;327;p51"/>
          <p:cNvSpPr txBox="1">
            <a:spLocks noGrp="1"/>
          </p:cNvSpPr>
          <p:nvPr>
            <p:ph type="body" idx="1"/>
          </p:nvPr>
        </p:nvSpPr>
        <p:spPr>
          <a:xfrm>
            <a:off x="28169" y="1722843"/>
            <a:ext cx="4980905" cy="3203576"/>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1200" b="1" dirty="0">
                <a:solidFill>
                  <a:srgbClr val="FF0000"/>
                </a:solidFill>
              </a:rPr>
              <a:t>Next (2022-2030)</a:t>
            </a:r>
            <a:r>
              <a:rPr lang="en" sz="1200" dirty="0"/>
              <a:t>: </a:t>
            </a:r>
            <a:r>
              <a:rPr lang="en" sz="1200" b="1" dirty="0">
                <a:solidFill>
                  <a:srgbClr val="FF0000"/>
                </a:solidFill>
              </a:rPr>
              <a:t>towards accurate quantitative description</a:t>
            </a:r>
            <a:endParaRPr sz="1200" b="1" dirty="0">
              <a:solidFill>
                <a:srgbClr val="FF0000"/>
              </a:solidFill>
            </a:endParaRPr>
          </a:p>
          <a:p>
            <a:pPr marL="914400" lvl="1" indent="-317500" algn="l" rtl="0">
              <a:lnSpc>
                <a:spcPct val="115000"/>
              </a:lnSpc>
              <a:spcBef>
                <a:spcPts val="0"/>
              </a:spcBef>
              <a:spcAft>
                <a:spcPts val="0"/>
              </a:spcAft>
              <a:buSzPts val="1400"/>
              <a:buChar char="○"/>
            </a:pPr>
            <a:r>
              <a:rPr lang="en" sz="1200" dirty="0"/>
              <a:t>Build  appropriate/</a:t>
            </a:r>
            <a:r>
              <a:rPr lang="en" sz="1200" b="1" dirty="0">
                <a:solidFill>
                  <a:srgbClr val="1155CC"/>
                </a:solidFill>
              </a:rPr>
              <a:t>accurate models</a:t>
            </a:r>
            <a:r>
              <a:rPr lang="en" sz="1200" dirty="0"/>
              <a:t> </a:t>
            </a:r>
          </a:p>
          <a:p>
            <a:pPr marL="914400" lvl="1" indent="-317500" algn="l" rtl="0">
              <a:lnSpc>
                <a:spcPct val="115000"/>
              </a:lnSpc>
              <a:spcBef>
                <a:spcPts val="0"/>
              </a:spcBef>
              <a:spcAft>
                <a:spcPts val="0"/>
              </a:spcAft>
              <a:buSzPts val="1400"/>
              <a:buChar char="○"/>
            </a:pPr>
            <a:r>
              <a:rPr lang="en" sz="1200" dirty="0"/>
              <a:t>Develop </a:t>
            </a:r>
            <a:r>
              <a:rPr lang="en" sz="1200" b="1" dirty="0">
                <a:solidFill>
                  <a:srgbClr val="1155CC"/>
                </a:solidFill>
              </a:rPr>
              <a:t>tools for model/data </a:t>
            </a:r>
            <a:r>
              <a:rPr lang="en" sz="1200" dirty="0"/>
              <a:t>comparison and </a:t>
            </a:r>
            <a:r>
              <a:rPr lang="en" sz="1200" b="1" dirty="0">
                <a:solidFill>
                  <a:srgbClr val="1155CC"/>
                </a:solidFill>
              </a:rPr>
              <a:t>global </a:t>
            </a:r>
            <a:r>
              <a:rPr lang="en" sz="1200" dirty="0"/>
              <a:t>interpretation</a:t>
            </a:r>
            <a:endParaRPr sz="1200" dirty="0"/>
          </a:p>
          <a:p>
            <a:pPr marL="914400" lvl="1" indent="-317500" algn="l" rtl="0">
              <a:lnSpc>
                <a:spcPct val="115000"/>
              </a:lnSpc>
              <a:spcBef>
                <a:spcPts val="0"/>
              </a:spcBef>
              <a:spcAft>
                <a:spcPts val="0"/>
              </a:spcAft>
              <a:buSzPts val="1400"/>
              <a:buChar char="○"/>
            </a:pPr>
            <a:r>
              <a:rPr lang="en" sz="1200" dirty="0"/>
              <a:t>Explore </a:t>
            </a:r>
            <a:r>
              <a:rPr lang="en" sz="1200" b="1" dirty="0">
                <a:solidFill>
                  <a:srgbClr val="1155CC"/>
                </a:solidFill>
              </a:rPr>
              <a:t>collective-like effects</a:t>
            </a:r>
            <a:r>
              <a:rPr lang="en" sz="1200" dirty="0"/>
              <a:t> (</a:t>
            </a:r>
            <a:r>
              <a:rPr lang="fr-FR" sz="1200" dirty="0"/>
              <a:t>multi-parton to </a:t>
            </a:r>
            <a:r>
              <a:rPr lang="en" sz="1200" dirty="0"/>
              <a:t>fluid dynamics) in </a:t>
            </a:r>
            <a:r>
              <a:rPr lang="en" sz="1200" i="1" dirty="0"/>
              <a:t>pp</a:t>
            </a:r>
            <a:r>
              <a:rPr lang="en" sz="1200" dirty="0"/>
              <a:t> and </a:t>
            </a:r>
            <a:r>
              <a:rPr lang="en" sz="1200" i="1" dirty="0"/>
              <a:t>p</a:t>
            </a:r>
            <a:r>
              <a:rPr lang="en" sz="1200" dirty="0"/>
              <a:t>Pb</a:t>
            </a:r>
            <a:endParaRPr sz="1200" dirty="0"/>
          </a:p>
          <a:p>
            <a:pPr marL="914400" lvl="1" indent="-317500" algn="l" rtl="0">
              <a:lnSpc>
                <a:spcPct val="115000"/>
              </a:lnSpc>
              <a:spcBef>
                <a:spcPts val="0"/>
              </a:spcBef>
              <a:spcAft>
                <a:spcPts val="0"/>
              </a:spcAft>
              <a:buSzPts val="1400"/>
              <a:buChar char="○"/>
            </a:pPr>
            <a:r>
              <a:rPr lang="en" sz="1200" dirty="0"/>
              <a:t>Focus on </a:t>
            </a:r>
            <a:r>
              <a:rPr lang="en" sz="1200" b="1" dirty="0">
                <a:solidFill>
                  <a:srgbClr val="1155CC"/>
                </a:solidFill>
              </a:rPr>
              <a:t>pQCD-calibrated probes</a:t>
            </a:r>
            <a:r>
              <a:rPr lang="en" sz="1200" dirty="0"/>
              <a:t> – heavy-flavor and high p</a:t>
            </a:r>
            <a:r>
              <a:rPr lang="en" sz="1200" baseline="-25000" dirty="0"/>
              <a:t>T</a:t>
            </a:r>
            <a:r>
              <a:rPr lang="en" sz="1200" dirty="0"/>
              <a:t> jets (</a:t>
            </a:r>
            <a:r>
              <a:rPr lang="fr-FR" sz="1200" dirty="0" err="1"/>
              <a:t>boson+jets</a:t>
            </a:r>
            <a:r>
              <a:rPr lang="fr-FR" sz="1200" dirty="0"/>
              <a:t>)</a:t>
            </a:r>
            <a:endParaRPr sz="1200" dirty="0"/>
          </a:p>
          <a:p>
            <a:pPr marL="457200" lvl="0" indent="0" algn="l" rtl="0">
              <a:lnSpc>
                <a:spcPct val="115000"/>
              </a:lnSpc>
              <a:spcBef>
                <a:spcPts val="0"/>
              </a:spcBef>
              <a:spcAft>
                <a:spcPts val="0"/>
              </a:spcAft>
              <a:buSzPts val="1800"/>
              <a:buNone/>
            </a:pPr>
            <a:endParaRPr sz="1200" b="1" dirty="0"/>
          </a:p>
          <a:p>
            <a:pPr marL="457200" lvl="0" indent="-342900" algn="l" rtl="0">
              <a:lnSpc>
                <a:spcPct val="115000"/>
              </a:lnSpc>
              <a:spcBef>
                <a:spcPts val="0"/>
              </a:spcBef>
              <a:spcAft>
                <a:spcPts val="0"/>
              </a:spcAft>
              <a:buSzPts val="1800"/>
              <a:buChar char="●"/>
            </a:pPr>
            <a:r>
              <a:rPr lang="en" sz="1200" b="1" dirty="0">
                <a:solidFill>
                  <a:srgbClr val="FF0000"/>
                </a:solidFill>
              </a:rPr>
              <a:t>LHC Run 3 and Run 4</a:t>
            </a:r>
            <a:endParaRPr sz="1200" b="1" dirty="0">
              <a:solidFill>
                <a:srgbClr val="FF0000"/>
              </a:solidFill>
            </a:endParaRPr>
          </a:p>
          <a:p>
            <a:pPr marL="914400" lvl="1" indent="-317500" algn="l" rtl="0">
              <a:lnSpc>
                <a:spcPct val="115000"/>
              </a:lnSpc>
              <a:spcBef>
                <a:spcPts val="0"/>
              </a:spcBef>
              <a:spcAft>
                <a:spcPts val="0"/>
              </a:spcAft>
              <a:buSzPts val="1400"/>
              <a:buChar char="○"/>
            </a:pPr>
            <a:r>
              <a:rPr lang="en" sz="1200" b="1" dirty="0">
                <a:solidFill>
                  <a:srgbClr val="5CBC5C"/>
                </a:solidFill>
              </a:rPr>
              <a:t>More luminosity</a:t>
            </a:r>
            <a:r>
              <a:rPr lang="en" sz="1200" dirty="0"/>
              <a:t> and </a:t>
            </a:r>
            <a:r>
              <a:rPr lang="en" sz="1200" b="1" dirty="0">
                <a:solidFill>
                  <a:srgbClr val="5CBC5C"/>
                </a:solidFill>
              </a:rPr>
              <a:t>improved instrumentation</a:t>
            </a:r>
            <a:endParaRPr sz="1200" b="1" dirty="0">
              <a:solidFill>
                <a:srgbClr val="5CBC5C"/>
              </a:solidFill>
            </a:endParaRPr>
          </a:p>
          <a:p>
            <a:pPr marL="1371600" lvl="2" indent="-317500" algn="l" rtl="0">
              <a:lnSpc>
                <a:spcPct val="115000"/>
              </a:lnSpc>
              <a:spcBef>
                <a:spcPts val="0"/>
              </a:spcBef>
              <a:spcAft>
                <a:spcPts val="0"/>
              </a:spcAft>
              <a:buSzPts val="1400"/>
              <a:buChar char="■"/>
            </a:pPr>
            <a:r>
              <a:rPr lang="en" sz="1200" dirty="0"/>
              <a:t>~10x more luminosity than LHC Run 1 and Run 2                      (13 nb</a:t>
            </a:r>
            <a:r>
              <a:rPr lang="en" sz="1200" baseline="30000" dirty="0"/>
              <a:t>-1</a:t>
            </a:r>
            <a:r>
              <a:rPr lang="en" sz="1200" dirty="0"/>
              <a:t> expected in PbPb)</a:t>
            </a:r>
          </a:p>
          <a:p>
            <a:pPr marL="1371600" lvl="2" indent="-317500" algn="l" rtl="0">
              <a:lnSpc>
                <a:spcPct val="115000"/>
              </a:lnSpc>
              <a:spcBef>
                <a:spcPts val="0"/>
              </a:spcBef>
              <a:spcAft>
                <a:spcPts val="0"/>
              </a:spcAft>
              <a:buSzPts val="1400"/>
              <a:buChar char="■"/>
            </a:pPr>
            <a:r>
              <a:rPr lang="en" sz="1200" dirty="0"/>
              <a:t>experiment upgrades</a:t>
            </a:r>
            <a:endParaRPr sz="1200" dirty="0"/>
          </a:p>
          <a:p>
            <a:pPr marL="0" lvl="0" indent="0" algn="l" rtl="0">
              <a:lnSpc>
                <a:spcPct val="115000"/>
              </a:lnSpc>
              <a:spcBef>
                <a:spcPts val="0"/>
              </a:spcBef>
              <a:spcAft>
                <a:spcPts val="0"/>
              </a:spcAft>
              <a:buSzPts val="1800"/>
              <a:buNone/>
            </a:pPr>
            <a:endParaRPr dirty="0"/>
          </a:p>
        </p:txBody>
      </p:sp>
      <p:pic>
        <p:nvPicPr>
          <p:cNvPr id="328" name="Google Shape;328;p51"/>
          <p:cNvPicPr preferRelativeResize="0"/>
          <p:nvPr/>
        </p:nvPicPr>
        <p:blipFill rotWithShape="1">
          <a:blip r:embed="rId4">
            <a:clrChange>
              <a:clrFrom>
                <a:srgbClr val="FFFFFF"/>
              </a:clrFrom>
              <a:clrTo>
                <a:srgbClr val="FFFFFF">
                  <a:alpha val="0"/>
                </a:srgbClr>
              </a:clrTo>
            </a:clrChange>
            <a:alphaModFix/>
          </a:blip>
          <a:srcRect/>
          <a:stretch/>
        </p:blipFill>
        <p:spPr>
          <a:xfrm>
            <a:off x="4748231" y="2351888"/>
            <a:ext cx="2724449" cy="2234517"/>
          </a:xfrm>
          <a:prstGeom prst="rect">
            <a:avLst/>
          </a:prstGeom>
          <a:noFill/>
          <a:ln>
            <a:noFill/>
          </a:ln>
        </p:spPr>
      </p:pic>
      <p:pic>
        <p:nvPicPr>
          <p:cNvPr id="9" name="Image 8">
            <a:extLst>
              <a:ext uri="{FF2B5EF4-FFF2-40B4-BE49-F238E27FC236}">
                <a16:creationId xmlns:a16="http://schemas.microsoft.com/office/drawing/2014/main" id="{A49F3479-005A-4DDE-9E13-A57D014531CC}"/>
              </a:ext>
            </a:extLst>
          </p:cNvPr>
          <p:cNvPicPr>
            <a:picLocks noChangeAspect="1"/>
          </p:cNvPicPr>
          <p:nvPr/>
        </p:nvPicPr>
        <p:blipFill>
          <a:blip r:embed="rId5"/>
          <a:stretch>
            <a:fillRect/>
          </a:stretch>
        </p:blipFill>
        <p:spPr>
          <a:xfrm>
            <a:off x="0" y="1403974"/>
            <a:ext cx="9144000" cy="283432"/>
          </a:xfrm>
          <a:prstGeom prst="rect">
            <a:avLst/>
          </a:prstGeom>
        </p:spPr>
      </p:pic>
      <p:sp>
        <p:nvSpPr>
          <p:cNvPr id="22" name="ZoneTexte 21">
            <a:extLst>
              <a:ext uri="{FF2B5EF4-FFF2-40B4-BE49-F238E27FC236}">
                <a16:creationId xmlns:a16="http://schemas.microsoft.com/office/drawing/2014/main" id="{BD0CA20E-7547-4F36-9611-14A4A367DAF6}"/>
              </a:ext>
            </a:extLst>
          </p:cNvPr>
          <p:cNvSpPr txBox="1"/>
          <p:nvPr/>
        </p:nvSpPr>
        <p:spPr>
          <a:xfrm>
            <a:off x="3628855" y="1106230"/>
            <a:ext cx="950901" cy="338554"/>
          </a:xfrm>
          <a:prstGeom prst="rect">
            <a:avLst/>
          </a:prstGeom>
          <a:noFill/>
        </p:spPr>
        <p:txBody>
          <a:bodyPr wrap="none" rtlCol="0">
            <a:spAutoFit/>
          </a:bodyPr>
          <a:lstStyle/>
          <a:p>
            <a:r>
              <a:rPr lang="en-GB" sz="800" b="1" dirty="0" err="1">
                <a:solidFill>
                  <a:srgbClr val="C00000"/>
                </a:solidFill>
              </a:rPr>
              <a:t>LHCb</a:t>
            </a:r>
            <a:r>
              <a:rPr lang="en-GB" sz="800" b="1" dirty="0">
                <a:solidFill>
                  <a:srgbClr val="C00000"/>
                </a:solidFill>
              </a:rPr>
              <a:t>/ALICE</a:t>
            </a:r>
          </a:p>
          <a:p>
            <a:r>
              <a:rPr lang="en-GB" sz="800" b="1" dirty="0">
                <a:solidFill>
                  <a:srgbClr val="C00000"/>
                </a:solidFill>
              </a:rPr>
              <a:t>Major upgrades</a:t>
            </a:r>
          </a:p>
        </p:txBody>
      </p:sp>
      <p:sp>
        <p:nvSpPr>
          <p:cNvPr id="23" name="ZoneTexte 22">
            <a:extLst>
              <a:ext uri="{FF2B5EF4-FFF2-40B4-BE49-F238E27FC236}">
                <a16:creationId xmlns:a16="http://schemas.microsoft.com/office/drawing/2014/main" id="{32C51052-59D1-4D88-B4F0-3E5451DDE63F}"/>
              </a:ext>
            </a:extLst>
          </p:cNvPr>
          <p:cNvSpPr txBox="1"/>
          <p:nvPr/>
        </p:nvSpPr>
        <p:spPr>
          <a:xfrm>
            <a:off x="5592194" y="1096738"/>
            <a:ext cx="950901" cy="338554"/>
          </a:xfrm>
          <a:prstGeom prst="rect">
            <a:avLst/>
          </a:prstGeom>
          <a:noFill/>
        </p:spPr>
        <p:txBody>
          <a:bodyPr wrap="none" rtlCol="0">
            <a:spAutoFit/>
          </a:bodyPr>
          <a:lstStyle/>
          <a:p>
            <a:r>
              <a:rPr lang="en-GB" sz="800" b="1" dirty="0">
                <a:solidFill>
                  <a:srgbClr val="C00000"/>
                </a:solidFill>
              </a:rPr>
              <a:t>CMS/ATLAS</a:t>
            </a:r>
          </a:p>
          <a:p>
            <a:r>
              <a:rPr lang="en-GB" sz="800" b="1" dirty="0">
                <a:solidFill>
                  <a:srgbClr val="C00000"/>
                </a:solidFill>
              </a:rPr>
              <a:t>Major upgrades</a:t>
            </a:r>
          </a:p>
        </p:txBody>
      </p:sp>
      <p:sp>
        <p:nvSpPr>
          <p:cNvPr id="24" name="ZoneTexte 23">
            <a:extLst>
              <a:ext uri="{FF2B5EF4-FFF2-40B4-BE49-F238E27FC236}">
                <a16:creationId xmlns:a16="http://schemas.microsoft.com/office/drawing/2014/main" id="{AF4AE4CE-9209-4993-BD97-853FF2A37C94}"/>
              </a:ext>
            </a:extLst>
          </p:cNvPr>
          <p:cNvSpPr txBox="1"/>
          <p:nvPr/>
        </p:nvSpPr>
        <p:spPr>
          <a:xfrm>
            <a:off x="4547783" y="1197038"/>
            <a:ext cx="1165941" cy="215444"/>
          </a:xfrm>
          <a:prstGeom prst="rect">
            <a:avLst/>
          </a:prstGeom>
          <a:noFill/>
        </p:spPr>
        <p:txBody>
          <a:bodyPr wrap="square" rtlCol="0">
            <a:spAutoFit/>
          </a:bodyPr>
          <a:lstStyle/>
          <a:p>
            <a:r>
              <a:rPr lang="en-GB" sz="800" b="1" i="1" dirty="0">
                <a:solidFill>
                  <a:srgbClr val="00B050"/>
                </a:solidFill>
              </a:rPr>
              <a:t>pp, </a:t>
            </a:r>
            <a:r>
              <a:rPr lang="en-GB" sz="800" b="1" i="1" dirty="0" err="1">
                <a:solidFill>
                  <a:srgbClr val="00B050"/>
                </a:solidFill>
              </a:rPr>
              <a:t>p</a:t>
            </a:r>
            <a:r>
              <a:rPr lang="en-GB" sz="800" b="1" dirty="0" err="1">
                <a:solidFill>
                  <a:srgbClr val="00B050"/>
                </a:solidFill>
              </a:rPr>
              <a:t>Pb</a:t>
            </a:r>
            <a:r>
              <a:rPr lang="en-GB" sz="800" b="1" dirty="0">
                <a:solidFill>
                  <a:srgbClr val="00B050"/>
                </a:solidFill>
              </a:rPr>
              <a:t>/</a:t>
            </a:r>
            <a:r>
              <a:rPr lang="en-GB" sz="800" b="1" dirty="0" err="1">
                <a:solidFill>
                  <a:srgbClr val="00B050"/>
                </a:solidFill>
              </a:rPr>
              <a:t>Pbp</a:t>
            </a:r>
            <a:r>
              <a:rPr lang="en-GB" sz="800" b="1" dirty="0">
                <a:solidFill>
                  <a:srgbClr val="00B050"/>
                </a:solidFill>
              </a:rPr>
              <a:t>, </a:t>
            </a:r>
            <a:r>
              <a:rPr lang="en-GB" sz="800" b="1" dirty="0" err="1">
                <a:solidFill>
                  <a:srgbClr val="00B050"/>
                </a:solidFill>
              </a:rPr>
              <a:t>Pb</a:t>
            </a:r>
            <a:r>
              <a:rPr lang="en-GB" sz="800" b="1" i="1" dirty="0" err="1">
                <a:solidFill>
                  <a:srgbClr val="00B050"/>
                </a:solidFill>
              </a:rPr>
              <a:t>Pb</a:t>
            </a:r>
            <a:r>
              <a:rPr lang="en-GB" sz="800" b="1" i="1" dirty="0">
                <a:solidFill>
                  <a:srgbClr val="00B050"/>
                </a:solidFill>
              </a:rPr>
              <a:t> </a:t>
            </a:r>
            <a:endParaRPr lang="en-GB" sz="1000" b="1" i="1" dirty="0">
              <a:solidFill>
                <a:srgbClr val="00B050"/>
              </a:solidFill>
            </a:endParaRPr>
          </a:p>
        </p:txBody>
      </p:sp>
      <p:sp>
        <p:nvSpPr>
          <p:cNvPr id="25" name="ZoneTexte 24">
            <a:extLst>
              <a:ext uri="{FF2B5EF4-FFF2-40B4-BE49-F238E27FC236}">
                <a16:creationId xmlns:a16="http://schemas.microsoft.com/office/drawing/2014/main" id="{F781B0B7-C7A1-4F12-A1DE-2AE93718D415}"/>
              </a:ext>
            </a:extLst>
          </p:cNvPr>
          <p:cNvSpPr txBox="1"/>
          <p:nvPr/>
        </p:nvSpPr>
        <p:spPr>
          <a:xfrm>
            <a:off x="6543094" y="1186746"/>
            <a:ext cx="1233949" cy="215444"/>
          </a:xfrm>
          <a:prstGeom prst="rect">
            <a:avLst/>
          </a:prstGeom>
          <a:noFill/>
        </p:spPr>
        <p:txBody>
          <a:bodyPr wrap="square" rtlCol="0">
            <a:spAutoFit/>
          </a:bodyPr>
          <a:lstStyle/>
          <a:p>
            <a:r>
              <a:rPr lang="en-GB" sz="800" b="1" i="1" dirty="0">
                <a:solidFill>
                  <a:srgbClr val="00B050"/>
                </a:solidFill>
              </a:rPr>
              <a:t>pp, </a:t>
            </a:r>
            <a:r>
              <a:rPr lang="en-GB" sz="800" b="1" i="1" dirty="0" err="1">
                <a:solidFill>
                  <a:srgbClr val="00B050"/>
                </a:solidFill>
              </a:rPr>
              <a:t>p</a:t>
            </a:r>
            <a:r>
              <a:rPr lang="en-GB" sz="800" b="1" dirty="0" err="1">
                <a:solidFill>
                  <a:srgbClr val="00B050"/>
                </a:solidFill>
              </a:rPr>
              <a:t>Pb</a:t>
            </a:r>
            <a:r>
              <a:rPr lang="en-GB" sz="800" b="1" dirty="0">
                <a:solidFill>
                  <a:srgbClr val="00B050"/>
                </a:solidFill>
              </a:rPr>
              <a:t>/</a:t>
            </a:r>
            <a:r>
              <a:rPr lang="en-GB" sz="800" b="1" dirty="0" err="1">
                <a:solidFill>
                  <a:srgbClr val="00B050"/>
                </a:solidFill>
              </a:rPr>
              <a:t>Pbp</a:t>
            </a:r>
            <a:r>
              <a:rPr lang="en-GB" sz="800" b="1" dirty="0">
                <a:solidFill>
                  <a:srgbClr val="00B050"/>
                </a:solidFill>
              </a:rPr>
              <a:t>, </a:t>
            </a:r>
            <a:r>
              <a:rPr lang="en-GB" sz="800" b="1" dirty="0" err="1">
                <a:solidFill>
                  <a:srgbClr val="00B050"/>
                </a:solidFill>
              </a:rPr>
              <a:t>Pb</a:t>
            </a:r>
            <a:r>
              <a:rPr lang="en-GB" sz="800" b="1" i="1" dirty="0" err="1">
                <a:solidFill>
                  <a:srgbClr val="00B050"/>
                </a:solidFill>
              </a:rPr>
              <a:t>Pb</a:t>
            </a:r>
            <a:endParaRPr lang="en-GB" sz="1000" b="1" i="1" dirty="0">
              <a:solidFill>
                <a:srgbClr val="00B050"/>
              </a:solidFill>
            </a:endParaRPr>
          </a:p>
        </p:txBody>
      </p:sp>
      <p:sp>
        <p:nvSpPr>
          <p:cNvPr id="14" name="Google Shape;329;p51">
            <a:extLst>
              <a:ext uri="{FF2B5EF4-FFF2-40B4-BE49-F238E27FC236}">
                <a16:creationId xmlns:a16="http://schemas.microsoft.com/office/drawing/2014/main" id="{F7E68040-1C0F-448B-9265-C035D7DD82D9}"/>
              </a:ext>
            </a:extLst>
          </p:cNvPr>
          <p:cNvSpPr txBox="1"/>
          <p:nvPr/>
        </p:nvSpPr>
        <p:spPr>
          <a:xfrm>
            <a:off x="7470263" y="2454237"/>
            <a:ext cx="1592458" cy="21082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800" b="1" i="0" u="none" strike="noStrike" cap="none" dirty="0">
                <a:solidFill>
                  <a:srgbClr val="C00000"/>
                </a:solidFill>
                <a:sym typeface="Arial"/>
              </a:rPr>
              <a:t>p</a:t>
            </a:r>
            <a:r>
              <a:rPr lang="en" sz="800" b="1" i="0" u="none" strike="noStrike" cap="none" baseline="-25000" dirty="0">
                <a:solidFill>
                  <a:srgbClr val="C00000"/>
                </a:solidFill>
                <a:sym typeface="Arial"/>
              </a:rPr>
              <a:t>T</a:t>
            </a:r>
            <a:r>
              <a:rPr lang="en" sz="800" b="1" i="0" u="none" strike="noStrike" cap="none" dirty="0">
                <a:solidFill>
                  <a:srgbClr val="C00000"/>
                </a:solidFill>
                <a:sym typeface="Arial"/>
              </a:rPr>
              <a:t>&lt;3 GeV/c</a:t>
            </a:r>
            <a:endParaRPr sz="1100" b="1" dirty="0">
              <a:solidFill>
                <a:srgbClr val="C00000"/>
              </a:solidFill>
            </a:endParaRPr>
          </a:p>
          <a:p>
            <a:pPr lvl="2">
              <a:buSzPts val="1000"/>
            </a:pPr>
            <a:r>
              <a:rPr lang="en" sz="800" b="0" i="0" u="none" strike="noStrike" cap="none" dirty="0">
                <a:solidFill>
                  <a:srgbClr val="000000"/>
                </a:solidFill>
                <a:latin typeface="Arial"/>
                <a:ea typeface="Arial"/>
                <a:cs typeface="Arial"/>
                <a:sym typeface="Arial"/>
              </a:rPr>
              <a:t>V2(J/</a:t>
            </a:r>
            <a:r>
              <a:rPr lang="en" sz="800" b="0" i="0" u="none" strike="noStrike" cap="none" dirty="0">
                <a:solidFill>
                  <a:srgbClr val="000000"/>
                </a:solidFill>
                <a:latin typeface="Symbol" panose="05050102010706020507" pitchFamily="18" charset="2"/>
                <a:sym typeface="Arial"/>
              </a:rPr>
              <a:t>y</a:t>
            </a:r>
            <a:r>
              <a:rPr lang="en" sz="800" b="0" i="0" u="none" strike="noStrike" cap="none" dirty="0">
                <a:solidFill>
                  <a:srgbClr val="000000"/>
                </a:solidFill>
                <a:latin typeface="Arial"/>
                <a:ea typeface="Arial"/>
                <a:cs typeface="Arial"/>
                <a:sym typeface="Arial"/>
              </a:rPr>
              <a:t>) &lt; v2(D) &lt; v2(</a:t>
            </a:r>
            <a:r>
              <a:rPr lang="en" sz="800" b="0" i="0" u="none" strike="noStrike" cap="none" dirty="0">
                <a:solidFill>
                  <a:srgbClr val="000000"/>
                </a:solidFill>
                <a:latin typeface="Symbol" panose="05050102010706020507" pitchFamily="18" charset="2"/>
                <a:sym typeface="Arial"/>
              </a:rPr>
              <a:t>p</a:t>
            </a:r>
            <a:r>
              <a:rPr lang="en" sz="800" b="0" i="0" u="none" strike="noStrike" cap="none" baseline="30000" dirty="0">
                <a:solidFill>
                  <a:srgbClr val="000000"/>
                </a:solidFill>
                <a:latin typeface="Arial"/>
                <a:ea typeface="Arial"/>
                <a:cs typeface="Arial"/>
                <a:sym typeface="Arial"/>
              </a:rPr>
              <a:t>+-</a:t>
            </a:r>
            <a:r>
              <a:rPr lang="en" sz="800" b="0" i="0" u="none" strike="noStrike" cap="none" dirty="0">
                <a:solidFill>
                  <a:srgbClr val="000000"/>
                </a:solidFill>
                <a:latin typeface="Arial"/>
                <a:ea typeface="Arial"/>
                <a:cs typeface="Arial"/>
                <a:sym typeface="Arial"/>
              </a:rPr>
              <a:t>) : consistent w/ hydrodynamics</a:t>
            </a:r>
            <a:endParaRPr sz="1100" dirty="0"/>
          </a:p>
          <a:p>
            <a:pPr marL="0" marR="0" lvl="0" indent="0" algn="l" rtl="0">
              <a:lnSpc>
                <a:spcPct val="100000"/>
              </a:lnSpc>
              <a:spcBef>
                <a:spcPts val="0"/>
              </a:spcBef>
              <a:spcAft>
                <a:spcPts val="0"/>
              </a:spcAft>
              <a:buNone/>
            </a:pPr>
            <a:r>
              <a:rPr lang="en" sz="800" b="1" i="0" u="none" strike="noStrike" cap="none" dirty="0">
                <a:solidFill>
                  <a:srgbClr val="C00000"/>
                </a:solidFill>
                <a:sym typeface="Arial"/>
              </a:rPr>
              <a:t>3 &lt; p</a:t>
            </a:r>
            <a:r>
              <a:rPr lang="en" sz="800" b="1" i="0" u="none" strike="noStrike" cap="none" baseline="-25000" dirty="0">
                <a:solidFill>
                  <a:srgbClr val="C00000"/>
                </a:solidFill>
                <a:sym typeface="Arial"/>
              </a:rPr>
              <a:t>T</a:t>
            </a:r>
            <a:r>
              <a:rPr lang="en" sz="800" b="1" i="0" u="none" strike="noStrike" cap="none" dirty="0">
                <a:solidFill>
                  <a:srgbClr val="C00000"/>
                </a:solidFill>
                <a:sym typeface="Arial"/>
              </a:rPr>
              <a:t> &lt; 6 GeV/c</a:t>
            </a:r>
            <a:endParaRPr sz="1100" b="1" dirty="0">
              <a:solidFill>
                <a:srgbClr val="C00000"/>
              </a:solidFill>
            </a:endParaRPr>
          </a:p>
          <a:p>
            <a:pPr marR="0" lvl="0" algn="l" rtl="0">
              <a:lnSpc>
                <a:spcPct val="100000"/>
              </a:lnSpc>
              <a:spcBef>
                <a:spcPts val="0"/>
              </a:spcBef>
              <a:spcAft>
                <a:spcPts val="0"/>
              </a:spcAft>
              <a:buClr>
                <a:srgbClr val="000000"/>
              </a:buClr>
              <a:buSzPts val="1000"/>
            </a:pPr>
            <a:r>
              <a:rPr lang="en" sz="800" b="0" i="0" u="none" strike="noStrike" cap="none" dirty="0">
                <a:solidFill>
                  <a:srgbClr val="000000"/>
                </a:solidFill>
                <a:latin typeface="Arial"/>
                <a:ea typeface="Arial"/>
                <a:cs typeface="Arial"/>
                <a:sym typeface="Arial"/>
              </a:rPr>
              <a:t>V2(J/</a:t>
            </a:r>
            <a:r>
              <a:rPr lang="en" sz="800" b="0" i="0" u="none" strike="noStrike" cap="none" dirty="0">
                <a:solidFill>
                  <a:srgbClr val="000000"/>
                </a:solidFill>
                <a:latin typeface="Symbol" panose="05050102010706020507" pitchFamily="18" charset="2"/>
                <a:sym typeface="Arial"/>
              </a:rPr>
              <a:t>y</a:t>
            </a:r>
            <a:r>
              <a:rPr lang="en" sz="800" b="0" i="0" u="none" strike="noStrike" cap="none" dirty="0">
                <a:solidFill>
                  <a:srgbClr val="000000"/>
                </a:solidFill>
                <a:latin typeface="Arial"/>
                <a:ea typeface="Arial"/>
                <a:cs typeface="Arial"/>
                <a:sym typeface="Arial"/>
              </a:rPr>
              <a:t>) &lt; v2(D) ~v2(</a:t>
            </a:r>
            <a:r>
              <a:rPr lang="en" sz="800" b="0" i="0" u="none" strike="noStrike" cap="none" dirty="0">
                <a:solidFill>
                  <a:srgbClr val="000000"/>
                </a:solidFill>
                <a:latin typeface="Symbol" panose="05050102010706020507" pitchFamily="18" charset="2"/>
                <a:sym typeface="Arial"/>
              </a:rPr>
              <a:t>p</a:t>
            </a:r>
            <a:r>
              <a:rPr lang="en" sz="800" b="0" i="0" u="none" strike="noStrike" cap="none" baseline="30000" dirty="0">
                <a:solidFill>
                  <a:srgbClr val="000000"/>
                </a:solidFill>
                <a:latin typeface="Arial"/>
                <a:ea typeface="Arial"/>
                <a:cs typeface="Arial"/>
                <a:sym typeface="Arial"/>
              </a:rPr>
              <a:t>+-</a:t>
            </a:r>
            <a:r>
              <a:rPr lang="en" sz="800" b="0" i="0" u="none" strike="noStrike" cap="none" dirty="0">
                <a:solidFill>
                  <a:srgbClr val="000000"/>
                </a:solidFill>
                <a:latin typeface="Arial"/>
                <a:ea typeface="Arial"/>
                <a:cs typeface="Arial"/>
                <a:sym typeface="Arial"/>
              </a:rPr>
              <a:t>) : </a:t>
            </a:r>
          </a:p>
          <a:p>
            <a:pPr marR="0" lvl="0" algn="l" rtl="0">
              <a:lnSpc>
                <a:spcPct val="100000"/>
              </a:lnSpc>
              <a:spcBef>
                <a:spcPts val="0"/>
              </a:spcBef>
              <a:spcAft>
                <a:spcPts val="0"/>
              </a:spcAft>
              <a:buClr>
                <a:srgbClr val="000000"/>
              </a:buClr>
              <a:buSzPts val="1000"/>
            </a:pPr>
            <a:r>
              <a:rPr lang="en" sz="800" b="0" i="0" u="none" strike="noStrike" cap="none" dirty="0">
                <a:solidFill>
                  <a:srgbClr val="000000"/>
                </a:solidFill>
                <a:latin typeface="Arial"/>
                <a:ea typeface="Arial"/>
                <a:cs typeface="Arial"/>
                <a:sym typeface="Arial"/>
              </a:rPr>
              <a:t>Heavy quark (D) hadronization via coalescence with flowing light quarks</a:t>
            </a:r>
          </a:p>
          <a:p>
            <a:pPr lvl="0"/>
            <a:r>
              <a:rPr lang="en-US" sz="800" b="1" dirty="0" err="1">
                <a:solidFill>
                  <a:srgbClr val="C00000"/>
                </a:solidFill>
              </a:rPr>
              <a:t>p</a:t>
            </a:r>
            <a:r>
              <a:rPr lang="en-US" sz="800" b="1" baseline="-25000" dirty="0" err="1">
                <a:solidFill>
                  <a:srgbClr val="C00000"/>
                </a:solidFill>
              </a:rPr>
              <a:t>T</a:t>
            </a:r>
            <a:r>
              <a:rPr lang="en-US" sz="800" b="1" dirty="0">
                <a:solidFill>
                  <a:srgbClr val="C00000"/>
                </a:solidFill>
              </a:rPr>
              <a:t> &gt; 6-8 GeV/c</a:t>
            </a:r>
          </a:p>
          <a:p>
            <a:pPr lvl="0">
              <a:buSzPts val="1000"/>
            </a:pPr>
            <a:r>
              <a:rPr lang="en-US" sz="800" dirty="0"/>
              <a:t>V2(J/</a:t>
            </a:r>
            <a:r>
              <a:rPr lang="en-US" sz="800" dirty="0">
                <a:latin typeface="Symbol" panose="05050102010706020507" pitchFamily="18" charset="2"/>
              </a:rPr>
              <a:t>y</a:t>
            </a:r>
            <a:r>
              <a:rPr lang="en-US" sz="800" dirty="0"/>
              <a:t>) ~v2(D) ~v2(</a:t>
            </a:r>
            <a:r>
              <a:rPr lang="en-US" sz="800" dirty="0">
                <a:latin typeface="Symbol" panose="05050102010706020507" pitchFamily="18" charset="2"/>
              </a:rPr>
              <a:t>p</a:t>
            </a:r>
            <a:r>
              <a:rPr lang="en-US" sz="800" baseline="30000" dirty="0"/>
              <a:t>+-</a:t>
            </a:r>
            <a:r>
              <a:rPr lang="en-US" sz="800" dirty="0"/>
              <a:t>) :        Similar path-length energy loss for heavy and light quarks</a:t>
            </a:r>
          </a:p>
          <a:p>
            <a:pPr lvl="0"/>
            <a:r>
              <a:rPr lang="en-US" sz="800" b="1" dirty="0">
                <a:solidFill>
                  <a:srgbClr val="C00000"/>
                </a:solidFill>
              </a:rPr>
              <a:t>no flow for </a:t>
            </a:r>
            <a:r>
              <a:rPr lang="en-US" sz="800" b="1" dirty="0">
                <a:solidFill>
                  <a:srgbClr val="C00000"/>
                </a:solidFill>
                <a:latin typeface="Symbol" panose="05050102010706020507" pitchFamily="18" charset="2"/>
              </a:rPr>
              <a:t>U</a:t>
            </a:r>
            <a:r>
              <a:rPr lang="en-US" sz="800" b="1" dirty="0">
                <a:solidFill>
                  <a:srgbClr val="C00000"/>
                </a:solidFill>
              </a:rPr>
              <a:t> </a:t>
            </a:r>
            <a:r>
              <a:rPr lang="en-US" sz="800" dirty="0"/>
              <a:t>: expected from smaller regeneration contribution</a:t>
            </a:r>
          </a:p>
          <a:p>
            <a:pPr marR="0" lvl="0" algn="l" rtl="0">
              <a:lnSpc>
                <a:spcPct val="100000"/>
              </a:lnSpc>
              <a:spcBef>
                <a:spcPts val="0"/>
              </a:spcBef>
              <a:spcAft>
                <a:spcPts val="0"/>
              </a:spcAft>
              <a:buClr>
                <a:srgbClr val="000000"/>
              </a:buClr>
              <a:buSzPts val="1000"/>
            </a:pPr>
            <a:endParaRPr sz="1100" dirty="0"/>
          </a:p>
        </p:txBody>
      </p:sp>
    </p:spTree>
    <p:extLst>
      <p:ext uri="{BB962C8B-B14F-4D97-AF65-F5344CB8AC3E}">
        <p14:creationId xmlns:p14="http://schemas.microsoft.com/office/powerpoint/2010/main" val="867775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9" name="Google Shape;339;p52"/>
          <p:cNvPicPr preferRelativeResize="0"/>
          <p:nvPr/>
        </p:nvPicPr>
        <p:blipFill rotWithShape="1">
          <a:blip r:embed="rId3">
            <a:alphaModFix/>
          </a:blip>
          <a:srcRect l="49526"/>
          <a:stretch/>
        </p:blipFill>
        <p:spPr>
          <a:xfrm>
            <a:off x="6400800" y="1881106"/>
            <a:ext cx="2705473" cy="2457633"/>
          </a:xfrm>
          <a:prstGeom prst="rect">
            <a:avLst/>
          </a:prstGeom>
          <a:noFill/>
          <a:ln>
            <a:noFill/>
          </a:ln>
        </p:spPr>
      </p:pic>
      <p:sp>
        <p:nvSpPr>
          <p:cNvPr id="334" name="Google Shape;334;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17</a:t>
            </a:fld>
            <a:endParaRPr/>
          </a:p>
        </p:txBody>
      </p:sp>
      <p:pic>
        <p:nvPicPr>
          <p:cNvPr id="335" name="Google Shape;335;p52"/>
          <p:cNvPicPr preferRelativeResize="0"/>
          <p:nvPr/>
        </p:nvPicPr>
        <p:blipFill rotWithShape="1">
          <a:blip r:embed="rId4">
            <a:alphaModFix/>
          </a:blip>
          <a:srcRect/>
          <a:stretch/>
        </p:blipFill>
        <p:spPr>
          <a:xfrm>
            <a:off x="-10" y="0"/>
            <a:ext cx="1635011" cy="1770749"/>
          </a:xfrm>
          <a:prstGeom prst="rect">
            <a:avLst/>
          </a:prstGeom>
          <a:noFill/>
          <a:ln>
            <a:noFill/>
          </a:ln>
        </p:spPr>
      </p:pic>
      <p:sp>
        <p:nvSpPr>
          <p:cNvPr id="336" name="Google Shape;336;p52"/>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a:t>
            </a:r>
            <a:endParaRPr b="1" dirty="0">
              <a:solidFill>
                <a:srgbClr val="1155CC"/>
              </a:solidFill>
              <a:latin typeface="+mn-lt"/>
              <a:ea typeface="Comic Sans MS"/>
              <a:cs typeface="Comic Sans MS"/>
              <a:sym typeface="Comic Sans MS"/>
            </a:endParaRPr>
          </a:p>
        </p:txBody>
      </p:sp>
      <p:cxnSp>
        <p:nvCxnSpPr>
          <p:cNvPr id="337" name="Google Shape;337;p52"/>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338" name="Google Shape;338;p52"/>
          <p:cNvSpPr txBox="1">
            <a:spLocks noGrp="1"/>
          </p:cNvSpPr>
          <p:nvPr>
            <p:ph type="body" idx="1"/>
          </p:nvPr>
        </p:nvSpPr>
        <p:spPr>
          <a:xfrm>
            <a:off x="122842" y="1881106"/>
            <a:ext cx="6029865" cy="2988605"/>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FF0000"/>
              </a:buClr>
              <a:buSzPts val="1800"/>
              <a:buChar char="●"/>
            </a:pPr>
            <a:r>
              <a:rPr lang="fr-FR" sz="1400" b="1" dirty="0">
                <a:solidFill>
                  <a:srgbClr val="FF0000"/>
                </a:solidFill>
              </a:rPr>
              <a:t>Next-to-</a:t>
            </a:r>
            <a:r>
              <a:rPr lang="fr-FR" sz="1400" b="1" dirty="0" err="1">
                <a:solidFill>
                  <a:srgbClr val="FF0000"/>
                </a:solidFill>
              </a:rPr>
              <a:t>next</a:t>
            </a:r>
            <a:r>
              <a:rPr lang="fr-FR" sz="1400" b="1" dirty="0">
                <a:solidFill>
                  <a:srgbClr val="FF0000"/>
                </a:solidFill>
              </a:rPr>
              <a:t> (2030+): towards thorough quantitative description</a:t>
            </a:r>
          </a:p>
          <a:p>
            <a:pPr marL="114300" lvl="0" indent="0" algn="l" rtl="0">
              <a:lnSpc>
                <a:spcPct val="115000"/>
              </a:lnSpc>
              <a:spcBef>
                <a:spcPts val="0"/>
              </a:spcBef>
              <a:spcAft>
                <a:spcPts val="0"/>
              </a:spcAft>
              <a:buClr>
                <a:srgbClr val="FF0000"/>
              </a:buClr>
              <a:buSzPts val="1800"/>
              <a:buNone/>
            </a:pPr>
            <a:r>
              <a:rPr lang="fr-FR" sz="1200" b="1" dirty="0">
                <a:solidFill>
                  <a:srgbClr val="1155CC"/>
                </a:solidFill>
              </a:rPr>
              <a:t>        </a:t>
            </a:r>
            <a:r>
              <a:rPr lang="fr-FR" sz="1200" b="1" dirty="0" err="1">
                <a:solidFill>
                  <a:srgbClr val="1155CC"/>
                </a:solidFill>
              </a:rPr>
              <a:t>Consolidate</a:t>
            </a:r>
            <a:r>
              <a:rPr lang="fr-FR" sz="1200" b="1" dirty="0">
                <a:solidFill>
                  <a:srgbClr val="1155CC"/>
                </a:solidFill>
              </a:rPr>
              <a:t> theoretical models/</a:t>
            </a:r>
            <a:r>
              <a:rPr lang="fr-FR" sz="1200" b="1" dirty="0" err="1">
                <a:solidFill>
                  <a:srgbClr val="1155CC"/>
                </a:solidFill>
              </a:rPr>
              <a:t>framework</a:t>
            </a:r>
            <a:endParaRPr lang="fr-FR" sz="1200" b="1" dirty="0">
              <a:solidFill>
                <a:srgbClr val="1155CC"/>
              </a:solidFill>
            </a:endParaRPr>
          </a:p>
          <a:p>
            <a:pPr marL="114300" lvl="0" indent="0" algn="l" rtl="0">
              <a:lnSpc>
                <a:spcPct val="115000"/>
              </a:lnSpc>
              <a:spcBef>
                <a:spcPts val="0"/>
              </a:spcBef>
              <a:spcAft>
                <a:spcPts val="0"/>
              </a:spcAft>
              <a:buClr>
                <a:srgbClr val="FF0000"/>
              </a:buClr>
              <a:buSzPts val="1800"/>
              <a:buNone/>
            </a:pPr>
            <a:r>
              <a:rPr lang="fr-FR" sz="1200" b="1" dirty="0">
                <a:solidFill>
                  <a:srgbClr val="1155CC"/>
                </a:solidFill>
              </a:rPr>
              <a:t>        </a:t>
            </a:r>
            <a:r>
              <a:rPr lang="fr-FR" sz="1200" dirty="0" err="1"/>
              <a:t>testing</a:t>
            </a:r>
            <a:r>
              <a:rPr lang="fr-FR" sz="1200" dirty="0"/>
              <a:t> </a:t>
            </a:r>
            <a:r>
              <a:rPr lang="fr-FR" sz="1200" dirty="0" err="1"/>
              <a:t>them</a:t>
            </a:r>
            <a:r>
              <a:rPr lang="fr-FR" sz="1200" dirty="0"/>
              <a:t>  </a:t>
            </a:r>
            <a:r>
              <a:rPr lang="fr-FR" sz="1200" dirty="0" err="1"/>
              <a:t>against</a:t>
            </a:r>
            <a:r>
              <a:rPr lang="fr-FR" sz="1200" dirty="0"/>
              <a:t> other systems than PbPb</a:t>
            </a:r>
          </a:p>
          <a:p>
            <a:pPr marL="914400" lvl="0" indent="0" algn="l" rtl="0">
              <a:lnSpc>
                <a:spcPct val="115000"/>
              </a:lnSpc>
              <a:spcBef>
                <a:spcPts val="0"/>
              </a:spcBef>
              <a:spcAft>
                <a:spcPts val="0"/>
              </a:spcAft>
              <a:buSzPts val="1800"/>
              <a:buNone/>
            </a:pPr>
            <a:endParaRPr lang="fr-FR" sz="1200" dirty="0"/>
          </a:p>
          <a:p>
            <a:pPr marL="914400" lvl="0" indent="0" algn="l" rtl="0">
              <a:lnSpc>
                <a:spcPct val="115000"/>
              </a:lnSpc>
              <a:spcBef>
                <a:spcPts val="0"/>
              </a:spcBef>
              <a:spcAft>
                <a:spcPts val="0"/>
              </a:spcAft>
              <a:buSzPts val="1800"/>
              <a:buNone/>
            </a:pPr>
            <a:endParaRPr lang="fr-FR" sz="1200" dirty="0"/>
          </a:p>
          <a:p>
            <a:pPr marL="914400" lvl="0" indent="0" algn="l" rtl="0">
              <a:lnSpc>
                <a:spcPct val="115000"/>
              </a:lnSpc>
              <a:spcBef>
                <a:spcPts val="0"/>
              </a:spcBef>
              <a:spcAft>
                <a:spcPts val="0"/>
              </a:spcAft>
              <a:buSzPts val="1800"/>
              <a:buNone/>
            </a:pPr>
            <a:endParaRPr lang="fr-FR" sz="1200" dirty="0"/>
          </a:p>
          <a:p>
            <a:pPr marL="914400" lvl="0" indent="0" algn="l" rtl="0">
              <a:lnSpc>
                <a:spcPct val="115000"/>
              </a:lnSpc>
              <a:spcBef>
                <a:spcPts val="0"/>
              </a:spcBef>
              <a:spcAft>
                <a:spcPts val="0"/>
              </a:spcAft>
              <a:buSzPts val="1800"/>
              <a:buNone/>
            </a:pPr>
            <a:endParaRPr lang="fr-FR" sz="1200" dirty="0"/>
          </a:p>
          <a:p>
            <a:pPr marL="457200" lvl="0" indent="-342900" algn="l" rtl="0">
              <a:lnSpc>
                <a:spcPct val="115000"/>
              </a:lnSpc>
              <a:spcBef>
                <a:spcPts val="0"/>
              </a:spcBef>
              <a:spcAft>
                <a:spcPts val="0"/>
              </a:spcAft>
              <a:buClr>
                <a:srgbClr val="FF0000"/>
              </a:buClr>
              <a:buSzPts val="1800"/>
              <a:buChar char="●"/>
            </a:pPr>
            <a:r>
              <a:rPr lang="fr-FR" sz="1400" b="1" dirty="0">
                <a:solidFill>
                  <a:srgbClr val="FF0000"/>
                </a:solidFill>
              </a:rPr>
              <a:t>LHC Run 5 and Run 6</a:t>
            </a:r>
          </a:p>
          <a:p>
            <a:pPr marL="596900" lvl="1" indent="0" algn="l" rtl="0">
              <a:lnSpc>
                <a:spcPct val="115000"/>
              </a:lnSpc>
              <a:spcBef>
                <a:spcPts val="0"/>
              </a:spcBef>
              <a:spcAft>
                <a:spcPts val="0"/>
              </a:spcAft>
              <a:buSzPts val="1400"/>
              <a:buNone/>
            </a:pPr>
            <a:r>
              <a:rPr lang="fr-FR" sz="1200" dirty="0"/>
              <a:t>- High precision/luminosity with </a:t>
            </a:r>
            <a:r>
              <a:rPr lang="fr-FR" sz="1200" b="1" dirty="0">
                <a:solidFill>
                  <a:srgbClr val="FF0000"/>
                </a:solidFill>
              </a:rPr>
              <a:t>lighter ion</a:t>
            </a:r>
            <a:r>
              <a:rPr lang="fr-FR" sz="1200" dirty="0">
                <a:solidFill>
                  <a:srgbClr val="FF0000"/>
                </a:solidFill>
              </a:rPr>
              <a:t> </a:t>
            </a:r>
            <a:r>
              <a:rPr lang="fr-FR" sz="1200" dirty="0"/>
              <a:t>systems</a:t>
            </a:r>
          </a:p>
          <a:p>
            <a:pPr marL="596900" lvl="1" indent="0" algn="l" rtl="0">
              <a:lnSpc>
                <a:spcPct val="115000"/>
              </a:lnSpc>
              <a:spcBef>
                <a:spcPts val="0"/>
              </a:spcBef>
              <a:spcAft>
                <a:spcPts val="0"/>
              </a:spcAft>
              <a:buSzPts val="1400"/>
              <a:buNone/>
            </a:pPr>
            <a:r>
              <a:rPr lang="fr-FR" sz="1200" dirty="0"/>
              <a:t>- </a:t>
            </a:r>
            <a:r>
              <a:rPr lang="fr-FR" sz="1200" dirty="0" err="1"/>
              <a:t>Testing</a:t>
            </a:r>
            <a:r>
              <a:rPr lang="fr-FR" sz="1200" dirty="0"/>
              <a:t> theoretical models/framework </a:t>
            </a:r>
            <a:r>
              <a:rPr lang="fr-FR" sz="1200" dirty="0" err="1"/>
              <a:t>against</a:t>
            </a:r>
            <a:r>
              <a:rPr lang="fr-FR" sz="1200" dirty="0"/>
              <a:t> </a:t>
            </a:r>
            <a:r>
              <a:rPr lang="fr-FR" sz="1200" dirty="0" err="1"/>
              <a:t>smaller</a:t>
            </a:r>
            <a:r>
              <a:rPr lang="fr-FR" sz="1200" dirty="0"/>
              <a:t> </a:t>
            </a:r>
            <a:r>
              <a:rPr lang="fr-FR" sz="1200" dirty="0" err="1"/>
              <a:t>systems</a:t>
            </a:r>
            <a:endParaRPr lang="fr-FR" sz="1200" dirty="0"/>
          </a:p>
          <a:p>
            <a:pPr marL="596900" lvl="1" indent="0" algn="l" rtl="0">
              <a:lnSpc>
                <a:spcPct val="115000"/>
              </a:lnSpc>
              <a:spcBef>
                <a:spcPts val="0"/>
              </a:spcBef>
              <a:spcAft>
                <a:spcPts val="0"/>
              </a:spcAft>
              <a:buSzPts val="1400"/>
              <a:buNone/>
            </a:pPr>
            <a:r>
              <a:rPr lang="fr-FR" sz="1200" dirty="0"/>
              <a:t>- Explore collective-like </a:t>
            </a:r>
            <a:r>
              <a:rPr lang="fr-FR" sz="1200" dirty="0" err="1"/>
              <a:t>effects</a:t>
            </a:r>
            <a:r>
              <a:rPr lang="fr-FR" sz="1200" dirty="0"/>
              <a:t> and </a:t>
            </a:r>
            <a:r>
              <a:rPr lang="fr-FR" sz="1200" b="1" i="1" dirty="0" err="1"/>
              <a:t>physics</a:t>
            </a:r>
            <a:r>
              <a:rPr lang="fr-FR" sz="1200" b="1" i="1" dirty="0"/>
              <a:t> continuum</a:t>
            </a:r>
            <a:r>
              <a:rPr lang="fr-FR" sz="1200" b="1" dirty="0"/>
              <a:t> </a:t>
            </a:r>
            <a:r>
              <a:rPr lang="fr-FR" sz="1200" b="1" dirty="0" err="1"/>
              <a:t>from</a:t>
            </a:r>
            <a:r>
              <a:rPr lang="fr-FR" sz="1200" b="1" dirty="0"/>
              <a:t> </a:t>
            </a:r>
            <a:r>
              <a:rPr lang="fr-FR" sz="1200" b="1" i="1" dirty="0"/>
              <a:t>pp</a:t>
            </a:r>
            <a:r>
              <a:rPr lang="fr-FR" sz="1200" b="1" dirty="0"/>
              <a:t> to </a:t>
            </a:r>
            <a:r>
              <a:rPr lang="fr-FR" sz="1200" b="1" dirty="0" err="1"/>
              <a:t>PbPb</a:t>
            </a:r>
            <a:endParaRPr lang="fr-FR" sz="1200" b="1" dirty="0"/>
          </a:p>
          <a:p>
            <a:pPr marL="0" lvl="0" indent="0" algn="l" rtl="0">
              <a:lnSpc>
                <a:spcPct val="115000"/>
              </a:lnSpc>
              <a:spcBef>
                <a:spcPts val="0"/>
              </a:spcBef>
              <a:spcAft>
                <a:spcPts val="0"/>
              </a:spcAft>
              <a:buSzPts val="1800"/>
              <a:buNone/>
            </a:pPr>
            <a:endParaRPr lang="fr-FR" sz="1100" b="1" dirty="0">
              <a:solidFill>
                <a:srgbClr val="5CBC5C"/>
              </a:solidFill>
            </a:endParaRPr>
          </a:p>
          <a:p>
            <a:pPr marL="0" lvl="0" indent="0" algn="ctr">
              <a:buNone/>
            </a:pPr>
            <a:r>
              <a:rPr lang="fr-FR" sz="1400" i="1" dirty="0"/>
              <a:t>pp</a:t>
            </a:r>
            <a:r>
              <a:rPr lang="fr-FR" sz="1400" dirty="0"/>
              <a:t>  →  </a:t>
            </a:r>
            <a:r>
              <a:rPr lang="fr-FR" sz="1400" b="1" i="1" dirty="0">
                <a:solidFill>
                  <a:srgbClr val="FF0000"/>
                </a:solidFill>
              </a:rPr>
              <a:t>p</a:t>
            </a:r>
            <a:r>
              <a:rPr lang="fr-FR" sz="1400" b="1" dirty="0">
                <a:solidFill>
                  <a:srgbClr val="FF0000"/>
                </a:solidFill>
              </a:rPr>
              <a:t>O</a:t>
            </a:r>
            <a:r>
              <a:rPr lang="fr-FR" sz="1400" dirty="0"/>
              <a:t>  →  </a:t>
            </a:r>
            <a:r>
              <a:rPr lang="fr-FR" sz="1400" i="1" dirty="0" err="1"/>
              <a:t>p</a:t>
            </a:r>
            <a:r>
              <a:rPr lang="fr-FR" sz="1400" dirty="0" err="1"/>
              <a:t>Pb</a:t>
            </a:r>
            <a:r>
              <a:rPr lang="fr-FR" sz="1400" dirty="0"/>
              <a:t>  →</a:t>
            </a:r>
            <a:r>
              <a:rPr lang="fr-FR" sz="1400" b="1" dirty="0">
                <a:solidFill>
                  <a:srgbClr val="FF0000"/>
                </a:solidFill>
              </a:rPr>
              <a:t>OO</a:t>
            </a:r>
            <a:r>
              <a:rPr lang="fr-FR" sz="1400" b="1" dirty="0">
                <a:solidFill>
                  <a:srgbClr val="5CBC5C"/>
                </a:solidFill>
              </a:rPr>
              <a:t> </a:t>
            </a:r>
            <a:r>
              <a:rPr lang="fr-FR" sz="1400" dirty="0"/>
              <a:t> →  </a:t>
            </a:r>
            <a:r>
              <a:rPr lang="fr-FR" sz="1400" b="1" dirty="0">
                <a:solidFill>
                  <a:srgbClr val="FF0000"/>
                </a:solidFill>
              </a:rPr>
              <a:t>ArAr</a:t>
            </a:r>
            <a:r>
              <a:rPr lang="fr-FR" sz="1400" b="1" dirty="0">
                <a:solidFill>
                  <a:srgbClr val="5CBC5C"/>
                </a:solidFill>
              </a:rPr>
              <a:t> </a:t>
            </a:r>
            <a:r>
              <a:rPr lang="fr-FR" sz="1400" dirty="0"/>
              <a:t> →  </a:t>
            </a:r>
            <a:r>
              <a:rPr lang="fr-FR" sz="1400" b="1" dirty="0">
                <a:solidFill>
                  <a:srgbClr val="FF0000"/>
                </a:solidFill>
              </a:rPr>
              <a:t>XeXe</a:t>
            </a:r>
            <a:r>
              <a:rPr lang="fr-FR" sz="1400" b="1" dirty="0">
                <a:solidFill>
                  <a:srgbClr val="5CBC5C"/>
                </a:solidFill>
              </a:rPr>
              <a:t> </a:t>
            </a:r>
            <a:r>
              <a:rPr lang="fr-FR" sz="1400" dirty="0"/>
              <a:t> →  </a:t>
            </a:r>
            <a:r>
              <a:rPr lang="fr-FR" sz="1400" dirty="0" err="1"/>
              <a:t>PbPb</a:t>
            </a:r>
            <a:endParaRPr sz="1400" dirty="0"/>
          </a:p>
        </p:txBody>
      </p:sp>
      <p:sp>
        <p:nvSpPr>
          <p:cNvPr id="340" name="Google Shape;340;p52"/>
          <p:cNvSpPr/>
          <p:nvPr/>
        </p:nvSpPr>
        <p:spPr>
          <a:xfrm>
            <a:off x="6960075" y="4269618"/>
            <a:ext cx="2021175" cy="3935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200" b="1" i="1" u="none" strike="noStrike" cap="none" dirty="0">
                <a:solidFill>
                  <a:srgbClr val="000000"/>
                </a:solidFill>
                <a:latin typeface="Arial"/>
                <a:ea typeface="Arial"/>
                <a:cs typeface="Arial"/>
                <a:sym typeface="Arial"/>
              </a:rPr>
              <a:t>Multi-charm hierarchy, </a:t>
            </a:r>
          </a:p>
          <a:p>
            <a:pPr marL="0" marR="0" lvl="0" indent="0" algn="ctr" rtl="0">
              <a:lnSpc>
                <a:spcPct val="100000"/>
              </a:lnSpc>
              <a:spcBef>
                <a:spcPts val="0"/>
              </a:spcBef>
              <a:spcAft>
                <a:spcPts val="0"/>
              </a:spcAft>
              <a:buNone/>
            </a:pPr>
            <a:r>
              <a:rPr lang="en" sz="900" b="0" i="1" u="none" strike="noStrike" cap="none" dirty="0">
                <a:solidFill>
                  <a:srgbClr val="000000"/>
                </a:solidFill>
                <a:latin typeface="Arial"/>
                <a:ea typeface="Arial"/>
                <a:cs typeface="Arial"/>
                <a:sym typeface="Arial"/>
              </a:rPr>
              <a:t>Andronic et al.: JHEP07(2021)035</a:t>
            </a:r>
            <a:endParaRPr sz="900" b="0" i="1" u="none" strike="noStrike" cap="none" dirty="0">
              <a:solidFill>
                <a:srgbClr val="000000"/>
              </a:solidFill>
              <a:latin typeface="Arial"/>
              <a:ea typeface="Arial"/>
              <a:cs typeface="Arial"/>
              <a:sym typeface="Arial"/>
            </a:endParaRPr>
          </a:p>
        </p:txBody>
      </p:sp>
      <p:pic>
        <p:nvPicPr>
          <p:cNvPr id="34" name="Image 33">
            <a:extLst>
              <a:ext uri="{FF2B5EF4-FFF2-40B4-BE49-F238E27FC236}">
                <a16:creationId xmlns:a16="http://schemas.microsoft.com/office/drawing/2014/main" id="{C122BC9A-F5B5-4885-B1AE-BCDB6F130107}"/>
              </a:ext>
            </a:extLst>
          </p:cNvPr>
          <p:cNvPicPr>
            <a:picLocks noChangeAspect="1"/>
          </p:cNvPicPr>
          <p:nvPr/>
        </p:nvPicPr>
        <p:blipFill>
          <a:blip r:embed="rId5"/>
          <a:stretch>
            <a:fillRect/>
          </a:stretch>
        </p:blipFill>
        <p:spPr>
          <a:xfrm>
            <a:off x="0" y="1578039"/>
            <a:ext cx="9144000" cy="283432"/>
          </a:xfrm>
          <a:prstGeom prst="rect">
            <a:avLst/>
          </a:prstGeom>
        </p:spPr>
      </p:pic>
      <p:sp>
        <p:nvSpPr>
          <p:cNvPr id="58" name="ZoneTexte 57">
            <a:extLst>
              <a:ext uri="{FF2B5EF4-FFF2-40B4-BE49-F238E27FC236}">
                <a16:creationId xmlns:a16="http://schemas.microsoft.com/office/drawing/2014/main" id="{01261A33-91AA-43F3-ACE6-58DF17E6E67F}"/>
              </a:ext>
            </a:extLst>
          </p:cNvPr>
          <p:cNvSpPr txBox="1"/>
          <p:nvPr/>
        </p:nvSpPr>
        <p:spPr>
          <a:xfrm>
            <a:off x="8023655" y="1357085"/>
            <a:ext cx="1120346" cy="246221"/>
          </a:xfrm>
          <a:prstGeom prst="rect">
            <a:avLst/>
          </a:prstGeom>
          <a:noFill/>
        </p:spPr>
        <p:txBody>
          <a:bodyPr wrap="square" rtlCol="0">
            <a:spAutoFit/>
          </a:bodyPr>
          <a:lstStyle/>
          <a:p>
            <a:r>
              <a:rPr lang="en-GB" sz="1000" b="1" i="1" dirty="0">
                <a:solidFill>
                  <a:srgbClr val="FF0000"/>
                </a:solidFill>
              </a:rPr>
              <a:t>pp, </a:t>
            </a:r>
            <a:r>
              <a:rPr lang="en-GB" sz="1000" b="1" i="1" dirty="0" err="1">
                <a:solidFill>
                  <a:srgbClr val="FF0000"/>
                </a:solidFill>
              </a:rPr>
              <a:t>p</a:t>
            </a:r>
            <a:r>
              <a:rPr lang="en-GB" sz="1000" b="1" dirty="0" err="1">
                <a:solidFill>
                  <a:srgbClr val="FF0000"/>
                </a:solidFill>
              </a:rPr>
              <a:t>A</a:t>
            </a:r>
            <a:r>
              <a:rPr lang="en-GB" sz="1000" b="1" i="1" dirty="0">
                <a:solidFill>
                  <a:srgbClr val="FF0000"/>
                </a:solidFill>
              </a:rPr>
              <a:t>, </a:t>
            </a:r>
            <a:r>
              <a:rPr lang="en-GB" sz="1000" b="1" dirty="0">
                <a:solidFill>
                  <a:srgbClr val="FF0000"/>
                </a:solidFill>
              </a:rPr>
              <a:t>A</a:t>
            </a:r>
            <a:r>
              <a:rPr lang="en-GB" sz="1000" b="1" i="1" dirty="0">
                <a:solidFill>
                  <a:srgbClr val="FF0000"/>
                </a:solidFill>
              </a:rPr>
              <a:t>p, </a:t>
            </a:r>
            <a:r>
              <a:rPr lang="en-GB" sz="1000" b="1" dirty="0">
                <a:solidFill>
                  <a:srgbClr val="FF0000"/>
                </a:solidFill>
              </a:rPr>
              <a:t>AA</a:t>
            </a:r>
            <a:endParaRPr lang="en-GB" sz="1100" b="1" dirty="0">
              <a:solidFill>
                <a:srgbClr val="FF0000"/>
              </a:solidFill>
            </a:endParaRPr>
          </a:p>
        </p:txBody>
      </p:sp>
      <p:sp>
        <p:nvSpPr>
          <p:cNvPr id="59" name="ZoneTexte 58">
            <a:extLst>
              <a:ext uri="{FF2B5EF4-FFF2-40B4-BE49-F238E27FC236}">
                <a16:creationId xmlns:a16="http://schemas.microsoft.com/office/drawing/2014/main" id="{B8AC0097-356C-4813-BF04-2C1848400649}"/>
              </a:ext>
            </a:extLst>
          </p:cNvPr>
          <p:cNvSpPr txBox="1"/>
          <p:nvPr/>
        </p:nvSpPr>
        <p:spPr>
          <a:xfrm>
            <a:off x="7058892" y="731630"/>
            <a:ext cx="1640194" cy="553998"/>
          </a:xfrm>
          <a:prstGeom prst="rect">
            <a:avLst/>
          </a:prstGeom>
          <a:noFill/>
        </p:spPr>
        <p:txBody>
          <a:bodyPr wrap="none" rtlCol="0">
            <a:spAutoFit/>
          </a:bodyPr>
          <a:lstStyle/>
          <a:p>
            <a:pPr algn="ctr"/>
            <a:r>
              <a:rPr lang="en-GB" sz="1000" b="1" dirty="0" err="1">
                <a:solidFill>
                  <a:srgbClr val="C00000"/>
                </a:solidFill>
              </a:rPr>
              <a:t>LHCb</a:t>
            </a:r>
            <a:r>
              <a:rPr lang="en-GB" sz="1000" b="1" dirty="0">
                <a:solidFill>
                  <a:srgbClr val="C00000"/>
                </a:solidFill>
              </a:rPr>
              <a:t>/ALICE</a:t>
            </a:r>
          </a:p>
          <a:p>
            <a:pPr algn="ctr"/>
            <a:r>
              <a:rPr lang="en-GB" sz="1000" b="1" dirty="0">
                <a:solidFill>
                  <a:srgbClr val="C00000"/>
                </a:solidFill>
              </a:rPr>
              <a:t>Major upgrades</a:t>
            </a:r>
          </a:p>
          <a:p>
            <a:pPr algn="ctr"/>
            <a:r>
              <a:rPr lang="en-GB" sz="1000" b="1" dirty="0">
                <a:solidFill>
                  <a:srgbClr val="C00000"/>
                </a:solidFill>
              </a:rPr>
              <a:t>(Under review by LHCC</a:t>
            </a:r>
            <a:r>
              <a:rPr lang="en-GB" sz="800" b="1" dirty="0">
                <a:solidFill>
                  <a:srgbClr val="C00000"/>
                </a:solidFill>
              </a:rPr>
              <a:t>)</a:t>
            </a:r>
          </a:p>
        </p:txBody>
      </p:sp>
      <p:sp>
        <p:nvSpPr>
          <p:cNvPr id="2" name="Flèche : bas 1">
            <a:extLst>
              <a:ext uri="{FF2B5EF4-FFF2-40B4-BE49-F238E27FC236}">
                <a16:creationId xmlns:a16="http://schemas.microsoft.com/office/drawing/2014/main" id="{E0FE7010-BA32-40BC-9424-26D6DDBAF448}"/>
              </a:ext>
            </a:extLst>
          </p:cNvPr>
          <p:cNvSpPr/>
          <p:nvPr/>
        </p:nvSpPr>
        <p:spPr>
          <a:xfrm>
            <a:off x="7860509" y="1272221"/>
            <a:ext cx="50086" cy="21544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18</a:t>
            </a:fld>
            <a:endParaRPr/>
          </a:p>
        </p:txBody>
      </p:sp>
      <p:pic>
        <p:nvPicPr>
          <p:cNvPr id="346" name="Google Shape;346;p53"/>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347" name="Google Shape;347;p53"/>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a:t>
            </a:r>
            <a:endParaRPr b="1" dirty="0">
              <a:solidFill>
                <a:srgbClr val="1155CC"/>
              </a:solidFill>
              <a:latin typeface="+mn-lt"/>
              <a:ea typeface="Comic Sans MS"/>
              <a:cs typeface="Comic Sans MS"/>
              <a:sym typeface="Comic Sans MS"/>
            </a:endParaRPr>
          </a:p>
        </p:txBody>
      </p:sp>
      <p:cxnSp>
        <p:nvCxnSpPr>
          <p:cNvPr id="348" name="Google Shape;348;p53"/>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349" name="Google Shape;349;p53"/>
          <p:cNvSpPr txBox="1">
            <a:spLocks noGrp="1"/>
          </p:cNvSpPr>
          <p:nvPr>
            <p:ph type="body" idx="1"/>
          </p:nvPr>
        </p:nvSpPr>
        <p:spPr>
          <a:xfrm>
            <a:off x="122842" y="1797635"/>
            <a:ext cx="8951881" cy="313798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sz="1700" dirty="0"/>
              <a:t>All four experiments (ALICE, ATLAS, CMS, LHCb) are involved in QGP physics</a:t>
            </a:r>
            <a:endParaRPr sz="1700" dirty="0"/>
          </a:p>
          <a:p>
            <a:pPr marL="0" lvl="0" indent="0" algn="ctr" rtl="0">
              <a:lnSpc>
                <a:spcPct val="115000"/>
              </a:lnSpc>
              <a:spcBef>
                <a:spcPts val="0"/>
              </a:spcBef>
              <a:spcAft>
                <a:spcPts val="0"/>
              </a:spcAft>
              <a:buSzPts val="1800"/>
              <a:buNone/>
            </a:pPr>
            <a:endParaRPr sz="1700" dirty="0"/>
          </a:p>
          <a:p>
            <a:pPr marL="0" lvl="0" indent="0" algn="ctr" rtl="0">
              <a:lnSpc>
                <a:spcPct val="115000"/>
              </a:lnSpc>
              <a:spcBef>
                <a:spcPts val="0"/>
              </a:spcBef>
              <a:spcAft>
                <a:spcPts val="0"/>
              </a:spcAft>
              <a:buSzPts val="1800"/>
              <a:buNone/>
            </a:pPr>
            <a:endParaRPr sz="1700" b="1" dirty="0"/>
          </a:p>
          <a:p>
            <a:pPr marL="0" lvl="0" indent="0" algn="ctr" rtl="0">
              <a:lnSpc>
                <a:spcPct val="115000"/>
              </a:lnSpc>
              <a:spcBef>
                <a:spcPts val="0"/>
              </a:spcBef>
              <a:spcAft>
                <a:spcPts val="0"/>
              </a:spcAft>
              <a:buSzPts val="1800"/>
              <a:buNone/>
            </a:pPr>
            <a:endParaRPr sz="1700" b="1" dirty="0"/>
          </a:p>
          <a:p>
            <a:pPr marL="0" lvl="0" indent="0" algn="ctr" rtl="0">
              <a:lnSpc>
                <a:spcPct val="115000"/>
              </a:lnSpc>
              <a:spcBef>
                <a:spcPts val="0"/>
              </a:spcBef>
              <a:spcAft>
                <a:spcPts val="0"/>
              </a:spcAft>
              <a:buSzPts val="1800"/>
              <a:buNone/>
            </a:pPr>
            <a:endParaRPr sz="1700" b="1" dirty="0"/>
          </a:p>
          <a:p>
            <a:pPr marL="0" lvl="0" indent="0" algn="ctr" rtl="0">
              <a:lnSpc>
                <a:spcPct val="115000"/>
              </a:lnSpc>
              <a:spcBef>
                <a:spcPts val="0"/>
              </a:spcBef>
              <a:spcAft>
                <a:spcPts val="0"/>
              </a:spcAft>
              <a:buSzPts val="1800"/>
              <a:buNone/>
            </a:pPr>
            <a:endParaRPr sz="1700" b="1" dirty="0"/>
          </a:p>
          <a:p>
            <a:pPr marL="0" lvl="0" indent="0" algn="ctr" rtl="0">
              <a:lnSpc>
                <a:spcPct val="115000"/>
              </a:lnSpc>
              <a:spcBef>
                <a:spcPts val="0"/>
              </a:spcBef>
              <a:spcAft>
                <a:spcPts val="0"/>
              </a:spcAft>
              <a:buSzPts val="1800"/>
              <a:buNone/>
            </a:pPr>
            <a:endParaRPr sz="1700" b="1" dirty="0"/>
          </a:p>
          <a:p>
            <a:pPr marL="0" lvl="0" indent="0" algn="l" rtl="0">
              <a:lnSpc>
                <a:spcPct val="115000"/>
              </a:lnSpc>
              <a:spcBef>
                <a:spcPts val="0"/>
              </a:spcBef>
              <a:spcAft>
                <a:spcPts val="0"/>
              </a:spcAft>
              <a:buSzPts val="1800"/>
              <a:buNone/>
            </a:pPr>
            <a:r>
              <a:rPr lang="en" sz="1400" b="1" dirty="0">
                <a:solidFill>
                  <a:srgbClr val="FF0000"/>
                </a:solidFill>
              </a:rPr>
              <a:t>French community</a:t>
            </a:r>
            <a:r>
              <a:rPr lang="en" sz="1400" b="1" dirty="0"/>
              <a:t> </a:t>
            </a:r>
            <a:r>
              <a:rPr lang="en" sz="1400" dirty="0"/>
              <a:t>participates to :</a:t>
            </a:r>
            <a:endParaRPr sz="1400" dirty="0"/>
          </a:p>
          <a:p>
            <a:pPr marL="285750" lvl="0" indent="-285750" algn="l" rtl="0">
              <a:lnSpc>
                <a:spcPct val="115000"/>
              </a:lnSpc>
              <a:spcBef>
                <a:spcPts val="0"/>
              </a:spcBef>
              <a:spcAft>
                <a:spcPts val="0"/>
              </a:spcAft>
              <a:buSzPts val="1800"/>
              <a:buChar char="●"/>
            </a:pPr>
            <a:r>
              <a:rPr lang="en" sz="1200" dirty="0">
                <a:latin typeface="Lobster"/>
                <a:ea typeface="Lobster"/>
                <a:cs typeface="Lobster"/>
                <a:sym typeface="Lobster"/>
              </a:rPr>
              <a:t>O</a:t>
            </a:r>
            <a:r>
              <a:rPr lang="en" sz="1200" dirty="0"/>
              <a:t>(45 people) </a:t>
            </a:r>
            <a:r>
              <a:rPr lang="en" sz="1200" b="1" dirty="0">
                <a:solidFill>
                  <a:srgbClr val="FF0000"/>
                </a:solidFill>
              </a:rPr>
              <a:t>ALICE : </a:t>
            </a:r>
            <a:r>
              <a:rPr lang="en" sz="1000" dirty="0">
                <a:solidFill>
                  <a:srgbClr val="595959"/>
                </a:solidFill>
              </a:rPr>
              <a:t>IJClab-Orsay, LPC-Clermont, LPSC-Grenoble, IP2I-Lyon, IPhC-Strasbourg, </a:t>
            </a:r>
            <a:r>
              <a:rPr lang="fr-FR" sz="1000" dirty="0" err="1">
                <a:solidFill>
                  <a:srgbClr val="595959"/>
                </a:solidFill>
              </a:rPr>
              <a:t>Subatech</a:t>
            </a:r>
            <a:r>
              <a:rPr lang="fr-FR" sz="1000" dirty="0">
                <a:solidFill>
                  <a:srgbClr val="595959"/>
                </a:solidFill>
              </a:rPr>
              <a:t>-Nantes</a:t>
            </a:r>
            <a:r>
              <a:rPr lang="en" sz="1000" dirty="0">
                <a:solidFill>
                  <a:srgbClr val="595959"/>
                </a:solidFill>
              </a:rPr>
              <a:t> + DPhN/Irfu/CEA (since 2009)</a:t>
            </a:r>
            <a:endParaRPr sz="1000" dirty="0">
              <a:solidFill>
                <a:srgbClr val="595959"/>
              </a:solidFill>
            </a:endParaRPr>
          </a:p>
          <a:p>
            <a:pPr marL="285750" lvl="0" indent="-285750" algn="l" rtl="0">
              <a:lnSpc>
                <a:spcPct val="115000"/>
              </a:lnSpc>
              <a:spcBef>
                <a:spcPts val="0"/>
              </a:spcBef>
              <a:spcAft>
                <a:spcPts val="0"/>
              </a:spcAft>
              <a:buSzPts val="1800"/>
              <a:buChar char="●"/>
            </a:pPr>
            <a:r>
              <a:rPr lang="en" sz="1200" dirty="0">
                <a:latin typeface="Lobster"/>
                <a:ea typeface="Lobster"/>
                <a:cs typeface="Lobster"/>
                <a:sym typeface="Lobster"/>
              </a:rPr>
              <a:t>O</a:t>
            </a:r>
            <a:r>
              <a:rPr lang="en" sz="1200" dirty="0"/>
              <a:t>(5 people) </a:t>
            </a:r>
            <a:r>
              <a:rPr lang="en" sz="1200" b="1" dirty="0">
                <a:solidFill>
                  <a:srgbClr val="FF0000"/>
                </a:solidFill>
              </a:rPr>
              <a:t>CMS : </a:t>
            </a:r>
            <a:r>
              <a:rPr lang="en" sz="1000" dirty="0">
                <a:solidFill>
                  <a:srgbClr val="595959"/>
                </a:solidFill>
              </a:rPr>
              <a:t>LLR-Palaiseau (since 2009)</a:t>
            </a:r>
            <a:endParaRPr sz="1050" dirty="0">
              <a:solidFill>
                <a:srgbClr val="595959"/>
              </a:solidFill>
            </a:endParaRPr>
          </a:p>
          <a:p>
            <a:pPr marL="285750" lvl="0" indent="-285750" algn="l" rtl="0">
              <a:lnSpc>
                <a:spcPct val="115000"/>
              </a:lnSpc>
              <a:spcBef>
                <a:spcPts val="0"/>
              </a:spcBef>
              <a:spcAft>
                <a:spcPts val="0"/>
              </a:spcAft>
              <a:buSzPts val="1800"/>
              <a:buChar char="●"/>
            </a:pPr>
            <a:r>
              <a:rPr lang="en" sz="1200" dirty="0">
                <a:latin typeface="Lobster"/>
                <a:ea typeface="Lobster"/>
                <a:cs typeface="Lobster"/>
                <a:sym typeface="Lobster"/>
              </a:rPr>
              <a:t>O</a:t>
            </a:r>
            <a:r>
              <a:rPr lang="en" sz="1200" dirty="0"/>
              <a:t>(5 people) </a:t>
            </a:r>
            <a:r>
              <a:rPr lang="en" sz="1200" b="1" dirty="0">
                <a:solidFill>
                  <a:srgbClr val="FF0000"/>
                </a:solidFill>
              </a:rPr>
              <a:t>LHCb : </a:t>
            </a:r>
            <a:r>
              <a:rPr lang="en" sz="1000" dirty="0">
                <a:solidFill>
                  <a:srgbClr val="595959"/>
                </a:solidFill>
              </a:rPr>
              <a:t>IJClab-Orsay, LLR-Palaiseau (since 2015)</a:t>
            </a:r>
          </a:p>
        </p:txBody>
      </p:sp>
      <p:pic>
        <p:nvPicPr>
          <p:cNvPr id="350" name="Google Shape;350;p53"/>
          <p:cNvPicPr preferRelativeResize="0"/>
          <p:nvPr/>
        </p:nvPicPr>
        <p:blipFill rotWithShape="1">
          <a:blip r:embed="rId4">
            <a:alphaModFix/>
          </a:blip>
          <a:srcRect/>
          <a:stretch/>
        </p:blipFill>
        <p:spPr>
          <a:xfrm>
            <a:off x="497136" y="2379283"/>
            <a:ext cx="2702747" cy="1520759"/>
          </a:xfrm>
          <a:prstGeom prst="rect">
            <a:avLst/>
          </a:prstGeom>
          <a:noFill/>
          <a:ln>
            <a:noFill/>
          </a:ln>
        </p:spPr>
      </p:pic>
      <p:pic>
        <p:nvPicPr>
          <p:cNvPr id="351" name="Google Shape;351;p53" descr="CMS EMU Main page"/>
          <p:cNvPicPr preferRelativeResize="0"/>
          <p:nvPr/>
        </p:nvPicPr>
        <p:blipFill>
          <a:blip r:embed="rId5">
            <a:alphaModFix/>
          </a:blip>
          <a:stretch>
            <a:fillRect/>
          </a:stretch>
        </p:blipFill>
        <p:spPr>
          <a:xfrm>
            <a:off x="3550975" y="2251141"/>
            <a:ext cx="2448651" cy="1730726"/>
          </a:xfrm>
          <a:prstGeom prst="rect">
            <a:avLst/>
          </a:prstGeom>
          <a:noFill/>
          <a:ln>
            <a:noFill/>
          </a:ln>
        </p:spPr>
      </p:pic>
      <p:pic>
        <p:nvPicPr>
          <p:cNvPr id="352" name="Google Shape;352;p53" descr="LHCb - Large Hadron Collider beauty experiment"/>
          <p:cNvPicPr preferRelativeResize="0"/>
          <p:nvPr/>
        </p:nvPicPr>
        <p:blipFill>
          <a:blip r:embed="rId6">
            <a:alphaModFix/>
          </a:blip>
          <a:stretch>
            <a:fillRect/>
          </a:stretch>
        </p:blipFill>
        <p:spPr>
          <a:xfrm>
            <a:off x="6327300" y="2213781"/>
            <a:ext cx="2319564" cy="1643726"/>
          </a:xfrm>
          <a:prstGeom prst="rect">
            <a:avLst/>
          </a:prstGeom>
          <a:noFill/>
          <a:ln>
            <a:noFill/>
          </a:ln>
        </p:spPr>
      </p:pic>
      <p:pic>
        <p:nvPicPr>
          <p:cNvPr id="3" name="Image 2">
            <a:extLst>
              <a:ext uri="{FF2B5EF4-FFF2-40B4-BE49-F238E27FC236}">
                <a16:creationId xmlns:a16="http://schemas.microsoft.com/office/drawing/2014/main" id="{17691044-DE6E-4B89-AE20-0B9EB6A64C49}"/>
              </a:ext>
            </a:extLst>
          </p:cNvPr>
          <p:cNvPicPr>
            <a:picLocks noChangeAspect="1"/>
          </p:cNvPicPr>
          <p:nvPr/>
        </p:nvPicPr>
        <p:blipFill>
          <a:blip r:embed="rId7"/>
          <a:stretch>
            <a:fillRect/>
          </a:stretch>
        </p:blipFill>
        <p:spPr>
          <a:xfrm>
            <a:off x="0" y="1653255"/>
            <a:ext cx="9144000" cy="283432"/>
          </a:xfrm>
          <a:prstGeom prst="rect">
            <a:avLst/>
          </a:prstGeom>
        </p:spPr>
      </p:pic>
      <p:sp>
        <p:nvSpPr>
          <p:cNvPr id="2" name="ZoneTexte 1">
            <a:extLst>
              <a:ext uri="{FF2B5EF4-FFF2-40B4-BE49-F238E27FC236}">
                <a16:creationId xmlns:a16="http://schemas.microsoft.com/office/drawing/2014/main" id="{5D6523AD-D47A-49C8-A849-C9D7B0213F58}"/>
              </a:ext>
            </a:extLst>
          </p:cNvPr>
          <p:cNvSpPr txBox="1"/>
          <p:nvPr/>
        </p:nvSpPr>
        <p:spPr>
          <a:xfrm>
            <a:off x="1979048" y="2433250"/>
            <a:ext cx="646331" cy="276999"/>
          </a:xfrm>
          <a:prstGeom prst="rect">
            <a:avLst/>
          </a:prstGeom>
          <a:noFill/>
        </p:spPr>
        <p:txBody>
          <a:bodyPr wrap="none" rtlCol="0">
            <a:spAutoFit/>
          </a:bodyPr>
          <a:lstStyle/>
          <a:p>
            <a:r>
              <a:rPr lang="en-GB" sz="1200" b="1" dirty="0"/>
              <a:t>ALICE</a:t>
            </a:r>
          </a:p>
        </p:txBody>
      </p:sp>
      <p:sp>
        <p:nvSpPr>
          <p:cNvPr id="35" name="ZoneTexte 34">
            <a:extLst>
              <a:ext uri="{FF2B5EF4-FFF2-40B4-BE49-F238E27FC236}">
                <a16:creationId xmlns:a16="http://schemas.microsoft.com/office/drawing/2014/main" id="{58BFEF8B-D6F7-40CA-8008-F51E38E51A5B}"/>
              </a:ext>
            </a:extLst>
          </p:cNvPr>
          <p:cNvSpPr txBox="1"/>
          <p:nvPr/>
        </p:nvSpPr>
        <p:spPr>
          <a:xfrm>
            <a:off x="7274062" y="2379283"/>
            <a:ext cx="595035" cy="276999"/>
          </a:xfrm>
          <a:prstGeom prst="rect">
            <a:avLst/>
          </a:prstGeom>
          <a:noFill/>
        </p:spPr>
        <p:txBody>
          <a:bodyPr wrap="none" rtlCol="0">
            <a:spAutoFit/>
          </a:bodyPr>
          <a:lstStyle/>
          <a:p>
            <a:r>
              <a:rPr lang="en-GB" sz="1200" b="1" dirty="0" err="1"/>
              <a:t>LHCb</a:t>
            </a:r>
            <a:endParaRPr lang="en-GB" sz="1200" b="1" dirty="0"/>
          </a:p>
        </p:txBody>
      </p:sp>
      <p:sp>
        <p:nvSpPr>
          <p:cNvPr id="6" name="ZoneTexte 5">
            <a:extLst>
              <a:ext uri="{FF2B5EF4-FFF2-40B4-BE49-F238E27FC236}">
                <a16:creationId xmlns:a16="http://schemas.microsoft.com/office/drawing/2014/main" id="{755F23C5-F314-4130-AB68-E7777EE25AE9}"/>
              </a:ext>
            </a:extLst>
          </p:cNvPr>
          <p:cNvSpPr txBox="1"/>
          <p:nvPr/>
        </p:nvSpPr>
        <p:spPr>
          <a:xfrm>
            <a:off x="4174497" y="762507"/>
            <a:ext cx="710451" cy="307777"/>
          </a:xfrm>
          <a:prstGeom prst="rect">
            <a:avLst/>
          </a:prstGeom>
          <a:noFill/>
        </p:spPr>
        <p:txBody>
          <a:bodyPr wrap="none" rtlCol="0">
            <a:spAutoFit/>
          </a:bodyPr>
          <a:lstStyle/>
          <a:p>
            <a:r>
              <a:rPr lang="en-GB" b="1" u="sng" dirty="0"/>
              <a:t>Today</a:t>
            </a:r>
          </a:p>
        </p:txBody>
      </p:sp>
      <p:cxnSp>
        <p:nvCxnSpPr>
          <p:cNvPr id="9" name="Connecteur droit avec flèche 8">
            <a:extLst>
              <a:ext uri="{FF2B5EF4-FFF2-40B4-BE49-F238E27FC236}">
                <a16:creationId xmlns:a16="http://schemas.microsoft.com/office/drawing/2014/main" id="{E1ABFBE3-5C61-480B-A0EB-36CA55AAA429}"/>
              </a:ext>
            </a:extLst>
          </p:cNvPr>
          <p:cNvCxnSpPr>
            <a:cxnSpLocks/>
            <a:stCxn id="6" idx="2"/>
          </p:cNvCxnSpPr>
          <p:nvPr/>
        </p:nvCxnSpPr>
        <p:spPr>
          <a:xfrm flipH="1">
            <a:off x="4523052" y="1070284"/>
            <a:ext cx="6671" cy="4686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9664A123-EB53-46B7-83D6-319D26705B3D}"/>
              </a:ext>
            </a:extLst>
          </p:cNvPr>
          <p:cNvSpPr txBox="1"/>
          <p:nvPr/>
        </p:nvSpPr>
        <p:spPr>
          <a:xfrm>
            <a:off x="8086169" y="1429697"/>
            <a:ext cx="1036333" cy="215444"/>
          </a:xfrm>
          <a:prstGeom prst="rect">
            <a:avLst/>
          </a:prstGeom>
          <a:noFill/>
        </p:spPr>
        <p:txBody>
          <a:bodyPr wrap="square" rtlCol="0">
            <a:spAutoFit/>
          </a:bodyPr>
          <a:lstStyle/>
          <a:p>
            <a:r>
              <a:rPr lang="en-GB" sz="800" b="1" i="1" dirty="0">
                <a:solidFill>
                  <a:srgbClr val="FF0000"/>
                </a:solidFill>
              </a:rPr>
              <a:t>pp, </a:t>
            </a:r>
            <a:r>
              <a:rPr lang="en-GB" sz="800" b="1" i="1" dirty="0" err="1">
                <a:solidFill>
                  <a:srgbClr val="FF0000"/>
                </a:solidFill>
              </a:rPr>
              <a:t>p</a:t>
            </a:r>
            <a:r>
              <a:rPr lang="en-GB" sz="800" b="1" dirty="0" err="1">
                <a:solidFill>
                  <a:srgbClr val="FF0000"/>
                </a:solidFill>
              </a:rPr>
              <a:t>A</a:t>
            </a:r>
            <a:r>
              <a:rPr lang="en-GB" sz="800" b="1" i="1" dirty="0">
                <a:solidFill>
                  <a:srgbClr val="FF0000"/>
                </a:solidFill>
              </a:rPr>
              <a:t>, </a:t>
            </a:r>
            <a:r>
              <a:rPr lang="en-GB" sz="800" b="1" dirty="0">
                <a:solidFill>
                  <a:srgbClr val="FF0000"/>
                </a:solidFill>
              </a:rPr>
              <a:t>A</a:t>
            </a:r>
            <a:r>
              <a:rPr lang="en-GB" sz="800" b="1" i="1" dirty="0">
                <a:solidFill>
                  <a:srgbClr val="FF0000"/>
                </a:solidFill>
              </a:rPr>
              <a:t>p, </a:t>
            </a:r>
            <a:r>
              <a:rPr lang="en-GB" sz="800" b="1" dirty="0">
                <a:solidFill>
                  <a:srgbClr val="FF0000"/>
                </a:solidFill>
              </a:rPr>
              <a:t>AA</a:t>
            </a:r>
            <a:endParaRPr lang="en-GB" sz="1000" b="1" dirty="0">
              <a:solidFill>
                <a:srgbClr val="FF0000"/>
              </a:solidFill>
            </a:endParaRPr>
          </a:p>
        </p:txBody>
      </p:sp>
      <p:sp>
        <p:nvSpPr>
          <p:cNvPr id="48" name="ZoneTexte 47">
            <a:extLst>
              <a:ext uri="{FF2B5EF4-FFF2-40B4-BE49-F238E27FC236}">
                <a16:creationId xmlns:a16="http://schemas.microsoft.com/office/drawing/2014/main" id="{6B47B9A0-4058-4301-99D9-EA8B18A73976}"/>
              </a:ext>
            </a:extLst>
          </p:cNvPr>
          <p:cNvSpPr txBox="1"/>
          <p:nvPr/>
        </p:nvSpPr>
        <p:spPr>
          <a:xfrm>
            <a:off x="7198354" y="804242"/>
            <a:ext cx="1361270" cy="461665"/>
          </a:xfrm>
          <a:prstGeom prst="rect">
            <a:avLst/>
          </a:prstGeom>
          <a:noFill/>
        </p:spPr>
        <p:txBody>
          <a:bodyPr wrap="none" rtlCol="0">
            <a:spAutoFit/>
          </a:bodyPr>
          <a:lstStyle/>
          <a:p>
            <a:pPr algn="ctr"/>
            <a:r>
              <a:rPr lang="en-GB" sz="800" b="1" dirty="0" err="1">
                <a:solidFill>
                  <a:srgbClr val="C00000"/>
                </a:solidFill>
              </a:rPr>
              <a:t>LHCb</a:t>
            </a:r>
            <a:r>
              <a:rPr lang="en-GB" sz="800" b="1" dirty="0">
                <a:solidFill>
                  <a:srgbClr val="C00000"/>
                </a:solidFill>
              </a:rPr>
              <a:t>/ALICE</a:t>
            </a:r>
          </a:p>
          <a:p>
            <a:pPr algn="ctr"/>
            <a:r>
              <a:rPr lang="en-GB" sz="800" b="1" dirty="0">
                <a:solidFill>
                  <a:srgbClr val="C00000"/>
                </a:solidFill>
              </a:rPr>
              <a:t>Major upgrades</a:t>
            </a:r>
          </a:p>
          <a:p>
            <a:pPr algn="ctr"/>
            <a:r>
              <a:rPr lang="en-GB" sz="800" b="1" dirty="0">
                <a:solidFill>
                  <a:srgbClr val="C00000"/>
                </a:solidFill>
              </a:rPr>
              <a:t>(Under review by LHCC)</a:t>
            </a:r>
          </a:p>
        </p:txBody>
      </p:sp>
      <p:sp>
        <p:nvSpPr>
          <p:cNvPr id="49" name="ZoneTexte 48">
            <a:extLst>
              <a:ext uri="{FF2B5EF4-FFF2-40B4-BE49-F238E27FC236}">
                <a16:creationId xmlns:a16="http://schemas.microsoft.com/office/drawing/2014/main" id="{9DA018EE-C87F-4BC1-AA26-8D3DF635BA38}"/>
              </a:ext>
            </a:extLst>
          </p:cNvPr>
          <p:cNvSpPr txBox="1"/>
          <p:nvPr/>
        </p:nvSpPr>
        <p:spPr>
          <a:xfrm>
            <a:off x="3614679" y="1354325"/>
            <a:ext cx="950901" cy="338554"/>
          </a:xfrm>
          <a:prstGeom prst="rect">
            <a:avLst/>
          </a:prstGeom>
          <a:noFill/>
        </p:spPr>
        <p:txBody>
          <a:bodyPr wrap="none" rtlCol="0">
            <a:spAutoFit/>
          </a:bodyPr>
          <a:lstStyle/>
          <a:p>
            <a:r>
              <a:rPr lang="en-GB" sz="800" b="1" dirty="0" err="1">
                <a:solidFill>
                  <a:srgbClr val="C00000"/>
                </a:solidFill>
              </a:rPr>
              <a:t>LHCb</a:t>
            </a:r>
            <a:r>
              <a:rPr lang="en-GB" sz="800" b="1" dirty="0">
                <a:solidFill>
                  <a:srgbClr val="C00000"/>
                </a:solidFill>
              </a:rPr>
              <a:t>/ALICE</a:t>
            </a:r>
          </a:p>
          <a:p>
            <a:r>
              <a:rPr lang="en-GB" sz="800" b="1" dirty="0">
                <a:solidFill>
                  <a:srgbClr val="C00000"/>
                </a:solidFill>
              </a:rPr>
              <a:t>Major upgrades</a:t>
            </a:r>
          </a:p>
        </p:txBody>
      </p:sp>
      <p:sp>
        <p:nvSpPr>
          <p:cNvPr id="50" name="ZoneTexte 49">
            <a:extLst>
              <a:ext uri="{FF2B5EF4-FFF2-40B4-BE49-F238E27FC236}">
                <a16:creationId xmlns:a16="http://schemas.microsoft.com/office/drawing/2014/main" id="{E3223811-70AF-4DB6-BFD2-915A48D06733}"/>
              </a:ext>
            </a:extLst>
          </p:cNvPr>
          <p:cNvSpPr txBox="1"/>
          <p:nvPr/>
        </p:nvSpPr>
        <p:spPr>
          <a:xfrm>
            <a:off x="5578018" y="1344833"/>
            <a:ext cx="950901" cy="338554"/>
          </a:xfrm>
          <a:prstGeom prst="rect">
            <a:avLst/>
          </a:prstGeom>
          <a:noFill/>
        </p:spPr>
        <p:txBody>
          <a:bodyPr wrap="none" rtlCol="0">
            <a:spAutoFit/>
          </a:bodyPr>
          <a:lstStyle/>
          <a:p>
            <a:r>
              <a:rPr lang="en-GB" sz="800" b="1" dirty="0">
                <a:solidFill>
                  <a:srgbClr val="C00000"/>
                </a:solidFill>
              </a:rPr>
              <a:t>CMS/ATLAS</a:t>
            </a:r>
          </a:p>
          <a:p>
            <a:r>
              <a:rPr lang="en-GB" sz="800" b="1" dirty="0">
                <a:solidFill>
                  <a:srgbClr val="C00000"/>
                </a:solidFill>
              </a:rPr>
              <a:t>Major upgrades</a:t>
            </a:r>
          </a:p>
        </p:txBody>
      </p:sp>
      <p:sp>
        <p:nvSpPr>
          <p:cNvPr id="51" name="ZoneTexte 50">
            <a:extLst>
              <a:ext uri="{FF2B5EF4-FFF2-40B4-BE49-F238E27FC236}">
                <a16:creationId xmlns:a16="http://schemas.microsoft.com/office/drawing/2014/main" id="{E8787B63-FC58-49D9-8D6D-48D9C3370376}"/>
              </a:ext>
            </a:extLst>
          </p:cNvPr>
          <p:cNvSpPr txBox="1"/>
          <p:nvPr/>
        </p:nvSpPr>
        <p:spPr>
          <a:xfrm>
            <a:off x="4533607" y="1445133"/>
            <a:ext cx="1165941" cy="215444"/>
          </a:xfrm>
          <a:prstGeom prst="rect">
            <a:avLst/>
          </a:prstGeom>
          <a:noFill/>
        </p:spPr>
        <p:txBody>
          <a:bodyPr wrap="square" rtlCol="0">
            <a:spAutoFit/>
          </a:bodyPr>
          <a:lstStyle/>
          <a:p>
            <a:r>
              <a:rPr lang="en-GB" sz="800" b="1" i="1" dirty="0">
                <a:solidFill>
                  <a:srgbClr val="00B050"/>
                </a:solidFill>
              </a:rPr>
              <a:t>pp, </a:t>
            </a:r>
            <a:r>
              <a:rPr lang="en-GB" sz="800" b="1" i="1" dirty="0" err="1">
                <a:solidFill>
                  <a:srgbClr val="00B050"/>
                </a:solidFill>
              </a:rPr>
              <a:t>p</a:t>
            </a:r>
            <a:r>
              <a:rPr lang="en-GB" sz="800" b="1" dirty="0" err="1">
                <a:solidFill>
                  <a:srgbClr val="00B050"/>
                </a:solidFill>
              </a:rPr>
              <a:t>Pb</a:t>
            </a:r>
            <a:r>
              <a:rPr lang="en-GB" sz="800" b="1" dirty="0">
                <a:solidFill>
                  <a:srgbClr val="00B050"/>
                </a:solidFill>
              </a:rPr>
              <a:t>/</a:t>
            </a:r>
            <a:r>
              <a:rPr lang="en-GB" sz="800" b="1" dirty="0" err="1">
                <a:solidFill>
                  <a:srgbClr val="00B050"/>
                </a:solidFill>
              </a:rPr>
              <a:t>Pbp</a:t>
            </a:r>
            <a:r>
              <a:rPr lang="en-GB" sz="800" b="1" dirty="0">
                <a:solidFill>
                  <a:srgbClr val="00B050"/>
                </a:solidFill>
              </a:rPr>
              <a:t>, </a:t>
            </a:r>
            <a:r>
              <a:rPr lang="en-GB" sz="800" b="1" dirty="0" err="1">
                <a:solidFill>
                  <a:srgbClr val="00B050"/>
                </a:solidFill>
              </a:rPr>
              <a:t>Pb</a:t>
            </a:r>
            <a:r>
              <a:rPr lang="en-GB" sz="800" b="1" i="1" dirty="0" err="1">
                <a:solidFill>
                  <a:srgbClr val="00B050"/>
                </a:solidFill>
              </a:rPr>
              <a:t>Pb</a:t>
            </a:r>
            <a:r>
              <a:rPr lang="en-GB" sz="800" b="1" i="1" dirty="0">
                <a:solidFill>
                  <a:srgbClr val="00B050"/>
                </a:solidFill>
              </a:rPr>
              <a:t> </a:t>
            </a:r>
            <a:endParaRPr lang="en-GB" sz="1000" b="1" i="1" dirty="0">
              <a:solidFill>
                <a:srgbClr val="00B050"/>
              </a:solidFill>
            </a:endParaRPr>
          </a:p>
        </p:txBody>
      </p:sp>
      <p:sp>
        <p:nvSpPr>
          <p:cNvPr id="52" name="ZoneTexte 51">
            <a:extLst>
              <a:ext uri="{FF2B5EF4-FFF2-40B4-BE49-F238E27FC236}">
                <a16:creationId xmlns:a16="http://schemas.microsoft.com/office/drawing/2014/main" id="{DB6C4FE8-8192-4676-90CB-710287D348E6}"/>
              </a:ext>
            </a:extLst>
          </p:cNvPr>
          <p:cNvSpPr txBox="1"/>
          <p:nvPr/>
        </p:nvSpPr>
        <p:spPr>
          <a:xfrm>
            <a:off x="6528918" y="1434841"/>
            <a:ext cx="1233949" cy="215444"/>
          </a:xfrm>
          <a:prstGeom prst="rect">
            <a:avLst/>
          </a:prstGeom>
          <a:noFill/>
        </p:spPr>
        <p:txBody>
          <a:bodyPr wrap="square" rtlCol="0">
            <a:spAutoFit/>
          </a:bodyPr>
          <a:lstStyle/>
          <a:p>
            <a:r>
              <a:rPr lang="en-GB" sz="800" b="1" i="1" dirty="0">
                <a:solidFill>
                  <a:srgbClr val="00B050"/>
                </a:solidFill>
              </a:rPr>
              <a:t>pp, </a:t>
            </a:r>
            <a:r>
              <a:rPr lang="en-GB" sz="800" b="1" i="1" dirty="0" err="1">
                <a:solidFill>
                  <a:srgbClr val="00B050"/>
                </a:solidFill>
              </a:rPr>
              <a:t>p</a:t>
            </a:r>
            <a:r>
              <a:rPr lang="en-GB" sz="800" b="1" dirty="0" err="1">
                <a:solidFill>
                  <a:srgbClr val="00B050"/>
                </a:solidFill>
              </a:rPr>
              <a:t>Pb</a:t>
            </a:r>
            <a:r>
              <a:rPr lang="en-GB" sz="800" b="1" dirty="0">
                <a:solidFill>
                  <a:srgbClr val="00B050"/>
                </a:solidFill>
              </a:rPr>
              <a:t>/</a:t>
            </a:r>
            <a:r>
              <a:rPr lang="en-GB" sz="800" b="1" dirty="0" err="1">
                <a:solidFill>
                  <a:srgbClr val="00B050"/>
                </a:solidFill>
              </a:rPr>
              <a:t>Pbp</a:t>
            </a:r>
            <a:r>
              <a:rPr lang="en-GB" sz="800" b="1" dirty="0">
                <a:solidFill>
                  <a:srgbClr val="00B050"/>
                </a:solidFill>
              </a:rPr>
              <a:t>, </a:t>
            </a:r>
            <a:r>
              <a:rPr lang="en-GB" sz="800" b="1" dirty="0" err="1">
                <a:solidFill>
                  <a:srgbClr val="00B050"/>
                </a:solidFill>
              </a:rPr>
              <a:t>Pb</a:t>
            </a:r>
            <a:r>
              <a:rPr lang="en-GB" sz="800" b="1" i="1" dirty="0" err="1">
                <a:solidFill>
                  <a:srgbClr val="00B050"/>
                </a:solidFill>
              </a:rPr>
              <a:t>Pb</a:t>
            </a:r>
            <a:endParaRPr lang="en-GB" sz="1000" b="1" i="1" dirty="0">
              <a:solidFill>
                <a:srgbClr val="00B050"/>
              </a:solidFill>
            </a:endParaRPr>
          </a:p>
        </p:txBody>
      </p:sp>
      <p:cxnSp>
        <p:nvCxnSpPr>
          <p:cNvPr id="53" name="Connecteur droit avec flèche 52">
            <a:extLst>
              <a:ext uri="{FF2B5EF4-FFF2-40B4-BE49-F238E27FC236}">
                <a16:creationId xmlns:a16="http://schemas.microsoft.com/office/drawing/2014/main" id="{223B896B-0D5A-4F3F-9115-E152B9889A15}"/>
              </a:ext>
            </a:extLst>
          </p:cNvPr>
          <p:cNvCxnSpPr>
            <a:cxnSpLocks/>
          </p:cNvCxnSpPr>
          <p:nvPr/>
        </p:nvCxnSpPr>
        <p:spPr>
          <a:xfrm>
            <a:off x="677168" y="1496372"/>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9C8DE3E9-04B3-4AA1-BCC3-9819ABA946A5}"/>
              </a:ext>
            </a:extLst>
          </p:cNvPr>
          <p:cNvSpPr txBox="1"/>
          <p:nvPr/>
        </p:nvSpPr>
        <p:spPr>
          <a:xfrm>
            <a:off x="453389" y="1316460"/>
            <a:ext cx="447558" cy="215444"/>
          </a:xfrm>
          <a:prstGeom prst="rect">
            <a:avLst/>
          </a:prstGeom>
          <a:noFill/>
        </p:spPr>
        <p:txBody>
          <a:bodyPr wrap="none" rtlCol="0">
            <a:spAutoFit/>
          </a:bodyPr>
          <a:lstStyle/>
          <a:p>
            <a:r>
              <a:rPr lang="en-GB" sz="800" b="1" dirty="0" err="1">
                <a:solidFill>
                  <a:srgbClr val="0070C0"/>
                </a:solidFill>
              </a:rPr>
              <a:t>PbPb</a:t>
            </a:r>
            <a:endParaRPr lang="en-GB" sz="1000" b="1" dirty="0">
              <a:solidFill>
                <a:srgbClr val="0070C0"/>
              </a:solidFill>
            </a:endParaRPr>
          </a:p>
        </p:txBody>
      </p:sp>
      <p:cxnSp>
        <p:nvCxnSpPr>
          <p:cNvPr id="55" name="Connecteur droit avec flèche 54">
            <a:extLst>
              <a:ext uri="{FF2B5EF4-FFF2-40B4-BE49-F238E27FC236}">
                <a16:creationId xmlns:a16="http://schemas.microsoft.com/office/drawing/2014/main" id="{6E72C18D-8D9C-4E21-9922-16E9ABAF135A}"/>
              </a:ext>
            </a:extLst>
          </p:cNvPr>
          <p:cNvCxnSpPr>
            <a:cxnSpLocks/>
          </p:cNvCxnSpPr>
          <p:nvPr/>
        </p:nvCxnSpPr>
        <p:spPr>
          <a:xfrm>
            <a:off x="1027530" y="1502666"/>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669F336C-3E87-4D4C-805C-312CCFA6EC9D}"/>
              </a:ext>
            </a:extLst>
          </p:cNvPr>
          <p:cNvSpPr txBox="1"/>
          <p:nvPr/>
        </p:nvSpPr>
        <p:spPr>
          <a:xfrm>
            <a:off x="817889" y="1318035"/>
            <a:ext cx="447558" cy="215444"/>
          </a:xfrm>
          <a:prstGeom prst="rect">
            <a:avLst/>
          </a:prstGeom>
          <a:noFill/>
        </p:spPr>
        <p:txBody>
          <a:bodyPr wrap="none" rtlCol="0">
            <a:spAutoFit/>
          </a:bodyPr>
          <a:lstStyle/>
          <a:p>
            <a:r>
              <a:rPr lang="en-GB" sz="800" b="1" dirty="0" err="1">
                <a:solidFill>
                  <a:srgbClr val="0070C0"/>
                </a:solidFill>
              </a:rPr>
              <a:t>PbPb</a:t>
            </a:r>
            <a:endParaRPr lang="en-GB" sz="1000" b="1" dirty="0">
              <a:solidFill>
                <a:srgbClr val="0070C0"/>
              </a:solidFill>
            </a:endParaRPr>
          </a:p>
        </p:txBody>
      </p:sp>
      <p:cxnSp>
        <p:nvCxnSpPr>
          <p:cNvPr id="57" name="Connecteur droit avec flèche 56">
            <a:extLst>
              <a:ext uri="{FF2B5EF4-FFF2-40B4-BE49-F238E27FC236}">
                <a16:creationId xmlns:a16="http://schemas.microsoft.com/office/drawing/2014/main" id="{7518E3DC-BC8B-44B9-A1B6-D578423C27A3}"/>
              </a:ext>
            </a:extLst>
          </p:cNvPr>
          <p:cNvCxnSpPr>
            <a:cxnSpLocks/>
          </p:cNvCxnSpPr>
          <p:nvPr/>
        </p:nvCxnSpPr>
        <p:spPr>
          <a:xfrm>
            <a:off x="1382598" y="1499529"/>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8" name="ZoneTexte 57">
            <a:extLst>
              <a:ext uri="{FF2B5EF4-FFF2-40B4-BE49-F238E27FC236}">
                <a16:creationId xmlns:a16="http://schemas.microsoft.com/office/drawing/2014/main" id="{4FB8B4FB-DBD9-41CE-BF58-9E16A0873C24}"/>
              </a:ext>
            </a:extLst>
          </p:cNvPr>
          <p:cNvSpPr txBox="1"/>
          <p:nvPr/>
        </p:nvSpPr>
        <p:spPr>
          <a:xfrm>
            <a:off x="1212139" y="1204790"/>
            <a:ext cx="378630" cy="338554"/>
          </a:xfrm>
          <a:prstGeom prst="rect">
            <a:avLst/>
          </a:prstGeom>
          <a:noFill/>
        </p:spPr>
        <p:txBody>
          <a:bodyPr wrap="none" rtlCol="0">
            <a:spAutoFit/>
          </a:bodyPr>
          <a:lstStyle/>
          <a:p>
            <a:r>
              <a:rPr lang="en-GB" sz="800" b="1" i="1" dirty="0" err="1">
                <a:solidFill>
                  <a:srgbClr val="0070C0"/>
                </a:solidFill>
              </a:rPr>
              <a:t>p</a:t>
            </a:r>
            <a:r>
              <a:rPr lang="en-GB" sz="800" b="1" dirty="0" err="1">
                <a:solidFill>
                  <a:srgbClr val="0070C0"/>
                </a:solidFill>
              </a:rPr>
              <a:t>Pb</a:t>
            </a:r>
            <a:endParaRPr lang="en-GB" sz="800" b="1" dirty="0">
              <a:solidFill>
                <a:srgbClr val="0070C0"/>
              </a:solidFill>
            </a:endParaRPr>
          </a:p>
          <a:p>
            <a:r>
              <a:rPr lang="en-GB" sz="800" b="1" dirty="0" err="1">
                <a:solidFill>
                  <a:srgbClr val="0070C0"/>
                </a:solidFill>
              </a:rPr>
              <a:t>Pb</a:t>
            </a:r>
            <a:r>
              <a:rPr lang="en-GB" sz="800" b="1" i="1" dirty="0" err="1">
                <a:solidFill>
                  <a:srgbClr val="0070C0"/>
                </a:solidFill>
              </a:rPr>
              <a:t>p</a:t>
            </a:r>
            <a:endParaRPr lang="en-GB" sz="1000" b="1" i="1" dirty="0">
              <a:solidFill>
                <a:srgbClr val="0070C0"/>
              </a:solidFill>
            </a:endParaRPr>
          </a:p>
        </p:txBody>
      </p:sp>
      <p:cxnSp>
        <p:nvCxnSpPr>
          <p:cNvPr id="59" name="Connecteur droit avec flèche 58">
            <a:extLst>
              <a:ext uri="{FF2B5EF4-FFF2-40B4-BE49-F238E27FC236}">
                <a16:creationId xmlns:a16="http://schemas.microsoft.com/office/drawing/2014/main" id="{ED08A377-FB2C-42D9-A496-0E00E386C63C}"/>
              </a:ext>
            </a:extLst>
          </p:cNvPr>
          <p:cNvCxnSpPr>
            <a:cxnSpLocks/>
          </p:cNvCxnSpPr>
          <p:nvPr/>
        </p:nvCxnSpPr>
        <p:spPr>
          <a:xfrm>
            <a:off x="2433687" y="1496371"/>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0C2DA5FF-21AE-4642-880B-B07E2E37EA2C}"/>
              </a:ext>
            </a:extLst>
          </p:cNvPr>
          <p:cNvCxnSpPr>
            <a:cxnSpLocks/>
          </p:cNvCxnSpPr>
          <p:nvPr/>
        </p:nvCxnSpPr>
        <p:spPr>
          <a:xfrm>
            <a:off x="2781662" y="1505272"/>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1169C22E-955D-423F-ADDD-4311FAB4A0ED}"/>
              </a:ext>
            </a:extLst>
          </p:cNvPr>
          <p:cNvSpPr txBox="1"/>
          <p:nvPr/>
        </p:nvSpPr>
        <p:spPr>
          <a:xfrm>
            <a:off x="2611203" y="1210533"/>
            <a:ext cx="378630" cy="338554"/>
          </a:xfrm>
          <a:prstGeom prst="rect">
            <a:avLst/>
          </a:prstGeom>
          <a:noFill/>
        </p:spPr>
        <p:txBody>
          <a:bodyPr wrap="none" rtlCol="0">
            <a:spAutoFit/>
          </a:bodyPr>
          <a:lstStyle/>
          <a:p>
            <a:r>
              <a:rPr lang="en-GB" sz="800" b="1" i="1" dirty="0" err="1">
                <a:solidFill>
                  <a:srgbClr val="0070C0"/>
                </a:solidFill>
              </a:rPr>
              <a:t>p</a:t>
            </a:r>
            <a:r>
              <a:rPr lang="en-GB" sz="800" b="1" dirty="0" err="1">
                <a:solidFill>
                  <a:srgbClr val="0070C0"/>
                </a:solidFill>
              </a:rPr>
              <a:t>Pb</a:t>
            </a:r>
            <a:endParaRPr lang="en-GB" sz="800" b="1" dirty="0">
              <a:solidFill>
                <a:srgbClr val="0070C0"/>
              </a:solidFill>
            </a:endParaRPr>
          </a:p>
          <a:p>
            <a:r>
              <a:rPr lang="en-GB" sz="800" b="1" dirty="0" err="1">
                <a:solidFill>
                  <a:srgbClr val="0070C0"/>
                </a:solidFill>
              </a:rPr>
              <a:t>Pb</a:t>
            </a:r>
            <a:r>
              <a:rPr lang="en-GB" sz="800" b="1" i="1" dirty="0" err="1">
                <a:solidFill>
                  <a:srgbClr val="0070C0"/>
                </a:solidFill>
              </a:rPr>
              <a:t>p</a:t>
            </a:r>
            <a:endParaRPr lang="en-GB" sz="1000" b="1" i="1" dirty="0">
              <a:solidFill>
                <a:srgbClr val="0070C0"/>
              </a:solidFill>
            </a:endParaRPr>
          </a:p>
        </p:txBody>
      </p:sp>
      <p:cxnSp>
        <p:nvCxnSpPr>
          <p:cNvPr id="62" name="Connecteur droit avec flèche 61">
            <a:extLst>
              <a:ext uri="{FF2B5EF4-FFF2-40B4-BE49-F238E27FC236}">
                <a16:creationId xmlns:a16="http://schemas.microsoft.com/office/drawing/2014/main" id="{E7AF4388-F6CF-40E7-8485-C87496ABA88A}"/>
              </a:ext>
            </a:extLst>
          </p:cNvPr>
          <p:cNvCxnSpPr>
            <a:cxnSpLocks/>
          </p:cNvCxnSpPr>
          <p:nvPr/>
        </p:nvCxnSpPr>
        <p:spPr>
          <a:xfrm>
            <a:off x="3480458" y="1497947"/>
            <a:ext cx="0" cy="1696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3" name="ZoneTexte 62">
            <a:extLst>
              <a:ext uri="{FF2B5EF4-FFF2-40B4-BE49-F238E27FC236}">
                <a16:creationId xmlns:a16="http://schemas.microsoft.com/office/drawing/2014/main" id="{00202C19-828F-4DE7-A7AC-8666328DC2E3}"/>
              </a:ext>
            </a:extLst>
          </p:cNvPr>
          <p:cNvSpPr txBox="1"/>
          <p:nvPr/>
        </p:nvSpPr>
        <p:spPr>
          <a:xfrm>
            <a:off x="3256679" y="1318035"/>
            <a:ext cx="447558" cy="215444"/>
          </a:xfrm>
          <a:prstGeom prst="rect">
            <a:avLst/>
          </a:prstGeom>
          <a:noFill/>
        </p:spPr>
        <p:txBody>
          <a:bodyPr wrap="none" rtlCol="0">
            <a:spAutoFit/>
          </a:bodyPr>
          <a:lstStyle/>
          <a:p>
            <a:r>
              <a:rPr lang="en-GB" sz="800" b="1" dirty="0" err="1">
                <a:solidFill>
                  <a:srgbClr val="0070C0"/>
                </a:solidFill>
              </a:rPr>
              <a:t>PbPb</a:t>
            </a:r>
            <a:endParaRPr lang="en-GB" sz="1000" b="1" dirty="0">
              <a:solidFill>
                <a:srgbClr val="0070C0"/>
              </a:solidFill>
            </a:endParaRPr>
          </a:p>
        </p:txBody>
      </p:sp>
      <p:sp>
        <p:nvSpPr>
          <p:cNvPr id="64" name="Flèche : bas 63">
            <a:extLst>
              <a:ext uri="{FF2B5EF4-FFF2-40B4-BE49-F238E27FC236}">
                <a16:creationId xmlns:a16="http://schemas.microsoft.com/office/drawing/2014/main" id="{084534FE-DC0D-483D-89FB-396D1BC6EE49}"/>
              </a:ext>
            </a:extLst>
          </p:cNvPr>
          <p:cNvSpPr/>
          <p:nvPr/>
        </p:nvSpPr>
        <p:spPr>
          <a:xfrm>
            <a:off x="7860509" y="1344833"/>
            <a:ext cx="50086" cy="21544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ZoneTexte 64">
            <a:extLst>
              <a:ext uri="{FF2B5EF4-FFF2-40B4-BE49-F238E27FC236}">
                <a16:creationId xmlns:a16="http://schemas.microsoft.com/office/drawing/2014/main" id="{8C13AD8B-5D6D-4BE6-812C-7B749A6573AE}"/>
              </a:ext>
            </a:extLst>
          </p:cNvPr>
          <p:cNvSpPr txBox="1"/>
          <p:nvPr/>
        </p:nvSpPr>
        <p:spPr>
          <a:xfrm>
            <a:off x="2200797" y="1161477"/>
            <a:ext cx="447558" cy="338554"/>
          </a:xfrm>
          <a:prstGeom prst="rect">
            <a:avLst/>
          </a:prstGeom>
          <a:noFill/>
        </p:spPr>
        <p:txBody>
          <a:bodyPr wrap="none" rtlCol="0">
            <a:spAutoFit/>
          </a:bodyPr>
          <a:lstStyle/>
          <a:p>
            <a:pPr algn="ctr"/>
            <a:r>
              <a:rPr lang="en-GB" sz="800" b="1" i="1" dirty="0">
                <a:solidFill>
                  <a:srgbClr val="0070C0"/>
                </a:solidFill>
              </a:rPr>
              <a:t>pp</a:t>
            </a:r>
          </a:p>
          <a:p>
            <a:r>
              <a:rPr lang="en-GB" sz="800" b="1" dirty="0" err="1">
                <a:solidFill>
                  <a:srgbClr val="0070C0"/>
                </a:solidFill>
              </a:rPr>
              <a:t>PbPb</a:t>
            </a:r>
            <a:endParaRPr lang="en-GB" sz="1000" b="1" dirty="0">
              <a:solidFill>
                <a:srgbClr val="0070C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358" name="Google Shape;358;p54"/>
          <p:cNvPicPr preferRelativeResize="0"/>
          <p:nvPr/>
        </p:nvPicPr>
        <p:blipFill>
          <a:blip r:embed="rId3">
            <a:alphaModFix/>
          </a:blip>
          <a:stretch>
            <a:fillRect/>
          </a:stretch>
        </p:blipFill>
        <p:spPr>
          <a:xfrm>
            <a:off x="-10" y="0"/>
            <a:ext cx="1635011" cy="1770749"/>
          </a:xfrm>
          <a:prstGeom prst="rect">
            <a:avLst/>
          </a:prstGeom>
          <a:noFill/>
          <a:ln>
            <a:noFill/>
          </a:ln>
        </p:spPr>
      </p:pic>
      <p:sp>
        <p:nvSpPr>
          <p:cNvPr id="359" name="Google Shape;359;p54"/>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 </a:t>
            </a:r>
            <a:r>
              <a:rPr lang="fr-FR" b="1" dirty="0">
                <a:solidFill>
                  <a:srgbClr val="1155CC"/>
                </a:solidFill>
                <a:latin typeface="+mn-lt"/>
                <a:ea typeface="Comic Sans MS"/>
                <a:cs typeface="Comic Sans MS"/>
                <a:sym typeface="Comic Sans MS"/>
              </a:rPr>
              <a:t>w/ ALICE</a:t>
            </a:r>
            <a:endParaRPr b="1" dirty="0">
              <a:solidFill>
                <a:srgbClr val="1155CC"/>
              </a:solidFill>
              <a:latin typeface="+mn-lt"/>
              <a:ea typeface="Comic Sans MS"/>
              <a:cs typeface="Comic Sans MS"/>
              <a:sym typeface="Comic Sans MS"/>
            </a:endParaRPr>
          </a:p>
        </p:txBody>
      </p:sp>
      <p:cxnSp>
        <p:nvCxnSpPr>
          <p:cNvPr id="360" name="Google Shape;360;p54"/>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361" name="Google Shape;361;p54"/>
          <p:cNvSpPr txBox="1">
            <a:spLocks noGrp="1"/>
          </p:cNvSpPr>
          <p:nvPr>
            <p:ph type="body" idx="1"/>
          </p:nvPr>
        </p:nvSpPr>
        <p:spPr>
          <a:xfrm>
            <a:off x="91960" y="618657"/>
            <a:ext cx="8520600" cy="4207186"/>
          </a:xfrm>
          <a:prstGeom prst="rect">
            <a:avLst/>
          </a:prstGeom>
          <a:solidFill>
            <a:schemeClr val="bg1"/>
          </a:solidFill>
        </p:spPr>
        <p:txBody>
          <a:bodyPr spcFirstLastPara="1" wrap="square" lIns="91425" tIns="91425" rIns="91425" bIns="91425" anchor="t" anchorCtr="0">
            <a:noAutofit/>
          </a:bodyPr>
          <a:lstStyle/>
          <a:p>
            <a:pPr lvl="0" indent="-317500">
              <a:buClr>
                <a:srgbClr val="FF3300"/>
              </a:buClr>
              <a:buSzPts val="1400"/>
            </a:pPr>
            <a:r>
              <a:rPr lang="fr-FR" sz="1400" b="1" dirty="0">
                <a:solidFill>
                  <a:srgbClr val="FF0000"/>
                </a:solidFill>
              </a:rPr>
              <a:t>Run 3 (</a:t>
            </a:r>
            <a:r>
              <a:rPr lang="en" sz="1400" b="1" dirty="0">
                <a:solidFill>
                  <a:srgbClr val="FF0000"/>
                </a:solidFill>
              </a:rPr>
              <a:t>commisionning</a:t>
            </a:r>
            <a:r>
              <a:rPr lang="fr-FR" sz="1400" b="1" dirty="0">
                <a:solidFill>
                  <a:srgbClr val="FF0000"/>
                </a:solidFill>
              </a:rPr>
              <a:t> </a:t>
            </a:r>
            <a:r>
              <a:rPr lang="fr-FR" sz="1400" b="1" dirty="0" err="1">
                <a:solidFill>
                  <a:srgbClr val="FF0000"/>
                </a:solidFill>
              </a:rPr>
              <a:t>ongoing</a:t>
            </a:r>
            <a:r>
              <a:rPr lang="fr-FR" sz="1400" b="1" dirty="0">
                <a:solidFill>
                  <a:srgbClr val="FF0000"/>
                </a:solidFill>
              </a:rPr>
              <a:t>) : </a:t>
            </a:r>
            <a:r>
              <a:rPr lang="fr-FR" sz="1400" dirty="0" err="1">
                <a:solidFill>
                  <a:srgbClr val="595959"/>
                </a:solidFill>
              </a:rPr>
              <a:t>continuous</a:t>
            </a:r>
            <a:r>
              <a:rPr lang="fr-FR" sz="1400" dirty="0">
                <a:solidFill>
                  <a:srgbClr val="595959"/>
                </a:solidFill>
              </a:rPr>
              <a:t> </a:t>
            </a:r>
            <a:r>
              <a:rPr lang="fr-FR" sz="1400" dirty="0" err="1">
                <a:solidFill>
                  <a:srgbClr val="595959"/>
                </a:solidFill>
              </a:rPr>
              <a:t>readout</a:t>
            </a:r>
            <a:r>
              <a:rPr lang="fr-FR" sz="1400" dirty="0">
                <a:solidFill>
                  <a:srgbClr val="595959"/>
                </a:solidFill>
              </a:rPr>
              <a:t> at 50 kHz coll. rate</a:t>
            </a:r>
          </a:p>
          <a:p>
            <a:pPr lvl="1" indent="-304800">
              <a:spcBef>
                <a:spcPts val="0"/>
              </a:spcBef>
              <a:buSzPts val="1200"/>
            </a:pPr>
            <a:endParaRPr lang="fr-FR" sz="1050" u="sng" dirty="0"/>
          </a:p>
          <a:p>
            <a:pPr lvl="1" indent="-304800">
              <a:spcBef>
                <a:spcPts val="0"/>
              </a:spcBef>
              <a:buSzPts val="1200"/>
            </a:pPr>
            <a:r>
              <a:rPr lang="fr-FR" sz="1200" u="sng" dirty="0"/>
              <a:t>Central </a:t>
            </a:r>
            <a:r>
              <a:rPr lang="fr-FR" sz="1200" u="sng" dirty="0" err="1"/>
              <a:t>region</a:t>
            </a:r>
            <a:r>
              <a:rPr lang="fr-FR" sz="1200" u="sng" dirty="0"/>
              <a:t>:</a:t>
            </a:r>
            <a:r>
              <a:rPr lang="fr-FR" sz="1200" dirty="0"/>
              <a:t> </a:t>
            </a:r>
            <a:r>
              <a:rPr lang="fr-FR" sz="1200" b="1" dirty="0">
                <a:solidFill>
                  <a:srgbClr val="1155CC"/>
                </a:solidFill>
              </a:rPr>
              <a:t>ITS2, TPC-GEM</a:t>
            </a:r>
          </a:p>
          <a:p>
            <a:pPr lvl="2" indent="-304800">
              <a:spcBef>
                <a:spcPts val="0"/>
              </a:spcBef>
              <a:buSzPts val="1200"/>
            </a:pPr>
            <a:r>
              <a:rPr lang="fr-FR" sz="1200" b="1" dirty="0">
                <a:solidFill>
                  <a:srgbClr val="00B050"/>
                </a:solidFill>
              </a:rPr>
              <a:t>Low </a:t>
            </a:r>
            <a:r>
              <a:rPr lang="fr-FR" sz="1200" b="1" dirty="0" err="1">
                <a:solidFill>
                  <a:srgbClr val="00B050"/>
                </a:solidFill>
              </a:rPr>
              <a:t>material</a:t>
            </a:r>
            <a:r>
              <a:rPr lang="fr-FR" sz="1200" b="1" dirty="0">
                <a:solidFill>
                  <a:srgbClr val="00B050"/>
                </a:solidFill>
              </a:rPr>
              <a:t> budget</a:t>
            </a:r>
            <a:r>
              <a:rPr lang="fr-FR" sz="1200" dirty="0"/>
              <a:t>, </a:t>
            </a:r>
            <a:r>
              <a:rPr lang="fr-FR" sz="1200" b="1" dirty="0">
                <a:solidFill>
                  <a:srgbClr val="00B050"/>
                </a:solidFill>
              </a:rPr>
              <a:t>PID</a:t>
            </a:r>
            <a:r>
              <a:rPr lang="fr-FR" sz="1200" dirty="0"/>
              <a:t>, </a:t>
            </a:r>
            <a:r>
              <a:rPr lang="fr-FR" sz="1200" dirty="0" err="1"/>
              <a:t>improved</a:t>
            </a:r>
            <a:r>
              <a:rPr lang="fr-FR" sz="1200" dirty="0"/>
              <a:t> </a:t>
            </a:r>
            <a:r>
              <a:rPr lang="fr-FR" sz="1200" dirty="0" err="1"/>
              <a:t>tracking</a:t>
            </a:r>
            <a:r>
              <a:rPr lang="fr-FR" sz="1200" dirty="0"/>
              <a:t>, </a:t>
            </a:r>
          </a:p>
          <a:p>
            <a:pPr lvl="2" indent="-304800">
              <a:spcBef>
                <a:spcPts val="0"/>
              </a:spcBef>
              <a:buSzPts val="1200"/>
            </a:pPr>
            <a:r>
              <a:rPr lang="fr-FR" sz="1200" dirty="0" err="1"/>
              <a:t>Lumi</a:t>
            </a:r>
            <a:r>
              <a:rPr lang="fr-FR" sz="1200" dirty="0"/>
              <a:t> x 100</a:t>
            </a:r>
          </a:p>
          <a:p>
            <a:pPr lvl="2" indent="-304800">
              <a:spcBef>
                <a:spcPts val="0"/>
              </a:spcBef>
              <a:buSzPts val="1200"/>
            </a:pPr>
            <a:r>
              <a:rPr lang="fr-FR" sz="1200" dirty="0"/>
              <a:t>IPHC, LPSC</a:t>
            </a:r>
          </a:p>
          <a:p>
            <a:pPr marL="609600" lvl="1" indent="0">
              <a:spcBef>
                <a:spcPts val="0"/>
              </a:spcBef>
              <a:buSzPts val="1200"/>
              <a:buNone/>
            </a:pPr>
            <a:endParaRPr lang="fr-FR" sz="800" u="sng" dirty="0"/>
          </a:p>
          <a:p>
            <a:pPr lvl="1" indent="-304800">
              <a:spcBef>
                <a:spcPts val="0"/>
              </a:spcBef>
              <a:buSzPts val="1200"/>
            </a:pPr>
            <a:r>
              <a:rPr lang="fr-FR" sz="1200" u="sng" dirty="0" err="1"/>
              <a:t>Forward</a:t>
            </a:r>
            <a:r>
              <a:rPr lang="fr-FR" sz="1200" u="sng" dirty="0"/>
              <a:t> </a:t>
            </a:r>
            <a:r>
              <a:rPr lang="fr-FR" sz="1200" u="sng" dirty="0" err="1"/>
              <a:t>region</a:t>
            </a:r>
            <a:r>
              <a:rPr lang="fr-FR" sz="1200" u="sng" dirty="0"/>
              <a:t>:</a:t>
            </a:r>
            <a:r>
              <a:rPr lang="fr-FR" sz="1200" dirty="0"/>
              <a:t> </a:t>
            </a:r>
            <a:r>
              <a:rPr lang="fr-FR" sz="1200" b="1" dirty="0">
                <a:solidFill>
                  <a:srgbClr val="1155CC"/>
                </a:solidFill>
              </a:rPr>
              <a:t>Muon </a:t>
            </a:r>
            <a:r>
              <a:rPr lang="fr-FR" sz="1200" b="1" dirty="0" err="1">
                <a:solidFill>
                  <a:srgbClr val="1155CC"/>
                </a:solidFill>
              </a:rPr>
              <a:t>Tracking+ID</a:t>
            </a:r>
            <a:r>
              <a:rPr lang="fr-FR" sz="1200" b="1" dirty="0">
                <a:solidFill>
                  <a:srgbClr val="1155CC"/>
                </a:solidFill>
              </a:rPr>
              <a:t>, MFT</a:t>
            </a:r>
          </a:p>
          <a:p>
            <a:pPr lvl="2" indent="-304800">
              <a:spcBef>
                <a:spcPts val="0"/>
              </a:spcBef>
              <a:buSzPts val="1200"/>
            </a:pPr>
            <a:r>
              <a:rPr lang="fr-FR" sz="1200" dirty="0" err="1"/>
              <a:t>Capability</a:t>
            </a:r>
            <a:r>
              <a:rPr lang="fr-FR" sz="1200" dirty="0"/>
              <a:t> to </a:t>
            </a:r>
            <a:r>
              <a:rPr lang="fr-FR" sz="1200" dirty="0" err="1"/>
              <a:t>separate</a:t>
            </a:r>
            <a:r>
              <a:rPr lang="fr-FR" sz="1200" dirty="0"/>
              <a:t> </a:t>
            </a:r>
            <a:r>
              <a:rPr lang="fr-FR" sz="1200" b="1" dirty="0" err="1">
                <a:solidFill>
                  <a:srgbClr val="00B050"/>
                </a:solidFill>
              </a:rPr>
              <a:t>promt</a:t>
            </a:r>
            <a:r>
              <a:rPr lang="fr-FR" sz="1200" b="1" dirty="0">
                <a:solidFill>
                  <a:srgbClr val="00B050"/>
                </a:solidFill>
              </a:rPr>
              <a:t>/non-prompt muons</a:t>
            </a:r>
          </a:p>
          <a:p>
            <a:pPr lvl="2" indent="-304800">
              <a:spcBef>
                <a:spcPts val="0"/>
              </a:spcBef>
              <a:buSzPts val="1200"/>
            </a:pPr>
            <a:r>
              <a:rPr lang="fr-FR" sz="1200" dirty="0" err="1">
                <a:solidFill>
                  <a:srgbClr val="595959"/>
                </a:solidFill>
              </a:rPr>
              <a:t>IJClab</a:t>
            </a:r>
            <a:r>
              <a:rPr lang="fr-FR" sz="1200" dirty="0">
                <a:solidFill>
                  <a:srgbClr val="595959"/>
                </a:solidFill>
              </a:rPr>
              <a:t>, IP2I, LPC, </a:t>
            </a:r>
            <a:r>
              <a:rPr lang="fr-FR" sz="1200" dirty="0" err="1">
                <a:solidFill>
                  <a:srgbClr val="595959"/>
                </a:solidFill>
              </a:rPr>
              <a:t>Subatech</a:t>
            </a:r>
            <a:r>
              <a:rPr lang="fr-FR" sz="1200" dirty="0">
                <a:solidFill>
                  <a:srgbClr val="595959"/>
                </a:solidFill>
              </a:rPr>
              <a:t> + </a:t>
            </a:r>
            <a:r>
              <a:rPr lang="fr-FR" sz="1200" dirty="0" err="1">
                <a:solidFill>
                  <a:srgbClr val="595959"/>
                </a:solidFill>
              </a:rPr>
              <a:t>DPhN</a:t>
            </a:r>
            <a:r>
              <a:rPr lang="fr-FR" sz="1200" dirty="0">
                <a:solidFill>
                  <a:srgbClr val="595959"/>
                </a:solidFill>
              </a:rPr>
              <a:t>/</a:t>
            </a:r>
            <a:r>
              <a:rPr lang="fr-FR" sz="1200" dirty="0" err="1">
                <a:solidFill>
                  <a:srgbClr val="595959"/>
                </a:solidFill>
              </a:rPr>
              <a:t>Irfu</a:t>
            </a:r>
            <a:r>
              <a:rPr lang="fr-FR" sz="1200" dirty="0">
                <a:solidFill>
                  <a:srgbClr val="595959"/>
                </a:solidFill>
              </a:rPr>
              <a:t>/CEA</a:t>
            </a:r>
          </a:p>
          <a:p>
            <a:pPr lvl="0" indent="0">
              <a:buNone/>
            </a:pPr>
            <a:endParaRPr lang="fr-FR" sz="800" dirty="0"/>
          </a:p>
          <a:p>
            <a:pPr lvl="0" indent="-317500">
              <a:buClr>
                <a:srgbClr val="FF3300"/>
              </a:buClr>
              <a:buSzPts val="1400"/>
            </a:pPr>
            <a:r>
              <a:rPr lang="fr-FR" sz="1400" b="1" dirty="0">
                <a:solidFill>
                  <a:srgbClr val="FF0000"/>
                </a:solidFill>
              </a:rPr>
              <a:t>Upgrades for Run 4</a:t>
            </a:r>
          </a:p>
          <a:p>
            <a:pPr lvl="1" indent="-304800">
              <a:spcBef>
                <a:spcPts val="0"/>
              </a:spcBef>
              <a:buSzPts val="1200"/>
            </a:pPr>
            <a:r>
              <a:rPr lang="fr-FR" sz="1200" u="sng" dirty="0"/>
              <a:t>Central </a:t>
            </a:r>
            <a:r>
              <a:rPr lang="fr-FR" sz="1200" u="sng" dirty="0" err="1"/>
              <a:t>region</a:t>
            </a:r>
            <a:r>
              <a:rPr lang="fr-FR" sz="1200" u="sng" dirty="0"/>
              <a:t>:</a:t>
            </a:r>
            <a:r>
              <a:rPr lang="fr-FR" sz="1200" dirty="0"/>
              <a:t> </a:t>
            </a:r>
            <a:r>
              <a:rPr lang="fr-FR" sz="1200" b="1" dirty="0">
                <a:solidFill>
                  <a:srgbClr val="1155CC"/>
                </a:solidFill>
              </a:rPr>
              <a:t>ITS3 </a:t>
            </a:r>
            <a:r>
              <a:rPr lang="en-GB" sz="1200" dirty="0"/>
              <a:t>(LoI:</a:t>
            </a:r>
            <a:r>
              <a:rPr lang="en-GB" sz="1200" dirty="0">
                <a:hlinkClick r:id="rId4"/>
              </a:rPr>
              <a:t>CERN-LHCC-2019-018</a:t>
            </a:r>
            <a:r>
              <a:rPr lang="en-GB" sz="1200" dirty="0"/>
              <a:t>) </a:t>
            </a:r>
          </a:p>
          <a:p>
            <a:pPr lvl="2" indent="-304800">
              <a:spcBef>
                <a:spcPts val="0"/>
              </a:spcBef>
              <a:buSzPts val="1200"/>
            </a:pPr>
            <a:r>
              <a:rPr lang="fr-FR" sz="1200" dirty="0"/>
              <a:t>Replace ITS2 first 3 </a:t>
            </a:r>
            <a:r>
              <a:rPr lang="fr-FR" sz="1200" dirty="0" err="1"/>
              <a:t>layers</a:t>
            </a:r>
            <a:r>
              <a:rPr lang="fr-FR" sz="1200" dirty="0"/>
              <a:t> </a:t>
            </a:r>
            <a:r>
              <a:rPr lang="fr-FR" sz="1200" dirty="0" err="1"/>
              <a:t>with</a:t>
            </a:r>
            <a:r>
              <a:rPr lang="fr-FR" sz="1200" dirty="0"/>
              <a:t> ultra-</a:t>
            </a:r>
            <a:r>
              <a:rPr lang="fr-FR" sz="1200" dirty="0" err="1"/>
              <a:t>thin</a:t>
            </a:r>
            <a:r>
              <a:rPr lang="fr-FR" sz="1200" dirty="0"/>
              <a:t> Si CMOS, </a:t>
            </a:r>
            <a:r>
              <a:rPr lang="fr-FR" sz="1200" dirty="0" err="1"/>
              <a:t>closer</a:t>
            </a:r>
            <a:r>
              <a:rPr lang="fr-FR" sz="1200" dirty="0"/>
              <a:t> to the </a:t>
            </a:r>
            <a:r>
              <a:rPr lang="fr-FR" sz="1200" dirty="0" err="1"/>
              <a:t>beam</a:t>
            </a:r>
            <a:endParaRPr lang="fr-FR" sz="1200" dirty="0"/>
          </a:p>
          <a:p>
            <a:pPr lvl="2" indent="-304800">
              <a:spcBef>
                <a:spcPts val="0"/>
              </a:spcBef>
              <a:buSzPts val="1200"/>
            </a:pPr>
            <a:r>
              <a:rPr lang="fr-FR" sz="1200" b="1" dirty="0" err="1"/>
              <a:t>Tracking</a:t>
            </a:r>
            <a:r>
              <a:rPr lang="fr-FR" sz="1200" dirty="0"/>
              <a:t> of short-</a:t>
            </a:r>
            <a:r>
              <a:rPr lang="fr-FR" sz="1200" dirty="0" err="1"/>
              <a:t>lived</a:t>
            </a:r>
            <a:r>
              <a:rPr lang="fr-FR" sz="1200" dirty="0"/>
              <a:t> </a:t>
            </a:r>
            <a:r>
              <a:rPr lang="fr-FR" sz="1200" dirty="0" err="1"/>
              <a:t>particles</a:t>
            </a:r>
            <a:r>
              <a:rPr lang="fr-FR" sz="1200" dirty="0"/>
              <a:t>. </a:t>
            </a:r>
            <a:r>
              <a:rPr lang="fr-FR" sz="1200" dirty="0" err="1"/>
              <a:t>Better</a:t>
            </a:r>
            <a:r>
              <a:rPr lang="fr-FR" sz="1200" dirty="0"/>
              <a:t> </a:t>
            </a:r>
            <a:r>
              <a:rPr lang="fr-FR" sz="1200" dirty="0" err="1"/>
              <a:t>precision</a:t>
            </a:r>
            <a:r>
              <a:rPr lang="fr-FR" sz="1200" dirty="0"/>
              <a:t> and </a:t>
            </a:r>
            <a:r>
              <a:rPr lang="fr-FR" sz="1200" dirty="0" err="1"/>
              <a:t>efficiency</a:t>
            </a:r>
            <a:r>
              <a:rPr lang="fr-FR" sz="1200" dirty="0"/>
              <a:t> at </a:t>
            </a:r>
            <a:r>
              <a:rPr lang="fr-FR" sz="1200" b="1" dirty="0" err="1">
                <a:solidFill>
                  <a:srgbClr val="00B050"/>
                </a:solidFill>
              </a:rPr>
              <a:t>low</a:t>
            </a:r>
            <a:r>
              <a:rPr lang="fr-FR" sz="1200" b="1" dirty="0">
                <a:solidFill>
                  <a:srgbClr val="00B050"/>
                </a:solidFill>
              </a:rPr>
              <a:t> </a:t>
            </a:r>
            <a:r>
              <a:rPr lang="fr-FR" sz="1200" b="1" dirty="0" err="1">
                <a:solidFill>
                  <a:srgbClr val="00B050"/>
                </a:solidFill>
              </a:rPr>
              <a:t>p</a:t>
            </a:r>
            <a:r>
              <a:rPr lang="fr-FR" sz="1200" b="1" baseline="-25000" dirty="0" err="1">
                <a:solidFill>
                  <a:srgbClr val="00B050"/>
                </a:solidFill>
              </a:rPr>
              <a:t>T</a:t>
            </a:r>
            <a:endParaRPr lang="fr-FR" sz="1200" b="1" baseline="-25000" dirty="0">
              <a:solidFill>
                <a:srgbClr val="00B050"/>
              </a:solidFill>
            </a:endParaRPr>
          </a:p>
          <a:p>
            <a:pPr lvl="1" indent="-304800">
              <a:spcBef>
                <a:spcPts val="0"/>
              </a:spcBef>
              <a:buSzPts val="1200"/>
            </a:pPr>
            <a:endParaRPr lang="fr-FR" sz="800" u="sng" dirty="0"/>
          </a:p>
          <a:p>
            <a:pPr lvl="1" indent="-304800">
              <a:spcBef>
                <a:spcPts val="0"/>
              </a:spcBef>
              <a:buSzPts val="1200"/>
            </a:pPr>
            <a:r>
              <a:rPr lang="fr-FR" sz="1200" u="sng" dirty="0" err="1"/>
              <a:t>Forward</a:t>
            </a:r>
            <a:r>
              <a:rPr lang="fr-FR" sz="1200" u="sng" dirty="0"/>
              <a:t> </a:t>
            </a:r>
            <a:r>
              <a:rPr lang="fr-FR" sz="1200" u="sng" dirty="0" err="1"/>
              <a:t>region</a:t>
            </a:r>
            <a:r>
              <a:rPr lang="fr-FR" sz="1200" u="sng" dirty="0"/>
              <a:t>:</a:t>
            </a:r>
            <a:r>
              <a:rPr lang="fr-FR" sz="1200" dirty="0"/>
              <a:t> </a:t>
            </a:r>
            <a:r>
              <a:rPr lang="fr-FR" sz="1200" b="1" dirty="0" err="1">
                <a:solidFill>
                  <a:srgbClr val="1155CC"/>
                </a:solidFill>
              </a:rPr>
              <a:t>FoCal</a:t>
            </a:r>
            <a:r>
              <a:rPr lang="fr-FR" sz="1200" b="1" dirty="0">
                <a:solidFill>
                  <a:srgbClr val="1155CC"/>
                </a:solidFill>
              </a:rPr>
              <a:t> </a:t>
            </a:r>
            <a:r>
              <a:rPr lang="fr-FR" sz="1200" dirty="0"/>
              <a:t>3.2&lt;</a:t>
            </a:r>
            <a:r>
              <a:rPr lang="el-GR" sz="1200" dirty="0"/>
              <a:t>η&lt;5.8</a:t>
            </a:r>
            <a:r>
              <a:rPr lang="fr-FR" sz="1200" dirty="0"/>
              <a:t> </a:t>
            </a:r>
            <a:r>
              <a:rPr lang="en-GB" sz="1200" dirty="0"/>
              <a:t>(LoI:</a:t>
            </a:r>
            <a:r>
              <a:rPr lang="en-GB" sz="1200" dirty="0">
                <a:hlinkClick r:id="rId5"/>
              </a:rPr>
              <a:t>CERN-LHCC-2020-009</a:t>
            </a:r>
            <a:r>
              <a:rPr lang="en-GB" sz="1200" dirty="0"/>
              <a:t>) </a:t>
            </a:r>
          </a:p>
          <a:p>
            <a:pPr lvl="2" indent="-304800">
              <a:spcBef>
                <a:spcPts val="0"/>
              </a:spcBef>
              <a:buSzPts val="1200"/>
            </a:pPr>
            <a:r>
              <a:rPr lang="fr-FR" sz="1200" i="1" u="sng" dirty="0" err="1"/>
              <a:t>FOCal-E</a:t>
            </a:r>
            <a:r>
              <a:rPr lang="fr-FR" sz="1200" i="1" u="sng" dirty="0"/>
              <a:t>:</a:t>
            </a:r>
            <a:r>
              <a:rPr lang="fr-FR" sz="1200" dirty="0"/>
              <a:t> fine grain Si-W sampling </a:t>
            </a:r>
            <a:r>
              <a:rPr lang="fr-FR" sz="1200" dirty="0" err="1"/>
              <a:t>calorimeter</a:t>
            </a:r>
            <a:r>
              <a:rPr lang="fr-FR" sz="1200" dirty="0"/>
              <a:t> for </a:t>
            </a:r>
            <a:r>
              <a:rPr lang="fr-FR" sz="1200" b="1" dirty="0">
                <a:solidFill>
                  <a:srgbClr val="00B050"/>
                </a:solidFill>
              </a:rPr>
              <a:t>3D photon </a:t>
            </a:r>
            <a:r>
              <a:rPr lang="fr-FR" sz="1200" b="1" dirty="0" err="1">
                <a:solidFill>
                  <a:srgbClr val="00B050"/>
                </a:solidFill>
              </a:rPr>
              <a:t>shower</a:t>
            </a:r>
            <a:r>
              <a:rPr lang="fr-FR" sz="1200" b="1" dirty="0">
                <a:solidFill>
                  <a:srgbClr val="00B050"/>
                </a:solidFill>
              </a:rPr>
              <a:t> reconstruction</a:t>
            </a:r>
            <a:r>
              <a:rPr lang="fr-FR" sz="1200" dirty="0"/>
              <a:t> </a:t>
            </a:r>
          </a:p>
          <a:p>
            <a:pPr lvl="2" indent="-304800">
              <a:spcBef>
                <a:spcPts val="0"/>
              </a:spcBef>
              <a:buSzPts val="1200"/>
            </a:pPr>
            <a:r>
              <a:rPr lang="fr-FR" sz="1200" dirty="0"/>
              <a:t>Gluon saturation, </a:t>
            </a:r>
            <a:r>
              <a:rPr lang="fr-FR" sz="1200" dirty="0" err="1"/>
              <a:t>correlations</a:t>
            </a:r>
            <a:r>
              <a:rPr lang="fr-FR" sz="1200" dirty="0"/>
              <a:t> </a:t>
            </a:r>
            <a:r>
              <a:rPr lang="fr-FR" sz="1200" dirty="0" err="1"/>
              <a:t>forward</a:t>
            </a:r>
            <a:r>
              <a:rPr lang="fr-FR" sz="1200" dirty="0"/>
              <a:t>/central </a:t>
            </a:r>
            <a:r>
              <a:rPr lang="fr-FR" sz="1200" dirty="0" err="1"/>
              <a:t>rapidities</a:t>
            </a:r>
            <a:endParaRPr lang="fr-FR" sz="1200" dirty="0"/>
          </a:p>
          <a:p>
            <a:pPr lvl="1" indent="-304800">
              <a:spcBef>
                <a:spcPts val="0"/>
              </a:spcBef>
              <a:buSzPts val="1200"/>
            </a:pPr>
            <a:endParaRPr lang="fr-FR" sz="1050" b="1" i="1" dirty="0"/>
          </a:p>
          <a:p>
            <a:pPr lvl="1" indent="-304800">
              <a:spcBef>
                <a:spcPts val="0"/>
              </a:spcBef>
              <a:buSzPts val="1200"/>
            </a:pPr>
            <a:r>
              <a:rPr lang="fr-FR" sz="1200" b="1" i="1" dirty="0" err="1"/>
              <a:t>Fixed-target</a:t>
            </a:r>
            <a:r>
              <a:rPr lang="fr-FR" sz="1200" b="1" i="1" dirty="0"/>
              <a:t> program</a:t>
            </a:r>
            <a:r>
              <a:rPr lang="fr-FR" sz="1200" b="1" dirty="0"/>
              <a:t> </a:t>
            </a:r>
            <a:r>
              <a:rPr lang="fr-FR" sz="1200" dirty="0" err="1"/>
              <a:t>with</a:t>
            </a:r>
            <a:r>
              <a:rPr lang="fr-FR" sz="1200" dirty="0"/>
              <a:t> </a:t>
            </a:r>
            <a:r>
              <a:rPr lang="fr-FR" sz="1200" dirty="0" err="1"/>
              <a:t>bent-crystal</a:t>
            </a:r>
            <a:r>
              <a:rPr lang="fr-FR" sz="1200" dirty="0"/>
              <a:t> and </a:t>
            </a:r>
            <a:r>
              <a:rPr lang="fr-FR" sz="1200" dirty="0" err="1"/>
              <a:t>internal</a:t>
            </a:r>
            <a:r>
              <a:rPr lang="fr-FR" sz="1200" dirty="0"/>
              <a:t> </a:t>
            </a:r>
            <a:r>
              <a:rPr lang="fr-FR" sz="1200" dirty="0" err="1"/>
              <a:t>solid</a:t>
            </a:r>
            <a:r>
              <a:rPr lang="fr-FR" sz="1200" dirty="0"/>
              <a:t> </a:t>
            </a:r>
            <a:r>
              <a:rPr lang="fr-FR" sz="1200" dirty="0" err="1"/>
              <a:t>target</a:t>
            </a:r>
            <a:r>
              <a:rPr lang="fr-FR" sz="1200" dirty="0"/>
              <a:t> </a:t>
            </a:r>
            <a:r>
              <a:rPr lang="fr-FR" sz="1200" i="1" dirty="0" err="1"/>
              <a:t>under</a:t>
            </a:r>
            <a:r>
              <a:rPr lang="fr-FR" sz="1200" i="1" dirty="0"/>
              <a:t> investigation</a:t>
            </a:r>
            <a:r>
              <a:rPr lang="fr-FR" sz="1200" dirty="0"/>
              <a:t> </a:t>
            </a:r>
          </a:p>
          <a:p>
            <a:pPr marL="457200" lvl="0" indent="0" algn="l" rtl="0">
              <a:spcBef>
                <a:spcPts val="0"/>
              </a:spcBef>
              <a:spcAft>
                <a:spcPts val="0"/>
              </a:spcAft>
              <a:buNone/>
            </a:pPr>
            <a:endParaRPr sz="1600" b="1" dirty="0">
              <a:solidFill>
                <a:srgbClr val="FF0000"/>
              </a:solidFill>
            </a:endParaRPr>
          </a:p>
        </p:txBody>
      </p:sp>
      <p:pic>
        <p:nvPicPr>
          <p:cNvPr id="362" name="Google Shape;362;p54"/>
          <p:cNvPicPr preferRelativeResize="0"/>
          <p:nvPr/>
        </p:nvPicPr>
        <p:blipFill>
          <a:blip r:embed="rId6">
            <a:alphaModFix/>
          </a:blip>
          <a:stretch>
            <a:fillRect/>
          </a:stretch>
        </p:blipFill>
        <p:spPr>
          <a:xfrm>
            <a:off x="5279244" y="1124742"/>
            <a:ext cx="3553055" cy="1782700"/>
          </a:xfrm>
          <a:prstGeom prst="rect">
            <a:avLst/>
          </a:prstGeom>
          <a:noFill/>
          <a:ln>
            <a:noFill/>
          </a:ln>
        </p:spPr>
      </p:pic>
      <p:sp>
        <p:nvSpPr>
          <p:cNvPr id="364" name="Google Shape;364;p54"/>
          <p:cNvSpPr txBox="1"/>
          <p:nvPr/>
        </p:nvSpPr>
        <p:spPr>
          <a:xfrm>
            <a:off x="6802650" y="638041"/>
            <a:ext cx="2178600" cy="32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FF0000"/>
                </a:solidFill>
              </a:rPr>
              <a:t>ALICE - upgrades</a:t>
            </a:r>
            <a:endParaRPr sz="1800" b="1" dirty="0">
              <a:solidFill>
                <a:srgbClr val="FF0000"/>
              </a:solidFill>
            </a:endParaRPr>
          </a:p>
        </p:txBody>
      </p:sp>
      <p:pic>
        <p:nvPicPr>
          <p:cNvPr id="2" name="Image 1">
            <a:extLst>
              <a:ext uri="{FF2B5EF4-FFF2-40B4-BE49-F238E27FC236}">
                <a16:creationId xmlns:a16="http://schemas.microsoft.com/office/drawing/2014/main" id="{A60C195E-6D6D-4DF5-9276-C02AADF1BB39}"/>
              </a:ext>
            </a:extLst>
          </p:cNvPr>
          <p:cNvPicPr>
            <a:picLocks noChangeAspect="1"/>
          </p:cNvPicPr>
          <p:nvPr/>
        </p:nvPicPr>
        <p:blipFill>
          <a:blip r:embed="rId7"/>
          <a:stretch>
            <a:fillRect/>
          </a:stretch>
        </p:blipFill>
        <p:spPr>
          <a:xfrm>
            <a:off x="7180198" y="2988726"/>
            <a:ext cx="1801052" cy="11048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a:t>
            </a:fld>
            <a:endParaRPr/>
          </a:p>
        </p:txBody>
      </p:sp>
      <p:pic>
        <p:nvPicPr>
          <p:cNvPr id="150" name="Google Shape;150;p36"/>
          <p:cNvPicPr preferRelativeResize="0"/>
          <p:nvPr/>
        </p:nvPicPr>
        <p:blipFill>
          <a:blip r:embed="rId3">
            <a:alphaModFix/>
          </a:blip>
          <a:stretch>
            <a:fillRect/>
          </a:stretch>
        </p:blipFill>
        <p:spPr>
          <a:xfrm>
            <a:off x="-10" y="0"/>
            <a:ext cx="1635011" cy="1770749"/>
          </a:xfrm>
          <a:prstGeom prst="rect">
            <a:avLst/>
          </a:prstGeom>
          <a:noFill/>
          <a:ln>
            <a:noFill/>
          </a:ln>
        </p:spPr>
      </p:pic>
      <p:sp>
        <p:nvSpPr>
          <p:cNvPr id="151" name="Google Shape;151;p36"/>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fr-FR" sz="3100" dirty="0">
                <a:latin typeface="+mn-lt"/>
                <a:cs typeface="Calibri" panose="020F0502020204030204" pitchFamily="34" charset="0"/>
              </a:rPr>
              <a:t>GT03 - </a:t>
            </a:r>
            <a:r>
              <a:rPr lang="en" sz="3100" dirty="0">
                <a:latin typeface="+mn-lt"/>
                <a:cs typeface="Calibri" panose="020F0502020204030204" pitchFamily="34" charset="0"/>
              </a:rPr>
              <a:t>Hadronic physics</a:t>
            </a:r>
            <a:endParaRPr sz="3100" dirty="0">
              <a:latin typeface="+mn-lt"/>
              <a:cs typeface="Calibri" panose="020F0502020204030204" pitchFamily="34" charset="0"/>
            </a:endParaRPr>
          </a:p>
          <a:p>
            <a:pPr marL="0" lvl="0" indent="0" algn="ctr" rtl="0">
              <a:lnSpc>
                <a:spcPct val="100000"/>
              </a:lnSpc>
              <a:spcBef>
                <a:spcPts val="0"/>
              </a:spcBef>
              <a:spcAft>
                <a:spcPts val="0"/>
              </a:spcAft>
              <a:buSzPts val="2800"/>
              <a:buNone/>
            </a:pPr>
            <a:endParaRPr sz="1900" dirty="0">
              <a:latin typeface="Comic Sans MS"/>
              <a:ea typeface="Comic Sans MS"/>
              <a:cs typeface="Comic Sans MS"/>
              <a:sym typeface="Comic Sans MS"/>
            </a:endParaRPr>
          </a:p>
        </p:txBody>
      </p:sp>
      <p:cxnSp>
        <p:nvCxnSpPr>
          <p:cNvPr id="152" name="Google Shape;152;p36"/>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153" name="Google Shape;153;p36"/>
          <p:cNvSpPr txBox="1"/>
          <p:nvPr/>
        </p:nvSpPr>
        <p:spPr>
          <a:xfrm>
            <a:off x="1402775" y="572700"/>
            <a:ext cx="7741225"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i="1" dirty="0">
                <a:solidFill>
                  <a:schemeClr val="dk1"/>
                </a:solidFill>
                <a:latin typeface="Calibri" panose="020F0502020204030204" pitchFamily="34" charset="0"/>
                <a:cs typeface="Calibri" panose="020F0502020204030204" pitchFamily="34" charset="0"/>
              </a:rPr>
              <a:t>hadron structure and </a:t>
            </a:r>
            <a:r>
              <a:rPr lang="fr-FR" sz="2600" i="1" dirty="0">
                <a:solidFill>
                  <a:schemeClr val="dk1"/>
                </a:solidFill>
                <a:latin typeface="Calibri" panose="020F0502020204030204" pitchFamily="34" charset="0"/>
                <a:cs typeface="Calibri" panose="020F0502020204030204" pitchFamily="34" charset="0"/>
              </a:rPr>
              <a:t>QGP</a:t>
            </a:r>
            <a:endParaRPr sz="1200" dirty="0">
              <a:latin typeface="Calibri" panose="020F0502020204030204" pitchFamily="34" charset="0"/>
              <a:cs typeface="Calibri" panose="020F0502020204030204" pitchFamily="34" charset="0"/>
            </a:endParaRPr>
          </a:p>
        </p:txBody>
      </p:sp>
      <p:sp>
        <p:nvSpPr>
          <p:cNvPr id="154" name="Google Shape;154;p36"/>
          <p:cNvSpPr txBox="1"/>
          <p:nvPr/>
        </p:nvSpPr>
        <p:spPr>
          <a:xfrm>
            <a:off x="2883575" y="1157575"/>
            <a:ext cx="5588883" cy="141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dirty="0">
                <a:solidFill>
                  <a:srgbClr val="0070C0"/>
                </a:solidFill>
                <a:latin typeface="Calibri"/>
                <a:ea typeface="Calibri"/>
                <a:cs typeface="Calibri"/>
                <a:sym typeface="Calibri"/>
              </a:rPr>
              <a:t>95% of the visible mass in the universe is due to QCD !</a:t>
            </a:r>
            <a:endParaRPr sz="1800" b="1" dirty="0">
              <a:solidFill>
                <a:srgbClr val="0070C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800" dirty="0">
                <a:solidFill>
                  <a:srgbClr val="595959"/>
                </a:solidFill>
                <a:latin typeface="Calibri"/>
                <a:ea typeface="Calibri"/>
                <a:cs typeface="Calibri"/>
                <a:sym typeface="Calibri"/>
              </a:rPr>
              <a:t>                              M</a:t>
            </a:r>
            <a:r>
              <a:rPr lang="en" sz="3000" baseline="-25000" dirty="0">
                <a:solidFill>
                  <a:srgbClr val="595959"/>
                </a:solidFill>
                <a:latin typeface="Calibri"/>
                <a:ea typeface="Calibri"/>
                <a:cs typeface="Calibri"/>
                <a:sym typeface="Calibri"/>
              </a:rPr>
              <a:t>e</a:t>
            </a:r>
            <a:r>
              <a:rPr lang="en" sz="1800" dirty="0">
                <a:solidFill>
                  <a:srgbClr val="595959"/>
                </a:solidFill>
                <a:latin typeface="Calibri"/>
                <a:ea typeface="Calibri"/>
                <a:cs typeface="Calibri"/>
                <a:sym typeface="Calibri"/>
              </a:rPr>
              <a:t>&lt;&lt; m </a:t>
            </a:r>
            <a:r>
              <a:rPr lang="en" sz="3000" baseline="-25000" dirty="0">
                <a:solidFill>
                  <a:srgbClr val="595959"/>
                </a:solidFill>
                <a:latin typeface="Calibri"/>
                <a:ea typeface="Calibri"/>
                <a:cs typeface="Calibri"/>
                <a:sym typeface="Calibri"/>
              </a:rPr>
              <a:t>u,d quarks </a:t>
            </a:r>
            <a:r>
              <a:rPr lang="en" sz="1800" dirty="0">
                <a:solidFill>
                  <a:srgbClr val="595959"/>
                </a:solidFill>
              </a:rPr>
              <a:t>~</a:t>
            </a:r>
            <a:r>
              <a:rPr lang="en" sz="1800" dirty="0">
                <a:solidFill>
                  <a:srgbClr val="595959"/>
                </a:solidFill>
                <a:latin typeface="Calibri"/>
                <a:ea typeface="Calibri"/>
                <a:cs typeface="Calibri"/>
                <a:sym typeface="Calibri"/>
              </a:rPr>
              <a:t> 1/200 m</a:t>
            </a:r>
            <a:r>
              <a:rPr lang="en" sz="3000" baseline="-25000" dirty="0">
                <a:solidFill>
                  <a:srgbClr val="595959"/>
                </a:solidFill>
                <a:latin typeface="Calibri"/>
                <a:ea typeface="Calibri"/>
                <a:cs typeface="Calibri"/>
                <a:sym typeface="Calibri"/>
              </a:rPr>
              <a:t>proton</a:t>
            </a:r>
            <a:endParaRPr sz="3000" baseline="-25000" dirty="0">
              <a:solidFill>
                <a:srgbClr val="595959"/>
              </a:solidFill>
              <a:latin typeface="Calibri"/>
              <a:ea typeface="Calibri"/>
              <a:cs typeface="Calibri"/>
              <a:sym typeface="Calibri"/>
            </a:endParaRPr>
          </a:p>
        </p:txBody>
      </p:sp>
      <p:sp>
        <p:nvSpPr>
          <p:cNvPr id="155" name="Google Shape;155;p36"/>
          <p:cNvSpPr txBox="1"/>
          <p:nvPr/>
        </p:nvSpPr>
        <p:spPr>
          <a:xfrm>
            <a:off x="3998520" y="2198242"/>
            <a:ext cx="4581954" cy="2372558"/>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rgbClr val="595959"/>
                </a:solidFill>
                <a:latin typeface="+mn-lt"/>
                <a:ea typeface="Calibri"/>
                <a:cs typeface="Calibri"/>
                <a:sym typeface="Calibri"/>
              </a:rPr>
              <a:t>Open questions:</a:t>
            </a:r>
            <a:endParaRPr b="1" dirty="0">
              <a:solidFill>
                <a:srgbClr val="595959"/>
              </a:solidFill>
              <a:latin typeface="+mn-lt"/>
              <a:ea typeface="Calibri"/>
              <a:cs typeface="Calibri"/>
              <a:sym typeface="Calibri"/>
            </a:endParaRPr>
          </a:p>
          <a:p>
            <a:pPr marL="0" lvl="0" indent="0" algn="just" rtl="0">
              <a:spcBef>
                <a:spcPts val="0"/>
              </a:spcBef>
              <a:spcAft>
                <a:spcPts val="0"/>
              </a:spcAft>
              <a:buClr>
                <a:schemeClr val="dk1"/>
              </a:buClr>
              <a:buSzPts val="1100"/>
              <a:buFont typeface="Arial"/>
              <a:buNone/>
            </a:pPr>
            <a:r>
              <a:rPr lang="en" dirty="0">
                <a:solidFill>
                  <a:srgbClr val="595959"/>
                </a:solidFill>
                <a:latin typeface="+mn-lt"/>
              </a:rPr>
              <a:t>• </a:t>
            </a:r>
            <a:r>
              <a:rPr lang="en" dirty="0">
                <a:solidFill>
                  <a:srgbClr val="595959"/>
                </a:solidFill>
                <a:latin typeface="+mn-lt"/>
                <a:ea typeface="Calibri"/>
                <a:cs typeface="Calibri"/>
                <a:sym typeface="Calibri"/>
              </a:rPr>
              <a:t>What is the </a:t>
            </a:r>
            <a:r>
              <a:rPr lang="en" b="1" dirty="0">
                <a:solidFill>
                  <a:srgbClr val="C00000"/>
                </a:solidFill>
                <a:latin typeface="+mn-lt"/>
                <a:ea typeface="Calibri"/>
                <a:cs typeface="Calibri"/>
                <a:sym typeface="Calibri"/>
              </a:rPr>
              <a:t>dynamical origin of confinement ?</a:t>
            </a:r>
          </a:p>
          <a:p>
            <a:pPr marL="0" lvl="0" indent="0" algn="just" rtl="0">
              <a:spcBef>
                <a:spcPts val="0"/>
              </a:spcBef>
              <a:spcAft>
                <a:spcPts val="0"/>
              </a:spcAft>
              <a:buClr>
                <a:schemeClr val="dk1"/>
              </a:buClr>
              <a:buSzPts val="1100"/>
              <a:buFont typeface="Arial"/>
              <a:buNone/>
            </a:pPr>
            <a:endParaRPr lang="en-US" b="1" dirty="0">
              <a:solidFill>
                <a:srgbClr val="C00000"/>
              </a:solidFill>
              <a:latin typeface="+mn-lt"/>
              <a:ea typeface="Calibri"/>
              <a:cs typeface="Calibri"/>
              <a:sym typeface="Calibri"/>
            </a:endParaRPr>
          </a:p>
          <a:p>
            <a:pPr marL="0" lvl="0" indent="0" algn="just" rtl="0">
              <a:spcBef>
                <a:spcPts val="0"/>
              </a:spcBef>
              <a:spcAft>
                <a:spcPts val="0"/>
              </a:spcAft>
              <a:buClr>
                <a:schemeClr val="dk1"/>
              </a:buClr>
              <a:buSzPts val="1100"/>
              <a:buFont typeface="Arial"/>
              <a:buNone/>
            </a:pPr>
            <a:r>
              <a:rPr lang="en" dirty="0">
                <a:solidFill>
                  <a:srgbClr val="595959"/>
                </a:solidFill>
                <a:latin typeface="+mn-lt"/>
              </a:rPr>
              <a:t>• </a:t>
            </a:r>
            <a:r>
              <a:rPr lang="en-US" dirty="0">
                <a:solidFill>
                  <a:srgbClr val="595959"/>
                </a:solidFill>
                <a:latin typeface="+mn-lt"/>
                <a:ea typeface="Calibri"/>
                <a:cs typeface="Calibri"/>
                <a:sym typeface="Calibri"/>
              </a:rPr>
              <a:t>How does the </a:t>
            </a:r>
            <a:r>
              <a:rPr lang="en-US" b="1" dirty="0">
                <a:solidFill>
                  <a:srgbClr val="C00000"/>
                </a:solidFill>
                <a:latin typeface="+mn-lt"/>
                <a:ea typeface="Calibri"/>
                <a:cs typeface="Calibri"/>
                <a:sym typeface="Calibri"/>
              </a:rPr>
              <a:t>hadron</a:t>
            </a:r>
            <a:r>
              <a:rPr lang="en-US" dirty="0">
                <a:solidFill>
                  <a:srgbClr val="C00000"/>
                </a:solidFill>
                <a:latin typeface="+mn-lt"/>
                <a:ea typeface="Calibri"/>
                <a:cs typeface="Calibri"/>
                <a:sym typeface="Calibri"/>
              </a:rPr>
              <a:t> </a:t>
            </a:r>
            <a:r>
              <a:rPr lang="en-US" b="1" dirty="0">
                <a:solidFill>
                  <a:srgbClr val="C00000"/>
                </a:solidFill>
                <a:latin typeface="+mn-lt"/>
                <a:ea typeface="Calibri"/>
                <a:cs typeface="Calibri"/>
                <a:sym typeface="Calibri"/>
              </a:rPr>
              <a:t>spectrum</a:t>
            </a:r>
            <a:r>
              <a:rPr lang="en-US" dirty="0">
                <a:solidFill>
                  <a:srgbClr val="C00000"/>
                </a:solidFill>
                <a:latin typeface="+mn-lt"/>
                <a:ea typeface="Calibri"/>
                <a:cs typeface="Calibri"/>
                <a:sym typeface="Calibri"/>
              </a:rPr>
              <a:t> </a:t>
            </a:r>
            <a:r>
              <a:rPr lang="en-US" dirty="0">
                <a:solidFill>
                  <a:srgbClr val="595959"/>
                </a:solidFill>
                <a:latin typeface="+mn-lt"/>
                <a:ea typeface="Calibri"/>
                <a:cs typeface="Calibri"/>
                <a:sym typeface="Calibri"/>
              </a:rPr>
              <a:t>(baryons, mesons, glueballs,…) </a:t>
            </a:r>
            <a:r>
              <a:rPr lang="en-US" b="1" dirty="0">
                <a:solidFill>
                  <a:srgbClr val="C00000"/>
                </a:solidFill>
                <a:latin typeface="+mn-lt"/>
                <a:ea typeface="Calibri"/>
                <a:cs typeface="Calibri"/>
                <a:sym typeface="Calibri"/>
              </a:rPr>
              <a:t>and</a:t>
            </a:r>
            <a:r>
              <a:rPr lang="en-US" dirty="0">
                <a:solidFill>
                  <a:srgbClr val="595959"/>
                </a:solidFill>
                <a:latin typeface="+mn-lt"/>
                <a:ea typeface="Calibri"/>
                <a:cs typeface="Calibri"/>
                <a:sym typeface="Calibri"/>
              </a:rPr>
              <a:t> hadron </a:t>
            </a:r>
            <a:r>
              <a:rPr lang="en-US" b="1" dirty="0">
                <a:solidFill>
                  <a:srgbClr val="C00000"/>
                </a:solidFill>
                <a:latin typeface="+mn-lt"/>
                <a:ea typeface="Calibri"/>
                <a:cs typeface="Calibri"/>
                <a:sym typeface="Calibri"/>
              </a:rPr>
              <a:t>properties</a:t>
            </a:r>
            <a:r>
              <a:rPr lang="en-US" dirty="0">
                <a:solidFill>
                  <a:srgbClr val="595959"/>
                </a:solidFill>
                <a:latin typeface="+mn-lt"/>
                <a:ea typeface="Calibri"/>
                <a:cs typeface="Calibri"/>
                <a:sym typeface="Calibri"/>
              </a:rPr>
              <a:t> (mass, spin,…) arise from the quarks and gluons ?</a:t>
            </a:r>
          </a:p>
          <a:p>
            <a:pPr marL="0" lvl="0" indent="0" algn="just" rtl="0">
              <a:spcBef>
                <a:spcPts val="0"/>
              </a:spcBef>
              <a:spcAft>
                <a:spcPts val="0"/>
              </a:spcAft>
              <a:buClr>
                <a:schemeClr val="dk1"/>
              </a:buClr>
              <a:buSzPts val="1100"/>
              <a:buFont typeface="Arial"/>
              <a:buNone/>
            </a:pPr>
            <a:endParaRPr lang="en-US" dirty="0">
              <a:solidFill>
                <a:srgbClr val="595959"/>
              </a:solidFill>
              <a:latin typeface="+mn-lt"/>
              <a:ea typeface="Calibri"/>
              <a:cs typeface="Calibri"/>
              <a:sym typeface="Calibri"/>
            </a:endParaRPr>
          </a:p>
          <a:p>
            <a:pPr marL="0" lvl="0" indent="0" algn="just" rtl="0">
              <a:spcBef>
                <a:spcPts val="0"/>
              </a:spcBef>
              <a:spcAft>
                <a:spcPts val="0"/>
              </a:spcAft>
              <a:buClr>
                <a:schemeClr val="dk1"/>
              </a:buClr>
              <a:buSzPts val="1100"/>
              <a:buFont typeface="Arial"/>
              <a:buNone/>
            </a:pPr>
            <a:r>
              <a:rPr lang="en" dirty="0">
                <a:solidFill>
                  <a:srgbClr val="595959"/>
                </a:solidFill>
                <a:latin typeface="+mn-lt"/>
              </a:rPr>
              <a:t>•</a:t>
            </a:r>
            <a:r>
              <a:rPr lang="en" dirty="0">
                <a:solidFill>
                  <a:srgbClr val="595959"/>
                </a:solidFill>
                <a:latin typeface="+mn-lt"/>
                <a:ea typeface="Calibri"/>
                <a:cs typeface="Calibri"/>
                <a:sym typeface="Calibri"/>
              </a:rPr>
              <a:t>What are the different </a:t>
            </a:r>
            <a:r>
              <a:rPr lang="en" b="1" dirty="0">
                <a:solidFill>
                  <a:srgbClr val="C00000"/>
                </a:solidFill>
                <a:latin typeface="+mn-lt"/>
                <a:ea typeface="Calibri"/>
                <a:cs typeface="Calibri"/>
                <a:sym typeface="Calibri"/>
              </a:rPr>
              <a:t>hadronic matter phases </a:t>
            </a:r>
            <a:r>
              <a:rPr lang="en" dirty="0">
                <a:solidFill>
                  <a:srgbClr val="595959"/>
                </a:solidFill>
                <a:latin typeface="+mn-lt"/>
                <a:ea typeface="Calibri"/>
                <a:cs typeface="Calibri"/>
                <a:sym typeface="Calibri"/>
              </a:rPr>
              <a:t>?</a:t>
            </a:r>
            <a:endParaRPr dirty="0">
              <a:solidFill>
                <a:srgbClr val="595959"/>
              </a:solidFill>
              <a:latin typeface="+mn-lt"/>
              <a:ea typeface="Calibri"/>
              <a:cs typeface="Calibri"/>
              <a:sym typeface="Calibri"/>
            </a:endParaRPr>
          </a:p>
          <a:p>
            <a:pPr marL="0" lvl="0" indent="0" algn="l" rtl="0">
              <a:spcBef>
                <a:spcPts val="0"/>
              </a:spcBef>
              <a:spcAft>
                <a:spcPts val="0"/>
              </a:spcAft>
              <a:buNone/>
            </a:pPr>
            <a:endParaRPr sz="1100" dirty="0">
              <a:latin typeface="+mn-lt"/>
            </a:endParaRPr>
          </a:p>
        </p:txBody>
      </p:sp>
      <p:pic>
        <p:nvPicPr>
          <p:cNvPr id="2" name="Image 1">
            <a:extLst>
              <a:ext uri="{FF2B5EF4-FFF2-40B4-BE49-F238E27FC236}">
                <a16:creationId xmlns:a16="http://schemas.microsoft.com/office/drawing/2014/main" id="{C1FFCACE-3DDE-49DE-AF8F-1A773DB1D0D5}"/>
              </a:ext>
            </a:extLst>
          </p:cNvPr>
          <p:cNvPicPr>
            <a:picLocks noChangeAspect="1"/>
          </p:cNvPicPr>
          <p:nvPr/>
        </p:nvPicPr>
        <p:blipFill>
          <a:blip r:embed="rId4"/>
          <a:stretch>
            <a:fillRect/>
          </a:stretch>
        </p:blipFill>
        <p:spPr>
          <a:xfrm>
            <a:off x="311700" y="1663165"/>
            <a:ext cx="3131265" cy="3271471"/>
          </a:xfrm>
          <a:prstGeom prst="rect">
            <a:avLst/>
          </a:prstGeom>
        </p:spPr>
      </p:pic>
      <p:sp>
        <p:nvSpPr>
          <p:cNvPr id="3" name="ZoneTexte 2">
            <a:extLst>
              <a:ext uri="{FF2B5EF4-FFF2-40B4-BE49-F238E27FC236}">
                <a16:creationId xmlns:a16="http://schemas.microsoft.com/office/drawing/2014/main" id="{63B8D904-542D-4129-96D8-903B320A6693}"/>
              </a:ext>
            </a:extLst>
          </p:cNvPr>
          <p:cNvSpPr txBox="1"/>
          <p:nvPr/>
        </p:nvSpPr>
        <p:spPr>
          <a:xfrm>
            <a:off x="159783" y="1447721"/>
            <a:ext cx="2615775" cy="523220"/>
          </a:xfrm>
          <a:prstGeom prst="rect">
            <a:avLst/>
          </a:prstGeom>
          <a:solidFill>
            <a:schemeClr val="bg1"/>
          </a:solidFill>
          <a:ln>
            <a:noFill/>
          </a:ln>
        </p:spPr>
        <p:txBody>
          <a:bodyPr wrap="square" rtlCol="0">
            <a:spAutoFit/>
          </a:bodyPr>
          <a:lstStyle/>
          <a:p>
            <a:pPr algn="ctr"/>
            <a:r>
              <a:rPr lang="en-GB" dirty="0"/>
              <a:t>Non-perturbative (strong) QCD</a:t>
            </a:r>
          </a:p>
          <a:p>
            <a:r>
              <a:rPr lang="en-GB" b="1" dirty="0">
                <a:solidFill>
                  <a:srgbClr val="C00000"/>
                </a:solidFill>
              </a:rPr>
              <a:t>   Confinement                       </a:t>
            </a:r>
          </a:p>
        </p:txBody>
      </p:sp>
      <p:sp>
        <p:nvSpPr>
          <p:cNvPr id="12" name="ZoneTexte 11">
            <a:extLst>
              <a:ext uri="{FF2B5EF4-FFF2-40B4-BE49-F238E27FC236}">
                <a16:creationId xmlns:a16="http://schemas.microsoft.com/office/drawing/2014/main" id="{80BE1D95-FBBA-402E-8BCE-C6634A9D6899}"/>
              </a:ext>
            </a:extLst>
          </p:cNvPr>
          <p:cNvSpPr txBox="1"/>
          <p:nvPr/>
        </p:nvSpPr>
        <p:spPr>
          <a:xfrm>
            <a:off x="3092605" y="4370961"/>
            <a:ext cx="1933051" cy="523220"/>
          </a:xfrm>
          <a:prstGeom prst="rect">
            <a:avLst/>
          </a:prstGeom>
          <a:solidFill>
            <a:schemeClr val="bg1"/>
          </a:solidFill>
        </p:spPr>
        <p:txBody>
          <a:bodyPr wrap="square" rtlCol="0">
            <a:spAutoFit/>
          </a:bodyPr>
          <a:lstStyle/>
          <a:p>
            <a:r>
              <a:rPr lang="en-GB" dirty="0"/>
              <a:t>perturbative QCD</a:t>
            </a:r>
          </a:p>
          <a:p>
            <a:r>
              <a:rPr lang="en-GB" b="1" i="1" dirty="0">
                <a:solidFill>
                  <a:schemeClr val="bg1">
                    <a:lumMod val="50000"/>
                  </a:schemeClr>
                </a:solidFill>
              </a:rPr>
              <a:t>Asymptotic freedom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370" name="Google Shape;370;p55"/>
          <p:cNvPicPr preferRelativeResize="0"/>
          <p:nvPr/>
        </p:nvPicPr>
        <p:blipFill>
          <a:blip r:embed="rId3">
            <a:alphaModFix/>
          </a:blip>
          <a:stretch>
            <a:fillRect/>
          </a:stretch>
        </p:blipFill>
        <p:spPr>
          <a:xfrm>
            <a:off x="-10" y="0"/>
            <a:ext cx="1635011" cy="1770749"/>
          </a:xfrm>
          <a:prstGeom prst="rect">
            <a:avLst/>
          </a:prstGeom>
          <a:noFill/>
          <a:ln>
            <a:noFill/>
          </a:ln>
        </p:spPr>
      </p:pic>
      <p:sp>
        <p:nvSpPr>
          <p:cNvPr id="371" name="Google Shape;371;p55"/>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 </a:t>
            </a:r>
            <a:r>
              <a:rPr lang="fr-FR" b="1" dirty="0">
                <a:solidFill>
                  <a:srgbClr val="1155CC"/>
                </a:solidFill>
                <a:latin typeface="+mn-lt"/>
                <a:ea typeface="Comic Sans MS"/>
                <a:cs typeface="Comic Sans MS"/>
                <a:sym typeface="Comic Sans MS"/>
              </a:rPr>
              <a:t>w/ ALICE</a:t>
            </a:r>
            <a:endParaRPr b="1" dirty="0">
              <a:solidFill>
                <a:srgbClr val="1155CC"/>
              </a:solidFill>
              <a:latin typeface="+mn-lt"/>
              <a:ea typeface="Comic Sans MS"/>
              <a:cs typeface="Comic Sans MS"/>
              <a:sym typeface="Comic Sans MS"/>
            </a:endParaRPr>
          </a:p>
        </p:txBody>
      </p:sp>
      <p:cxnSp>
        <p:nvCxnSpPr>
          <p:cNvPr id="372" name="Google Shape;372;p55"/>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373" name="Google Shape;373;p55"/>
          <p:cNvSpPr txBox="1">
            <a:spLocks noGrp="1"/>
          </p:cNvSpPr>
          <p:nvPr>
            <p:ph type="body" idx="1"/>
          </p:nvPr>
        </p:nvSpPr>
        <p:spPr>
          <a:xfrm>
            <a:off x="311700" y="1152475"/>
            <a:ext cx="5631900" cy="5727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700" b="1" dirty="0">
                <a:solidFill>
                  <a:srgbClr val="FF0000"/>
                </a:solidFill>
              </a:rPr>
              <a:t>ALICE - physics program foreseen (</a:t>
            </a:r>
            <a:r>
              <a:rPr lang="fr-FR" sz="1700" b="1" dirty="0">
                <a:solidFill>
                  <a:srgbClr val="FF0000"/>
                </a:solidFill>
              </a:rPr>
              <a:t>Run 3/4)</a:t>
            </a:r>
            <a:endParaRPr sz="1700" b="1" dirty="0">
              <a:solidFill>
                <a:srgbClr val="FF0000"/>
              </a:solidFill>
            </a:endParaRPr>
          </a:p>
          <a:p>
            <a:pPr marL="0" lvl="0" indent="0" algn="ctr">
              <a:buNone/>
            </a:pPr>
            <a:r>
              <a:rPr lang="en-US" sz="1200" b="1" dirty="0">
                <a:solidFill>
                  <a:srgbClr val="1155CC"/>
                </a:solidFill>
              </a:rPr>
              <a:t>Extension of the </a:t>
            </a:r>
            <a:r>
              <a:rPr lang="en-US" sz="1200" b="1" dirty="0" err="1">
                <a:solidFill>
                  <a:srgbClr val="1155CC"/>
                </a:solidFill>
              </a:rPr>
              <a:t>inclusive+differential</a:t>
            </a:r>
            <a:r>
              <a:rPr lang="en-US" sz="1200" b="1" dirty="0">
                <a:solidFill>
                  <a:srgbClr val="1155CC"/>
                </a:solidFill>
              </a:rPr>
              <a:t> measurements </a:t>
            </a:r>
            <a:r>
              <a:rPr lang="en-US" sz="1200" b="1" dirty="0" err="1">
                <a:solidFill>
                  <a:srgbClr val="1155CC"/>
                </a:solidFill>
              </a:rPr>
              <a:t>wrt</a:t>
            </a:r>
            <a:r>
              <a:rPr lang="en-US" sz="1200" b="1" dirty="0">
                <a:solidFill>
                  <a:srgbClr val="1155CC"/>
                </a:solidFill>
              </a:rPr>
              <a:t> bulk (</a:t>
            </a:r>
            <a:r>
              <a:rPr lang="en-US" sz="1200" b="1" dirty="0" err="1">
                <a:solidFill>
                  <a:srgbClr val="1155CC"/>
                </a:solidFill>
              </a:rPr>
              <a:t>u,d,s+c,b</a:t>
            </a:r>
            <a:r>
              <a:rPr lang="en-US" sz="1200" b="1" dirty="0">
                <a:solidFill>
                  <a:srgbClr val="1155CC"/>
                </a:solidFill>
              </a:rPr>
              <a:t>)</a:t>
            </a:r>
            <a:endParaRPr sz="1200" b="1" dirty="0">
              <a:solidFill>
                <a:srgbClr val="1155CC"/>
              </a:solidFill>
            </a:endParaRPr>
          </a:p>
        </p:txBody>
      </p:sp>
      <p:sp>
        <p:nvSpPr>
          <p:cNvPr id="374" name="Google Shape;374;p55"/>
          <p:cNvSpPr txBox="1"/>
          <p:nvPr/>
        </p:nvSpPr>
        <p:spPr>
          <a:xfrm>
            <a:off x="337770" y="1770749"/>
            <a:ext cx="8240400" cy="2975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1155CC"/>
              </a:buClr>
              <a:buSzPts val="1400"/>
              <a:buChar char="●"/>
            </a:pPr>
            <a:r>
              <a:rPr lang="en" b="1" dirty="0">
                <a:solidFill>
                  <a:srgbClr val="1155CC"/>
                </a:solidFill>
              </a:rPr>
              <a:t>Open heavy flavor</a:t>
            </a:r>
            <a:endParaRPr b="1" dirty="0">
              <a:solidFill>
                <a:srgbClr val="1155CC"/>
              </a:solidFill>
            </a:endParaRPr>
          </a:p>
          <a:p>
            <a:pPr marL="914400" lvl="1" indent="-304800" algn="l" rtl="0">
              <a:spcBef>
                <a:spcPts val="0"/>
              </a:spcBef>
              <a:spcAft>
                <a:spcPts val="0"/>
              </a:spcAft>
              <a:buClr>
                <a:schemeClr val="dk2"/>
              </a:buClr>
              <a:buSzPts val="1200"/>
              <a:buChar char="○"/>
            </a:pPr>
            <a:r>
              <a:rPr lang="en" sz="1200" dirty="0">
                <a:solidFill>
                  <a:schemeClr val="dk2"/>
                </a:solidFill>
              </a:rPr>
              <a:t>charm/beauty meson and baryon production at mid-rapidity</a:t>
            </a:r>
            <a:endParaRPr sz="1200" dirty="0">
              <a:solidFill>
                <a:schemeClr val="dk2"/>
              </a:solidFill>
            </a:endParaRPr>
          </a:p>
          <a:p>
            <a:pPr marL="457200" lvl="0" indent="0" algn="l" rtl="0">
              <a:spcBef>
                <a:spcPts val="0"/>
              </a:spcBef>
              <a:spcAft>
                <a:spcPts val="0"/>
              </a:spcAft>
              <a:buNone/>
            </a:pPr>
            <a:endParaRPr b="1" dirty="0">
              <a:solidFill>
                <a:srgbClr val="1155CC"/>
              </a:solidFill>
            </a:endParaRPr>
          </a:p>
          <a:p>
            <a:pPr marL="457200" lvl="0" indent="-317500" algn="l" rtl="0">
              <a:spcBef>
                <a:spcPts val="0"/>
              </a:spcBef>
              <a:spcAft>
                <a:spcPts val="0"/>
              </a:spcAft>
              <a:buClr>
                <a:srgbClr val="1155CC"/>
              </a:buClr>
              <a:buSzPts val="1400"/>
              <a:buChar char="●"/>
            </a:pPr>
            <a:r>
              <a:rPr lang="en" b="1" dirty="0">
                <a:solidFill>
                  <a:srgbClr val="1155CC"/>
                </a:solidFill>
              </a:rPr>
              <a:t>Quarkonia</a:t>
            </a:r>
            <a:endParaRPr b="1" dirty="0">
              <a:solidFill>
                <a:srgbClr val="1155CC"/>
              </a:solidFill>
            </a:endParaRPr>
          </a:p>
          <a:p>
            <a:pPr marL="914400" lvl="1" indent="-304800" algn="l" rtl="0">
              <a:spcBef>
                <a:spcPts val="0"/>
              </a:spcBef>
              <a:spcAft>
                <a:spcPts val="0"/>
              </a:spcAft>
              <a:buClr>
                <a:schemeClr val="dk2"/>
              </a:buClr>
              <a:buSzPts val="1200"/>
              <a:buChar char="○"/>
            </a:pPr>
            <a:r>
              <a:rPr lang="en" sz="1200" dirty="0">
                <a:solidFill>
                  <a:schemeClr val="dk2"/>
                </a:solidFill>
              </a:rPr>
              <a:t>J/Ψ and Ψ‘ production at mid and forward rapidity</a:t>
            </a:r>
            <a:endParaRPr sz="1200" dirty="0">
              <a:solidFill>
                <a:schemeClr val="dk2"/>
              </a:solidFill>
            </a:endParaRPr>
          </a:p>
          <a:p>
            <a:pPr marL="914400" lvl="1" indent="-304800" algn="l" rtl="0">
              <a:spcBef>
                <a:spcPts val="0"/>
              </a:spcBef>
              <a:spcAft>
                <a:spcPts val="0"/>
              </a:spcAft>
              <a:buClr>
                <a:schemeClr val="dk2"/>
              </a:buClr>
              <a:buSzPts val="1200"/>
              <a:buChar char="○"/>
            </a:pPr>
            <a:r>
              <a:rPr lang="en" sz="1200" dirty="0">
                <a:solidFill>
                  <a:schemeClr val="dk2"/>
                </a:solidFill>
              </a:rPr>
              <a:t>prompt/non-prompt J/Ψ separation down to lowest p</a:t>
            </a:r>
            <a:r>
              <a:rPr lang="en" sz="1200" baseline="-25000" dirty="0">
                <a:solidFill>
                  <a:schemeClr val="dk2"/>
                </a:solidFill>
              </a:rPr>
              <a:t>T</a:t>
            </a:r>
            <a:endParaRPr sz="1200" baseline="-25000" dirty="0">
              <a:solidFill>
                <a:schemeClr val="dk2"/>
              </a:solidFill>
            </a:endParaRPr>
          </a:p>
          <a:p>
            <a:pPr marL="457200" lvl="0" indent="0" algn="l" rtl="0">
              <a:spcBef>
                <a:spcPts val="0"/>
              </a:spcBef>
              <a:spcAft>
                <a:spcPts val="0"/>
              </a:spcAft>
              <a:buNone/>
            </a:pPr>
            <a:endParaRPr b="1" dirty="0">
              <a:solidFill>
                <a:srgbClr val="1155CC"/>
              </a:solidFill>
            </a:endParaRPr>
          </a:p>
          <a:p>
            <a:pPr marL="457200" lvl="0" indent="-317500" algn="l" rtl="0">
              <a:spcBef>
                <a:spcPts val="0"/>
              </a:spcBef>
              <a:spcAft>
                <a:spcPts val="0"/>
              </a:spcAft>
              <a:buClr>
                <a:srgbClr val="1155CC"/>
              </a:buClr>
              <a:buSzPts val="1400"/>
              <a:buChar char="●"/>
            </a:pPr>
            <a:r>
              <a:rPr lang="en" b="1" dirty="0">
                <a:solidFill>
                  <a:srgbClr val="1155CC"/>
                </a:solidFill>
              </a:rPr>
              <a:t>Low-mass and low-p</a:t>
            </a:r>
            <a:r>
              <a:rPr lang="en" b="1" baseline="-25000" dirty="0">
                <a:solidFill>
                  <a:srgbClr val="1155CC"/>
                </a:solidFill>
              </a:rPr>
              <a:t>T</a:t>
            </a:r>
            <a:r>
              <a:rPr lang="en" b="1" dirty="0">
                <a:solidFill>
                  <a:srgbClr val="1155CC"/>
                </a:solidFill>
              </a:rPr>
              <a:t> di-leptons</a:t>
            </a:r>
            <a:endParaRPr b="1" dirty="0">
              <a:solidFill>
                <a:srgbClr val="1155CC"/>
              </a:solidFill>
            </a:endParaRPr>
          </a:p>
          <a:p>
            <a:pPr marL="914400" lvl="1" indent="-304800" algn="l" rtl="0">
              <a:spcBef>
                <a:spcPts val="0"/>
              </a:spcBef>
              <a:spcAft>
                <a:spcPts val="0"/>
              </a:spcAft>
              <a:buClr>
                <a:schemeClr val="dk2"/>
              </a:buClr>
              <a:buSzPts val="1200"/>
              <a:buChar char="○"/>
            </a:pPr>
            <a:r>
              <a:rPr lang="en" sz="1200" dirty="0">
                <a:solidFill>
                  <a:schemeClr val="dk2"/>
                </a:solidFill>
              </a:rPr>
              <a:t>Vector mesons and thermal photons</a:t>
            </a:r>
            <a:endParaRPr sz="1200" dirty="0">
              <a:solidFill>
                <a:schemeClr val="dk2"/>
              </a:solidFill>
            </a:endParaRPr>
          </a:p>
          <a:p>
            <a:pPr marL="457200" lvl="0" indent="0" algn="l" rtl="0">
              <a:spcBef>
                <a:spcPts val="0"/>
              </a:spcBef>
              <a:spcAft>
                <a:spcPts val="0"/>
              </a:spcAft>
              <a:buNone/>
            </a:pPr>
            <a:endParaRPr b="1" dirty="0">
              <a:solidFill>
                <a:srgbClr val="1155CC"/>
              </a:solidFill>
            </a:endParaRPr>
          </a:p>
          <a:p>
            <a:pPr marL="457200" lvl="0" indent="-317500" algn="l" rtl="0">
              <a:spcBef>
                <a:spcPts val="0"/>
              </a:spcBef>
              <a:spcAft>
                <a:spcPts val="0"/>
              </a:spcAft>
              <a:buClr>
                <a:srgbClr val="1155CC"/>
              </a:buClr>
              <a:buSzPts val="1400"/>
              <a:buChar char="●"/>
            </a:pPr>
            <a:r>
              <a:rPr lang="en" b="1" dirty="0">
                <a:solidFill>
                  <a:srgbClr val="1155CC"/>
                </a:solidFill>
              </a:rPr>
              <a:t>Jet quenching and fragmentation</a:t>
            </a:r>
            <a:endParaRPr b="1" dirty="0">
              <a:solidFill>
                <a:srgbClr val="1155CC"/>
              </a:solidFill>
            </a:endParaRPr>
          </a:p>
          <a:p>
            <a:pPr marL="914400" lvl="1" indent="-304800" algn="l" rtl="0">
              <a:spcBef>
                <a:spcPts val="0"/>
              </a:spcBef>
              <a:spcAft>
                <a:spcPts val="0"/>
              </a:spcAft>
              <a:buClr>
                <a:schemeClr val="dk2"/>
              </a:buClr>
              <a:buSzPts val="1200"/>
              <a:buChar char="○"/>
            </a:pPr>
            <a:r>
              <a:rPr lang="en" sz="1200" dirty="0">
                <a:solidFill>
                  <a:schemeClr val="dk2"/>
                </a:solidFill>
              </a:rPr>
              <a:t>PID of jet particle content</a:t>
            </a:r>
            <a:endParaRPr sz="1200" dirty="0">
              <a:solidFill>
                <a:schemeClr val="dk2"/>
              </a:solidFill>
            </a:endParaRPr>
          </a:p>
          <a:p>
            <a:pPr marL="914400" lvl="1" indent="-304800" algn="l" rtl="0">
              <a:spcBef>
                <a:spcPts val="0"/>
              </a:spcBef>
              <a:spcAft>
                <a:spcPts val="0"/>
              </a:spcAft>
              <a:buClr>
                <a:schemeClr val="dk2"/>
              </a:buClr>
              <a:buSzPts val="1200"/>
              <a:buChar char="○"/>
            </a:pPr>
            <a:r>
              <a:rPr lang="en" sz="1200" dirty="0">
                <a:solidFill>
                  <a:schemeClr val="dk2"/>
                </a:solidFill>
              </a:rPr>
              <a:t>Heavy flavour tagging</a:t>
            </a:r>
            <a:r>
              <a:rPr lang="en" sz="1200" b="1" dirty="0">
                <a:solidFill>
                  <a:srgbClr val="1155CC"/>
                </a:solidFill>
              </a:rPr>
              <a:t> </a:t>
            </a:r>
            <a:endParaRPr sz="1200" dirty="0">
              <a:solidFill>
                <a:schemeClr val="dk2"/>
              </a:solidFill>
            </a:endParaRPr>
          </a:p>
        </p:txBody>
      </p:sp>
      <p:grpSp>
        <p:nvGrpSpPr>
          <p:cNvPr id="2" name="Groupe 1">
            <a:extLst>
              <a:ext uri="{FF2B5EF4-FFF2-40B4-BE49-F238E27FC236}">
                <a16:creationId xmlns:a16="http://schemas.microsoft.com/office/drawing/2014/main" id="{F7D6B92A-C122-48C6-A8A7-BADA353D9F12}"/>
              </a:ext>
            </a:extLst>
          </p:cNvPr>
          <p:cNvGrpSpPr/>
          <p:nvPr/>
        </p:nvGrpSpPr>
        <p:grpSpPr>
          <a:xfrm>
            <a:off x="6461445" y="1063817"/>
            <a:ext cx="2285363" cy="1875934"/>
            <a:chOff x="5159656" y="3148143"/>
            <a:chExt cx="2285363" cy="1875934"/>
          </a:xfrm>
        </p:grpSpPr>
        <p:pic>
          <p:nvPicPr>
            <p:cNvPr id="375" name="Google Shape;375;p55"/>
            <p:cNvPicPr preferRelativeResize="0"/>
            <p:nvPr/>
          </p:nvPicPr>
          <p:blipFill>
            <a:blip r:embed="rId4">
              <a:alphaModFix/>
            </a:blip>
            <a:stretch>
              <a:fillRect/>
            </a:stretch>
          </p:blipFill>
          <p:spPr>
            <a:xfrm>
              <a:off x="5159656" y="3148143"/>
              <a:ext cx="2285363" cy="1875934"/>
            </a:xfrm>
            <a:prstGeom prst="rect">
              <a:avLst/>
            </a:prstGeom>
            <a:noFill/>
            <a:ln>
              <a:noFill/>
            </a:ln>
          </p:spPr>
        </p:pic>
        <p:sp>
          <p:nvSpPr>
            <p:cNvPr id="378" name="Google Shape;378;p55"/>
            <p:cNvSpPr txBox="1"/>
            <p:nvPr/>
          </p:nvSpPr>
          <p:spPr>
            <a:xfrm>
              <a:off x="6140393" y="3400270"/>
              <a:ext cx="1200300" cy="1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dirty="0"/>
                <a:t>CERN-LHCC-2013-024</a:t>
              </a:r>
              <a:endParaRPr sz="700" dirty="0"/>
            </a:p>
          </p:txBody>
        </p:sp>
      </p:grpSp>
      <p:pic>
        <p:nvPicPr>
          <p:cNvPr id="376" name="Google Shape;376;p55"/>
          <p:cNvPicPr preferRelativeResize="0"/>
          <p:nvPr/>
        </p:nvPicPr>
        <p:blipFill>
          <a:blip r:embed="rId5">
            <a:alphaModFix/>
          </a:blip>
          <a:stretch>
            <a:fillRect/>
          </a:stretch>
        </p:blipFill>
        <p:spPr>
          <a:xfrm>
            <a:off x="6821145" y="3054400"/>
            <a:ext cx="2049540" cy="1608817"/>
          </a:xfrm>
          <a:prstGeom prst="rect">
            <a:avLst/>
          </a:prstGeom>
          <a:noFill/>
          <a:ln>
            <a:noFill/>
          </a:ln>
        </p:spPr>
      </p:pic>
      <p:sp>
        <p:nvSpPr>
          <p:cNvPr id="377" name="Google Shape;377;p55"/>
          <p:cNvSpPr txBox="1"/>
          <p:nvPr/>
        </p:nvSpPr>
        <p:spPr>
          <a:xfrm>
            <a:off x="7633695" y="3794225"/>
            <a:ext cx="1161300" cy="1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dirty="0"/>
              <a:t>CERN-LHCC-2015-001</a:t>
            </a:r>
            <a:endParaRPr sz="700" dirty="0"/>
          </a:p>
        </p:txBody>
      </p:sp>
      <p:sp>
        <p:nvSpPr>
          <p:cNvPr id="14" name="Google Shape;364;p54">
            <a:extLst>
              <a:ext uri="{FF2B5EF4-FFF2-40B4-BE49-F238E27FC236}">
                <a16:creationId xmlns:a16="http://schemas.microsoft.com/office/drawing/2014/main" id="{A2739AF2-363C-46F5-9960-1206625A7452}"/>
              </a:ext>
            </a:extLst>
          </p:cNvPr>
          <p:cNvSpPr txBox="1"/>
          <p:nvPr/>
        </p:nvSpPr>
        <p:spPr>
          <a:xfrm>
            <a:off x="6802650" y="638041"/>
            <a:ext cx="2178600" cy="32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FF0000"/>
                </a:solidFill>
              </a:rPr>
              <a:t>ALICE - upgrades</a:t>
            </a:r>
            <a:endParaRPr sz="1800" b="1" dirty="0">
              <a:solidFill>
                <a:srgbClr val="FF0000"/>
              </a:solidFill>
            </a:endParaRPr>
          </a:p>
        </p:txBody>
      </p:sp>
      <p:pic>
        <p:nvPicPr>
          <p:cNvPr id="3" name="Image 2">
            <a:extLst>
              <a:ext uri="{FF2B5EF4-FFF2-40B4-BE49-F238E27FC236}">
                <a16:creationId xmlns:a16="http://schemas.microsoft.com/office/drawing/2014/main" id="{7E0A0EA5-9869-486D-BE97-713C541B662F}"/>
              </a:ext>
            </a:extLst>
          </p:cNvPr>
          <p:cNvPicPr>
            <a:picLocks noChangeAspect="1"/>
          </p:cNvPicPr>
          <p:nvPr/>
        </p:nvPicPr>
        <p:blipFill>
          <a:blip r:embed="rId6"/>
          <a:stretch>
            <a:fillRect/>
          </a:stretch>
        </p:blipFill>
        <p:spPr>
          <a:xfrm>
            <a:off x="4704080" y="3149741"/>
            <a:ext cx="1757365" cy="1681870"/>
          </a:xfrm>
          <a:prstGeom prst="rect">
            <a:avLst/>
          </a:prstGeom>
        </p:spPr>
      </p:pic>
    </p:spTree>
    <p:extLst>
      <p:ext uri="{BB962C8B-B14F-4D97-AF65-F5344CB8AC3E}">
        <p14:creationId xmlns:p14="http://schemas.microsoft.com/office/powerpoint/2010/main" val="2355144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21</a:t>
            </a:fld>
            <a:endParaRPr/>
          </a:p>
        </p:txBody>
      </p:sp>
      <p:pic>
        <p:nvPicPr>
          <p:cNvPr id="384" name="Google Shape;384;p56"/>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385" name="Google Shape;385;p56"/>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 </a:t>
            </a:r>
            <a:r>
              <a:rPr lang="fr-FR" b="1" dirty="0">
                <a:solidFill>
                  <a:srgbClr val="1155CC"/>
                </a:solidFill>
                <a:latin typeface="+mn-lt"/>
                <a:ea typeface="Comic Sans MS"/>
                <a:cs typeface="Comic Sans MS"/>
                <a:sym typeface="Comic Sans MS"/>
              </a:rPr>
              <a:t>w/ ALICE</a:t>
            </a:r>
          </a:p>
        </p:txBody>
      </p:sp>
      <p:cxnSp>
        <p:nvCxnSpPr>
          <p:cNvPr id="386" name="Google Shape;386;p56"/>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387" name="Google Shape;387;p56"/>
          <p:cNvSpPr txBox="1">
            <a:spLocks noGrp="1"/>
          </p:cNvSpPr>
          <p:nvPr>
            <p:ph type="body" idx="1"/>
          </p:nvPr>
        </p:nvSpPr>
        <p:spPr>
          <a:xfrm>
            <a:off x="-4404" y="653814"/>
            <a:ext cx="5162097" cy="3416400"/>
          </a:xfrm>
          <a:prstGeom prst="rect">
            <a:avLst/>
          </a:prstGeom>
          <a:solidFill>
            <a:schemeClr val="bg1"/>
          </a:solidFill>
          <a:ln>
            <a:noFill/>
          </a:ln>
        </p:spPr>
        <p:txBody>
          <a:bodyPr spcFirstLastPara="1" wrap="square" lIns="91425" tIns="91425" rIns="91425" bIns="91425" anchor="t" anchorCtr="0">
            <a:noAutofit/>
          </a:bodyPr>
          <a:lstStyle/>
          <a:p>
            <a:pPr marL="139700" lvl="0" indent="0">
              <a:lnSpc>
                <a:spcPct val="100000"/>
              </a:lnSpc>
              <a:buSzPts val="1400"/>
              <a:buNone/>
            </a:pPr>
            <a:r>
              <a:rPr lang="en-US" sz="1400" b="1" dirty="0">
                <a:solidFill>
                  <a:srgbClr val="FF0000"/>
                </a:solidFill>
              </a:rPr>
              <a:t>Upgrade for Run 5 (2032+): ALICE 3 (previously ANGHIE)</a:t>
            </a:r>
          </a:p>
          <a:p>
            <a:pPr indent="-304800">
              <a:lnSpc>
                <a:spcPct val="100000"/>
              </a:lnSpc>
              <a:buSzPts val="1200"/>
            </a:pPr>
            <a:r>
              <a:rPr lang="en-US" sz="1200" dirty="0"/>
              <a:t>Physics goal : Enlarge phase-space exploration towards </a:t>
            </a:r>
            <a:r>
              <a:rPr lang="en-US" sz="1200" b="1" dirty="0">
                <a:solidFill>
                  <a:srgbClr val="1155CC"/>
                </a:solidFill>
              </a:rPr>
              <a:t>exhaustive description/understanding of the medium</a:t>
            </a:r>
            <a:endParaRPr lang="en-US" sz="1200" dirty="0"/>
          </a:p>
          <a:p>
            <a:pPr marL="609600" lvl="1">
              <a:lnSpc>
                <a:spcPct val="100000"/>
              </a:lnSpc>
              <a:spcBef>
                <a:spcPts val="0"/>
              </a:spcBef>
              <a:buSzPts val="1200"/>
            </a:pPr>
            <a:endParaRPr lang="en-US" sz="1200" dirty="0"/>
          </a:p>
          <a:p>
            <a:pPr indent="-304800">
              <a:lnSpc>
                <a:spcPct val="100000"/>
              </a:lnSpc>
              <a:buSzPts val="1200"/>
            </a:pPr>
            <a:r>
              <a:rPr lang="en-US" sz="1200" dirty="0"/>
              <a:t>Excellent tracking and vertex resolution down to low </a:t>
            </a:r>
            <a:r>
              <a:rPr lang="en-US" sz="1200" dirty="0" err="1"/>
              <a:t>p</a:t>
            </a:r>
            <a:r>
              <a:rPr lang="en-US" sz="1200" baseline="-25000" dirty="0" err="1"/>
              <a:t>T</a:t>
            </a:r>
            <a:r>
              <a:rPr lang="en-US" sz="1200" dirty="0"/>
              <a:t>                  </a:t>
            </a:r>
            <a:r>
              <a:rPr lang="en-US" sz="1200" b="1" dirty="0">
                <a:solidFill>
                  <a:srgbClr val="1155CC"/>
                </a:solidFill>
                <a:sym typeface="Wingdings" panose="05000000000000000000" pitchFamily="2" charset="2"/>
              </a:rPr>
              <a:t> excellent HF resolution</a:t>
            </a:r>
            <a:endParaRPr lang="en-US" sz="1200" dirty="0"/>
          </a:p>
          <a:p>
            <a:pPr indent="-304800">
              <a:lnSpc>
                <a:spcPct val="100000"/>
              </a:lnSpc>
              <a:buSzPts val="1200"/>
            </a:pPr>
            <a:r>
              <a:rPr lang="en-US" sz="1200" dirty="0"/>
              <a:t>Low material budget                                                                        </a:t>
            </a:r>
            <a:r>
              <a:rPr lang="en-US" sz="1200" b="1" dirty="0">
                <a:solidFill>
                  <a:srgbClr val="1155CC"/>
                </a:solidFill>
                <a:sym typeface="Wingdings" panose="05000000000000000000" pitchFamily="2" charset="2"/>
              </a:rPr>
              <a:t> low background for EM probes</a:t>
            </a:r>
            <a:endParaRPr lang="en-US" sz="1200" dirty="0">
              <a:sym typeface="Wingdings" panose="05000000000000000000" pitchFamily="2" charset="2"/>
            </a:endParaRPr>
          </a:p>
          <a:p>
            <a:pPr indent="-304800">
              <a:lnSpc>
                <a:spcPct val="100000"/>
              </a:lnSpc>
              <a:buSzPts val="1200"/>
            </a:pPr>
            <a:r>
              <a:rPr lang="en-US" sz="1200" dirty="0">
                <a:sym typeface="Wingdings" panose="05000000000000000000" pitchFamily="2" charset="2"/>
              </a:rPr>
              <a:t>Large </a:t>
            </a:r>
            <a:r>
              <a:rPr lang="en-US" sz="1200" dirty="0">
                <a:latin typeface="Symbol" panose="05050102010706020507" pitchFamily="18" charset="2"/>
                <a:sym typeface="Wingdings" panose="05000000000000000000" pitchFamily="2" charset="2"/>
              </a:rPr>
              <a:t>h</a:t>
            </a:r>
            <a:r>
              <a:rPr lang="en-US" sz="1200" dirty="0">
                <a:sym typeface="Wingdings" panose="05000000000000000000" pitchFamily="2" charset="2"/>
              </a:rPr>
              <a:t> acceptance                                                                        </a:t>
            </a:r>
            <a:r>
              <a:rPr lang="en-US" sz="1200" b="1" dirty="0">
                <a:solidFill>
                  <a:srgbClr val="1155CC"/>
                </a:solidFill>
                <a:sym typeface="Wingdings" panose="05000000000000000000" pitchFamily="2" charset="2"/>
              </a:rPr>
              <a:t> correlations, flow and density dependence</a:t>
            </a:r>
            <a:r>
              <a:rPr lang="en-US" sz="1200" b="1" dirty="0">
                <a:solidFill>
                  <a:srgbClr val="1155CC"/>
                </a:solidFill>
              </a:rPr>
              <a:t> </a:t>
            </a:r>
          </a:p>
          <a:p>
            <a:pPr indent="-304800">
              <a:lnSpc>
                <a:spcPct val="100000"/>
              </a:lnSpc>
              <a:buSzPts val="1200"/>
            </a:pPr>
            <a:r>
              <a:rPr lang="en-US" sz="1200" b="1" dirty="0" err="1">
                <a:solidFill>
                  <a:srgbClr val="C00000"/>
                </a:solidFill>
              </a:rPr>
              <a:t>LoI</a:t>
            </a:r>
            <a:r>
              <a:rPr lang="en-US" sz="1200" b="1" dirty="0">
                <a:solidFill>
                  <a:srgbClr val="C00000"/>
                </a:solidFill>
              </a:rPr>
              <a:t> to be submitted to LHCC </a:t>
            </a:r>
            <a:r>
              <a:rPr lang="en-US" sz="1200" b="1" dirty="0" err="1">
                <a:solidFill>
                  <a:srgbClr val="C00000"/>
                </a:solidFill>
              </a:rPr>
              <a:t>nov.</a:t>
            </a:r>
            <a:r>
              <a:rPr lang="en-US" sz="1200" b="1" dirty="0">
                <a:solidFill>
                  <a:srgbClr val="C00000"/>
                </a:solidFill>
              </a:rPr>
              <a:t> 2021</a:t>
            </a:r>
          </a:p>
          <a:p>
            <a:pPr marL="457200" lvl="0" indent="0" algn="l" rtl="0">
              <a:lnSpc>
                <a:spcPct val="115000"/>
              </a:lnSpc>
              <a:spcBef>
                <a:spcPts val="0"/>
              </a:spcBef>
              <a:spcAft>
                <a:spcPts val="0"/>
              </a:spcAft>
              <a:buSzPts val="1800"/>
              <a:buNone/>
            </a:pPr>
            <a:endParaRPr sz="1700" b="1" dirty="0">
              <a:solidFill>
                <a:srgbClr val="FF0000"/>
              </a:solidFill>
            </a:endParaRPr>
          </a:p>
        </p:txBody>
      </p:sp>
      <p:sp>
        <p:nvSpPr>
          <p:cNvPr id="389" name="Google Shape;389;p56"/>
          <p:cNvSpPr txBox="1"/>
          <p:nvPr/>
        </p:nvSpPr>
        <p:spPr>
          <a:xfrm>
            <a:off x="6842558" y="603110"/>
            <a:ext cx="2178600" cy="32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FF0000"/>
                </a:solidFill>
                <a:latin typeface="Arial"/>
                <a:ea typeface="Arial"/>
                <a:cs typeface="Arial"/>
                <a:sym typeface="Arial"/>
              </a:rPr>
              <a:t>ALICE - upgrades</a:t>
            </a:r>
            <a:endParaRPr sz="1800" b="1" i="0" u="none" strike="noStrike" cap="none" dirty="0">
              <a:solidFill>
                <a:srgbClr val="FF0000"/>
              </a:solidFill>
              <a:latin typeface="Arial"/>
              <a:ea typeface="Arial"/>
              <a:cs typeface="Arial"/>
              <a:sym typeface="Arial"/>
            </a:endParaRPr>
          </a:p>
        </p:txBody>
      </p:sp>
      <p:sp>
        <p:nvSpPr>
          <p:cNvPr id="390" name="Google Shape;390;p56"/>
          <p:cNvSpPr txBox="1"/>
          <p:nvPr/>
        </p:nvSpPr>
        <p:spPr>
          <a:xfrm>
            <a:off x="5649433" y="3752931"/>
            <a:ext cx="3331817" cy="42549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100" b="0" i="0" u="none" strike="noStrike" cap="none" dirty="0">
                <a:solidFill>
                  <a:srgbClr val="595959"/>
                </a:solidFill>
                <a:latin typeface="Arial"/>
                <a:ea typeface="Arial"/>
                <a:cs typeface="Arial"/>
                <a:sym typeface="Arial"/>
              </a:rPr>
              <a:t>147th LHCC Meeting – open session – sep. 2021</a:t>
            </a:r>
          </a:p>
          <a:p>
            <a:pPr marL="0" marR="0" lvl="0" indent="0" algn="ctr" rtl="0">
              <a:lnSpc>
                <a:spcPct val="100000"/>
              </a:lnSpc>
              <a:spcBef>
                <a:spcPts val="0"/>
              </a:spcBef>
              <a:spcAft>
                <a:spcPts val="0"/>
              </a:spcAft>
              <a:buClr>
                <a:srgbClr val="000000"/>
              </a:buClr>
              <a:buSzPts val="1400"/>
              <a:buFont typeface="Arial"/>
              <a:buNone/>
            </a:pPr>
            <a:r>
              <a:rPr lang="fr-FR" sz="1100" dirty="0">
                <a:solidFill>
                  <a:srgbClr val="595959"/>
                </a:solidFill>
              </a:rPr>
              <a:t>(ALICE </a:t>
            </a:r>
            <a:r>
              <a:rPr lang="fr-FR" sz="1100" dirty="0" err="1">
                <a:solidFill>
                  <a:srgbClr val="595959"/>
                </a:solidFill>
              </a:rPr>
              <a:t>status</a:t>
            </a:r>
            <a:r>
              <a:rPr lang="fr-FR" sz="1100" dirty="0">
                <a:solidFill>
                  <a:srgbClr val="595959"/>
                </a:solidFill>
              </a:rPr>
              <a:t> Report)</a:t>
            </a:r>
            <a:endParaRPr sz="1100" b="0" i="0" u="none" strike="noStrike" cap="none" dirty="0">
              <a:solidFill>
                <a:srgbClr val="595959"/>
              </a:solidFill>
              <a:sym typeface="Arial"/>
            </a:endParaRPr>
          </a:p>
        </p:txBody>
      </p:sp>
      <p:pic>
        <p:nvPicPr>
          <p:cNvPr id="2" name="Image 1">
            <a:extLst>
              <a:ext uri="{FF2B5EF4-FFF2-40B4-BE49-F238E27FC236}">
                <a16:creationId xmlns:a16="http://schemas.microsoft.com/office/drawing/2014/main" id="{961D2BE0-BBEB-4B51-A4B5-A216A42342B4}"/>
              </a:ext>
            </a:extLst>
          </p:cNvPr>
          <p:cNvPicPr>
            <a:picLocks noChangeAspect="1"/>
          </p:cNvPicPr>
          <p:nvPr/>
        </p:nvPicPr>
        <p:blipFill>
          <a:blip r:embed="rId4"/>
          <a:stretch>
            <a:fillRect/>
          </a:stretch>
        </p:blipFill>
        <p:spPr>
          <a:xfrm>
            <a:off x="5479308" y="1069406"/>
            <a:ext cx="3505693" cy="2683525"/>
          </a:xfrm>
          <a:prstGeom prst="rect">
            <a:avLst/>
          </a:prstGeom>
        </p:spPr>
      </p:pic>
      <p:pic>
        <p:nvPicPr>
          <p:cNvPr id="11" name="Image 10">
            <a:extLst>
              <a:ext uri="{FF2B5EF4-FFF2-40B4-BE49-F238E27FC236}">
                <a16:creationId xmlns:a16="http://schemas.microsoft.com/office/drawing/2014/main" id="{CE55646B-6D14-45CC-BC4D-CCED150D0113}"/>
              </a:ext>
            </a:extLst>
          </p:cNvPr>
          <p:cNvPicPr/>
          <p:nvPr/>
        </p:nvPicPr>
        <p:blipFill>
          <a:blip r:embed="rId5"/>
          <a:stretch/>
        </p:blipFill>
        <p:spPr>
          <a:xfrm>
            <a:off x="274444" y="3087414"/>
            <a:ext cx="2012400" cy="982800"/>
          </a:xfrm>
          <a:prstGeom prst="rect">
            <a:avLst/>
          </a:prstGeom>
          <a:ln>
            <a:noFill/>
          </a:ln>
        </p:spPr>
      </p:pic>
      <p:pic>
        <p:nvPicPr>
          <p:cNvPr id="12" name="Image 11">
            <a:extLst>
              <a:ext uri="{FF2B5EF4-FFF2-40B4-BE49-F238E27FC236}">
                <a16:creationId xmlns:a16="http://schemas.microsoft.com/office/drawing/2014/main" id="{8ECCCA7A-208B-4648-9F93-8F8EA737F2DD}"/>
              </a:ext>
            </a:extLst>
          </p:cNvPr>
          <p:cNvPicPr/>
          <p:nvPr/>
        </p:nvPicPr>
        <p:blipFill>
          <a:blip r:embed="rId6"/>
          <a:stretch/>
        </p:blipFill>
        <p:spPr>
          <a:xfrm>
            <a:off x="3841898" y="1995326"/>
            <a:ext cx="1637409" cy="1823120"/>
          </a:xfrm>
          <a:prstGeom prst="rect">
            <a:avLst/>
          </a:prstGeom>
          <a:ln>
            <a:noFill/>
          </a:ln>
        </p:spPr>
      </p:pic>
      <p:sp>
        <p:nvSpPr>
          <p:cNvPr id="13" name="TextShape 14">
            <a:extLst>
              <a:ext uri="{FF2B5EF4-FFF2-40B4-BE49-F238E27FC236}">
                <a16:creationId xmlns:a16="http://schemas.microsoft.com/office/drawing/2014/main" id="{2D5A23A2-D952-4D5D-89CB-1E26994FB348}"/>
              </a:ext>
            </a:extLst>
          </p:cNvPr>
          <p:cNvSpPr txBox="1"/>
          <p:nvPr/>
        </p:nvSpPr>
        <p:spPr>
          <a:xfrm>
            <a:off x="2371906" y="3996868"/>
            <a:ext cx="4400188" cy="847911"/>
          </a:xfrm>
          <a:prstGeom prst="rect">
            <a:avLst/>
          </a:prstGeom>
          <a:noFill/>
          <a:ln>
            <a:noFill/>
          </a:ln>
        </p:spPr>
        <p:txBody>
          <a:bodyPr lIns="90000" tIns="45000" rIns="90000" bIns="45000"/>
          <a:lstStyle/>
          <a:p>
            <a:r>
              <a:rPr lang="fr-FR" sz="1200" b="1" strike="noStrike" spc="-1" dirty="0">
                <a:solidFill>
                  <a:srgbClr val="595959"/>
                </a:solidFill>
                <a:latin typeface="+mn-lt"/>
              </a:rPr>
              <a:t>Main </a:t>
            </a:r>
            <a:r>
              <a:rPr lang="fr-FR" sz="1200" b="1" strike="noStrike" spc="-1" dirty="0" err="1">
                <a:solidFill>
                  <a:srgbClr val="595959"/>
                </a:solidFill>
                <a:latin typeface="+mn-lt"/>
              </a:rPr>
              <a:t>characteristics</a:t>
            </a:r>
            <a:r>
              <a:rPr lang="fr-FR" sz="1200" b="1" strike="noStrike" spc="-1" dirty="0">
                <a:solidFill>
                  <a:srgbClr val="595959"/>
                </a:solidFill>
                <a:latin typeface="+mn-lt"/>
              </a:rPr>
              <a:t> </a:t>
            </a:r>
            <a:r>
              <a:rPr lang="fr-FR" sz="1200" b="1" strike="noStrike" spc="-1" dirty="0" err="1">
                <a:solidFill>
                  <a:srgbClr val="595959"/>
                </a:solidFill>
                <a:latin typeface="+mn-lt"/>
              </a:rPr>
              <a:t>wrt</a:t>
            </a:r>
            <a:r>
              <a:rPr lang="fr-FR" sz="1200" b="1" strike="noStrike" spc="-1" dirty="0">
                <a:solidFill>
                  <a:srgbClr val="595959"/>
                </a:solidFill>
                <a:latin typeface="+mn-lt"/>
              </a:rPr>
              <a:t> Run 4 </a:t>
            </a:r>
            <a:r>
              <a:rPr lang="fr-FR" sz="1200" b="0" strike="noStrike" spc="-1" dirty="0">
                <a:solidFill>
                  <a:srgbClr val="595959"/>
                </a:solidFill>
                <a:latin typeface="+mn-lt"/>
              </a:rPr>
              <a:t>:</a:t>
            </a:r>
          </a:p>
          <a:p>
            <a:pPr>
              <a:lnSpc>
                <a:spcPct val="100000"/>
              </a:lnSpc>
            </a:pPr>
            <a:r>
              <a:rPr lang="fr-FR" sz="1200" b="0" strike="noStrike" spc="-1" dirty="0">
                <a:solidFill>
                  <a:srgbClr val="595959"/>
                </a:solidFill>
                <a:latin typeface="+mn-lt"/>
                <a:ea typeface="Noto Sans CJK SC"/>
              </a:rPr>
              <a:t>- </a:t>
            </a:r>
            <a:r>
              <a:rPr lang="fr-FR" sz="1200" b="1" strike="noStrike" spc="-1" dirty="0">
                <a:solidFill>
                  <a:srgbClr val="595959"/>
                </a:solidFill>
                <a:latin typeface="+mn-lt"/>
                <a:ea typeface="Noto Sans CJK SC"/>
              </a:rPr>
              <a:t>more </a:t>
            </a:r>
            <a:r>
              <a:rPr lang="fr-FR" sz="1200" b="1" strike="noStrike" spc="-1" dirty="0" err="1">
                <a:solidFill>
                  <a:srgbClr val="595959"/>
                </a:solidFill>
                <a:latin typeface="+mn-lt"/>
                <a:ea typeface="Noto Sans CJK SC"/>
              </a:rPr>
              <a:t>hermetic</a:t>
            </a:r>
            <a:r>
              <a:rPr lang="fr-FR" sz="1200" b="1" strike="noStrike" spc="-1" dirty="0">
                <a:solidFill>
                  <a:srgbClr val="595959"/>
                </a:solidFill>
                <a:latin typeface="+mn-lt"/>
                <a:ea typeface="Noto Sans CJK SC"/>
              </a:rPr>
              <a:t> </a:t>
            </a:r>
            <a:r>
              <a:rPr lang="fr-FR" sz="1200" b="0" strike="noStrike" spc="-1" dirty="0">
                <a:solidFill>
                  <a:srgbClr val="595959"/>
                </a:solidFill>
                <a:latin typeface="+mn-lt"/>
                <a:ea typeface="Noto Sans CJK SC"/>
              </a:rPr>
              <a:t>(y </a:t>
            </a:r>
            <a:r>
              <a:rPr lang="fr-FR" sz="1200" b="0" strike="noStrike" spc="-1" dirty="0">
                <a:solidFill>
                  <a:srgbClr val="595959"/>
                </a:solidFill>
                <a:latin typeface="+mn-lt"/>
                <a:ea typeface="DejaVu Sans"/>
              </a:rPr>
              <a:t>∈ [-4;+4] + </a:t>
            </a:r>
            <a:r>
              <a:rPr lang="fr-FR" sz="1200" b="0" i="1" strike="noStrike" spc="-1" dirty="0" err="1">
                <a:solidFill>
                  <a:srgbClr val="595959"/>
                </a:solidFill>
                <a:latin typeface="+mn-lt"/>
                <a:ea typeface="DejaVu Sans"/>
              </a:rPr>
              <a:t>p</a:t>
            </a:r>
            <a:r>
              <a:rPr lang="fr-FR" sz="1200" b="0" strike="noStrike" spc="-1" baseline="-33000" dirty="0" err="1">
                <a:solidFill>
                  <a:srgbClr val="595959"/>
                </a:solidFill>
                <a:latin typeface="+mn-lt"/>
                <a:ea typeface="DejaVu Sans"/>
              </a:rPr>
              <a:t>T</a:t>
            </a:r>
            <a:r>
              <a:rPr lang="fr-FR" sz="1200" b="0" strike="noStrike" spc="-1" dirty="0">
                <a:solidFill>
                  <a:srgbClr val="595959"/>
                </a:solidFill>
                <a:latin typeface="+mn-lt"/>
                <a:ea typeface="DejaVu Sans"/>
              </a:rPr>
              <a:t> ∈ [0.05 ; O(10)] </a:t>
            </a:r>
            <a:r>
              <a:rPr lang="fr-FR" sz="1200" b="0" strike="noStrike" spc="-1" dirty="0" err="1">
                <a:solidFill>
                  <a:srgbClr val="595959"/>
                </a:solidFill>
                <a:latin typeface="+mn-lt"/>
                <a:ea typeface="DejaVu Sans"/>
              </a:rPr>
              <a:t>GeV</a:t>
            </a:r>
            <a:r>
              <a:rPr lang="fr-FR" sz="1200" b="0" strike="noStrike" spc="-1" dirty="0">
                <a:solidFill>
                  <a:srgbClr val="595959"/>
                </a:solidFill>
                <a:latin typeface="+mn-lt"/>
                <a:ea typeface="DejaVu Sans"/>
              </a:rPr>
              <a:t>/</a:t>
            </a:r>
            <a:r>
              <a:rPr lang="fr-FR" sz="1200" b="0" i="1" strike="noStrike" spc="-1" dirty="0">
                <a:solidFill>
                  <a:srgbClr val="595959"/>
                </a:solidFill>
                <a:latin typeface="+mn-lt"/>
                <a:ea typeface="DejaVu Sans"/>
              </a:rPr>
              <a:t>c</a:t>
            </a:r>
            <a:r>
              <a:rPr lang="fr-FR" sz="1200" b="0" strike="noStrike" spc="-1" dirty="0">
                <a:solidFill>
                  <a:srgbClr val="595959"/>
                </a:solidFill>
                <a:latin typeface="+mn-lt"/>
                <a:ea typeface="DejaVu Sans"/>
              </a:rPr>
              <a:t>)</a:t>
            </a:r>
            <a:endParaRPr lang="fr-FR" sz="1200" b="0" strike="noStrike" spc="-1" dirty="0">
              <a:solidFill>
                <a:srgbClr val="595959"/>
              </a:solidFill>
              <a:latin typeface="+mn-lt"/>
            </a:endParaRPr>
          </a:p>
          <a:p>
            <a:r>
              <a:rPr lang="fr-FR" sz="1200" b="0" strike="noStrike" spc="-1" dirty="0">
                <a:solidFill>
                  <a:srgbClr val="595959"/>
                </a:solidFill>
                <a:latin typeface="+mn-lt"/>
                <a:ea typeface="DejaVu Sans"/>
              </a:rPr>
              <a:t>- </a:t>
            </a:r>
            <a:r>
              <a:rPr lang="fr-FR" sz="1200" b="1" strike="noStrike" spc="-1" dirty="0" err="1">
                <a:solidFill>
                  <a:srgbClr val="595959"/>
                </a:solidFill>
                <a:latin typeface="+mn-lt"/>
                <a:ea typeface="DejaVu Sans"/>
              </a:rPr>
              <a:t>extended</a:t>
            </a:r>
            <a:r>
              <a:rPr lang="fr-FR" sz="1200" b="1" strike="noStrike" spc="-1" dirty="0">
                <a:solidFill>
                  <a:srgbClr val="595959"/>
                </a:solidFill>
                <a:latin typeface="+mn-lt"/>
                <a:ea typeface="DejaVu Sans"/>
              </a:rPr>
              <a:t> PID </a:t>
            </a:r>
            <a:r>
              <a:rPr lang="fr-FR" sz="1200" b="0" strike="noStrike" spc="-1" dirty="0">
                <a:solidFill>
                  <a:srgbClr val="595959"/>
                </a:solidFill>
                <a:latin typeface="+mn-lt"/>
                <a:ea typeface="DejaVu Sans"/>
              </a:rPr>
              <a:t>(</a:t>
            </a:r>
            <a:r>
              <a:rPr lang="fr-FR" sz="1200" b="0" strike="noStrike" spc="-1" dirty="0" err="1">
                <a:solidFill>
                  <a:srgbClr val="595959"/>
                </a:solidFill>
                <a:latin typeface="+mn-lt"/>
                <a:ea typeface="DejaVu Sans"/>
              </a:rPr>
              <a:t>innerTOF</a:t>
            </a:r>
            <a:r>
              <a:rPr lang="fr-FR" sz="1200" b="0" strike="noStrike" spc="-1" dirty="0">
                <a:solidFill>
                  <a:srgbClr val="595959"/>
                </a:solidFill>
                <a:latin typeface="+mn-lt"/>
                <a:ea typeface="DejaVu Sans"/>
              </a:rPr>
              <a:t>, </a:t>
            </a:r>
            <a:r>
              <a:rPr lang="fr-FR" sz="1200" b="0" strike="noStrike" spc="-1" dirty="0" err="1">
                <a:solidFill>
                  <a:srgbClr val="595959"/>
                </a:solidFill>
                <a:latin typeface="+mn-lt"/>
                <a:ea typeface="DejaVu Sans"/>
              </a:rPr>
              <a:t>outerTOF</a:t>
            </a:r>
            <a:r>
              <a:rPr lang="fr-FR" sz="1200" b="0" strike="noStrike" spc="-1" dirty="0">
                <a:solidFill>
                  <a:srgbClr val="595959"/>
                </a:solidFill>
                <a:latin typeface="+mn-lt"/>
                <a:ea typeface="DejaVu Sans"/>
              </a:rPr>
              <a:t>, </a:t>
            </a:r>
            <a:r>
              <a:rPr lang="fr-FR" sz="1200" b="0" strike="noStrike" spc="-1" dirty="0" err="1">
                <a:solidFill>
                  <a:srgbClr val="595959"/>
                </a:solidFill>
                <a:latin typeface="+mn-lt"/>
                <a:ea typeface="DejaVu Sans"/>
              </a:rPr>
              <a:t>endcapTOF</a:t>
            </a:r>
            <a:r>
              <a:rPr lang="fr-FR" sz="1200" b="0" strike="noStrike" spc="-1" dirty="0">
                <a:solidFill>
                  <a:srgbClr val="595959"/>
                </a:solidFill>
                <a:latin typeface="+mn-lt"/>
                <a:ea typeface="DejaVu Sans"/>
              </a:rPr>
              <a:t>, RICH, …)</a:t>
            </a:r>
            <a:endParaRPr lang="fr-FR" sz="1200" b="0" strike="noStrike" spc="-1" dirty="0">
              <a:solidFill>
                <a:srgbClr val="595959"/>
              </a:solidFill>
              <a:latin typeface="+mn-lt"/>
            </a:endParaRPr>
          </a:p>
          <a:p>
            <a:r>
              <a:rPr lang="fr-FR" sz="1200" b="0" strike="noStrike" spc="-1" dirty="0">
                <a:solidFill>
                  <a:srgbClr val="595959"/>
                </a:solidFill>
                <a:latin typeface="+mn-lt"/>
                <a:ea typeface="DejaVu Sans"/>
              </a:rPr>
              <a:t>- </a:t>
            </a:r>
            <a:r>
              <a:rPr lang="fr-FR" sz="1200" b="1" strike="noStrike" spc="-1" dirty="0" err="1">
                <a:solidFill>
                  <a:srgbClr val="595959"/>
                </a:solidFill>
                <a:latin typeface="+mn-lt"/>
                <a:ea typeface="DejaVu Sans"/>
              </a:rPr>
              <a:t>faster</a:t>
            </a:r>
            <a:r>
              <a:rPr lang="fr-FR" sz="1200" b="0" strike="noStrike" spc="-1" dirty="0">
                <a:solidFill>
                  <a:srgbClr val="595959"/>
                </a:solidFill>
                <a:latin typeface="+mn-lt"/>
                <a:ea typeface="DejaVu Sans"/>
              </a:rPr>
              <a:t> (1 MHz </a:t>
            </a:r>
            <a:r>
              <a:rPr lang="fr-FR" sz="1200" b="0" strike="noStrike" spc="-1" dirty="0" err="1">
                <a:solidFill>
                  <a:srgbClr val="595959"/>
                </a:solidFill>
                <a:latin typeface="+mn-lt"/>
                <a:ea typeface="DejaVu Sans"/>
              </a:rPr>
              <a:t>continuous</a:t>
            </a:r>
            <a:r>
              <a:rPr lang="fr-FR" sz="1200" b="0" strike="noStrike" spc="-1" dirty="0">
                <a:solidFill>
                  <a:srgbClr val="595959"/>
                </a:solidFill>
                <a:latin typeface="+mn-lt"/>
                <a:ea typeface="DejaVu Sans"/>
              </a:rPr>
              <a:t> </a:t>
            </a:r>
            <a:r>
              <a:rPr lang="fr-FR" sz="1200" b="0" strike="noStrike" spc="-1" dirty="0" err="1">
                <a:solidFill>
                  <a:srgbClr val="595959"/>
                </a:solidFill>
                <a:latin typeface="+mn-lt"/>
                <a:ea typeface="DejaVu Sans"/>
              </a:rPr>
              <a:t>readout</a:t>
            </a:r>
            <a:r>
              <a:rPr lang="fr-FR" sz="1200" b="0" strike="noStrike" spc="-1" dirty="0">
                <a:solidFill>
                  <a:srgbClr val="595959"/>
                </a:solidFill>
                <a:latin typeface="+mn-lt"/>
                <a:ea typeface="DejaVu Sans"/>
              </a:rPr>
              <a:t>)</a:t>
            </a:r>
            <a:endParaRPr lang="fr-FR" sz="1200" b="0" strike="noStrike" spc="-1" dirty="0">
              <a:solidFill>
                <a:srgbClr val="595959"/>
              </a:solidFill>
              <a:latin typeface="+mn-lt"/>
            </a:endParaRPr>
          </a:p>
        </p:txBody>
      </p:sp>
      <p:cxnSp>
        <p:nvCxnSpPr>
          <p:cNvPr id="4" name="Connecteur droit avec flèche 3">
            <a:extLst>
              <a:ext uri="{FF2B5EF4-FFF2-40B4-BE49-F238E27FC236}">
                <a16:creationId xmlns:a16="http://schemas.microsoft.com/office/drawing/2014/main" id="{05632ADA-B36A-4545-ACA7-2AF39952C162}"/>
              </a:ext>
            </a:extLst>
          </p:cNvPr>
          <p:cNvCxnSpPr>
            <a:cxnSpLocks/>
          </p:cNvCxnSpPr>
          <p:nvPr/>
        </p:nvCxnSpPr>
        <p:spPr>
          <a:xfrm>
            <a:off x="3833769" y="3222303"/>
            <a:ext cx="0" cy="418519"/>
          </a:xfrm>
          <a:prstGeom prst="straightConnector1">
            <a:avLst/>
          </a:prstGeom>
          <a:ln w="19050">
            <a:solidFill>
              <a:srgbClr val="59595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BE343901-228C-41AD-BA7D-2FE0158B50F5}"/>
              </a:ext>
            </a:extLst>
          </p:cNvPr>
          <p:cNvSpPr txBox="1"/>
          <p:nvPr/>
        </p:nvSpPr>
        <p:spPr>
          <a:xfrm rot="16200000">
            <a:off x="3436337" y="3267430"/>
            <a:ext cx="534121" cy="276999"/>
          </a:xfrm>
          <a:prstGeom prst="rect">
            <a:avLst/>
          </a:prstGeom>
          <a:noFill/>
        </p:spPr>
        <p:txBody>
          <a:bodyPr wrap="none" rtlCol="0">
            <a:spAutoFit/>
          </a:bodyPr>
          <a:lstStyle/>
          <a:p>
            <a:r>
              <a:rPr lang="en-GB" sz="1200" b="1" dirty="0">
                <a:solidFill>
                  <a:srgbClr val="595959"/>
                </a:solidFill>
              </a:rPr>
              <a:t>7 cm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22</a:t>
            </a:fld>
            <a:endParaRPr/>
          </a:p>
        </p:txBody>
      </p:sp>
      <p:pic>
        <p:nvPicPr>
          <p:cNvPr id="397" name="Google Shape;397;p57"/>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398" name="Google Shape;398;p57"/>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 </a:t>
            </a:r>
            <a:r>
              <a:rPr lang="fr-FR" b="1" dirty="0">
                <a:solidFill>
                  <a:srgbClr val="1155CC"/>
                </a:solidFill>
                <a:latin typeface="+mn-lt"/>
                <a:ea typeface="Comic Sans MS"/>
                <a:cs typeface="Comic Sans MS"/>
                <a:sym typeface="Comic Sans MS"/>
              </a:rPr>
              <a:t>w/ CMS</a:t>
            </a:r>
            <a:endParaRPr b="1" dirty="0">
              <a:solidFill>
                <a:srgbClr val="1155CC"/>
              </a:solidFill>
              <a:latin typeface="+mn-lt"/>
              <a:ea typeface="Comic Sans MS"/>
              <a:cs typeface="Comic Sans MS"/>
              <a:sym typeface="Comic Sans MS"/>
            </a:endParaRPr>
          </a:p>
        </p:txBody>
      </p:sp>
      <p:cxnSp>
        <p:nvCxnSpPr>
          <p:cNvPr id="399" name="Google Shape;399;p57"/>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401" name="Google Shape;401;p57"/>
          <p:cNvSpPr txBox="1"/>
          <p:nvPr/>
        </p:nvSpPr>
        <p:spPr>
          <a:xfrm>
            <a:off x="415625" y="1961375"/>
            <a:ext cx="4814700" cy="2755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2"/>
              </a:buClr>
              <a:buSzPts val="1400"/>
              <a:buFont typeface="Arial"/>
              <a:buChar char="●"/>
            </a:pPr>
            <a:r>
              <a:rPr lang="en" sz="1400" b="1" i="0" u="none" strike="noStrike" cap="none" dirty="0">
                <a:solidFill>
                  <a:srgbClr val="FF0000"/>
                </a:solidFill>
                <a:latin typeface="Arial"/>
                <a:ea typeface="Arial"/>
                <a:cs typeface="Arial"/>
                <a:sym typeface="Arial"/>
              </a:rPr>
              <a:t>Major CMS upgrade for Run 4</a:t>
            </a:r>
            <a:r>
              <a:rPr lang="en" sz="1400" b="1" i="0" u="none" strike="noStrike" cap="none" dirty="0">
                <a:solidFill>
                  <a:schemeClr val="dk2"/>
                </a:solidFill>
                <a:latin typeface="Arial"/>
                <a:ea typeface="Arial"/>
                <a:cs typeface="Arial"/>
                <a:sym typeface="Arial"/>
              </a:rPr>
              <a:t> (2026+)</a:t>
            </a:r>
            <a:endParaRPr sz="1400" b="1" i="0" u="none" strike="noStrike" cap="none" dirty="0">
              <a:solidFill>
                <a:schemeClr val="dk2"/>
              </a:solidFill>
              <a:latin typeface="Arial"/>
              <a:ea typeface="Arial"/>
              <a:cs typeface="Arial"/>
              <a:sym typeface="Arial"/>
            </a:endParaRPr>
          </a:p>
          <a:p>
            <a:pPr marL="914400" marR="0" lvl="1" indent="-304800" algn="l" rtl="0">
              <a:lnSpc>
                <a:spcPct val="100000"/>
              </a:lnSpc>
              <a:spcBef>
                <a:spcPts val="0"/>
              </a:spcBef>
              <a:spcAft>
                <a:spcPts val="0"/>
              </a:spcAft>
              <a:buClr>
                <a:schemeClr val="dk2"/>
              </a:buClr>
              <a:buSzPts val="1200"/>
              <a:buFont typeface="Arial"/>
              <a:buChar char="○"/>
            </a:pPr>
            <a:r>
              <a:rPr lang="en" sz="1200" b="0" i="0" u="sng" strike="noStrike" cap="none" dirty="0">
                <a:solidFill>
                  <a:schemeClr val="dk2"/>
                </a:solidFill>
                <a:latin typeface="Arial"/>
                <a:ea typeface="Arial"/>
                <a:cs typeface="Arial"/>
                <a:sym typeface="Arial"/>
              </a:rPr>
              <a:t>Objective:</a:t>
            </a:r>
            <a:r>
              <a:rPr lang="en" sz="1200" b="0" i="0" u="none" strike="noStrike" cap="none" dirty="0">
                <a:solidFill>
                  <a:schemeClr val="dk2"/>
                </a:solidFill>
                <a:latin typeface="Arial"/>
                <a:ea typeface="Arial"/>
                <a:cs typeface="Arial"/>
                <a:sym typeface="Arial"/>
              </a:rPr>
              <a:t> maintain current performance in pp for an average pileup of ~200 (curr. ~50)</a:t>
            </a:r>
            <a:endParaRPr sz="1200" b="0" i="0" u="none" strike="noStrike" cap="none" dirty="0">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a:p>
            <a:pPr marL="457200" marR="0" lvl="0" indent="-317500" algn="l" rtl="0">
              <a:lnSpc>
                <a:spcPct val="100000"/>
              </a:lnSpc>
              <a:spcBef>
                <a:spcPts val="0"/>
              </a:spcBef>
              <a:spcAft>
                <a:spcPts val="0"/>
              </a:spcAft>
              <a:buClr>
                <a:schemeClr val="dk2"/>
              </a:buClr>
              <a:buSzPts val="1400"/>
              <a:buFont typeface="Arial"/>
              <a:buChar char="●"/>
            </a:pPr>
            <a:r>
              <a:rPr lang="en" sz="1400" b="0" i="0" u="none" strike="noStrike" cap="none" dirty="0">
                <a:solidFill>
                  <a:schemeClr val="dk2"/>
                </a:solidFill>
                <a:latin typeface="Arial"/>
                <a:ea typeface="Arial"/>
                <a:cs typeface="Arial"/>
                <a:sym typeface="Arial"/>
              </a:rPr>
              <a:t>The phase II upgrades </a:t>
            </a:r>
            <a:r>
              <a:rPr lang="en" sz="1400" b="1" i="0" u="none" strike="noStrike" cap="none" dirty="0">
                <a:solidFill>
                  <a:srgbClr val="1155CC"/>
                </a:solidFill>
                <a:latin typeface="Arial"/>
                <a:ea typeface="Arial"/>
                <a:cs typeface="Arial"/>
                <a:sym typeface="Arial"/>
              </a:rPr>
              <a:t>enhance the physics potential for heavy ions</a:t>
            </a:r>
            <a:endParaRPr sz="1400" b="1" i="0" u="none" strike="noStrike" cap="none" dirty="0">
              <a:solidFill>
                <a:srgbClr val="1155CC"/>
              </a:solidFill>
              <a:latin typeface="Arial"/>
              <a:ea typeface="Arial"/>
              <a:cs typeface="Arial"/>
              <a:sym typeface="Arial"/>
            </a:endParaRPr>
          </a:p>
          <a:p>
            <a:pPr marL="914400" marR="0" lvl="1" indent="-304800" algn="l" rtl="0">
              <a:lnSpc>
                <a:spcPct val="100000"/>
              </a:lnSpc>
              <a:spcBef>
                <a:spcPts val="0"/>
              </a:spcBef>
              <a:spcAft>
                <a:spcPts val="0"/>
              </a:spcAft>
              <a:buClr>
                <a:schemeClr val="dk2"/>
              </a:buClr>
              <a:buSzPts val="1200"/>
              <a:buFont typeface="Arial"/>
              <a:buChar char="○"/>
            </a:pPr>
            <a:r>
              <a:rPr lang="en" sz="1200" b="1" i="0" u="none" strike="noStrike" cap="none" dirty="0">
                <a:solidFill>
                  <a:srgbClr val="5CBC5C"/>
                </a:solidFill>
                <a:latin typeface="Arial"/>
                <a:ea typeface="Arial"/>
                <a:cs typeface="Arial"/>
                <a:sym typeface="Arial"/>
              </a:rPr>
              <a:t>Large acceptance</a:t>
            </a:r>
            <a:r>
              <a:rPr lang="en" sz="1200" b="0" i="0" u="none" strike="noStrike" cap="none" dirty="0">
                <a:solidFill>
                  <a:schemeClr val="dk2"/>
                </a:solidFill>
                <a:latin typeface="Arial"/>
                <a:ea typeface="Arial"/>
                <a:cs typeface="Arial"/>
                <a:sym typeface="Arial"/>
              </a:rPr>
              <a:t>, full particle flow to |η|~3</a:t>
            </a:r>
            <a:endParaRPr sz="1200" b="0" i="0" u="none" strike="noStrike" cap="none" dirty="0">
              <a:solidFill>
                <a:schemeClr val="dk2"/>
              </a:solidFill>
              <a:latin typeface="Arial"/>
              <a:ea typeface="Arial"/>
              <a:cs typeface="Arial"/>
              <a:sym typeface="Arial"/>
            </a:endParaRPr>
          </a:p>
          <a:p>
            <a:pPr marL="1371600" marR="0" lvl="2" indent="-304800" algn="l" rtl="0">
              <a:lnSpc>
                <a:spcPct val="100000"/>
              </a:lnSpc>
              <a:spcBef>
                <a:spcPts val="0"/>
              </a:spcBef>
              <a:spcAft>
                <a:spcPts val="0"/>
              </a:spcAft>
              <a:buClr>
                <a:schemeClr val="dk2"/>
              </a:buClr>
              <a:buSzPts val="1200"/>
              <a:buFont typeface="Arial"/>
              <a:buChar char="■"/>
            </a:pPr>
            <a:r>
              <a:rPr lang="en" sz="1200" b="0" i="0" u="none" strike="noStrike" cap="none" dirty="0">
                <a:solidFill>
                  <a:schemeClr val="dk2"/>
                </a:solidFill>
                <a:latin typeface="Arial"/>
                <a:ea typeface="Arial"/>
                <a:cs typeface="Arial"/>
                <a:sym typeface="Arial"/>
              </a:rPr>
              <a:t>Lighter, more granular tracker</a:t>
            </a:r>
            <a:endParaRPr sz="1200" b="0" i="0" u="none" strike="noStrike" cap="none" dirty="0">
              <a:solidFill>
                <a:schemeClr val="dk2"/>
              </a:solidFill>
              <a:latin typeface="Arial"/>
              <a:ea typeface="Arial"/>
              <a:cs typeface="Arial"/>
              <a:sym typeface="Arial"/>
            </a:endParaRPr>
          </a:p>
          <a:p>
            <a:pPr marL="1371600" marR="0" lvl="2" indent="-304800" algn="l" rtl="0">
              <a:lnSpc>
                <a:spcPct val="100000"/>
              </a:lnSpc>
              <a:spcBef>
                <a:spcPts val="0"/>
              </a:spcBef>
              <a:spcAft>
                <a:spcPts val="0"/>
              </a:spcAft>
              <a:buClr>
                <a:schemeClr val="dk2"/>
              </a:buClr>
              <a:buSzPts val="1200"/>
              <a:buFont typeface="Arial"/>
              <a:buChar char="■"/>
            </a:pPr>
            <a:r>
              <a:rPr lang="en" sz="1200" b="0" i="0" u="none" strike="noStrike" cap="none" dirty="0">
                <a:solidFill>
                  <a:schemeClr val="dk2"/>
                </a:solidFill>
                <a:latin typeface="Arial"/>
                <a:ea typeface="Arial"/>
                <a:cs typeface="Arial"/>
                <a:sym typeface="Arial"/>
              </a:rPr>
              <a:t>Super-granular endcap calorimeter</a:t>
            </a:r>
            <a:endParaRPr sz="1200" b="0" i="0" u="none" strike="noStrike" cap="none" dirty="0">
              <a:solidFill>
                <a:schemeClr val="dk2"/>
              </a:solidFill>
              <a:latin typeface="Arial"/>
              <a:ea typeface="Arial"/>
              <a:cs typeface="Arial"/>
              <a:sym typeface="Arial"/>
            </a:endParaRPr>
          </a:p>
          <a:p>
            <a:pPr marL="1371600" marR="0" lvl="2" indent="-304800" algn="l" rtl="0">
              <a:lnSpc>
                <a:spcPct val="100000"/>
              </a:lnSpc>
              <a:spcBef>
                <a:spcPts val="0"/>
              </a:spcBef>
              <a:spcAft>
                <a:spcPts val="0"/>
              </a:spcAft>
              <a:buClr>
                <a:schemeClr val="dk2"/>
              </a:buClr>
              <a:buSzPts val="1200"/>
              <a:buFont typeface="Arial"/>
              <a:buChar char="■"/>
            </a:pPr>
            <a:r>
              <a:rPr lang="en" sz="1200" b="0" i="0" u="none" strike="noStrike" cap="none" dirty="0">
                <a:solidFill>
                  <a:schemeClr val="dk2"/>
                </a:solidFill>
                <a:latin typeface="Arial"/>
                <a:ea typeface="Arial"/>
                <a:cs typeface="Arial"/>
                <a:sym typeface="Arial"/>
              </a:rPr>
              <a:t>Extended muon coverage</a:t>
            </a:r>
            <a:endParaRPr sz="1200" b="0" i="0" u="none" strike="noStrike" cap="none" dirty="0">
              <a:solidFill>
                <a:schemeClr val="dk2"/>
              </a:solidFill>
              <a:latin typeface="Arial"/>
              <a:ea typeface="Arial"/>
              <a:cs typeface="Arial"/>
              <a:sym typeface="Arial"/>
            </a:endParaRPr>
          </a:p>
          <a:p>
            <a:pPr marL="914400" marR="0" lvl="1" indent="-304800" algn="l" rtl="0">
              <a:lnSpc>
                <a:spcPct val="100000"/>
              </a:lnSpc>
              <a:spcBef>
                <a:spcPts val="0"/>
              </a:spcBef>
              <a:spcAft>
                <a:spcPts val="0"/>
              </a:spcAft>
              <a:buClr>
                <a:schemeClr val="dk2"/>
              </a:buClr>
              <a:buSzPts val="1200"/>
              <a:buFont typeface="Arial"/>
              <a:buChar char="○"/>
            </a:pPr>
            <a:r>
              <a:rPr lang="en" sz="1200" b="1" i="0" u="none" strike="noStrike" cap="none" dirty="0">
                <a:solidFill>
                  <a:srgbClr val="5CBC5C"/>
                </a:solidFill>
                <a:latin typeface="Arial"/>
                <a:ea typeface="Arial"/>
                <a:cs typeface="Arial"/>
                <a:sym typeface="Arial"/>
              </a:rPr>
              <a:t>New PID capabilities</a:t>
            </a:r>
            <a:r>
              <a:rPr lang="en" sz="1200" b="0" i="0" u="none" strike="noStrike" cap="none" dirty="0">
                <a:solidFill>
                  <a:schemeClr val="dk2"/>
                </a:solidFill>
                <a:latin typeface="Arial"/>
                <a:ea typeface="Arial"/>
                <a:cs typeface="Arial"/>
                <a:sym typeface="Arial"/>
              </a:rPr>
              <a:t> with </a:t>
            </a:r>
            <a:r>
              <a:rPr lang="fr-FR" sz="1200" b="0" i="0" u="none" strike="noStrike" cap="none" dirty="0">
                <a:solidFill>
                  <a:schemeClr val="dk2"/>
                </a:solidFill>
                <a:latin typeface="Arial"/>
                <a:ea typeface="Arial"/>
                <a:cs typeface="Arial"/>
                <a:sym typeface="Arial"/>
              </a:rPr>
              <a:t>MTD</a:t>
            </a:r>
            <a:endParaRPr sz="1200" b="0" i="0" u="none" strike="noStrike" cap="none" dirty="0">
              <a:solidFill>
                <a:schemeClr val="dk2"/>
              </a:solidFill>
              <a:latin typeface="Arial"/>
              <a:ea typeface="Arial"/>
              <a:cs typeface="Arial"/>
              <a:sym typeface="Arial"/>
            </a:endParaRPr>
          </a:p>
        </p:txBody>
      </p:sp>
      <p:pic>
        <p:nvPicPr>
          <p:cNvPr id="402" name="Google Shape;402;p57"/>
          <p:cNvPicPr preferRelativeResize="0"/>
          <p:nvPr/>
        </p:nvPicPr>
        <p:blipFill rotWithShape="1">
          <a:blip r:embed="rId4">
            <a:alphaModFix/>
          </a:blip>
          <a:srcRect/>
          <a:stretch/>
        </p:blipFill>
        <p:spPr>
          <a:xfrm>
            <a:off x="5230325" y="1621785"/>
            <a:ext cx="3750925" cy="2755322"/>
          </a:xfrm>
          <a:prstGeom prst="rect">
            <a:avLst/>
          </a:prstGeom>
          <a:noFill/>
          <a:ln>
            <a:noFill/>
          </a:ln>
        </p:spPr>
      </p:pic>
      <p:sp>
        <p:nvSpPr>
          <p:cNvPr id="403" name="Google Shape;403;p57"/>
          <p:cNvSpPr txBox="1"/>
          <p:nvPr/>
        </p:nvSpPr>
        <p:spPr>
          <a:xfrm>
            <a:off x="6802700" y="1007775"/>
            <a:ext cx="2178600" cy="32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FF0000"/>
                </a:solidFill>
                <a:latin typeface="Arial"/>
                <a:ea typeface="Arial"/>
                <a:cs typeface="Arial"/>
                <a:sym typeface="Arial"/>
              </a:rPr>
              <a:t>CMS - upgrades</a:t>
            </a:r>
            <a:endParaRPr sz="1800" b="1" i="0" u="none" strike="noStrike" cap="none">
              <a:solidFill>
                <a:srgbClr val="FF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409" name="Google Shape;409;p58"/>
          <p:cNvPicPr preferRelativeResize="0"/>
          <p:nvPr/>
        </p:nvPicPr>
        <p:blipFill>
          <a:blip r:embed="rId3">
            <a:alphaModFix/>
          </a:blip>
          <a:stretch>
            <a:fillRect/>
          </a:stretch>
        </p:blipFill>
        <p:spPr>
          <a:xfrm>
            <a:off x="-10" y="0"/>
            <a:ext cx="1635011" cy="1770749"/>
          </a:xfrm>
          <a:prstGeom prst="rect">
            <a:avLst/>
          </a:prstGeom>
          <a:noFill/>
          <a:ln>
            <a:noFill/>
          </a:ln>
        </p:spPr>
      </p:pic>
      <p:sp>
        <p:nvSpPr>
          <p:cNvPr id="410" name="Google Shape;410;p58"/>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 </a:t>
            </a:r>
            <a:r>
              <a:rPr lang="fr-FR" b="1" dirty="0">
                <a:solidFill>
                  <a:srgbClr val="1155CC"/>
                </a:solidFill>
                <a:latin typeface="+mn-lt"/>
                <a:ea typeface="Comic Sans MS"/>
                <a:cs typeface="Comic Sans MS"/>
                <a:sym typeface="Comic Sans MS"/>
              </a:rPr>
              <a:t>w/ CMS</a:t>
            </a:r>
            <a:endParaRPr b="1" dirty="0">
              <a:solidFill>
                <a:srgbClr val="1155CC"/>
              </a:solidFill>
              <a:latin typeface="+mn-lt"/>
              <a:ea typeface="Comic Sans MS"/>
              <a:cs typeface="Comic Sans MS"/>
              <a:sym typeface="Comic Sans MS"/>
            </a:endParaRPr>
          </a:p>
        </p:txBody>
      </p:sp>
      <p:cxnSp>
        <p:nvCxnSpPr>
          <p:cNvPr id="411" name="Google Shape;411;p58"/>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413" name="Google Shape;413;p58"/>
          <p:cNvSpPr txBox="1"/>
          <p:nvPr/>
        </p:nvSpPr>
        <p:spPr>
          <a:xfrm>
            <a:off x="103739" y="1527544"/>
            <a:ext cx="5243771" cy="2975700"/>
          </a:xfrm>
          <a:prstGeom prst="rect">
            <a:avLst/>
          </a:prstGeom>
          <a:solidFill>
            <a:schemeClr val="bg1"/>
          </a:solid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1155CC"/>
              </a:buClr>
              <a:buSzPts val="1400"/>
              <a:buChar char="●"/>
            </a:pPr>
            <a:r>
              <a:rPr lang="en" b="1" dirty="0">
                <a:solidFill>
                  <a:srgbClr val="1155CC"/>
                </a:solidFill>
              </a:rPr>
              <a:t>Precision measurement of jet quenching</a:t>
            </a:r>
            <a:r>
              <a:rPr lang="en" dirty="0">
                <a:solidFill>
                  <a:schemeClr val="dk2"/>
                </a:solidFill>
              </a:rPr>
              <a:t> </a:t>
            </a:r>
            <a:endParaRPr dirty="0">
              <a:solidFill>
                <a:schemeClr val="dk2"/>
              </a:solidFill>
            </a:endParaRPr>
          </a:p>
          <a:p>
            <a:pPr marL="914400" lvl="1" indent="-304800" algn="l" rtl="0">
              <a:spcBef>
                <a:spcPts val="0"/>
              </a:spcBef>
              <a:spcAft>
                <a:spcPts val="0"/>
              </a:spcAft>
              <a:buClr>
                <a:schemeClr val="dk2"/>
              </a:buClr>
              <a:buSzPts val="1200"/>
              <a:buChar char="○"/>
            </a:pPr>
            <a:r>
              <a:rPr lang="en" sz="1200" dirty="0">
                <a:solidFill>
                  <a:schemeClr val="dk2"/>
                </a:solidFill>
              </a:rPr>
              <a:t>High statistics boson (Z/γ) + Jet measurements</a:t>
            </a:r>
            <a:endParaRPr sz="1200" dirty="0">
              <a:solidFill>
                <a:schemeClr val="dk2"/>
              </a:solidFill>
            </a:endParaRPr>
          </a:p>
          <a:p>
            <a:pPr marL="914400" lvl="1" indent="-304800" algn="l" rtl="0">
              <a:spcBef>
                <a:spcPts val="0"/>
              </a:spcBef>
              <a:spcAft>
                <a:spcPts val="0"/>
              </a:spcAft>
              <a:buClr>
                <a:schemeClr val="dk2"/>
              </a:buClr>
              <a:buSzPts val="1200"/>
              <a:buChar char="○"/>
            </a:pPr>
            <a:r>
              <a:rPr lang="en" sz="1200" dirty="0">
                <a:solidFill>
                  <a:schemeClr val="dk2"/>
                </a:solidFill>
              </a:rPr>
              <a:t>capture full energy of recoiling jets (thanks to large acceptance calorimeters)</a:t>
            </a:r>
            <a:endParaRPr sz="1200" dirty="0">
              <a:solidFill>
                <a:schemeClr val="dk2"/>
              </a:solidFill>
            </a:endParaRPr>
          </a:p>
          <a:p>
            <a:pPr marL="457200" lvl="0" indent="0" algn="l" rtl="0">
              <a:spcBef>
                <a:spcPts val="0"/>
              </a:spcBef>
              <a:spcAft>
                <a:spcPts val="0"/>
              </a:spcAft>
              <a:buNone/>
            </a:pPr>
            <a:endParaRPr sz="1200" b="1" dirty="0">
              <a:solidFill>
                <a:srgbClr val="1155CC"/>
              </a:solidFill>
            </a:endParaRPr>
          </a:p>
          <a:p>
            <a:pPr marL="457200" lvl="0" indent="-317500" algn="l" rtl="0">
              <a:spcBef>
                <a:spcPts val="0"/>
              </a:spcBef>
              <a:spcAft>
                <a:spcPts val="0"/>
              </a:spcAft>
              <a:buClr>
                <a:srgbClr val="1155CC"/>
              </a:buClr>
              <a:buSzPts val="1400"/>
              <a:buChar char="●"/>
            </a:pPr>
            <a:r>
              <a:rPr lang="en" b="1" dirty="0">
                <a:solidFill>
                  <a:srgbClr val="1155CC"/>
                </a:solidFill>
              </a:rPr>
              <a:t>Bulk particle production</a:t>
            </a:r>
            <a:endParaRPr b="1" dirty="0">
              <a:solidFill>
                <a:srgbClr val="1155CC"/>
              </a:solidFill>
            </a:endParaRPr>
          </a:p>
          <a:p>
            <a:pPr marL="914400" lvl="1" indent="-304800" algn="l" rtl="0">
              <a:spcBef>
                <a:spcPts val="0"/>
              </a:spcBef>
              <a:spcAft>
                <a:spcPts val="0"/>
              </a:spcAft>
              <a:buClr>
                <a:schemeClr val="dk2"/>
              </a:buClr>
              <a:buSzPts val="1200"/>
              <a:buChar char="○"/>
            </a:pPr>
            <a:r>
              <a:rPr lang="en" sz="1200" dirty="0">
                <a:solidFill>
                  <a:schemeClr val="dk2"/>
                </a:solidFill>
              </a:rPr>
              <a:t>Long-range correlations (ridge) over 8 units of eta</a:t>
            </a:r>
            <a:endParaRPr sz="1200" dirty="0">
              <a:solidFill>
                <a:schemeClr val="dk2"/>
              </a:solidFill>
            </a:endParaRPr>
          </a:p>
          <a:p>
            <a:pPr marL="914400" lvl="1" indent="-304800" algn="l" rtl="0">
              <a:spcBef>
                <a:spcPts val="0"/>
              </a:spcBef>
              <a:spcAft>
                <a:spcPts val="0"/>
              </a:spcAft>
              <a:buClr>
                <a:schemeClr val="dk2"/>
              </a:buClr>
              <a:buSzPts val="1200"/>
              <a:buChar char="○"/>
            </a:pPr>
            <a:r>
              <a:rPr lang="en" sz="1200" dirty="0">
                <a:solidFill>
                  <a:schemeClr val="dk2"/>
                </a:solidFill>
              </a:rPr>
              <a:t>Hadrochemistry (π, K, </a:t>
            </a:r>
            <a:r>
              <a:rPr lang="en" sz="1200" i="1" dirty="0">
                <a:solidFill>
                  <a:schemeClr val="dk2"/>
                </a:solidFill>
              </a:rPr>
              <a:t>p</a:t>
            </a:r>
            <a:r>
              <a:rPr lang="en" sz="1200" dirty="0">
                <a:solidFill>
                  <a:schemeClr val="dk2"/>
                </a:solidFill>
              </a:rPr>
              <a:t> separation capability thanks to MTD)</a:t>
            </a:r>
            <a:endParaRPr sz="1200" dirty="0">
              <a:solidFill>
                <a:schemeClr val="dk2"/>
              </a:solidFill>
            </a:endParaRPr>
          </a:p>
          <a:p>
            <a:pPr marL="457200" lvl="0" indent="0" algn="l" rtl="0">
              <a:spcBef>
                <a:spcPts val="0"/>
              </a:spcBef>
              <a:spcAft>
                <a:spcPts val="0"/>
              </a:spcAft>
              <a:buNone/>
            </a:pPr>
            <a:endParaRPr sz="1200" b="1" dirty="0">
              <a:solidFill>
                <a:srgbClr val="1155CC"/>
              </a:solidFill>
            </a:endParaRPr>
          </a:p>
          <a:p>
            <a:pPr marL="457200" lvl="0" indent="-317500" algn="l" rtl="0">
              <a:spcBef>
                <a:spcPts val="0"/>
              </a:spcBef>
              <a:spcAft>
                <a:spcPts val="0"/>
              </a:spcAft>
              <a:buClr>
                <a:srgbClr val="1155CC"/>
              </a:buClr>
              <a:buSzPts val="1400"/>
              <a:buChar char="●"/>
            </a:pPr>
            <a:r>
              <a:rPr lang="en" b="1" dirty="0">
                <a:solidFill>
                  <a:srgbClr val="1155CC"/>
                </a:solidFill>
              </a:rPr>
              <a:t>Heavy Flavor open mesons/baryons</a:t>
            </a:r>
            <a:r>
              <a:rPr lang="en" dirty="0">
                <a:solidFill>
                  <a:schemeClr val="dk2"/>
                </a:solidFill>
              </a:rPr>
              <a:t> at low p</a:t>
            </a:r>
            <a:r>
              <a:rPr lang="en" baseline="-25000" dirty="0">
                <a:solidFill>
                  <a:schemeClr val="dk2"/>
                </a:solidFill>
              </a:rPr>
              <a:t>T</a:t>
            </a:r>
            <a:r>
              <a:rPr lang="en" dirty="0">
                <a:solidFill>
                  <a:schemeClr val="dk2"/>
                </a:solidFill>
              </a:rPr>
              <a:t> </a:t>
            </a:r>
            <a:endParaRPr dirty="0">
              <a:solidFill>
                <a:schemeClr val="dk2"/>
              </a:solidFill>
            </a:endParaRPr>
          </a:p>
          <a:p>
            <a:pPr marL="0" lvl="0" indent="0" algn="l" rtl="0">
              <a:spcBef>
                <a:spcPts val="0"/>
              </a:spcBef>
              <a:spcAft>
                <a:spcPts val="0"/>
              </a:spcAft>
              <a:buNone/>
            </a:pPr>
            <a:r>
              <a:rPr lang="en" sz="1200" dirty="0">
                <a:solidFill>
                  <a:schemeClr val="dk2"/>
                </a:solidFill>
              </a:rPr>
              <a:t>         (PID thanks to MTD)</a:t>
            </a:r>
            <a:endParaRPr sz="1200" dirty="0">
              <a:solidFill>
                <a:schemeClr val="dk2"/>
              </a:solidFill>
            </a:endParaRPr>
          </a:p>
          <a:p>
            <a:pPr marL="914400" lvl="1" indent="-304800" algn="l" rtl="0">
              <a:spcBef>
                <a:spcPts val="0"/>
              </a:spcBef>
              <a:spcAft>
                <a:spcPts val="0"/>
              </a:spcAft>
              <a:buClr>
                <a:schemeClr val="dk2"/>
              </a:buClr>
              <a:buSzPts val="1200"/>
              <a:buChar char="○"/>
            </a:pPr>
            <a:r>
              <a:rPr lang="en" sz="1200" dirty="0">
                <a:solidFill>
                  <a:schemeClr val="dk2"/>
                </a:solidFill>
              </a:rPr>
              <a:t>Down to p</a:t>
            </a:r>
            <a:r>
              <a:rPr lang="en" sz="1200" baseline="-25000" dirty="0">
                <a:solidFill>
                  <a:schemeClr val="dk2"/>
                </a:solidFill>
              </a:rPr>
              <a:t>T</a:t>
            </a:r>
            <a:r>
              <a:rPr lang="en" sz="1200" dirty="0">
                <a:solidFill>
                  <a:schemeClr val="dk2"/>
                </a:solidFill>
              </a:rPr>
              <a:t>~0 GeV/c for D</a:t>
            </a:r>
            <a:r>
              <a:rPr lang="en" sz="1200" baseline="30000" dirty="0">
                <a:solidFill>
                  <a:schemeClr val="dk2"/>
                </a:solidFill>
              </a:rPr>
              <a:t>0</a:t>
            </a:r>
            <a:r>
              <a:rPr lang="en" sz="1200" dirty="0">
                <a:solidFill>
                  <a:schemeClr val="dk2"/>
                </a:solidFill>
              </a:rPr>
              <a:t>, p</a:t>
            </a:r>
            <a:r>
              <a:rPr lang="en" sz="1200" baseline="-25000" dirty="0">
                <a:solidFill>
                  <a:schemeClr val="dk2"/>
                </a:solidFill>
              </a:rPr>
              <a:t>T</a:t>
            </a:r>
            <a:r>
              <a:rPr lang="en" sz="1200" dirty="0">
                <a:solidFill>
                  <a:schemeClr val="dk2"/>
                </a:solidFill>
              </a:rPr>
              <a:t>~2 GeV/c for Λ</a:t>
            </a:r>
            <a:r>
              <a:rPr lang="en" sz="1200" baseline="-25000" dirty="0">
                <a:solidFill>
                  <a:schemeClr val="dk2"/>
                </a:solidFill>
              </a:rPr>
              <a:t>c</a:t>
            </a:r>
            <a:r>
              <a:rPr lang="en" sz="1200" dirty="0">
                <a:solidFill>
                  <a:schemeClr val="dk2"/>
                </a:solidFill>
              </a:rPr>
              <a:t>)</a:t>
            </a:r>
            <a:endParaRPr sz="1200" dirty="0">
              <a:solidFill>
                <a:schemeClr val="dk2"/>
              </a:solidFill>
            </a:endParaRPr>
          </a:p>
          <a:p>
            <a:pPr marL="457200" lvl="0" indent="0" algn="l" rtl="0">
              <a:spcBef>
                <a:spcPts val="0"/>
              </a:spcBef>
              <a:spcAft>
                <a:spcPts val="0"/>
              </a:spcAft>
              <a:buNone/>
            </a:pPr>
            <a:endParaRPr sz="1200" b="1" dirty="0">
              <a:solidFill>
                <a:srgbClr val="1155CC"/>
              </a:solidFill>
            </a:endParaRPr>
          </a:p>
          <a:p>
            <a:pPr marL="457200" lvl="0" indent="-317500" algn="l" rtl="0">
              <a:spcBef>
                <a:spcPts val="0"/>
              </a:spcBef>
              <a:spcAft>
                <a:spcPts val="0"/>
              </a:spcAft>
              <a:buClr>
                <a:srgbClr val="1155CC"/>
              </a:buClr>
              <a:buSzPts val="1400"/>
              <a:buChar char="●"/>
            </a:pPr>
            <a:r>
              <a:rPr lang="en" b="1" dirty="0">
                <a:solidFill>
                  <a:srgbClr val="1155CC"/>
                </a:solidFill>
              </a:rPr>
              <a:t>Quarkonium states</a:t>
            </a:r>
            <a:endParaRPr b="1" dirty="0">
              <a:solidFill>
                <a:srgbClr val="1155CC"/>
              </a:solidFill>
            </a:endParaRPr>
          </a:p>
          <a:p>
            <a:pPr marL="914400" lvl="1" indent="-304800" algn="l" rtl="0">
              <a:spcBef>
                <a:spcPts val="0"/>
              </a:spcBef>
              <a:spcAft>
                <a:spcPts val="0"/>
              </a:spcAft>
              <a:buClr>
                <a:schemeClr val="dk2"/>
              </a:buClr>
              <a:buSzPts val="1200"/>
              <a:buChar char="○"/>
            </a:pPr>
            <a:r>
              <a:rPr lang="en" sz="1200" dirty="0">
                <a:solidFill>
                  <a:schemeClr val="dk2"/>
                </a:solidFill>
              </a:rPr>
              <a:t>Precisely measure upsilon family (including (3S))</a:t>
            </a:r>
            <a:endParaRPr sz="1200" dirty="0">
              <a:solidFill>
                <a:schemeClr val="dk2"/>
              </a:solidFill>
            </a:endParaRPr>
          </a:p>
        </p:txBody>
      </p:sp>
      <p:pic>
        <p:nvPicPr>
          <p:cNvPr id="415" name="Google Shape;415;p58"/>
          <p:cNvPicPr preferRelativeResize="0"/>
          <p:nvPr/>
        </p:nvPicPr>
        <p:blipFill>
          <a:blip r:embed="rId4">
            <a:alphaModFix/>
          </a:blip>
          <a:stretch>
            <a:fillRect/>
          </a:stretch>
        </p:blipFill>
        <p:spPr>
          <a:xfrm>
            <a:off x="7106198" y="1027274"/>
            <a:ext cx="2006009" cy="1807693"/>
          </a:xfrm>
          <a:prstGeom prst="rect">
            <a:avLst/>
          </a:prstGeom>
          <a:noFill/>
          <a:ln>
            <a:noFill/>
          </a:ln>
        </p:spPr>
      </p:pic>
      <p:sp>
        <p:nvSpPr>
          <p:cNvPr id="4" name="Rectangle 3">
            <a:extLst>
              <a:ext uri="{FF2B5EF4-FFF2-40B4-BE49-F238E27FC236}">
                <a16:creationId xmlns:a16="http://schemas.microsoft.com/office/drawing/2014/main" id="{750808A6-4A75-49EC-A45D-9F7E2ECDC22C}"/>
              </a:ext>
            </a:extLst>
          </p:cNvPr>
          <p:cNvSpPr/>
          <p:nvPr/>
        </p:nvSpPr>
        <p:spPr>
          <a:xfrm>
            <a:off x="1635001" y="624426"/>
            <a:ext cx="4647427" cy="383823"/>
          </a:xfrm>
          <a:prstGeom prst="rect">
            <a:avLst/>
          </a:prstGeom>
        </p:spPr>
        <p:txBody>
          <a:bodyPr wrap="none">
            <a:spAutoFit/>
          </a:bodyPr>
          <a:lstStyle/>
          <a:p>
            <a:pPr lvl="0" algn="r">
              <a:lnSpc>
                <a:spcPct val="115000"/>
              </a:lnSpc>
              <a:buSzPts val="1800"/>
            </a:pPr>
            <a:r>
              <a:rPr lang="fr-FR" sz="1800" b="1" dirty="0">
                <a:solidFill>
                  <a:srgbClr val="FF0000"/>
                </a:solidFill>
              </a:rPr>
              <a:t>CMS - </a:t>
            </a:r>
            <a:r>
              <a:rPr lang="fr-FR" sz="1800" b="1" dirty="0" err="1">
                <a:solidFill>
                  <a:srgbClr val="FF0000"/>
                </a:solidFill>
              </a:rPr>
              <a:t>physics</a:t>
            </a:r>
            <a:r>
              <a:rPr lang="fr-FR" sz="1800" b="1" dirty="0">
                <a:solidFill>
                  <a:srgbClr val="FF0000"/>
                </a:solidFill>
              </a:rPr>
              <a:t> program </a:t>
            </a:r>
            <a:r>
              <a:rPr lang="fr-FR" sz="1800" b="1" dirty="0" err="1">
                <a:solidFill>
                  <a:srgbClr val="FF0000"/>
                </a:solidFill>
              </a:rPr>
              <a:t>foreseen</a:t>
            </a:r>
            <a:r>
              <a:rPr lang="fr-FR" sz="1800" b="1" dirty="0">
                <a:solidFill>
                  <a:srgbClr val="FF0000"/>
                </a:solidFill>
              </a:rPr>
              <a:t> (Run 4)</a:t>
            </a:r>
          </a:p>
        </p:txBody>
      </p:sp>
      <p:pic>
        <p:nvPicPr>
          <p:cNvPr id="17" name="Picture 4">
            <a:extLst>
              <a:ext uri="{FF2B5EF4-FFF2-40B4-BE49-F238E27FC236}">
                <a16:creationId xmlns:a16="http://schemas.microsoft.com/office/drawing/2014/main" id="{A535EC3F-E985-2C40-B722-49E80DD726AE}"/>
              </a:ext>
            </a:extLst>
          </p:cNvPr>
          <p:cNvPicPr>
            <a:picLocks noChangeAspect="1"/>
          </p:cNvPicPr>
          <p:nvPr/>
        </p:nvPicPr>
        <p:blipFill>
          <a:blip r:embed="rId5"/>
          <a:stretch>
            <a:fillRect/>
          </a:stretch>
        </p:blipFill>
        <p:spPr>
          <a:xfrm>
            <a:off x="4968006" y="1079820"/>
            <a:ext cx="2138192" cy="1755147"/>
          </a:xfrm>
          <a:prstGeom prst="rect">
            <a:avLst/>
          </a:prstGeom>
        </p:spPr>
      </p:pic>
      <p:pic>
        <p:nvPicPr>
          <p:cNvPr id="18" name="Picture 5">
            <a:extLst>
              <a:ext uri="{FF2B5EF4-FFF2-40B4-BE49-F238E27FC236}">
                <a16:creationId xmlns:a16="http://schemas.microsoft.com/office/drawing/2014/main" id="{46378535-04BD-634D-991A-383C45D2DCAE}"/>
              </a:ext>
            </a:extLst>
          </p:cNvPr>
          <p:cNvPicPr>
            <a:picLocks noChangeAspect="1"/>
          </p:cNvPicPr>
          <p:nvPr/>
        </p:nvPicPr>
        <p:blipFill>
          <a:blip r:embed="rId6"/>
          <a:stretch>
            <a:fillRect/>
          </a:stretch>
        </p:blipFill>
        <p:spPr>
          <a:xfrm>
            <a:off x="4798123" y="3162124"/>
            <a:ext cx="4138295" cy="1568831"/>
          </a:xfrm>
          <a:prstGeom prst="rect">
            <a:avLst/>
          </a:prstGeom>
        </p:spPr>
      </p:pic>
      <p:sp>
        <p:nvSpPr>
          <p:cNvPr id="2" name="ZoneTexte 1">
            <a:extLst>
              <a:ext uri="{FF2B5EF4-FFF2-40B4-BE49-F238E27FC236}">
                <a16:creationId xmlns:a16="http://schemas.microsoft.com/office/drawing/2014/main" id="{281A50CE-C67C-4FFA-A61A-507531C61DEF}"/>
              </a:ext>
            </a:extLst>
          </p:cNvPr>
          <p:cNvSpPr txBox="1"/>
          <p:nvPr/>
        </p:nvSpPr>
        <p:spPr>
          <a:xfrm>
            <a:off x="5165764" y="3999879"/>
            <a:ext cx="530915" cy="276999"/>
          </a:xfrm>
          <a:prstGeom prst="rect">
            <a:avLst/>
          </a:prstGeom>
          <a:noFill/>
        </p:spPr>
        <p:txBody>
          <a:bodyPr wrap="none" rtlCol="0">
            <a:spAutoFit/>
          </a:bodyPr>
          <a:lstStyle/>
          <a:p>
            <a:r>
              <a:rPr lang="en-GB" sz="1200" b="1" dirty="0"/>
              <a:t>|y|&lt;1</a:t>
            </a:r>
          </a:p>
        </p:txBody>
      </p:sp>
      <p:sp>
        <p:nvSpPr>
          <p:cNvPr id="12" name="ZoneTexte 11">
            <a:extLst>
              <a:ext uri="{FF2B5EF4-FFF2-40B4-BE49-F238E27FC236}">
                <a16:creationId xmlns:a16="http://schemas.microsoft.com/office/drawing/2014/main" id="{7B4C3568-E79C-4760-83B5-0B0352C54FD4}"/>
              </a:ext>
            </a:extLst>
          </p:cNvPr>
          <p:cNvSpPr txBox="1"/>
          <p:nvPr/>
        </p:nvSpPr>
        <p:spPr>
          <a:xfrm>
            <a:off x="6400556" y="3999879"/>
            <a:ext cx="705642" cy="276999"/>
          </a:xfrm>
          <a:prstGeom prst="rect">
            <a:avLst/>
          </a:prstGeom>
          <a:noFill/>
        </p:spPr>
        <p:txBody>
          <a:bodyPr wrap="none" rtlCol="0">
            <a:spAutoFit/>
          </a:bodyPr>
          <a:lstStyle/>
          <a:p>
            <a:r>
              <a:rPr lang="en-GB" sz="1200" b="1" dirty="0"/>
              <a:t>1&lt;|y|&lt;2</a:t>
            </a:r>
          </a:p>
        </p:txBody>
      </p:sp>
      <p:sp>
        <p:nvSpPr>
          <p:cNvPr id="13" name="ZoneTexte 12">
            <a:extLst>
              <a:ext uri="{FF2B5EF4-FFF2-40B4-BE49-F238E27FC236}">
                <a16:creationId xmlns:a16="http://schemas.microsoft.com/office/drawing/2014/main" id="{7155574D-36FE-4EFE-915D-0D0AE6B605EE}"/>
              </a:ext>
            </a:extLst>
          </p:cNvPr>
          <p:cNvSpPr txBox="1"/>
          <p:nvPr/>
        </p:nvSpPr>
        <p:spPr>
          <a:xfrm>
            <a:off x="7596896" y="3999879"/>
            <a:ext cx="705642" cy="276999"/>
          </a:xfrm>
          <a:prstGeom prst="rect">
            <a:avLst/>
          </a:prstGeom>
          <a:noFill/>
        </p:spPr>
        <p:txBody>
          <a:bodyPr wrap="none" rtlCol="0">
            <a:spAutoFit/>
          </a:bodyPr>
          <a:lstStyle/>
          <a:p>
            <a:r>
              <a:rPr lang="en-GB" sz="1200" b="1" dirty="0"/>
              <a:t>2&lt;|y|&lt;3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7" name="Google Shape;427;p59"/>
          <p:cNvPicPr preferRelativeResize="0"/>
          <p:nvPr/>
        </p:nvPicPr>
        <p:blipFill rotWithShape="1">
          <a:blip r:embed="rId3">
            <a:alphaModFix/>
          </a:blip>
          <a:srcRect/>
          <a:stretch/>
        </p:blipFill>
        <p:spPr>
          <a:xfrm>
            <a:off x="4772600" y="2154075"/>
            <a:ext cx="4248550" cy="2451350"/>
          </a:xfrm>
          <a:prstGeom prst="rect">
            <a:avLst/>
          </a:prstGeom>
          <a:noFill/>
          <a:ln>
            <a:noFill/>
          </a:ln>
        </p:spPr>
      </p:pic>
      <p:sp>
        <p:nvSpPr>
          <p:cNvPr id="421" name="Google Shape;421;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24</a:t>
            </a:fld>
            <a:endParaRPr/>
          </a:p>
        </p:txBody>
      </p:sp>
      <p:pic>
        <p:nvPicPr>
          <p:cNvPr id="422" name="Google Shape;422;p59"/>
          <p:cNvPicPr preferRelativeResize="0"/>
          <p:nvPr/>
        </p:nvPicPr>
        <p:blipFill rotWithShape="1">
          <a:blip r:embed="rId4">
            <a:alphaModFix/>
          </a:blip>
          <a:srcRect/>
          <a:stretch/>
        </p:blipFill>
        <p:spPr>
          <a:xfrm>
            <a:off x="-10" y="0"/>
            <a:ext cx="1635011" cy="1770749"/>
          </a:xfrm>
          <a:prstGeom prst="rect">
            <a:avLst/>
          </a:prstGeom>
          <a:noFill/>
          <a:ln>
            <a:noFill/>
          </a:ln>
        </p:spPr>
      </p:pic>
      <p:sp>
        <p:nvSpPr>
          <p:cNvPr id="423" name="Google Shape;423;p59"/>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 </a:t>
            </a:r>
            <a:r>
              <a:rPr lang="fr-FR" b="1" dirty="0">
                <a:solidFill>
                  <a:srgbClr val="1155CC"/>
                </a:solidFill>
                <a:latin typeface="+mn-lt"/>
                <a:ea typeface="Comic Sans MS"/>
                <a:cs typeface="Comic Sans MS"/>
                <a:sym typeface="Comic Sans MS"/>
              </a:rPr>
              <a:t>w/ </a:t>
            </a:r>
            <a:r>
              <a:rPr lang="fr-FR" b="1" dirty="0" err="1">
                <a:solidFill>
                  <a:srgbClr val="1155CC"/>
                </a:solidFill>
                <a:latin typeface="+mn-lt"/>
                <a:ea typeface="Comic Sans MS"/>
                <a:cs typeface="Comic Sans MS"/>
                <a:sym typeface="Comic Sans MS"/>
              </a:rPr>
              <a:t>LHCb</a:t>
            </a:r>
            <a:endParaRPr b="1" dirty="0">
              <a:solidFill>
                <a:srgbClr val="1155CC"/>
              </a:solidFill>
              <a:latin typeface="+mn-lt"/>
              <a:ea typeface="Comic Sans MS"/>
              <a:cs typeface="Comic Sans MS"/>
              <a:sym typeface="Comic Sans MS"/>
            </a:endParaRPr>
          </a:p>
        </p:txBody>
      </p:sp>
      <p:cxnSp>
        <p:nvCxnSpPr>
          <p:cNvPr id="424" name="Google Shape;424;p59"/>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426" name="Google Shape;426;p59"/>
          <p:cNvSpPr txBox="1"/>
          <p:nvPr/>
        </p:nvSpPr>
        <p:spPr>
          <a:xfrm>
            <a:off x="0" y="1604795"/>
            <a:ext cx="5802773" cy="3239675"/>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dk2"/>
              </a:buClr>
              <a:buSzPts val="1400"/>
              <a:buFont typeface="Arial"/>
              <a:buChar char="●"/>
            </a:pPr>
            <a:r>
              <a:rPr lang="en" b="1" i="0" u="none" strike="noStrike" cap="none" dirty="0">
                <a:solidFill>
                  <a:srgbClr val="FF0000"/>
                </a:solidFill>
                <a:latin typeface="Arial"/>
                <a:ea typeface="Arial"/>
                <a:cs typeface="Arial"/>
                <a:sym typeface="Arial"/>
              </a:rPr>
              <a:t>Upgrade I for Run 3 and Run 4</a:t>
            </a:r>
            <a:r>
              <a:rPr lang="en" b="0" i="0" u="none" strike="noStrike" cap="none" dirty="0">
                <a:solidFill>
                  <a:schemeClr val="dk2"/>
                </a:solidFill>
                <a:latin typeface="Arial"/>
                <a:ea typeface="Arial"/>
                <a:cs typeface="Arial"/>
                <a:sym typeface="Arial"/>
              </a:rPr>
              <a:t> (resp.)</a:t>
            </a:r>
            <a:endParaRPr b="0" i="0" u="none" strike="noStrike" cap="none" dirty="0">
              <a:solidFill>
                <a:schemeClr val="dk2"/>
              </a:solidFill>
              <a:latin typeface="Arial"/>
              <a:ea typeface="Arial"/>
              <a:cs typeface="Arial"/>
              <a:sym typeface="Arial"/>
            </a:endParaRPr>
          </a:p>
          <a:p>
            <a:pPr marL="914400" marR="0" lvl="1" indent="-304800" algn="l" rtl="0">
              <a:lnSpc>
                <a:spcPct val="115000"/>
              </a:lnSpc>
              <a:spcBef>
                <a:spcPts val="0"/>
              </a:spcBef>
              <a:spcAft>
                <a:spcPts val="0"/>
              </a:spcAft>
              <a:buClr>
                <a:schemeClr val="dk2"/>
              </a:buClr>
              <a:buSzPts val="1200"/>
              <a:buFont typeface="Arial"/>
              <a:buChar char="○"/>
            </a:pPr>
            <a:r>
              <a:rPr lang="en" sz="1200" b="0" i="0" u="none" strike="noStrike" cap="none" dirty="0">
                <a:solidFill>
                  <a:schemeClr val="dk2"/>
                </a:solidFill>
                <a:latin typeface="Arial"/>
                <a:ea typeface="Arial"/>
                <a:cs typeface="Arial"/>
                <a:sym typeface="Arial"/>
              </a:rPr>
              <a:t>Objective: cope with pileup ~5 – 10 in </a:t>
            </a:r>
            <a:r>
              <a:rPr lang="en" sz="1200" b="0" i="1" u="none" strike="noStrike" cap="none" dirty="0">
                <a:solidFill>
                  <a:schemeClr val="dk2"/>
                </a:solidFill>
                <a:latin typeface="Arial"/>
                <a:ea typeface="Arial"/>
                <a:cs typeface="Arial"/>
                <a:sym typeface="Arial"/>
              </a:rPr>
              <a:t>pp</a:t>
            </a:r>
            <a:r>
              <a:rPr lang="en" sz="1200" b="0" i="0" u="none" strike="noStrike" cap="none" dirty="0">
                <a:solidFill>
                  <a:schemeClr val="dk2"/>
                </a:solidFill>
                <a:latin typeface="Arial"/>
                <a:ea typeface="Arial"/>
                <a:cs typeface="Arial"/>
                <a:sym typeface="Arial"/>
              </a:rPr>
              <a:t> (curr. ~1)</a:t>
            </a:r>
            <a:endParaRPr sz="1200" b="0" i="0" u="none" strike="noStrike" cap="none" dirty="0">
              <a:solidFill>
                <a:schemeClr val="dk2"/>
              </a:solidFill>
              <a:latin typeface="Arial"/>
              <a:ea typeface="Arial"/>
              <a:cs typeface="Arial"/>
              <a:sym typeface="Arial"/>
            </a:endParaRPr>
          </a:p>
          <a:p>
            <a:pPr marL="914400" lvl="1" indent="-304800">
              <a:lnSpc>
                <a:spcPct val="115000"/>
              </a:lnSpc>
              <a:buClr>
                <a:schemeClr val="dk2"/>
              </a:buClr>
              <a:buSzPts val="1200"/>
              <a:buFont typeface="Arial"/>
              <a:buChar char="○"/>
            </a:pPr>
            <a:r>
              <a:rPr lang="en" sz="1200" b="1" i="0" u="none" strike="noStrike" cap="none" dirty="0">
                <a:solidFill>
                  <a:schemeClr val="dk2"/>
                </a:solidFill>
                <a:latin typeface="Arial"/>
                <a:ea typeface="Arial"/>
                <a:cs typeface="Arial"/>
                <a:sym typeface="Arial"/>
              </a:rPr>
              <a:t>+ new gas target system (</a:t>
            </a:r>
            <a:r>
              <a:rPr lang="fr-FR" sz="1200" b="1" i="0" u="none" strike="noStrike" cap="none" dirty="0">
                <a:solidFill>
                  <a:schemeClr val="dk2"/>
                </a:solidFill>
                <a:latin typeface="Arial"/>
                <a:ea typeface="Arial"/>
                <a:cs typeface="Arial"/>
                <a:sym typeface="Arial"/>
              </a:rPr>
              <a:t>SMOG2) </a:t>
            </a:r>
            <a:r>
              <a:rPr lang="fr-FR" sz="1200" dirty="0">
                <a:solidFill>
                  <a:schemeClr val="dk2"/>
                </a:solidFill>
              </a:rPr>
              <a:t>→ 100x more </a:t>
            </a:r>
            <a:r>
              <a:rPr lang="fr-FR" sz="1200" dirty="0" err="1">
                <a:solidFill>
                  <a:schemeClr val="dk2"/>
                </a:solidFill>
              </a:rPr>
              <a:t>density</a:t>
            </a:r>
            <a:endParaRPr sz="1200" b="0" i="0" u="none" strike="noStrike" cap="none" dirty="0">
              <a:solidFill>
                <a:schemeClr val="dk2"/>
              </a:solidFill>
              <a:latin typeface="Arial"/>
              <a:ea typeface="Arial"/>
              <a:cs typeface="Arial"/>
              <a:sym typeface="Arial"/>
            </a:endParaRPr>
          </a:p>
          <a:p>
            <a:pPr marL="914400" marR="0" lvl="1" indent="-304800" algn="l" rtl="0">
              <a:lnSpc>
                <a:spcPct val="115000"/>
              </a:lnSpc>
              <a:spcBef>
                <a:spcPts val="0"/>
              </a:spcBef>
              <a:spcAft>
                <a:spcPts val="0"/>
              </a:spcAft>
              <a:buClr>
                <a:srgbClr val="1155CC"/>
              </a:buClr>
              <a:buSzPts val="1200"/>
              <a:buFont typeface="Arial"/>
              <a:buChar char="○"/>
            </a:pPr>
            <a:r>
              <a:rPr lang="en" sz="1200" b="1" i="0" u="none" strike="noStrike" cap="none" dirty="0">
                <a:solidFill>
                  <a:srgbClr val="1155CC"/>
                </a:solidFill>
                <a:latin typeface="Arial"/>
                <a:ea typeface="Arial"/>
                <a:cs typeface="Arial"/>
                <a:sym typeface="Arial"/>
              </a:rPr>
              <a:t>Enhance the physics potential for heavy ions</a:t>
            </a:r>
            <a:endParaRPr sz="1200" b="1" i="0" u="none" strike="noStrike" cap="none" dirty="0">
              <a:solidFill>
                <a:srgbClr val="1155CC"/>
              </a:solidFill>
              <a:latin typeface="Arial"/>
              <a:ea typeface="Arial"/>
              <a:cs typeface="Arial"/>
              <a:sym typeface="Arial"/>
            </a:endParaRPr>
          </a:p>
          <a:p>
            <a:pPr marL="1371600" marR="0" lvl="2" indent="-304800" algn="l" rtl="0">
              <a:lnSpc>
                <a:spcPct val="115000"/>
              </a:lnSpc>
              <a:spcBef>
                <a:spcPts val="0"/>
              </a:spcBef>
              <a:spcAft>
                <a:spcPts val="0"/>
              </a:spcAft>
              <a:buClr>
                <a:schemeClr val="dk2"/>
              </a:buClr>
              <a:buSzPts val="1200"/>
              <a:buFont typeface="Arial"/>
              <a:buChar char="■"/>
            </a:pPr>
            <a:r>
              <a:rPr lang="fr-FR" sz="1200" i="0" u="none" strike="noStrike" cap="none" dirty="0" err="1">
                <a:solidFill>
                  <a:schemeClr val="dk2"/>
                </a:solidFill>
                <a:latin typeface="Arial"/>
                <a:ea typeface="Arial"/>
                <a:cs typeface="Arial"/>
                <a:sym typeface="Arial"/>
              </a:rPr>
              <a:t>Improve</a:t>
            </a:r>
            <a:r>
              <a:rPr lang="fr-FR" sz="1200" i="0" u="none" strike="noStrike" cap="none" dirty="0">
                <a:solidFill>
                  <a:schemeClr val="dk2"/>
                </a:solidFill>
                <a:latin typeface="Arial"/>
                <a:ea typeface="Arial"/>
                <a:cs typeface="Arial"/>
                <a:sym typeface="Arial"/>
              </a:rPr>
              <a:t> </a:t>
            </a:r>
            <a:r>
              <a:rPr lang="en" sz="1200" i="0" u="none" strike="noStrike" cap="none" dirty="0">
                <a:solidFill>
                  <a:schemeClr val="dk2"/>
                </a:solidFill>
                <a:latin typeface="Arial"/>
                <a:ea typeface="Arial"/>
                <a:cs typeface="Arial"/>
                <a:sym typeface="Arial"/>
              </a:rPr>
              <a:t>PbPb Centrality reach</a:t>
            </a:r>
            <a:endParaRPr lang="en" sz="1200" dirty="0">
              <a:solidFill>
                <a:schemeClr val="dk2"/>
              </a:solidFill>
            </a:endParaRPr>
          </a:p>
          <a:p>
            <a:pPr marL="1371600" marR="0" lvl="2" indent="-304800" algn="l" rtl="0">
              <a:lnSpc>
                <a:spcPct val="115000"/>
              </a:lnSpc>
              <a:spcBef>
                <a:spcPts val="0"/>
              </a:spcBef>
              <a:spcAft>
                <a:spcPts val="0"/>
              </a:spcAft>
              <a:buClr>
                <a:schemeClr val="dk2"/>
              </a:buClr>
              <a:buSzPts val="1200"/>
              <a:buFont typeface="Arial"/>
              <a:buChar char="■"/>
            </a:pPr>
            <a:r>
              <a:rPr lang="fr-FR" sz="1200" i="0" u="none" strike="noStrike" cap="none" dirty="0">
                <a:solidFill>
                  <a:schemeClr val="dk2"/>
                </a:solidFill>
                <a:latin typeface="Arial"/>
                <a:ea typeface="Arial"/>
                <a:cs typeface="Arial"/>
                <a:sym typeface="Arial"/>
              </a:rPr>
              <a:t>H</a:t>
            </a:r>
            <a:r>
              <a:rPr lang="en" sz="1200" i="0" u="none" strike="noStrike" cap="none" dirty="0">
                <a:solidFill>
                  <a:schemeClr val="dk2"/>
                </a:solidFill>
                <a:latin typeface="Arial"/>
                <a:ea typeface="Arial"/>
                <a:cs typeface="Arial"/>
                <a:sym typeface="Arial"/>
              </a:rPr>
              <a:t>igh lumi Fixed-target program</a:t>
            </a:r>
            <a:endParaRPr sz="1200" i="0" u="none" strike="noStrike" cap="none" dirty="0">
              <a:solidFill>
                <a:srgbClr val="5CBC5C"/>
              </a:solidFill>
              <a:latin typeface="Arial"/>
              <a:ea typeface="Arial"/>
              <a:cs typeface="Arial"/>
              <a:sym typeface="Arial"/>
            </a:endParaRPr>
          </a:p>
          <a:p>
            <a:pPr marL="457200" lvl="0" indent="-317500">
              <a:buClr>
                <a:schemeClr val="dk2"/>
              </a:buClr>
              <a:buSzPts val="1400"/>
              <a:buFont typeface="Arial"/>
              <a:buChar char="●"/>
            </a:pPr>
            <a:endParaRPr lang="fr-FR" sz="1050" b="1" dirty="0">
              <a:solidFill>
                <a:srgbClr val="FF0000"/>
              </a:solidFill>
            </a:endParaRPr>
          </a:p>
          <a:p>
            <a:pPr marL="457200" lvl="0" indent="-317500">
              <a:buClr>
                <a:schemeClr val="dk2"/>
              </a:buClr>
              <a:buSzPts val="1400"/>
              <a:buFont typeface="Arial"/>
              <a:buChar char="●"/>
            </a:pPr>
            <a:r>
              <a:rPr lang="fr-FR" b="1" dirty="0" err="1">
                <a:solidFill>
                  <a:srgbClr val="FF0000"/>
                </a:solidFill>
              </a:rPr>
              <a:t>Physics</a:t>
            </a:r>
            <a:r>
              <a:rPr lang="fr-FR" b="1" dirty="0">
                <a:solidFill>
                  <a:srgbClr val="FF0000"/>
                </a:solidFill>
              </a:rPr>
              <a:t> program </a:t>
            </a:r>
            <a:r>
              <a:rPr lang="fr-FR" b="1" dirty="0" err="1">
                <a:solidFill>
                  <a:srgbClr val="FF0000"/>
                </a:solidFill>
              </a:rPr>
              <a:t>foreseen</a:t>
            </a:r>
            <a:endParaRPr lang="fr-FR" b="1" dirty="0">
              <a:solidFill>
                <a:srgbClr val="FF0000"/>
              </a:solidFill>
            </a:endParaRPr>
          </a:p>
          <a:p>
            <a:pPr marL="139700" lvl="1">
              <a:buClr>
                <a:schemeClr val="dk2"/>
              </a:buClr>
              <a:buSzPts val="1400"/>
            </a:pPr>
            <a:r>
              <a:rPr lang="fr-FR" sz="1200" b="1" dirty="0">
                <a:solidFill>
                  <a:srgbClr val="FF0000"/>
                </a:solidFill>
              </a:rPr>
              <a:t>Coll. mode</a:t>
            </a:r>
            <a:r>
              <a:rPr lang="fr-FR" sz="1200" dirty="0">
                <a:solidFill>
                  <a:schemeClr val="dk2"/>
                </a:solidFill>
              </a:rPr>
              <a:t> : </a:t>
            </a:r>
            <a:r>
              <a:rPr lang="fr-FR" sz="1200" b="1" dirty="0">
                <a:solidFill>
                  <a:srgbClr val="1155CC"/>
                </a:solidFill>
              </a:rPr>
              <a:t>Heavy </a:t>
            </a:r>
            <a:r>
              <a:rPr lang="fr-FR" sz="1200" b="1" dirty="0" err="1">
                <a:solidFill>
                  <a:srgbClr val="1155CC"/>
                </a:solidFill>
              </a:rPr>
              <a:t>Flavor</a:t>
            </a:r>
            <a:r>
              <a:rPr lang="fr-FR" sz="1200" b="1" dirty="0">
                <a:solidFill>
                  <a:srgbClr val="1155CC"/>
                </a:solidFill>
              </a:rPr>
              <a:t>, </a:t>
            </a:r>
            <a:r>
              <a:rPr lang="fr-FR" sz="1200" b="1" dirty="0" err="1">
                <a:solidFill>
                  <a:srgbClr val="1155CC"/>
                </a:solidFill>
              </a:rPr>
              <a:t>hadrochemistry</a:t>
            </a:r>
            <a:r>
              <a:rPr lang="fr-FR" sz="1200" b="1" dirty="0">
                <a:solidFill>
                  <a:schemeClr val="dk2"/>
                </a:solidFill>
              </a:rPr>
              <a:t>:</a:t>
            </a:r>
            <a:r>
              <a:rPr lang="fr-FR" sz="1200" dirty="0">
                <a:solidFill>
                  <a:schemeClr val="dk2"/>
                </a:solidFill>
              </a:rPr>
              <a:t> 2&lt;</a:t>
            </a:r>
            <a:r>
              <a:rPr lang="el-GR" sz="1200" dirty="0">
                <a:solidFill>
                  <a:schemeClr val="dk2"/>
                </a:solidFill>
              </a:rPr>
              <a:t>η&lt;5 </a:t>
            </a:r>
            <a:r>
              <a:rPr lang="fr-FR" sz="1200" dirty="0">
                <a:solidFill>
                  <a:schemeClr val="dk2"/>
                </a:solidFill>
              </a:rPr>
              <a:t>down to </a:t>
            </a:r>
            <a:r>
              <a:rPr lang="fr-FR" sz="1200" dirty="0" err="1">
                <a:solidFill>
                  <a:schemeClr val="dk2"/>
                </a:solidFill>
              </a:rPr>
              <a:t>p</a:t>
            </a:r>
            <a:r>
              <a:rPr lang="fr-FR" sz="1200" baseline="-25000" dirty="0" err="1">
                <a:solidFill>
                  <a:schemeClr val="dk2"/>
                </a:solidFill>
              </a:rPr>
              <a:t>T</a:t>
            </a:r>
            <a:r>
              <a:rPr lang="fr-FR" sz="1200" dirty="0">
                <a:solidFill>
                  <a:schemeClr val="dk2"/>
                </a:solidFill>
              </a:rPr>
              <a:t>=0 </a:t>
            </a:r>
            <a:endParaRPr lang="fr-FR" sz="1200" i="1" dirty="0">
              <a:solidFill>
                <a:schemeClr val="dk2"/>
              </a:solidFill>
            </a:endParaRPr>
          </a:p>
          <a:p>
            <a:pPr marL="914400" lvl="1" indent="-317500">
              <a:buClr>
                <a:schemeClr val="dk2"/>
              </a:buClr>
              <a:buSzPts val="1400"/>
              <a:buFont typeface="Arial"/>
              <a:buChar char="○"/>
            </a:pPr>
            <a:r>
              <a:rPr lang="fr-FR" sz="1200" dirty="0">
                <a:solidFill>
                  <a:schemeClr val="dk2"/>
                </a:solidFill>
              </a:rPr>
              <a:t>Full </a:t>
            </a:r>
            <a:r>
              <a:rPr lang="fr-FR" sz="1200" dirty="0" err="1">
                <a:solidFill>
                  <a:schemeClr val="dk2"/>
                </a:solidFill>
              </a:rPr>
              <a:t>physics</a:t>
            </a:r>
            <a:r>
              <a:rPr lang="fr-FR" sz="1200" dirty="0">
                <a:solidFill>
                  <a:schemeClr val="dk2"/>
                </a:solidFill>
              </a:rPr>
              <a:t> program in </a:t>
            </a:r>
            <a:r>
              <a:rPr lang="fr-FR" sz="1200" i="1" dirty="0">
                <a:solidFill>
                  <a:schemeClr val="dk2"/>
                </a:solidFill>
              </a:rPr>
              <a:t>pp</a:t>
            </a:r>
            <a:r>
              <a:rPr lang="fr-FR" sz="1200" dirty="0">
                <a:solidFill>
                  <a:schemeClr val="dk2"/>
                </a:solidFill>
              </a:rPr>
              <a:t>, </a:t>
            </a:r>
            <a:r>
              <a:rPr lang="fr-FR" sz="1200" i="1" dirty="0" err="1">
                <a:solidFill>
                  <a:schemeClr val="dk2"/>
                </a:solidFill>
              </a:rPr>
              <a:t>p</a:t>
            </a:r>
            <a:r>
              <a:rPr lang="fr-FR" sz="1200" dirty="0" err="1">
                <a:solidFill>
                  <a:schemeClr val="dk2"/>
                </a:solidFill>
              </a:rPr>
              <a:t>Pb</a:t>
            </a:r>
            <a:r>
              <a:rPr lang="fr-FR" sz="1200" dirty="0">
                <a:solidFill>
                  <a:schemeClr val="dk2"/>
                </a:solidFill>
              </a:rPr>
              <a:t>, </a:t>
            </a:r>
            <a:r>
              <a:rPr lang="fr-FR" sz="1200" dirty="0" err="1">
                <a:solidFill>
                  <a:schemeClr val="dk2"/>
                </a:solidFill>
              </a:rPr>
              <a:t>Pb</a:t>
            </a:r>
            <a:r>
              <a:rPr lang="fr-FR" sz="1200" i="1" dirty="0" err="1">
                <a:solidFill>
                  <a:schemeClr val="dk2"/>
                </a:solidFill>
              </a:rPr>
              <a:t>p</a:t>
            </a:r>
            <a:endParaRPr lang="fr-FR" sz="1200" dirty="0">
              <a:solidFill>
                <a:schemeClr val="dk2"/>
              </a:solidFill>
            </a:endParaRPr>
          </a:p>
          <a:p>
            <a:pPr marL="914400" lvl="1" indent="-317500">
              <a:buClr>
                <a:schemeClr val="dk2"/>
              </a:buClr>
              <a:buSzPts val="1400"/>
              <a:buFont typeface="Arial"/>
              <a:buChar char="○"/>
            </a:pPr>
            <a:r>
              <a:rPr lang="fr-FR" sz="1200" dirty="0">
                <a:solidFill>
                  <a:schemeClr val="dk2"/>
                </a:solidFill>
              </a:rPr>
              <a:t>Full </a:t>
            </a:r>
            <a:r>
              <a:rPr lang="fr-FR" sz="1200" dirty="0" err="1">
                <a:solidFill>
                  <a:schemeClr val="dk2"/>
                </a:solidFill>
              </a:rPr>
              <a:t>physics</a:t>
            </a:r>
            <a:r>
              <a:rPr lang="fr-FR" sz="1200" dirty="0">
                <a:solidFill>
                  <a:schemeClr val="dk2"/>
                </a:solidFill>
              </a:rPr>
              <a:t> program in </a:t>
            </a:r>
            <a:r>
              <a:rPr lang="fr-FR" sz="1200" dirty="0" err="1">
                <a:solidFill>
                  <a:schemeClr val="dk2"/>
                </a:solidFill>
              </a:rPr>
              <a:t>PbPb</a:t>
            </a:r>
            <a:r>
              <a:rPr lang="fr-FR" sz="1200" dirty="0">
                <a:solidFill>
                  <a:schemeClr val="dk2"/>
                </a:solidFill>
              </a:rPr>
              <a:t> up to 30% </a:t>
            </a:r>
            <a:r>
              <a:rPr lang="fr-FR" sz="1200" dirty="0" err="1">
                <a:solidFill>
                  <a:schemeClr val="dk2"/>
                </a:solidFill>
              </a:rPr>
              <a:t>centrality</a:t>
            </a:r>
            <a:r>
              <a:rPr lang="fr-FR" sz="1200" dirty="0">
                <a:solidFill>
                  <a:schemeClr val="dk2"/>
                </a:solidFill>
              </a:rPr>
              <a:t> </a:t>
            </a:r>
          </a:p>
          <a:p>
            <a:pPr marL="628650" lvl="0" indent="-171450">
              <a:buSzPts val="1400"/>
              <a:buFont typeface="Arial" panose="020B0604020202020204" pitchFamily="34" charset="0"/>
              <a:buChar char="•"/>
            </a:pPr>
            <a:endParaRPr lang="fr-FR" sz="1050" b="1" dirty="0">
              <a:solidFill>
                <a:srgbClr val="1155CC"/>
              </a:solidFill>
            </a:endParaRPr>
          </a:p>
          <a:p>
            <a:pPr marL="139700" lvl="0">
              <a:buClr>
                <a:srgbClr val="FF0000"/>
              </a:buClr>
              <a:buSzPts val="1400"/>
            </a:pPr>
            <a:r>
              <a:rPr lang="fr-FR" sz="1200" b="1" dirty="0" err="1">
                <a:solidFill>
                  <a:srgbClr val="FF0000"/>
                </a:solidFill>
              </a:rPr>
              <a:t>Fixed-target</a:t>
            </a:r>
            <a:r>
              <a:rPr lang="fr-FR" sz="1200" b="1" dirty="0">
                <a:solidFill>
                  <a:srgbClr val="FF0000"/>
                </a:solidFill>
              </a:rPr>
              <a:t> : </a:t>
            </a:r>
            <a:r>
              <a:rPr lang="fr-FR" sz="1200" b="1" dirty="0">
                <a:solidFill>
                  <a:srgbClr val="1155CC"/>
                </a:solidFill>
              </a:rPr>
              <a:t>Heavy </a:t>
            </a:r>
            <a:r>
              <a:rPr lang="fr-FR" sz="1200" b="1" dirty="0" err="1">
                <a:solidFill>
                  <a:srgbClr val="1155CC"/>
                </a:solidFill>
              </a:rPr>
              <a:t>Flavor</a:t>
            </a:r>
            <a:r>
              <a:rPr lang="fr-FR" sz="1200" b="1" dirty="0">
                <a:solidFill>
                  <a:srgbClr val="1155CC"/>
                </a:solidFill>
              </a:rPr>
              <a:t>, </a:t>
            </a:r>
            <a:r>
              <a:rPr lang="fr-FR" sz="1200" b="1" dirty="0" err="1">
                <a:solidFill>
                  <a:srgbClr val="1155CC"/>
                </a:solidFill>
              </a:rPr>
              <a:t>hadrochemistry</a:t>
            </a:r>
            <a:r>
              <a:rPr lang="fr-FR" sz="1200" b="1" dirty="0">
                <a:solidFill>
                  <a:srgbClr val="1155CC"/>
                </a:solidFill>
              </a:rPr>
              <a:t>:</a:t>
            </a:r>
            <a:r>
              <a:rPr lang="fr-FR" sz="1200" dirty="0">
                <a:solidFill>
                  <a:schemeClr val="dk2"/>
                </a:solidFill>
              </a:rPr>
              <a:t> -2.5&lt;y*&lt;0.5 down to </a:t>
            </a:r>
            <a:r>
              <a:rPr lang="fr-FR" sz="1200" dirty="0" err="1">
                <a:solidFill>
                  <a:schemeClr val="dk2"/>
                </a:solidFill>
              </a:rPr>
              <a:t>p</a:t>
            </a:r>
            <a:r>
              <a:rPr lang="fr-FR" sz="1200" baseline="-25000" dirty="0" err="1">
                <a:solidFill>
                  <a:schemeClr val="dk2"/>
                </a:solidFill>
              </a:rPr>
              <a:t>T</a:t>
            </a:r>
            <a:r>
              <a:rPr lang="fr-FR" sz="1200" dirty="0">
                <a:solidFill>
                  <a:schemeClr val="dk2"/>
                </a:solidFill>
              </a:rPr>
              <a:t>=0</a:t>
            </a:r>
          </a:p>
          <a:p>
            <a:pPr marL="914400" lvl="1" indent="-317500">
              <a:buClr>
                <a:schemeClr val="dk2"/>
              </a:buClr>
              <a:buSzPts val="1400"/>
              <a:buFont typeface="Arial"/>
              <a:buChar char="○"/>
            </a:pPr>
            <a:r>
              <a:rPr lang="fr-FR" sz="1200" dirty="0">
                <a:solidFill>
                  <a:schemeClr val="dk2"/>
                </a:solidFill>
              </a:rPr>
              <a:t>√s</a:t>
            </a:r>
            <a:r>
              <a:rPr lang="fr-FR" sz="1200" baseline="-25000" dirty="0">
                <a:solidFill>
                  <a:schemeClr val="dk2"/>
                </a:solidFill>
              </a:rPr>
              <a:t>NN</a:t>
            </a:r>
            <a:r>
              <a:rPr lang="fr-FR" sz="1200" dirty="0">
                <a:solidFill>
                  <a:schemeClr val="dk2"/>
                </a:solidFill>
              </a:rPr>
              <a:t>~70 -110 </a:t>
            </a:r>
            <a:r>
              <a:rPr lang="fr-FR" sz="1200" dirty="0" err="1">
                <a:solidFill>
                  <a:schemeClr val="dk2"/>
                </a:solidFill>
              </a:rPr>
              <a:t>GeV</a:t>
            </a:r>
            <a:r>
              <a:rPr lang="fr-FR" sz="1200" dirty="0">
                <a:solidFill>
                  <a:schemeClr val="dk2"/>
                </a:solidFill>
              </a:rPr>
              <a:t> → </a:t>
            </a:r>
            <a:r>
              <a:rPr lang="fr-FR" sz="1200" dirty="0" err="1">
                <a:solidFill>
                  <a:schemeClr val="dk2"/>
                </a:solidFill>
              </a:rPr>
              <a:t>fill</a:t>
            </a:r>
            <a:r>
              <a:rPr lang="fr-FR" sz="1200" dirty="0">
                <a:solidFill>
                  <a:schemeClr val="dk2"/>
                </a:solidFill>
              </a:rPr>
              <a:t> the gap </a:t>
            </a:r>
            <a:r>
              <a:rPr lang="fr-FR" sz="1200" dirty="0" err="1">
                <a:solidFill>
                  <a:schemeClr val="dk2"/>
                </a:solidFill>
              </a:rPr>
              <a:t>between</a:t>
            </a:r>
            <a:r>
              <a:rPr lang="fr-FR" sz="1200" dirty="0">
                <a:solidFill>
                  <a:schemeClr val="dk2"/>
                </a:solidFill>
              </a:rPr>
              <a:t> SPS and RHIC</a:t>
            </a:r>
          </a:p>
          <a:p>
            <a:pPr marL="914400" lvl="1" indent="-317500">
              <a:buClr>
                <a:schemeClr val="dk2"/>
              </a:buClr>
              <a:buSzPts val="1400"/>
              <a:buFont typeface="Arial"/>
              <a:buChar char="○"/>
            </a:pPr>
            <a:r>
              <a:rPr lang="fr-FR" sz="1200" dirty="0" err="1">
                <a:solidFill>
                  <a:schemeClr val="dk2"/>
                </a:solidFill>
              </a:rPr>
              <a:t>Expect</a:t>
            </a:r>
            <a:r>
              <a:rPr lang="fr-FR" sz="1200" dirty="0">
                <a:solidFill>
                  <a:schemeClr val="dk2"/>
                </a:solidFill>
              </a:rPr>
              <a:t> no </a:t>
            </a:r>
            <a:r>
              <a:rPr lang="fr-FR" sz="1200" dirty="0" err="1">
                <a:solidFill>
                  <a:schemeClr val="dk2"/>
                </a:solidFill>
              </a:rPr>
              <a:t>centrality</a:t>
            </a:r>
            <a:r>
              <a:rPr lang="fr-FR" sz="1200" dirty="0">
                <a:solidFill>
                  <a:schemeClr val="dk2"/>
                </a:solidFill>
              </a:rPr>
              <a:t> limitation in </a:t>
            </a:r>
            <a:r>
              <a:rPr lang="fr-FR" sz="1200" dirty="0" err="1">
                <a:solidFill>
                  <a:schemeClr val="dk2"/>
                </a:solidFill>
              </a:rPr>
              <a:t>PbA</a:t>
            </a:r>
            <a:r>
              <a:rPr lang="fr-FR" sz="1200" dirty="0">
                <a:solidFill>
                  <a:schemeClr val="dk2"/>
                </a:solidFill>
              </a:rPr>
              <a:t> (A=He, Ne, Ar)</a:t>
            </a:r>
          </a:p>
          <a:p>
            <a:pPr marL="457200" marR="0" lvl="0" indent="0" algn="l" rtl="0">
              <a:lnSpc>
                <a:spcPct val="115000"/>
              </a:lnSpc>
              <a:spcBef>
                <a:spcPts val="0"/>
              </a:spcBef>
              <a:spcAft>
                <a:spcPts val="0"/>
              </a:spcAft>
              <a:buClr>
                <a:srgbClr val="000000"/>
              </a:buClr>
              <a:buSzPts val="1300"/>
              <a:buFont typeface="Arial"/>
              <a:buNone/>
            </a:pPr>
            <a:endParaRPr sz="1300" b="1" i="0" u="none" strike="noStrike" cap="none" dirty="0">
              <a:solidFill>
                <a:srgbClr val="FF0000"/>
              </a:solidFill>
              <a:latin typeface="Arial"/>
              <a:ea typeface="Arial"/>
              <a:cs typeface="Arial"/>
              <a:sym typeface="Arial"/>
            </a:endParaRPr>
          </a:p>
        </p:txBody>
      </p:sp>
      <p:sp>
        <p:nvSpPr>
          <p:cNvPr id="428" name="Google Shape;428;p59"/>
          <p:cNvSpPr txBox="1"/>
          <p:nvPr/>
        </p:nvSpPr>
        <p:spPr>
          <a:xfrm>
            <a:off x="7541550" y="4421975"/>
            <a:ext cx="1439700" cy="32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LHCb Upgrade I</a:t>
            </a:r>
            <a:endParaRPr sz="1200" b="1" i="0" u="none" strike="noStrike" cap="none" dirty="0">
              <a:solidFill>
                <a:srgbClr val="000000"/>
              </a:solidFill>
              <a:latin typeface="Arial"/>
              <a:ea typeface="Arial"/>
              <a:cs typeface="Arial"/>
              <a:sym typeface="Arial"/>
            </a:endParaRPr>
          </a:p>
        </p:txBody>
      </p:sp>
      <p:cxnSp>
        <p:nvCxnSpPr>
          <p:cNvPr id="429" name="Google Shape;429;p59"/>
          <p:cNvCxnSpPr/>
          <p:nvPr/>
        </p:nvCxnSpPr>
        <p:spPr>
          <a:xfrm>
            <a:off x="5300428" y="2951037"/>
            <a:ext cx="116700" cy="399000"/>
          </a:xfrm>
          <a:prstGeom prst="straightConnector1">
            <a:avLst/>
          </a:prstGeom>
          <a:noFill/>
          <a:ln w="9525" cap="flat" cmpd="sng">
            <a:solidFill>
              <a:schemeClr val="dk2"/>
            </a:solidFill>
            <a:prstDash val="solid"/>
            <a:round/>
            <a:headEnd type="none" w="sm" len="sm"/>
            <a:tailEnd type="triangle" w="med" len="med"/>
          </a:ln>
        </p:spPr>
      </p:cxnSp>
      <p:sp>
        <p:nvSpPr>
          <p:cNvPr id="430" name="Google Shape;430;p59"/>
          <p:cNvSpPr txBox="1"/>
          <p:nvPr/>
        </p:nvSpPr>
        <p:spPr>
          <a:xfrm>
            <a:off x="4864925" y="2772800"/>
            <a:ext cx="924000" cy="134400"/>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New Pixel VELO</a:t>
            </a:r>
            <a:endParaRPr sz="800" b="0" i="0" u="none" strike="noStrike" cap="none">
              <a:solidFill>
                <a:srgbClr val="000000"/>
              </a:solidFill>
              <a:latin typeface="Arial"/>
              <a:ea typeface="Arial"/>
              <a:cs typeface="Arial"/>
              <a:sym typeface="Arial"/>
            </a:endParaRPr>
          </a:p>
        </p:txBody>
      </p:sp>
      <p:sp>
        <p:nvSpPr>
          <p:cNvPr id="431" name="Google Shape;431;p59"/>
          <p:cNvSpPr txBox="1"/>
          <p:nvPr/>
        </p:nvSpPr>
        <p:spPr>
          <a:xfrm>
            <a:off x="5688325" y="2005525"/>
            <a:ext cx="1572300" cy="399000"/>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sng" strike="noStrike" cap="none">
                <a:solidFill>
                  <a:srgbClr val="000000"/>
                </a:solidFill>
                <a:latin typeface="Arial"/>
                <a:ea typeface="Arial"/>
                <a:cs typeface="Arial"/>
                <a:sym typeface="Arial"/>
              </a:rPr>
              <a:t>New tracking system:</a:t>
            </a:r>
            <a:endParaRPr sz="8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 silicon upstream detector</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 scintillating fiber tracker (SciFi)</a:t>
            </a:r>
            <a:endParaRPr sz="800" b="0" i="0" u="none" strike="noStrike" cap="none">
              <a:solidFill>
                <a:srgbClr val="000000"/>
              </a:solidFill>
              <a:latin typeface="Arial"/>
              <a:ea typeface="Arial"/>
              <a:cs typeface="Arial"/>
              <a:sym typeface="Arial"/>
            </a:endParaRPr>
          </a:p>
        </p:txBody>
      </p:sp>
      <p:cxnSp>
        <p:nvCxnSpPr>
          <p:cNvPr id="432" name="Google Shape;432;p59"/>
          <p:cNvCxnSpPr/>
          <p:nvPr/>
        </p:nvCxnSpPr>
        <p:spPr>
          <a:xfrm flipH="1">
            <a:off x="5823550" y="2384275"/>
            <a:ext cx="345300" cy="680700"/>
          </a:xfrm>
          <a:prstGeom prst="straightConnector1">
            <a:avLst/>
          </a:prstGeom>
          <a:noFill/>
          <a:ln w="9525" cap="flat" cmpd="sng">
            <a:solidFill>
              <a:schemeClr val="dk2"/>
            </a:solidFill>
            <a:prstDash val="solid"/>
            <a:round/>
            <a:headEnd type="none" w="sm" len="sm"/>
            <a:tailEnd type="triangle" w="med" len="med"/>
          </a:ln>
        </p:spPr>
      </p:cxnSp>
      <p:cxnSp>
        <p:nvCxnSpPr>
          <p:cNvPr id="433" name="Google Shape;433;p59"/>
          <p:cNvCxnSpPr/>
          <p:nvPr/>
        </p:nvCxnSpPr>
        <p:spPr>
          <a:xfrm>
            <a:off x="6173500" y="2404525"/>
            <a:ext cx="418500" cy="640200"/>
          </a:xfrm>
          <a:prstGeom prst="straightConnector1">
            <a:avLst/>
          </a:prstGeom>
          <a:noFill/>
          <a:ln w="9525" cap="flat" cmpd="sng">
            <a:solidFill>
              <a:schemeClr val="dk2"/>
            </a:solidFill>
            <a:prstDash val="solid"/>
            <a:round/>
            <a:headEnd type="none" w="sm" len="sm"/>
            <a:tailEnd type="triangle" w="med" len="med"/>
          </a:ln>
        </p:spPr>
      </p:cxnSp>
      <p:cxnSp>
        <p:nvCxnSpPr>
          <p:cNvPr id="434" name="Google Shape;434;p59"/>
          <p:cNvCxnSpPr/>
          <p:nvPr/>
        </p:nvCxnSpPr>
        <p:spPr>
          <a:xfrm flipH="1">
            <a:off x="7348375" y="2175925"/>
            <a:ext cx="345300" cy="680700"/>
          </a:xfrm>
          <a:prstGeom prst="straightConnector1">
            <a:avLst/>
          </a:prstGeom>
          <a:noFill/>
          <a:ln w="9525" cap="flat" cmpd="sng">
            <a:solidFill>
              <a:schemeClr val="dk2"/>
            </a:solidFill>
            <a:prstDash val="solid"/>
            <a:round/>
            <a:headEnd type="none" w="sm" len="sm"/>
            <a:tailEnd type="triangle" w="med" len="med"/>
          </a:ln>
        </p:spPr>
      </p:cxnSp>
      <p:sp>
        <p:nvSpPr>
          <p:cNvPr id="435" name="Google Shape;435;p59"/>
          <p:cNvSpPr txBox="1"/>
          <p:nvPr/>
        </p:nvSpPr>
        <p:spPr>
          <a:xfrm>
            <a:off x="7422725" y="1887075"/>
            <a:ext cx="1170300" cy="267000"/>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New electronics for muon and calorimeter systems</a:t>
            </a:r>
            <a:endParaRPr sz="800" b="0" i="0" u="none" strike="noStrike" cap="none">
              <a:solidFill>
                <a:srgbClr val="000000"/>
              </a:solidFill>
              <a:latin typeface="Arial"/>
              <a:ea typeface="Arial"/>
              <a:cs typeface="Arial"/>
              <a:sym typeface="Arial"/>
            </a:endParaRPr>
          </a:p>
        </p:txBody>
      </p:sp>
      <p:cxnSp>
        <p:nvCxnSpPr>
          <p:cNvPr id="436" name="Google Shape;436;p59"/>
          <p:cNvCxnSpPr/>
          <p:nvPr/>
        </p:nvCxnSpPr>
        <p:spPr>
          <a:xfrm>
            <a:off x="7691150" y="2168950"/>
            <a:ext cx="123900" cy="523200"/>
          </a:xfrm>
          <a:prstGeom prst="straightConnector1">
            <a:avLst/>
          </a:prstGeom>
          <a:noFill/>
          <a:ln w="9525" cap="flat" cmpd="sng">
            <a:solidFill>
              <a:schemeClr val="dk2"/>
            </a:solidFill>
            <a:prstDash val="solid"/>
            <a:round/>
            <a:headEnd type="none" w="sm" len="sm"/>
            <a:tailEnd type="triangle" w="med" len="med"/>
          </a:ln>
        </p:spPr>
      </p:cxnSp>
      <p:sp>
        <p:nvSpPr>
          <p:cNvPr id="437" name="Google Shape;437;p59"/>
          <p:cNvSpPr txBox="1"/>
          <p:nvPr/>
        </p:nvSpPr>
        <p:spPr>
          <a:xfrm>
            <a:off x="5488800" y="4605425"/>
            <a:ext cx="1727400" cy="134400"/>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New RICH optics and photodetectors</a:t>
            </a:r>
            <a:endParaRPr sz="800" b="0" i="0" u="none" strike="noStrike" cap="none">
              <a:solidFill>
                <a:srgbClr val="000000"/>
              </a:solidFill>
              <a:latin typeface="Arial"/>
              <a:ea typeface="Arial"/>
              <a:cs typeface="Arial"/>
              <a:sym typeface="Arial"/>
            </a:endParaRPr>
          </a:p>
        </p:txBody>
      </p:sp>
      <p:cxnSp>
        <p:nvCxnSpPr>
          <p:cNvPr id="438" name="Google Shape;438;p59"/>
          <p:cNvCxnSpPr/>
          <p:nvPr/>
        </p:nvCxnSpPr>
        <p:spPr>
          <a:xfrm rot="10800000">
            <a:off x="5742675" y="3766450"/>
            <a:ext cx="364800" cy="826200"/>
          </a:xfrm>
          <a:prstGeom prst="straightConnector1">
            <a:avLst/>
          </a:prstGeom>
          <a:noFill/>
          <a:ln w="9525" cap="flat" cmpd="sng">
            <a:solidFill>
              <a:schemeClr val="dk2"/>
            </a:solidFill>
            <a:prstDash val="solid"/>
            <a:round/>
            <a:headEnd type="none" w="sm" len="sm"/>
            <a:tailEnd type="triangle" w="med" len="med"/>
          </a:ln>
        </p:spPr>
      </p:cxnSp>
      <p:cxnSp>
        <p:nvCxnSpPr>
          <p:cNvPr id="439" name="Google Shape;439;p59"/>
          <p:cNvCxnSpPr/>
          <p:nvPr/>
        </p:nvCxnSpPr>
        <p:spPr>
          <a:xfrm rot="10800000" flipH="1">
            <a:off x="6128125" y="3959050"/>
            <a:ext cx="777900" cy="640500"/>
          </a:xfrm>
          <a:prstGeom prst="straightConnector1">
            <a:avLst/>
          </a:prstGeom>
          <a:noFill/>
          <a:ln w="9525" cap="flat" cmpd="sng">
            <a:solidFill>
              <a:schemeClr val="dk2"/>
            </a:solidFill>
            <a:prstDash val="solid"/>
            <a:round/>
            <a:headEnd type="none" w="sm" len="sm"/>
            <a:tailEnd type="triangle" w="med" len="med"/>
          </a:ln>
        </p:spPr>
      </p:cxnSp>
      <p:sp>
        <p:nvSpPr>
          <p:cNvPr id="440" name="Google Shape;440;p59"/>
          <p:cNvSpPr txBox="1"/>
          <p:nvPr/>
        </p:nvSpPr>
        <p:spPr>
          <a:xfrm>
            <a:off x="5823551" y="1007775"/>
            <a:ext cx="3157750" cy="32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FF0000"/>
                </a:solidFill>
                <a:latin typeface="Arial"/>
                <a:ea typeface="Arial"/>
                <a:cs typeface="Arial"/>
                <a:sym typeface="Arial"/>
              </a:rPr>
              <a:t>LHCb – upgrades – </a:t>
            </a:r>
            <a:r>
              <a:rPr lang="fr-FR" sz="1800" b="1" i="0" u="none" strike="noStrike" cap="none" dirty="0">
                <a:solidFill>
                  <a:srgbClr val="FF0000"/>
                </a:solidFill>
                <a:latin typeface="Arial"/>
                <a:ea typeface="Arial"/>
                <a:cs typeface="Arial"/>
                <a:sym typeface="Arial"/>
              </a:rPr>
              <a:t>phase I</a:t>
            </a:r>
            <a:endParaRPr sz="1800" b="1" i="0" u="none" strike="noStrike" cap="none" dirty="0">
              <a:solidFill>
                <a:srgbClr val="FF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25</a:t>
            </a:fld>
            <a:endParaRPr/>
          </a:p>
        </p:txBody>
      </p:sp>
      <p:pic>
        <p:nvPicPr>
          <p:cNvPr id="422" name="Google Shape;422;p59"/>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423" name="Google Shape;423;p59"/>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 </a:t>
            </a:r>
            <a:r>
              <a:rPr lang="fr-FR" b="1" dirty="0">
                <a:solidFill>
                  <a:srgbClr val="1155CC"/>
                </a:solidFill>
                <a:latin typeface="+mn-lt"/>
                <a:ea typeface="Comic Sans MS"/>
                <a:cs typeface="Comic Sans MS"/>
                <a:sym typeface="Comic Sans MS"/>
              </a:rPr>
              <a:t>w/ </a:t>
            </a:r>
            <a:r>
              <a:rPr lang="fr-FR" b="1" dirty="0" err="1">
                <a:solidFill>
                  <a:srgbClr val="1155CC"/>
                </a:solidFill>
                <a:latin typeface="+mn-lt"/>
                <a:ea typeface="Comic Sans MS"/>
                <a:cs typeface="Comic Sans MS"/>
                <a:sym typeface="Comic Sans MS"/>
              </a:rPr>
              <a:t>LHCb</a:t>
            </a:r>
            <a:endParaRPr b="1" dirty="0">
              <a:solidFill>
                <a:srgbClr val="1155CC"/>
              </a:solidFill>
              <a:latin typeface="+mn-lt"/>
              <a:ea typeface="Comic Sans MS"/>
              <a:cs typeface="Comic Sans MS"/>
              <a:sym typeface="Comic Sans MS"/>
            </a:endParaRPr>
          </a:p>
        </p:txBody>
      </p:sp>
      <p:cxnSp>
        <p:nvCxnSpPr>
          <p:cNvPr id="424" name="Google Shape;424;p59"/>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426" name="Google Shape;426;p59"/>
          <p:cNvSpPr txBox="1"/>
          <p:nvPr/>
        </p:nvSpPr>
        <p:spPr>
          <a:xfrm>
            <a:off x="13013" y="1282076"/>
            <a:ext cx="5382603" cy="3144600"/>
          </a:xfrm>
          <a:prstGeom prst="rect">
            <a:avLst/>
          </a:prstGeom>
          <a:solidFill>
            <a:schemeClr val="bg1"/>
          </a:solid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rgbClr val="FF0000"/>
              </a:buClr>
              <a:buSzPts val="1400"/>
              <a:buFont typeface="Arial"/>
              <a:buChar char="●"/>
            </a:pPr>
            <a:r>
              <a:rPr lang="en" sz="1400" b="1" i="0" u="none" strike="noStrike" cap="none" dirty="0">
                <a:solidFill>
                  <a:srgbClr val="FF0000"/>
                </a:solidFill>
                <a:latin typeface="Arial"/>
                <a:ea typeface="Arial"/>
                <a:cs typeface="Arial"/>
                <a:sym typeface="Arial"/>
              </a:rPr>
              <a:t>Upgrade II for Run 5 (2032+)</a:t>
            </a:r>
          </a:p>
          <a:p>
            <a:pPr marL="914400" lvl="1" indent="-304800">
              <a:lnSpc>
                <a:spcPct val="115000"/>
              </a:lnSpc>
              <a:buClr>
                <a:schemeClr val="dk2"/>
              </a:buClr>
              <a:buSzPts val="1200"/>
              <a:buFont typeface="Arial"/>
              <a:buChar char="○"/>
            </a:pPr>
            <a:r>
              <a:rPr lang="en-US" sz="1200" dirty="0">
                <a:solidFill>
                  <a:schemeClr val="dk2"/>
                </a:solidFill>
              </a:rPr>
              <a:t>Objective : </a:t>
            </a:r>
            <a:r>
              <a:rPr lang="en-US" sz="1200" b="1" dirty="0">
                <a:solidFill>
                  <a:schemeClr val="dk2"/>
                </a:solidFill>
              </a:rPr>
              <a:t>Improve tracking and calorimetry performances to cope with pileup ~40 in </a:t>
            </a:r>
            <a:r>
              <a:rPr lang="en-US" sz="1200" b="1" i="1" dirty="0">
                <a:solidFill>
                  <a:schemeClr val="dk2"/>
                </a:solidFill>
              </a:rPr>
              <a:t>pp </a:t>
            </a:r>
            <a:r>
              <a:rPr lang="en-US" sz="1200" b="1" dirty="0">
                <a:solidFill>
                  <a:schemeClr val="dk2"/>
                </a:solidFill>
              </a:rPr>
              <a:t>and with full </a:t>
            </a:r>
            <a:r>
              <a:rPr lang="en-US" sz="1200" b="1" dirty="0" err="1">
                <a:solidFill>
                  <a:schemeClr val="dk2"/>
                </a:solidFill>
              </a:rPr>
              <a:t>PbPb</a:t>
            </a:r>
            <a:r>
              <a:rPr lang="en-US" sz="1200" b="1" dirty="0">
                <a:solidFill>
                  <a:schemeClr val="dk2"/>
                </a:solidFill>
              </a:rPr>
              <a:t> centrality</a:t>
            </a:r>
          </a:p>
          <a:p>
            <a:pPr marL="914400" lvl="2" indent="-304800">
              <a:lnSpc>
                <a:spcPct val="115000"/>
              </a:lnSpc>
              <a:buClr>
                <a:srgbClr val="1155CC"/>
              </a:buClr>
              <a:buSzPts val="1200"/>
              <a:buFont typeface="Arial"/>
              <a:buChar char="○"/>
            </a:pPr>
            <a:r>
              <a:rPr lang="en-US" sz="1200" dirty="0">
                <a:solidFill>
                  <a:srgbClr val="595959"/>
                </a:solidFill>
              </a:rPr>
              <a:t>+ new </a:t>
            </a:r>
            <a:r>
              <a:rPr lang="en-US" sz="1200" b="1" dirty="0">
                <a:solidFill>
                  <a:srgbClr val="595959"/>
                </a:solidFill>
              </a:rPr>
              <a:t>DAQ</a:t>
            </a:r>
          </a:p>
          <a:p>
            <a:pPr marL="914400" lvl="2" indent="-304800">
              <a:lnSpc>
                <a:spcPct val="115000"/>
              </a:lnSpc>
              <a:buClr>
                <a:srgbClr val="1155CC"/>
              </a:buClr>
              <a:buSzPts val="1200"/>
              <a:buFont typeface="Arial"/>
              <a:buChar char="○"/>
            </a:pPr>
            <a:r>
              <a:rPr lang="en-US" sz="1200" dirty="0">
                <a:solidFill>
                  <a:srgbClr val="595959"/>
                </a:solidFill>
              </a:rPr>
              <a:t>+ New vertex detector</a:t>
            </a:r>
          </a:p>
          <a:p>
            <a:pPr marL="914400" lvl="2" indent="-304800">
              <a:lnSpc>
                <a:spcPct val="115000"/>
              </a:lnSpc>
              <a:buClr>
                <a:srgbClr val="1155CC"/>
              </a:buClr>
              <a:buSzPts val="1200"/>
              <a:buFont typeface="Arial"/>
              <a:buChar char="○"/>
            </a:pPr>
            <a:r>
              <a:rPr lang="en-US" sz="1200" dirty="0">
                <a:solidFill>
                  <a:srgbClr val="595959"/>
                </a:solidFill>
              </a:rPr>
              <a:t>+ New </a:t>
            </a:r>
            <a:r>
              <a:rPr lang="en-US" sz="1200" b="1" dirty="0">
                <a:solidFill>
                  <a:srgbClr val="595959"/>
                </a:solidFill>
              </a:rPr>
              <a:t>Upstream Tracker </a:t>
            </a:r>
            <a:r>
              <a:rPr lang="en-US" sz="1200" dirty="0">
                <a:solidFill>
                  <a:srgbClr val="595959"/>
                </a:solidFill>
              </a:rPr>
              <a:t>and Mighty Tracker</a:t>
            </a:r>
          </a:p>
          <a:p>
            <a:pPr marL="914400" lvl="2" indent="-304800">
              <a:lnSpc>
                <a:spcPct val="115000"/>
              </a:lnSpc>
              <a:buClr>
                <a:srgbClr val="1155CC"/>
              </a:buClr>
              <a:buSzPts val="1200"/>
              <a:buFont typeface="Arial"/>
              <a:buChar char="○"/>
            </a:pPr>
            <a:r>
              <a:rPr lang="en-US" sz="1200" dirty="0">
                <a:solidFill>
                  <a:srgbClr val="595959"/>
                </a:solidFill>
              </a:rPr>
              <a:t>+ New TOF</a:t>
            </a:r>
          </a:p>
          <a:p>
            <a:pPr marL="914400" lvl="2" indent="-304800">
              <a:lnSpc>
                <a:spcPct val="115000"/>
              </a:lnSpc>
              <a:buClr>
                <a:srgbClr val="1155CC"/>
              </a:buClr>
              <a:buSzPts val="1200"/>
              <a:buFont typeface="Arial"/>
              <a:buChar char="○"/>
            </a:pPr>
            <a:r>
              <a:rPr lang="en-US" sz="1200" dirty="0">
                <a:solidFill>
                  <a:srgbClr val="595959"/>
                </a:solidFill>
              </a:rPr>
              <a:t>+ New </a:t>
            </a:r>
            <a:r>
              <a:rPr lang="en-US" sz="1200" b="1" dirty="0">
                <a:solidFill>
                  <a:srgbClr val="595959"/>
                </a:solidFill>
              </a:rPr>
              <a:t>ECAL</a:t>
            </a:r>
          </a:p>
          <a:p>
            <a:pPr marL="914400" lvl="2" indent="-304800">
              <a:lnSpc>
                <a:spcPct val="115000"/>
              </a:lnSpc>
              <a:buClr>
                <a:srgbClr val="1155CC"/>
              </a:buClr>
              <a:buSzPts val="1200"/>
              <a:buFont typeface="Arial"/>
              <a:buChar char="○"/>
            </a:pPr>
            <a:r>
              <a:rPr lang="en-US" sz="1200" dirty="0">
                <a:solidFill>
                  <a:srgbClr val="595959"/>
                </a:solidFill>
              </a:rPr>
              <a:t>Framework TDR draft submitted to LHCC (</a:t>
            </a:r>
            <a:r>
              <a:rPr lang="en-US" sz="1200" dirty="0" err="1">
                <a:solidFill>
                  <a:srgbClr val="595959"/>
                </a:solidFill>
              </a:rPr>
              <a:t>sep.</a:t>
            </a:r>
            <a:r>
              <a:rPr lang="en-US" sz="1200" dirty="0">
                <a:solidFill>
                  <a:srgbClr val="595959"/>
                </a:solidFill>
              </a:rPr>
              <a:t> 2021)</a:t>
            </a:r>
          </a:p>
          <a:p>
            <a:pPr marL="139700" marR="0" lvl="0" algn="l" rtl="0">
              <a:lnSpc>
                <a:spcPct val="115000"/>
              </a:lnSpc>
              <a:spcBef>
                <a:spcPts val="0"/>
              </a:spcBef>
              <a:spcAft>
                <a:spcPts val="0"/>
              </a:spcAft>
              <a:buClr>
                <a:srgbClr val="FF0000"/>
              </a:buClr>
              <a:buSzPts val="1400"/>
            </a:pPr>
            <a:endParaRPr lang="en" sz="1400" b="1" i="0" u="none" strike="noStrike" cap="none" dirty="0">
              <a:solidFill>
                <a:srgbClr val="0070C0"/>
              </a:solidFill>
              <a:latin typeface="Arial"/>
              <a:ea typeface="Arial"/>
              <a:cs typeface="Arial"/>
              <a:sym typeface="Arial"/>
            </a:endParaRPr>
          </a:p>
          <a:p>
            <a:pPr marL="457200" marR="0" lvl="0" indent="-317500" algn="l" rtl="0">
              <a:lnSpc>
                <a:spcPct val="115000"/>
              </a:lnSpc>
              <a:spcBef>
                <a:spcPts val="0"/>
              </a:spcBef>
              <a:spcAft>
                <a:spcPts val="0"/>
              </a:spcAft>
              <a:buClr>
                <a:srgbClr val="0070C0"/>
              </a:buClr>
              <a:buSzPts val="1400"/>
              <a:buFont typeface="Arial"/>
              <a:buChar char="●"/>
            </a:pPr>
            <a:r>
              <a:rPr lang="fr-FR" b="1" dirty="0">
                <a:solidFill>
                  <a:srgbClr val="1155CC"/>
                </a:solidFill>
              </a:rPr>
              <a:t>F</a:t>
            </a:r>
            <a:r>
              <a:rPr lang="en" b="1" dirty="0">
                <a:solidFill>
                  <a:srgbClr val="1155CC"/>
                </a:solidFill>
              </a:rPr>
              <a:t>urther enhance heavy-ion physics p</a:t>
            </a:r>
            <a:r>
              <a:rPr lang="fr-FR" b="1" dirty="0" err="1">
                <a:solidFill>
                  <a:srgbClr val="1155CC"/>
                </a:solidFill>
              </a:rPr>
              <a:t>otential</a:t>
            </a:r>
            <a:r>
              <a:rPr lang="fr-FR" b="1" dirty="0">
                <a:solidFill>
                  <a:srgbClr val="1155CC"/>
                </a:solidFill>
              </a:rPr>
              <a:t>	</a:t>
            </a:r>
          </a:p>
          <a:p>
            <a:pPr marL="914400" lvl="1" indent="-304800">
              <a:lnSpc>
                <a:spcPct val="115000"/>
              </a:lnSpc>
              <a:buClr>
                <a:schemeClr val="dk2"/>
              </a:buClr>
              <a:buSzPts val="1200"/>
              <a:buFont typeface="Arial"/>
              <a:buChar char="○"/>
            </a:pPr>
            <a:r>
              <a:rPr lang="en-US" sz="1200" dirty="0">
                <a:solidFill>
                  <a:schemeClr val="dk2"/>
                </a:solidFill>
              </a:rPr>
              <a:t>Heavy-Flavor, </a:t>
            </a:r>
            <a:r>
              <a:rPr lang="en-US" sz="1200" dirty="0" err="1">
                <a:solidFill>
                  <a:schemeClr val="dk2"/>
                </a:solidFill>
              </a:rPr>
              <a:t>hadrochemistry</a:t>
            </a:r>
            <a:r>
              <a:rPr lang="en-US" sz="1200" dirty="0">
                <a:solidFill>
                  <a:schemeClr val="dk2"/>
                </a:solidFill>
              </a:rPr>
              <a:t> </a:t>
            </a:r>
          </a:p>
          <a:p>
            <a:pPr marL="914400" lvl="1" indent="-304800">
              <a:lnSpc>
                <a:spcPct val="115000"/>
              </a:lnSpc>
              <a:buClr>
                <a:schemeClr val="dk2"/>
              </a:buClr>
              <a:buSzPts val="1200"/>
              <a:buFont typeface="Arial"/>
              <a:buChar char="○"/>
            </a:pPr>
            <a:r>
              <a:rPr lang="en-US" sz="1200" dirty="0">
                <a:solidFill>
                  <a:schemeClr val="dk2"/>
                </a:solidFill>
              </a:rPr>
              <a:t>Both in collider and Fixed-Target programs</a:t>
            </a:r>
          </a:p>
          <a:p>
            <a:pPr marL="914400" lvl="2" indent="-304800">
              <a:lnSpc>
                <a:spcPct val="115000"/>
              </a:lnSpc>
              <a:buClr>
                <a:srgbClr val="1155CC"/>
              </a:buClr>
              <a:buSzPts val="1200"/>
              <a:buFont typeface="Arial"/>
              <a:buChar char="○"/>
            </a:pPr>
            <a:r>
              <a:rPr lang="en-US" sz="1200" dirty="0">
                <a:solidFill>
                  <a:srgbClr val="595959"/>
                </a:solidFill>
              </a:rPr>
              <a:t>No limitation on centrality reach</a:t>
            </a:r>
            <a:endParaRPr sz="900" i="0" u="none" strike="noStrike" cap="none" dirty="0">
              <a:solidFill>
                <a:srgbClr val="595959"/>
              </a:solidFill>
              <a:latin typeface="Arial"/>
              <a:ea typeface="Arial"/>
              <a:cs typeface="Arial"/>
              <a:sym typeface="Arial"/>
            </a:endParaRPr>
          </a:p>
        </p:txBody>
      </p:sp>
      <p:sp>
        <p:nvSpPr>
          <p:cNvPr id="440" name="Google Shape;440;p59"/>
          <p:cNvSpPr txBox="1"/>
          <p:nvPr/>
        </p:nvSpPr>
        <p:spPr>
          <a:xfrm>
            <a:off x="5742674" y="1007775"/>
            <a:ext cx="3238626" cy="32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FF0000"/>
                </a:solidFill>
                <a:latin typeface="Arial"/>
                <a:ea typeface="Arial"/>
                <a:cs typeface="Arial"/>
                <a:sym typeface="Arial"/>
              </a:rPr>
              <a:t>LHCb – upgrades – </a:t>
            </a:r>
            <a:r>
              <a:rPr lang="fr-FR" sz="1800" b="1" i="0" u="none" strike="noStrike" cap="none" dirty="0">
                <a:solidFill>
                  <a:srgbClr val="FF0000"/>
                </a:solidFill>
                <a:latin typeface="Arial"/>
                <a:ea typeface="Arial"/>
                <a:cs typeface="Arial"/>
                <a:sym typeface="Arial"/>
              </a:rPr>
              <a:t>phase II</a:t>
            </a:r>
            <a:endParaRPr sz="1800" b="1" i="0" u="none" strike="noStrike" cap="none" dirty="0">
              <a:solidFill>
                <a:srgbClr val="FF0000"/>
              </a:solidFill>
              <a:latin typeface="Arial"/>
              <a:ea typeface="Arial"/>
              <a:cs typeface="Arial"/>
              <a:sym typeface="Arial"/>
            </a:endParaRPr>
          </a:p>
        </p:txBody>
      </p:sp>
      <p:pic>
        <p:nvPicPr>
          <p:cNvPr id="2" name="Image 1">
            <a:extLst>
              <a:ext uri="{FF2B5EF4-FFF2-40B4-BE49-F238E27FC236}">
                <a16:creationId xmlns:a16="http://schemas.microsoft.com/office/drawing/2014/main" id="{E43C185E-A381-4455-8906-669F62D9EAB0}"/>
              </a:ext>
            </a:extLst>
          </p:cNvPr>
          <p:cNvPicPr>
            <a:picLocks noChangeAspect="1"/>
          </p:cNvPicPr>
          <p:nvPr/>
        </p:nvPicPr>
        <p:blipFill rotWithShape="1">
          <a:blip r:embed="rId4">
            <a:clrChange>
              <a:clrFrom>
                <a:srgbClr val="FFFFFF"/>
              </a:clrFrom>
              <a:clrTo>
                <a:srgbClr val="FFFFFF">
                  <a:alpha val="0"/>
                </a:srgbClr>
              </a:clrTo>
            </a:clrChange>
          </a:blip>
          <a:srcRect r="1892"/>
          <a:stretch/>
        </p:blipFill>
        <p:spPr>
          <a:xfrm>
            <a:off x="4903968" y="1675676"/>
            <a:ext cx="4173894" cy="2987541"/>
          </a:xfrm>
          <a:prstGeom prst="rect">
            <a:avLst/>
          </a:prstGeom>
        </p:spPr>
      </p:pic>
      <p:sp>
        <p:nvSpPr>
          <p:cNvPr id="3" name="ZoneTexte 2">
            <a:extLst>
              <a:ext uri="{FF2B5EF4-FFF2-40B4-BE49-F238E27FC236}">
                <a16:creationId xmlns:a16="http://schemas.microsoft.com/office/drawing/2014/main" id="{9056516D-45C3-49E7-9A21-CC799BA06724}"/>
              </a:ext>
            </a:extLst>
          </p:cNvPr>
          <p:cNvSpPr txBox="1"/>
          <p:nvPr/>
        </p:nvSpPr>
        <p:spPr>
          <a:xfrm>
            <a:off x="5330914" y="4393597"/>
            <a:ext cx="494046" cy="307777"/>
          </a:xfrm>
          <a:prstGeom prst="rect">
            <a:avLst/>
          </a:prstGeom>
          <a:solidFill>
            <a:schemeClr val="bg1"/>
          </a:solidFill>
          <a:ln w="19050">
            <a:noFill/>
          </a:ln>
        </p:spPr>
        <p:txBody>
          <a:bodyPr wrap="none" rtlCol="0">
            <a:spAutoFit/>
          </a:bodyPr>
          <a:lstStyle/>
          <a:p>
            <a:r>
              <a:rPr lang="en-GB" b="1" dirty="0">
                <a:solidFill>
                  <a:srgbClr val="595959"/>
                </a:solidFill>
              </a:rPr>
              <a:t>0 m</a:t>
            </a:r>
          </a:p>
        </p:txBody>
      </p:sp>
      <p:sp>
        <p:nvSpPr>
          <p:cNvPr id="12" name="ZoneTexte 11">
            <a:extLst>
              <a:ext uri="{FF2B5EF4-FFF2-40B4-BE49-F238E27FC236}">
                <a16:creationId xmlns:a16="http://schemas.microsoft.com/office/drawing/2014/main" id="{82E03065-D834-4FB9-82C8-9E66E6CDF40E}"/>
              </a:ext>
            </a:extLst>
          </p:cNvPr>
          <p:cNvSpPr txBox="1"/>
          <p:nvPr/>
        </p:nvSpPr>
        <p:spPr>
          <a:xfrm>
            <a:off x="6686042" y="4398351"/>
            <a:ext cx="593432" cy="307777"/>
          </a:xfrm>
          <a:prstGeom prst="rect">
            <a:avLst/>
          </a:prstGeom>
          <a:solidFill>
            <a:schemeClr val="bg1"/>
          </a:solidFill>
        </p:spPr>
        <p:txBody>
          <a:bodyPr wrap="none" rtlCol="0">
            <a:spAutoFit/>
          </a:bodyPr>
          <a:lstStyle/>
          <a:p>
            <a:r>
              <a:rPr lang="en-GB" b="1" dirty="0">
                <a:solidFill>
                  <a:srgbClr val="595959"/>
                </a:solidFill>
              </a:rPr>
              <a:t>10 m</a:t>
            </a:r>
          </a:p>
        </p:txBody>
      </p:sp>
      <p:sp>
        <p:nvSpPr>
          <p:cNvPr id="13" name="ZoneTexte 12">
            <a:extLst>
              <a:ext uri="{FF2B5EF4-FFF2-40B4-BE49-F238E27FC236}">
                <a16:creationId xmlns:a16="http://schemas.microsoft.com/office/drawing/2014/main" id="{B9398C4C-C73C-4EB9-AA78-A7D79C605819}"/>
              </a:ext>
            </a:extLst>
          </p:cNvPr>
          <p:cNvSpPr txBox="1"/>
          <p:nvPr/>
        </p:nvSpPr>
        <p:spPr>
          <a:xfrm>
            <a:off x="8170537" y="4393597"/>
            <a:ext cx="593432" cy="307777"/>
          </a:xfrm>
          <a:prstGeom prst="rect">
            <a:avLst/>
          </a:prstGeom>
          <a:solidFill>
            <a:schemeClr val="bg1"/>
          </a:solidFill>
        </p:spPr>
        <p:txBody>
          <a:bodyPr wrap="none" rtlCol="0">
            <a:spAutoFit/>
          </a:bodyPr>
          <a:lstStyle/>
          <a:p>
            <a:r>
              <a:rPr lang="en-GB" b="1" dirty="0">
                <a:solidFill>
                  <a:srgbClr val="595959"/>
                </a:solidFill>
              </a:rPr>
              <a:t>20 m</a:t>
            </a:r>
          </a:p>
        </p:txBody>
      </p:sp>
    </p:spTree>
    <p:extLst>
      <p:ext uri="{BB962C8B-B14F-4D97-AF65-F5344CB8AC3E}">
        <p14:creationId xmlns:p14="http://schemas.microsoft.com/office/powerpoint/2010/main" val="2695668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26</a:t>
            </a:fld>
            <a:endParaRPr/>
          </a:p>
        </p:txBody>
      </p:sp>
      <p:pic>
        <p:nvPicPr>
          <p:cNvPr id="458" name="Google Shape;458;p61"/>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459" name="Google Shape;459;p61"/>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@LHC</a:t>
            </a:r>
            <a:br>
              <a:rPr lang="en" dirty="0">
                <a:latin typeface="+mn-lt"/>
                <a:ea typeface="Comic Sans MS"/>
                <a:cs typeface="Comic Sans MS"/>
                <a:sym typeface="Comic Sans MS"/>
              </a:rPr>
            </a:br>
            <a:r>
              <a:rPr lang="en" sz="800" dirty="0">
                <a:latin typeface="+mn-lt"/>
                <a:ea typeface="Comic Sans MS"/>
                <a:cs typeface="Comic Sans MS"/>
                <a:sym typeface="Comic Sans MS"/>
              </a:rPr>
              <a:t> </a:t>
            </a:r>
            <a:br>
              <a:rPr lang="en" dirty="0">
                <a:latin typeface="+mn-lt"/>
                <a:ea typeface="Comic Sans MS"/>
                <a:cs typeface="Comic Sans MS"/>
                <a:sym typeface="Comic Sans MS"/>
              </a:rPr>
            </a:br>
            <a:r>
              <a:rPr lang="en" b="1" dirty="0">
                <a:solidFill>
                  <a:srgbClr val="FF0000"/>
                </a:solidFill>
                <a:latin typeface="+mn-lt"/>
                <a:ea typeface="Comic Sans MS"/>
                <a:cs typeface="Comic Sans MS"/>
                <a:sym typeface="Comic Sans MS"/>
              </a:rPr>
              <a:t>LHC run 5+ (phase II) – 2032+</a:t>
            </a:r>
            <a:endParaRPr b="1" dirty="0">
              <a:solidFill>
                <a:srgbClr val="FF0000"/>
              </a:solidFill>
              <a:latin typeface="+mn-lt"/>
              <a:ea typeface="Comic Sans MS"/>
              <a:cs typeface="Comic Sans MS"/>
              <a:sym typeface="Comic Sans MS"/>
            </a:endParaRPr>
          </a:p>
        </p:txBody>
      </p:sp>
      <p:cxnSp>
        <p:nvCxnSpPr>
          <p:cNvPr id="460" name="Google Shape;460;p61"/>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461" name="Google Shape;461;p6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SzPts val="1800"/>
              <a:buNone/>
            </a:pPr>
            <a:r>
              <a:rPr lang="en" sz="2000" dirty="0"/>
              <a:t>Current status</a:t>
            </a:r>
            <a:endParaRPr sz="2000" i="1" dirty="0"/>
          </a:p>
          <a:p>
            <a:pPr marL="457200" lvl="0" indent="0" algn="l" rtl="0">
              <a:lnSpc>
                <a:spcPct val="115000"/>
              </a:lnSpc>
              <a:spcBef>
                <a:spcPts val="0"/>
              </a:spcBef>
              <a:spcAft>
                <a:spcPts val="0"/>
              </a:spcAft>
              <a:buSzPts val="1800"/>
              <a:buNone/>
            </a:pPr>
            <a:endParaRPr sz="800" i="1" dirty="0"/>
          </a:p>
        </p:txBody>
      </p:sp>
      <p:graphicFrame>
        <p:nvGraphicFramePr>
          <p:cNvPr id="462" name="Google Shape;462;p61"/>
          <p:cNvGraphicFramePr/>
          <p:nvPr>
            <p:extLst>
              <p:ext uri="{D42A27DB-BD31-4B8C-83A1-F6EECF244321}">
                <p14:modId xmlns:p14="http://schemas.microsoft.com/office/powerpoint/2010/main" val="3416563393"/>
              </p:ext>
            </p:extLst>
          </p:nvPr>
        </p:nvGraphicFramePr>
        <p:xfrm>
          <a:off x="219739" y="1852175"/>
          <a:ext cx="8704525" cy="2138720"/>
        </p:xfrm>
        <a:graphic>
          <a:graphicData uri="http://schemas.openxmlformats.org/drawingml/2006/table">
            <a:tbl>
              <a:tblPr firstRow="1" bandRow="1">
                <a:noFill/>
                <a:tableStyleId>{1C220772-F3A1-4939-82E6-0F98A7A89296}</a:tableStyleId>
              </a:tblPr>
              <a:tblGrid>
                <a:gridCol w="999461">
                  <a:extLst>
                    <a:ext uri="{9D8B030D-6E8A-4147-A177-3AD203B41FA5}">
                      <a16:colId xmlns:a16="http://schemas.microsoft.com/office/drawing/2014/main" val="20000"/>
                    </a:ext>
                  </a:extLst>
                </a:gridCol>
                <a:gridCol w="3145410">
                  <a:extLst>
                    <a:ext uri="{9D8B030D-6E8A-4147-A177-3AD203B41FA5}">
                      <a16:colId xmlns:a16="http://schemas.microsoft.com/office/drawing/2014/main" val="20001"/>
                    </a:ext>
                  </a:extLst>
                </a:gridCol>
                <a:gridCol w="2394409">
                  <a:extLst>
                    <a:ext uri="{9D8B030D-6E8A-4147-A177-3AD203B41FA5}">
                      <a16:colId xmlns:a16="http://schemas.microsoft.com/office/drawing/2014/main" val="20002"/>
                    </a:ext>
                  </a:extLst>
                </a:gridCol>
                <a:gridCol w="216524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None/>
                      </a:pPr>
                      <a:r>
                        <a:rPr lang="fr-FR" sz="1400" b="1" u="none" strike="noStrike" cap="none" dirty="0" err="1">
                          <a:solidFill>
                            <a:srgbClr val="595959"/>
                          </a:solidFill>
                        </a:rPr>
                        <a:t>Exp</a:t>
                      </a:r>
                      <a:r>
                        <a:rPr lang="fr-FR" sz="1400" u="none" strike="noStrike" cap="none" dirty="0">
                          <a:solidFill>
                            <a:srgbClr val="595959"/>
                          </a:solidFill>
                        </a:rPr>
                        <a:t>.</a:t>
                      </a:r>
                      <a:endParaRPr sz="1400" u="none" strike="noStrike" cap="none" dirty="0">
                        <a:solidFill>
                          <a:srgbClr val="595959"/>
                        </a:solidFill>
                      </a:endParaRPr>
                    </a:p>
                  </a:txBody>
                  <a:tcPr marL="91450" marR="91450" marT="45725" marB="45725" anchor="ctr"/>
                </a:tc>
                <a:tc>
                  <a:txBody>
                    <a:bodyPr/>
                    <a:lstStyle/>
                    <a:p>
                      <a:pPr marL="0" marR="0" lvl="0" indent="0" algn="ctr" rtl="0">
                        <a:lnSpc>
                          <a:spcPct val="100000"/>
                        </a:lnSpc>
                        <a:spcBef>
                          <a:spcPts val="0"/>
                        </a:spcBef>
                        <a:spcAft>
                          <a:spcPts val="0"/>
                        </a:spcAft>
                        <a:buNone/>
                      </a:pPr>
                      <a:r>
                        <a:rPr lang="en" sz="1400" u="none" strike="noStrike" cap="none" dirty="0">
                          <a:solidFill>
                            <a:srgbClr val="595959"/>
                          </a:solidFill>
                        </a:rPr>
                        <a:t>participating/interested pe</a:t>
                      </a:r>
                      <a:r>
                        <a:rPr lang="fr-FR" sz="1400" u="none" strike="noStrike" cap="none" dirty="0" err="1">
                          <a:solidFill>
                            <a:srgbClr val="595959"/>
                          </a:solidFill>
                        </a:rPr>
                        <a:t>rm</a:t>
                      </a:r>
                      <a:r>
                        <a:rPr lang="fr-FR" sz="1400" u="none" strike="noStrike" cap="none" dirty="0">
                          <a:solidFill>
                            <a:srgbClr val="595959"/>
                          </a:solidFill>
                        </a:rPr>
                        <a:t>. Phys.</a:t>
                      </a:r>
                      <a:endParaRPr dirty="0"/>
                    </a:p>
                  </a:txBody>
                  <a:tcPr marL="91450" marR="91450" marT="45725" marB="45725" anchor="ctr"/>
                </a:tc>
                <a:tc>
                  <a:txBody>
                    <a:bodyPr/>
                    <a:lstStyle/>
                    <a:p>
                      <a:pPr marL="0" marR="0" lvl="0" indent="0" algn="ctr" rtl="0">
                        <a:lnSpc>
                          <a:spcPct val="100000"/>
                        </a:lnSpc>
                        <a:spcBef>
                          <a:spcPts val="0"/>
                        </a:spcBef>
                        <a:spcAft>
                          <a:spcPts val="0"/>
                        </a:spcAft>
                        <a:buNone/>
                      </a:pPr>
                      <a:r>
                        <a:rPr lang="en" sz="1400" u="none" strike="noStrike" cap="none">
                          <a:solidFill>
                            <a:srgbClr val="595959"/>
                          </a:solidFill>
                        </a:rPr>
                        <a:t>Status</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 sz="1400" u="none" strike="noStrike" cap="none">
                          <a:solidFill>
                            <a:srgbClr val="595959"/>
                          </a:solidFill>
                        </a:rPr>
                        <a:t>Main specs</a:t>
                      </a:r>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en" sz="1400" b="1" u="none" strike="noStrike" cap="none" dirty="0">
                          <a:solidFill>
                            <a:srgbClr val="595959"/>
                          </a:solidFill>
                        </a:rPr>
                        <a:t>ALICE3</a:t>
                      </a:r>
                      <a:endParaRPr b="1" dirty="0"/>
                    </a:p>
                  </a:txBody>
                  <a:tcPr marL="91450" marR="91450" marT="45725" marB="45725" anchor="ctr"/>
                </a:tc>
                <a:tc>
                  <a:txBody>
                    <a:bodyPr/>
                    <a:lstStyle/>
                    <a:p>
                      <a:pPr marL="0" marR="0" lvl="0" indent="0" algn="ctr" rtl="0">
                        <a:lnSpc>
                          <a:spcPct val="100000"/>
                        </a:lnSpc>
                        <a:spcBef>
                          <a:spcPts val="0"/>
                        </a:spcBef>
                        <a:spcAft>
                          <a:spcPts val="0"/>
                        </a:spcAft>
                        <a:buNone/>
                      </a:pPr>
                      <a:r>
                        <a:rPr lang="en" sz="1400" b="0" u="none" strike="noStrike" cap="none" dirty="0">
                          <a:solidFill>
                            <a:srgbClr val="595959"/>
                          </a:solidFill>
                        </a:rPr>
                        <a:t>IN2P3 O(10)</a:t>
                      </a:r>
                      <a:endParaRPr b="0" u="none" dirty="0"/>
                    </a:p>
                  </a:txBody>
                  <a:tcPr marL="91450" marR="91450" marT="45725" marB="45725" anchor="ctr"/>
                </a:tc>
                <a:tc>
                  <a:txBody>
                    <a:bodyPr/>
                    <a:lstStyle/>
                    <a:p>
                      <a:pPr marL="0" marR="0" lvl="0" indent="0" algn="ctr" rtl="0">
                        <a:lnSpc>
                          <a:spcPct val="100000"/>
                        </a:lnSpc>
                        <a:spcBef>
                          <a:spcPts val="0"/>
                        </a:spcBef>
                        <a:spcAft>
                          <a:spcPts val="0"/>
                        </a:spcAft>
                        <a:buNone/>
                      </a:pPr>
                      <a:r>
                        <a:rPr lang="en" sz="1400" u="none" strike="noStrike" cap="none" dirty="0">
                          <a:solidFill>
                            <a:srgbClr val="595959"/>
                          </a:solidFill>
                        </a:rPr>
                        <a:t>LOI to be submitted to LHCC (11/2021)</a:t>
                      </a:r>
                      <a:endParaRPr dirty="0"/>
                    </a:p>
                  </a:txBody>
                  <a:tcPr marL="91450" marR="91450" marT="45725" marB="45725" anchor="ctr"/>
                </a:tc>
                <a:tc>
                  <a:txBody>
                    <a:bodyPr/>
                    <a:lstStyle/>
                    <a:p>
                      <a:pPr marL="0" marR="0" lvl="0" indent="0" algn="ctr" rtl="0">
                        <a:lnSpc>
                          <a:spcPct val="100000"/>
                        </a:lnSpc>
                        <a:spcBef>
                          <a:spcPts val="0"/>
                        </a:spcBef>
                        <a:spcAft>
                          <a:spcPts val="0"/>
                        </a:spcAft>
                        <a:buNone/>
                      </a:pPr>
                      <a:r>
                        <a:rPr lang="en" sz="1400" u="none" strike="noStrike" cap="none" dirty="0">
                          <a:solidFill>
                            <a:srgbClr val="595959"/>
                          </a:solidFill>
                        </a:rPr>
                        <a:t>low p</a:t>
                      </a:r>
                      <a:r>
                        <a:rPr lang="en" sz="1400" u="none" strike="noStrike" cap="none" baseline="-25000" dirty="0">
                          <a:solidFill>
                            <a:srgbClr val="595959"/>
                          </a:solidFill>
                        </a:rPr>
                        <a:t>T</a:t>
                      </a:r>
                      <a:r>
                        <a:rPr lang="en" sz="1400" u="none" strike="noStrike" cap="none" dirty="0">
                          <a:solidFill>
                            <a:srgbClr val="595959"/>
                          </a:solidFill>
                        </a:rPr>
                        <a:t>, |</a:t>
                      </a:r>
                      <a:r>
                        <a:rPr lang="en" sz="1400" u="none" strike="noStrike" cap="none" dirty="0">
                          <a:solidFill>
                            <a:srgbClr val="595959"/>
                          </a:solidFill>
                          <a:latin typeface="Noto Sans Symbols"/>
                          <a:ea typeface="Noto Sans Symbols"/>
                          <a:cs typeface="Noto Sans Symbols"/>
                          <a:sym typeface="Noto Sans Symbols"/>
                        </a:rPr>
                        <a:t>η</a:t>
                      </a:r>
                      <a:r>
                        <a:rPr lang="en" sz="1400" u="none" strike="noStrike" cap="none" dirty="0">
                          <a:solidFill>
                            <a:srgbClr val="595959"/>
                          </a:solidFill>
                        </a:rPr>
                        <a:t>|&lt;4,             PID, </a:t>
                      </a:r>
                      <a:r>
                        <a:rPr lang="fr-FR" sz="1400" u="none" strike="noStrike" cap="none" dirty="0" err="1">
                          <a:solidFill>
                            <a:srgbClr val="595959"/>
                          </a:solidFill>
                        </a:rPr>
                        <a:t>calorimetry</a:t>
                      </a:r>
                      <a:r>
                        <a:rPr lang="fr-FR" sz="1400" u="none" strike="noStrike" cap="none" dirty="0">
                          <a:solidFill>
                            <a:srgbClr val="595959"/>
                          </a:solidFill>
                        </a:rPr>
                        <a:t>,</a:t>
                      </a:r>
                      <a:r>
                        <a:rPr lang="en" sz="1400" u="none" strike="noStrike" cap="none" dirty="0">
                          <a:solidFill>
                            <a:srgbClr val="595959"/>
                          </a:solidFill>
                        </a:rPr>
                        <a:t> muons</a:t>
                      </a:r>
                      <a:endParaRPr dirty="0"/>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None/>
                      </a:pPr>
                      <a:r>
                        <a:rPr lang="en" sz="1400" b="1" u="none" strike="noStrike" cap="none" dirty="0">
                          <a:solidFill>
                            <a:srgbClr val="595959"/>
                          </a:solidFill>
                        </a:rPr>
                        <a:t>CMS</a:t>
                      </a:r>
                      <a:endParaRPr b="1" dirty="0"/>
                    </a:p>
                  </a:txBody>
                  <a:tcPr marL="91450" marR="91450" marT="45725" marB="45725" anchor="ctr"/>
                </a:tc>
                <a:tc>
                  <a:txBody>
                    <a:bodyPr/>
                    <a:lstStyle/>
                    <a:p>
                      <a:pPr marL="0" marR="0" lvl="0" indent="0" algn="ctr" rtl="0">
                        <a:lnSpc>
                          <a:spcPct val="100000"/>
                        </a:lnSpc>
                        <a:spcBef>
                          <a:spcPts val="0"/>
                        </a:spcBef>
                        <a:spcAft>
                          <a:spcPts val="0"/>
                        </a:spcAft>
                        <a:buNone/>
                      </a:pPr>
                      <a:r>
                        <a:rPr lang="en" sz="1400" u="none" strike="noStrike" cap="none" dirty="0">
                          <a:solidFill>
                            <a:srgbClr val="595959"/>
                          </a:solidFill>
                        </a:rPr>
                        <a:t>IN2P3 (2)</a:t>
                      </a:r>
                    </a:p>
                  </a:txBody>
                  <a:tcPr marL="91450" marR="91450" marT="45725" marB="45725" anchor="ctr"/>
                </a:tc>
                <a:tc>
                  <a:txBody>
                    <a:bodyPr/>
                    <a:lstStyle/>
                    <a:p>
                      <a:pPr marL="0" marR="0" lvl="0" indent="0" algn="ctr" rtl="0">
                        <a:lnSpc>
                          <a:spcPct val="100000"/>
                        </a:lnSpc>
                        <a:spcBef>
                          <a:spcPts val="0"/>
                        </a:spcBef>
                        <a:spcAft>
                          <a:spcPts val="0"/>
                        </a:spcAft>
                        <a:buNone/>
                      </a:pPr>
                      <a:r>
                        <a:rPr lang="fr-FR" sz="1400" u="none" strike="noStrike" cap="none" dirty="0">
                          <a:solidFill>
                            <a:srgbClr val="595959"/>
                          </a:solidFill>
                        </a:rPr>
                        <a:t>TDRs(2017 – 2021)</a:t>
                      </a:r>
                    </a:p>
                    <a:p>
                      <a:pPr marL="0" marR="0" lvl="0" indent="0" algn="ctr" rtl="0">
                        <a:lnSpc>
                          <a:spcPct val="100000"/>
                        </a:lnSpc>
                        <a:spcBef>
                          <a:spcPts val="0"/>
                        </a:spcBef>
                        <a:spcAft>
                          <a:spcPts val="0"/>
                        </a:spcAft>
                        <a:buNone/>
                      </a:pPr>
                      <a:r>
                        <a:rPr lang="fr-FR" sz="1400" u="none" strike="noStrike" cap="none" dirty="0">
                          <a:solidFill>
                            <a:srgbClr val="595959"/>
                          </a:solidFill>
                        </a:rPr>
                        <a:t>TGIR HL-LHC</a:t>
                      </a:r>
                      <a:endParaRPr dirty="0"/>
                    </a:p>
                  </a:txBody>
                  <a:tcPr marL="91450" marR="91450" marT="45725" marB="45725" anchor="ctr"/>
                </a:tc>
                <a:tc>
                  <a:txBody>
                    <a:bodyPr/>
                    <a:lstStyle/>
                    <a:p>
                      <a:pPr marL="0" marR="0" lvl="0" indent="0" algn="ctr" rtl="0">
                        <a:lnSpc>
                          <a:spcPct val="100000"/>
                        </a:lnSpc>
                        <a:spcBef>
                          <a:spcPts val="0"/>
                        </a:spcBef>
                        <a:spcAft>
                          <a:spcPts val="0"/>
                        </a:spcAft>
                        <a:buNone/>
                      </a:pPr>
                      <a:r>
                        <a:rPr lang="en" sz="1400" u="none" strike="noStrike" cap="none" dirty="0">
                          <a:solidFill>
                            <a:srgbClr val="595959"/>
                          </a:solidFill>
                        </a:rPr>
                        <a:t>Intermediate p</a:t>
                      </a:r>
                      <a:r>
                        <a:rPr lang="en" sz="1400" u="none" strike="noStrike" cap="none" baseline="-25000" dirty="0">
                          <a:solidFill>
                            <a:srgbClr val="595959"/>
                          </a:solidFill>
                        </a:rPr>
                        <a:t>T</a:t>
                      </a:r>
                      <a:r>
                        <a:rPr lang="en" sz="1400" u="none" strike="noStrike" cap="none" dirty="0">
                          <a:solidFill>
                            <a:srgbClr val="595959"/>
                          </a:solidFill>
                        </a:rPr>
                        <a:t>, |</a:t>
                      </a:r>
                      <a:r>
                        <a:rPr lang="en" sz="1400" u="none" strike="noStrike" cap="none" dirty="0">
                          <a:solidFill>
                            <a:srgbClr val="595959"/>
                          </a:solidFill>
                          <a:latin typeface="Symbol" panose="05050102010706020507" pitchFamily="18" charset="2"/>
                        </a:rPr>
                        <a:t>h</a:t>
                      </a:r>
                      <a:r>
                        <a:rPr lang="en" sz="1400" u="none" strike="noStrike" cap="none" dirty="0">
                          <a:solidFill>
                            <a:srgbClr val="595959"/>
                          </a:solidFill>
                        </a:rPr>
                        <a:t>|&lt;4, PID, calorimetry, muons</a:t>
                      </a:r>
                      <a:endParaRPr dirty="0"/>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None/>
                      </a:pPr>
                      <a:r>
                        <a:rPr lang="en" sz="1400" b="1" u="none" strike="noStrike" cap="none" dirty="0">
                          <a:solidFill>
                            <a:srgbClr val="595959"/>
                          </a:solidFill>
                        </a:rPr>
                        <a:t>LHCb</a:t>
                      </a:r>
                      <a:endParaRPr sz="1400" b="1" u="none" strike="noStrike" cap="none" dirty="0">
                        <a:solidFill>
                          <a:srgbClr val="595959"/>
                        </a:solidFill>
                      </a:endParaRPr>
                    </a:p>
                  </a:txBody>
                  <a:tcPr marL="91450" marR="91450" marT="45725" marB="45725" anchor="ctr"/>
                </a:tc>
                <a:tc>
                  <a:txBody>
                    <a:bodyPr/>
                    <a:lstStyle/>
                    <a:p>
                      <a:pPr marL="0" marR="0" lvl="0" indent="0" algn="ctr" rtl="0">
                        <a:lnSpc>
                          <a:spcPct val="100000"/>
                        </a:lnSpc>
                        <a:spcBef>
                          <a:spcPts val="0"/>
                        </a:spcBef>
                        <a:spcAft>
                          <a:spcPts val="0"/>
                        </a:spcAft>
                        <a:buNone/>
                      </a:pPr>
                      <a:r>
                        <a:rPr lang="fr-FR" sz="1400" u="none" strike="noStrike" cap="none" dirty="0">
                          <a:solidFill>
                            <a:srgbClr val="595959"/>
                          </a:solidFill>
                        </a:rPr>
                        <a:t>IN2P3 (9) + </a:t>
                      </a:r>
                      <a:r>
                        <a:rPr lang="fr-FR" sz="1400" u="none" strike="noStrike" cap="none" dirty="0" err="1">
                          <a:solidFill>
                            <a:srgbClr val="595959"/>
                          </a:solidFill>
                        </a:rPr>
                        <a:t>Irfu</a:t>
                      </a:r>
                      <a:r>
                        <a:rPr lang="fr-FR" sz="1400" u="none" strike="noStrike" cap="none" dirty="0">
                          <a:solidFill>
                            <a:srgbClr val="595959"/>
                          </a:solidFill>
                        </a:rPr>
                        <a:t>/CEA (7)</a:t>
                      </a:r>
                    </a:p>
                  </a:txBody>
                  <a:tcPr marL="91450" marR="91450" marT="45725" marB="45725" anchor="ctr"/>
                </a:tc>
                <a:tc>
                  <a:txBody>
                    <a:bodyPr/>
                    <a:lstStyle/>
                    <a:p>
                      <a:pPr marL="0" marR="0" lvl="0" indent="0" algn="ctr" rtl="0">
                        <a:lnSpc>
                          <a:spcPct val="100000"/>
                        </a:lnSpc>
                        <a:spcBef>
                          <a:spcPts val="0"/>
                        </a:spcBef>
                        <a:spcAft>
                          <a:spcPts val="0"/>
                        </a:spcAft>
                        <a:buNone/>
                      </a:pPr>
                      <a:r>
                        <a:rPr lang="en" sz="1400" u="none" strike="noStrike" cap="none" dirty="0">
                          <a:solidFill>
                            <a:srgbClr val="595959"/>
                          </a:solidFill>
                        </a:rPr>
                        <a:t>Framework TDR </a:t>
                      </a:r>
                      <a:r>
                        <a:rPr lang="fr-FR" sz="1400" u="none" strike="noStrike" cap="none" dirty="0">
                          <a:solidFill>
                            <a:srgbClr val="595959"/>
                          </a:solidFill>
                        </a:rPr>
                        <a:t>draft </a:t>
                      </a:r>
                      <a:r>
                        <a:rPr lang="en" sz="1400" u="none" strike="noStrike" cap="none" dirty="0">
                          <a:solidFill>
                            <a:srgbClr val="595959"/>
                          </a:solidFill>
                        </a:rPr>
                        <a:t>submitted to LHCC (09/2021)</a:t>
                      </a:r>
                      <a:endParaRPr dirty="0"/>
                    </a:p>
                  </a:txBody>
                  <a:tcPr marL="91450" marR="91450" marT="45725" marB="45725" anchor="ctr"/>
                </a:tc>
                <a:tc>
                  <a:txBody>
                    <a:bodyPr/>
                    <a:lstStyle/>
                    <a:p>
                      <a:pPr marL="0" marR="0" lvl="0" indent="0" algn="ctr" rtl="0">
                        <a:lnSpc>
                          <a:spcPct val="100000"/>
                        </a:lnSpc>
                        <a:spcBef>
                          <a:spcPts val="0"/>
                        </a:spcBef>
                        <a:spcAft>
                          <a:spcPts val="0"/>
                        </a:spcAft>
                        <a:buNone/>
                      </a:pPr>
                      <a:r>
                        <a:rPr lang="en" sz="1400" u="none" strike="noStrike" cap="none" dirty="0">
                          <a:solidFill>
                            <a:srgbClr val="595959"/>
                          </a:solidFill>
                        </a:rPr>
                        <a:t>Low p</a:t>
                      </a:r>
                      <a:r>
                        <a:rPr lang="en" sz="1400" u="none" strike="noStrike" cap="none" baseline="-25000" dirty="0">
                          <a:solidFill>
                            <a:srgbClr val="595959"/>
                          </a:solidFill>
                        </a:rPr>
                        <a:t>T</a:t>
                      </a:r>
                      <a:r>
                        <a:rPr lang="en" sz="1400" u="none" strike="noStrike" cap="none" dirty="0">
                          <a:solidFill>
                            <a:srgbClr val="595959"/>
                          </a:solidFill>
                        </a:rPr>
                        <a:t>, 2.5&lt;</a:t>
                      </a:r>
                      <a:r>
                        <a:rPr lang="en" sz="1400" u="none" strike="noStrike" cap="none" dirty="0">
                          <a:solidFill>
                            <a:srgbClr val="595959"/>
                          </a:solidFill>
                          <a:latin typeface="Noto Sans Symbols"/>
                          <a:ea typeface="Noto Sans Symbols"/>
                          <a:cs typeface="Noto Sans Symbols"/>
                          <a:sym typeface="Noto Sans Symbols"/>
                        </a:rPr>
                        <a:t>η</a:t>
                      </a:r>
                      <a:r>
                        <a:rPr lang="en" sz="1400" u="none" strike="noStrike" cap="none" dirty="0">
                          <a:solidFill>
                            <a:srgbClr val="595959"/>
                          </a:solidFill>
                        </a:rPr>
                        <a:t>&lt;5,  PID, </a:t>
                      </a:r>
                      <a:r>
                        <a:rPr lang="fr-FR" sz="1400" u="none" strike="noStrike" cap="none" dirty="0" err="1">
                          <a:solidFill>
                            <a:srgbClr val="595959"/>
                          </a:solidFill>
                        </a:rPr>
                        <a:t>calorimetry</a:t>
                      </a:r>
                      <a:r>
                        <a:rPr lang="fr-FR" sz="1400" u="none" strike="noStrike" cap="none" dirty="0">
                          <a:solidFill>
                            <a:srgbClr val="595959"/>
                          </a:solidFill>
                        </a:rPr>
                        <a:t>,</a:t>
                      </a:r>
                      <a:r>
                        <a:rPr lang="en" sz="1400" u="none" strike="noStrike" cap="none" dirty="0">
                          <a:solidFill>
                            <a:srgbClr val="595959"/>
                          </a:solidFill>
                        </a:rPr>
                        <a:t> muons, fixed-target</a:t>
                      </a:r>
                      <a:endParaRPr dirty="0"/>
                    </a:p>
                  </a:txBody>
                  <a:tcPr marL="91450" marR="91450" marT="45725" marB="45725" anchor="ctr"/>
                </a:tc>
                <a:extLst>
                  <a:ext uri="{0D108BD9-81ED-4DB2-BD59-A6C34878D82A}">
                    <a16:rowId xmlns:a16="http://schemas.microsoft.com/office/drawing/2014/main" val="10003"/>
                  </a:ext>
                </a:extLst>
              </a:tr>
            </a:tbl>
          </a:graphicData>
        </a:graphic>
      </p:graphicFrame>
      <p:sp>
        <p:nvSpPr>
          <p:cNvPr id="3" name="ZoneTexte 2">
            <a:extLst>
              <a:ext uri="{FF2B5EF4-FFF2-40B4-BE49-F238E27FC236}">
                <a16:creationId xmlns:a16="http://schemas.microsoft.com/office/drawing/2014/main" id="{A653B412-8D5F-4A73-AB89-1CD0CBB98D3E}"/>
              </a:ext>
            </a:extLst>
          </p:cNvPr>
          <p:cNvSpPr txBox="1"/>
          <p:nvPr/>
        </p:nvSpPr>
        <p:spPr>
          <a:xfrm>
            <a:off x="3602181" y="4261098"/>
            <a:ext cx="2012089" cy="276999"/>
          </a:xfrm>
          <a:prstGeom prst="rect">
            <a:avLst/>
          </a:prstGeom>
          <a:noFill/>
        </p:spPr>
        <p:txBody>
          <a:bodyPr wrap="none" rtlCol="0">
            <a:spAutoFit/>
          </a:bodyPr>
          <a:lstStyle/>
          <a:p>
            <a:r>
              <a:rPr lang="en-GB" sz="1200" dirty="0">
                <a:solidFill>
                  <a:srgbClr val="595959"/>
                </a:solidFill>
              </a:rPr>
              <a:t>+ O(10) people undeclared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27</a:t>
            </a:fld>
            <a:endParaRPr/>
          </a:p>
        </p:txBody>
      </p:sp>
      <p:pic>
        <p:nvPicPr>
          <p:cNvPr id="458" name="Google Shape;458;p61"/>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459" name="Google Shape;459;p61"/>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en" b="1" dirty="0">
                <a:solidFill>
                  <a:srgbClr val="1155CC"/>
                </a:solidFill>
                <a:latin typeface="+mn-lt"/>
                <a:ea typeface="Comic Sans MS"/>
                <a:cs typeface="Comic Sans MS"/>
                <a:sym typeface="Comic Sans MS"/>
              </a:rPr>
              <a:t>@FAIR/SPS/JPARC</a:t>
            </a:r>
            <a:br>
              <a:rPr lang="en" b="1" dirty="0">
                <a:solidFill>
                  <a:srgbClr val="1155CC"/>
                </a:solidFill>
                <a:latin typeface="+mn-lt"/>
                <a:ea typeface="Comic Sans MS"/>
                <a:cs typeface="Comic Sans MS"/>
                <a:sym typeface="Comic Sans MS"/>
              </a:rPr>
            </a:br>
            <a:endParaRPr b="1" dirty="0">
              <a:solidFill>
                <a:srgbClr val="1155CC"/>
              </a:solidFill>
              <a:latin typeface="+mn-lt"/>
              <a:ea typeface="Comic Sans MS"/>
              <a:cs typeface="Comic Sans MS"/>
              <a:sym typeface="Comic Sans MS"/>
            </a:endParaRPr>
          </a:p>
        </p:txBody>
      </p:sp>
      <p:cxnSp>
        <p:nvCxnSpPr>
          <p:cNvPr id="460" name="Google Shape;460;p61"/>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461" name="Google Shape;461;p61"/>
          <p:cNvSpPr txBox="1">
            <a:spLocks noGrp="1"/>
          </p:cNvSpPr>
          <p:nvPr>
            <p:ph type="body" idx="1"/>
          </p:nvPr>
        </p:nvSpPr>
        <p:spPr>
          <a:xfrm>
            <a:off x="3739113" y="1022149"/>
            <a:ext cx="4639341" cy="3323329"/>
          </a:xfrm>
          <a:prstGeom prst="rect">
            <a:avLst/>
          </a:prstGeom>
          <a:noFill/>
          <a:ln>
            <a:noFill/>
          </a:ln>
        </p:spPr>
        <p:txBody>
          <a:bodyPr spcFirstLastPara="1" wrap="square" lIns="91425" tIns="91425" rIns="91425" bIns="91425" anchor="t" anchorCtr="0">
            <a:noAutofit/>
          </a:bodyPr>
          <a:lstStyle/>
          <a:p>
            <a:pPr marL="457200" lvl="0" indent="0" rtl="0">
              <a:lnSpc>
                <a:spcPct val="115000"/>
              </a:lnSpc>
              <a:spcBef>
                <a:spcPts val="0"/>
              </a:spcBef>
              <a:spcAft>
                <a:spcPts val="0"/>
              </a:spcAft>
              <a:buSzPts val="1800"/>
              <a:buNone/>
            </a:pPr>
            <a:r>
              <a:rPr lang="fr-FR" sz="1400" b="1" dirty="0">
                <a:solidFill>
                  <a:srgbClr val="DE7F00"/>
                </a:solidFill>
              </a:rPr>
              <a:t>High Energy : LHC, RHIC</a:t>
            </a:r>
          </a:p>
          <a:p>
            <a:pPr marL="800100"/>
            <a:r>
              <a:rPr lang="fr-FR" sz="1200" dirty="0" err="1"/>
              <a:t>Quantify</a:t>
            </a:r>
            <a:r>
              <a:rPr lang="fr-FR" sz="1200" dirty="0"/>
              <a:t> </a:t>
            </a:r>
            <a:r>
              <a:rPr lang="fr-FR" sz="1200" dirty="0" err="1"/>
              <a:t>properties</a:t>
            </a:r>
            <a:r>
              <a:rPr lang="fr-FR" sz="1200" dirty="0"/>
              <a:t> of QGP </a:t>
            </a:r>
            <a:r>
              <a:rPr lang="fr-FR" sz="1200" dirty="0" err="1"/>
              <a:t>fluid</a:t>
            </a:r>
            <a:endParaRPr lang="fr-FR" sz="1200" dirty="0"/>
          </a:p>
          <a:p>
            <a:pPr marL="800100"/>
            <a:r>
              <a:rPr lang="fr-FR" sz="1200" dirty="0"/>
              <a:t>How </a:t>
            </a:r>
            <a:r>
              <a:rPr lang="fr-FR" sz="1200" dirty="0" err="1"/>
              <a:t>is</a:t>
            </a:r>
            <a:r>
              <a:rPr lang="fr-FR" sz="1200" dirty="0"/>
              <a:t> </a:t>
            </a:r>
            <a:r>
              <a:rPr lang="fr-FR" sz="1200" dirty="0" err="1"/>
              <a:t>collectivity</a:t>
            </a:r>
            <a:r>
              <a:rPr lang="fr-FR" sz="1200" dirty="0"/>
              <a:t> </a:t>
            </a:r>
            <a:r>
              <a:rPr lang="fr-FR" sz="1200" dirty="0" err="1"/>
              <a:t>developed</a:t>
            </a:r>
            <a:r>
              <a:rPr lang="fr-FR" sz="1200" dirty="0"/>
              <a:t> ?</a:t>
            </a:r>
          </a:p>
          <a:p>
            <a:pPr marL="800100"/>
            <a:r>
              <a:rPr lang="fr-FR" sz="1200" dirty="0" err="1"/>
              <a:t>Collectivity</a:t>
            </a:r>
            <a:r>
              <a:rPr lang="fr-FR" sz="1200" dirty="0"/>
              <a:t> in </a:t>
            </a:r>
            <a:r>
              <a:rPr lang="fr-FR" sz="1200" dirty="0" err="1"/>
              <a:t>small</a:t>
            </a:r>
            <a:r>
              <a:rPr lang="fr-FR" sz="1200" dirty="0"/>
              <a:t> </a:t>
            </a:r>
            <a:r>
              <a:rPr lang="fr-FR" sz="1200" dirty="0" err="1"/>
              <a:t>systems</a:t>
            </a:r>
            <a:endParaRPr lang="fr-FR" sz="1200" dirty="0"/>
          </a:p>
          <a:p>
            <a:pPr marL="800100"/>
            <a:endParaRPr lang="fr-FR" sz="1200" i="1" dirty="0"/>
          </a:p>
          <a:p>
            <a:pPr indent="0">
              <a:buNone/>
            </a:pPr>
            <a:endParaRPr lang="fr-FR" sz="1400" dirty="0"/>
          </a:p>
          <a:p>
            <a:pPr indent="0">
              <a:buNone/>
            </a:pPr>
            <a:r>
              <a:rPr lang="fr-FR" sz="1400" b="1" dirty="0">
                <a:solidFill>
                  <a:srgbClr val="C00000"/>
                </a:solidFill>
              </a:rPr>
              <a:t>High (Baryon) </a:t>
            </a:r>
            <a:r>
              <a:rPr lang="fr-FR" sz="1400" b="1" dirty="0" err="1">
                <a:solidFill>
                  <a:srgbClr val="C00000"/>
                </a:solidFill>
              </a:rPr>
              <a:t>density</a:t>
            </a:r>
            <a:r>
              <a:rPr lang="fr-FR" sz="1400" b="1" dirty="0">
                <a:solidFill>
                  <a:srgbClr val="C00000"/>
                </a:solidFill>
              </a:rPr>
              <a:t> : FAIR/SPS/JPARC</a:t>
            </a:r>
          </a:p>
          <a:p>
            <a:pPr marL="800100" algn="just"/>
            <a:r>
              <a:rPr lang="fr-FR" sz="1200" b="1" dirty="0" err="1"/>
              <a:t>Onset</a:t>
            </a:r>
            <a:r>
              <a:rPr lang="fr-FR" sz="1200" b="1" dirty="0"/>
              <a:t> of </a:t>
            </a:r>
            <a:r>
              <a:rPr lang="fr-FR" sz="1200" b="1" dirty="0" err="1"/>
              <a:t>deconfinement</a:t>
            </a:r>
            <a:r>
              <a:rPr lang="fr-FR" sz="1200" dirty="0"/>
              <a:t>: </a:t>
            </a:r>
            <a:r>
              <a:rPr lang="fr-FR" sz="1200" dirty="0" err="1"/>
              <a:t>where</a:t>
            </a:r>
            <a:r>
              <a:rPr lang="fr-FR" sz="1200" dirty="0"/>
              <a:t> do </a:t>
            </a:r>
            <a:r>
              <a:rPr lang="fr-FR" sz="1200" dirty="0" err="1"/>
              <a:t>partonic</a:t>
            </a:r>
            <a:r>
              <a:rPr lang="fr-FR" sz="1200" dirty="0"/>
              <a:t> </a:t>
            </a:r>
            <a:r>
              <a:rPr lang="fr-FR" sz="1200" dirty="0" err="1"/>
              <a:t>degrees</a:t>
            </a:r>
            <a:r>
              <a:rPr lang="fr-FR" sz="1200" dirty="0"/>
              <a:t> of </a:t>
            </a:r>
            <a:r>
              <a:rPr lang="fr-FR" sz="1200" dirty="0" err="1"/>
              <a:t>freedom</a:t>
            </a:r>
            <a:r>
              <a:rPr lang="fr-FR" sz="1200" dirty="0"/>
              <a:t> start to </a:t>
            </a:r>
            <a:r>
              <a:rPr lang="fr-FR" sz="1200" dirty="0" err="1"/>
              <a:t>dominate</a:t>
            </a:r>
            <a:r>
              <a:rPr lang="fr-FR" sz="1200" dirty="0"/>
              <a:t> ?</a:t>
            </a:r>
          </a:p>
          <a:p>
            <a:pPr marL="800100" algn="just"/>
            <a:r>
              <a:rPr lang="fr-FR" sz="1200" dirty="0"/>
              <a:t>Is the </a:t>
            </a:r>
            <a:r>
              <a:rPr lang="fr-FR" sz="1200" b="1" dirty="0"/>
              <a:t>phase transition</a:t>
            </a:r>
            <a:r>
              <a:rPr lang="fr-FR" sz="1200" dirty="0"/>
              <a:t> of 1st </a:t>
            </a:r>
            <a:r>
              <a:rPr lang="fr-FR" sz="1200" dirty="0" err="1"/>
              <a:t>order</a:t>
            </a:r>
            <a:r>
              <a:rPr lang="fr-FR" sz="1200" dirty="0"/>
              <a:t> ?</a:t>
            </a:r>
          </a:p>
          <a:p>
            <a:pPr marL="800100" algn="just"/>
            <a:r>
              <a:rPr lang="fr-FR" sz="1200" dirty="0"/>
              <a:t>Critical </a:t>
            </a:r>
            <a:r>
              <a:rPr lang="fr-FR" sz="1200" b="1" dirty="0" err="1"/>
              <a:t>endpoint</a:t>
            </a:r>
            <a:r>
              <a:rPr lang="fr-FR" sz="1200" dirty="0"/>
              <a:t> ?</a:t>
            </a:r>
          </a:p>
          <a:p>
            <a:pPr marL="800100" algn="just"/>
            <a:r>
              <a:rPr lang="fr-FR" sz="1200" b="1" dirty="0" err="1"/>
              <a:t>Microscopic</a:t>
            </a:r>
            <a:r>
              <a:rPr lang="fr-FR" sz="1200" b="1" dirty="0"/>
              <a:t>  structure </a:t>
            </a:r>
            <a:r>
              <a:rPr lang="fr-FR" sz="1200" dirty="0"/>
              <a:t>of dense </a:t>
            </a:r>
            <a:r>
              <a:rPr lang="fr-FR" sz="1200" dirty="0" err="1"/>
              <a:t>hadronic</a:t>
            </a:r>
            <a:r>
              <a:rPr lang="fr-FR" sz="1200" dirty="0"/>
              <a:t> phase, as </a:t>
            </a:r>
            <a:r>
              <a:rPr lang="fr-FR" sz="1200" dirty="0" err="1"/>
              <a:t>existing</a:t>
            </a:r>
            <a:r>
              <a:rPr lang="fr-FR" sz="1200" dirty="0"/>
              <a:t>  in the </a:t>
            </a:r>
            <a:r>
              <a:rPr lang="fr-FR" sz="1200" dirty="0" err="1"/>
              <a:t>core</a:t>
            </a:r>
            <a:r>
              <a:rPr lang="fr-FR" sz="1200" dirty="0"/>
              <a:t> of compact stars (</a:t>
            </a:r>
            <a:r>
              <a:rPr lang="fr-FR" sz="1200" dirty="0" err="1"/>
              <a:t>strangeness</a:t>
            </a:r>
            <a:r>
              <a:rPr lang="fr-FR" sz="1200" dirty="0"/>
              <a:t>, </a:t>
            </a:r>
            <a:r>
              <a:rPr lang="fr-FR" sz="1200" dirty="0" err="1"/>
              <a:t>condensates</a:t>
            </a:r>
            <a:r>
              <a:rPr lang="fr-FR" sz="1200" dirty="0"/>
              <a:t>, </a:t>
            </a:r>
            <a:r>
              <a:rPr lang="fr-FR" sz="1200" dirty="0" err="1"/>
              <a:t>deconfined</a:t>
            </a:r>
            <a:r>
              <a:rPr lang="fr-FR" sz="1200" dirty="0"/>
              <a:t> states…)</a:t>
            </a:r>
          </a:p>
          <a:p>
            <a:pPr marL="800100"/>
            <a:endParaRPr sz="1200" dirty="0"/>
          </a:p>
          <a:p>
            <a:pPr marL="457200" lvl="0" indent="0" algn="l" rtl="0">
              <a:lnSpc>
                <a:spcPct val="115000"/>
              </a:lnSpc>
              <a:spcBef>
                <a:spcPts val="0"/>
              </a:spcBef>
              <a:spcAft>
                <a:spcPts val="0"/>
              </a:spcAft>
              <a:buSzPts val="1800"/>
              <a:buNone/>
            </a:pPr>
            <a:endParaRPr sz="800" i="1" dirty="0"/>
          </a:p>
        </p:txBody>
      </p:sp>
      <p:pic>
        <p:nvPicPr>
          <p:cNvPr id="2" name="Image 1">
            <a:extLst>
              <a:ext uri="{FF2B5EF4-FFF2-40B4-BE49-F238E27FC236}">
                <a16:creationId xmlns:a16="http://schemas.microsoft.com/office/drawing/2014/main" id="{5494A877-7B46-447E-AB74-0DFBD2D07988}"/>
              </a:ext>
            </a:extLst>
          </p:cNvPr>
          <p:cNvPicPr>
            <a:picLocks noChangeAspect="1"/>
          </p:cNvPicPr>
          <p:nvPr/>
        </p:nvPicPr>
        <p:blipFill>
          <a:blip r:embed="rId4"/>
          <a:stretch>
            <a:fillRect/>
          </a:stretch>
        </p:blipFill>
        <p:spPr>
          <a:xfrm>
            <a:off x="103503" y="1297863"/>
            <a:ext cx="3420098" cy="3125624"/>
          </a:xfrm>
          <a:prstGeom prst="rect">
            <a:avLst/>
          </a:prstGeom>
        </p:spPr>
      </p:pic>
    </p:spTree>
    <p:extLst>
      <p:ext uri="{BB962C8B-B14F-4D97-AF65-F5344CB8AC3E}">
        <p14:creationId xmlns:p14="http://schemas.microsoft.com/office/powerpoint/2010/main" val="2605874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482" name="Google Shape;482;p63"/>
          <p:cNvPicPr preferRelativeResize="0"/>
          <p:nvPr/>
        </p:nvPicPr>
        <p:blipFill>
          <a:blip r:embed="rId3">
            <a:alphaModFix/>
          </a:blip>
          <a:stretch>
            <a:fillRect/>
          </a:stretch>
        </p:blipFill>
        <p:spPr>
          <a:xfrm>
            <a:off x="-10" y="0"/>
            <a:ext cx="1635011" cy="1770749"/>
          </a:xfrm>
          <a:prstGeom prst="rect">
            <a:avLst/>
          </a:prstGeom>
          <a:noFill/>
          <a:ln>
            <a:noFill/>
          </a:ln>
        </p:spPr>
      </p:pic>
      <p:sp>
        <p:nvSpPr>
          <p:cNvPr id="483" name="Google Shape;483;p63"/>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b="1" dirty="0">
                <a:solidFill>
                  <a:srgbClr val="1155CC"/>
                </a:solidFill>
                <a:latin typeface="+mn-lt"/>
                <a:ea typeface="Comic Sans MS"/>
                <a:cs typeface="Comic Sans MS"/>
                <a:sym typeface="Comic Sans MS"/>
              </a:rPr>
              <a:t>SIMP – </a:t>
            </a:r>
            <a:r>
              <a:rPr lang="fr-FR" b="1" dirty="0" err="1">
                <a:solidFill>
                  <a:srgbClr val="1155CC"/>
                </a:solidFill>
                <a:latin typeface="+mn-lt"/>
                <a:ea typeface="Comic Sans MS"/>
                <a:cs typeface="Comic Sans MS"/>
                <a:sym typeface="Comic Sans MS"/>
              </a:rPr>
              <a:t>heavy</a:t>
            </a:r>
            <a:r>
              <a:rPr lang="fr-FR" b="1" dirty="0">
                <a:solidFill>
                  <a:srgbClr val="1155CC"/>
                </a:solidFill>
                <a:latin typeface="+mn-lt"/>
                <a:ea typeface="Comic Sans MS"/>
                <a:cs typeface="Comic Sans MS"/>
                <a:sym typeface="Comic Sans MS"/>
              </a:rPr>
              <a:t> ion </a:t>
            </a:r>
            <a:r>
              <a:rPr lang="fr-FR" b="1" dirty="0" err="1">
                <a:solidFill>
                  <a:srgbClr val="1155CC"/>
                </a:solidFill>
                <a:latin typeface="+mn-lt"/>
                <a:ea typeface="Comic Sans MS"/>
                <a:cs typeface="Comic Sans MS"/>
                <a:sym typeface="Comic Sans MS"/>
              </a:rPr>
              <a:t>physics</a:t>
            </a:r>
            <a:r>
              <a:rPr lang="fr-FR" b="1" dirty="0" err="1">
                <a:solidFill>
                  <a:srgbClr val="1155CC"/>
                </a:solidFill>
                <a:latin typeface="+mn-lt"/>
              </a:rPr>
              <a:t>@FAIR</a:t>
            </a:r>
            <a:r>
              <a:rPr lang="fr-FR" b="1" dirty="0">
                <a:solidFill>
                  <a:srgbClr val="1155CC"/>
                </a:solidFill>
                <a:latin typeface="+mn-lt"/>
              </a:rPr>
              <a:t>/SPS/JPARC</a:t>
            </a:r>
            <a:endParaRPr sz="3000" b="1" i="1" dirty="0">
              <a:solidFill>
                <a:srgbClr val="1155CC"/>
              </a:solidFill>
              <a:latin typeface="+mn-lt"/>
              <a:ea typeface="Comic Sans MS"/>
              <a:cs typeface="Comic Sans MS"/>
              <a:sym typeface="Comic Sans MS"/>
            </a:endParaRPr>
          </a:p>
        </p:txBody>
      </p:sp>
      <p:cxnSp>
        <p:nvCxnSpPr>
          <p:cNvPr id="484" name="Google Shape;484;p63"/>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mc:AlternateContent xmlns:mc="http://schemas.openxmlformats.org/markup-compatibility/2006" xmlns:a14="http://schemas.microsoft.com/office/drawing/2010/main">
        <mc:Choice Requires="a14">
          <p:graphicFrame>
            <p:nvGraphicFramePr>
              <p:cNvPr id="2" name="Tableau 1">
                <a:extLst>
                  <a:ext uri="{FF2B5EF4-FFF2-40B4-BE49-F238E27FC236}">
                    <a16:creationId xmlns:a16="http://schemas.microsoft.com/office/drawing/2014/main" id="{83E953A9-7F9B-4D41-B78D-F06CD5B28291}"/>
                  </a:ext>
                </a:extLst>
              </p:cNvPr>
              <p:cNvGraphicFramePr>
                <a:graphicFrameLocks noGrp="1"/>
              </p:cNvGraphicFramePr>
              <p:nvPr>
                <p:extLst>
                  <p:ext uri="{D42A27DB-BD31-4B8C-83A1-F6EECF244321}">
                    <p14:modId xmlns:p14="http://schemas.microsoft.com/office/powerpoint/2010/main" val="3623241884"/>
                  </p:ext>
                </p:extLst>
              </p:nvPr>
            </p:nvGraphicFramePr>
            <p:xfrm>
              <a:off x="101577" y="2152678"/>
              <a:ext cx="4376080" cy="2256600"/>
            </p:xfrm>
            <a:graphic>
              <a:graphicData uri="http://schemas.openxmlformats.org/drawingml/2006/table">
                <a:tbl>
                  <a:tblPr firstRow="1" bandRow="1">
                    <a:tableStyleId>{35935128-2912-4D2D-BA5B-2DFFD537D5A4}</a:tableStyleId>
                  </a:tblPr>
                  <a:tblGrid>
                    <a:gridCol w="727675">
                      <a:extLst>
                        <a:ext uri="{9D8B030D-6E8A-4147-A177-3AD203B41FA5}">
                          <a16:colId xmlns:a16="http://schemas.microsoft.com/office/drawing/2014/main" val="1226267203"/>
                        </a:ext>
                      </a:extLst>
                    </a:gridCol>
                    <a:gridCol w="575694">
                      <a:extLst>
                        <a:ext uri="{9D8B030D-6E8A-4147-A177-3AD203B41FA5}">
                          <a16:colId xmlns:a16="http://schemas.microsoft.com/office/drawing/2014/main" val="4104279075"/>
                        </a:ext>
                      </a:extLst>
                    </a:gridCol>
                    <a:gridCol w="660633">
                      <a:extLst>
                        <a:ext uri="{9D8B030D-6E8A-4147-A177-3AD203B41FA5}">
                          <a16:colId xmlns:a16="http://schemas.microsoft.com/office/drawing/2014/main" val="540384503"/>
                        </a:ext>
                      </a:extLst>
                    </a:gridCol>
                    <a:gridCol w="606861">
                      <a:extLst>
                        <a:ext uri="{9D8B030D-6E8A-4147-A177-3AD203B41FA5}">
                          <a16:colId xmlns:a16="http://schemas.microsoft.com/office/drawing/2014/main" val="2928289954"/>
                        </a:ext>
                      </a:extLst>
                    </a:gridCol>
                    <a:gridCol w="606860">
                      <a:extLst>
                        <a:ext uri="{9D8B030D-6E8A-4147-A177-3AD203B41FA5}">
                          <a16:colId xmlns:a16="http://schemas.microsoft.com/office/drawing/2014/main" val="3942047377"/>
                        </a:ext>
                      </a:extLst>
                    </a:gridCol>
                    <a:gridCol w="622224">
                      <a:extLst>
                        <a:ext uri="{9D8B030D-6E8A-4147-A177-3AD203B41FA5}">
                          <a16:colId xmlns:a16="http://schemas.microsoft.com/office/drawing/2014/main" val="1800683295"/>
                        </a:ext>
                      </a:extLst>
                    </a:gridCol>
                    <a:gridCol w="576133">
                      <a:extLst>
                        <a:ext uri="{9D8B030D-6E8A-4147-A177-3AD203B41FA5}">
                          <a16:colId xmlns:a16="http://schemas.microsoft.com/office/drawing/2014/main" val="2344447219"/>
                        </a:ext>
                      </a:extLst>
                    </a:gridCol>
                  </a:tblGrid>
                  <a:tr h="274500">
                    <a:tc>
                      <a:txBody>
                        <a:bodyPr/>
                        <a:lstStyle/>
                        <a:p>
                          <a:r>
                            <a:rPr lang="en-GB" sz="1000" b="1" dirty="0"/>
                            <a:t>Facility</a:t>
                          </a:r>
                        </a:p>
                      </a:txBody>
                      <a:tcPr marL="0" marR="0" marT="0" marB="0" anchor="ctr"/>
                    </a:tc>
                    <a:tc>
                      <a:txBody>
                        <a:bodyPr/>
                        <a:lstStyle/>
                        <a:p>
                          <a:pPr algn="ctr"/>
                          <a:r>
                            <a:rPr lang="en-GB" sz="1000" b="1" dirty="0">
                              <a:solidFill>
                                <a:schemeClr val="bg1"/>
                              </a:solidFill>
                            </a:rPr>
                            <a:t>SIS18</a:t>
                          </a:r>
                        </a:p>
                      </a:txBody>
                      <a:tcPr marL="0" marR="0" marT="0" marB="0" anchor="ctr">
                        <a:solidFill>
                          <a:srgbClr val="C00000"/>
                        </a:solidFill>
                      </a:tcPr>
                    </a:tc>
                    <a:tc>
                      <a:txBody>
                        <a:bodyPr/>
                        <a:lstStyle/>
                        <a:p>
                          <a:pPr algn="ctr"/>
                          <a:r>
                            <a:rPr lang="en-GB" sz="1000" b="1" dirty="0">
                              <a:solidFill>
                                <a:schemeClr val="bg1"/>
                              </a:solidFill>
                            </a:rPr>
                            <a:t>J-PARC-HI</a:t>
                          </a:r>
                        </a:p>
                      </a:txBody>
                      <a:tcPr marL="0" marR="0" marT="0" marB="0" anchor="ctr">
                        <a:solidFill>
                          <a:srgbClr val="1155CC"/>
                        </a:solidFill>
                      </a:tcPr>
                    </a:tc>
                    <a:tc>
                      <a:txBody>
                        <a:bodyPr/>
                        <a:lstStyle/>
                        <a:p>
                          <a:pPr algn="ctr"/>
                          <a:r>
                            <a:rPr lang="en-GB" sz="1000" b="1" dirty="0">
                              <a:solidFill>
                                <a:schemeClr val="bg1"/>
                              </a:solidFill>
                            </a:rPr>
                            <a:t>SIS100</a:t>
                          </a:r>
                        </a:p>
                      </a:txBody>
                      <a:tcPr marL="0" marR="0" marT="0" marB="0" anchor="ctr">
                        <a:solidFill>
                          <a:srgbClr val="C00000"/>
                        </a:solidFill>
                      </a:tcPr>
                    </a:tc>
                    <a:tc>
                      <a:txBody>
                        <a:bodyPr/>
                        <a:lstStyle/>
                        <a:p>
                          <a:pPr algn="ctr"/>
                          <a:r>
                            <a:rPr lang="en-GB" sz="1000" b="1" dirty="0"/>
                            <a:t>NICA</a:t>
                          </a:r>
                        </a:p>
                      </a:txBody>
                      <a:tcPr marL="0" marR="0" marT="0" marB="0" anchor="ctr"/>
                    </a:tc>
                    <a:tc>
                      <a:txBody>
                        <a:bodyPr/>
                        <a:lstStyle/>
                        <a:p>
                          <a:pPr algn="ctr"/>
                          <a:r>
                            <a:rPr lang="en-GB" sz="1000" b="1" dirty="0"/>
                            <a:t>RHIC</a:t>
                          </a:r>
                        </a:p>
                      </a:txBody>
                      <a:tcPr marL="0" marR="0" marT="0" marB="0" anchor="ctr"/>
                    </a:tc>
                    <a:tc>
                      <a:txBody>
                        <a:bodyPr/>
                        <a:lstStyle/>
                        <a:p>
                          <a:pPr algn="ctr"/>
                          <a:r>
                            <a:rPr lang="en-GB" sz="1000" b="1" dirty="0">
                              <a:solidFill>
                                <a:schemeClr val="bg1"/>
                              </a:solidFill>
                            </a:rPr>
                            <a:t>SPS</a:t>
                          </a:r>
                        </a:p>
                      </a:txBody>
                      <a:tcPr marL="0" marR="0" marT="0" marB="0" anchor="ctr">
                        <a:solidFill>
                          <a:srgbClr val="1155CC"/>
                        </a:solidFill>
                      </a:tcPr>
                    </a:tc>
                    <a:extLst>
                      <a:ext uri="{0D108BD9-81ED-4DB2-BD59-A6C34878D82A}">
                        <a16:rowId xmlns:a16="http://schemas.microsoft.com/office/drawing/2014/main" val="3603501064"/>
                      </a:ext>
                    </a:extLst>
                  </a:tr>
                  <a:tr h="274500">
                    <a:tc>
                      <a:txBody>
                        <a:bodyPr/>
                        <a:lstStyle/>
                        <a:p>
                          <a:r>
                            <a:rPr lang="en-GB" sz="1000" b="1" dirty="0"/>
                            <a:t>Experiment</a:t>
                          </a:r>
                        </a:p>
                      </a:txBody>
                      <a:tcPr marL="0" marR="0" marT="0" marB="0" anchor="ctr"/>
                    </a:tc>
                    <a:tc>
                      <a:txBody>
                        <a:bodyPr/>
                        <a:lstStyle/>
                        <a:p>
                          <a:pPr algn="ctr"/>
                          <a:r>
                            <a:rPr lang="en-GB" sz="1000" b="1" dirty="0">
                              <a:solidFill>
                                <a:schemeClr val="bg1"/>
                              </a:solidFill>
                            </a:rPr>
                            <a:t>HADES/ </a:t>
                          </a:r>
                          <a:r>
                            <a:rPr lang="en-GB" sz="1000" b="1" dirty="0" err="1">
                              <a:solidFill>
                                <a:schemeClr val="bg1"/>
                              </a:solidFill>
                            </a:rPr>
                            <a:t>miniCBM</a:t>
                          </a:r>
                          <a:endParaRPr lang="en-GB" sz="1000" b="1" dirty="0">
                            <a:solidFill>
                              <a:schemeClr val="bg1"/>
                            </a:solidFill>
                          </a:endParaRPr>
                        </a:p>
                      </a:txBody>
                      <a:tcPr marL="0" marR="0" marT="0" marB="0" anchor="ctr">
                        <a:solidFill>
                          <a:srgbClr val="C00000"/>
                        </a:solidFill>
                      </a:tcPr>
                    </a:tc>
                    <a:tc>
                      <a:txBody>
                        <a:bodyPr/>
                        <a:lstStyle/>
                        <a:p>
                          <a:pPr algn="ctr"/>
                          <a:r>
                            <a:rPr lang="en-GB" sz="1000" b="1" dirty="0">
                              <a:solidFill>
                                <a:schemeClr val="bg1"/>
                              </a:solidFill>
                            </a:rPr>
                            <a:t>DHS, D2S</a:t>
                          </a:r>
                        </a:p>
                      </a:txBody>
                      <a:tcPr marL="0" marR="0" marT="0" marB="0" anchor="ctr">
                        <a:solidFill>
                          <a:srgbClr val="1155CC"/>
                        </a:solidFill>
                      </a:tcPr>
                    </a:tc>
                    <a:tc>
                      <a:txBody>
                        <a:bodyPr/>
                        <a:lstStyle/>
                        <a:p>
                          <a:pPr algn="ctr"/>
                          <a:r>
                            <a:rPr lang="en-GB" sz="1000" b="1" dirty="0">
                              <a:solidFill>
                                <a:schemeClr val="bg1"/>
                              </a:solidFill>
                            </a:rPr>
                            <a:t>CBM/ HADES</a:t>
                          </a:r>
                        </a:p>
                      </a:txBody>
                      <a:tcPr marL="0" marR="0" marT="0" marB="0" anchor="ctr">
                        <a:solidFill>
                          <a:srgbClr val="C00000"/>
                        </a:solidFill>
                      </a:tcPr>
                    </a:tc>
                    <a:tc>
                      <a:txBody>
                        <a:bodyPr/>
                        <a:lstStyle/>
                        <a:p>
                          <a:pPr algn="ctr"/>
                          <a:r>
                            <a:rPr lang="en-GB" sz="1000" b="1" dirty="0"/>
                            <a:t>MPD</a:t>
                          </a:r>
                        </a:p>
                      </a:txBody>
                      <a:tcPr marL="0" marR="0" marT="0" marB="0" anchor="ctr"/>
                    </a:tc>
                    <a:tc>
                      <a:txBody>
                        <a:bodyPr/>
                        <a:lstStyle/>
                        <a:p>
                          <a:pPr algn="ctr"/>
                          <a:r>
                            <a:rPr lang="en-GB" sz="1000" b="1" dirty="0"/>
                            <a:t>STAR</a:t>
                          </a:r>
                        </a:p>
                      </a:txBody>
                      <a:tcPr marL="0" marR="0" marT="0" marB="0" anchor="ctr"/>
                    </a:tc>
                    <a:tc>
                      <a:txBody>
                        <a:bodyPr/>
                        <a:lstStyle/>
                        <a:p>
                          <a:pPr algn="ctr"/>
                          <a:r>
                            <a:rPr lang="en-GB" sz="1000" b="1" dirty="0">
                              <a:solidFill>
                                <a:schemeClr val="bg1"/>
                              </a:solidFill>
                            </a:rPr>
                            <a:t>NA60+</a:t>
                          </a:r>
                        </a:p>
                      </a:txBody>
                      <a:tcPr marL="0" marR="0" marT="0" marB="0" anchor="ctr">
                        <a:solidFill>
                          <a:srgbClr val="1155CC"/>
                        </a:solidFill>
                      </a:tcPr>
                    </a:tc>
                    <a:extLst>
                      <a:ext uri="{0D108BD9-81ED-4DB2-BD59-A6C34878D82A}">
                        <a16:rowId xmlns:a16="http://schemas.microsoft.com/office/drawing/2014/main" val="1795656538"/>
                      </a:ext>
                    </a:extLst>
                  </a:tr>
                  <a:tr h="274500">
                    <a:tc>
                      <a:txBody>
                        <a:bodyPr/>
                        <a:lstStyle/>
                        <a:p>
                          <a14:m>
                            <m:oMath xmlns:m="http://schemas.openxmlformats.org/officeDocument/2006/math">
                              <m:rad>
                                <m:radPr>
                                  <m:degHide m:val="on"/>
                                  <m:ctrlPr>
                                    <a:rPr lang="en-GB" sz="1000" b="1" i="1" smtClean="0">
                                      <a:latin typeface="Cambria Math" panose="02040503050406030204" pitchFamily="18" charset="0"/>
                                    </a:rPr>
                                  </m:ctrlPr>
                                </m:radPr>
                                <m:deg/>
                                <m:e>
                                  <m:sSub>
                                    <m:sSubPr>
                                      <m:ctrlPr>
                                        <a:rPr lang="en-GB" sz="1000" b="1" i="1" smtClean="0">
                                          <a:latin typeface="Cambria Math" panose="02040503050406030204" pitchFamily="18" charset="0"/>
                                        </a:rPr>
                                      </m:ctrlPr>
                                    </m:sSubPr>
                                    <m:e>
                                      <m:r>
                                        <a:rPr lang="fr-FR" sz="1000" b="1" i="1" smtClean="0">
                                          <a:latin typeface="Cambria Math" panose="02040503050406030204" pitchFamily="18" charset="0"/>
                                        </a:rPr>
                                        <m:t>𝒔</m:t>
                                      </m:r>
                                    </m:e>
                                    <m:sub>
                                      <m:r>
                                        <a:rPr lang="fr-FR" sz="1000" b="1" i="1" smtClean="0">
                                          <a:latin typeface="Cambria Math" panose="02040503050406030204" pitchFamily="18" charset="0"/>
                                        </a:rPr>
                                        <m:t>𝑵𝑵</m:t>
                                      </m:r>
                                    </m:sub>
                                  </m:sSub>
                                </m:e>
                              </m:rad>
                            </m:oMath>
                          </a14:m>
                          <a:r>
                            <a:rPr lang="en-GB" sz="1000" b="1" i="0" dirty="0">
                              <a:latin typeface="+mn-lt"/>
                            </a:rPr>
                            <a:t> GeV</a:t>
                          </a:r>
                        </a:p>
                      </a:txBody>
                      <a:tcPr marL="0" marR="0" marT="0" marB="0" anchor="ctr"/>
                    </a:tc>
                    <a:tc>
                      <a:txBody>
                        <a:bodyPr/>
                        <a:lstStyle/>
                        <a:p>
                          <a:pPr algn="ctr"/>
                          <a:r>
                            <a:rPr lang="en-GB" sz="1000" b="1" dirty="0">
                              <a:solidFill>
                                <a:schemeClr val="bg1"/>
                              </a:solidFill>
                            </a:rPr>
                            <a:t>2.4 – 2.6</a:t>
                          </a:r>
                        </a:p>
                      </a:txBody>
                      <a:tcPr marL="0" marR="0" marT="0" marB="0" anchor="ctr">
                        <a:solidFill>
                          <a:srgbClr val="C00000"/>
                        </a:solidFill>
                      </a:tcPr>
                    </a:tc>
                    <a:tc>
                      <a:txBody>
                        <a:bodyPr/>
                        <a:lstStyle/>
                        <a:p>
                          <a:pPr algn="ctr"/>
                          <a:r>
                            <a:rPr lang="en-GB" sz="1000" b="1" dirty="0">
                              <a:solidFill>
                                <a:schemeClr val="bg1"/>
                              </a:solidFill>
                            </a:rPr>
                            <a:t>2 – 6.2</a:t>
                          </a:r>
                        </a:p>
                      </a:txBody>
                      <a:tcPr marL="0" marR="0" marT="0" marB="0" anchor="ctr">
                        <a:solidFill>
                          <a:srgbClr val="1155CC"/>
                        </a:solidFill>
                      </a:tcPr>
                    </a:tc>
                    <a:tc>
                      <a:txBody>
                        <a:bodyPr/>
                        <a:lstStyle/>
                        <a:p>
                          <a:pPr algn="ctr"/>
                          <a:r>
                            <a:rPr lang="en-GB" sz="1000" b="1" dirty="0">
                              <a:solidFill>
                                <a:schemeClr val="bg1"/>
                              </a:solidFill>
                            </a:rPr>
                            <a:t>2.7 – 5 </a:t>
                          </a:r>
                        </a:p>
                      </a:txBody>
                      <a:tcPr marL="0" marR="0" marT="0" marB="0" anchor="ctr">
                        <a:solidFill>
                          <a:srgbClr val="C00000"/>
                        </a:solidFill>
                      </a:tcPr>
                    </a:tc>
                    <a:tc>
                      <a:txBody>
                        <a:bodyPr/>
                        <a:lstStyle/>
                        <a:p>
                          <a:pPr algn="ctr"/>
                          <a:r>
                            <a:rPr lang="en-GB" sz="1000" b="1" dirty="0"/>
                            <a:t>2.7 – 11</a:t>
                          </a:r>
                        </a:p>
                      </a:txBody>
                      <a:tcPr marL="0" marR="0" marT="0" marB="0" anchor="ctr"/>
                    </a:tc>
                    <a:tc>
                      <a:txBody>
                        <a:bodyPr/>
                        <a:lstStyle/>
                        <a:p>
                          <a:pPr algn="ctr"/>
                          <a:r>
                            <a:rPr lang="en-GB" sz="1000" b="1" dirty="0"/>
                            <a:t>3 – 19.6</a:t>
                          </a:r>
                        </a:p>
                      </a:txBody>
                      <a:tcPr marL="0" marR="0" marT="0" marB="0" anchor="ctr"/>
                    </a:tc>
                    <a:tc>
                      <a:txBody>
                        <a:bodyPr/>
                        <a:lstStyle/>
                        <a:p>
                          <a:pPr algn="ctr"/>
                          <a:r>
                            <a:rPr lang="en-GB" sz="1000" b="1" dirty="0">
                              <a:solidFill>
                                <a:schemeClr val="bg1"/>
                              </a:solidFill>
                            </a:rPr>
                            <a:t>4.9 – 17.3</a:t>
                          </a:r>
                        </a:p>
                      </a:txBody>
                      <a:tcPr marL="0" marR="0" marT="0" marB="0" anchor="ctr">
                        <a:solidFill>
                          <a:srgbClr val="1155CC"/>
                        </a:solidFill>
                      </a:tcPr>
                    </a:tc>
                    <a:extLst>
                      <a:ext uri="{0D108BD9-81ED-4DB2-BD59-A6C34878D82A}">
                        <a16:rowId xmlns:a16="http://schemas.microsoft.com/office/drawing/2014/main" val="2744827419"/>
                      </a:ext>
                    </a:extLst>
                  </a:tr>
                  <a:tr h="274500">
                    <a:tc>
                      <a:txBody>
                        <a:bodyPr/>
                        <a:lstStyle/>
                        <a:p>
                          <a:r>
                            <a:rPr lang="en-GB" sz="1000" b="1" dirty="0" err="1">
                              <a:latin typeface="Symbol" panose="05050102010706020507" pitchFamily="18" charset="2"/>
                            </a:rPr>
                            <a:t>m</a:t>
                          </a:r>
                          <a:r>
                            <a:rPr lang="en-GB" sz="1000" b="1" baseline="-25000" dirty="0" err="1"/>
                            <a:t>B</a:t>
                          </a:r>
                          <a:r>
                            <a:rPr lang="en-GB" sz="1000" b="1" baseline="0" dirty="0"/>
                            <a:t> MeV</a:t>
                          </a:r>
                          <a:endParaRPr lang="en-GB" sz="1000" b="1" baseline="-25000" dirty="0"/>
                        </a:p>
                      </a:txBody>
                      <a:tcPr marL="0" marR="0" marT="0" marB="0" anchor="ctr"/>
                    </a:tc>
                    <a:tc>
                      <a:txBody>
                        <a:bodyPr/>
                        <a:lstStyle/>
                        <a:p>
                          <a:pPr algn="ctr"/>
                          <a:r>
                            <a:rPr lang="en-GB" sz="1000" b="1" dirty="0">
                              <a:solidFill>
                                <a:schemeClr val="bg1"/>
                              </a:solidFill>
                            </a:rPr>
                            <a:t>880 – 670</a:t>
                          </a:r>
                        </a:p>
                      </a:txBody>
                      <a:tcPr marL="0" marR="0" marT="0" marB="0" anchor="ctr">
                        <a:solidFill>
                          <a:srgbClr val="C00000"/>
                        </a:solidFill>
                      </a:tcPr>
                    </a:tc>
                    <a:tc>
                      <a:txBody>
                        <a:bodyPr/>
                        <a:lstStyle/>
                        <a:p>
                          <a:pPr algn="ctr"/>
                          <a:r>
                            <a:rPr lang="en-GB" sz="1000" b="1" dirty="0">
                              <a:solidFill>
                                <a:schemeClr val="bg1"/>
                              </a:solidFill>
                            </a:rPr>
                            <a:t>850 – 490</a:t>
                          </a:r>
                        </a:p>
                      </a:txBody>
                      <a:tcPr marL="0" marR="0" marT="0" marB="0" anchor="ctr">
                        <a:solidFill>
                          <a:srgbClr val="1155CC"/>
                        </a:solidFill>
                      </a:tcPr>
                    </a:tc>
                    <a:tc>
                      <a:txBody>
                        <a:bodyPr/>
                        <a:lstStyle/>
                        <a:p>
                          <a:pPr algn="ctr"/>
                          <a:r>
                            <a:rPr lang="en-GB" sz="1000" b="1" dirty="0">
                              <a:solidFill>
                                <a:schemeClr val="bg1"/>
                              </a:solidFill>
                            </a:rPr>
                            <a:t>780 – 400</a:t>
                          </a:r>
                        </a:p>
                      </a:txBody>
                      <a:tcPr marL="0" marR="0" marT="0" marB="0" anchor="ctr">
                        <a:solidFill>
                          <a:srgbClr val="C00000"/>
                        </a:solidFill>
                      </a:tcPr>
                    </a:tc>
                    <a:tc>
                      <a:txBody>
                        <a:bodyPr/>
                        <a:lstStyle/>
                        <a:p>
                          <a:pPr algn="ctr"/>
                          <a:r>
                            <a:rPr lang="en-GB" sz="1000" b="1" dirty="0"/>
                            <a:t>750 – 330</a:t>
                          </a:r>
                        </a:p>
                      </a:txBody>
                      <a:tcPr marL="0" marR="0" marT="0" marB="0" anchor="ctr"/>
                    </a:tc>
                    <a:tc>
                      <a:txBody>
                        <a:bodyPr/>
                        <a:lstStyle/>
                        <a:p>
                          <a:pPr algn="ctr"/>
                          <a:r>
                            <a:rPr lang="en-GB" sz="1000" b="1" dirty="0"/>
                            <a:t>720 – 210</a:t>
                          </a:r>
                        </a:p>
                      </a:txBody>
                      <a:tcPr marL="0" marR="0" marT="0" marB="0" anchor="ctr"/>
                    </a:tc>
                    <a:tc>
                      <a:txBody>
                        <a:bodyPr/>
                        <a:lstStyle/>
                        <a:p>
                          <a:pPr algn="ctr"/>
                          <a:r>
                            <a:rPr lang="en-GB" sz="1000" b="1" dirty="0">
                              <a:solidFill>
                                <a:schemeClr val="bg1"/>
                              </a:solidFill>
                            </a:rPr>
                            <a:t>560 – 230</a:t>
                          </a:r>
                        </a:p>
                      </a:txBody>
                      <a:tcPr marL="0" marR="0" marT="0" marB="0" anchor="ctr">
                        <a:solidFill>
                          <a:srgbClr val="1155CC"/>
                        </a:solidFill>
                      </a:tcPr>
                    </a:tc>
                    <a:extLst>
                      <a:ext uri="{0D108BD9-81ED-4DB2-BD59-A6C34878D82A}">
                        <a16:rowId xmlns:a16="http://schemas.microsoft.com/office/drawing/2014/main" val="889319210"/>
                      </a:ext>
                    </a:extLst>
                  </a:tr>
                  <a:tr h="274500">
                    <a:tc>
                      <a:txBody>
                        <a:bodyPr/>
                        <a:lstStyle/>
                        <a:p>
                          <a:r>
                            <a:rPr lang="en-GB" sz="1000" b="1" dirty="0"/>
                            <a:t>Int. rate (kHz)</a:t>
                          </a:r>
                        </a:p>
                      </a:txBody>
                      <a:tcPr marL="0" marR="0" marT="0" marB="0" anchor="ctr"/>
                    </a:tc>
                    <a:tc>
                      <a:txBody>
                        <a:bodyPr/>
                        <a:lstStyle/>
                        <a:p>
                          <a:pPr algn="ctr"/>
                          <a:r>
                            <a:rPr lang="en-GB" sz="1000" b="1" dirty="0">
                              <a:solidFill>
                                <a:schemeClr val="bg1"/>
                              </a:solidFill>
                            </a:rPr>
                            <a:t>20</a:t>
                          </a:r>
                        </a:p>
                      </a:txBody>
                      <a:tcPr marL="0" marR="0" marT="0" marB="0" anchor="ctr">
                        <a:solidFill>
                          <a:srgbClr val="C00000"/>
                        </a:solidFill>
                      </a:tcPr>
                    </a:tc>
                    <a:tc>
                      <a:txBody>
                        <a:bodyPr/>
                        <a:lstStyle/>
                        <a:p>
                          <a:pPr algn="ctr"/>
                          <a:r>
                            <a:rPr lang="en-GB" sz="1000" b="1" dirty="0">
                              <a:solidFill>
                                <a:schemeClr val="bg1"/>
                              </a:solidFill>
                            </a:rPr>
                            <a:t>10 000</a:t>
                          </a:r>
                        </a:p>
                      </a:txBody>
                      <a:tcPr marL="0" marR="0" marT="0" marB="0" anchor="ctr">
                        <a:solidFill>
                          <a:srgbClr val="1155CC"/>
                        </a:solidFill>
                      </a:tcPr>
                    </a:tc>
                    <a:tc>
                      <a:txBody>
                        <a:bodyPr/>
                        <a:lstStyle/>
                        <a:p>
                          <a:pPr algn="ctr"/>
                          <a:r>
                            <a:rPr lang="en-GB" sz="1000" b="1" dirty="0">
                              <a:solidFill>
                                <a:schemeClr val="bg1"/>
                              </a:solidFill>
                            </a:rPr>
                            <a:t>10 000</a:t>
                          </a:r>
                        </a:p>
                      </a:txBody>
                      <a:tcPr marL="0" marR="0" marT="0" marB="0" anchor="ctr">
                        <a:solidFill>
                          <a:srgbClr val="C00000"/>
                        </a:solidFill>
                      </a:tcPr>
                    </a:tc>
                    <a:tc>
                      <a:txBody>
                        <a:bodyPr/>
                        <a:lstStyle/>
                        <a:p>
                          <a:pPr algn="ctr"/>
                          <a:r>
                            <a:rPr lang="en-GB" sz="1000" b="1" dirty="0"/>
                            <a:t>6</a:t>
                          </a:r>
                        </a:p>
                      </a:txBody>
                      <a:tcPr marL="0" marR="0" marT="0" marB="0" anchor="ctr"/>
                    </a:tc>
                    <a:tc>
                      <a:txBody>
                        <a:bodyPr/>
                        <a:lstStyle/>
                        <a:p>
                          <a:pPr algn="ctr"/>
                          <a:r>
                            <a:rPr lang="en-GB" sz="1000" b="1" dirty="0"/>
                            <a:t>0.01 – 2</a:t>
                          </a:r>
                        </a:p>
                      </a:txBody>
                      <a:tcPr marL="0" marR="0" marT="0" marB="0" anchor="ctr"/>
                    </a:tc>
                    <a:tc>
                      <a:txBody>
                        <a:bodyPr/>
                        <a:lstStyle/>
                        <a:p>
                          <a:pPr algn="ctr"/>
                          <a:r>
                            <a:rPr lang="en-GB" sz="1000" b="1" dirty="0">
                              <a:solidFill>
                                <a:schemeClr val="bg1"/>
                              </a:solidFill>
                            </a:rPr>
                            <a:t>10 000</a:t>
                          </a:r>
                        </a:p>
                      </a:txBody>
                      <a:tcPr marL="0" marR="0" marT="0" marB="0" anchor="ctr">
                        <a:solidFill>
                          <a:srgbClr val="1155CC"/>
                        </a:solidFill>
                      </a:tcPr>
                    </a:tc>
                    <a:extLst>
                      <a:ext uri="{0D108BD9-81ED-4DB2-BD59-A6C34878D82A}">
                        <a16:rowId xmlns:a16="http://schemas.microsoft.com/office/drawing/2014/main" val="1906154521"/>
                      </a:ext>
                    </a:extLst>
                  </a:tr>
                  <a:tr h="274500">
                    <a:tc>
                      <a:txBody>
                        <a:bodyPr/>
                        <a:lstStyle/>
                        <a:p>
                          <a:r>
                            <a:rPr lang="en-GB" sz="1000" b="1" dirty="0"/>
                            <a:t>Hadrons </a:t>
                          </a:r>
                        </a:p>
                      </a:txBody>
                      <a:tcPr marL="0" marR="0" marT="0" marB="0" anchor="ctr"/>
                    </a:tc>
                    <a:tc>
                      <a:txBody>
                        <a:bodyPr/>
                        <a:lstStyle/>
                        <a:p>
                          <a:pPr algn="ctr"/>
                          <a:r>
                            <a:rPr lang="en-GB" sz="1000" b="1" dirty="0">
                              <a:solidFill>
                                <a:schemeClr val="bg1"/>
                              </a:solidFill>
                            </a:rPr>
                            <a:t>+</a:t>
                          </a:r>
                        </a:p>
                      </a:txBody>
                      <a:tcPr marL="0" marR="0" marT="0" marB="0" anchor="ctr">
                        <a:solidFill>
                          <a:srgbClr val="C00000"/>
                        </a:solidFill>
                      </a:tcPr>
                    </a:tc>
                    <a:tc>
                      <a:txBody>
                        <a:bodyPr/>
                        <a:lstStyle/>
                        <a:p>
                          <a:pPr algn="ctr"/>
                          <a:r>
                            <a:rPr lang="en-GB" sz="1000" b="1" dirty="0">
                              <a:solidFill>
                                <a:schemeClr val="bg1"/>
                              </a:solidFill>
                            </a:rPr>
                            <a:t>+</a:t>
                          </a:r>
                        </a:p>
                      </a:txBody>
                      <a:tcPr marL="0" marR="0" marT="0" marB="0" anchor="ctr">
                        <a:solidFill>
                          <a:srgbClr val="1155CC"/>
                        </a:solidFill>
                      </a:tcPr>
                    </a:tc>
                    <a:tc>
                      <a:txBody>
                        <a:bodyPr/>
                        <a:lstStyle/>
                        <a:p>
                          <a:pPr algn="ctr"/>
                          <a:r>
                            <a:rPr lang="en-GB" sz="1000" b="1" dirty="0">
                              <a:solidFill>
                                <a:schemeClr val="bg1"/>
                              </a:solidFill>
                            </a:rPr>
                            <a:t>+</a:t>
                          </a:r>
                        </a:p>
                      </a:txBody>
                      <a:tcPr marL="0" marR="0" marT="0" marB="0" anchor="ctr">
                        <a:solidFill>
                          <a:srgbClr val="C00000"/>
                        </a:solidFill>
                      </a:tcPr>
                    </a:tc>
                    <a:tc>
                      <a:txBody>
                        <a:bodyPr/>
                        <a:lstStyle/>
                        <a:p>
                          <a:pPr algn="ctr"/>
                          <a:r>
                            <a:rPr lang="en-GB" sz="1000" b="1" dirty="0"/>
                            <a:t>+</a:t>
                          </a:r>
                        </a:p>
                      </a:txBody>
                      <a:tcPr marL="0" marR="0" marT="0" marB="0" anchor="ctr"/>
                    </a:tc>
                    <a:tc>
                      <a:txBody>
                        <a:bodyPr/>
                        <a:lstStyle/>
                        <a:p>
                          <a:pPr algn="ctr"/>
                          <a:r>
                            <a:rPr lang="en-GB" sz="1000" b="1" dirty="0"/>
                            <a:t>+</a:t>
                          </a:r>
                        </a:p>
                      </a:txBody>
                      <a:tcPr marL="0" marR="0" marT="0" marB="0" anchor="ctr"/>
                    </a:tc>
                    <a:tc>
                      <a:txBody>
                        <a:bodyPr/>
                        <a:lstStyle/>
                        <a:p>
                          <a:pPr algn="ctr"/>
                          <a:r>
                            <a:rPr lang="en-GB" sz="1000" b="1" dirty="0">
                              <a:solidFill>
                                <a:schemeClr val="bg1"/>
                              </a:solidFill>
                            </a:rPr>
                            <a:t>(+)</a:t>
                          </a:r>
                        </a:p>
                      </a:txBody>
                      <a:tcPr marL="0" marR="0" marT="0" marB="0" anchor="ctr">
                        <a:solidFill>
                          <a:srgbClr val="1155CC"/>
                        </a:solidFill>
                      </a:tcPr>
                    </a:tc>
                    <a:extLst>
                      <a:ext uri="{0D108BD9-81ED-4DB2-BD59-A6C34878D82A}">
                        <a16:rowId xmlns:a16="http://schemas.microsoft.com/office/drawing/2014/main" val="2337139363"/>
                      </a:ext>
                    </a:extLst>
                  </a:tr>
                  <a:tr h="274500">
                    <a:tc>
                      <a:txBody>
                        <a:bodyPr/>
                        <a:lstStyle/>
                        <a:p>
                          <a:r>
                            <a:rPr lang="en-GB" sz="1000" b="1" dirty="0" err="1"/>
                            <a:t>Dilpetons</a:t>
                          </a:r>
                          <a:endParaRPr lang="en-GB" sz="1000" b="1" dirty="0"/>
                        </a:p>
                      </a:txBody>
                      <a:tcPr marL="0" marR="0" marT="0" marB="0" anchor="ctr"/>
                    </a:tc>
                    <a:tc>
                      <a:txBody>
                        <a:bodyPr/>
                        <a:lstStyle/>
                        <a:p>
                          <a:pPr algn="ctr"/>
                          <a:r>
                            <a:rPr lang="en-GB" sz="1000" b="1" dirty="0">
                              <a:solidFill>
                                <a:schemeClr val="bg1"/>
                              </a:solidFill>
                            </a:rPr>
                            <a:t>+</a:t>
                          </a:r>
                        </a:p>
                      </a:txBody>
                      <a:tcPr marL="0" marR="0" marT="0" marB="0" anchor="ctr">
                        <a:solidFill>
                          <a:srgbClr val="C00000"/>
                        </a:solidFill>
                      </a:tcPr>
                    </a:tc>
                    <a:tc>
                      <a:txBody>
                        <a:bodyPr/>
                        <a:lstStyle/>
                        <a:p>
                          <a:pPr algn="ctr"/>
                          <a:r>
                            <a:rPr lang="en-GB" sz="1000" b="1" dirty="0">
                              <a:solidFill>
                                <a:schemeClr val="bg1"/>
                              </a:solidFill>
                            </a:rPr>
                            <a:t>+</a:t>
                          </a:r>
                        </a:p>
                      </a:txBody>
                      <a:tcPr marL="0" marR="0" marT="0" marB="0" anchor="ctr">
                        <a:solidFill>
                          <a:srgbClr val="1155CC"/>
                        </a:solidFill>
                      </a:tcPr>
                    </a:tc>
                    <a:tc>
                      <a:txBody>
                        <a:bodyPr/>
                        <a:lstStyle/>
                        <a:p>
                          <a:pPr algn="ctr"/>
                          <a:r>
                            <a:rPr lang="en-GB" sz="1000" b="1" dirty="0">
                              <a:solidFill>
                                <a:schemeClr val="bg1"/>
                              </a:solidFill>
                            </a:rPr>
                            <a:t>+</a:t>
                          </a:r>
                        </a:p>
                      </a:txBody>
                      <a:tcPr marL="0" marR="0" marT="0" marB="0" anchor="ctr">
                        <a:solidFill>
                          <a:srgbClr val="C00000"/>
                        </a:solidFill>
                      </a:tcPr>
                    </a:tc>
                    <a:tc>
                      <a:txBody>
                        <a:bodyPr/>
                        <a:lstStyle/>
                        <a:p>
                          <a:pPr algn="ctr"/>
                          <a:r>
                            <a:rPr lang="en-GB" sz="1000" b="1" dirty="0"/>
                            <a:t>+</a:t>
                          </a:r>
                        </a:p>
                      </a:txBody>
                      <a:tcPr marL="0" marR="0" marT="0" marB="0" anchor="ctr"/>
                    </a:tc>
                    <a:tc>
                      <a:txBody>
                        <a:bodyPr/>
                        <a:lstStyle/>
                        <a:p>
                          <a:pPr algn="ctr"/>
                          <a:r>
                            <a:rPr lang="en-GB" sz="1000" b="1" dirty="0"/>
                            <a:t>+</a:t>
                          </a:r>
                        </a:p>
                      </a:txBody>
                      <a:tcPr marL="0" marR="0" marT="0" marB="0" anchor="ctr"/>
                    </a:tc>
                    <a:tc>
                      <a:txBody>
                        <a:bodyPr/>
                        <a:lstStyle/>
                        <a:p>
                          <a:pPr algn="ctr"/>
                          <a:r>
                            <a:rPr lang="en-GB" sz="1000" b="1" dirty="0">
                              <a:solidFill>
                                <a:schemeClr val="bg1"/>
                              </a:solidFill>
                            </a:rPr>
                            <a:t>+</a:t>
                          </a:r>
                        </a:p>
                      </a:txBody>
                      <a:tcPr marL="0" marR="0" marT="0" marB="0" anchor="ctr">
                        <a:solidFill>
                          <a:srgbClr val="1155CC"/>
                        </a:solidFill>
                      </a:tcPr>
                    </a:tc>
                    <a:extLst>
                      <a:ext uri="{0D108BD9-81ED-4DB2-BD59-A6C34878D82A}">
                        <a16:rowId xmlns:a16="http://schemas.microsoft.com/office/drawing/2014/main" val="2980623387"/>
                      </a:ext>
                    </a:extLst>
                  </a:tr>
                  <a:tr h="274500">
                    <a:tc>
                      <a:txBody>
                        <a:bodyPr/>
                        <a:lstStyle/>
                        <a:p>
                          <a:r>
                            <a:rPr lang="en-GB" sz="1000" b="1" dirty="0"/>
                            <a:t>Charm</a:t>
                          </a:r>
                        </a:p>
                      </a:txBody>
                      <a:tcPr marL="0" marR="0" marT="0" marB="0" anchor="ctr"/>
                    </a:tc>
                    <a:tc>
                      <a:txBody>
                        <a:bodyPr/>
                        <a:lstStyle/>
                        <a:p>
                          <a:pPr algn="ctr"/>
                          <a:endParaRPr lang="en-GB" sz="1000" b="1" dirty="0"/>
                        </a:p>
                      </a:txBody>
                      <a:tcPr marL="0" marR="0" marT="0" marB="0" anchor="ctr">
                        <a:solidFill>
                          <a:srgbClr val="C00000"/>
                        </a:solidFill>
                      </a:tcPr>
                    </a:tc>
                    <a:tc>
                      <a:txBody>
                        <a:bodyPr/>
                        <a:lstStyle/>
                        <a:p>
                          <a:pPr algn="ctr"/>
                          <a:r>
                            <a:rPr lang="en-GB" sz="1000" b="1" dirty="0">
                              <a:solidFill>
                                <a:schemeClr val="bg1"/>
                              </a:solidFill>
                            </a:rPr>
                            <a:t>(+)</a:t>
                          </a:r>
                        </a:p>
                      </a:txBody>
                      <a:tcPr marL="0" marR="0" marT="0" marB="0" anchor="ctr">
                        <a:solidFill>
                          <a:srgbClr val="1155CC"/>
                        </a:solidFill>
                      </a:tcPr>
                    </a:tc>
                    <a:tc>
                      <a:txBody>
                        <a:bodyPr/>
                        <a:lstStyle/>
                        <a:p>
                          <a:pPr algn="ctr"/>
                          <a:r>
                            <a:rPr lang="en-GB" sz="1000" b="1" dirty="0">
                              <a:solidFill>
                                <a:schemeClr val="bg1"/>
                              </a:solidFill>
                            </a:rPr>
                            <a:t>(+)</a:t>
                          </a:r>
                        </a:p>
                      </a:txBody>
                      <a:tcPr marL="0" marR="0" marT="0" marB="0" anchor="ctr">
                        <a:solidFill>
                          <a:srgbClr val="C00000"/>
                        </a:solidFill>
                      </a:tcPr>
                    </a:tc>
                    <a:tc>
                      <a:txBody>
                        <a:bodyPr/>
                        <a:lstStyle/>
                        <a:p>
                          <a:pPr algn="ctr"/>
                          <a:r>
                            <a:rPr lang="en-GB" sz="1000" b="1" dirty="0"/>
                            <a:t>+</a:t>
                          </a:r>
                        </a:p>
                      </a:txBody>
                      <a:tcPr marL="0" marR="0" marT="0" marB="0" anchor="ctr"/>
                    </a:tc>
                    <a:tc>
                      <a:txBody>
                        <a:bodyPr/>
                        <a:lstStyle/>
                        <a:p>
                          <a:pPr algn="ctr"/>
                          <a:r>
                            <a:rPr lang="en-GB" sz="1000" b="1" dirty="0"/>
                            <a:t>+</a:t>
                          </a:r>
                        </a:p>
                      </a:txBody>
                      <a:tcPr marL="0" marR="0" marT="0" marB="0" anchor="ctr"/>
                    </a:tc>
                    <a:tc>
                      <a:txBody>
                        <a:bodyPr/>
                        <a:lstStyle/>
                        <a:p>
                          <a:pPr algn="ctr"/>
                          <a:r>
                            <a:rPr lang="en-GB" sz="1000" b="1" dirty="0">
                              <a:solidFill>
                                <a:schemeClr val="bg1"/>
                              </a:solidFill>
                            </a:rPr>
                            <a:t>+</a:t>
                          </a:r>
                        </a:p>
                      </a:txBody>
                      <a:tcPr marL="0" marR="0" marT="0" marB="0" anchor="ctr">
                        <a:solidFill>
                          <a:srgbClr val="1155CC"/>
                        </a:solidFill>
                      </a:tcPr>
                    </a:tc>
                    <a:extLst>
                      <a:ext uri="{0D108BD9-81ED-4DB2-BD59-A6C34878D82A}">
                        <a16:rowId xmlns:a16="http://schemas.microsoft.com/office/drawing/2014/main" val="891609433"/>
                      </a:ext>
                    </a:extLst>
                  </a:tr>
                </a:tbl>
              </a:graphicData>
            </a:graphic>
          </p:graphicFrame>
        </mc:Choice>
        <mc:Fallback xmlns="">
          <p:graphicFrame>
            <p:nvGraphicFramePr>
              <p:cNvPr id="2" name="Tableau 1">
                <a:extLst>
                  <a:ext uri="{FF2B5EF4-FFF2-40B4-BE49-F238E27FC236}">
                    <a16:creationId xmlns:a16="http://schemas.microsoft.com/office/drawing/2014/main" id="{83E953A9-7F9B-4D41-B78D-F06CD5B28291}"/>
                  </a:ext>
                </a:extLst>
              </p:cNvPr>
              <p:cNvGraphicFramePr>
                <a:graphicFrameLocks noGrp="1"/>
              </p:cNvGraphicFramePr>
              <p:nvPr>
                <p:extLst>
                  <p:ext uri="{D42A27DB-BD31-4B8C-83A1-F6EECF244321}">
                    <p14:modId xmlns:p14="http://schemas.microsoft.com/office/powerpoint/2010/main" val="3623241884"/>
                  </p:ext>
                </p:extLst>
              </p:nvPr>
            </p:nvGraphicFramePr>
            <p:xfrm>
              <a:off x="101577" y="2152678"/>
              <a:ext cx="4376080" cy="2256600"/>
            </p:xfrm>
            <a:graphic>
              <a:graphicData uri="http://schemas.openxmlformats.org/drawingml/2006/table">
                <a:tbl>
                  <a:tblPr firstRow="1" bandRow="1">
                    <a:tableStyleId>{35935128-2912-4D2D-BA5B-2DFFD537D5A4}</a:tableStyleId>
                  </a:tblPr>
                  <a:tblGrid>
                    <a:gridCol w="727675">
                      <a:extLst>
                        <a:ext uri="{9D8B030D-6E8A-4147-A177-3AD203B41FA5}">
                          <a16:colId xmlns:a16="http://schemas.microsoft.com/office/drawing/2014/main" val="1226267203"/>
                        </a:ext>
                      </a:extLst>
                    </a:gridCol>
                    <a:gridCol w="575694">
                      <a:extLst>
                        <a:ext uri="{9D8B030D-6E8A-4147-A177-3AD203B41FA5}">
                          <a16:colId xmlns:a16="http://schemas.microsoft.com/office/drawing/2014/main" val="4104279075"/>
                        </a:ext>
                      </a:extLst>
                    </a:gridCol>
                    <a:gridCol w="660633">
                      <a:extLst>
                        <a:ext uri="{9D8B030D-6E8A-4147-A177-3AD203B41FA5}">
                          <a16:colId xmlns:a16="http://schemas.microsoft.com/office/drawing/2014/main" val="540384503"/>
                        </a:ext>
                      </a:extLst>
                    </a:gridCol>
                    <a:gridCol w="606861">
                      <a:extLst>
                        <a:ext uri="{9D8B030D-6E8A-4147-A177-3AD203B41FA5}">
                          <a16:colId xmlns:a16="http://schemas.microsoft.com/office/drawing/2014/main" val="2928289954"/>
                        </a:ext>
                      </a:extLst>
                    </a:gridCol>
                    <a:gridCol w="606860">
                      <a:extLst>
                        <a:ext uri="{9D8B030D-6E8A-4147-A177-3AD203B41FA5}">
                          <a16:colId xmlns:a16="http://schemas.microsoft.com/office/drawing/2014/main" val="3942047377"/>
                        </a:ext>
                      </a:extLst>
                    </a:gridCol>
                    <a:gridCol w="622224">
                      <a:extLst>
                        <a:ext uri="{9D8B030D-6E8A-4147-A177-3AD203B41FA5}">
                          <a16:colId xmlns:a16="http://schemas.microsoft.com/office/drawing/2014/main" val="1800683295"/>
                        </a:ext>
                      </a:extLst>
                    </a:gridCol>
                    <a:gridCol w="576133">
                      <a:extLst>
                        <a:ext uri="{9D8B030D-6E8A-4147-A177-3AD203B41FA5}">
                          <a16:colId xmlns:a16="http://schemas.microsoft.com/office/drawing/2014/main" val="2344447219"/>
                        </a:ext>
                      </a:extLst>
                    </a:gridCol>
                  </a:tblGrid>
                  <a:tr h="274500">
                    <a:tc>
                      <a:txBody>
                        <a:bodyPr/>
                        <a:lstStyle/>
                        <a:p>
                          <a:r>
                            <a:rPr lang="en-GB" sz="1000" b="1" dirty="0"/>
                            <a:t>Facility</a:t>
                          </a:r>
                        </a:p>
                      </a:txBody>
                      <a:tcPr marL="0" marR="0" marT="0" marB="0" anchor="ctr"/>
                    </a:tc>
                    <a:tc>
                      <a:txBody>
                        <a:bodyPr/>
                        <a:lstStyle/>
                        <a:p>
                          <a:pPr algn="ctr"/>
                          <a:r>
                            <a:rPr lang="en-GB" sz="1000" b="1" dirty="0">
                              <a:solidFill>
                                <a:schemeClr val="bg1"/>
                              </a:solidFill>
                            </a:rPr>
                            <a:t>SIS18</a:t>
                          </a:r>
                        </a:p>
                      </a:txBody>
                      <a:tcPr marL="0" marR="0" marT="0" marB="0" anchor="ctr">
                        <a:solidFill>
                          <a:srgbClr val="C00000"/>
                        </a:solidFill>
                      </a:tcPr>
                    </a:tc>
                    <a:tc>
                      <a:txBody>
                        <a:bodyPr/>
                        <a:lstStyle/>
                        <a:p>
                          <a:pPr algn="ctr"/>
                          <a:r>
                            <a:rPr lang="en-GB" sz="1000" b="1" dirty="0">
                              <a:solidFill>
                                <a:schemeClr val="bg1"/>
                              </a:solidFill>
                            </a:rPr>
                            <a:t>J-PARC-HI</a:t>
                          </a:r>
                        </a:p>
                      </a:txBody>
                      <a:tcPr marL="0" marR="0" marT="0" marB="0" anchor="ctr">
                        <a:solidFill>
                          <a:srgbClr val="1155CC"/>
                        </a:solidFill>
                      </a:tcPr>
                    </a:tc>
                    <a:tc>
                      <a:txBody>
                        <a:bodyPr/>
                        <a:lstStyle/>
                        <a:p>
                          <a:pPr algn="ctr"/>
                          <a:r>
                            <a:rPr lang="en-GB" sz="1000" b="1" dirty="0">
                              <a:solidFill>
                                <a:schemeClr val="bg1"/>
                              </a:solidFill>
                            </a:rPr>
                            <a:t>SIS100</a:t>
                          </a:r>
                        </a:p>
                      </a:txBody>
                      <a:tcPr marL="0" marR="0" marT="0" marB="0" anchor="ctr">
                        <a:solidFill>
                          <a:srgbClr val="C00000"/>
                        </a:solidFill>
                      </a:tcPr>
                    </a:tc>
                    <a:tc>
                      <a:txBody>
                        <a:bodyPr/>
                        <a:lstStyle/>
                        <a:p>
                          <a:pPr algn="ctr"/>
                          <a:r>
                            <a:rPr lang="en-GB" sz="1000" b="1" dirty="0"/>
                            <a:t>NICA</a:t>
                          </a:r>
                        </a:p>
                      </a:txBody>
                      <a:tcPr marL="0" marR="0" marT="0" marB="0" anchor="ctr"/>
                    </a:tc>
                    <a:tc>
                      <a:txBody>
                        <a:bodyPr/>
                        <a:lstStyle/>
                        <a:p>
                          <a:pPr algn="ctr"/>
                          <a:r>
                            <a:rPr lang="en-GB" sz="1000" b="1" dirty="0"/>
                            <a:t>RHIC</a:t>
                          </a:r>
                        </a:p>
                      </a:txBody>
                      <a:tcPr marL="0" marR="0" marT="0" marB="0" anchor="ctr"/>
                    </a:tc>
                    <a:tc>
                      <a:txBody>
                        <a:bodyPr/>
                        <a:lstStyle/>
                        <a:p>
                          <a:pPr algn="ctr"/>
                          <a:r>
                            <a:rPr lang="en-GB" sz="1000" b="1" dirty="0">
                              <a:solidFill>
                                <a:schemeClr val="bg1"/>
                              </a:solidFill>
                            </a:rPr>
                            <a:t>SPS</a:t>
                          </a:r>
                        </a:p>
                      </a:txBody>
                      <a:tcPr marL="0" marR="0" marT="0" marB="0" anchor="ctr">
                        <a:solidFill>
                          <a:srgbClr val="1155CC"/>
                        </a:solidFill>
                      </a:tcPr>
                    </a:tc>
                    <a:extLst>
                      <a:ext uri="{0D108BD9-81ED-4DB2-BD59-A6C34878D82A}">
                        <a16:rowId xmlns:a16="http://schemas.microsoft.com/office/drawing/2014/main" val="3603501064"/>
                      </a:ext>
                    </a:extLst>
                  </a:tr>
                  <a:tr h="304800">
                    <a:tc>
                      <a:txBody>
                        <a:bodyPr/>
                        <a:lstStyle/>
                        <a:p>
                          <a:r>
                            <a:rPr lang="en-GB" sz="1000" b="1" dirty="0"/>
                            <a:t>Experiment</a:t>
                          </a:r>
                        </a:p>
                      </a:txBody>
                      <a:tcPr marL="0" marR="0" marT="0" marB="0" anchor="ctr"/>
                    </a:tc>
                    <a:tc>
                      <a:txBody>
                        <a:bodyPr/>
                        <a:lstStyle/>
                        <a:p>
                          <a:pPr algn="ctr"/>
                          <a:r>
                            <a:rPr lang="en-GB" sz="1000" b="1" dirty="0">
                              <a:solidFill>
                                <a:schemeClr val="bg1"/>
                              </a:solidFill>
                            </a:rPr>
                            <a:t>HADES/ </a:t>
                          </a:r>
                          <a:r>
                            <a:rPr lang="en-GB" sz="1000" b="1" dirty="0" err="1">
                              <a:solidFill>
                                <a:schemeClr val="bg1"/>
                              </a:solidFill>
                            </a:rPr>
                            <a:t>miniCBM</a:t>
                          </a:r>
                          <a:endParaRPr lang="en-GB" sz="1000" b="1" dirty="0">
                            <a:solidFill>
                              <a:schemeClr val="bg1"/>
                            </a:solidFill>
                          </a:endParaRPr>
                        </a:p>
                      </a:txBody>
                      <a:tcPr marL="0" marR="0" marT="0" marB="0" anchor="ctr">
                        <a:solidFill>
                          <a:srgbClr val="C00000"/>
                        </a:solidFill>
                      </a:tcPr>
                    </a:tc>
                    <a:tc>
                      <a:txBody>
                        <a:bodyPr/>
                        <a:lstStyle/>
                        <a:p>
                          <a:pPr algn="ctr"/>
                          <a:r>
                            <a:rPr lang="en-GB" sz="1000" b="1" dirty="0">
                              <a:solidFill>
                                <a:schemeClr val="bg1"/>
                              </a:solidFill>
                            </a:rPr>
                            <a:t>DHS, D2S</a:t>
                          </a:r>
                        </a:p>
                      </a:txBody>
                      <a:tcPr marL="0" marR="0" marT="0" marB="0" anchor="ctr">
                        <a:solidFill>
                          <a:srgbClr val="1155CC"/>
                        </a:solidFill>
                      </a:tcPr>
                    </a:tc>
                    <a:tc>
                      <a:txBody>
                        <a:bodyPr/>
                        <a:lstStyle/>
                        <a:p>
                          <a:pPr algn="ctr"/>
                          <a:r>
                            <a:rPr lang="en-GB" sz="1000" b="1" dirty="0">
                              <a:solidFill>
                                <a:schemeClr val="bg1"/>
                              </a:solidFill>
                            </a:rPr>
                            <a:t>CBM/ HADES</a:t>
                          </a:r>
                        </a:p>
                      </a:txBody>
                      <a:tcPr marL="0" marR="0" marT="0" marB="0" anchor="ctr">
                        <a:solidFill>
                          <a:srgbClr val="C00000"/>
                        </a:solidFill>
                      </a:tcPr>
                    </a:tc>
                    <a:tc>
                      <a:txBody>
                        <a:bodyPr/>
                        <a:lstStyle/>
                        <a:p>
                          <a:pPr algn="ctr"/>
                          <a:r>
                            <a:rPr lang="en-GB" sz="1000" b="1" dirty="0"/>
                            <a:t>MPD</a:t>
                          </a:r>
                        </a:p>
                      </a:txBody>
                      <a:tcPr marL="0" marR="0" marT="0" marB="0" anchor="ctr"/>
                    </a:tc>
                    <a:tc>
                      <a:txBody>
                        <a:bodyPr/>
                        <a:lstStyle/>
                        <a:p>
                          <a:pPr algn="ctr"/>
                          <a:r>
                            <a:rPr lang="en-GB" sz="1000" b="1" dirty="0"/>
                            <a:t>STAR</a:t>
                          </a:r>
                        </a:p>
                      </a:txBody>
                      <a:tcPr marL="0" marR="0" marT="0" marB="0" anchor="ctr"/>
                    </a:tc>
                    <a:tc>
                      <a:txBody>
                        <a:bodyPr/>
                        <a:lstStyle/>
                        <a:p>
                          <a:pPr algn="ctr"/>
                          <a:r>
                            <a:rPr lang="en-GB" sz="1000" b="1" dirty="0">
                              <a:solidFill>
                                <a:schemeClr val="bg1"/>
                              </a:solidFill>
                            </a:rPr>
                            <a:t>NA60+</a:t>
                          </a:r>
                        </a:p>
                      </a:txBody>
                      <a:tcPr marL="0" marR="0" marT="0" marB="0" anchor="ctr">
                        <a:solidFill>
                          <a:srgbClr val="1155CC"/>
                        </a:solidFill>
                      </a:tcPr>
                    </a:tc>
                    <a:extLst>
                      <a:ext uri="{0D108BD9-81ED-4DB2-BD59-A6C34878D82A}">
                        <a16:rowId xmlns:a16="http://schemas.microsoft.com/office/drawing/2014/main" val="1795656538"/>
                      </a:ext>
                    </a:extLst>
                  </a:tr>
                  <a:tr h="274500">
                    <a:tc>
                      <a:txBody>
                        <a:bodyPr/>
                        <a:lstStyle/>
                        <a:p>
                          <a:endParaRPr lang="fr-FR"/>
                        </a:p>
                      </a:txBody>
                      <a:tcPr marL="0" marR="0" marT="0" marB="0" anchor="ctr">
                        <a:blipFill>
                          <a:blip r:embed="rId4"/>
                          <a:stretch>
                            <a:fillRect l="-833" t="-213333" r="-500833" b="-515556"/>
                          </a:stretch>
                        </a:blipFill>
                      </a:tcPr>
                    </a:tc>
                    <a:tc>
                      <a:txBody>
                        <a:bodyPr/>
                        <a:lstStyle/>
                        <a:p>
                          <a:pPr algn="ctr"/>
                          <a:r>
                            <a:rPr lang="en-GB" sz="1000" b="1" dirty="0">
                              <a:solidFill>
                                <a:schemeClr val="bg1"/>
                              </a:solidFill>
                            </a:rPr>
                            <a:t>2.4 – 2.6</a:t>
                          </a:r>
                        </a:p>
                      </a:txBody>
                      <a:tcPr marL="0" marR="0" marT="0" marB="0" anchor="ctr">
                        <a:solidFill>
                          <a:srgbClr val="C00000"/>
                        </a:solidFill>
                      </a:tcPr>
                    </a:tc>
                    <a:tc>
                      <a:txBody>
                        <a:bodyPr/>
                        <a:lstStyle/>
                        <a:p>
                          <a:pPr algn="ctr"/>
                          <a:r>
                            <a:rPr lang="en-GB" sz="1000" b="1" dirty="0">
                              <a:solidFill>
                                <a:schemeClr val="bg1"/>
                              </a:solidFill>
                            </a:rPr>
                            <a:t>2 – 6.2</a:t>
                          </a:r>
                        </a:p>
                      </a:txBody>
                      <a:tcPr marL="0" marR="0" marT="0" marB="0" anchor="ctr">
                        <a:solidFill>
                          <a:srgbClr val="1155CC"/>
                        </a:solidFill>
                      </a:tcPr>
                    </a:tc>
                    <a:tc>
                      <a:txBody>
                        <a:bodyPr/>
                        <a:lstStyle/>
                        <a:p>
                          <a:pPr algn="ctr"/>
                          <a:r>
                            <a:rPr lang="en-GB" sz="1000" b="1" dirty="0">
                              <a:solidFill>
                                <a:schemeClr val="bg1"/>
                              </a:solidFill>
                            </a:rPr>
                            <a:t>2.7 – 5 </a:t>
                          </a:r>
                        </a:p>
                      </a:txBody>
                      <a:tcPr marL="0" marR="0" marT="0" marB="0" anchor="ctr">
                        <a:solidFill>
                          <a:srgbClr val="C00000"/>
                        </a:solidFill>
                      </a:tcPr>
                    </a:tc>
                    <a:tc>
                      <a:txBody>
                        <a:bodyPr/>
                        <a:lstStyle/>
                        <a:p>
                          <a:pPr algn="ctr"/>
                          <a:r>
                            <a:rPr lang="en-GB" sz="1000" b="1" dirty="0"/>
                            <a:t>2.7 – 11</a:t>
                          </a:r>
                        </a:p>
                      </a:txBody>
                      <a:tcPr marL="0" marR="0" marT="0" marB="0" anchor="ctr"/>
                    </a:tc>
                    <a:tc>
                      <a:txBody>
                        <a:bodyPr/>
                        <a:lstStyle/>
                        <a:p>
                          <a:pPr algn="ctr"/>
                          <a:r>
                            <a:rPr lang="en-GB" sz="1000" b="1" dirty="0"/>
                            <a:t>3 – 19.6</a:t>
                          </a:r>
                        </a:p>
                      </a:txBody>
                      <a:tcPr marL="0" marR="0" marT="0" marB="0" anchor="ctr"/>
                    </a:tc>
                    <a:tc>
                      <a:txBody>
                        <a:bodyPr/>
                        <a:lstStyle/>
                        <a:p>
                          <a:pPr algn="ctr"/>
                          <a:r>
                            <a:rPr lang="en-GB" sz="1000" b="1" dirty="0">
                              <a:solidFill>
                                <a:schemeClr val="bg1"/>
                              </a:solidFill>
                            </a:rPr>
                            <a:t>4.9 – 17.3</a:t>
                          </a:r>
                        </a:p>
                      </a:txBody>
                      <a:tcPr marL="0" marR="0" marT="0" marB="0" anchor="ctr">
                        <a:solidFill>
                          <a:srgbClr val="1155CC"/>
                        </a:solidFill>
                      </a:tcPr>
                    </a:tc>
                    <a:extLst>
                      <a:ext uri="{0D108BD9-81ED-4DB2-BD59-A6C34878D82A}">
                        <a16:rowId xmlns:a16="http://schemas.microsoft.com/office/drawing/2014/main" val="2744827419"/>
                      </a:ext>
                    </a:extLst>
                  </a:tr>
                  <a:tr h="274500">
                    <a:tc>
                      <a:txBody>
                        <a:bodyPr/>
                        <a:lstStyle/>
                        <a:p>
                          <a:r>
                            <a:rPr lang="en-GB" sz="1000" b="1" dirty="0" err="1">
                              <a:latin typeface="Symbol" panose="05050102010706020507" pitchFamily="18" charset="2"/>
                            </a:rPr>
                            <a:t>m</a:t>
                          </a:r>
                          <a:r>
                            <a:rPr lang="en-GB" sz="1000" b="1" baseline="-25000" dirty="0" err="1"/>
                            <a:t>B</a:t>
                          </a:r>
                          <a:r>
                            <a:rPr lang="en-GB" sz="1000" b="1" baseline="0" dirty="0"/>
                            <a:t> MeV</a:t>
                          </a:r>
                          <a:endParaRPr lang="en-GB" sz="1000" b="1" baseline="-25000" dirty="0"/>
                        </a:p>
                      </a:txBody>
                      <a:tcPr marL="0" marR="0" marT="0" marB="0" anchor="ctr"/>
                    </a:tc>
                    <a:tc>
                      <a:txBody>
                        <a:bodyPr/>
                        <a:lstStyle/>
                        <a:p>
                          <a:pPr algn="ctr"/>
                          <a:r>
                            <a:rPr lang="en-GB" sz="1000" b="1" dirty="0">
                              <a:solidFill>
                                <a:schemeClr val="bg1"/>
                              </a:solidFill>
                            </a:rPr>
                            <a:t>880 – 670</a:t>
                          </a:r>
                        </a:p>
                      </a:txBody>
                      <a:tcPr marL="0" marR="0" marT="0" marB="0" anchor="ctr">
                        <a:solidFill>
                          <a:srgbClr val="C00000"/>
                        </a:solidFill>
                      </a:tcPr>
                    </a:tc>
                    <a:tc>
                      <a:txBody>
                        <a:bodyPr/>
                        <a:lstStyle/>
                        <a:p>
                          <a:pPr algn="ctr"/>
                          <a:r>
                            <a:rPr lang="en-GB" sz="1000" b="1" dirty="0">
                              <a:solidFill>
                                <a:schemeClr val="bg1"/>
                              </a:solidFill>
                            </a:rPr>
                            <a:t>850 – 490</a:t>
                          </a:r>
                        </a:p>
                      </a:txBody>
                      <a:tcPr marL="0" marR="0" marT="0" marB="0" anchor="ctr">
                        <a:solidFill>
                          <a:srgbClr val="1155CC"/>
                        </a:solidFill>
                      </a:tcPr>
                    </a:tc>
                    <a:tc>
                      <a:txBody>
                        <a:bodyPr/>
                        <a:lstStyle/>
                        <a:p>
                          <a:pPr algn="ctr"/>
                          <a:r>
                            <a:rPr lang="en-GB" sz="1000" b="1" dirty="0">
                              <a:solidFill>
                                <a:schemeClr val="bg1"/>
                              </a:solidFill>
                            </a:rPr>
                            <a:t>780 – 400</a:t>
                          </a:r>
                        </a:p>
                      </a:txBody>
                      <a:tcPr marL="0" marR="0" marT="0" marB="0" anchor="ctr">
                        <a:solidFill>
                          <a:srgbClr val="C00000"/>
                        </a:solidFill>
                      </a:tcPr>
                    </a:tc>
                    <a:tc>
                      <a:txBody>
                        <a:bodyPr/>
                        <a:lstStyle/>
                        <a:p>
                          <a:pPr algn="ctr"/>
                          <a:r>
                            <a:rPr lang="en-GB" sz="1000" b="1" dirty="0"/>
                            <a:t>750 – 330</a:t>
                          </a:r>
                        </a:p>
                      </a:txBody>
                      <a:tcPr marL="0" marR="0" marT="0" marB="0" anchor="ctr"/>
                    </a:tc>
                    <a:tc>
                      <a:txBody>
                        <a:bodyPr/>
                        <a:lstStyle/>
                        <a:p>
                          <a:pPr algn="ctr"/>
                          <a:r>
                            <a:rPr lang="en-GB" sz="1000" b="1" dirty="0"/>
                            <a:t>720 – 210</a:t>
                          </a:r>
                        </a:p>
                      </a:txBody>
                      <a:tcPr marL="0" marR="0" marT="0" marB="0" anchor="ctr"/>
                    </a:tc>
                    <a:tc>
                      <a:txBody>
                        <a:bodyPr/>
                        <a:lstStyle/>
                        <a:p>
                          <a:pPr algn="ctr"/>
                          <a:r>
                            <a:rPr lang="en-GB" sz="1000" b="1" dirty="0">
                              <a:solidFill>
                                <a:schemeClr val="bg1"/>
                              </a:solidFill>
                            </a:rPr>
                            <a:t>560 – 230</a:t>
                          </a:r>
                        </a:p>
                      </a:txBody>
                      <a:tcPr marL="0" marR="0" marT="0" marB="0" anchor="ctr">
                        <a:solidFill>
                          <a:srgbClr val="1155CC"/>
                        </a:solidFill>
                      </a:tcPr>
                    </a:tc>
                    <a:extLst>
                      <a:ext uri="{0D108BD9-81ED-4DB2-BD59-A6C34878D82A}">
                        <a16:rowId xmlns:a16="http://schemas.microsoft.com/office/drawing/2014/main" val="889319210"/>
                      </a:ext>
                    </a:extLst>
                  </a:tr>
                  <a:tr h="304800">
                    <a:tc>
                      <a:txBody>
                        <a:bodyPr/>
                        <a:lstStyle/>
                        <a:p>
                          <a:r>
                            <a:rPr lang="en-GB" sz="1000" b="1" dirty="0"/>
                            <a:t>Int. rate (kHz)</a:t>
                          </a:r>
                        </a:p>
                      </a:txBody>
                      <a:tcPr marL="0" marR="0" marT="0" marB="0" anchor="ctr"/>
                    </a:tc>
                    <a:tc>
                      <a:txBody>
                        <a:bodyPr/>
                        <a:lstStyle/>
                        <a:p>
                          <a:pPr algn="ctr"/>
                          <a:r>
                            <a:rPr lang="en-GB" sz="1000" b="1" dirty="0">
                              <a:solidFill>
                                <a:schemeClr val="bg1"/>
                              </a:solidFill>
                            </a:rPr>
                            <a:t>20</a:t>
                          </a:r>
                        </a:p>
                      </a:txBody>
                      <a:tcPr marL="0" marR="0" marT="0" marB="0" anchor="ctr">
                        <a:solidFill>
                          <a:srgbClr val="C00000"/>
                        </a:solidFill>
                      </a:tcPr>
                    </a:tc>
                    <a:tc>
                      <a:txBody>
                        <a:bodyPr/>
                        <a:lstStyle/>
                        <a:p>
                          <a:pPr algn="ctr"/>
                          <a:r>
                            <a:rPr lang="en-GB" sz="1000" b="1" dirty="0">
                              <a:solidFill>
                                <a:schemeClr val="bg1"/>
                              </a:solidFill>
                            </a:rPr>
                            <a:t>10 000</a:t>
                          </a:r>
                        </a:p>
                      </a:txBody>
                      <a:tcPr marL="0" marR="0" marT="0" marB="0" anchor="ctr">
                        <a:solidFill>
                          <a:srgbClr val="1155CC"/>
                        </a:solidFill>
                      </a:tcPr>
                    </a:tc>
                    <a:tc>
                      <a:txBody>
                        <a:bodyPr/>
                        <a:lstStyle/>
                        <a:p>
                          <a:pPr algn="ctr"/>
                          <a:r>
                            <a:rPr lang="en-GB" sz="1000" b="1" dirty="0">
                              <a:solidFill>
                                <a:schemeClr val="bg1"/>
                              </a:solidFill>
                            </a:rPr>
                            <a:t>10 000</a:t>
                          </a:r>
                        </a:p>
                      </a:txBody>
                      <a:tcPr marL="0" marR="0" marT="0" marB="0" anchor="ctr">
                        <a:solidFill>
                          <a:srgbClr val="C00000"/>
                        </a:solidFill>
                      </a:tcPr>
                    </a:tc>
                    <a:tc>
                      <a:txBody>
                        <a:bodyPr/>
                        <a:lstStyle/>
                        <a:p>
                          <a:pPr algn="ctr"/>
                          <a:r>
                            <a:rPr lang="en-GB" sz="1000" b="1" dirty="0"/>
                            <a:t>6</a:t>
                          </a:r>
                        </a:p>
                      </a:txBody>
                      <a:tcPr marL="0" marR="0" marT="0" marB="0" anchor="ctr"/>
                    </a:tc>
                    <a:tc>
                      <a:txBody>
                        <a:bodyPr/>
                        <a:lstStyle/>
                        <a:p>
                          <a:pPr algn="ctr"/>
                          <a:r>
                            <a:rPr lang="en-GB" sz="1000" b="1" dirty="0"/>
                            <a:t>0.01 – 2</a:t>
                          </a:r>
                        </a:p>
                      </a:txBody>
                      <a:tcPr marL="0" marR="0" marT="0" marB="0" anchor="ctr"/>
                    </a:tc>
                    <a:tc>
                      <a:txBody>
                        <a:bodyPr/>
                        <a:lstStyle/>
                        <a:p>
                          <a:pPr algn="ctr"/>
                          <a:r>
                            <a:rPr lang="en-GB" sz="1000" b="1" dirty="0">
                              <a:solidFill>
                                <a:schemeClr val="bg1"/>
                              </a:solidFill>
                            </a:rPr>
                            <a:t>10 000</a:t>
                          </a:r>
                        </a:p>
                      </a:txBody>
                      <a:tcPr marL="0" marR="0" marT="0" marB="0" anchor="ctr">
                        <a:solidFill>
                          <a:srgbClr val="1155CC"/>
                        </a:solidFill>
                      </a:tcPr>
                    </a:tc>
                    <a:extLst>
                      <a:ext uri="{0D108BD9-81ED-4DB2-BD59-A6C34878D82A}">
                        <a16:rowId xmlns:a16="http://schemas.microsoft.com/office/drawing/2014/main" val="1906154521"/>
                      </a:ext>
                    </a:extLst>
                  </a:tr>
                  <a:tr h="274500">
                    <a:tc>
                      <a:txBody>
                        <a:bodyPr/>
                        <a:lstStyle/>
                        <a:p>
                          <a:r>
                            <a:rPr lang="en-GB" sz="1000" b="1" dirty="0"/>
                            <a:t>Hadrons </a:t>
                          </a:r>
                        </a:p>
                      </a:txBody>
                      <a:tcPr marL="0" marR="0" marT="0" marB="0" anchor="ctr"/>
                    </a:tc>
                    <a:tc>
                      <a:txBody>
                        <a:bodyPr/>
                        <a:lstStyle/>
                        <a:p>
                          <a:pPr algn="ctr"/>
                          <a:r>
                            <a:rPr lang="en-GB" sz="1000" b="1" dirty="0">
                              <a:solidFill>
                                <a:schemeClr val="bg1"/>
                              </a:solidFill>
                            </a:rPr>
                            <a:t>+</a:t>
                          </a:r>
                        </a:p>
                      </a:txBody>
                      <a:tcPr marL="0" marR="0" marT="0" marB="0" anchor="ctr">
                        <a:solidFill>
                          <a:srgbClr val="C00000"/>
                        </a:solidFill>
                      </a:tcPr>
                    </a:tc>
                    <a:tc>
                      <a:txBody>
                        <a:bodyPr/>
                        <a:lstStyle/>
                        <a:p>
                          <a:pPr algn="ctr"/>
                          <a:r>
                            <a:rPr lang="en-GB" sz="1000" b="1" dirty="0">
                              <a:solidFill>
                                <a:schemeClr val="bg1"/>
                              </a:solidFill>
                            </a:rPr>
                            <a:t>+</a:t>
                          </a:r>
                        </a:p>
                      </a:txBody>
                      <a:tcPr marL="0" marR="0" marT="0" marB="0" anchor="ctr">
                        <a:solidFill>
                          <a:srgbClr val="1155CC"/>
                        </a:solidFill>
                      </a:tcPr>
                    </a:tc>
                    <a:tc>
                      <a:txBody>
                        <a:bodyPr/>
                        <a:lstStyle/>
                        <a:p>
                          <a:pPr algn="ctr"/>
                          <a:r>
                            <a:rPr lang="en-GB" sz="1000" b="1" dirty="0">
                              <a:solidFill>
                                <a:schemeClr val="bg1"/>
                              </a:solidFill>
                            </a:rPr>
                            <a:t>+</a:t>
                          </a:r>
                        </a:p>
                      </a:txBody>
                      <a:tcPr marL="0" marR="0" marT="0" marB="0" anchor="ctr">
                        <a:solidFill>
                          <a:srgbClr val="C00000"/>
                        </a:solidFill>
                      </a:tcPr>
                    </a:tc>
                    <a:tc>
                      <a:txBody>
                        <a:bodyPr/>
                        <a:lstStyle/>
                        <a:p>
                          <a:pPr algn="ctr"/>
                          <a:r>
                            <a:rPr lang="en-GB" sz="1000" b="1" dirty="0"/>
                            <a:t>+</a:t>
                          </a:r>
                        </a:p>
                      </a:txBody>
                      <a:tcPr marL="0" marR="0" marT="0" marB="0" anchor="ctr"/>
                    </a:tc>
                    <a:tc>
                      <a:txBody>
                        <a:bodyPr/>
                        <a:lstStyle/>
                        <a:p>
                          <a:pPr algn="ctr"/>
                          <a:r>
                            <a:rPr lang="en-GB" sz="1000" b="1" dirty="0"/>
                            <a:t>+</a:t>
                          </a:r>
                        </a:p>
                      </a:txBody>
                      <a:tcPr marL="0" marR="0" marT="0" marB="0" anchor="ctr"/>
                    </a:tc>
                    <a:tc>
                      <a:txBody>
                        <a:bodyPr/>
                        <a:lstStyle/>
                        <a:p>
                          <a:pPr algn="ctr"/>
                          <a:r>
                            <a:rPr lang="en-GB" sz="1000" b="1" dirty="0">
                              <a:solidFill>
                                <a:schemeClr val="bg1"/>
                              </a:solidFill>
                            </a:rPr>
                            <a:t>(+)</a:t>
                          </a:r>
                        </a:p>
                      </a:txBody>
                      <a:tcPr marL="0" marR="0" marT="0" marB="0" anchor="ctr">
                        <a:solidFill>
                          <a:srgbClr val="1155CC"/>
                        </a:solidFill>
                      </a:tcPr>
                    </a:tc>
                    <a:extLst>
                      <a:ext uri="{0D108BD9-81ED-4DB2-BD59-A6C34878D82A}">
                        <a16:rowId xmlns:a16="http://schemas.microsoft.com/office/drawing/2014/main" val="2337139363"/>
                      </a:ext>
                    </a:extLst>
                  </a:tr>
                  <a:tr h="274500">
                    <a:tc>
                      <a:txBody>
                        <a:bodyPr/>
                        <a:lstStyle/>
                        <a:p>
                          <a:r>
                            <a:rPr lang="en-GB" sz="1000" b="1" dirty="0" err="1"/>
                            <a:t>Dilpetons</a:t>
                          </a:r>
                          <a:endParaRPr lang="en-GB" sz="1000" b="1" dirty="0"/>
                        </a:p>
                      </a:txBody>
                      <a:tcPr marL="0" marR="0" marT="0" marB="0" anchor="ctr"/>
                    </a:tc>
                    <a:tc>
                      <a:txBody>
                        <a:bodyPr/>
                        <a:lstStyle/>
                        <a:p>
                          <a:pPr algn="ctr"/>
                          <a:r>
                            <a:rPr lang="en-GB" sz="1000" b="1" dirty="0">
                              <a:solidFill>
                                <a:schemeClr val="bg1"/>
                              </a:solidFill>
                            </a:rPr>
                            <a:t>+</a:t>
                          </a:r>
                        </a:p>
                      </a:txBody>
                      <a:tcPr marL="0" marR="0" marT="0" marB="0" anchor="ctr">
                        <a:solidFill>
                          <a:srgbClr val="C00000"/>
                        </a:solidFill>
                      </a:tcPr>
                    </a:tc>
                    <a:tc>
                      <a:txBody>
                        <a:bodyPr/>
                        <a:lstStyle/>
                        <a:p>
                          <a:pPr algn="ctr"/>
                          <a:r>
                            <a:rPr lang="en-GB" sz="1000" b="1" dirty="0">
                              <a:solidFill>
                                <a:schemeClr val="bg1"/>
                              </a:solidFill>
                            </a:rPr>
                            <a:t>+</a:t>
                          </a:r>
                        </a:p>
                      </a:txBody>
                      <a:tcPr marL="0" marR="0" marT="0" marB="0" anchor="ctr">
                        <a:solidFill>
                          <a:srgbClr val="1155CC"/>
                        </a:solidFill>
                      </a:tcPr>
                    </a:tc>
                    <a:tc>
                      <a:txBody>
                        <a:bodyPr/>
                        <a:lstStyle/>
                        <a:p>
                          <a:pPr algn="ctr"/>
                          <a:r>
                            <a:rPr lang="en-GB" sz="1000" b="1" dirty="0">
                              <a:solidFill>
                                <a:schemeClr val="bg1"/>
                              </a:solidFill>
                            </a:rPr>
                            <a:t>+</a:t>
                          </a:r>
                        </a:p>
                      </a:txBody>
                      <a:tcPr marL="0" marR="0" marT="0" marB="0" anchor="ctr">
                        <a:solidFill>
                          <a:srgbClr val="C00000"/>
                        </a:solidFill>
                      </a:tcPr>
                    </a:tc>
                    <a:tc>
                      <a:txBody>
                        <a:bodyPr/>
                        <a:lstStyle/>
                        <a:p>
                          <a:pPr algn="ctr"/>
                          <a:r>
                            <a:rPr lang="en-GB" sz="1000" b="1" dirty="0"/>
                            <a:t>+</a:t>
                          </a:r>
                        </a:p>
                      </a:txBody>
                      <a:tcPr marL="0" marR="0" marT="0" marB="0" anchor="ctr"/>
                    </a:tc>
                    <a:tc>
                      <a:txBody>
                        <a:bodyPr/>
                        <a:lstStyle/>
                        <a:p>
                          <a:pPr algn="ctr"/>
                          <a:r>
                            <a:rPr lang="en-GB" sz="1000" b="1" dirty="0"/>
                            <a:t>+</a:t>
                          </a:r>
                        </a:p>
                      </a:txBody>
                      <a:tcPr marL="0" marR="0" marT="0" marB="0" anchor="ctr"/>
                    </a:tc>
                    <a:tc>
                      <a:txBody>
                        <a:bodyPr/>
                        <a:lstStyle/>
                        <a:p>
                          <a:pPr algn="ctr"/>
                          <a:r>
                            <a:rPr lang="en-GB" sz="1000" b="1" dirty="0">
                              <a:solidFill>
                                <a:schemeClr val="bg1"/>
                              </a:solidFill>
                            </a:rPr>
                            <a:t>+</a:t>
                          </a:r>
                        </a:p>
                      </a:txBody>
                      <a:tcPr marL="0" marR="0" marT="0" marB="0" anchor="ctr">
                        <a:solidFill>
                          <a:srgbClr val="1155CC"/>
                        </a:solidFill>
                      </a:tcPr>
                    </a:tc>
                    <a:extLst>
                      <a:ext uri="{0D108BD9-81ED-4DB2-BD59-A6C34878D82A}">
                        <a16:rowId xmlns:a16="http://schemas.microsoft.com/office/drawing/2014/main" val="2980623387"/>
                      </a:ext>
                    </a:extLst>
                  </a:tr>
                  <a:tr h="274500">
                    <a:tc>
                      <a:txBody>
                        <a:bodyPr/>
                        <a:lstStyle/>
                        <a:p>
                          <a:r>
                            <a:rPr lang="en-GB" sz="1000" b="1" dirty="0"/>
                            <a:t>Charm</a:t>
                          </a:r>
                        </a:p>
                      </a:txBody>
                      <a:tcPr marL="0" marR="0" marT="0" marB="0" anchor="ctr"/>
                    </a:tc>
                    <a:tc>
                      <a:txBody>
                        <a:bodyPr/>
                        <a:lstStyle/>
                        <a:p>
                          <a:pPr algn="ctr"/>
                          <a:endParaRPr lang="en-GB" sz="1000" b="1" dirty="0"/>
                        </a:p>
                      </a:txBody>
                      <a:tcPr marL="0" marR="0" marT="0" marB="0" anchor="ctr">
                        <a:solidFill>
                          <a:srgbClr val="C00000"/>
                        </a:solidFill>
                      </a:tcPr>
                    </a:tc>
                    <a:tc>
                      <a:txBody>
                        <a:bodyPr/>
                        <a:lstStyle/>
                        <a:p>
                          <a:pPr algn="ctr"/>
                          <a:r>
                            <a:rPr lang="en-GB" sz="1000" b="1" dirty="0">
                              <a:solidFill>
                                <a:schemeClr val="bg1"/>
                              </a:solidFill>
                            </a:rPr>
                            <a:t>(+)</a:t>
                          </a:r>
                        </a:p>
                      </a:txBody>
                      <a:tcPr marL="0" marR="0" marT="0" marB="0" anchor="ctr">
                        <a:solidFill>
                          <a:srgbClr val="1155CC"/>
                        </a:solidFill>
                      </a:tcPr>
                    </a:tc>
                    <a:tc>
                      <a:txBody>
                        <a:bodyPr/>
                        <a:lstStyle/>
                        <a:p>
                          <a:pPr algn="ctr"/>
                          <a:r>
                            <a:rPr lang="en-GB" sz="1000" b="1" dirty="0">
                              <a:solidFill>
                                <a:schemeClr val="bg1"/>
                              </a:solidFill>
                            </a:rPr>
                            <a:t>(+)</a:t>
                          </a:r>
                        </a:p>
                      </a:txBody>
                      <a:tcPr marL="0" marR="0" marT="0" marB="0" anchor="ctr">
                        <a:solidFill>
                          <a:srgbClr val="C00000"/>
                        </a:solidFill>
                      </a:tcPr>
                    </a:tc>
                    <a:tc>
                      <a:txBody>
                        <a:bodyPr/>
                        <a:lstStyle/>
                        <a:p>
                          <a:pPr algn="ctr"/>
                          <a:r>
                            <a:rPr lang="en-GB" sz="1000" b="1" dirty="0"/>
                            <a:t>+</a:t>
                          </a:r>
                        </a:p>
                      </a:txBody>
                      <a:tcPr marL="0" marR="0" marT="0" marB="0" anchor="ctr"/>
                    </a:tc>
                    <a:tc>
                      <a:txBody>
                        <a:bodyPr/>
                        <a:lstStyle/>
                        <a:p>
                          <a:pPr algn="ctr"/>
                          <a:r>
                            <a:rPr lang="en-GB" sz="1000" b="1" dirty="0"/>
                            <a:t>+</a:t>
                          </a:r>
                        </a:p>
                      </a:txBody>
                      <a:tcPr marL="0" marR="0" marT="0" marB="0" anchor="ctr"/>
                    </a:tc>
                    <a:tc>
                      <a:txBody>
                        <a:bodyPr/>
                        <a:lstStyle/>
                        <a:p>
                          <a:pPr algn="ctr"/>
                          <a:r>
                            <a:rPr lang="en-GB" sz="1000" b="1" dirty="0">
                              <a:solidFill>
                                <a:schemeClr val="bg1"/>
                              </a:solidFill>
                            </a:rPr>
                            <a:t>+</a:t>
                          </a:r>
                        </a:p>
                      </a:txBody>
                      <a:tcPr marL="0" marR="0" marT="0" marB="0" anchor="ctr">
                        <a:solidFill>
                          <a:srgbClr val="1155CC"/>
                        </a:solidFill>
                      </a:tcPr>
                    </a:tc>
                    <a:extLst>
                      <a:ext uri="{0D108BD9-81ED-4DB2-BD59-A6C34878D82A}">
                        <a16:rowId xmlns:a16="http://schemas.microsoft.com/office/drawing/2014/main" val="891609433"/>
                      </a:ext>
                    </a:extLst>
                  </a:tr>
                </a:tbl>
              </a:graphicData>
            </a:graphic>
          </p:graphicFrame>
        </mc:Fallback>
      </mc:AlternateContent>
      <p:sp>
        <p:nvSpPr>
          <p:cNvPr id="20" name="Rectangle 19">
            <a:extLst>
              <a:ext uri="{FF2B5EF4-FFF2-40B4-BE49-F238E27FC236}">
                <a16:creationId xmlns:a16="http://schemas.microsoft.com/office/drawing/2014/main" id="{235FFDB4-D7CD-4ACF-A64F-F64F9A686CD5}"/>
              </a:ext>
            </a:extLst>
          </p:cNvPr>
          <p:cNvSpPr/>
          <p:nvPr/>
        </p:nvSpPr>
        <p:spPr>
          <a:xfrm>
            <a:off x="101577" y="4372204"/>
            <a:ext cx="2319866" cy="253916"/>
          </a:xfrm>
          <a:prstGeom prst="rect">
            <a:avLst/>
          </a:prstGeom>
        </p:spPr>
        <p:txBody>
          <a:bodyPr wrap="none">
            <a:spAutoFit/>
          </a:bodyPr>
          <a:lstStyle/>
          <a:p>
            <a:r>
              <a:rPr lang="en-US" sz="1050" dirty="0">
                <a:latin typeface="Times New Roman" panose="02020603050405020304" pitchFamily="18" charset="0"/>
              </a:rPr>
              <a:t>Nuclear Physics A 982 (2019) 163–169</a:t>
            </a:r>
            <a:endParaRPr lang="en-GB" sz="1050" dirty="0"/>
          </a:p>
        </p:txBody>
      </p:sp>
      <p:sp>
        <p:nvSpPr>
          <p:cNvPr id="3" name="Flèche : bas 2">
            <a:extLst>
              <a:ext uri="{FF2B5EF4-FFF2-40B4-BE49-F238E27FC236}">
                <a16:creationId xmlns:a16="http://schemas.microsoft.com/office/drawing/2014/main" id="{7EC22FC1-3AFC-42CB-BC05-7BAB062A2577}"/>
              </a:ext>
            </a:extLst>
          </p:cNvPr>
          <p:cNvSpPr/>
          <p:nvPr/>
        </p:nvSpPr>
        <p:spPr>
          <a:xfrm>
            <a:off x="1003952" y="2000979"/>
            <a:ext cx="94268" cy="13546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ZoneTexte 3">
            <a:extLst>
              <a:ext uri="{FF2B5EF4-FFF2-40B4-BE49-F238E27FC236}">
                <a16:creationId xmlns:a16="http://schemas.microsoft.com/office/drawing/2014/main" id="{EC9924AD-6C9A-41D6-B8D4-F0A58D22318D}"/>
              </a:ext>
            </a:extLst>
          </p:cNvPr>
          <p:cNvSpPr txBox="1"/>
          <p:nvPr/>
        </p:nvSpPr>
        <p:spPr>
          <a:xfrm>
            <a:off x="655901" y="1761121"/>
            <a:ext cx="760144" cy="276999"/>
          </a:xfrm>
          <a:prstGeom prst="rect">
            <a:avLst/>
          </a:prstGeom>
          <a:noFill/>
        </p:spPr>
        <p:txBody>
          <a:bodyPr wrap="none" rtlCol="0">
            <a:spAutoFit/>
          </a:bodyPr>
          <a:lstStyle/>
          <a:p>
            <a:r>
              <a:rPr lang="en-GB" sz="1200" b="1" dirty="0">
                <a:solidFill>
                  <a:srgbClr val="C00000"/>
                </a:solidFill>
              </a:rPr>
              <a:t>running</a:t>
            </a:r>
            <a:endParaRPr lang="en-GB" sz="2000" b="1" dirty="0">
              <a:solidFill>
                <a:srgbClr val="C00000"/>
              </a:solidFill>
            </a:endParaRPr>
          </a:p>
        </p:txBody>
      </p:sp>
      <p:sp>
        <p:nvSpPr>
          <p:cNvPr id="13" name="ZoneTexte 12">
            <a:extLst>
              <a:ext uri="{FF2B5EF4-FFF2-40B4-BE49-F238E27FC236}">
                <a16:creationId xmlns:a16="http://schemas.microsoft.com/office/drawing/2014/main" id="{6CE1F5A4-8A46-4691-A195-80ED752A03C4}"/>
              </a:ext>
            </a:extLst>
          </p:cNvPr>
          <p:cNvSpPr txBox="1"/>
          <p:nvPr/>
        </p:nvSpPr>
        <p:spPr>
          <a:xfrm>
            <a:off x="1994132" y="1560030"/>
            <a:ext cx="766557" cy="461665"/>
          </a:xfrm>
          <a:prstGeom prst="rect">
            <a:avLst/>
          </a:prstGeom>
          <a:noFill/>
        </p:spPr>
        <p:txBody>
          <a:bodyPr wrap="none" rtlCol="0">
            <a:spAutoFit/>
          </a:bodyPr>
          <a:lstStyle/>
          <a:p>
            <a:pPr algn="ctr"/>
            <a:r>
              <a:rPr lang="en-GB" sz="1200" b="1" dirty="0">
                <a:solidFill>
                  <a:srgbClr val="C00000"/>
                </a:solidFill>
              </a:rPr>
              <a:t>Starting</a:t>
            </a:r>
          </a:p>
          <a:p>
            <a:pPr algn="ctr"/>
            <a:r>
              <a:rPr lang="en-GB" sz="1200" b="1" dirty="0">
                <a:solidFill>
                  <a:srgbClr val="C00000"/>
                </a:solidFill>
              </a:rPr>
              <a:t>2025</a:t>
            </a:r>
          </a:p>
        </p:txBody>
      </p:sp>
      <p:sp>
        <p:nvSpPr>
          <p:cNvPr id="14" name="Flèche : bas 13">
            <a:extLst>
              <a:ext uri="{FF2B5EF4-FFF2-40B4-BE49-F238E27FC236}">
                <a16:creationId xmlns:a16="http://schemas.microsoft.com/office/drawing/2014/main" id="{C108F5F6-F232-4B73-BCD6-3A48E10BEB85}"/>
              </a:ext>
            </a:extLst>
          </p:cNvPr>
          <p:cNvSpPr/>
          <p:nvPr/>
        </p:nvSpPr>
        <p:spPr>
          <a:xfrm>
            <a:off x="2314162" y="2000979"/>
            <a:ext cx="94268" cy="13546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èche : bas 14">
            <a:extLst>
              <a:ext uri="{FF2B5EF4-FFF2-40B4-BE49-F238E27FC236}">
                <a16:creationId xmlns:a16="http://schemas.microsoft.com/office/drawing/2014/main" id="{A47E30FD-BC10-403E-99B8-A8712FFD01EC}"/>
              </a:ext>
            </a:extLst>
          </p:cNvPr>
          <p:cNvSpPr/>
          <p:nvPr/>
        </p:nvSpPr>
        <p:spPr>
          <a:xfrm>
            <a:off x="1670718" y="1992372"/>
            <a:ext cx="94268" cy="135460"/>
          </a:xfrm>
          <a:prstGeom prst="downArrow">
            <a:avLst/>
          </a:prstGeom>
          <a:solidFill>
            <a:srgbClr val="1155CC"/>
          </a:solidFill>
          <a:ln>
            <a:solidFill>
              <a:srgbClr val="115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ZoneTexte 15">
            <a:extLst>
              <a:ext uri="{FF2B5EF4-FFF2-40B4-BE49-F238E27FC236}">
                <a16:creationId xmlns:a16="http://schemas.microsoft.com/office/drawing/2014/main" id="{265FB925-1D80-4844-93CD-B99858678D41}"/>
              </a:ext>
            </a:extLst>
          </p:cNvPr>
          <p:cNvSpPr txBox="1"/>
          <p:nvPr/>
        </p:nvSpPr>
        <p:spPr>
          <a:xfrm>
            <a:off x="1360734" y="1746958"/>
            <a:ext cx="697627" cy="276999"/>
          </a:xfrm>
          <a:prstGeom prst="rect">
            <a:avLst/>
          </a:prstGeom>
          <a:noFill/>
        </p:spPr>
        <p:txBody>
          <a:bodyPr wrap="none" rtlCol="0">
            <a:spAutoFit/>
          </a:bodyPr>
          <a:lstStyle/>
          <a:p>
            <a:pPr algn="ctr"/>
            <a:r>
              <a:rPr lang="en-GB" sz="1200" b="1" dirty="0">
                <a:solidFill>
                  <a:srgbClr val="1155CC"/>
                </a:solidFill>
              </a:rPr>
              <a:t>project</a:t>
            </a:r>
          </a:p>
        </p:txBody>
      </p:sp>
      <p:sp>
        <p:nvSpPr>
          <p:cNvPr id="17" name="ZoneTexte 16">
            <a:extLst>
              <a:ext uri="{FF2B5EF4-FFF2-40B4-BE49-F238E27FC236}">
                <a16:creationId xmlns:a16="http://schemas.microsoft.com/office/drawing/2014/main" id="{A525C102-EE84-4759-A35D-69E744D13CCB}"/>
              </a:ext>
            </a:extLst>
          </p:cNvPr>
          <p:cNvSpPr txBox="1"/>
          <p:nvPr/>
        </p:nvSpPr>
        <p:spPr>
          <a:xfrm>
            <a:off x="3739904" y="1739848"/>
            <a:ext cx="697627" cy="276999"/>
          </a:xfrm>
          <a:prstGeom prst="rect">
            <a:avLst/>
          </a:prstGeom>
          <a:noFill/>
        </p:spPr>
        <p:txBody>
          <a:bodyPr wrap="none" rtlCol="0">
            <a:spAutoFit/>
          </a:bodyPr>
          <a:lstStyle/>
          <a:p>
            <a:pPr algn="ctr"/>
            <a:r>
              <a:rPr lang="en-GB" sz="1200" b="1" dirty="0">
                <a:solidFill>
                  <a:srgbClr val="1155CC"/>
                </a:solidFill>
              </a:rPr>
              <a:t>project</a:t>
            </a:r>
          </a:p>
        </p:txBody>
      </p:sp>
      <p:sp>
        <p:nvSpPr>
          <p:cNvPr id="18" name="Flèche : bas 17">
            <a:extLst>
              <a:ext uri="{FF2B5EF4-FFF2-40B4-BE49-F238E27FC236}">
                <a16:creationId xmlns:a16="http://schemas.microsoft.com/office/drawing/2014/main" id="{1AF394DC-056C-4D6D-BDF2-C58B2F21A0D8}"/>
              </a:ext>
            </a:extLst>
          </p:cNvPr>
          <p:cNvSpPr/>
          <p:nvPr/>
        </p:nvSpPr>
        <p:spPr>
          <a:xfrm>
            <a:off x="4043176" y="1984765"/>
            <a:ext cx="94268" cy="135460"/>
          </a:xfrm>
          <a:prstGeom prst="downArrow">
            <a:avLst/>
          </a:prstGeom>
          <a:solidFill>
            <a:srgbClr val="1155CC"/>
          </a:solidFill>
          <a:ln>
            <a:solidFill>
              <a:srgbClr val="115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Google Shape;497;p64">
            <a:extLst>
              <a:ext uri="{FF2B5EF4-FFF2-40B4-BE49-F238E27FC236}">
                <a16:creationId xmlns:a16="http://schemas.microsoft.com/office/drawing/2014/main" id="{571A0E3C-FF03-4B4C-890D-E2B4DE347836}"/>
              </a:ext>
            </a:extLst>
          </p:cNvPr>
          <p:cNvSpPr txBox="1"/>
          <p:nvPr/>
        </p:nvSpPr>
        <p:spPr>
          <a:xfrm>
            <a:off x="4533788" y="684271"/>
            <a:ext cx="4582633" cy="4213214"/>
          </a:xfrm>
          <a:prstGeom prst="rect">
            <a:avLst/>
          </a:prstGeom>
          <a:noFill/>
          <a:ln>
            <a:noFill/>
          </a:ln>
        </p:spPr>
        <p:txBody>
          <a:bodyPr spcFirstLastPara="1" wrap="square" lIns="91425" tIns="91425" rIns="91425" bIns="91425" anchor="t" anchorCtr="0">
            <a:noAutofit/>
          </a:bodyPr>
          <a:lstStyle/>
          <a:p>
            <a:pPr marL="139700" lvl="0" algn="l" rtl="0">
              <a:spcBef>
                <a:spcPts val="0"/>
              </a:spcBef>
              <a:spcAft>
                <a:spcPts val="0"/>
              </a:spcAft>
              <a:buClr>
                <a:srgbClr val="FF0000"/>
              </a:buClr>
              <a:buSzPts val="1400"/>
            </a:pPr>
            <a:r>
              <a:rPr lang="fr-FR" b="1" u="sng" dirty="0">
                <a:solidFill>
                  <a:srgbClr val="C00000"/>
                </a:solidFill>
              </a:rPr>
              <a:t>FAIR/GSI</a:t>
            </a:r>
            <a:endParaRPr lang="en" b="1" u="sng" dirty="0">
              <a:solidFill>
                <a:srgbClr val="C00000"/>
              </a:solidFill>
            </a:endParaRPr>
          </a:p>
          <a:p>
            <a:pPr marL="457200" lvl="0" indent="-317500" algn="l" rtl="0">
              <a:spcBef>
                <a:spcPts val="0"/>
              </a:spcBef>
              <a:spcAft>
                <a:spcPts val="0"/>
              </a:spcAft>
              <a:buClr>
                <a:schemeClr val="tx1"/>
              </a:buClr>
              <a:buSzPts val="1400"/>
              <a:buChar char="●"/>
            </a:pPr>
            <a:r>
              <a:rPr lang="en" sz="1200" b="1" dirty="0">
                <a:solidFill>
                  <a:srgbClr val="C00000"/>
                </a:solidFill>
              </a:rPr>
              <a:t>√s</a:t>
            </a:r>
            <a:r>
              <a:rPr lang="en" sz="1200" b="1" baseline="-25000" dirty="0">
                <a:solidFill>
                  <a:srgbClr val="C00000"/>
                </a:solidFill>
              </a:rPr>
              <a:t>NN</a:t>
            </a:r>
            <a:r>
              <a:rPr lang="en" sz="1200" b="1" dirty="0">
                <a:solidFill>
                  <a:srgbClr val="C00000"/>
                </a:solidFill>
              </a:rPr>
              <a:t>=2.4 - 5 GeV</a:t>
            </a:r>
            <a:endParaRPr sz="1200" b="1" dirty="0">
              <a:solidFill>
                <a:srgbClr val="C00000"/>
              </a:solidFill>
            </a:endParaRPr>
          </a:p>
          <a:p>
            <a:pPr marL="457200" lvl="0" indent="-317500" algn="l" rtl="0">
              <a:spcBef>
                <a:spcPts val="0"/>
              </a:spcBef>
              <a:spcAft>
                <a:spcPts val="0"/>
              </a:spcAft>
              <a:buClr>
                <a:schemeClr val="dk1"/>
              </a:buClr>
              <a:buSzPts val="1400"/>
              <a:buChar char="●"/>
            </a:pPr>
            <a:r>
              <a:rPr lang="en" sz="1200" dirty="0">
                <a:solidFill>
                  <a:schemeClr val="dk1"/>
                </a:solidFill>
              </a:rPr>
              <a:t>HADES and CBM: </a:t>
            </a:r>
            <a:r>
              <a:rPr lang="en" sz="1200" dirty="0">
                <a:solidFill>
                  <a:srgbClr val="C00000"/>
                </a:solidFill>
              </a:rPr>
              <a:t>charged hadrons, ɣ, e</a:t>
            </a:r>
            <a:r>
              <a:rPr lang="en" sz="1200" baseline="30000" dirty="0">
                <a:solidFill>
                  <a:srgbClr val="C00000"/>
                </a:solidFill>
              </a:rPr>
              <a:t>+</a:t>
            </a:r>
            <a:r>
              <a:rPr lang="en" sz="1200" dirty="0">
                <a:solidFill>
                  <a:srgbClr val="C00000"/>
                </a:solidFill>
              </a:rPr>
              <a:t>e</a:t>
            </a:r>
            <a:r>
              <a:rPr lang="en" sz="1200" baseline="30000" dirty="0">
                <a:solidFill>
                  <a:srgbClr val="C00000"/>
                </a:solidFill>
              </a:rPr>
              <a:t>-    </a:t>
            </a:r>
            <a:r>
              <a:rPr lang="en" sz="1200" dirty="0">
                <a:solidFill>
                  <a:schemeClr val="dk1"/>
                </a:solidFill>
              </a:rPr>
              <a:t>CBM: </a:t>
            </a:r>
            <a:r>
              <a:rPr lang="en" sz="1200" dirty="0">
                <a:solidFill>
                  <a:srgbClr val="1155CC"/>
                </a:solidFill>
              </a:rPr>
              <a:t> </a:t>
            </a:r>
            <a:r>
              <a:rPr lang="en" sz="1200" dirty="0">
                <a:solidFill>
                  <a:srgbClr val="C00000"/>
                </a:solidFill>
              </a:rPr>
              <a:t>𝝁</a:t>
            </a:r>
            <a:r>
              <a:rPr lang="en" sz="1200" baseline="30000" dirty="0">
                <a:solidFill>
                  <a:srgbClr val="C00000"/>
                </a:solidFill>
              </a:rPr>
              <a:t>+</a:t>
            </a:r>
            <a:r>
              <a:rPr lang="en" sz="1200" dirty="0">
                <a:solidFill>
                  <a:srgbClr val="C00000"/>
                </a:solidFill>
              </a:rPr>
              <a:t>𝝁</a:t>
            </a:r>
            <a:r>
              <a:rPr lang="en" sz="1200" baseline="30000" dirty="0">
                <a:solidFill>
                  <a:srgbClr val="C00000"/>
                </a:solidFill>
              </a:rPr>
              <a:t>-</a:t>
            </a:r>
            <a:r>
              <a:rPr lang="en" sz="1200" dirty="0">
                <a:solidFill>
                  <a:srgbClr val="C00000"/>
                </a:solidFill>
              </a:rPr>
              <a:t>  </a:t>
            </a:r>
            <a:endParaRPr sz="1200" dirty="0">
              <a:solidFill>
                <a:srgbClr val="C00000"/>
              </a:solidFill>
            </a:endParaRPr>
          </a:p>
          <a:p>
            <a:pPr marL="457200" lvl="0" indent="-317500" algn="l" rtl="0">
              <a:spcBef>
                <a:spcPts val="0"/>
              </a:spcBef>
              <a:spcAft>
                <a:spcPts val="0"/>
              </a:spcAft>
              <a:buSzPts val="1400"/>
              <a:buChar char="●"/>
            </a:pPr>
            <a:r>
              <a:rPr lang="en" sz="1200" dirty="0"/>
              <a:t>HADES : bwd acceptance, limited to 200 kHz </a:t>
            </a:r>
          </a:p>
          <a:p>
            <a:pPr marL="139700" lvl="0" algn="l" rtl="0">
              <a:spcBef>
                <a:spcPts val="0"/>
              </a:spcBef>
              <a:spcAft>
                <a:spcPts val="0"/>
              </a:spcAft>
              <a:buSzPts val="1400"/>
            </a:pPr>
            <a:r>
              <a:rPr lang="en" sz="1200" dirty="0">
                <a:solidFill>
                  <a:srgbClr val="FF0000"/>
                </a:solidFill>
              </a:rPr>
              <a:t>       </a:t>
            </a:r>
            <a:r>
              <a:rPr lang="en" sz="1200" b="1" dirty="0">
                <a:solidFill>
                  <a:srgbClr val="C00000"/>
                </a:solidFill>
              </a:rPr>
              <a:t>Continuation of IJCLab activities HADES/SIS18</a:t>
            </a:r>
            <a:endParaRPr sz="1200" b="1" dirty="0">
              <a:solidFill>
                <a:srgbClr val="C00000"/>
              </a:solidFill>
            </a:endParaRPr>
          </a:p>
          <a:p>
            <a:pPr marL="457200" lvl="0" indent="-317500" algn="l" rtl="0">
              <a:spcBef>
                <a:spcPts val="0"/>
              </a:spcBef>
              <a:spcAft>
                <a:spcPts val="0"/>
              </a:spcAft>
              <a:buSzPts val="1400"/>
              <a:buChar char="●"/>
            </a:pPr>
            <a:r>
              <a:rPr lang="en" sz="1200" dirty="0"/>
              <a:t>CBM : fwd acceptance, up to 10 MHz</a:t>
            </a:r>
            <a:endParaRPr sz="1200" dirty="0"/>
          </a:p>
          <a:p>
            <a:pPr marL="457200" lvl="0" indent="0" algn="l" rtl="0">
              <a:spcBef>
                <a:spcPts val="0"/>
              </a:spcBef>
              <a:spcAft>
                <a:spcPts val="0"/>
              </a:spcAft>
              <a:buNone/>
            </a:pPr>
            <a:r>
              <a:rPr lang="en" sz="1200" b="1" dirty="0">
                <a:solidFill>
                  <a:srgbClr val="C00000"/>
                </a:solidFill>
              </a:rPr>
              <a:t>IPHC : production of CMOS sensors for MVD of CBM</a:t>
            </a:r>
            <a:endParaRPr sz="1200" b="1" dirty="0">
              <a:solidFill>
                <a:srgbClr val="C00000"/>
              </a:solidFill>
            </a:endParaRPr>
          </a:p>
          <a:p>
            <a:pPr marL="457200" lvl="0" indent="-317500" algn="l" rtl="0">
              <a:spcBef>
                <a:spcPts val="0"/>
              </a:spcBef>
              <a:spcAft>
                <a:spcPts val="0"/>
              </a:spcAft>
              <a:buClr>
                <a:schemeClr val="dk1"/>
              </a:buClr>
              <a:buSzPts val="1400"/>
              <a:buChar char="●"/>
            </a:pPr>
            <a:r>
              <a:rPr lang="en" sz="1200" dirty="0">
                <a:solidFill>
                  <a:schemeClr val="dk1"/>
                </a:solidFill>
              </a:rPr>
              <a:t>possible extension at higher energies in further future</a:t>
            </a:r>
          </a:p>
          <a:p>
            <a:pPr marL="457200" lvl="0" indent="-317500" algn="l" rtl="0">
              <a:spcBef>
                <a:spcPts val="0"/>
              </a:spcBef>
              <a:spcAft>
                <a:spcPts val="0"/>
              </a:spcAft>
              <a:buClr>
                <a:schemeClr val="dk1"/>
              </a:buClr>
              <a:buSzPts val="1400"/>
              <a:buChar char="●"/>
            </a:pPr>
            <a:r>
              <a:rPr lang="fr-FR" sz="1200" b="1" dirty="0">
                <a:solidFill>
                  <a:srgbClr val="C00000"/>
                </a:solidFill>
              </a:rPr>
              <a:t>SIS100 : F</a:t>
            </a:r>
            <a:r>
              <a:rPr lang="en" sz="1200" b="1" dirty="0">
                <a:solidFill>
                  <a:srgbClr val="C00000"/>
                </a:solidFill>
              </a:rPr>
              <a:t>irst beams in 2025</a:t>
            </a:r>
          </a:p>
          <a:p>
            <a:pPr marL="139700" lvl="0" algn="l" rtl="0">
              <a:spcBef>
                <a:spcPts val="0"/>
              </a:spcBef>
              <a:spcAft>
                <a:spcPts val="0"/>
              </a:spcAft>
              <a:buClr>
                <a:schemeClr val="dk1"/>
              </a:buClr>
              <a:buSzPts val="1400"/>
            </a:pPr>
            <a:endParaRPr lang="fr-FR" sz="1200" b="1" dirty="0">
              <a:solidFill>
                <a:srgbClr val="595959"/>
              </a:solidFill>
            </a:endParaRPr>
          </a:p>
          <a:p>
            <a:pPr marL="139700" lvl="0" algn="l" rtl="0">
              <a:spcBef>
                <a:spcPts val="0"/>
              </a:spcBef>
              <a:spcAft>
                <a:spcPts val="0"/>
              </a:spcAft>
              <a:buClr>
                <a:schemeClr val="dk1"/>
              </a:buClr>
              <a:buSzPts val="1400"/>
            </a:pPr>
            <a:r>
              <a:rPr lang="fr-FR" b="1" u="sng" dirty="0">
                <a:solidFill>
                  <a:srgbClr val="1155CC"/>
                </a:solidFill>
              </a:rPr>
              <a:t>J-PARC-HI</a:t>
            </a:r>
            <a:endParaRPr b="1" u="sng" dirty="0">
              <a:solidFill>
                <a:srgbClr val="1155CC"/>
              </a:solidFill>
            </a:endParaRPr>
          </a:p>
          <a:p>
            <a:pPr marL="457200" lvl="0" indent="-317500">
              <a:buClr>
                <a:schemeClr val="tx1"/>
              </a:buClr>
              <a:buSzPts val="1400"/>
              <a:buFont typeface="Arial"/>
              <a:buChar char="●"/>
            </a:pPr>
            <a:r>
              <a:rPr lang="fr-FR" sz="1200" b="1" dirty="0">
                <a:solidFill>
                  <a:srgbClr val="1155CC"/>
                </a:solidFill>
              </a:rPr>
              <a:t>√</a:t>
            </a:r>
            <a:r>
              <a:rPr lang="fr-FR" sz="1200" b="1" dirty="0" err="1">
                <a:solidFill>
                  <a:srgbClr val="1155CC"/>
                </a:solidFill>
              </a:rPr>
              <a:t>s</a:t>
            </a:r>
            <a:r>
              <a:rPr lang="fr-FR" sz="1200" b="1" baseline="-25000" dirty="0" err="1">
                <a:solidFill>
                  <a:srgbClr val="1155CC"/>
                </a:solidFill>
              </a:rPr>
              <a:t>NN</a:t>
            </a:r>
            <a:r>
              <a:rPr lang="fr-FR" sz="1200" b="1" dirty="0">
                <a:solidFill>
                  <a:srgbClr val="1155CC"/>
                </a:solidFill>
              </a:rPr>
              <a:t>=2.- 6.2 </a:t>
            </a:r>
            <a:r>
              <a:rPr lang="fr-FR" sz="1200" b="1" dirty="0" err="1">
                <a:solidFill>
                  <a:srgbClr val="1155CC"/>
                </a:solidFill>
              </a:rPr>
              <a:t>GeV</a:t>
            </a:r>
            <a:endParaRPr lang="fr-FR" sz="1200" b="1" dirty="0">
              <a:solidFill>
                <a:srgbClr val="1155CC"/>
              </a:solidFill>
            </a:endParaRPr>
          </a:p>
          <a:p>
            <a:pPr marL="457200" lvl="0" indent="-317500">
              <a:buClr>
                <a:schemeClr val="dk1"/>
              </a:buClr>
              <a:buSzPts val="1400"/>
              <a:buFont typeface="Arial"/>
              <a:buChar char="●"/>
            </a:pPr>
            <a:r>
              <a:rPr lang="fr-FR" sz="1200" dirty="0" err="1">
                <a:solidFill>
                  <a:schemeClr val="dk1"/>
                </a:solidFill>
              </a:rPr>
              <a:t>Detection</a:t>
            </a:r>
            <a:r>
              <a:rPr lang="fr-FR" sz="1200" dirty="0">
                <a:solidFill>
                  <a:schemeClr val="dk1"/>
                </a:solidFill>
              </a:rPr>
              <a:t> of </a:t>
            </a:r>
            <a:r>
              <a:rPr lang="fr-FR" sz="1200" dirty="0" err="1">
                <a:solidFill>
                  <a:schemeClr val="dk1"/>
                </a:solidFill>
              </a:rPr>
              <a:t>charged</a:t>
            </a:r>
            <a:r>
              <a:rPr lang="fr-FR" sz="1200" dirty="0">
                <a:solidFill>
                  <a:schemeClr val="dk1"/>
                </a:solidFill>
              </a:rPr>
              <a:t> hadrons +neutrons, ɣ, </a:t>
            </a:r>
            <a:r>
              <a:rPr lang="fr-FR" sz="1200" dirty="0" err="1">
                <a:solidFill>
                  <a:schemeClr val="dk1"/>
                </a:solidFill>
              </a:rPr>
              <a:t>e</a:t>
            </a:r>
            <a:r>
              <a:rPr lang="fr-FR" sz="1200" baseline="30000" dirty="0" err="1">
                <a:solidFill>
                  <a:schemeClr val="dk1"/>
                </a:solidFill>
              </a:rPr>
              <a:t>+</a:t>
            </a:r>
            <a:r>
              <a:rPr lang="fr-FR" sz="1200" dirty="0" err="1">
                <a:solidFill>
                  <a:schemeClr val="dk1"/>
                </a:solidFill>
              </a:rPr>
              <a:t>e</a:t>
            </a:r>
            <a:r>
              <a:rPr lang="fr-FR" sz="1200" baseline="30000" dirty="0">
                <a:solidFill>
                  <a:schemeClr val="dk1"/>
                </a:solidFill>
              </a:rPr>
              <a:t>-</a:t>
            </a:r>
            <a:r>
              <a:rPr lang="fr-FR" sz="1200" dirty="0">
                <a:solidFill>
                  <a:schemeClr val="dk1"/>
                </a:solidFill>
              </a:rPr>
              <a:t>, </a:t>
            </a:r>
            <a:r>
              <a:rPr lang="el-GR" sz="1200" b="1" i="1" dirty="0">
                <a:solidFill>
                  <a:schemeClr val="dk1"/>
                </a:solidFill>
              </a:rPr>
              <a:t>μ</a:t>
            </a:r>
            <a:r>
              <a:rPr lang="el-GR" sz="1200" b="1" i="1" baseline="30000" dirty="0">
                <a:solidFill>
                  <a:schemeClr val="dk1"/>
                </a:solidFill>
              </a:rPr>
              <a:t>+</a:t>
            </a:r>
            <a:r>
              <a:rPr lang="el-GR" sz="1200" b="1" i="1" dirty="0">
                <a:solidFill>
                  <a:schemeClr val="dk1"/>
                </a:solidFill>
              </a:rPr>
              <a:t>μ</a:t>
            </a:r>
            <a:r>
              <a:rPr lang="el-GR" sz="1200" b="1" i="1" baseline="30000" dirty="0">
                <a:solidFill>
                  <a:schemeClr val="dk1"/>
                </a:solidFill>
              </a:rPr>
              <a:t>-</a:t>
            </a:r>
          </a:p>
          <a:p>
            <a:pPr marL="457200" lvl="0" indent="-317500">
              <a:buClr>
                <a:schemeClr val="dk1"/>
              </a:buClr>
              <a:buSzPts val="1400"/>
              <a:buFont typeface="Arial"/>
              <a:buChar char="●"/>
            </a:pPr>
            <a:r>
              <a:rPr lang="fr-FR" sz="1200" dirty="0">
                <a:solidFill>
                  <a:schemeClr val="dk1"/>
                </a:solidFill>
              </a:rPr>
              <a:t>Project </a:t>
            </a:r>
            <a:r>
              <a:rPr lang="fr-FR" sz="1200" dirty="0" err="1">
                <a:solidFill>
                  <a:schemeClr val="dk1"/>
                </a:solidFill>
              </a:rPr>
              <a:t>status</a:t>
            </a:r>
            <a:r>
              <a:rPr lang="fr-FR" sz="1200" dirty="0">
                <a:solidFill>
                  <a:schemeClr val="dk1"/>
                </a:solidFill>
              </a:rPr>
              <a:t>: </a:t>
            </a:r>
            <a:r>
              <a:rPr lang="fr-FR" sz="1200" b="1" dirty="0">
                <a:solidFill>
                  <a:srgbClr val="1155CC"/>
                </a:solidFill>
              </a:rPr>
              <a:t>LOI for J-PARC-HI, </a:t>
            </a:r>
            <a:r>
              <a:rPr lang="fr-FR" sz="1200" b="1" dirty="0" err="1">
                <a:solidFill>
                  <a:srgbClr val="1155CC"/>
                </a:solidFill>
              </a:rPr>
              <a:t>july</a:t>
            </a:r>
            <a:r>
              <a:rPr lang="fr-FR" sz="1200" b="1" dirty="0">
                <a:solidFill>
                  <a:srgbClr val="1155CC"/>
                </a:solidFill>
              </a:rPr>
              <a:t> 25, 2016</a:t>
            </a:r>
            <a:r>
              <a:rPr lang="fr-FR" sz="1200" dirty="0">
                <a:solidFill>
                  <a:schemeClr val="dk1"/>
                </a:solidFill>
              </a:rPr>
              <a:t>, </a:t>
            </a:r>
          </a:p>
          <a:p>
            <a:pPr marL="457200" lvl="0" indent="-317500">
              <a:buClr>
                <a:schemeClr val="dk1"/>
              </a:buClr>
              <a:buSzPts val="1400"/>
              <a:buFont typeface="Arial"/>
              <a:buChar char="●"/>
            </a:pPr>
            <a:r>
              <a:rPr lang="fr-FR" sz="1200" dirty="0">
                <a:solidFill>
                  <a:schemeClr val="dk1"/>
                </a:solidFill>
              </a:rPr>
              <a:t>Start of </a:t>
            </a:r>
            <a:r>
              <a:rPr lang="fr-FR" sz="1200" dirty="0" err="1">
                <a:solidFill>
                  <a:schemeClr val="dk1"/>
                </a:solidFill>
              </a:rPr>
              <a:t>experiments</a:t>
            </a:r>
            <a:r>
              <a:rPr lang="fr-FR" sz="1200" dirty="0">
                <a:solidFill>
                  <a:schemeClr val="dk1"/>
                </a:solidFill>
              </a:rPr>
              <a:t> </a:t>
            </a:r>
            <a:r>
              <a:rPr lang="fr-FR" sz="1200" dirty="0" err="1">
                <a:solidFill>
                  <a:schemeClr val="dk1"/>
                </a:solidFill>
              </a:rPr>
              <a:t>probably</a:t>
            </a:r>
            <a:r>
              <a:rPr lang="fr-FR" sz="1200" dirty="0">
                <a:solidFill>
                  <a:schemeClr val="dk1"/>
                </a:solidFill>
              </a:rPr>
              <a:t> </a:t>
            </a:r>
            <a:r>
              <a:rPr lang="fr-FR" sz="1200" b="1" dirty="0">
                <a:solidFill>
                  <a:srgbClr val="1155CC"/>
                </a:solidFill>
              </a:rPr>
              <a:t>not </a:t>
            </a:r>
            <a:r>
              <a:rPr lang="fr-FR" sz="1200" b="1" dirty="0" err="1">
                <a:solidFill>
                  <a:srgbClr val="1155CC"/>
                </a:solidFill>
              </a:rPr>
              <a:t>before</a:t>
            </a:r>
            <a:r>
              <a:rPr lang="fr-FR" sz="1200" b="1" dirty="0">
                <a:solidFill>
                  <a:srgbClr val="1155CC"/>
                </a:solidFill>
              </a:rPr>
              <a:t> 2029</a:t>
            </a:r>
          </a:p>
          <a:p>
            <a:pPr marL="457200" lvl="0" indent="-317500">
              <a:buClr>
                <a:schemeClr val="dk1"/>
              </a:buClr>
              <a:buSzPts val="1400"/>
              <a:buFont typeface="Arial"/>
              <a:buChar char="●"/>
            </a:pPr>
            <a:endParaRPr lang="fr-FR" sz="1200" dirty="0">
              <a:solidFill>
                <a:schemeClr val="dk1"/>
              </a:solidFill>
            </a:endParaRPr>
          </a:p>
          <a:p>
            <a:pPr marL="139700" lvl="0">
              <a:buClr>
                <a:schemeClr val="dk1"/>
              </a:buClr>
              <a:buSzPts val="1400"/>
            </a:pPr>
            <a:r>
              <a:rPr lang="fr-FR" b="1" u="sng" dirty="0">
                <a:solidFill>
                  <a:srgbClr val="1155CC"/>
                </a:solidFill>
              </a:rPr>
              <a:t>NA60+</a:t>
            </a:r>
          </a:p>
          <a:p>
            <a:pPr marL="457200" lvl="0" indent="-317500">
              <a:buSzPts val="1400"/>
              <a:buFont typeface="Arial"/>
              <a:buChar char="●"/>
            </a:pPr>
            <a:r>
              <a:rPr lang="fr-FR" sz="1200" b="1" dirty="0">
                <a:solidFill>
                  <a:srgbClr val="1155CC"/>
                </a:solidFill>
              </a:rPr>
              <a:t>√</a:t>
            </a:r>
            <a:r>
              <a:rPr lang="fr-FR" sz="1200" b="1" dirty="0" err="1">
                <a:solidFill>
                  <a:srgbClr val="1155CC"/>
                </a:solidFill>
              </a:rPr>
              <a:t>s</a:t>
            </a:r>
            <a:r>
              <a:rPr lang="fr-FR" sz="1200" b="1" baseline="-25000" dirty="0" err="1">
                <a:solidFill>
                  <a:srgbClr val="1155CC"/>
                </a:solidFill>
              </a:rPr>
              <a:t>NN</a:t>
            </a:r>
            <a:r>
              <a:rPr lang="fr-FR" sz="1200" b="1" dirty="0">
                <a:solidFill>
                  <a:srgbClr val="1155CC"/>
                </a:solidFill>
              </a:rPr>
              <a:t>=4.9-17.3 </a:t>
            </a:r>
            <a:r>
              <a:rPr lang="fr-FR" sz="1200" b="1" dirty="0" err="1">
                <a:solidFill>
                  <a:srgbClr val="1155CC"/>
                </a:solidFill>
              </a:rPr>
              <a:t>GeV</a:t>
            </a:r>
            <a:endParaRPr lang="fr-FR" sz="1200" dirty="0">
              <a:solidFill>
                <a:srgbClr val="1155CC"/>
              </a:solidFill>
            </a:endParaRPr>
          </a:p>
          <a:p>
            <a:pPr marL="457200" lvl="0" indent="-317500">
              <a:buSzPts val="1400"/>
              <a:buFont typeface="Arial"/>
              <a:buChar char="●"/>
            </a:pPr>
            <a:r>
              <a:rPr lang="fr-FR" sz="1200" dirty="0">
                <a:solidFill>
                  <a:srgbClr val="C00000"/>
                </a:solidFill>
              </a:rPr>
              <a:t> </a:t>
            </a:r>
            <a:r>
              <a:rPr lang="fr-FR" sz="1200" dirty="0">
                <a:solidFill>
                  <a:srgbClr val="1155CC"/>
                </a:solidFill>
              </a:rPr>
              <a:t>𝝁</a:t>
            </a:r>
            <a:r>
              <a:rPr lang="fr-FR" sz="1200" baseline="30000" dirty="0">
                <a:solidFill>
                  <a:srgbClr val="1155CC"/>
                </a:solidFill>
              </a:rPr>
              <a:t>+</a:t>
            </a:r>
            <a:r>
              <a:rPr lang="fr-FR" sz="1200" dirty="0">
                <a:solidFill>
                  <a:srgbClr val="1155CC"/>
                </a:solidFill>
              </a:rPr>
              <a:t>𝝁</a:t>
            </a:r>
            <a:r>
              <a:rPr lang="fr-FR" sz="1200" baseline="30000" dirty="0">
                <a:solidFill>
                  <a:srgbClr val="1155CC"/>
                </a:solidFill>
              </a:rPr>
              <a:t>-</a:t>
            </a:r>
            <a:r>
              <a:rPr lang="fr-FR" sz="1200" dirty="0">
                <a:solidFill>
                  <a:srgbClr val="1155CC"/>
                </a:solidFill>
              </a:rPr>
              <a:t>  + </a:t>
            </a:r>
            <a:r>
              <a:rPr lang="fr-FR" sz="1200" dirty="0" err="1">
                <a:solidFill>
                  <a:srgbClr val="1155CC"/>
                </a:solidFill>
              </a:rPr>
              <a:t>unidentified</a:t>
            </a:r>
            <a:r>
              <a:rPr lang="fr-FR" sz="1200" dirty="0">
                <a:solidFill>
                  <a:srgbClr val="1155CC"/>
                </a:solidFill>
              </a:rPr>
              <a:t> hadrons </a:t>
            </a:r>
            <a:r>
              <a:rPr lang="fr-FR" sz="1200" dirty="0">
                <a:solidFill>
                  <a:schemeClr val="dk1"/>
                </a:solidFill>
              </a:rPr>
              <a:t>(vertex tracker) and real ɣ</a:t>
            </a:r>
          </a:p>
          <a:p>
            <a:pPr marL="457200" lvl="0" indent="-317500">
              <a:buClr>
                <a:schemeClr val="dk1"/>
              </a:buClr>
              <a:buSzPts val="1400"/>
              <a:buFont typeface="Arial"/>
              <a:buChar char="●"/>
            </a:pPr>
            <a:r>
              <a:rPr lang="fr-FR" sz="1200" dirty="0">
                <a:solidFill>
                  <a:schemeClr val="dk1"/>
                </a:solidFill>
              </a:rPr>
              <a:t>Highlights: thermal </a:t>
            </a:r>
            <a:r>
              <a:rPr lang="fr-FR" sz="1200" dirty="0" err="1">
                <a:solidFill>
                  <a:schemeClr val="dk1"/>
                </a:solidFill>
              </a:rPr>
              <a:t>dileptons</a:t>
            </a:r>
            <a:r>
              <a:rPr lang="fr-FR" sz="1200" dirty="0">
                <a:solidFill>
                  <a:schemeClr val="dk1"/>
                </a:solidFill>
              </a:rPr>
              <a:t>, </a:t>
            </a:r>
            <a:r>
              <a:rPr lang="el-GR" sz="1200" i="1" dirty="0">
                <a:solidFill>
                  <a:schemeClr val="dk1"/>
                </a:solidFill>
              </a:rPr>
              <a:t>ρ </a:t>
            </a:r>
            <a:r>
              <a:rPr lang="fr-FR" sz="1200" dirty="0">
                <a:solidFill>
                  <a:schemeClr val="dk1"/>
                </a:solidFill>
              </a:rPr>
              <a:t>spectral </a:t>
            </a:r>
            <a:r>
              <a:rPr lang="fr-FR" sz="1200" dirty="0" err="1">
                <a:solidFill>
                  <a:schemeClr val="dk1"/>
                </a:solidFill>
              </a:rPr>
              <a:t>function</a:t>
            </a:r>
            <a:r>
              <a:rPr lang="fr-FR" sz="1200" dirty="0">
                <a:solidFill>
                  <a:schemeClr val="dk1"/>
                </a:solidFill>
              </a:rPr>
              <a:t>, </a:t>
            </a:r>
          </a:p>
          <a:p>
            <a:pPr marL="457200" lvl="0" indent="-317500">
              <a:buClr>
                <a:schemeClr val="dk1"/>
              </a:buClr>
              <a:buSzPts val="1400"/>
              <a:buFont typeface="Arial"/>
              <a:buChar char="●"/>
            </a:pPr>
            <a:r>
              <a:rPr lang="fr-FR" sz="1200" dirty="0">
                <a:solidFill>
                  <a:schemeClr val="dk1"/>
                </a:solidFill>
              </a:rPr>
              <a:t>Project </a:t>
            </a:r>
            <a:r>
              <a:rPr lang="fr-FR" sz="1200" dirty="0" err="1">
                <a:solidFill>
                  <a:schemeClr val="dk1"/>
                </a:solidFill>
              </a:rPr>
              <a:t>status</a:t>
            </a:r>
            <a:r>
              <a:rPr lang="fr-FR" sz="1200" dirty="0">
                <a:solidFill>
                  <a:schemeClr val="dk1"/>
                </a:solidFill>
              </a:rPr>
              <a:t>: </a:t>
            </a:r>
            <a:r>
              <a:rPr lang="fr-FR" sz="1200" b="1" dirty="0">
                <a:solidFill>
                  <a:srgbClr val="1155CC"/>
                </a:solidFill>
              </a:rPr>
              <a:t>EOI </a:t>
            </a:r>
            <a:r>
              <a:rPr lang="fr-FR" sz="1200" b="1" dirty="0" err="1">
                <a:solidFill>
                  <a:srgbClr val="1155CC"/>
                </a:solidFill>
              </a:rPr>
              <a:t>submitted</a:t>
            </a:r>
            <a:r>
              <a:rPr lang="fr-FR" sz="1200" b="1" dirty="0">
                <a:solidFill>
                  <a:srgbClr val="1155CC"/>
                </a:solidFill>
              </a:rPr>
              <a:t> to SPSC May 3rd 2019                             </a:t>
            </a:r>
            <a:r>
              <a:rPr lang="fr-FR" sz="1200" dirty="0">
                <a:solidFill>
                  <a:schemeClr val="dk1"/>
                </a:solidFill>
              </a:rPr>
              <a:t>	(</a:t>
            </a:r>
            <a:r>
              <a:rPr lang="fr-FR" sz="1200" dirty="0"/>
              <a:t>CERN-SPSC-2019-017</a:t>
            </a:r>
            <a:r>
              <a:rPr lang="fr-FR" sz="1200" dirty="0">
                <a:solidFill>
                  <a:schemeClr val="dk1"/>
                </a:solidFill>
              </a:rPr>
              <a:t>), </a:t>
            </a:r>
            <a:r>
              <a:rPr lang="fr-FR" sz="1200" b="1" dirty="0">
                <a:solidFill>
                  <a:srgbClr val="1155CC"/>
                </a:solidFill>
              </a:rPr>
              <a:t>LOI in </a:t>
            </a:r>
            <a:r>
              <a:rPr lang="fr-FR" sz="1200" b="1" dirty="0" err="1">
                <a:solidFill>
                  <a:srgbClr val="1155CC"/>
                </a:solidFill>
              </a:rPr>
              <a:t>preparation</a:t>
            </a:r>
            <a:endParaRPr lang="fr-FR" sz="1200" b="1" dirty="0">
              <a:solidFill>
                <a:srgbClr val="1155CC"/>
              </a:solidFill>
            </a:endParaRPr>
          </a:p>
          <a:p>
            <a:pPr marL="139700" lvl="0">
              <a:buClr>
                <a:schemeClr val="dk1"/>
              </a:buClr>
              <a:buSzPts val="1400"/>
            </a:pPr>
            <a:endParaRPr lang="fr-FR" sz="1200" dirty="0">
              <a:solidFill>
                <a:schemeClr val="dk1"/>
              </a:solidFill>
            </a:endParaRPr>
          </a:p>
          <a:p>
            <a:pPr marL="311150" lvl="0" indent="-171450">
              <a:buClr>
                <a:schemeClr val="dk1"/>
              </a:buClr>
              <a:buSzPts val="1400"/>
              <a:buFont typeface="Arial" panose="020B0604020202020204" pitchFamily="34" charset="0"/>
              <a:buChar char="•"/>
            </a:pPr>
            <a:endParaRPr lang="fr-F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07986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29</a:t>
            </a:fld>
            <a:endParaRPr/>
          </a:p>
        </p:txBody>
      </p:sp>
      <p:pic>
        <p:nvPicPr>
          <p:cNvPr id="204" name="Google Shape;204;p41"/>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205" name="Google Shape;205;p41"/>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dirty="0">
                <a:solidFill>
                  <a:srgbClr val="00B050"/>
                </a:solidFill>
                <a:latin typeface="+mn-lt"/>
                <a:ea typeface="Comic Sans MS"/>
                <a:cs typeface="Comic Sans MS"/>
                <a:sym typeface="Comic Sans MS"/>
              </a:rPr>
              <a:t>The role of Theory</a:t>
            </a:r>
            <a:endParaRPr b="1" dirty="0">
              <a:solidFill>
                <a:srgbClr val="00B050"/>
              </a:solidFill>
              <a:latin typeface="+mn-lt"/>
              <a:ea typeface="Comic Sans MS"/>
              <a:cs typeface="Comic Sans MS"/>
              <a:sym typeface="Comic Sans MS"/>
            </a:endParaRPr>
          </a:p>
        </p:txBody>
      </p:sp>
      <p:cxnSp>
        <p:nvCxnSpPr>
          <p:cNvPr id="206" name="Google Shape;206;p41"/>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207" name="Google Shape;207;p41"/>
          <p:cNvSpPr txBox="1"/>
          <p:nvPr/>
        </p:nvSpPr>
        <p:spPr>
          <a:xfrm>
            <a:off x="134867" y="729978"/>
            <a:ext cx="8846383" cy="3785652"/>
          </a:xfrm>
          <a:prstGeom prst="rect">
            <a:avLst/>
          </a:prstGeom>
          <a:solidFill>
            <a:schemeClr val="bg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en" sz="1200" b="1" i="0" u="none" strike="noStrike" cap="none" dirty="0">
              <a:solidFill>
                <a:srgbClr val="C00000"/>
              </a:solidFill>
              <a:sym typeface="Arial"/>
            </a:endParaRPr>
          </a:p>
          <a:p>
            <a:pPr marL="0" marR="0" lvl="0" indent="0" algn="l" rtl="0">
              <a:lnSpc>
                <a:spcPct val="150000"/>
              </a:lnSpc>
              <a:spcBef>
                <a:spcPts val="0"/>
              </a:spcBef>
              <a:spcAft>
                <a:spcPts val="0"/>
              </a:spcAft>
              <a:buNone/>
            </a:pPr>
            <a:r>
              <a:rPr lang="en" b="1" i="0" u="none" strike="noStrike" cap="none" dirty="0">
                <a:solidFill>
                  <a:srgbClr val="C00000"/>
                </a:solidFill>
                <a:sym typeface="Arial"/>
              </a:rPr>
              <a:t>Nucleon structure studies: </a:t>
            </a:r>
            <a:r>
              <a:rPr lang="en" b="0" i="0" u="none" strike="noStrike" cap="none" dirty="0">
                <a:solidFill>
                  <a:srgbClr val="000000"/>
                </a:solidFill>
                <a:latin typeface="Arial"/>
                <a:ea typeface="Arial"/>
                <a:cs typeface="Arial"/>
                <a:sym typeface="Arial"/>
              </a:rPr>
              <a:t>~</a:t>
            </a:r>
            <a:r>
              <a:rPr lang="en" b="1" i="0" u="none" strike="noStrike" cap="none" dirty="0">
                <a:solidFill>
                  <a:srgbClr val="000000"/>
                </a:solidFill>
                <a:latin typeface="Arial"/>
                <a:ea typeface="Arial"/>
                <a:cs typeface="Arial"/>
                <a:sym typeface="Arial"/>
              </a:rPr>
              <a:t>15 theorists</a:t>
            </a:r>
            <a:r>
              <a:rPr lang="en" b="0" i="0" u="none" strike="noStrike" cap="none" dirty="0">
                <a:solidFill>
                  <a:srgbClr val="000000"/>
                </a:solidFill>
                <a:latin typeface="Arial"/>
                <a:ea typeface="Arial"/>
                <a:cs typeface="Arial"/>
                <a:sym typeface="Arial"/>
              </a:rPr>
              <a:t> involved in France</a:t>
            </a:r>
          </a:p>
          <a:p>
            <a:pPr marL="285750" marR="0" lvl="0" indent="-285750" algn="l" rtl="0">
              <a:lnSpc>
                <a:spcPct val="15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Arial"/>
                <a:ea typeface="Arial"/>
                <a:cs typeface="Arial"/>
                <a:sym typeface="Arial"/>
              </a:rPr>
              <a:t>Factorization frameworks for </a:t>
            </a:r>
            <a:r>
              <a:rPr lang="en" sz="1200" b="1" i="0" u="none" strike="noStrike" cap="none" dirty="0">
                <a:solidFill>
                  <a:srgbClr val="C00000"/>
                </a:solidFill>
                <a:latin typeface="Arial"/>
                <a:ea typeface="Arial"/>
                <a:cs typeface="Arial"/>
                <a:sym typeface="Arial"/>
              </a:rPr>
              <a:t>TMDs</a:t>
            </a:r>
            <a:r>
              <a:rPr lang="en" sz="1200" b="0" i="0" u="none" strike="noStrike" cap="none" dirty="0">
                <a:solidFill>
                  <a:srgbClr val="000000"/>
                </a:solidFill>
                <a:latin typeface="Arial"/>
                <a:ea typeface="Arial"/>
                <a:cs typeface="Arial"/>
                <a:sym typeface="Arial"/>
              </a:rPr>
              <a:t> and </a:t>
            </a:r>
            <a:r>
              <a:rPr lang="en" sz="1200" b="1" i="0" u="none" strike="noStrike" cap="none" dirty="0">
                <a:solidFill>
                  <a:srgbClr val="C00000"/>
                </a:solidFill>
                <a:latin typeface="Arial"/>
                <a:ea typeface="Arial"/>
                <a:cs typeface="Arial"/>
                <a:sym typeface="Arial"/>
              </a:rPr>
              <a:t>GPDs</a:t>
            </a:r>
            <a:r>
              <a:rPr lang="en" sz="1200" b="1" i="0" u="none" strike="noStrike" cap="none" dirty="0">
                <a:solidFill>
                  <a:srgbClr val="000000"/>
                </a:solidFill>
                <a:latin typeface="Arial"/>
                <a:ea typeface="Arial"/>
                <a:cs typeface="Arial"/>
                <a:sym typeface="Arial"/>
              </a:rPr>
              <a:t> </a:t>
            </a:r>
            <a:r>
              <a:rPr lang="en" sz="1200" i="1" u="none" strike="noStrike" cap="none" dirty="0">
                <a:solidFill>
                  <a:srgbClr val="000000"/>
                </a:solidFill>
                <a:latin typeface="Arial"/>
                <a:ea typeface="Arial"/>
                <a:cs typeface="Arial"/>
                <a:sym typeface="Arial"/>
              </a:rPr>
              <a:t>(</a:t>
            </a:r>
            <a:r>
              <a:rPr lang="fr-FR" sz="1200" i="1" u="none" strike="noStrike" cap="none" dirty="0" err="1">
                <a:solidFill>
                  <a:srgbClr val="000000"/>
                </a:solidFill>
                <a:latin typeface="Arial"/>
                <a:ea typeface="Arial"/>
                <a:cs typeface="Arial"/>
                <a:sym typeface="Arial"/>
              </a:rPr>
              <a:t>CPhT</a:t>
            </a:r>
            <a:r>
              <a:rPr lang="fr-FR" sz="1200" i="1" u="none" strike="noStrike" cap="none" dirty="0">
                <a:solidFill>
                  <a:srgbClr val="000000"/>
                </a:solidFill>
                <a:latin typeface="Arial"/>
                <a:ea typeface="Arial"/>
                <a:cs typeface="Arial"/>
                <a:sym typeface="Arial"/>
              </a:rPr>
              <a:t>, </a:t>
            </a:r>
            <a:r>
              <a:rPr lang="fr-FR" sz="1200" i="1" u="none" strike="noStrike" cap="none" dirty="0" err="1">
                <a:solidFill>
                  <a:srgbClr val="000000"/>
                </a:solidFill>
                <a:latin typeface="Arial"/>
                <a:ea typeface="Arial"/>
                <a:cs typeface="Arial"/>
                <a:sym typeface="Arial"/>
              </a:rPr>
              <a:t>IJClab</a:t>
            </a:r>
            <a:r>
              <a:rPr lang="fr-FR" sz="1200" i="1" u="none" strike="noStrike" cap="none" dirty="0">
                <a:solidFill>
                  <a:srgbClr val="000000"/>
                </a:solidFill>
                <a:latin typeface="Arial"/>
                <a:ea typeface="Arial"/>
                <a:cs typeface="Arial"/>
                <a:sym typeface="Arial"/>
              </a:rPr>
              <a:t>, </a:t>
            </a:r>
            <a:r>
              <a:rPr lang="fr-FR" sz="1200" i="1" u="none" strike="noStrike" cap="none" dirty="0" err="1">
                <a:solidFill>
                  <a:srgbClr val="000000"/>
                </a:solidFill>
                <a:latin typeface="Arial"/>
                <a:ea typeface="Arial"/>
                <a:cs typeface="Arial"/>
                <a:sym typeface="Arial"/>
              </a:rPr>
              <a:t>Irfu</a:t>
            </a:r>
            <a:r>
              <a:rPr lang="fr-FR" sz="1200" i="1" u="none" strike="noStrike" cap="none" dirty="0">
                <a:solidFill>
                  <a:srgbClr val="000000"/>
                </a:solidFill>
                <a:latin typeface="Arial"/>
                <a:ea typeface="Arial"/>
                <a:cs typeface="Arial"/>
                <a:sym typeface="Arial"/>
              </a:rPr>
              <a:t>)</a:t>
            </a:r>
            <a:endParaRPr lang="en" sz="12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Arial"/>
                <a:ea typeface="Arial"/>
                <a:cs typeface="Arial"/>
                <a:sym typeface="Arial"/>
              </a:rPr>
              <a:t>Modelling 2+3d </a:t>
            </a:r>
            <a:r>
              <a:rPr lang="en" sz="1200" b="1" i="0" u="none" strike="noStrike" cap="none" dirty="0">
                <a:solidFill>
                  <a:srgbClr val="C00000"/>
                </a:solidFill>
                <a:latin typeface="Arial"/>
                <a:ea typeface="Arial"/>
                <a:cs typeface="Arial"/>
                <a:sym typeface="Arial"/>
              </a:rPr>
              <a:t>Wigner distributions </a:t>
            </a:r>
            <a:r>
              <a:rPr lang="en" sz="1200" b="0" i="0" u="none" strike="noStrike" cap="none" dirty="0">
                <a:solidFill>
                  <a:srgbClr val="000000"/>
                </a:solidFill>
                <a:latin typeface="Arial"/>
                <a:ea typeface="Arial"/>
                <a:cs typeface="Arial"/>
                <a:sym typeface="Arial"/>
              </a:rPr>
              <a:t>(</a:t>
            </a:r>
            <a:r>
              <a:rPr lang="fr-FR" sz="1200" b="0" i="1" u="none" strike="noStrike" cap="none" dirty="0" err="1">
                <a:solidFill>
                  <a:srgbClr val="000000"/>
                </a:solidFill>
                <a:latin typeface="Arial"/>
                <a:ea typeface="Arial"/>
                <a:cs typeface="Arial"/>
                <a:sym typeface="Arial"/>
              </a:rPr>
              <a:t>CPhT</a:t>
            </a:r>
            <a:r>
              <a:rPr lang="fr-FR" sz="1200" b="0" i="0" u="none" strike="noStrike" cap="none" dirty="0">
                <a:solidFill>
                  <a:srgbClr val="000000"/>
                </a:solidFill>
                <a:latin typeface="Arial"/>
                <a:ea typeface="Arial"/>
                <a:cs typeface="Arial"/>
                <a:sym typeface="Arial"/>
              </a:rPr>
              <a:t>)</a:t>
            </a:r>
            <a:endParaRPr dirty="0"/>
          </a:p>
          <a:p>
            <a:pPr marL="285750" lvl="0" indent="-285750">
              <a:lnSpc>
                <a:spcPct val="150000"/>
              </a:lnSpc>
              <a:buSzPts val="1200"/>
              <a:buFont typeface="Arial"/>
              <a:buChar char="•"/>
            </a:pPr>
            <a:r>
              <a:rPr lang="en" sz="1200" b="1" i="0" u="none" strike="noStrike" cap="none" dirty="0">
                <a:solidFill>
                  <a:srgbClr val="C00000"/>
                </a:solidFill>
                <a:latin typeface="Arial"/>
                <a:ea typeface="Arial"/>
                <a:cs typeface="Arial"/>
                <a:sym typeface="Arial"/>
              </a:rPr>
              <a:t>n-pdfs</a:t>
            </a:r>
            <a:r>
              <a:rPr lang="en" sz="1200" b="0" i="0" u="none" strike="noStrike" cap="none" dirty="0">
                <a:solidFill>
                  <a:srgbClr val="000000"/>
                </a:solidFill>
                <a:latin typeface="Arial"/>
                <a:ea typeface="Arial"/>
                <a:cs typeface="Arial"/>
                <a:sym typeface="Arial"/>
              </a:rPr>
              <a:t>, role of cold nuclear matter effects </a:t>
            </a:r>
            <a:r>
              <a:rPr lang="en" sz="1200" dirty="0"/>
              <a:t>(</a:t>
            </a:r>
            <a:r>
              <a:rPr lang="en-US" sz="1200" i="1" dirty="0"/>
              <a:t>LLR,LPSC, CPHT, </a:t>
            </a:r>
            <a:r>
              <a:rPr lang="en-US" sz="1200" i="1" dirty="0" err="1"/>
              <a:t>IPhT</a:t>
            </a:r>
            <a:r>
              <a:rPr lang="en-US" sz="1200" i="1" dirty="0"/>
              <a:t>, </a:t>
            </a:r>
            <a:r>
              <a:rPr lang="en-US" sz="1200" i="1" dirty="0" err="1"/>
              <a:t>Subatech</a:t>
            </a:r>
            <a:r>
              <a:rPr lang="en-US" sz="1200" i="1" dirty="0"/>
              <a:t>, </a:t>
            </a:r>
            <a:r>
              <a:rPr lang="en-US" sz="1200" i="1" dirty="0" err="1"/>
              <a:t>IJCLab</a:t>
            </a:r>
            <a:r>
              <a:rPr lang="en-US" sz="1200" dirty="0"/>
              <a:t>)</a:t>
            </a:r>
            <a:endParaRPr dirty="0"/>
          </a:p>
          <a:p>
            <a:pPr marL="0" marR="0" lvl="0" indent="0" algn="l" rtl="0">
              <a:lnSpc>
                <a:spcPct val="100000"/>
              </a:lnSpc>
              <a:spcBef>
                <a:spcPts val="0"/>
              </a:spcBef>
              <a:spcAft>
                <a:spcPts val="0"/>
              </a:spcAft>
              <a:buNone/>
            </a:pPr>
            <a:endParaRPr lang="en" b="1" i="0" u="none" strike="noStrike" cap="none" dirty="0">
              <a:solidFill>
                <a:srgbClr val="C00000"/>
              </a:solidFill>
              <a:latin typeface="Arial"/>
              <a:ea typeface="Arial"/>
              <a:cs typeface="Arial"/>
              <a:sym typeface="Arial"/>
            </a:endParaRPr>
          </a:p>
          <a:p>
            <a:pPr marL="0" marR="0" lvl="0" indent="0" algn="l" rtl="0">
              <a:lnSpc>
                <a:spcPct val="100000"/>
              </a:lnSpc>
              <a:spcBef>
                <a:spcPts val="0"/>
              </a:spcBef>
              <a:spcAft>
                <a:spcPts val="0"/>
              </a:spcAft>
              <a:buNone/>
            </a:pPr>
            <a:endParaRPr lang="en" b="1" dirty="0">
              <a:solidFill>
                <a:srgbClr val="C00000"/>
              </a:solidFill>
            </a:endParaRPr>
          </a:p>
          <a:p>
            <a:pPr marL="0" marR="0" lvl="0" indent="0" algn="l" rtl="0">
              <a:lnSpc>
                <a:spcPct val="100000"/>
              </a:lnSpc>
              <a:spcBef>
                <a:spcPts val="0"/>
              </a:spcBef>
              <a:spcAft>
                <a:spcPts val="0"/>
              </a:spcAft>
              <a:buNone/>
            </a:pPr>
            <a:r>
              <a:rPr lang="en" b="1" i="0" u="none" strike="noStrike" cap="none" dirty="0">
                <a:solidFill>
                  <a:srgbClr val="1155CC"/>
                </a:solidFill>
                <a:latin typeface="Arial"/>
                <a:ea typeface="Arial"/>
                <a:cs typeface="Arial"/>
                <a:sym typeface="Arial"/>
              </a:rPr>
              <a:t>QCD matter studies at zero and finite baryon number: </a:t>
            </a:r>
            <a:r>
              <a:rPr lang="en" b="0" i="0" u="none" strike="noStrike" cap="none" dirty="0">
                <a:solidFill>
                  <a:srgbClr val="000000"/>
                </a:solidFill>
                <a:latin typeface="Arial"/>
                <a:ea typeface="Arial"/>
                <a:cs typeface="Arial"/>
                <a:sym typeface="Arial"/>
              </a:rPr>
              <a:t>~</a:t>
            </a:r>
            <a:r>
              <a:rPr lang="en" b="1" i="0" u="none" strike="noStrike" cap="none" dirty="0">
                <a:solidFill>
                  <a:srgbClr val="000000"/>
                </a:solidFill>
                <a:latin typeface="Arial"/>
                <a:ea typeface="Arial"/>
                <a:cs typeface="Arial"/>
                <a:sym typeface="Arial"/>
              </a:rPr>
              <a:t>20 theorists </a:t>
            </a:r>
            <a:r>
              <a:rPr lang="en" b="0" i="0" u="none" strike="noStrike" cap="none" dirty="0">
                <a:solidFill>
                  <a:srgbClr val="000000"/>
                </a:solidFill>
                <a:latin typeface="Arial"/>
                <a:ea typeface="Arial"/>
                <a:cs typeface="Arial"/>
                <a:sym typeface="Arial"/>
              </a:rPr>
              <a:t>involved in France</a:t>
            </a:r>
            <a:endParaRPr dirty="0"/>
          </a:p>
          <a:p>
            <a:pPr marL="285750" marR="0" lvl="0" indent="-285750" algn="l" rtl="0">
              <a:lnSpc>
                <a:spcPct val="150000"/>
              </a:lnSpc>
              <a:spcBef>
                <a:spcPts val="0"/>
              </a:spcBef>
              <a:spcAft>
                <a:spcPts val="0"/>
              </a:spcAft>
              <a:buClr>
                <a:srgbClr val="000000"/>
              </a:buClr>
              <a:buSzPts val="1200"/>
              <a:buFont typeface="Arial"/>
              <a:buChar char="•"/>
            </a:pPr>
            <a:r>
              <a:rPr lang="en" sz="1200" b="1" i="0" u="none" strike="noStrike" cap="none" dirty="0">
                <a:solidFill>
                  <a:srgbClr val="1155CC"/>
                </a:solidFill>
                <a:latin typeface="Arial"/>
                <a:ea typeface="Arial"/>
                <a:cs typeface="Arial"/>
                <a:sym typeface="Arial"/>
              </a:rPr>
              <a:t>Equation of State</a:t>
            </a:r>
            <a:r>
              <a:rPr lang="en" sz="1200" b="0" i="0" u="none" strike="noStrike" cap="none" dirty="0">
                <a:solidFill>
                  <a:srgbClr val="000000"/>
                </a:solidFill>
                <a:latin typeface="Arial"/>
                <a:ea typeface="Arial"/>
                <a:cs typeface="Arial"/>
                <a:sym typeface="Arial"/>
              </a:rPr>
              <a:t>, properties of QCD matter (</a:t>
            </a:r>
            <a:r>
              <a:rPr lang="en" sz="1200" b="0" i="1" u="none" strike="noStrike" cap="none" dirty="0">
                <a:solidFill>
                  <a:srgbClr val="000000"/>
                </a:solidFill>
                <a:latin typeface="Arial"/>
                <a:ea typeface="Arial"/>
                <a:cs typeface="Arial"/>
                <a:sym typeface="Arial"/>
              </a:rPr>
              <a:t>IP2I, Subatech, APC</a:t>
            </a:r>
            <a:r>
              <a:rPr lang="en" sz="1200" b="0" i="0" u="none" strike="noStrike" cap="none" dirty="0">
                <a:solidFill>
                  <a:srgbClr val="000000"/>
                </a:solidFill>
                <a:latin typeface="Arial"/>
                <a:ea typeface="Arial"/>
                <a:cs typeface="Arial"/>
                <a:sym typeface="Arial"/>
              </a:rPr>
              <a:t>)</a:t>
            </a:r>
            <a:endParaRPr dirty="0"/>
          </a:p>
          <a:p>
            <a:pPr marL="285750" marR="0" lvl="0" indent="-285750" algn="l" rtl="0">
              <a:lnSpc>
                <a:spcPct val="15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Arial"/>
                <a:ea typeface="Arial"/>
                <a:cs typeface="Arial"/>
                <a:sym typeface="Arial"/>
              </a:rPr>
              <a:t>description of the different collision phases: </a:t>
            </a:r>
            <a:r>
              <a:rPr lang="en" sz="1200" b="1" i="0" u="none" strike="noStrike" cap="none" dirty="0">
                <a:solidFill>
                  <a:srgbClr val="1155CC"/>
                </a:solidFill>
                <a:latin typeface="Arial"/>
                <a:ea typeface="Arial"/>
                <a:cs typeface="Arial"/>
                <a:sym typeface="Arial"/>
              </a:rPr>
              <a:t>Initial state</a:t>
            </a:r>
            <a:r>
              <a:rPr lang="en" sz="1200" b="0" i="0" u="none" strike="noStrike" cap="none" dirty="0">
                <a:solidFill>
                  <a:srgbClr val="1155CC"/>
                </a:solidFill>
                <a:latin typeface="Arial"/>
                <a:ea typeface="Arial"/>
                <a:cs typeface="Arial"/>
                <a:sym typeface="Arial"/>
              </a:rPr>
              <a:t> </a:t>
            </a:r>
            <a:r>
              <a:rPr lang="en" sz="1200" b="0" i="0" u="none" strike="noStrike" cap="none" dirty="0">
                <a:solidFill>
                  <a:srgbClr val="000000"/>
                </a:solidFill>
                <a:latin typeface="Arial"/>
                <a:ea typeface="Arial"/>
                <a:cs typeface="Arial"/>
                <a:sym typeface="Arial"/>
              </a:rPr>
              <a:t>(</a:t>
            </a:r>
            <a:r>
              <a:rPr lang="en" sz="1200" b="0" i="1" u="none" strike="noStrike" cap="none" dirty="0">
                <a:solidFill>
                  <a:srgbClr val="000000"/>
                </a:solidFill>
                <a:latin typeface="Arial"/>
                <a:ea typeface="Arial"/>
                <a:cs typeface="Arial"/>
                <a:sym typeface="Arial"/>
              </a:rPr>
              <a:t>Subatech</a:t>
            </a:r>
            <a:r>
              <a:rPr lang="en" sz="1200" b="0" i="0" u="none" strike="noStrike" cap="none" dirty="0">
                <a:solidFill>
                  <a:srgbClr val="000000"/>
                </a:solidFill>
                <a:latin typeface="Arial"/>
                <a:ea typeface="Arial"/>
                <a:cs typeface="Arial"/>
                <a:sym typeface="Arial"/>
              </a:rPr>
              <a:t>), </a:t>
            </a:r>
            <a:r>
              <a:rPr lang="en" sz="1200" b="1" i="0" u="none" strike="noStrike" cap="none" dirty="0">
                <a:solidFill>
                  <a:srgbClr val="1155CC"/>
                </a:solidFill>
                <a:latin typeface="Arial"/>
                <a:ea typeface="Arial"/>
                <a:cs typeface="Arial"/>
                <a:sym typeface="Arial"/>
              </a:rPr>
              <a:t>Thermalization</a:t>
            </a:r>
            <a:r>
              <a:rPr lang="en" sz="1200" b="0" i="0" u="none" strike="noStrike" cap="none" dirty="0">
                <a:solidFill>
                  <a:srgbClr val="000000"/>
                </a:solidFill>
                <a:latin typeface="Arial"/>
                <a:ea typeface="Arial"/>
                <a:cs typeface="Arial"/>
                <a:sym typeface="Arial"/>
              </a:rPr>
              <a:t> (</a:t>
            </a:r>
            <a:r>
              <a:rPr lang="en" sz="1200" b="0" i="1" u="none" strike="noStrike" cap="none" dirty="0">
                <a:solidFill>
                  <a:srgbClr val="000000"/>
                </a:solidFill>
                <a:latin typeface="Arial"/>
                <a:ea typeface="Arial"/>
                <a:cs typeface="Arial"/>
                <a:sym typeface="Arial"/>
              </a:rPr>
              <a:t>IPHT</a:t>
            </a:r>
            <a:r>
              <a:rPr lang="en" sz="1200" b="0" i="0" u="none" strike="noStrike" cap="none" dirty="0">
                <a:solidFill>
                  <a:srgbClr val="000000"/>
                </a:solidFill>
                <a:latin typeface="Arial"/>
                <a:ea typeface="Arial"/>
                <a:cs typeface="Arial"/>
                <a:sym typeface="Arial"/>
              </a:rPr>
              <a:t>), </a:t>
            </a:r>
            <a:r>
              <a:rPr lang="en" sz="1200" b="1" i="0" u="none" strike="noStrike" cap="none" dirty="0">
                <a:solidFill>
                  <a:srgbClr val="1155CC"/>
                </a:solidFill>
                <a:latin typeface="Arial"/>
                <a:ea typeface="Arial"/>
                <a:cs typeface="Arial"/>
                <a:sym typeface="Arial"/>
              </a:rPr>
              <a:t>hadronization</a:t>
            </a:r>
            <a:r>
              <a:rPr lang="en" sz="1200" b="0" i="0" u="none" strike="noStrike" cap="none" dirty="0">
                <a:solidFill>
                  <a:srgbClr val="000000"/>
                </a:solidFill>
                <a:latin typeface="Arial"/>
                <a:ea typeface="Arial"/>
                <a:cs typeface="Arial"/>
                <a:sym typeface="Arial"/>
              </a:rPr>
              <a:t> (</a:t>
            </a:r>
            <a:r>
              <a:rPr lang="en" sz="1200" b="0" i="1" u="none" strike="noStrike" cap="none" dirty="0">
                <a:solidFill>
                  <a:srgbClr val="000000"/>
                </a:solidFill>
                <a:latin typeface="Arial"/>
                <a:ea typeface="Arial"/>
                <a:cs typeface="Arial"/>
                <a:sym typeface="Arial"/>
              </a:rPr>
              <a:t>Subatech</a:t>
            </a:r>
            <a:r>
              <a:rPr lang="en" sz="1200" b="0" i="0" u="none" strike="noStrike" cap="none" dirty="0">
                <a:solidFill>
                  <a:srgbClr val="000000"/>
                </a:solidFill>
                <a:latin typeface="Arial"/>
                <a:ea typeface="Arial"/>
                <a:cs typeface="Arial"/>
                <a:sym typeface="Arial"/>
              </a:rPr>
              <a:t>)</a:t>
            </a:r>
            <a:endParaRPr dirty="0"/>
          </a:p>
          <a:p>
            <a:pPr marL="285750" marR="0" lvl="0" indent="-285750" algn="l" rtl="0">
              <a:lnSpc>
                <a:spcPct val="150000"/>
              </a:lnSpc>
              <a:spcBef>
                <a:spcPts val="0"/>
              </a:spcBef>
              <a:spcAft>
                <a:spcPts val="0"/>
              </a:spcAft>
              <a:buClr>
                <a:srgbClr val="000000"/>
              </a:buClr>
              <a:buSzPts val="1200"/>
              <a:buFont typeface="Arial"/>
              <a:buChar char="•"/>
            </a:pPr>
            <a:r>
              <a:rPr lang="en" sz="1200" b="0" i="0" u="none" strike="noStrike" cap="none" dirty="0">
                <a:solidFill>
                  <a:srgbClr val="000000"/>
                </a:solidFill>
                <a:latin typeface="Arial"/>
                <a:ea typeface="Arial"/>
                <a:cs typeface="Arial"/>
                <a:sym typeface="Arial"/>
              </a:rPr>
              <a:t> </a:t>
            </a:r>
            <a:r>
              <a:rPr lang="en" sz="1200" b="1" i="0" u="none" strike="noStrike" cap="none" dirty="0">
                <a:solidFill>
                  <a:srgbClr val="1155CC"/>
                </a:solidFill>
                <a:latin typeface="Arial"/>
                <a:ea typeface="Arial"/>
                <a:cs typeface="Arial"/>
                <a:sym typeface="Arial"/>
              </a:rPr>
              <a:t>Probes of QGP</a:t>
            </a:r>
            <a:r>
              <a:rPr lang="en" sz="1200" b="0" i="0" u="none" strike="noStrike" cap="none" dirty="0">
                <a:solidFill>
                  <a:srgbClr val="000000"/>
                </a:solidFill>
                <a:latin typeface="Arial"/>
                <a:ea typeface="Arial"/>
                <a:cs typeface="Arial"/>
                <a:sym typeface="Arial"/>
              </a:rPr>
              <a:t>: jet quenching, open and hidden heavy flavour (</a:t>
            </a:r>
            <a:r>
              <a:rPr lang="en" sz="1200" b="0" i="1" u="none" strike="noStrike" cap="none" dirty="0">
                <a:solidFill>
                  <a:srgbClr val="000000"/>
                </a:solidFill>
                <a:latin typeface="Arial"/>
                <a:ea typeface="Arial"/>
                <a:cs typeface="Arial"/>
                <a:sym typeface="Arial"/>
              </a:rPr>
              <a:t>Subatech</a:t>
            </a:r>
            <a:r>
              <a:rPr lang="en" sz="1200" b="0" i="0" u="none" strike="noStrike" cap="none" dirty="0">
                <a:solidFill>
                  <a:srgbClr val="000000"/>
                </a:solidFill>
                <a:latin typeface="Arial"/>
                <a:ea typeface="Arial"/>
                <a:cs typeface="Arial"/>
                <a:sym typeface="Arial"/>
              </a:rPr>
              <a:t>, </a:t>
            </a:r>
            <a:r>
              <a:rPr lang="en" sz="1200" b="0" i="1" u="none" strike="noStrike" cap="none" dirty="0">
                <a:solidFill>
                  <a:srgbClr val="000000"/>
                </a:solidFill>
                <a:latin typeface="Arial"/>
                <a:ea typeface="Arial"/>
                <a:cs typeface="Arial"/>
                <a:sym typeface="Arial"/>
              </a:rPr>
              <a:t>IJClab</a:t>
            </a:r>
            <a:r>
              <a:rPr lang="en" sz="1200" b="0" i="0" u="none" strike="noStrike" cap="none" dirty="0">
                <a:solidFill>
                  <a:srgbClr val="000000"/>
                </a:solidFill>
                <a:latin typeface="Arial"/>
                <a:ea typeface="Arial"/>
                <a:cs typeface="Arial"/>
                <a:sym typeface="Arial"/>
              </a:rPr>
              <a:t>, </a:t>
            </a:r>
            <a:r>
              <a:rPr lang="en" sz="1200" b="0" i="1" u="none" strike="noStrike" cap="none" dirty="0">
                <a:solidFill>
                  <a:srgbClr val="000000"/>
                </a:solidFill>
                <a:latin typeface="Arial"/>
                <a:ea typeface="Arial"/>
                <a:cs typeface="Arial"/>
                <a:sym typeface="Arial"/>
              </a:rPr>
              <a:t>IPhT</a:t>
            </a:r>
            <a:r>
              <a:rPr lang="en" sz="1200" b="0" i="0" u="none" strike="noStrike" cap="none" dirty="0">
                <a:solidFill>
                  <a:srgbClr val="000000"/>
                </a:solidFill>
                <a:latin typeface="Arial"/>
                <a:ea typeface="Arial"/>
                <a:cs typeface="Arial"/>
                <a:sym typeface="Arial"/>
              </a:rPr>
              <a:t>)</a:t>
            </a:r>
            <a:endParaRPr dirty="0"/>
          </a:p>
          <a:p>
            <a:pPr marL="285750" marR="0" lvl="0" indent="-285750" algn="l" rtl="0">
              <a:lnSpc>
                <a:spcPct val="150000"/>
              </a:lnSpc>
              <a:spcBef>
                <a:spcPts val="0"/>
              </a:spcBef>
              <a:spcAft>
                <a:spcPts val="0"/>
              </a:spcAft>
              <a:buClr>
                <a:srgbClr val="000000"/>
              </a:buClr>
              <a:buSzPts val="1200"/>
              <a:buFont typeface="Arial"/>
              <a:buChar char="•"/>
            </a:pPr>
            <a:r>
              <a:rPr lang="fr-FR" sz="1200" b="0" i="0" u="none" strike="noStrike" cap="none" dirty="0" err="1">
                <a:solidFill>
                  <a:srgbClr val="000000"/>
                </a:solidFill>
                <a:latin typeface="Arial"/>
                <a:ea typeface="Arial"/>
                <a:cs typeface="Arial"/>
                <a:sym typeface="Arial"/>
              </a:rPr>
              <a:t>Understanding</a:t>
            </a:r>
            <a:r>
              <a:rPr lang="fr-FR" sz="1200" b="0" i="0" u="none" strike="noStrike" cap="none" dirty="0">
                <a:solidFill>
                  <a:srgbClr val="000000"/>
                </a:solidFill>
                <a:latin typeface="Arial"/>
                <a:ea typeface="Arial"/>
                <a:cs typeface="Arial"/>
                <a:sym typeface="Arial"/>
              </a:rPr>
              <a:t> the </a:t>
            </a:r>
            <a:r>
              <a:rPr lang="fr-FR" sz="1200" b="0" i="0" u="none" strike="noStrike" cap="none" dirty="0" err="1">
                <a:solidFill>
                  <a:srgbClr val="000000"/>
                </a:solidFill>
                <a:latin typeface="Arial"/>
                <a:ea typeface="Arial"/>
                <a:cs typeface="Arial"/>
                <a:sym typeface="Arial"/>
              </a:rPr>
              <a:t>origin</a:t>
            </a:r>
            <a:r>
              <a:rPr lang="fr-FR" sz="1200" b="0" i="0" u="none" strike="noStrike" cap="none" dirty="0">
                <a:solidFill>
                  <a:srgbClr val="000000"/>
                </a:solidFill>
                <a:latin typeface="Arial"/>
                <a:ea typeface="Arial"/>
                <a:cs typeface="Arial"/>
                <a:sym typeface="Arial"/>
              </a:rPr>
              <a:t> of </a:t>
            </a:r>
            <a:r>
              <a:rPr lang="fr-FR" sz="1200" b="1" i="0" u="none" strike="noStrike" cap="none" dirty="0" err="1">
                <a:solidFill>
                  <a:srgbClr val="1155CC"/>
                </a:solidFill>
                <a:latin typeface="Arial"/>
                <a:ea typeface="Arial"/>
                <a:cs typeface="Arial"/>
                <a:sym typeface="Arial"/>
              </a:rPr>
              <a:t>collectivity</a:t>
            </a:r>
            <a:r>
              <a:rPr lang="fr-FR" sz="1200" b="1" i="0" u="none" strike="noStrike" cap="none" dirty="0">
                <a:solidFill>
                  <a:srgbClr val="1155CC"/>
                </a:solidFill>
                <a:latin typeface="Arial"/>
                <a:ea typeface="Arial"/>
                <a:cs typeface="Arial"/>
                <a:sym typeface="Arial"/>
              </a:rPr>
              <a:t> in </a:t>
            </a:r>
            <a:r>
              <a:rPr lang="fr-FR" sz="1200" b="1" i="0" u="none" strike="noStrike" cap="none" dirty="0" err="1">
                <a:solidFill>
                  <a:srgbClr val="1155CC"/>
                </a:solidFill>
                <a:latin typeface="Arial"/>
                <a:ea typeface="Arial"/>
                <a:cs typeface="Arial"/>
                <a:sym typeface="Arial"/>
              </a:rPr>
              <a:t>small</a:t>
            </a:r>
            <a:r>
              <a:rPr lang="fr-FR" sz="1200" b="1" i="0" u="none" strike="noStrike" cap="none" dirty="0">
                <a:solidFill>
                  <a:srgbClr val="1155CC"/>
                </a:solidFill>
                <a:latin typeface="Arial"/>
                <a:ea typeface="Arial"/>
                <a:cs typeface="Arial"/>
                <a:sym typeface="Arial"/>
              </a:rPr>
              <a:t> </a:t>
            </a:r>
            <a:r>
              <a:rPr lang="fr-FR" sz="1200" b="1" i="0" u="none" strike="noStrike" cap="none" dirty="0" err="1">
                <a:solidFill>
                  <a:srgbClr val="1155CC"/>
                </a:solidFill>
                <a:latin typeface="Arial"/>
                <a:ea typeface="Arial"/>
                <a:cs typeface="Arial"/>
                <a:sym typeface="Arial"/>
              </a:rPr>
              <a:t>systems</a:t>
            </a:r>
            <a:r>
              <a:rPr lang="fr-FR" sz="1200" b="0" i="0" u="none" strike="noStrike" cap="none" dirty="0">
                <a:solidFill>
                  <a:srgbClr val="000000"/>
                </a:solidFill>
                <a:latin typeface="Arial"/>
                <a:ea typeface="Arial"/>
                <a:cs typeface="Arial"/>
                <a:sym typeface="Arial"/>
              </a:rPr>
              <a:t> (</a:t>
            </a:r>
            <a:r>
              <a:rPr lang="fr-FR" sz="1200" b="0" i="1" u="none" strike="noStrike" cap="none" dirty="0" err="1">
                <a:solidFill>
                  <a:srgbClr val="000000"/>
                </a:solidFill>
                <a:latin typeface="Arial"/>
                <a:ea typeface="Arial"/>
                <a:cs typeface="Arial"/>
                <a:sym typeface="Arial"/>
              </a:rPr>
              <a:t>Subatech</a:t>
            </a:r>
            <a:r>
              <a:rPr lang="fr-FR" sz="1200" b="0" i="0" u="none" strike="noStrike" cap="none" dirty="0">
                <a:solidFill>
                  <a:srgbClr val="000000"/>
                </a:solidFill>
                <a:latin typeface="Arial"/>
                <a:ea typeface="Arial"/>
                <a:cs typeface="Arial"/>
                <a:sym typeface="Arial"/>
              </a:rPr>
              <a:t>)</a:t>
            </a:r>
          </a:p>
          <a:p>
            <a:pPr marL="285750" marR="0" lvl="0" indent="-285750" algn="l" rtl="0">
              <a:lnSpc>
                <a:spcPct val="150000"/>
              </a:lnSpc>
              <a:spcBef>
                <a:spcPts val="0"/>
              </a:spcBef>
              <a:spcAft>
                <a:spcPts val="0"/>
              </a:spcAft>
              <a:buClr>
                <a:srgbClr val="000000"/>
              </a:buClr>
              <a:buSzPts val="1200"/>
              <a:buFont typeface="Arial"/>
              <a:buChar char="•"/>
            </a:pPr>
            <a:r>
              <a:rPr lang="fr-FR" sz="1200" b="1" dirty="0">
                <a:solidFill>
                  <a:srgbClr val="1155CC"/>
                </a:solidFill>
              </a:rPr>
              <a:t>Fluctuations</a:t>
            </a:r>
            <a:r>
              <a:rPr lang="fr-FR" sz="1200" dirty="0"/>
              <a:t> (</a:t>
            </a:r>
            <a:r>
              <a:rPr lang="fr-FR" sz="1200" dirty="0" err="1"/>
              <a:t>related</a:t>
            </a:r>
            <a:r>
              <a:rPr lang="fr-FR" sz="1200" dirty="0"/>
              <a:t> to phase transitions) (</a:t>
            </a:r>
            <a:r>
              <a:rPr lang="fr-FR" sz="1200" i="1" dirty="0" err="1"/>
              <a:t>Subatech</a:t>
            </a:r>
            <a:r>
              <a:rPr lang="fr-FR" sz="1200" dirty="0"/>
              <a:t>)</a:t>
            </a:r>
            <a:endParaRPr lang="en" sz="1200" b="0" i="0" u="none" strike="noStrike" cap="none" dirty="0">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43114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7"/>
          <p:cNvSpPr txBox="1">
            <a:spLocks noGrp="1"/>
          </p:cNvSpPr>
          <p:nvPr>
            <p:ph type="sldNum" idx="12"/>
          </p:nvPr>
        </p:nvSpPr>
        <p:spPr>
          <a:xfrm>
            <a:off x="84325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a:t>
            </a:fld>
            <a:endParaRPr/>
          </a:p>
        </p:txBody>
      </p:sp>
      <p:pic>
        <p:nvPicPr>
          <p:cNvPr id="162" name="Google Shape;162;p37"/>
          <p:cNvPicPr preferRelativeResize="0"/>
          <p:nvPr/>
        </p:nvPicPr>
        <p:blipFill>
          <a:blip r:embed="rId3">
            <a:alphaModFix/>
          </a:blip>
          <a:stretch>
            <a:fillRect/>
          </a:stretch>
        </p:blipFill>
        <p:spPr>
          <a:xfrm>
            <a:off x="-10" y="0"/>
            <a:ext cx="1635011" cy="1770749"/>
          </a:xfrm>
          <a:prstGeom prst="rect">
            <a:avLst/>
          </a:prstGeom>
          <a:noFill/>
          <a:ln>
            <a:noFill/>
          </a:ln>
        </p:spPr>
      </p:pic>
      <p:sp>
        <p:nvSpPr>
          <p:cNvPr id="163" name="Google Shape;163;p37"/>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lvl="0" algn="ctr"/>
            <a:r>
              <a:rPr lang="fr-FR" sz="3600" dirty="0">
                <a:cs typeface="Calibri" panose="020F0502020204030204" pitchFamily="34" charset="0"/>
              </a:rPr>
              <a:t>GT03 - </a:t>
            </a:r>
            <a:r>
              <a:rPr lang="en" sz="3600" dirty="0">
                <a:cs typeface="Calibri" panose="020F0502020204030204" pitchFamily="34" charset="0"/>
              </a:rPr>
              <a:t>Hadronic physics</a:t>
            </a:r>
            <a:endParaRPr sz="2100" dirty="0">
              <a:latin typeface="+mn-lt"/>
              <a:ea typeface="Comic Sans MS"/>
              <a:cs typeface="Calibri" panose="020F0502020204030204" pitchFamily="34" charset="0"/>
              <a:sym typeface="Comic Sans MS"/>
            </a:endParaRPr>
          </a:p>
        </p:txBody>
      </p:sp>
      <p:cxnSp>
        <p:nvCxnSpPr>
          <p:cNvPr id="164" name="Google Shape;164;p37"/>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pic>
        <p:nvPicPr>
          <p:cNvPr id="165" name="Google Shape;165;p37"/>
          <p:cNvPicPr preferRelativeResize="0"/>
          <p:nvPr/>
        </p:nvPicPr>
        <p:blipFill>
          <a:blip r:embed="rId4">
            <a:alphaModFix/>
          </a:blip>
          <a:stretch>
            <a:fillRect/>
          </a:stretch>
        </p:blipFill>
        <p:spPr>
          <a:xfrm>
            <a:off x="6879262" y="723723"/>
            <a:ext cx="1371600" cy="1285875"/>
          </a:xfrm>
          <a:prstGeom prst="rect">
            <a:avLst/>
          </a:prstGeom>
          <a:noFill/>
          <a:ln>
            <a:noFill/>
          </a:ln>
        </p:spPr>
      </p:pic>
      <p:sp>
        <p:nvSpPr>
          <p:cNvPr id="168" name="Google Shape;168;p37"/>
          <p:cNvSpPr txBox="1"/>
          <p:nvPr/>
        </p:nvSpPr>
        <p:spPr>
          <a:xfrm>
            <a:off x="1672206" y="861039"/>
            <a:ext cx="7356900" cy="858300"/>
          </a:xfrm>
          <a:prstGeom prst="rect">
            <a:avLst/>
          </a:prstGeom>
          <a:noFill/>
          <a:ln>
            <a:noFill/>
          </a:ln>
        </p:spPr>
        <p:txBody>
          <a:bodyPr spcFirstLastPara="1" wrap="square" lIns="91425" tIns="91425" rIns="91425" bIns="91425" anchor="t" anchorCtr="0">
            <a:noAutofit/>
          </a:bodyPr>
          <a:lstStyle/>
          <a:p>
            <a:pPr marL="101600" lvl="0" algn="l" rtl="0">
              <a:lnSpc>
                <a:spcPct val="115000"/>
              </a:lnSpc>
              <a:spcBef>
                <a:spcPts val="0"/>
              </a:spcBef>
              <a:spcAft>
                <a:spcPts val="0"/>
              </a:spcAft>
              <a:buClr>
                <a:schemeClr val="dk1"/>
              </a:buClr>
              <a:buSzPts val="2000"/>
            </a:pPr>
            <a:r>
              <a:rPr lang="fr-FR" b="1" dirty="0">
                <a:solidFill>
                  <a:srgbClr val="C00000"/>
                </a:solidFill>
                <a:latin typeface="+mn-lt"/>
                <a:ea typeface="Calibri"/>
                <a:cs typeface="Calibri"/>
                <a:sym typeface="Calibri"/>
              </a:rPr>
              <a:t>1. </a:t>
            </a:r>
            <a:r>
              <a:rPr lang="fr-FR" b="1" dirty="0" err="1">
                <a:solidFill>
                  <a:srgbClr val="C00000"/>
                </a:solidFill>
                <a:latin typeface="+mn-lt"/>
                <a:ea typeface="Calibri"/>
                <a:cs typeface="Calibri"/>
                <a:sym typeface="Calibri"/>
              </a:rPr>
              <a:t>Nucleon</a:t>
            </a:r>
            <a:r>
              <a:rPr lang="fr-FR" b="1" dirty="0">
                <a:solidFill>
                  <a:srgbClr val="C00000"/>
                </a:solidFill>
                <a:latin typeface="+mn-lt"/>
                <a:ea typeface="Calibri"/>
                <a:cs typeface="Calibri"/>
                <a:sym typeface="Calibri"/>
              </a:rPr>
              <a:t> Structure (NUST)</a:t>
            </a:r>
          </a:p>
          <a:p>
            <a:pPr marL="101600" lvl="0" algn="l" rtl="0">
              <a:lnSpc>
                <a:spcPct val="115000"/>
              </a:lnSpc>
              <a:spcBef>
                <a:spcPts val="0"/>
              </a:spcBef>
              <a:spcAft>
                <a:spcPts val="0"/>
              </a:spcAft>
              <a:buClr>
                <a:schemeClr val="dk1"/>
              </a:buClr>
              <a:buSzPts val="2000"/>
            </a:pPr>
            <a:r>
              <a:rPr lang="en" b="1" dirty="0">
                <a:solidFill>
                  <a:srgbClr val="C00000"/>
                </a:solidFill>
                <a:latin typeface="+mn-lt"/>
                <a:ea typeface="Calibri"/>
                <a:cs typeface="Calibri"/>
                <a:sym typeface="Calibri"/>
              </a:rPr>
              <a:t>Study QCD bound states (hadrons, glueballs,hybrids,...)</a:t>
            </a:r>
            <a:endParaRPr b="1" dirty="0">
              <a:solidFill>
                <a:srgbClr val="C00000"/>
              </a:solidFill>
              <a:latin typeface="+mn-lt"/>
              <a:ea typeface="Calibri"/>
              <a:cs typeface="Calibri"/>
              <a:sym typeface="Calibri"/>
            </a:endParaRPr>
          </a:p>
          <a:p>
            <a:pPr marL="0" lvl="0" indent="0" algn="l" rtl="0">
              <a:spcBef>
                <a:spcPts val="0"/>
              </a:spcBef>
              <a:spcAft>
                <a:spcPts val="0"/>
              </a:spcAft>
              <a:buNone/>
            </a:pPr>
            <a:endParaRPr dirty="0">
              <a:latin typeface="+mn-lt"/>
            </a:endParaRPr>
          </a:p>
        </p:txBody>
      </p:sp>
      <p:sp>
        <p:nvSpPr>
          <p:cNvPr id="169" name="Google Shape;169;p37"/>
          <p:cNvSpPr txBox="1"/>
          <p:nvPr/>
        </p:nvSpPr>
        <p:spPr>
          <a:xfrm>
            <a:off x="1709411" y="1543376"/>
            <a:ext cx="7356900" cy="85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dirty="0">
                <a:solidFill>
                  <a:srgbClr val="C00000"/>
                </a:solidFill>
                <a:latin typeface="Calibri"/>
                <a:ea typeface="Calibri"/>
                <a:cs typeface="Calibri"/>
                <a:sym typeface="Calibri"/>
              </a:rPr>
              <a:t>IN2P3 studies (GT03): J</a:t>
            </a:r>
            <a:r>
              <a:rPr lang="fr-FR" i="1" dirty="0">
                <a:solidFill>
                  <a:srgbClr val="C00000"/>
                </a:solidFill>
                <a:latin typeface="Calibri"/>
                <a:ea typeface="Calibri"/>
                <a:cs typeface="Calibri"/>
                <a:sym typeface="Calibri"/>
              </a:rPr>
              <a:t>l</a:t>
            </a:r>
            <a:r>
              <a:rPr lang="en" i="1" dirty="0">
                <a:solidFill>
                  <a:srgbClr val="C00000"/>
                </a:solidFill>
                <a:latin typeface="Calibri"/>
                <a:ea typeface="Calibri"/>
                <a:cs typeface="Calibri"/>
                <a:sym typeface="Calibri"/>
              </a:rPr>
              <a:t>ab, </a:t>
            </a:r>
            <a:r>
              <a:rPr lang="fr-FR" i="1" dirty="0">
                <a:solidFill>
                  <a:srgbClr val="C00000"/>
                </a:solidFill>
                <a:latin typeface="Calibri"/>
                <a:ea typeface="Calibri"/>
                <a:cs typeface="Calibri"/>
                <a:sym typeface="Calibri"/>
              </a:rPr>
              <a:t>EIC</a:t>
            </a:r>
            <a:endParaRPr sz="1100" i="1" dirty="0">
              <a:solidFill>
                <a:srgbClr val="C00000"/>
              </a:solidFill>
            </a:endParaRPr>
          </a:p>
        </p:txBody>
      </p:sp>
      <p:sp>
        <p:nvSpPr>
          <p:cNvPr id="170" name="Google Shape;170;p37"/>
          <p:cNvSpPr txBox="1"/>
          <p:nvPr/>
        </p:nvSpPr>
        <p:spPr>
          <a:xfrm>
            <a:off x="270283" y="2852312"/>
            <a:ext cx="46017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dirty="0">
                <a:solidFill>
                  <a:srgbClr val="1155CC"/>
                </a:solidFill>
                <a:latin typeface="Calibri"/>
                <a:ea typeface="Calibri"/>
                <a:cs typeface="Calibri"/>
                <a:sym typeface="Calibri"/>
              </a:rPr>
              <a:t>IN2P3 studies (GT03): Alice, CMS, LHCb, HADES</a:t>
            </a:r>
            <a:endParaRPr sz="1100" i="1" dirty="0">
              <a:solidFill>
                <a:srgbClr val="1155CC"/>
              </a:solidFill>
            </a:endParaRPr>
          </a:p>
        </p:txBody>
      </p:sp>
      <p:sp>
        <p:nvSpPr>
          <p:cNvPr id="171" name="Google Shape;171;p37"/>
          <p:cNvSpPr txBox="1"/>
          <p:nvPr/>
        </p:nvSpPr>
        <p:spPr>
          <a:xfrm>
            <a:off x="203684" y="2244909"/>
            <a:ext cx="4601700" cy="8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1155CC"/>
                </a:solidFill>
                <a:latin typeface="Calibri"/>
                <a:ea typeface="Calibri"/>
                <a:cs typeface="Calibri"/>
                <a:sym typeface="Calibri"/>
              </a:rPr>
              <a:t>2. </a:t>
            </a:r>
            <a:r>
              <a:rPr lang="fr-FR" sz="1600" b="1" dirty="0" err="1">
                <a:solidFill>
                  <a:srgbClr val="1155CC"/>
                </a:solidFill>
                <a:latin typeface="Calibri"/>
                <a:ea typeface="Calibri"/>
                <a:cs typeface="Calibri"/>
                <a:sym typeface="Calibri"/>
              </a:rPr>
              <a:t>Strongly</a:t>
            </a:r>
            <a:r>
              <a:rPr lang="fr-FR" sz="1600" b="1" dirty="0">
                <a:solidFill>
                  <a:srgbClr val="1155CC"/>
                </a:solidFill>
                <a:latin typeface="Calibri"/>
                <a:ea typeface="Calibri"/>
                <a:cs typeface="Calibri"/>
                <a:sym typeface="Calibri"/>
              </a:rPr>
              <a:t> </a:t>
            </a:r>
            <a:r>
              <a:rPr lang="fr-FR" sz="1600" b="1" dirty="0" err="1">
                <a:solidFill>
                  <a:srgbClr val="1155CC"/>
                </a:solidFill>
                <a:latin typeface="Calibri"/>
                <a:ea typeface="Calibri"/>
                <a:cs typeface="Calibri"/>
                <a:sym typeface="Calibri"/>
              </a:rPr>
              <a:t>Interacting</a:t>
            </a:r>
            <a:r>
              <a:rPr lang="fr-FR" sz="1600" b="1" dirty="0">
                <a:solidFill>
                  <a:srgbClr val="1155CC"/>
                </a:solidFill>
                <a:latin typeface="Calibri"/>
                <a:ea typeface="Calibri"/>
                <a:cs typeface="Calibri"/>
                <a:sym typeface="Calibri"/>
              </a:rPr>
              <a:t> </a:t>
            </a:r>
            <a:r>
              <a:rPr lang="fr-FR" sz="1600" b="1" dirty="0" err="1">
                <a:solidFill>
                  <a:srgbClr val="1155CC"/>
                </a:solidFill>
                <a:latin typeface="Calibri"/>
                <a:ea typeface="Calibri"/>
                <a:cs typeface="Calibri"/>
                <a:sym typeface="Calibri"/>
              </a:rPr>
              <a:t>Matter</a:t>
            </a:r>
            <a:r>
              <a:rPr lang="fr-FR" sz="1600" b="1" dirty="0">
                <a:solidFill>
                  <a:srgbClr val="1155CC"/>
                </a:solidFill>
                <a:latin typeface="Calibri"/>
                <a:ea typeface="Calibri"/>
                <a:cs typeface="Calibri"/>
                <a:sym typeface="Calibri"/>
              </a:rPr>
              <a:t> (SIMP)</a:t>
            </a:r>
          </a:p>
          <a:p>
            <a:pPr marL="0" lvl="0" indent="0" algn="l" rtl="0">
              <a:spcBef>
                <a:spcPts val="0"/>
              </a:spcBef>
              <a:spcAft>
                <a:spcPts val="0"/>
              </a:spcAft>
              <a:buNone/>
            </a:pPr>
            <a:r>
              <a:rPr lang="en" sz="1600" b="1" dirty="0">
                <a:solidFill>
                  <a:srgbClr val="1155CC"/>
                </a:solidFill>
                <a:latin typeface="Calibri"/>
                <a:ea typeface="Calibri"/>
                <a:cs typeface="Calibri"/>
                <a:sym typeface="Calibri"/>
              </a:rPr>
              <a:t>Study the phases of strongly  interacting matter</a:t>
            </a:r>
            <a:endParaRPr sz="1100" dirty="0">
              <a:solidFill>
                <a:srgbClr val="1155CC"/>
              </a:solidFill>
            </a:endParaRPr>
          </a:p>
        </p:txBody>
      </p:sp>
      <p:pic>
        <p:nvPicPr>
          <p:cNvPr id="13" name="Grouper" descr="Grouper">
            <a:extLst>
              <a:ext uri="{FF2B5EF4-FFF2-40B4-BE49-F238E27FC236}">
                <a16:creationId xmlns:a16="http://schemas.microsoft.com/office/drawing/2014/main" id="{17310D16-55B3-4B82-86D7-67629B180B74}"/>
              </a:ext>
            </a:extLst>
          </p:cNvPr>
          <p:cNvPicPr>
            <a:picLocks noChangeAspect="1"/>
          </p:cNvPicPr>
          <p:nvPr/>
        </p:nvPicPr>
        <p:blipFill>
          <a:blip r:embed="rId5">
            <a:extLst/>
          </a:blip>
          <a:srcRect l="17027" t="2004" r="17059" b="3971"/>
          <a:stretch>
            <a:fillRect/>
          </a:stretch>
        </p:blipFill>
        <p:spPr>
          <a:xfrm>
            <a:off x="5350656" y="2643963"/>
            <a:ext cx="3040701" cy="2010616"/>
          </a:xfrm>
          <a:prstGeom prst="rect">
            <a:avLst/>
          </a:prstGeom>
          <a:ln w="12700">
            <a:miter lim="400000"/>
          </a:ln>
        </p:spPr>
      </p:pic>
      <p:pic>
        <p:nvPicPr>
          <p:cNvPr id="14" name="page6image5246000.png" descr="page6image5246000.png">
            <a:extLst>
              <a:ext uri="{FF2B5EF4-FFF2-40B4-BE49-F238E27FC236}">
                <a16:creationId xmlns:a16="http://schemas.microsoft.com/office/drawing/2014/main" id="{8E8375FF-2DC7-446D-9FE7-66B3A8B5B5AE}"/>
              </a:ext>
            </a:extLst>
          </p:cNvPr>
          <p:cNvPicPr>
            <a:picLocks noChangeAspect="1"/>
          </p:cNvPicPr>
          <p:nvPr/>
        </p:nvPicPr>
        <p:blipFill>
          <a:blip r:embed="rId6">
            <a:extLst/>
          </a:blip>
          <a:srcRect/>
          <a:stretch>
            <a:fillRect/>
          </a:stretch>
        </p:blipFill>
        <p:spPr>
          <a:xfrm>
            <a:off x="203684" y="3391551"/>
            <a:ext cx="4978943" cy="1490546"/>
          </a:xfrm>
          <a:prstGeom prst="rect">
            <a:avLst/>
          </a:prstGeom>
          <a:ln w="12700">
            <a:miter lim="400000"/>
          </a:ln>
        </p:spPr>
      </p:pic>
    </p:spTree>
    <p:extLst>
      <p:ext uri="{BB962C8B-B14F-4D97-AF65-F5344CB8AC3E}">
        <p14:creationId xmlns:p14="http://schemas.microsoft.com/office/powerpoint/2010/main" val="3505039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30</a:t>
            </a:fld>
            <a:endParaRPr/>
          </a:p>
        </p:txBody>
      </p:sp>
      <p:pic>
        <p:nvPicPr>
          <p:cNvPr id="539" name="Google Shape;539;p67"/>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540" name="Google Shape;540;p67"/>
          <p:cNvSpPr txBox="1">
            <a:spLocks noGrp="1"/>
          </p:cNvSpPr>
          <p:nvPr>
            <p:ph type="title" idx="4294967295"/>
          </p:nvPr>
        </p:nvSpPr>
        <p:spPr>
          <a:xfrm>
            <a:off x="365250" y="0"/>
            <a:ext cx="8520600" cy="55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FR" dirty="0">
                <a:latin typeface="+mn-lt"/>
                <a:ea typeface="Comic Sans MS"/>
                <a:cs typeface="Comic Sans MS"/>
                <a:sym typeface="Comic Sans MS"/>
              </a:rPr>
              <a:t>GT03 – </a:t>
            </a:r>
            <a:r>
              <a:rPr lang="en" dirty="0">
                <a:latin typeface="+mn-lt"/>
                <a:ea typeface="Comic Sans MS"/>
                <a:cs typeface="Comic Sans MS"/>
                <a:sym typeface="Comic Sans MS"/>
              </a:rPr>
              <a:t>Experimental projects</a:t>
            </a:r>
            <a:endParaRPr dirty="0">
              <a:latin typeface="+mn-lt"/>
              <a:ea typeface="Comic Sans MS"/>
              <a:cs typeface="Comic Sans MS"/>
              <a:sym typeface="Comic Sans MS"/>
            </a:endParaRPr>
          </a:p>
        </p:txBody>
      </p:sp>
      <p:pic>
        <p:nvPicPr>
          <p:cNvPr id="541" name="Google Shape;541;p67"/>
          <p:cNvPicPr preferRelativeResize="0"/>
          <p:nvPr/>
        </p:nvPicPr>
        <p:blipFill rotWithShape="1">
          <a:blip r:embed="rId4">
            <a:alphaModFix/>
          </a:blip>
          <a:srcRect/>
          <a:stretch/>
        </p:blipFill>
        <p:spPr>
          <a:xfrm>
            <a:off x="122841" y="688997"/>
            <a:ext cx="4140691" cy="4171020"/>
          </a:xfrm>
          <a:prstGeom prst="rect">
            <a:avLst/>
          </a:prstGeom>
          <a:noFill/>
          <a:ln>
            <a:noFill/>
          </a:ln>
        </p:spPr>
      </p:pic>
      <p:pic>
        <p:nvPicPr>
          <p:cNvPr id="542" name="Google Shape;542;p67" descr="Screen Clipping"/>
          <p:cNvPicPr preferRelativeResize="0"/>
          <p:nvPr/>
        </p:nvPicPr>
        <p:blipFill rotWithShape="1">
          <a:blip r:embed="rId5">
            <a:alphaModFix/>
          </a:blip>
          <a:srcRect r="1027"/>
          <a:stretch/>
        </p:blipFill>
        <p:spPr>
          <a:xfrm>
            <a:off x="4494028" y="688997"/>
            <a:ext cx="4391822" cy="3974220"/>
          </a:xfrm>
          <a:prstGeom prst="rect">
            <a:avLst/>
          </a:prstGeom>
          <a:noFill/>
          <a:ln>
            <a:noFill/>
          </a:ln>
        </p:spPr>
      </p:pic>
      <p:cxnSp>
        <p:nvCxnSpPr>
          <p:cNvPr id="543" name="Google Shape;543;p67"/>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2" name="ZoneTexte 1">
            <a:extLst>
              <a:ext uri="{FF2B5EF4-FFF2-40B4-BE49-F238E27FC236}">
                <a16:creationId xmlns:a16="http://schemas.microsoft.com/office/drawing/2014/main" id="{3C72E576-C824-4717-B168-0BB9FB09A416}"/>
              </a:ext>
            </a:extLst>
          </p:cNvPr>
          <p:cNvSpPr txBox="1"/>
          <p:nvPr/>
        </p:nvSpPr>
        <p:spPr>
          <a:xfrm>
            <a:off x="4200738" y="3215342"/>
            <a:ext cx="646331" cy="215444"/>
          </a:xfrm>
          <a:prstGeom prst="rect">
            <a:avLst/>
          </a:prstGeom>
          <a:noFill/>
        </p:spPr>
        <p:txBody>
          <a:bodyPr wrap="none" rtlCol="0">
            <a:spAutoFit/>
          </a:bodyPr>
          <a:lstStyle/>
          <a:p>
            <a:r>
              <a:rPr lang="en-GB" sz="800" b="1" dirty="0"/>
              <a:t>(ALICE 3)</a:t>
            </a:r>
          </a:p>
        </p:txBody>
      </p:sp>
      <p:sp>
        <p:nvSpPr>
          <p:cNvPr id="9" name="ZoneTexte 8">
            <a:extLst>
              <a:ext uri="{FF2B5EF4-FFF2-40B4-BE49-F238E27FC236}">
                <a16:creationId xmlns:a16="http://schemas.microsoft.com/office/drawing/2014/main" id="{B7389336-3AF9-4DEE-BC70-96793A73258E}"/>
              </a:ext>
            </a:extLst>
          </p:cNvPr>
          <p:cNvSpPr txBox="1"/>
          <p:nvPr/>
        </p:nvSpPr>
        <p:spPr>
          <a:xfrm>
            <a:off x="2413780" y="2356306"/>
            <a:ext cx="646331" cy="215444"/>
          </a:xfrm>
          <a:prstGeom prst="rect">
            <a:avLst/>
          </a:prstGeom>
          <a:noFill/>
        </p:spPr>
        <p:txBody>
          <a:bodyPr wrap="none" rtlCol="0">
            <a:spAutoFit/>
          </a:bodyPr>
          <a:lstStyle/>
          <a:p>
            <a:r>
              <a:rPr lang="en-GB" sz="800" b="1" dirty="0"/>
              <a:t>(ALICE 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31</a:t>
            </a:fld>
            <a:endParaRPr/>
          </a:p>
        </p:txBody>
      </p:sp>
      <p:pic>
        <p:nvPicPr>
          <p:cNvPr id="549" name="Google Shape;549;p68"/>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550" name="Google Shape;550;p68"/>
          <p:cNvSpPr txBox="1">
            <a:spLocks noGrp="1"/>
          </p:cNvSpPr>
          <p:nvPr>
            <p:ph type="title" idx="4294967295"/>
          </p:nvPr>
        </p:nvSpPr>
        <p:spPr>
          <a:xfrm>
            <a:off x="365250" y="0"/>
            <a:ext cx="8520600" cy="55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dirty="0">
                <a:latin typeface="+mn-lt"/>
                <a:ea typeface="Comic Sans MS"/>
                <a:cs typeface="Comic Sans MS"/>
                <a:sym typeface="Comic Sans MS"/>
              </a:rPr>
              <a:t>Recommendations - NUST</a:t>
            </a:r>
            <a:endParaRPr dirty="0">
              <a:latin typeface="+mn-lt"/>
              <a:ea typeface="Comic Sans MS"/>
              <a:cs typeface="Comic Sans MS"/>
              <a:sym typeface="Comic Sans MS"/>
            </a:endParaRPr>
          </a:p>
        </p:txBody>
      </p:sp>
      <p:cxnSp>
        <p:nvCxnSpPr>
          <p:cNvPr id="551" name="Google Shape;551;p68"/>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552" name="Google Shape;552;p68"/>
          <p:cNvSpPr txBox="1"/>
          <p:nvPr/>
        </p:nvSpPr>
        <p:spPr>
          <a:xfrm>
            <a:off x="287100" y="2001522"/>
            <a:ext cx="8676900" cy="3013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1. </a:t>
            </a:r>
            <a:r>
              <a:rPr lang="en" sz="1200" b="1" i="0" u="none" strike="noStrike" cap="none" dirty="0">
                <a:solidFill>
                  <a:srgbClr val="C00000"/>
                </a:solidFill>
                <a:latin typeface="Arial"/>
                <a:ea typeface="Arial"/>
                <a:cs typeface="Arial"/>
                <a:sym typeface="Arial"/>
              </a:rPr>
              <a:t>Support the theory groups to maintain the french leadership </a:t>
            </a:r>
            <a:r>
              <a:rPr lang="en" sz="1200" b="1" i="0" u="none" strike="noStrike" cap="none" dirty="0">
                <a:solidFill>
                  <a:srgbClr val="000000"/>
                </a:solidFill>
                <a:latin typeface="Arial"/>
                <a:ea typeface="Arial"/>
                <a:cs typeface="Arial"/>
                <a:sym typeface="Arial"/>
              </a:rPr>
              <a:t>over the next decade on the outstanding problems of hadrons and nuclear structure</a:t>
            </a:r>
            <a:r>
              <a:rPr lang="en" sz="1200" b="0" i="0" u="none" strike="noStrike" cap="none" dirty="0">
                <a:solidFill>
                  <a:srgbClr val="000000"/>
                </a:solidFill>
                <a:latin typeface="Arial"/>
                <a:ea typeface="Arial"/>
                <a:cs typeface="Arial"/>
                <a:sym typeface="Arial"/>
              </a:rPr>
              <a:t> </a:t>
            </a:r>
            <a:r>
              <a:rPr lang="en" sz="1000" b="0" i="0" u="none" strike="noStrike" cap="none" dirty="0">
                <a:solidFill>
                  <a:srgbClr val="000000"/>
                </a:solidFill>
                <a:latin typeface="Arial"/>
                <a:ea typeface="Arial"/>
                <a:cs typeface="Arial"/>
                <a:sym typeface="Arial"/>
              </a:rPr>
              <a:t>in terms of </a:t>
            </a:r>
            <a:r>
              <a:rPr lang="en" sz="1000" b="1" i="0" u="none" strike="noStrike" cap="none" dirty="0">
                <a:solidFill>
                  <a:srgbClr val="1155CC"/>
                </a:solidFill>
                <a:latin typeface="Arial"/>
                <a:ea typeface="Arial"/>
                <a:cs typeface="Arial"/>
                <a:sym typeface="Arial"/>
              </a:rPr>
              <a:t>TMDs</a:t>
            </a:r>
            <a:r>
              <a:rPr lang="en" sz="1000" b="0" i="0" u="none" strike="noStrike" cap="none" dirty="0">
                <a:solidFill>
                  <a:srgbClr val="000000"/>
                </a:solidFill>
                <a:latin typeface="Arial"/>
                <a:ea typeface="Arial"/>
                <a:cs typeface="Arial"/>
                <a:sym typeface="Arial"/>
              </a:rPr>
              <a:t> and </a:t>
            </a:r>
            <a:r>
              <a:rPr lang="en" sz="1000" b="1" i="0" u="none" strike="noStrike" cap="none" dirty="0">
                <a:solidFill>
                  <a:srgbClr val="1155CC"/>
                </a:solidFill>
                <a:latin typeface="Arial"/>
                <a:ea typeface="Arial"/>
                <a:cs typeface="Arial"/>
                <a:sym typeface="Arial"/>
              </a:rPr>
              <a:t>GPDs</a:t>
            </a:r>
            <a:r>
              <a:rPr lang="en" sz="1000" b="0" i="0" u="none" strike="noStrike" cap="none" dirty="0">
                <a:solidFill>
                  <a:srgbClr val="000000"/>
                </a:solidFill>
                <a:latin typeface="Arial"/>
                <a:ea typeface="Arial"/>
                <a:cs typeface="Arial"/>
                <a:sym typeface="Arial"/>
              </a:rPr>
              <a:t>, as well as </a:t>
            </a:r>
            <a:r>
              <a:rPr lang="en" sz="1000" b="1" i="0" u="none" strike="noStrike" cap="none" dirty="0">
                <a:solidFill>
                  <a:srgbClr val="1155CC"/>
                </a:solidFill>
                <a:latin typeface="Arial"/>
                <a:ea typeface="Arial"/>
                <a:cs typeface="Arial"/>
                <a:sym typeface="Arial"/>
              </a:rPr>
              <a:t>cold nuclear effects </a:t>
            </a:r>
            <a:r>
              <a:rPr lang="en" sz="1000" b="0" i="0" u="none" strike="noStrike" cap="none" dirty="0">
                <a:solidFill>
                  <a:srgbClr val="000000"/>
                </a:solidFill>
                <a:latin typeface="Arial"/>
                <a:ea typeface="Arial"/>
                <a:cs typeface="Arial"/>
                <a:sym typeface="Arial"/>
              </a:rPr>
              <a:t>of interest at the EIC and in p+A collisions at the LHC. Phenomenological studies in close connection with the French experimental program in the field should be encouraged.</a:t>
            </a:r>
            <a:endParaRPr sz="1000" b="0" i="0" u="none" strike="noStrike" cap="none" dirty="0">
              <a:solidFill>
                <a:srgbClr val="000000"/>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2. Capitalize on the investments on the </a:t>
            </a:r>
            <a:r>
              <a:rPr lang="en" sz="1200" b="1" i="0" u="none" strike="noStrike" cap="none" dirty="0">
                <a:solidFill>
                  <a:srgbClr val="C00000"/>
                </a:solidFill>
                <a:latin typeface="Arial"/>
                <a:ea typeface="Arial"/>
                <a:cs typeface="Arial"/>
                <a:sym typeface="Arial"/>
              </a:rPr>
              <a:t>Jefferson Lab </a:t>
            </a:r>
            <a:r>
              <a:rPr lang="en" sz="1200" b="1" i="0" u="none" strike="noStrike" cap="none" dirty="0">
                <a:solidFill>
                  <a:srgbClr val="000000"/>
                </a:solidFill>
                <a:latin typeface="Arial"/>
                <a:ea typeface="Arial"/>
                <a:cs typeface="Arial"/>
                <a:sym typeface="Arial"/>
              </a:rPr>
              <a:t>experimental program</a:t>
            </a:r>
            <a:r>
              <a:rPr lang="en" sz="1200" b="0" i="0" u="none" strike="noStrike" cap="none" dirty="0">
                <a:solidFill>
                  <a:srgbClr val="000000"/>
                </a:solidFill>
                <a:latin typeface="Arial"/>
                <a:ea typeface="Arial"/>
                <a:cs typeface="Arial"/>
                <a:sym typeface="Arial"/>
              </a:rPr>
              <a:t> </a:t>
            </a:r>
            <a:r>
              <a:rPr lang="en" sz="1000" b="0" i="0" u="none" strike="noStrike" cap="none" dirty="0">
                <a:solidFill>
                  <a:srgbClr val="000000"/>
                </a:solidFill>
                <a:latin typeface="Arial"/>
                <a:ea typeface="Arial"/>
                <a:cs typeface="Arial"/>
                <a:sym typeface="Arial"/>
              </a:rPr>
              <a:t>and take full advantage of the recent CEBAF energy upgrade to complete a three-dimensional exploration of the structure of nucleon and nuclei in the </a:t>
            </a:r>
            <a:r>
              <a:rPr lang="en" sz="1000" b="1" i="0" u="none" strike="noStrike" cap="none" dirty="0">
                <a:solidFill>
                  <a:srgbClr val="1155CC"/>
                </a:solidFill>
                <a:latin typeface="Arial"/>
                <a:ea typeface="Arial"/>
                <a:cs typeface="Arial"/>
                <a:sym typeface="Arial"/>
              </a:rPr>
              <a:t>valence quark region</a:t>
            </a:r>
            <a:r>
              <a:rPr lang="en" sz="1000" b="0" i="0" u="none" strike="noStrike" cap="none" dirty="0">
                <a:solidFill>
                  <a:srgbClr val="000000"/>
                </a:solidFill>
                <a:latin typeface="Arial"/>
                <a:ea typeface="Arial"/>
                <a:cs typeface="Arial"/>
                <a:sym typeface="Arial"/>
              </a:rPr>
              <a:t>. The program, centered around the determination of the </a:t>
            </a:r>
            <a:r>
              <a:rPr lang="en" sz="1000" b="1" i="0" u="none" strike="noStrike" cap="none" dirty="0">
                <a:solidFill>
                  <a:srgbClr val="1155CC"/>
                </a:solidFill>
                <a:latin typeface="Arial"/>
                <a:ea typeface="Arial"/>
                <a:cs typeface="Arial"/>
                <a:sym typeface="Arial"/>
              </a:rPr>
              <a:t>GPDs</a:t>
            </a:r>
            <a:r>
              <a:rPr lang="en" sz="1000" b="0" i="0" u="none" strike="noStrike" cap="none" dirty="0">
                <a:solidFill>
                  <a:srgbClr val="000000"/>
                </a:solidFill>
                <a:latin typeface="Arial"/>
                <a:ea typeface="Arial"/>
                <a:cs typeface="Arial"/>
                <a:sym typeface="Arial"/>
              </a:rPr>
              <a:t>, is well-defined until 2025-2030, with the experiments relying on the CND, NPS and ALERT detectors.</a:t>
            </a:r>
            <a:endParaRPr sz="1000" b="0" i="0" u="none" strike="noStrike" cap="none" dirty="0">
              <a:solidFill>
                <a:srgbClr val="000000"/>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3. Consolidate the french community interested in a participation to the </a:t>
            </a:r>
            <a:r>
              <a:rPr lang="en" sz="1200" b="1" i="0" u="none" strike="noStrike" cap="none" dirty="0">
                <a:solidFill>
                  <a:srgbClr val="C00000"/>
                </a:solidFill>
                <a:latin typeface="Arial"/>
                <a:ea typeface="Arial"/>
                <a:cs typeface="Arial"/>
                <a:sym typeface="Arial"/>
              </a:rPr>
              <a:t>Electron-Ion Collider project</a:t>
            </a:r>
            <a:r>
              <a:rPr lang="en" sz="1200" b="0" i="0" u="none" strike="noStrike" cap="none" dirty="0">
                <a:solidFill>
                  <a:srgbClr val="C00000"/>
                </a:solidFill>
                <a:latin typeface="Arial"/>
                <a:ea typeface="Arial"/>
                <a:cs typeface="Arial"/>
                <a:sym typeface="Arial"/>
              </a:rPr>
              <a:t> </a:t>
            </a:r>
            <a:r>
              <a:rPr lang="en" sz="1000" b="0" i="0" u="none" strike="noStrike" cap="none" dirty="0">
                <a:solidFill>
                  <a:srgbClr val="000000"/>
                </a:solidFill>
                <a:latin typeface="Arial"/>
                <a:ea typeface="Arial"/>
                <a:cs typeface="Arial"/>
                <a:sym typeface="Arial"/>
              </a:rPr>
              <a:t>which is emerging as a </a:t>
            </a:r>
            <a:r>
              <a:rPr lang="en" sz="1000" b="1" i="0" u="none" strike="noStrike" cap="none" dirty="0">
                <a:solidFill>
                  <a:srgbClr val="1155CC"/>
                </a:solidFill>
                <a:latin typeface="Arial"/>
                <a:ea typeface="Arial"/>
                <a:cs typeface="Arial"/>
                <a:sym typeface="Arial"/>
              </a:rPr>
              <a:t>flagship project </a:t>
            </a:r>
            <a:r>
              <a:rPr lang="en" sz="1000" i="0" u="none" strike="noStrike" cap="none" dirty="0">
                <a:solidFill>
                  <a:schemeClr val="tx1"/>
                </a:solidFill>
                <a:latin typeface="Arial"/>
                <a:ea typeface="Arial"/>
                <a:cs typeface="Arial"/>
                <a:sym typeface="Arial"/>
              </a:rPr>
              <a:t>for hadronic physics</a:t>
            </a:r>
            <a:r>
              <a:rPr lang="en" sz="1000" i="0" u="none" strike="noStrike" cap="none" dirty="0">
                <a:solidFill>
                  <a:srgbClr val="595959"/>
                </a:solidFill>
                <a:latin typeface="Arial"/>
                <a:ea typeface="Arial"/>
                <a:cs typeface="Arial"/>
                <a:sym typeface="Arial"/>
              </a:rPr>
              <a:t>, </a:t>
            </a:r>
            <a:r>
              <a:rPr lang="en" sz="1000" b="1" i="0" u="none" strike="noStrike" cap="none" dirty="0">
                <a:solidFill>
                  <a:srgbClr val="1155CC"/>
                </a:solidFill>
                <a:latin typeface="Arial"/>
                <a:ea typeface="Arial"/>
                <a:cs typeface="Arial"/>
                <a:sym typeface="Arial"/>
              </a:rPr>
              <a:t>for at least two decades starting around 2030</a:t>
            </a:r>
            <a:r>
              <a:rPr lang="en" sz="1000" b="0" i="0" u="none" strike="noStrike" cap="none" dirty="0">
                <a:solidFill>
                  <a:srgbClr val="000000"/>
                </a:solidFill>
                <a:latin typeface="Arial"/>
                <a:ea typeface="Arial"/>
                <a:cs typeface="Arial"/>
                <a:sym typeface="Arial"/>
              </a:rPr>
              <a:t>. A stronger involvement in early studies and design phase, gathering the many and experimental and theoretical expertise, should be supported as the framework for shaping the French scientific project.  Contribution to the detector construction should be focussed and commensurate with the size of the interested community.</a:t>
            </a:r>
            <a:endParaRPr sz="1000" b="0" i="0"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32</a:t>
            </a:fld>
            <a:endParaRPr/>
          </a:p>
        </p:txBody>
      </p:sp>
      <p:pic>
        <p:nvPicPr>
          <p:cNvPr id="558" name="Google Shape;558;p69"/>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559" name="Google Shape;559;p69"/>
          <p:cNvSpPr txBox="1">
            <a:spLocks noGrp="1"/>
          </p:cNvSpPr>
          <p:nvPr>
            <p:ph type="title" idx="4294967295"/>
          </p:nvPr>
        </p:nvSpPr>
        <p:spPr>
          <a:xfrm>
            <a:off x="365250" y="0"/>
            <a:ext cx="8520600" cy="55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dirty="0">
                <a:latin typeface="+mn-lt"/>
                <a:ea typeface="Comic Sans MS"/>
                <a:cs typeface="Comic Sans MS"/>
                <a:sym typeface="Comic Sans MS"/>
              </a:rPr>
              <a:t>Recommendations - SIMP</a:t>
            </a:r>
            <a:endParaRPr dirty="0">
              <a:latin typeface="+mn-lt"/>
              <a:ea typeface="Comic Sans MS"/>
              <a:cs typeface="Comic Sans MS"/>
              <a:sym typeface="Comic Sans MS"/>
            </a:endParaRPr>
          </a:p>
        </p:txBody>
      </p:sp>
      <p:cxnSp>
        <p:nvCxnSpPr>
          <p:cNvPr id="560" name="Google Shape;560;p69"/>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561" name="Google Shape;561;p69"/>
          <p:cNvSpPr txBox="1"/>
          <p:nvPr/>
        </p:nvSpPr>
        <p:spPr>
          <a:xfrm>
            <a:off x="1635001" y="572697"/>
            <a:ext cx="7346249" cy="1788933"/>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1. Fully exploit the physics potential of </a:t>
            </a:r>
            <a:r>
              <a:rPr lang="en" sz="1200" b="1" i="0" u="none" strike="noStrike" cap="none" dirty="0">
                <a:solidFill>
                  <a:srgbClr val="C00000"/>
                </a:solidFill>
                <a:latin typeface="Arial"/>
                <a:ea typeface="Arial"/>
                <a:cs typeface="Arial"/>
                <a:sym typeface="Arial"/>
              </a:rPr>
              <a:t>LHC Run 3</a:t>
            </a:r>
            <a:r>
              <a:rPr lang="en" sz="1200" b="0" i="0" u="none" strike="noStrike" cap="none" dirty="0">
                <a:solidFill>
                  <a:srgbClr val="C00000"/>
                </a:solidFill>
                <a:latin typeface="Arial"/>
                <a:ea typeface="Arial"/>
                <a:cs typeface="Arial"/>
                <a:sym typeface="Arial"/>
              </a:rPr>
              <a:t> </a:t>
            </a:r>
            <a:r>
              <a:rPr lang="en" sz="1000" b="0" i="0" u="none" strike="noStrike" cap="none" dirty="0">
                <a:solidFill>
                  <a:srgbClr val="000000"/>
                </a:solidFill>
                <a:latin typeface="Arial"/>
                <a:ea typeface="Arial"/>
                <a:cs typeface="Arial"/>
                <a:sym typeface="Arial"/>
              </a:rPr>
              <a:t>with the upgraded </a:t>
            </a:r>
            <a:r>
              <a:rPr lang="en" sz="1000" b="1" i="0" u="none" strike="noStrike" cap="none" dirty="0">
                <a:solidFill>
                  <a:srgbClr val="1155CC"/>
                </a:solidFill>
                <a:latin typeface="Arial"/>
                <a:ea typeface="Arial"/>
                <a:cs typeface="Arial"/>
                <a:sym typeface="Arial"/>
              </a:rPr>
              <a:t>ALICE</a:t>
            </a:r>
            <a:r>
              <a:rPr lang="en" sz="1000" b="0" i="0" u="none" strike="noStrike" cap="none" dirty="0">
                <a:solidFill>
                  <a:srgbClr val="000000"/>
                </a:solidFill>
                <a:latin typeface="Arial"/>
                <a:ea typeface="Arial"/>
                <a:cs typeface="Arial"/>
                <a:sym typeface="Arial"/>
              </a:rPr>
              <a:t>, </a:t>
            </a:r>
            <a:r>
              <a:rPr lang="en" sz="1000" b="1" i="0" u="none" strike="noStrike" cap="none" dirty="0">
                <a:solidFill>
                  <a:srgbClr val="1155CC"/>
                </a:solidFill>
                <a:latin typeface="Arial"/>
                <a:ea typeface="Arial"/>
                <a:cs typeface="Arial"/>
                <a:sym typeface="Arial"/>
              </a:rPr>
              <a:t>CMS</a:t>
            </a:r>
            <a:r>
              <a:rPr lang="en" sz="1000" b="0" i="0" u="none" strike="noStrike" cap="none" dirty="0">
                <a:solidFill>
                  <a:srgbClr val="000000"/>
                </a:solidFill>
                <a:latin typeface="Arial"/>
                <a:ea typeface="Arial"/>
                <a:cs typeface="Arial"/>
                <a:sym typeface="Arial"/>
              </a:rPr>
              <a:t> and </a:t>
            </a:r>
            <a:r>
              <a:rPr lang="en" sz="1000" b="1" i="0" u="none" strike="noStrike" cap="none" dirty="0">
                <a:solidFill>
                  <a:srgbClr val="1155CC"/>
                </a:solidFill>
                <a:latin typeface="Arial"/>
                <a:ea typeface="Arial"/>
                <a:cs typeface="Arial"/>
                <a:sym typeface="Arial"/>
              </a:rPr>
              <a:t>LHCb</a:t>
            </a:r>
            <a:r>
              <a:rPr lang="en" sz="1000" b="0" i="0" u="none" strike="noStrike" cap="none" dirty="0">
                <a:solidFill>
                  <a:srgbClr val="000000"/>
                </a:solidFill>
                <a:latin typeface="Arial"/>
                <a:ea typeface="Arial"/>
                <a:cs typeface="Arial"/>
                <a:sym typeface="Arial"/>
              </a:rPr>
              <a:t> (+SMOG2) experiments to pursue the study of matter at high temperature. The three experiments exhibit very </a:t>
            </a:r>
            <a:r>
              <a:rPr lang="en" sz="1000" b="1" i="0" u="none" strike="noStrike" cap="none" dirty="0">
                <a:solidFill>
                  <a:srgbClr val="1155CC"/>
                </a:solidFill>
                <a:latin typeface="Arial"/>
                <a:ea typeface="Arial"/>
                <a:cs typeface="Arial"/>
                <a:sym typeface="Arial"/>
              </a:rPr>
              <a:t>rich</a:t>
            </a:r>
            <a:r>
              <a:rPr lang="en" sz="1000" b="0" i="0" u="none" strike="noStrike" cap="none" dirty="0">
                <a:solidFill>
                  <a:srgbClr val="000000"/>
                </a:solidFill>
                <a:latin typeface="Arial"/>
                <a:ea typeface="Arial"/>
                <a:cs typeface="Arial"/>
                <a:sym typeface="Arial"/>
              </a:rPr>
              <a:t> and interesting </a:t>
            </a:r>
            <a:r>
              <a:rPr lang="en" sz="1000" b="1" i="0" u="none" strike="noStrike" cap="none" dirty="0">
                <a:solidFill>
                  <a:srgbClr val="1155CC"/>
                </a:solidFill>
                <a:latin typeface="Arial"/>
                <a:ea typeface="Arial"/>
                <a:cs typeface="Arial"/>
                <a:sym typeface="Arial"/>
              </a:rPr>
              <a:t>complementarities</a:t>
            </a:r>
            <a:r>
              <a:rPr lang="en" sz="1000" b="0" i="0" u="none" strike="noStrike" cap="none" dirty="0">
                <a:solidFill>
                  <a:srgbClr val="000000"/>
                </a:solidFill>
                <a:latin typeface="Arial"/>
                <a:ea typeface="Arial"/>
                <a:cs typeface="Arial"/>
                <a:sym typeface="Arial"/>
              </a:rPr>
              <a:t>, which should be promoted by combining their measurements.</a:t>
            </a:r>
            <a:endParaRPr sz="10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2. Strengthen efforts involving theorists and experimentalists towards a </a:t>
            </a:r>
            <a:r>
              <a:rPr lang="en" sz="1200" b="1" i="0" u="none" strike="noStrike" cap="none" dirty="0">
                <a:solidFill>
                  <a:srgbClr val="C00000"/>
                </a:solidFill>
                <a:latin typeface="Arial"/>
                <a:ea typeface="Arial"/>
                <a:cs typeface="Arial"/>
                <a:sym typeface="Arial"/>
              </a:rPr>
              <a:t>global interpretation </a:t>
            </a:r>
            <a:r>
              <a:rPr lang="en" sz="1200" b="1" i="0" u="none" strike="noStrike" cap="none" dirty="0">
                <a:solidFill>
                  <a:srgbClr val="000000"/>
                </a:solidFill>
                <a:latin typeface="Arial"/>
                <a:ea typeface="Arial"/>
                <a:cs typeface="Arial"/>
                <a:sym typeface="Arial"/>
              </a:rPr>
              <a:t>of data</a:t>
            </a:r>
            <a:r>
              <a:rPr lang="en" sz="1000" b="0" i="0" u="none" strike="noStrike" cap="none" dirty="0">
                <a:solidFill>
                  <a:srgbClr val="000000"/>
                </a:solidFill>
                <a:latin typeface="Arial"/>
                <a:ea typeface="Arial"/>
                <a:cs typeface="Arial"/>
                <a:sym typeface="Arial"/>
              </a:rPr>
              <a:t>, taking advantage of the forthcoming various and precise data from all experiments at different energies and correlating them. A forum like the </a:t>
            </a:r>
            <a:r>
              <a:rPr lang="en" sz="1000" b="1" i="0" u="none" strike="noStrike" cap="none" dirty="0">
                <a:solidFill>
                  <a:srgbClr val="1155CC"/>
                </a:solidFill>
                <a:latin typeface="Arial"/>
                <a:ea typeface="Arial"/>
                <a:cs typeface="Arial"/>
                <a:sym typeface="Arial"/>
              </a:rPr>
              <a:t>GDR QCD </a:t>
            </a:r>
            <a:r>
              <a:rPr lang="en" sz="1000" b="0" i="0" u="none" strike="noStrike" cap="none" dirty="0">
                <a:solidFill>
                  <a:srgbClr val="000000"/>
                </a:solidFill>
                <a:latin typeface="Arial"/>
                <a:ea typeface="Arial"/>
                <a:cs typeface="Arial"/>
                <a:sym typeface="Arial"/>
              </a:rPr>
              <a:t>should be fully exploited to this end. Moreover, the establishment of a </a:t>
            </a:r>
            <a:r>
              <a:rPr lang="en" sz="1000" b="1" i="0" u="none" strike="noStrike" cap="none" dirty="0">
                <a:solidFill>
                  <a:srgbClr val="1155CC"/>
                </a:solidFill>
                <a:latin typeface="Arial"/>
                <a:ea typeface="Arial"/>
                <a:cs typeface="Arial"/>
                <a:sym typeface="Arial"/>
              </a:rPr>
              <a:t>centralized platform</a:t>
            </a:r>
            <a:r>
              <a:rPr lang="en" sz="1000" b="0" i="0" u="none" strike="noStrike" cap="none" dirty="0">
                <a:solidFill>
                  <a:srgbClr val="000000"/>
                </a:solidFill>
                <a:latin typeface="Arial"/>
                <a:ea typeface="Arial"/>
                <a:cs typeface="Arial"/>
                <a:sym typeface="Arial"/>
              </a:rPr>
              <a:t>, providing various </a:t>
            </a:r>
            <a:r>
              <a:rPr lang="en" sz="1000" b="1" i="0" u="none" strike="noStrike" cap="none" dirty="0">
                <a:solidFill>
                  <a:srgbClr val="1155CC"/>
                </a:solidFill>
                <a:latin typeface="Arial"/>
                <a:ea typeface="Arial"/>
                <a:cs typeface="Arial"/>
                <a:sym typeface="Arial"/>
              </a:rPr>
              <a:t>model predictions </a:t>
            </a:r>
            <a:r>
              <a:rPr lang="en" sz="1000" b="0" i="0" u="none" strike="noStrike" cap="none" dirty="0">
                <a:solidFill>
                  <a:srgbClr val="000000"/>
                </a:solidFill>
                <a:latin typeface="Arial"/>
                <a:ea typeface="Arial"/>
                <a:cs typeface="Arial"/>
                <a:sym typeface="Arial"/>
              </a:rPr>
              <a:t>in a complete manner, as already done in particle and cosmic ray physics, would be highly valuable.</a:t>
            </a:r>
            <a:endParaRPr sz="1000" b="0" i="0" u="none" strike="noStrike" cap="none" dirty="0">
              <a:solidFill>
                <a:srgbClr val="000000"/>
              </a:solidFill>
              <a:latin typeface="Arial"/>
              <a:ea typeface="Arial"/>
              <a:cs typeface="Arial"/>
              <a:sym typeface="Arial"/>
            </a:endParaRPr>
          </a:p>
        </p:txBody>
      </p:sp>
      <p:sp>
        <p:nvSpPr>
          <p:cNvPr id="562" name="Google Shape;562;p69"/>
          <p:cNvSpPr txBox="1"/>
          <p:nvPr/>
        </p:nvSpPr>
        <p:spPr>
          <a:xfrm>
            <a:off x="8" y="2171674"/>
            <a:ext cx="9021150" cy="3334322"/>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sz="1200" b="1" i="0" u="none" strike="noStrike" cap="none" dirty="0">
                <a:solidFill>
                  <a:srgbClr val="000000"/>
                </a:solidFill>
                <a:latin typeface="Arial"/>
                <a:ea typeface="Arial"/>
                <a:cs typeface="Arial"/>
                <a:sym typeface="Arial"/>
              </a:rPr>
              <a:t>3. Organize the </a:t>
            </a:r>
            <a:r>
              <a:rPr lang="en" sz="1200" b="1" i="0" u="none" strike="noStrike" cap="none" dirty="0">
                <a:solidFill>
                  <a:srgbClr val="C00000"/>
                </a:solidFill>
                <a:latin typeface="Arial"/>
                <a:ea typeface="Arial"/>
                <a:cs typeface="Arial"/>
                <a:sym typeface="Arial"/>
              </a:rPr>
              <a:t>strategic choices </a:t>
            </a:r>
            <a:r>
              <a:rPr lang="en" sz="1200" b="1" i="0" u="none" strike="noStrike" cap="none" dirty="0">
                <a:solidFill>
                  <a:srgbClr val="000000"/>
                </a:solidFill>
                <a:latin typeface="Arial"/>
                <a:ea typeface="Arial"/>
                <a:cs typeface="Arial"/>
                <a:sym typeface="Arial"/>
              </a:rPr>
              <a:t>to be made for QGP studies </a:t>
            </a:r>
            <a:r>
              <a:rPr lang="en" sz="1200" b="1" i="0" u="none" strike="noStrike" cap="none" dirty="0">
                <a:solidFill>
                  <a:srgbClr val="C00000"/>
                </a:solidFill>
                <a:latin typeface="Arial"/>
                <a:ea typeface="Arial"/>
                <a:cs typeface="Arial"/>
                <a:sym typeface="Arial"/>
              </a:rPr>
              <a:t>after LHC Run 3</a:t>
            </a:r>
            <a:r>
              <a:rPr lang="en" sz="1000" b="0" i="0" u="none" strike="noStrike" cap="none" dirty="0">
                <a:solidFill>
                  <a:srgbClr val="000000"/>
                </a:solidFill>
                <a:latin typeface="Arial"/>
                <a:ea typeface="Arial"/>
                <a:cs typeface="Arial"/>
                <a:sym typeface="Arial"/>
              </a:rPr>
              <a:t>. Given the size of the French community, and the beginning of the EIC program in the US, strategic orientations should be based on long term perspectives, well-identified French collaborations and </a:t>
            </a:r>
            <a:r>
              <a:rPr lang="en" sz="1000" b="1" i="0" u="none" strike="noStrike" cap="none" dirty="0">
                <a:solidFill>
                  <a:srgbClr val="1155CC"/>
                </a:solidFill>
                <a:latin typeface="Arial"/>
                <a:ea typeface="Arial"/>
                <a:cs typeface="Arial"/>
                <a:sym typeface="Arial"/>
              </a:rPr>
              <a:t>comprehensive studies of the ALICE, CMS and LHCb upgrade-related physics gain</a:t>
            </a:r>
            <a:r>
              <a:rPr lang="en" sz="1000" b="0" i="0" u="none" strike="noStrike" cap="none" dirty="0">
                <a:solidFill>
                  <a:srgbClr val="000000"/>
                </a:solidFill>
                <a:latin typeface="Arial"/>
                <a:ea typeface="Arial"/>
                <a:cs typeface="Arial"/>
                <a:sym typeface="Arial"/>
              </a:rPr>
              <a:t>. For instance, a comprehensive comparison between the physics gain of the already upgraded CMS experiment (including low-field configuration) and the ANGHIE project should be performed. Key-decision points for the strategic choices should be planned on timescales compatible with LHC pre-Run 4 and pre-Run 5 installations.</a:t>
            </a:r>
            <a:endParaRPr sz="1000" b="1"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4. Support the scientific production at </a:t>
            </a:r>
            <a:r>
              <a:rPr lang="en" sz="1200" b="1" i="0" u="none" strike="noStrike" cap="none" dirty="0">
                <a:solidFill>
                  <a:srgbClr val="C00000"/>
                </a:solidFill>
                <a:latin typeface="Arial"/>
                <a:ea typeface="Arial"/>
                <a:cs typeface="Arial"/>
                <a:sym typeface="Arial"/>
              </a:rPr>
              <a:t>GSI/FAIR </a:t>
            </a:r>
            <a:r>
              <a:rPr lang="en" sz="1200" b="1" i="0" u="none" strike="noStrike" cap="none" dirty="0">
                <a:solidFill>
                  <a:srgbClr val="000000"/>
                </a:solidFill>
                <a:latin typeface="Arial"/>
                <a:ea typeface="Arial"/>
                <a:cs typeface="Arial"/>
                <a:sym typeface="Arial"/>
              </a:rPr>
              <a:t>in the baryon-rich sector, and develop prospective activities along new connections to astrophysics</a:t>
            </a:r>
            <a:r>
              <a:rPr lang="en" sz="1000" b="0" i="0" u="none" strike="noStrike" cap="none" dirty="0">
                <a:solidFill>
                  <a:srgbClr val="000000"/>
                </a:solidFill>
                <a:latin typeface="Arial"/>
                <a:ea typeface="Arial"/>
                <a:cs typeface="Arial"/>
                <a:sym typeface="Arial"/>
              </a:rPr>
              <a:t>, in light of the world-wide development of new projects and the recent detection of gravitational waves. In addition to the participation to the HADES/CBM project at SIS100, interests for NA60+/CERN and J-PARC-HI have been expressed, which demonstrate, together with the developing theoretical activity in France in the field, that a new dynamic is growing in this sector. The objective in the next years should be to </a:t>
            </a:r>
            <a:r>
              <a:rPr lang="en" sz="1000" b="1" i="0" u="none" strike="noStrike" cap="none" dirty="0">
                <a:solidFill>
                  <a:srgbClr val="1155CC"/>
                </a:solidFill>
                <a:latin typeface="Arial"/>
                <a:ea typeface="Arial"/>
                <a:cs typeface="Arial"/>
                <a:sym typeface="Arial"/>
              </a:rPr>
              <a:t>gather a critical mass of physicists</a:t>
            </a:r>
            <a:r>
              <a:rPr lang="en" sz="1000" b="0" i="0" u="none" strike="noStrike" cap="none" dirty="0">
                <a:solidFill>
                  <a:srgbClr val="000000"/>
                </a:solidFill>
                <a:latin typeface="Arial"/>
                <a:ea typeface="Arial"/>
                <a:cs typeface="Arial"/>
                <a:sym typeface="Arial"/>
              </a:rPr>
              <a:t> and to elaborate a common project, taking into account investments already made. A research program should be developed in close connection with the astrophysics community interested in the equation of state of the dense hadronic matter.</a:t>
            </a:r>
            <a:endParaRPr sz="1000" b="1"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5. Strongly support </a:t>
            </a:r>
            <a:r>
              <a:rPr lang="en" sz="1200" b="1" i="0" u="none" strike="noStrike" cap="none" dirty="0">
                <a:solidFill>
                  <a:srgbClr val="C00000"/>
                </a:solidFill>
                <a:latin typeface="Arial"/>
                <a:ea typeface="Arial"/>
                <a:cs typeface="Arial"/>
                <a:sym typeface="Arial"/>
              </a:rPr>
              <a:t>theoretical activities on QGP </a:t>
            </a:r>
            <a:r>
              <a:rPr lang="en" sz="1200" b="1" i="0" u="none" strike="noStrike" cap="none" dirty="0">
                <a:solidFill>
                  <a:srgbClr val="000000"/>
                </a:solidFill>
                <a:latin typeface="Arial"/>
                <a:ea typeface="Arial"/>
                <a:cs typeface="Arial"/>
                <a:sym typeface="Arial"/>
              </a:rPr>
              <a:t>which are closely related to the experimental programs in France</a:t>
            </a:r>
            <a:r>
              <a:rPr lang="en" sz="1000" b="0" i="0" u="none" strike="noStrike" cap="none" dirty="0">
                <a:solidFill>
                  <a:srgbClr val="000000"/>
                </a:solidFill>
                <a:latin typeface="Arial"/>
                <a:ea typeface="Arial"/>
                <a:cs typeface="Arial"/>
                <a:sym typeface="Arial"/>
              </a:rPr>
              <a:t>, in particular covering open and hidden </a:t>
            </a:r>
            <a:r>
              <a:rPr lang="en" sz="1000" b="1" i="0" u="none" strike="noStrike" cap="none" dirty="0">
                <a:solidFill>
                  <a:srgbClr val="1155CC"/>
                </a:solidFill>
                <a:latin typeface="Arial"/>
                <a:ea typeface="Arial"/>
                <a:cs typeface="Arial"/>
                <a:sym typeface="Arial"/>
              </a:rPr>
              <a:t>heavy flavor</a:t>
            </a:r>
            <a:r>
              <a:rPr lang="en" sz="1000" b="0" i="0" u="none" strike="noStrike" cap="none" dirty="0">
                <a:solidFill>
                  <a:srgbClr val="000000"/>
                </a:solidFill>
                <a:latin typeface="Arial"/>
                <a:ea typeface="Arial"/>
                <a:cs typeface="Arial"/>
                <a:sym typeface="Arial"/>
              </a:rPr>
              <a:t>, effective theories of the </a:t>
            </a:r>
            <a:r>
              <a:rPr lang="en" sz="1000" b="1" i="0" u="none" strike="noStrike" cap="none" dirty="0">
                <a:solidFill>
                  <a:srgbClr val="1155CC"/>
                </a:solidFill>
                <a:latin typeface="Arial"/>
                <a:ea typeface="Arial"/>
                <a:cs typeface="Arial"/>
                <a:sym typeface="Arial"/>
              </a:rPr>
              <a:t>QCD phases</a:t>
            </a:r>
            <a:r>
              <a:rPr lang="en" sz="1000" b="0" i="0" u="none" strike="noStrike" cap="none" dirty="0">
                <a:solidFill>
                  <a:srgbClr val="000000"/>
                </a:solidFill>
                <a:latin typeface="Arial"/>
                <a:ea typeface="Arial"/>
                <a:cs typeface="Arial"/>
                <a:sym typeface="Arial"/>
              </a:rPr>
              <a:t>, the </a:t>
            </a:r>
            <a:r>
              <a:rPr lang="en" sz="1000" b="1" i="0" u="none" strike="noStrike" cap="none" dirty="0">
                <a:solidFill>
                  <a:srgbClr val="1155CC"/>
                </a:solidFill>
                <a:latin typeface="Arial"/>
                <a:ea typeface="Arial"/>
                <a:cs typeface="Arial"/>
                <a:sym typeface="Arial"/>
              </a:rPr>
              <a:t>hydrodynamic evolution </a:t>
            </a:r>
            <a:r>
              <a:rPr lang="en" sz="1000" b="0" i="0" u="none" strike="noStrike" cap="none" dirty="0">
                <a:solidFill>
                  <a:srgbClr val="000000"/>
                </a:solidFill>
                <a:latin typeface="Arial"/>
                <a:ea typeface="Arial"/>
                <a:cs typeface="Arial"/>
                <a:sym typeface="Arial"/>
              </a:rPr>
              <a:t>of quark matter, and their implementation in Monte Carlo </a:t>
            </a:r>
            <a:r>
              <a:rPr lang="en" sz="1000" b="1" i="0" u="none" strike="noStrike" cap="none" dirty="0">
                <a:solidFill>
                  <a:srgbClr val="1155CC"/>
                </a:solidFill>
                <a:latin typeface="Arial"/>
                <a:ea typeface="Arial"/>
                <a:cs typeface="Arial"/>
                <a:sym typeface="Arial"/>
              </a:rPr>
              <a:t>event generators</a:t>
            </a:r>
            <a:r>
              <a:rPr lang="en"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5"/>
          <p:cNvSpPr txBox="1"/>
          <p:nvPr/>
        </p:nvSpPr>
        <p:spPr>
          <a:xfrm>
            <a:off x="365050" y="2807150"/>
            <a:ext cx="8417100" cy="159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800" b="0" i="0" u="none" strike="noStrike" cap="none" dirty="0">
              <a:solidFill>
                <a:srgbClr val="000000"/>
              </a:solidFill>
              <a:latin typeface="+mn-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r>
              <a:rPr lang="en" sz="1600" dirty="0">
                <a:solidFill>
                  <a:srgbClr val="171717"/>
                </a:solidFill>
                <a:latin typeface="+mn-lt"/>
                <a:ea typeface="Comic Sans MS"/>
                <a:cs typeface="Calibri" panose="020F0502020204030204" pitchFamily="34" charset="0"/>
                <a:sym typeface="Comic Sans MS"/>
              </a:rPr>
              <a:t>19 octobre,</a:t>
            </a:r>
            <a:r>
              <a:rPr lang="en" sz="1600" b="0" i="0" u="none" strike="noStrike" cap="none" dirty="0">
                <a:solidFill>
                  <a:srgbClr val="171717"/>
                </a:solidFill>
                <a:latin typeface="+mn-lt"/>
                <a:ea typeface="Comic Sans MS"/>
                <a:cs typeface="Calibri" panose="020F0502020204030204" pitchFamily="34" charset="0"/>
                <a:sym typeface="Comic Sans MS"/>
              </a:rPr>
              <a:t> 202</a:t>
            </a:r>
            <a:r>
              <a:rPr lang="en" sz="1600" dirty="0">
                <a:solidFill>
                  <a:srgbClr val="171717"/>
                </a:solidFill>
                <a:latin typeface="+mn-lt"/>
                <a:ea typeface="Comic Sans MS"/>
                <a:cs typeface="Calibri" panose="020F0502020204030204" pitchFamily="34" charset="0"/>
                <a:sym typeface="Comic Sans MS"/>
              </a:rPr>
              <a:t>1</a:t>
            </a:r>
            <a:endParaRPr sz="1000" dirty="0">
              <a:latin typeface="+mn-lt"/>
              <a:cs typeface="Calibri" panose="020F0502020204030204" pitchFamily="34" charset="0"/>
            </a:endParaRPr>
          </a:p>
          <a:p>
            <a:pPr marL="0" marR="0" lvl="0" indent="0" algn="ctr" rtl="0">
              <a:lnSpc>
                <a:spcPct val="100000"/>
              </a:lnSpc>
              <a:spcBef>
                <a:spcPts val="0"/>
              </a:spcBef>
              <a:spcAft>
                <a:spcPts val="0"/>
              </a:spcAft>
              <a:buNone/>
            </a:pPr>
            <a:endParaRPr sz="2000" b="0" i="0" u="none" strike="noStrike" cap="none" dirty="0">
              <a:solidFill>
                <a:srgbClr val="171717"/>
              </a:solidFill>
              <a:latin typeface="+mn-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endParaRPr sz="200" b="0" i="0" u="none" strike="noStrike" cap="none" dirty="0">
              <a:solidFill>
                <a:srgbClr val="171717"/>
              </a:solidFill>
              <a:latin typeface="+mn-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r>
              <a:rPr lang="en" sz="1800" b="1" dirty="0">
                <a:solidFill>
                  <a:srgbClr val="171717"/>
                </a:solidFill>
                <a:latin typeface="+mn-lt"/>
                <a:ea typeface="Comic Sans MS"/>
                <a:cs typeface="Calibri" panose="020F0502020204030204" pitchFamily="34" charset="0"/>
                <a:sym typeface="Comic Sans MS"/>
              </a:rPr>
              <a:t>Comité de pilotage:</a:t>
            </a:r>
            <a:r>
              <a:rPr lang="en" sz="1800" dirty="0">
                <a:solidFill>
                  <a:srgbClr val="171717"/>
                </a:solidFill>
                <a:latin typeface="+mn-lt"/>
                <a:ea typeface="Comic Sans MS"/>
                <a:cs typeface="Calibri" panose="020F0502020204030204" pitchFamily="34" charset="0"/>
                <a:sym typeface="Comic Sans MS"/>
              </a:rPr>
              <a:t> </a:t>
            </a:r>
            <a:r>
              <a:rPr lang="en" sz="1700" dirty="0">
                <a:solidFill>
                  <a:srgbClr val="171717"/>
                </a:solidFill>
                <a:latin typeface="+mn-lt"/>
                <a:ea typeface="Comic Sans MS"/>
                <a:cs typeface="Calibri" panose="020F0502020204030204" pitchFamily="34" charset="0"/>
                <a:sym typeface="Comic Sans MS"/>
              </a:rPr>
              <a:t>Klaus Werner (SUBATECH), Carlos Munoz (IJCLab),   Béatrice Ramstein (IJCLab), Frédéric Fleuret (LLR), Laurent Vacavant (IN2P3)</a:t>
            </a:r>
            <a:endParaRPr sz="1300" dirty="0">
              <a:latin typeface="+mn-lt"/>
              <a:cs typeface="Calibri" panose="020F0502020204030204" pitchFamily="34" charset="0"/>
            </a:endParaRPr>
          </a:p>
          <a:p>
            <a:pPr marL="0" marR="0" lvl="0" indent="0" algn="ctr" rtl="0">
              <a:lnSpc>
                <a:spcPct val="100000"/>
              </a:lnSpc>
              <a:spcBef>
                <a:spcPts val="0"/>
              </a:spcBef>
              <a:spcAft>
                <a:spcPts val="0"/>
              </a:spcAft>
              <a:buNone/>
            </a:pPr>
            <a:endParaRPr sz="2000" b="0" i="0" u="none" strike="noStrike" cap="none" dirty="0">
              <a:solidFill>
                <a:srgbClr val="000000"/>
              </a:solidFill>
              <a:latin typeface="Calibri" panose="020F0502020204030204" pitchFamily="34" charset="0"/>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endParaRPr sz="2000" b="0" i="0" u="none" strike="noStrike" cap="none" dirty="0">
              <a:solidFill>
                <a:srgbClr val="000000"/>
              </a:solidFill>
              <a:latin typeface="Calibri" panose="020F0502020204030204" pitchFamily="34" charset="0"/>
              <a:ea typeface="Comic Sans MS"/>
              <a:cs typeface="Calibri" panose="020F0502020204030204" pitchFamily="34" charset="0"/>
              <a:sym typeface="Comic Sans MS"/>
            </a:endParaRPr>
          </a:p>
          <a:p>
            <a:pPr marL="0" marR="0" lvl="0" indent="0" algn="l" rtl="0">
              <a:lnSpc>
                <a:spcPct val="100000"/>
              </a:lnSpc>
              <a:spcBef>
                <a:spcPts val="0"/>
              </a:spcBef>
              <a:spcAft>
                <a:spcPts val="0"/>
              </a:spcAft>
              <a:buNone/>
            </a:pPr>
            <a:endParaRPr sz="2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41" name="Google Shape;141;p35"/>
          <p:cNvSpPr/>
          <p:nvPr/>
        </p:nvSpPr>
        <p:spPr>
          <a:xfrm>
            <a:off x="801747" y="38100"/>
            <a:ext cx="7543800" cy="1257300"/>
          </a:xfrm>
          <a:prstGeom prst="roundRect">
            <a:avLst>
              <a:gd name="adj" fmla="val 16667"/>
            </a:avLst>
          </a:prstGeom>
          <a:solidFill>
            <a:schemeClr val="lt1">
              <a:alpha val="8274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2" name="Google Shape;142;p35"/>
          <p:cNvSpPr txBox="1"/>
          <p:nvPr/>
        </p:nvSpPr>
        <p:spPr>
          <a:xfrm>
            <a:off x="191200" y="353750"/>
            <a:ext cx="8803200" cy="23528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600" dirty="0">
                <a:solidFill>
                  <a:srgbClr val="FF0000"/>
                </a:solidFill>
                <a:latin typeface="+mj-lt"/>
                <a:ea typeface="Comic Sans MS"/>
                <a:cs typeface="Calibri" panose="020F0502020204030204" pitchFamily="34" charset="0"/>
                <a:sym typeface="Comic Sans MS"/>
              </a:rPr>
              <a:t>Colloque de restitution de </a:t>
            </a:r>
            <a:endParaRPr sz="2600" dirty="0">
              <a:solidFill>
                <a:srgbClr val="FF0000"/>
              </a:solidFill>
              <a:latin typeface="+mj-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r>
              <a:rPr lang="en" sz="2600" dirty="0">
                <a:solidFill>
                  <a:srgbClr val="FF0000"/>
                </a:solidFill>
                <a:latin typeface="+mj-lt"/>
                <a:ea typeface="Comic Sans MS"/>
                <a:cs typeface="Calibri" panose="020F0502020204030204" pitchFamily="34" charset="0"/>
                <a:sym typeface="Comic Sans MS"/>
              </a:rPr>
              <a:t>l'exercice de prospective nationale</a:t>
            </a:r>
            <a:endParaRPr sz="2600" dirty="0">
              <a:solidFill>
                <a:srgbClr val="FF0000"/>
              </a:solidFill>
              <a:latin typeface="+mj-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endParaRPr sz="3200" dirty="0">
              <a:solidFill>
                <a:srgbClr val="FF0000"/>
              </a:solidFill>
              <a:latin typeface="+mj-lt"/>
              <a:ea typeface="Comic Sans MS"/>
              <a:cs typeface="Calibri" panose="020F0502020204030204" pitchFamily="34" charset="0"/>
              <a:sym typeface="Comic Sans MS"/>
            </a:endParaRPr>
          </a:p>
          <a:p>
            <a:pPr marL="0" marR="0" lvl="0" indent="0" algn="ctr" rtl="0">
              <a:lnSpc>
                <a:spcPct val="100000"/>
              </a:lnSpc>
              <a:spcBef>
                <a:spcPts val="0"/>
              </a:spcBef>
              <a:spcAft>
                <a:spcPts val="0"/>
              </a:spcAft>
              <a:buNone/>
            </a:pPr>
            <a:r>
              <a:rPr lang="en" sz="2400" dirty="0">
                <a:solidFill>
                  <a:srgbClr val="FF0000"/>
                </a:solidFill>
                <a:latin typeface="+mj-lt"/>
                <a:ea typeface="Comic Sans MS"/>
                <a:cs typeface="Calibri" panose="020F0502020204030204" pitchFamily="34" charset="0"/>
                <a:sym typeface="Comic Sans MS"/>
              </a:rPr>
              <a:t>GT03 – Physique hadronique</a:t>
            </a:r>
          </a:p>
          <a:p>
            <a:pPr marL="0" marR="0" lvl="0" indent="0" algn="ctr" rtl="0">
              <a:lnSpc>
                <a:spcPct val="100000"/>
              </a:lnSpc>
              <a:spcBef>
                <a:spcPts val="0"/>
              </a:spcBef>
              <a:spcAft>
                <a:spcPts val="0"/>
              </a:spcAft>
              <a:buNone/>
            </a:pPr>
            <a:r>
              <a:rPr lang="fr-FR" sz="3200" dirty="0">
                <a:solidFill>
                  <a:srgbClr val="FF0000"/>
                </a:solidFill>
                <a:latin typeface="+mj-lt"/>
                <a:ea typeface="Comic Sans MS"/>
                <a:cs typeface="Calibri" panose="020F0502020204030204" pitchFamily="34" charset="0"/>
                <a:sym typeface="Comic Sans MS"/>
              </a:rPr>
              <a:t>U</a:t>
            </a:r>
            <a:r>
              <a:rPr lang="en" sz="3200" dirty="0">
                <a:solidFill>
                  <a:srgbClr val="FF0000"/>
                </a:solidFill>
                <a:latin typeface="+mj-lt"/>
                <a:ea typeface="Comic Sans MS"/>
                <a:cs typeface="Calibri" panose="020F0502020204030204" pitchFamily="34" charset="0"/>
                <a:sym typeface="Comic Sans MS"/>
              </a:rPr>
              <a:t>nderstanding strong interactions</a:t>
            </a:r>
            <a:endParaRPr sz="3200" dirty="0">
              <a:solidFill>
                <a:srgbClr val="FF0000"/>
              </a:solidFill>
              <a:latin typeface="+mj-lt"/>
              <a:ea typeface="Comic Sans MS"/>
              <a:cs typeface="Calibri" panose="020F0502020204030204" pitchFamily="34" charset="0"/>
              <a:sym typeface="Comic Sans MS"/>
            </a:endParaRPr>
          </a:p>
          <a:p>
            <a:pPr marL="0" marR="0" lvl="0" indent="0" algn="l" rtl="0">
              <a:lnSpc>
                <a:spcPct val="100000"/>
              </a:lnSpc>
              <a:spcBef>
                <a:spcPts val="0"/>
              </a:spcBef>
              <a:spcAft>
                <a:spcPts val="0"/>
              </a:spcAft>
              <a:buNone/>
            </a:pPr>
            <a:endParaRPr sz="3200" dirty="0">
              <a:solidFill>
                <a:srgbClr val="FF0000"/>
              </a:solidFill>
              <a:latin typeface="+mj-lt"/>
              <a:ea typeface="Comic Sans MS"/>
              <a:cs typeface="Comic Sans MS"/>
              <a:sym typeface="Comic Sans MS"/>
            </a:endParaRPr>
          </a:p>
          <a:p>
            <a:pPr marL="0" marR="0" lvl="0" indent="0" algn="l" rtl="0">
              <a:lnSpc>
                <a:spcPct val="100000"/>
              </a:lnSpc>
              <a:spcBef>
                <a:spcPts val="0"/>
              </a:spcBef>
              <a:spcAft>
                <a:spcPts val="0"/>
              </a:spcAft>
              <a:buNone/>
            </a:pPr>
            <a:endParaRPr sz="3200" dirty="0">
              <a:solidFill>
                <a:srgbClr val="FF0000"/>
              </a:solidFill>
              <a:latin typeface="+mj-lt"/>
              <a:ea typeface="Comic Sans MS"/>
              <a:cs typeface="Comic Sans MS"/>
              <a:sym typeface="Comic Sans MS"/>
            </a:endParaRPr>
          </a:p>
          <a:p>
            <a:pPr marL="0" marR="0" lvl="0" indent="0" algn="l" rtl="0">
              <a:lnSpc>
                <a:spcPct val="100000"/>
              </a:lnSpc>
              <a:spcBef>
                <a:spcPts val="0"/>
              </a:spcBef>
              <a:spcAft>
                <a:spcPts val="0"/>
              </a:spcAft>
              <a:buNone/>
            </a:pPr>
            <a:endParaRPr sz="3200" dirty="0">
              <a:solidFill>
                <a:srgbClr val="FF0000"/>
              </a:solidFill>
              <a:latin typeface="+mj-lt"/>
              <a:ea typeface="Comic Sans MS"/>
              <a:cs typeface="Comic Sans MS"/>
              <a:sym typeface="Comic Sans MS"/>
            </a:endParaRPr>
          </a:p>
        </p:txBody>
      </p:sp>
      <p:sp>
        <p:nvSpPr>
          <p:cNvPr id="143" name="Google Shape;143;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33</a:t>
            </a:fld>
            <a:endParaRPr/>
          </a:p>
        </p:txBody>
      </p:sp>
      <p:pic>
        <p:nvPicPr>
          <p:cNvPr id="144" name="Google Shape;144;p35"/>
          <p:cNvPicPr preferRelativeResize="0"/>
          <p:nvPr/>
        </p:nvPicPr>
        <p:blipFill>
          <a:blip r:embed="rId3">
            <a:alphaModFix/>
          </a:blip>
          <a:stretch>
            <a:fillRect/>
          </a:stretch>
        </p:blipFill>
        <p:spPr>
          <a:xfrm>
            <a:off x="-10" y="0"/>
            <a:ext cx="1635011" cy="1770749"/>
          </a:xfrm>
          <a:prstGeom prst="rect">
            <a:avLst/>
          </a:prstGeom>
          <a:noFill/>
          <a:ln>
            <a:noFill/>
          </a:ln>
        </p:spPr>
      </p:pic>
    </p:spTree>
    <p:extLst>
      <p:ext uri="{BB962C8B-B14F-4D97-AF65-F5344CB8AC3E}">
        <p14:creationId xmlns:p14="http://schemas.microsoft.com/office/powerpoint/2010/main" val="48199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7" name="Google Shape;177;p38"/>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178" name="Google Shape;178;p38"/>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FR" dirty="0">
                <a:latin typeface="+mn-lt"/>
                <a:ea typeface="Comic Sans MS"/>
                <a:cs typeface="Calibri" panose="020F0502020204030204" pitchFamily="34" charset="0"/>
                <a:sym typeface="Comic Sans MS"/>
              </a:rPr>
              <a:t>GT03 - </a:t>
            </a:r>
            <a:r>
              <a:rPr lang="en" dirty="0">
                <a:latin typeface="+mn-lt"/>
                <a:ea typeface="Comic Sans MS"/>
                <a:cs typeface="Calibri" panose="020F0502020204030204" pitchFamily="34" charset="0"/>
                <a:sym typeface="Comic Sans MS"/>
              </a:rPr>
              <a:t>Science </a:t>
            </a:r>
            <a:r>
              <a:rPr lang="fr-FR" dirty="0">
                <a:latin typeface="+mn-lt"/>
                <a:ea typeface="Comic Sans MS"/>
                <a:cs typeface="Calibri" panose="020F0502020204030204" pitchFamily="34" charset="0"/>
                <a:sym typeface="Comic Sans MS"/>
              </a:rPr>
              <a:t>D</a:t>
            </a:r>
            <a:r>
              <a:rPr lang="en" dirty="0">
                <a:latin typeface="+mn-lt"/>
                <a:ea typeface="Comic Sans MS"/>
                <a:cs typeface="Calibri" panose="020F0502020204030204" pitchFamily="34" charset="0"/>
                <a:sym typeface="Comic Sans MS"/>
              </a:rPr>
              <a:t>rivers (</a:t>
            </a:r>
            <a:r>
              <a:rPr lang="fr-FR" dirty="0">
                <a:latin typeface="+mn-lt"/>
                <a:ea typeface="Comic Sans MS"/>
                <a:cs typeface="Calibri" panose="020F0502020204030204" pitchFamily="34" charset="0"/>
                <a:sym typeface="Comic Sans MS"/>
              </a:rPr>
              <a:t>SD)</a:t>
            </a:r>
            <a:endParaRPr dirty="0">
              <a:latin typeface="+mn-lt"/>
              <a:ea typeface="Comic Sans MS"/>
              <a:cs typeface="Calibri" panose="020F0502020204030204" pitchFamily="34" charset="0"/>
              <a:sym typeface="Comic Sans MS"/>
            </a:endParaRPr>
          </a:p>
        </p:txBody>
      </p:sp>
      <p:cxnSp>
        <p:nvCxnSpPr>
          <p:cNvPr id="179" name="Google Shape;179;p38"/>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180" name="Google Shape;180;p38"/>
          <p:cNvSpPr txBox="1">
            <a:spLocks noGrp="1"/>
          </p:cNvSpPr>
          <p:nvPr>
            <p:ph type="body" idx="1"/>
          </p:nvPr>
        </p:nvSpPr>
        <p:spPr>
          <a:xfrm>
            <a:off x="89136" y="642382"/>
            <a:ext cx="8898433" cy="4407600"/>
          </a:xfrm>
          <a:prstGeom prst="rect">
            <a:avLst/>
          </a:prstGeom>
          <a:solidFill>
            <a:schemeClr val="bg1"/>
          </a:solidFill>
          <a:ln>
            <a:noFill/>
          </a:ln>
        </p:spPr>
        <p:txBody>
          <a:bodyPr spcFirstLastPara="1" wrap="square" lIns="91425" tIns="91425" rIns="91425" bIns="91425" anchor="t" anchorCtr="0">
            <a:noAutofit/>
          </a:bodyPr>
          <a:lstStyle/>
          <a:p>
            <a:pPr marL="457200" lvl="0" indent="-311150" algn="l" rtl="0">
              <a:lnSpc>
                <a:spcPct val="102000"/>
              </a:lnSpc>
              <a:spcBef>
                <a:spcPts val="0"/>
              </a:spcBef>
              <a:spcAft>
                <a:spcPts val="0"/>
              </a:spcAft>
              <a:buSzPts val="1300"/>
              <a:buChar char="●"/>
            </a:pPr>
            <a:r>
              <a:rPr lang="en" sz="1200" b="1" dirty="0">
                <a:solidFill>
                  <a:srgbClr val="C00000"/>
                </a:solidFill>
              </a:rPr>
              <a:t>SD1: Understanding the origin of proton mass</a:t>
            </a:r>
            <a:endParaRPr sz="1200" dirty="0">
              <a:solidFill>
                <a:srgbClr val="C00000"/>
              </a:solidFill>
            </a:endParaRPr>
          </a:p>
          <a:p>
            <a:pPr marL="914400" lvl="1" indent="-311150" algn="l" rtl="0">
              <a:lnSpc>
                <a:spcPct val="102000"/>
              </a:lnSpc>
              <a:spcBef>
                <a:spcPts val="0"/>
              </a:spcBef>
              <a:spcAft>
                <a:spcPts val="0"/>
              </a:spcAft>
              <a:buSzPts val="1300"/>
              <a:buChar char="○"/>
            </a:pPr>
            <a:r>
              <a:rPr lang="en" sz="1200" dirty="0"/>
              <a:t>How quantum fluctuations of quark-antiquark pairs, gluons and the dynamics of their interactions eventually generate most of the </a:t>
            </a:r>
            <a:r>
              <a:rPr lang="en" sz="1200" b="1" i="1" dirty="0">
                <a:solidFill>
                  <a:srgbClr val="1155CC"/>
                </a:solidFill>
              </a:rPr>
              <a:t>mass of the nucleon</a:t>
            </a:r>
            <a:r>
              <a:rPr lang="en" sz="1200" b="1" i="1" dirty="0">
                <a:solidFill>
                  <a:srgbClr val="595959"/>
                </a:solidFill>
              </a:rPr>
              <a:t> </a:t>
            </a:r>
            <a:r>
              <a:rPr lang="en" sz="1200" dirty="0"/>
              <a:t>?</a:t>
            </a:r>
          </a:p>
          <a:p>
            <a:pPr marL="914400" lvl="1" indent="-311150" algn="l" rtl="0">
              <a:lnSpc>
                <a:spcPct val="102000"/>
              </a:lnSpc>
              <a:spcBef>
                <a:spcPts val="0"/>
              </a:spcBef>
              <a:spcAft>
                <a:spcPts val="0"/>
              </a:spcAft>
              <a:buSzPts val="1300"/>
              <a:buChar char="○"/>
            </a:pPr>
            <a:endParaRPr sz="800" dirty="0"/>
          </a:p>
          <a:p>
            <a:pPr marL="457200" lvl="0" indent="-311150" algn="l" rtl="0">
              <a:lnSpc>
                <a:spcPct val="102000"/>
              </a:lnSpc>
              <a:spcBef>
                <a:spcPts val="0"/>
              </a:spcBef>
              <a:spcAft>
                <a:spcPts val="0"/>
              </a:spcAft>
              <a:buSzPts val="1300"/>
              <a:buChar char="●"/>
            </a:pPr>
            <a:r>
              <a:rPr lang="en" sz="1200" b="1" dirty="0">
                <a:solidFill>
                  <a:srgbClr val="C00000"/>
                </a:solidFill>
              </a:rPr>
              <a:t>SD2: Mapping the structure of nucleons and nuclei</a:t>
            </a:r>
            <a:endParaRPr sz="1200" b="1" dirty="0">
              <a:solidFill>
                <a:srgbClr val="C00000"/>
              </a:solidFill>
            </a:endParaRPr>
          </a:p>
          <a:p>
            <a:pPr marL="914400" lvl="1" indent="-311150" algn="l" rtl="0">
              <a:lnSpc>
                <a:spcPct val="102000"/>
              </a:lnSpc>
              <a:spcBef>
                <a:spcPts val="0"/>
              </a:spcBef>
              <a:spcAft>
                <a:spcPts val="0"/>
              </a:spcAft>
              <a:buSzPts val="1300"/>
              <a:buChar char="○"/>
            </a:pPr>
            <a:r>
              <a:rPr lang="en" sz="1200" b="1" i="1" u="sng" dirty="0">
                <a:solidFill>
                  <a:srgbClr val="1155CC"/>
                </a:solidFill>
              </a:rPr>
              <a:t>quark content:</a:t>
            </a:r>
            <a:r>
              <a:rPr lang="en" sz="1200" b="1" dirty="0">
                <a:solidFill>
                  <a:srgbClr val="1155CC"/>
                </a:solidFill>
              </a:rPr>
              <a:t> </a:t>
            </a:r>
            <a:r>
              <a:rPr lang="en" sz="1200" dirty="0"/>
              <a:t>how do the different </a:t>
            </a:r>
            <a:r>
              <a:rPr lang="en" sz="1200" dirty="0">
                <a:solidFill>
                  <a:srgbClr val="595959"/>
                </a:solidFill>
              </a:rPr>
              <a:t>flavours</a:t>
            </a:r>
            <a:r>
              <a:rPr lang="en" sz="1200" dirty="0"/>
              <a:t> of quarks distribute in space and momentum inside hadrons?</a:t>
            </a:r>
            <a:endParaRPr sz="1200" dirty="0"/>
          </a:p>
          <a:p>
            <a:pPr marL="914400" lvl="1" indent="-311150" algn="l" rtl="0">
              <a:lnSpc>
                <a:spcPct val="102000"/>
              </a:lnSpc>
              <a:spcBef>
                <a:spcPts val="0"/>
              </a:spcBef>
              <a:spcAft>
                <a:spcPts val="0"/>
              </a:spcAft>
              <a:buSzPts val="1300"/>
              <a:buChar char="○"/>
            </a:pPr>
            <a:r>
              <a:rPr lang="en" sz="1200" b="1" i="1" u="sng" dirty="0">
                <a:solidFill>
                  <a:srgbClr val="1155CC"/>
                </a:solidFill>
              </a:rPr>
              <a:t>Gluon content:</a:t>
            </a:r>
            <a:r>
              <a:rPr lang="en" sz="1200" b="1" dirty="0">
                <a:solidFill>
                  <a:srgbClr val="1155CC"/>
                </a:solidFill>
              </a:rPr>
              <a:t> </a:t>
            </a:r>
            <a:r>
              <a:rPr lang="en" sz="1200" dirty="0"/>
              <a:t>how do the nucleon and nuclei look like at high energy, where gluons are dominant ?</a:t>
            </a:r>
            <a:endParaRPr sz="1200" dirty="0"/>
          </a:p>
          <a:p>
            <a:pPr marL="914400" lvl="1" indent="-311150" algn="l" rtl="0">
              <a:lnSpc>
                <a:spcPct val="102000"/>
              </a:lnSpc>
              <a:spcBef>
                <a:spcPts val="0"/>
              </a:spcBef>
              <a:spcAft>
                <a:spcPts val="0"/>
              </a:spcAft>
              <a:buSzPts val="1300"/>
              <a:buChar char="○"/>
            </a:pPr>
            <a:r>
              <a:rPr lang="en" sz="1200" b="1" i="1" u="sng" dirty="0">
                <a:solidFill>
                  <a:srgbClr val="1155CC"/>
                </a:solidFill>
              </a:rPr>
              <a:t>Saturation:</a:t>
            </a:r>
            <a:r>
              <a:rPr lang="en" sz="1200" b="1" dirty="0">
                <a:solidFill>
                  <a:srgbClr val="1155CC"/>
                </a:solidFill>
              </a:rPr>
              <a:t> </a:t>
            </a:r>
            <a:r>
              <a:rPr lang="en" sz="1200" dirty="0"/>
              <a:t>how could gluon recombination lead to a saturation of the number of gluons inside nucleons and nuclei, creating a regime of high parton density, but small coupling ?</a:t>
            </a:r>
          </a:p>
          <a:p>
            <a:pPr marL="914400" lvl="1" indent="-311150" algn="l" rtl="0">
              <a:lnSpc>
                <a:spcPct val="102000"/>
              </a:lnSpc>
              <a:spcBef>
                <a:spcPts val="0"/>
              </a:spcBef>
              <a:spcAft>
                <a:spcPts val="0"/>
              </a:spcAft>
              <a:buSzPts val="1300"/>
              <a:buChar char="○"/>
            </a:pPr>
            <a:endParaRPr sz="800" dirty="0"/>
          </a:p>
          <a:p>
            <a:pPr marL="457200" lvl="0" indent="-311150" algn="l" rtl="0">
              <a:lnSpc>
                <a:spcPct val="102000"/>
              </a:lnSpc>
              <a:spcBef>
                <a:spcPts val="0"/>
              </a:spcBef>
              <a:spcAft>
                <a:spcPts val="0"/>
              </a:spcAft>
              <a:buSzPts val="1300"/>
              <a:buChar char="●"/>
            </a:pPr>
            <a:r>
              <a:rPr lang="en" sz="1200" b="1" dirty="0">
                <a:solidFill>
                  <a:srgbClr val="C00000"/>
                </a:solidFill>
              </a:rPr>
              <a:t>SD3: Understanding the deconfined state of quarks and gluons</a:t>
            </a:r>
            <a:endParaRPr sz="1200" b="1" dirty="0">
              <a:solidFill>
                <a:srgbClr val="C00000"/>
              </a:solidFill>
            </a:endParaRPr>
          </a:p>
          <a:p>
            <a:pPr marL="914400" lvl="1" indent="-311150" algn="l" rtl="0">
              <a:lnSpc>
                <a:spcPct val="102000"/>
              </a:lnSpc>
              <a:spcBef>
                <a:spcPts val="0"/>
              </a:spcBef>
              <a:spcAft>
                <a:spcPts val="0"/>
              </a:spcAft>
              <a:buSzPts val="1300"/>
              <a:buChar char="○"/>
            </a:pPr>
            <a:r>
              <a:rPr lang="en" sz="1200" b="1" i="1" u="sng" dirty="0">
                <a:solidFill>
                  <a:srgbClr val="1155CC"/>
                </a:solidFill>
              </a:rPr>
              <a:t>Nature of QGP:</a:t>
            </a:r>
            <a:r>
              <a:rPr lang="en" sz="1200" b="1" dirty="0">
                <a:solidFill>
                  <a:srgbClr val="1155CC"/>
                </a:solidFill>
              </a:rPr>
              <a:t> </a:t>
            </a:r>
            <a:r>
              <a:rPr lang="en" sz="1200" dirty="0"/>
              <a:t>how dense and viscous is the medium ? how does color screening apply ? How fast and how does the system reaches equilibrium? What is the role of saturation for the initial state.</a:t>
            </a:r>
            <a:endParaRPr sz="1200" dirty="0"/>
          </a:p>
          <a:p>
            <a:pPr marL="914400" lvl="1" indent="-311150" algn="l" rtl="0">
              <a:lnSpc>
                <a:spcPct val="102000"/>
              </a:lnSpc>
              <a:spcBef>
                <a:spcPts val="0"/>
              </a:spcBef>
              <a:spcAft>
                <a:spcPts val="0"/>
              </a:spcAft>
              <a:buSzPts val="1300"/>
              <a:buChar char="○"/>
            </a:pPr>
            <a:r>
              <a:rPr lang="en" sz="1200" b="1" i="1" u="sng" dirty="0">
                <a:solidFill>
                  <a:srgbClr val="1155CC"/>
                </a:solidFill>
              </a:rPr>
              <a:t>Collectivity:</a:t>
            </a:r>
            <a:r>
              <a:rPr lang="en" sz="1200" b="1" dirty="0">
                <a:solidFill>
                  <a:srgbClr val="1155CC"/>
                </a:solidFill>
              </a:rPr>
              <a:t> </a:t>
            </a:r>
            <a:r>
              <a:rPr lang="en" sz="1200" dirty="0"/>
              <a:t>are collective-like effects observed in small systems of the same nature as in large systems ? what are the conditions of collectivity ?</a:t>
            </a:r>
            <a:endParaRPr sz="1200" dirty="0"/>
          </a:p>
          <a:p>
            <a:pPr marL="914400" lvl="1" indent="-311150" algn="l" rtl="0">
              <a:lnSpc>
                <a:spcPct val="102000"/>
              </a:lnSpc>
              <a:spcBef>
                <a:spcPts val="0"/>
              </a:spcBef>
              <a:spcAft>
                <a:spcPts val="0"/>
              </a:spcAft>
              <a:buSzPts val="1300"/>
              <a:buChar char="○"/>
            </a:pPr>
            <a:r>
              <a:rPr lang="en" sz="1200" b="1" i="1" u="sng" dirty="0">
                <a:solidFill>
                  <a:srgbClr val="1155CC"/>
                </a:solidFill>
              </a:rPr>
              <a:t>Chiral symmetry restoration:</a:t>
            </a:r>
            <a:r>
              <a:rPr lang="en" sz="1200" b="1" dirty="0">
                <a:solidFill>
                  <a:srgbClr val="1155CC"/>
                </a:solidFill>
              </a:rPr>
              <a:t> </a:t>
            </a:r>
            <a:r>
              <a:rPr lang="en" sz="1200" dirty="0"/>
              <a:t>can signals be observed and is the restoration of this fundamental symmetry of QCD simultaneous to the deconfinement transition at finite baryon densities ?</a:t>
            </a:r>
          </a:p>
          <a:p>
            <a:pPr marL="914400" lvl="1" indent="-311150" algn="l" rtl="0">
              <a:lnSpc>
                <a:spcPct val="102000"/>
              </a:lnSpc>
              <a:spcBef>
                <a:spcPts val="0"/>
              </a:spcBef>
              <a:spcAft>
                <a:spcPts val="0"/>
              </a:spcAft>
              <a:buSzPts val="1300"/>
              <a:buChar char="○"/>
            </a:pPr>
            <a:endParaRPr sz="800" dirty="0"/>
          </a:p>
          <a:p>
            <a:pPr marL="457200" lvl="0" indent="-311150" algn="l" rtl="0">
              <a:lnSpc>
                <a:spcPct val="102000"/>
              </a:lnSpc>
              <a:spcBef>
                <a:spcPts val="0"/>
              </a:spcBef>
              <a:spcAft>
                <a:spcPts val="0"/>
              </a:spcAft>
              <a:buSzPts val="1300"/>
              <a:buChar char="●"/>
            </a:pPr>
            <a:r>
              <a:rPr lang="en" sz="1200" b="1" dirty="0">
                <a:solidFill>
                  <a:srgbClr val="C00000"/>
                </a:solidFill>
              </a:rPr>
              <a:t>SD4: establishing the equation of state of strong interactions</a:t>
            </a:r>
            <a:endParaRPr sz="1200" dirty="0">
              <a:solidFill>
                <a:srgbClr val="C00000"/>
              </a:solidFill>
            </a:endParaRPr>
          </a:p>
          <a:p>
            <a:pPr marL="914400" lvl="1" indent="-311150" algn="l" rtl="0">
              <a:lnSpc>
                <a:spcPct val="102000"/>
              </a:lnSpc>
              <a:spcBef>
                <a:spcPts val="0"/>
              </a:spcBef>
              <a:spcAft>
                <a:spcPts val="0"/>
              </a:spcAft>
              <a:buSzPts val="1300"/>
              <a:buChar char="○"/>
            </a:pPr>
            <a:r>
              <a:rPr lang="en" sz="1200" b="1" i="1" u="sng" dirty="0">
                <a:solidFill>
                  <a:srgbClr val="1155CC"/>
                </a:solidFill>
              </a:rPr>
              <a:t>Phase transition:</a:t>
            </a:r>
            <a:r>
              <a:rPr lang="en" sz="1200" b="1" dirty="0">
                <a:solidFill>
                  <a:srgbClr val="1155CC"/>
                </a:solidFill>
              </a:rPr>
              <a:t> </a:t>
            </a:r>
            <a:r>
              <a:rPr lang="en" sz="1200" dirty="0"/>
              <a:t>what are the thermodynamic parameters and the order of the transition ?</a:t>
            </a:r>
            <a:endParaRPr sz="1200" dirty="0"/>
          </a:p>
          <a:p>
            <a:pPr marL="914400" lvl="1" indent="-311150" algn="l" rtl="0">
              <a:lnSpc>
                <a:spcPct val="102000"/>
              </a:lnSpc>
              <a:spcBef>
                <a:spcPts val="0"/>
              </a:spcBef>
              <a:spcAft>
                <a:spcPts val="0"/>
              </a:spcAft>
              <a:buSzPts val="1300"/>
              <a:buChar char="○"/>
            </a:pPr>
            <a:r>
              <a:rPr lang="en" sz="1200" b="1" i="1" u="sng" dirty="0">
                <a:solidFill>
                  <a:srgbClr val="1155CC"/>
                </a:solidFill>
              </a:rPr>
              <a:t>Critical point:</a:t>
            </a:r>
            <a:r>
              <a:rPr lang="en" sz="1200" b="1" dirty="0">
                <a:solidFill>
                  <a:srgbClr val="1155CC"/>
                </a:solidFill>
              </a:rPr>
              <a:t> </a:t>
            </a:r>
            <a:r>
              <a:rPr lang="en" sz="1200" dirty="0"/>
              <a:t>where is it located in the phase space diagram ?</a:t>
            </a:r>
            <a:endParaRPr sz="1200" dirty="0"/>
          </a:p>
          <a:p>
            <a:pPr marL="914400" lvl="1" indent="-311150" algn="l" rtl="0">
              <a:lnSpc>
                <a:spcPct val="102000"/>
              </a:lnSpc>
              <a:spcBef>
                <a:spcPts val="0"/>
              </a:spcBef>
              <a:spcAft>
                <a:spcPts val="0"/>
              </a:spcAft>
              <a:buSzPts val="1300"/>
              <a:buChar char="○"/>
            </a:pPr>
            <a:r>
              <a:rPr lang="en" sz="1200" b="1" i="1" u="sng" dirty="0">
                <a:solidFill>
                  <a:srgbClr val="1155CC"/>
                </a:solidFill>
              </a:rPr>
              <a:t>Hadronic matter:</a:t>
            </a:r>
            <a:r>
              <a:rPr lang="en" sz="1200" b="1" dirty="0">
                <a:solidFill>
                  <a:srgbClr val="1155CC"/>
                </a:solidFill>
              </a:rPr>
              <a:t> </a:t>
            </a:r>
            <a:r>
              <a:rPr lang="en" sz="1200" dirty="0"/>
              <a:t>what is its microscopic structure (baryon resonances, strangeness,...) and how are hadrons modified in dense and hot hadronic matter ?</a:t>
            </a:r>
            <a:endParaRPr sz="1200" dirty="0"/>
          </a:p>
          <a:p>
            <a:pPr marL="914400" lvl="1" indent="-228600" algn="l" rtl="0">
              <a:lnSpc>
                <a:spcPct val="115000"/>
              </a:lnSpc>
              <a:spcBef>
                <a:spcPts val="1600"/>
              </a:spcBef>
              <a:spcAft>
                <a:spcPts val="0"/>
              </a:spcAft>
              <a:buSzPts val="1600"/>
              <a:buNone/>
            </a:pPr>
            <a:endParaRPr sz="1050" dirty="0"/>
          </a:p>
        </p:txBody>
      </p:sp>
      <p:sp>
        <p:nvSpPr>
          <p:cNvPr id="176" name="Google Shape;17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a:t>
            </a:fld>
            <a:endParaRPr dirty="0"/>
          </a:p>
        </p:txBody>
      </p:sp>
    </p:spTree>
    <p:extLst>
      <p:ext uri="{BB962C8B-B14F-4D97-AF65-F5344CB8AC3E}">
        <p14:creationId xmlns:p14="http://schemas.microsoft.com/office/powerpoint/2010/main" val="102398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86" name="Google Shape;186;p39"/>
          <p:cNvPicPr preferRelativeResize="0"/>
          <p:nvPr/>
        </p:nvPicPr>
        <p:blipFill>
          <a:blip r:embed="rId3">
            <a:alphaModFix/>
          </a:blip>
          <a:stretch>
            <a:fillRect/>
          </a:stretch>
        </p:blipFill>
        <p:spPr>
          <a:xfrm>
            <a:off x="-10" y="0"/>
            <a:ext cx="1635011" cy="1770749"/>
          </a:xfrm>
          <a:prstGeom prst="rect">
            <a:avLst/>
          </a:prstGeom>
          <a:noFill/>
          <a:ln>
            <a:noFill/>
          </a:ln>
        </p:spPr>
      </p:pic>
      <p:sp>
        <p:nvSpPr>
          <p:cNvPr id="187" name="Google Shape;187;p39"/>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FR" dirty="0">
                <a:latin typeface="+mn-lt"/>
                <a:ea typeface="Comic Sans MS"/>
                <a:cs typeface="Calibri" panose="020F0502020204030204" pitchFamily="34" charset="0"/>
                <a:sym typeface="Comic Sans MS"/>
              </a:rPr>
              <a:t>GT03 - </a:t>
            </a:r>
            <a:r>
              <a:rPr lang="en" dirty="0">
                <a:latin typeface="+mn-lt"/>
                <a:ea typeface="Comic Sans MS"/>
                <a:cs typeface="Calibri" panose="020F0502020204030204" pitchFamily="34" charset="0"/>
                <a:sym typeface="Comic Sans MS"/>
              </a:rPr>
              <a:t>14 Contributions received</a:t>
            </a:r>
            <a:endParaRPr dirty="0">
              <a:latin typeface="+mn-lt"/>
              <a:ea typeface="Comic Sans MS"/>
              <a:cs typeface="Calibri" panose="020F0502020204030204" pitchFamily="34" charset="0"/>
              <a:sym typeface="Comic Sans MS"/>
            </a:endParaRPr>
          </a:p>
        </p:txBody>
      </p:sp>
      <p:cxnSp>
        <p:nvCxnSpPr>
          <p:cNvPr id="188" name="Google Shape;188;p39"/>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graphicFrame>
        <p:nvGraphicFramePr>
          <p:cNvPr id="189" name="Google Shape;189;p39"/>
          <p:cNvGraphicFramePr/>
          <p:nvPr>
            <p:extLst>
              <p:ext uri="{D42A27DB-BD31-4B8C-83A1-F6EECF244321}">
                <p14:modId xmlns:p14="http://schemas.microsoft.com/office/powerpoint/2010/main" val="3850189988"/>
              </p:ext>
            </p:extLst>
          </p:nvPr>
        </p:nvGraphicFramePr>
        <p:xfrm>
          <a:off x="149388" y="632291"/>
          <a:ext cx="8787300" cy="4166932"/>
        </p:xfrm>
        <a:graphic>
          <a:graphicData uri="http://schemas.openxmlformats.org/drawingml/2006/table">
            <a:tbl>
              <a:tblPr>
                <a:noFill/>
                <a:tableStyleId>{35935128-2912-4D2D-BA5B-2DFFD537D5A4}</a:tableStyleId>
              </a:tblPr>
              <a:tblGrid>
                <a:gridCol w="5287393">
                  <a:extLst>
                    <a:ext uri="{9D8B030D-6E8A-4147-A177-3AD203B41FA5}">
                      <a16:colId xmlns:a16="http://schemas.microsoft.com/office/drawing/2014/main" val="20000"/>
                    </a:ext>
                  </a:extLst>
                </a:gridCol>
                <a:gridCol w="3499907">
                  <a:extLst>
                    <a:ext uri="{9D8B030D-6E8A-4147-A177-3AD203B41FA5}">
                      <a16:colId xmlns:a16="http://schemas.microsoft.com/office/drawing/2014/main" val="20001"/>
                    </a:ext>
                  </a:extLst>
                </a:gridCol>
              </a:tblGrid>
              <a:tr h="266276">
                <a:tc>
                  <a:txBody>
                    <a:bodyPr/>
                    <a:lstStyle/>
                    <a:p>
                      <a:pPr marL="0" lvl="0" indent="0" algn="ctr" rtl="0">
                        <a:lnSpc>
                          <a:spcPct val="80000"/>
                        </a:lnSpc>
                        <a:spcBef>
                          <a:spcPts val="0"/>
                        </a:spcBef>
                        <a:spcAft>
                          <a:spcPts val="0"/>
                        </a:spcAft>
                        <a:buNone/>
                      </a:pPr>
                      <a:r>
                        <a:rPr lang="en" sz="1200" b="1" dirty="0">
                          <a:solidFill>
                            <a:schemeClr val="dk2"/>
                          </a:solidFill>
                        </a:rPr>
                        <a:t>Title of the contribution</a:t>
                      </a:r>
                      <a:endParaRPr sz="1200" b="1" dirty="0">
                        <a:solidFill>
                          <a:schemeClr val="dk2"/>
                        </a:solidFill>
                      </a:endParaRPr>
                    </a:p>
                  </a:txBody>
                  <a:tcPr marL="36575" marR="36575" marT="36575" marB="36575" anchor="ctr">
                    <a:solidFill>
                      <a:schemeClr val="bg1"/>
                    </a:solidFill>
                  </a:tcPr>
                </a:tc>
                <a:tc>
                  <a:txBody>
                    <a:bodyPr/>
                    <a:lstStyle/>
                    <a:p>
                      <a:pPr marL="0" lvl="0" indent="0" algn="ctr" rtl="0">
                        <a:spcBef>
                          <a:spcPts val="0"/>
                        </a:spcBef>
                        <a:spcAft>
                          <a:spcPts val="0"/>
                        </a:spcAft>
                        <a:buNone/>
                      </a:pPr>
                      <a:r>
                        <a:rPr lang="en" sz="1200" b="1" dirty="0">
                          <a:solidFill>
                            <a:schemeClr val="dk2"/>
                          </a:solidFill>
                        </a:rPr>
                        <a:t>Signatory Lab (number of people signing) </a:t>
                      </a:r>
                      <a:endParaRPr sz="1200" b="1" dirty="0">
                        <a:solidFill>
                          <a:schemeClr val="dk2"/>
                        </a:solidFill>
                      </a:endParaRPr>
                    </a:p>
                  </a:txBody>
                  <a:tcPr marL="36575" marR="36575" marT="36575" marB="36575">
                    <a:solidFill>
                      <a:schemeClr val="bg1"/>
                    </a:solidFill>
                  </a:tcPr>
                </a:tc>
                <a:extLst>
                  <a:ext uri="{0D108BD9-81ED-4DB2-BD59-A6C34878D82A}">
                    <a16:rowId xmlns:a16="http://schemas.microsoft.com/office/drawing/2014/main" val="10000"/>
                  </a:ext>
                </a:extLst>
              </a:tr>
              <a:tr h="266276">
                <a:tc>
                  <a:txBody>
                    <a:bodyPr/>
                    <a:lstStyle/>
                    <a:p>
                      <a:pPr marL="0" lvl="0" indent="0" algn="l" rtl="0">
                        <a:lnSpc>
                          <a:spcPct val="80000"/>
                        </a:lnSpc>
                        <a:spcBef>
                          <a:spcPts val="0"/>
                        </a:spcBef>
                        <a:spcAft>
                          <a:spcPts val="0"/>
                        </a:spcAft>
                        <a:buNone/>
                      </a:pPr>
                      <a:r>
                        <a:rPr lang="en" sz="1050">
                          <a:solidFill>
                            <a:schemeClr val="dk2"/>
                          </a:solidFill>
                        </a:rPr>
                        <a:t>Physique hadronique à Jefferson Lab</a:t>
                      </a:r>
                      <a:endParaRPr sz="1050"/>
                    </a:p>
                  </a:txBody>
                  <a:tcPr marL="36575" marR="36575" marT="36575" marB="36575" anchor="ctr">
                    <a:solidFill>
                      <a:srgbClr val="9FC5E8"/>
                    </a:solidFill>
                  </a:tcPr>
                </a:tc>
                <a:tc>
                  <a:txBody>
                    <a:bodyPr/>
                    <a:lstStyle/>
                    <a:p>
                      <a:pPr marL="0" lvl="0" indent="0" algn="l" rtl="0">
                        <a:spcBef>
                          <a:spcPts val="0"/>
                        </a:spcBef>
                        <a:spcAft>
                          <a:spcPts val="0"/>
                        </a:spcAft>
                        <a:buNone/>
                      </a:pPr>
                      <a:r>
                        <a:rPr lang="en" sz="900">
                          <a:solidFill>
                            <a:schemeClr val="dk1"/>
                          </a:solidFill>
                        </a:rPr>
                        <a:t>IJClab (7), CPhT (2) </a:t>
                      </a:r>
                      <a:endParaRPr sz="900"/>
                    </a:p>
                  </a:txBody>
                  <a:tcPr marL="36575" marR="36575" marT="36575" marB="36575" anchor="ctr">
                    <a:solidFill>
                      <a:srgbClr val="9FC5E8"/>
                    </a:solidFill>
                  </a:tcPr>
                </a:tc>
                <a:extLst>
                  <a:ext uri="{0D108BD9-81ED-4DB2-BD59-A6C34878D82A}">
                    <a16:rowId xmlns:a16="http://schemas.microsoft.com/office/drawing/2014/main" val="10001"/>
                  </a:ext>
                </a:extLst>
              </a:tr>
              <a:tr h="266276">
                <a:tc>
                  <a:txBody>
                    <a:bodyPr/>
                    <a:lstStyle/>
                    <a:p>
                      <a:pPr marL="0" lvl="0" indent="0" algn="l" rtl="0">
                        <a:lnSpc>
                          <a:spcPct val="80000"/>
                        </a:lnSpc>
                        <a:spcBef>
                          <a:spcPts val="0"/>
                        </a:spcBef>
                        <a:spcAft>
                          <a:spcPts val="0"/>
                        </a:spcAft>
                        <a:buNone/>
                      </a:pPr>
                      <a:r>
                        <a:rPr lang="en" sz="1050" dirty="0">
                          <a:solidFill>
                            <a:schemeClr val="dk2"/>
                          </a:solidFill>
                        </a:rPr>
                        <a:t>The electron-ion Collider</a:t>
                      </a:r>
                      <a:endParaRPr sz="1050" dirty="0"/>
                    </a:p>
                  </a:txBody>
                  <a:tcPr marL="36575" marR="36575" marT="36575" marB="36575" anchor="ctr">
                    <a:solidFill>
                      <a:srgbClr val="9FC5E8"/>
                    </a:solidFill>
                  </a:tcPr>
                </a:tc>
                <a:tc>
                  <a:txBody>
                    <a:bodyPr/>
                    <a:lstStyle/>
                    <a:p>
                      <a:pPr marL="0" lvl="0" indent="0" algn="l" rtl="0">
                        <a:spcBef>
                          <a:spcPts val="0"/>
                        </a:spcBef>
                        <a:spcAft>
                          <a:spcPts val="0"/>
                        </a:spcAft>
                        <a:buNone/>
                      </a:pPr>
                      <a:r>
                        <a:rPr lang="en" sz="900" dirty="0">
                          <a:solidFill>
                            <a:schemeClr val="dk1"/>
                          </a:solidFill>
                        </a:rPr>
                        <a:t>IJClab(14), </a:t>
                      </a:r>
                      <a:r>
                        <a:rPr lang="en" sz="900" dirty="0"/>
                        <a:t>CPhT(4), </a:t>
                      </a:r>
                      <a:r>
                        <a:rPr lang="en" sz="900" dirty="0">
                          <a:solidFill>
                            <a:schemeClr val="dk1"/>
                          </a:solidFill>
                        </a:rPr>
                        <a:t>Subatech(4)</a:t>
                      </a:r>
                      <a:r>
                        <a:rPr lang="en" sz="900" dirty="0"/>
                        <a:t>, LLR(2), LPSC(2)</a:t>
                      </a:r>
                      <a:r>
                        <a:rPr lang="en" sz="900" dirty="0">
                          <a:solidFill>
                            <a:schemeClr val="dk1"/>
                          </a:solidFill>
                        </a:rPr>
                        <a:t>, IPhT(1)</a:t>
                      </a:r>
                      <a:endParaRPr sz="900" dirty="0"/>
                    </a:p>
                  </a:txBody>
                  <a:tcPr marL="36575" marR="36575" marT="36575" marB="36575" anchor="ctr">
                    <a:solidFill>
                      <a:srgbClr val="9FC5E8"/>
                    </a:solidFill>
                  </a:tcPr>
                </a:tc>
                <a:extLst>
                  <a:ext uri="{0D108BD9-81ED-4DB2-BD59-A6C34878D82A}">
                    <a16:rowId xmlns:a16="http://schemas.microsoft.com/office/drawing/2014/main" val="10002"/>
                  </a:ext>
                </a:extLst>
              </a:tr>
              <a:tr h="378168">
                <a:tc>
                  <a:txBody>
                    <a:bodyPr/>
                    <a:lstStyle/>
                    <a:p>
                      <a:pPr marL="0" lvl="0" indent="0" algn="l" rtl="0">
                        <a:lnSpc>
                          <a:spcPct val="80000"/>
                        </a:lnSpc>
                        <a:spcBef>
                          <a:spcPts val="0"/>
                        </a:spcBef>
                        <a:spcAft>
                          <a:spcPts val="0"/>
                        </a:spcAft>
                        <a:buNone/>
                      </a:pPr>
                      <a:r>
                        <a:rPr lang="en" sz="1050" dirty="0">
                          <a:solidFill>
                            <a:schemeClr val="dk2"/>
                          </a:solidFill>
                        </a:rPr>
                        <a:t>Prospects on QGP characterization and heavy-ion collisions</a:t>
                      </a:r>
                      <a:endParaRPr sz="1050" dirty="0"/>
                    </a:p>
                  </a:txBody>
                  <a:tcPr marL="36575" marR="36575" marT="36575" marB="36575" anchor="ctr">
                    <a:solidFill>
                      <a:srgbClr val="F4CCCC"/>
                    </a:solidFill>
                  </a:tcPr>
                </a:tc>
                <a:tc>
                  <a:txBody>
                    <a:bodyPr/>
                    <a:lstStyle/>
                    <a:p>
                      <a:pPr marL="0" lvl="0" indent="0" algn="l" rtl="0">
                        <a:spcBef>
                          <a:spcPts val="0"/>
                        </a:spcBef>
                        <a:spcAft>
                          <a:spcPts val="0"/>
                        </a:spcAft>
                        <a:buNone/>
                      </a:pPr>
                      <a:r>
                        <a:rPr lang="en" sz="900" dirty="0"/>
                        <a:t>Subatech(12), </a:t>
                      </a:r>
                      <a:r>
                        <a:rPr lang="en" sz="900" dirty="0">
                          <a:solidFill>
                            <a:schemeClr val="dk1"/>
                          </a:solidFill>
                        </a:rPr>
                        <a:t>IJClab(6), IPhT(4), </a:t>
                      </a:r>
                      <a:r>
                        <a:rPr lang="en" sz="900" dirty="0"/>
                        <a:t>LLR(3), LPC(3), LPSC(3), IP2I(2), IPHC(2), CERN(1), IFJPAN(1)</a:t>
                      </a:r>
                      <a:endParaRPr sz="900" dirty="0"/>
                    </a:p>
                  </a:txBody>
                  <a:tcPr marL="36575" marR="36575" marT="36575" marB="36575" anchor="ctr">
                    <a:solidFill>
                      <a:srgbClr val="F4CCCC"/>
                    </a:solidFill>
                  </a:tcPr>
                </a:tc>
                <a:extLst>
                  <a:ext uri="{0D108BD9-81ED-4DB2-BD59-A6C34878D82A}">
                    <a16:rowId xmlns:a16="http://schemas.microsoft.com/office/drawing/2014/main" val="10003"/>
                  </a:ext>
                </a:extLst>
              </a:tr>
              <a:tr h="266276">
                <a:tc>
                  <a:txBody>
                    <a:bodyPr/>
                    <a:lstStyle/>
                    <a:p>
                      <a:pPr marL="0" lvl="0" indent="0" algn="l" rtl="0">
                        <a:lnSpc>
                          <a:spcPct val="80000"/>
                        </a:lnSpc>
                        <a:spcBef>
                          <a:spcPts val="0"/>
                        </a:spcBef>
                        <a:spcAft>
                          <a:spcPts val="0"/>
                        </a:spcAft>
                        <a:buNone/>
                      </a:pPr>
                      <a:r>
                        <a:rPr lang="en" sz="1050" dirty="0">
                          <a:solidFill>
                            <a:schemeClr val="dk2"/>
                          </a:solidFill>
                        </a:rPr>
                        <a:t>French community support for a fixed-target program for the LHC</a:t>
                      </a:r>
                      <a:endParaRPr sz="1050" dirty="0"/>
                    </a:p>
                  </a:txBody>
                  <a:tcPr marL="36575" marR="36575" marT="36575" marB="36575" anchor="ctr">
                    <a:solidFill>
                      <a:srgbClr val="F4CCCC"/>
                    </a:solidFill>
                  </a:tcPr>
                </a:tc>
                <a:tc>
                  <a:txBody>
                    <a:bodyPr/>
                    <a:lstStyle/>
                    <a:p>
                      <a:pPr marL="0" lvl="0" indent="0" algn="l" rtl="0">
                        <a:spcBef>
                          <a:spcPts val="0"/>
                        </a:spcBef>
                        <a:spcAft>
                          <a:spcPts val="0"/>
                        </a:spcAft>
                        <a:buNone/>
                      </a:pPr>
                      <a:r>
                        <a:rPr lang="en" sz="900" dirty="0"/>
                        <a:t>IJClab(13), </a:t>
                      </a:r>
                      <a:r>
                        <a:rPr lang="en" sz="900" dirty="0">
                          <a:solidFill>
                            <a:schemeClr val="dk1"/>
                          </a:solidFill>
                        </a:rPr>
                        <a:t>CPhT(3), Subatech(3), </a:t>
                      </a:r>
                      <a:r>
                        <a:rPr lang="en" sz="900" dirty="0"/>
                        <a:t>LLR(2)</a:t>
                      </a:r>
                      <a:r>
                        <a:rPr lang="en" sz="900" dirty="0">
                          <a:solidFill>
                            <a:schemeClr val="dk1"/>
                          </a:solidFill>
                        </a:rPr>
                        <a:t>, CERN(1)</a:t>
                      </a:r>
                      <a:r>
                        <a:rPr lang="en" sz="900" dirty="0"/>
                        <a:t>, </a:t>
                      </a:r>
                      <a:r>
                        <a:rPr lang="en" sz="900" dirty="0">
                          <a:solidFill>
                            <a:schemeClr val="dk1"/>
                          </a:solidFill>
                        </a:rPr>
                        <a:t>IP2I(1), </a:t>
                      </a:r>
                      <a:r>
                        <a:rPr lang="en" sz="900" dirty="0"/>
                        <a:t>LPC(1), LPTHE(1)</a:t>
                      </a:r>
                      <a:endParaRPr sz="900" dirty="0"/>
                    </a:p>
                  </a:txBody>
                  <a:tcPr marL="36575" marR="36575" marT="36575" marB="36575" anchor="ctr">
                    <a:solidFill>
                      <a:srgbClr val="F4CCCC"/>
                    </a:solidFill>
                  </a:tcPr>
                </a:tc>
                <a:extLst>
                  <a:ext uri="{0D108BD9-81ED-4DB2-BD59-A6C34878D82A}">
                    <a16:rowId xmlns:a16="http://schemas.microsoft.com/office/drawing/2014/main" val="10004"/>
                  </a:ext>
                </a:extLst>
              </a:tr>
              <a:tr h="266276">
                <a:tc>
                  <a:txBody>
                    <a:bodyPr/>
                    <a:lstStyle/>
                    <a:p>
                      <a:pPr marL="0" lvl="0" indent="0" algn="l" rtl="0">
                        <a:lnSpc>
                          <a:spcPct val="80000"/>
                        </a:lnSpc>
                        <a:spcBef>
                          <a:spcPts val="0"/>
                        </a:spcBef>
                        <a:spcAft>
                          <a:spcPts val="0"/>
                        </a:spcAft>
                        <a:buNone/>
                      </a:pPr>
                      <a:r>
                        <a:rPr lang="en" sz="1050">
                          <a:solidFill>
                            <a:schemeClr val="dk2"/>
                          </a:solidFill>
                        </a:rPr>
                        <a:t>Une expérience de nouvelle génération pour la QCD au HL-LHC - ITS3/ANGHIE</a:t>
                      </a:r>
                      <a:endParaRPr sz="1050"/>
                    </a:p>
                  </a:txBody>
                  <a:tcPr marL="36575" marR="36575" marT="36575" marB="36575" anchor="ctr">
                    <a:solidFill>
                      <a:srgbClr val="F4CCCC"/>
                    </a:solidFill>
                  </a:tcPr>
                </a:tc>
                <a:tc>
                  <a:txBody>
                    <a:bodyPr/>
                    <a:lstStyle/>
                    <a:p>
                      <a:pPr marL="0" lvl="0" indent="0" algn="l" rtl="0">
                        <a:spcBef>
                          <a:spcPts val="0"/>
                        </a:spcBef>
                        <a:spcAft>
                          <a:spcPts val="0"/>
                        </a:spcAft>
                        <a:buNone/>
                      </a:pPr>
                      <a:r>
                        <a:rPr lang="en" sz="900" dirty="0"/>
                        <a:t>IPHC(10), LPSC(3), IPhT(1)</a:t>
                      </a:r>
                      <a:endParaRPr sz="900" dirty="0"/>
                    </a:p>
                  </a:txBody>
                  <a:tcPr marL="36575" marR="36575" marT="36575" marB="36575" anchor="ctr">
                    <a:solidFill>
                      <a:srgbClr val="F4CCCC"/>
                    </a:solidFill>
                  </a:tcPr>
                </a:tc>
                <a:extLst>
                  <a:ext uri="{0D108BD9-81ED-4DB2-BD59-A6C34878D82A}">
                    <a16:rowId xmlns:a16="http://schemas.microsoft.com/office/drawing/2014/main" val="10005"/>
                  </a:ext>
                </a:extLst>
              </a:tr>
              <a:tr h="266276">
                <a:tc>
                  <a:txBody>
                    <a:bodyPr/>
                    <a:lstStyle/>
                    <a:p>
                      <a:pPr marL="0" lvl="0" indent="0" algn="l" rtl="0">
                        <a:lnSpc>
                          <a:spcPct val="80000"/>
                        </a:lnSpc>
                        <a:spcBef>
                          <a:spcPts val="0"/>
                        </a:spcBef>
                        <a:spcAft>
                          <a:spcPts val="0"/>
                        </a:spcAft>
                        <a:buNone/>
                      </a:pPr>
                      <a:r>
                        <a:rPr lang="en" sz="1050" dirty="0">
                          <a:solidFill>
                            <a:schemeClr val="dk2"/>
                          </a:solidFill>
                        </a:rPr>
                        <a:t>The ALICE FoCal proposal and small-x physics at the LHC</a:t>
                      </a:r>
                      <a:endParaRPr sz="1050" dirty="0"/>
                    </a:p>
                  </a:txBody>
                  <a:tcPr marL="36575" marR="36575" marT="36575" marB="36575" anchor="ctr">
                    <a:lnB w="9525"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900"/>
                        <a:t>LPSC(7)</a:t>
                      </a:r>
                      <a:endParaRPr sz="900"/>
                    </a:p>
                  </a:txBody>
                  <a:tcPr marL="36575" marR="36575" marT="36575" marB="36575" anchor="ctr">
                    <a:solidFill>
                      <a:srgbClr val="F4CCCC"/>
                    </a:solidFill>
                  </a:tcPr>
                </a:tc>
                <a:extLst>
                  <a:ext uri="{0D108BD9-81ED-4DB2-BD59-A6C34878D82A}">
                    <a16:rowId xmlns:a16="http://schemas.microsoft.com/office/drawing/2014/main" val="10006"/>
                  </a:ext>
                </a:extLst>
              </a:tr>
              <a:tr h="284112">
                <a:tc>
                  <a:txBody>
                    <a:bodyPr/>
                    <a:lstStyle/>
                    <a:p>
                      <a:pPr marL="0" lvl="0" indent="0" algn="l" rtl="0">
                        <a:lnSpc>
                          <a:spcPct val="80000"/>
                        </a:lnSpc>
                        <a:spcBef>
                          <a:spcPts val="0"/>
                        </a:spcBef>
                        <a:spcAft>
                          <a:spcPts val="0"/>
                        </a:spcAft>
                        <a:buNone/>
                      </a:pPr>
                      <a:r>
                        <a:rPr lang="en" sz="1050">
                          <a:solidFill>
                            <a:schemeClr val="dk2"/>
                          </a:solidFill>
                        </a:rPr>
                        <a:t>Heavy-ion physics with the Compact Muon Solenoid</a:t>
                      </a:r>
                      <a:endParaRPr sz="1050"/>
                    </a:p>
                  </a:txBody>
                  <a:tcPr marL="36575" marR="36575" marT="36575" marB="36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900"/>
                        <a:t>LLR(3), CERN(1)</a:t>
                      </a:r>
                      <a:endParaRPr sz="900"/>
                    </a:p>
                  </a:txBody>
                  <a:tcPr marL="36575" marR="36575" marT="36575" marB="36575" anchor="ctr">
                    <a:lnL w="9525" cap="flat" cmpd="sng">
                      <a:solidFill>
                        <a:srgbClr val="9E9E9E"/>
                      </a:solidFill>
                      <a:prstDash val="solid"/>
                      <a:round/>
                      <a:headEnd type="none" w="sm" len="sm"/>
                      <a:tailEnd type="none" w="sm" len="sm"/>
                    </a:lnL>
                    <a:solidFill>
                      <a:srgbClr val="F4CCCC"/>
                    </a:solidFill>
                  </a:tcPr>
                </a:tc>
                <a:extLst>
                  <a:ext uri="{0D108BD9-81ED-4DB2-BD59-A6C34878D82A}">
                    <a16:rowId xmlns:a16="http://schemas.microsoft.com/office/drawing/2014/main" val="10007"/>
                  </a:ext>
                </a:extLst>
              </a:tr>
              <a:tr h="284112">
                <a:tc>
                  <a:txBody>
                    <a:bodyPr/>
                    <a:lstStyle/>
                    <a:p>
                      <a:pPr marL="0" lvl="0" indent="0" algn="l" rtl="0">
                        <a:lnSpc>
                          <a:spcPct val="80000"/>
                        </a:lnSpc>
                        <a:spcBef>
                          <a:spcPts val="0"/>
                        </a:spcBef>
                        <a:spcAft>
                          <a:spcPts val="0"/>
                        </a:spcAft>
                        <a:buNone/>
                      </a:pPr>
                      <a:r>
                        <a:rPr lang="en" sz="1050">
                          <a:solidFill>
                            <a:schemeClr val="dk2"/>
                          </a:solidFill>
                        </a:rPr>
                        <a:t>Heavy-ion physics at LHCb</a:t>
                      </a:r>
                      <a:endParaRPr sz="1050"/>
                    </a:p>
                  </a:txBody>
                  <a:tcPr marL="36575" marR="36575" marT="36575" marB="36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900"/>
                        <a:t>LLR(3), IJClab(1)</a:t>
                      </a:r>
                      <a:endParaRPr sz="900"/>
                    </a:p>
                  </a:txBody>
                  <a:tcPr marL="36575" marR="36575" marT="36575" marB="36575" anchor="ctr">
                    <a:lnL w="9525" cap="flat" cmpd="sng">
                      <a:solidFill>
                        <a:srgbClr val="9E9E9E"/>
                      </a:solidFill>
                      <a:prstDash val="solid"/>
                      <a:round/>
                      <a:headEnd type="none" w="sm" len="sm"/>
                      <a:tailEnd type="none" w="sm" len="sm"/>
                    </a:lnL>
                    <a:solidFill>
                      <a:srgbClr val="F4CCCC"/>
                    </a:solidFill>
                  </a:tcPr>
                </a:tc>
                <a:extLst>
                  <a:ext uri="{0D108BD9-81ED-4DB2-BD59-A6C34878D82A}">
                    <a16:rowId xmlns:a16="http://schemas.microsoft.com/office/drawing/2014/main" val="10008"/>
                  </a:ext>
                </a:extLst>
              </a:tr>
              <a:tr h="266276">
                <a:tc>
                  <a:txBody>
                    <a:bodyPr/>
                    <a:lstStyle/>
                    <a:p>
                      <a:pPr marL="0" lvl="0" indent="0" algn="l" rtl="0">
                        <a:lnSpc>
                          <a:spcPct val="80000"/>
                        </a:lnSpc>
                        <a:spcBef>
                          <a:spcPts val="0"/>
                        </a:spcBef>
                        <a:spcAft>
                          <a:spcPts val="0"/>
                        </a:spcAft>
                        <a:buNone/>
                      </a:pPr>
                      <a:r>
                        <a:rPr lang="en" sz="1050" dirty="0">
                          <a:solidFill>
                            <a:schemeClr val="dk2"/>
                          </a:solidFill>
                        </a:rPr>
                        <a:t>Unravelling the hadronic collisions structure w/ large-scale system &amp; energy scan</a:t>
                      </a:r>
                      <a:endParaRPr sz="1050" dirty="0"/>
                    </a:p>
                  </a:txBody>
                  <a:tcPr marL="36575" marR="36575" marT="36575" marB="36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900" dirty="0">
                          <a:solidFill>
                            <a:schemeClr val="dk1"/>
                          </a:solidFill>
                        </a:rPr>
                        <a:t>IJClab(6), Subatech(5), </a:t>
                      </a:r>
                      <a:r>
                        <a:rPr lang="en" sz="900" dirty="0"/>
                        <a:t>IP2I(3), IPHC(2), LPC(1)</a:t>
                      </a:r>
                      <a:endParaRPr sz="900" dirty="0"/>
                    </a:p>
                  </a:txBody>
                  <a:tcPr marL="36575" marR="36575" marT="36575" marB="36575" anchor="ctr">
                    <a:lnL w="9525" cap="flat" cmpd="sng">
                      <a:solidFill>
                        <a:srgbClr val="9E9E9E"/>
                      </a:solidFill>
                      <a:prstDash val="solid"/>
                      <a:round/>
                      <a:headEnd type="none" w="sm" len="sm"/>
                      <a:tailEnd type="none" w="sm" len="sm"/>
                    </a:lnL>
                    <a:solidFill>
                      <a:srgbClr val="F4CCCC"/>
                    </a:solidFill>
                  </a:tcPr>
                </a:tc>
                <a:extLst>
                  <a:ext uri="{0D108BD9-81ED-4DB2-BD59-A6C34878D82A}">
                    <a16:rowId xmlns:a16="http://schemas.microsoft.com/office/drawing/2014/main" val="10009"/>
                  </a:ext>
                </a:extLst>
              </a:tr>
              <a:tr h="266276">
                <a:tc>
                  <a:txBody>
                    <a:bodyPr/>
                    <a:lstStyle/>
                    <a:p>
                      <a:pPr marL="0" lvl="0" indent="0" algn="l" rtl="0">
                        <a:lnSpc>
                          <a:spcPct val="80000"/>
                        </a:lnSpc>
                        <a:spcBef>
                          <a:spcPts val="0"/>
                        </a:spcBef>
                        <a:spcAft>
                          <a:spcPts val="0"/>
                        </a:spcAft>
                        <a:buNone/>
                      </a:pPr>
                      <a:r>
                        <a:rPr lang="en" sz="1050" dirty="0">
                          <a:solidFill>
                            <a:schemeClr val="dk2"/>
                          </a:solidFill>
                        </a:rPr>
                        <a:t>Dense baryon-rich matter : the NA60+ experimental project at CERN-SPS</a:t>
                      </a:r>
                      <a:endParaRPr sz="1050" dirty="0"/>
                    </a:p>
                  </a:txBody>
                  <a:tcPr marL="36575" marR="36575" marT="36575" marB="36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900"/>
                        <a:t>Subatech(9), IP2I(5), LPSC(1), IJClab(1)</a:t>
                      </a:r>
                      <a:endParaRPr sz="900"/>
                    </a:p>
                  </a:txBody>
                  <a:tcPr marL="36575" marR="36575" marT="36575" marB="36575" anchor="ctr">
                    <a:lnL w="9525" cap="flat" cmpd="sng">
                      <a:solidFill>
                        <a:srgbClr val="9E9E9E"/>
                      </a:solidFill>
                      <a:prstDash val="solid"/>
                      <a:round/>
                      <a:headEnd type="none" w="sm" len="sm"/>
                      <a:tailEnd type="none" w="sm" len="sm"/>
                    </a:lnL>
                    <a:solidFill>
                      <a:srgbClr val="FFF2CC"/>
                    </a:solidFill>
                  </a:tcPr>
                </a:tc>
                <a:extLst>
                  <a:ext uri="{0D108BD9-81ED-4DB2-BD59-A6C34878D82A}">
                    <a16:rowId xmlns:a16="http://schemas.microsoft.com/office/drawing/2014/main" val="10010"/>
                  </a:ext>
                </a:extLst>
              </a:tr>
              <a:tr h="266276">
                <a:tc>
                  <a:txBody>
                    <a:bodyPr/>
                    <a:lstStyle/>
                    <a:p>
                      <a:pPr marL="0" lvl="0" indent="0" algn="l" rtl="0">
                        <a:lnSpc>
                          <a:spcPct val="80000"/>
                        </a:lnSpc>
                        <a:spcBef>
                          <a:spcPts val="0"/>
                        </a:spcBef>
                        <a:spcAft>
                          <a:spcPts val="0"/>
                        </a:spcAft>
                        <a:buNone/>
                      </a:pPr>
                      <a:r>
                        <a:rPr lang="en" sz="1050">
                          <a:solidFill>
                            <a:schemeClr val="dk2"/>
                          </a:solidFill>
                        </a:rPr>
                        <a:t>Dense baryon-rich matter: The HADES and CBM experiments at GSI and FAIR</a:t>
                      </a:r>
                      <a:endParaRPr sz="1050">
                        <a:solidFill>
                          <a:schemeClr val="dk2"/>
                        </a:solidFill>
                      </a:endParaRPr>
                    </a:p>
                  </a:txBody>
                  <a:tcPr marL="36575" marR="36575" marT="36575" marB="36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900"/>
                        <a:t>Subatech(9), IP2I(5), LPSC(1), IJClab(1)</a:t>
                      </a:r>
                      <a:endParaRPr sz="900"/>
                    </a:p>
                  </a:txBody>
                  <a:tcPr marL="36575" marR="36575" marT="36575" marB="36575" anchor="ctr">
                    <a:lnL w="9525" cap="flat" cmpd="sng">
                      <a:solidFill>
                        <a:srgbClr val="9E9E9E"/>
                      </a:solidFill>
                      <a:prstDash val="solid"/>
                      <a:round/>
                      <a:headEnd type="none" w="sm" len="sm"/>
                      <a:tailEnd type="none" w="sm" len="sm"/>
                    </a:lnL>
                    <a:solidFill>
                      <a:srgbClr val="FFF2CC"/>
                    </a:solidFill>
                  </a:tcPr>
                </a:tc>
                <a:extLst>
                  <a:ext uri="{0D108BD9-81ED-4DB2-BD59-A6C34878D82A}">
                    <a16:rowId xmlns:a16="http://schemas.microsoft.com/office/drawing/2014/main" val="10011"/>
                  </a:ext>
                </a:extLst>
              </a:tr>
              <a:tr h="266276">
                <a:tc>
                  <a:txBody>
                    <a:bodyPr/>
                    <a:lstStyle/>
                    <a:p>
                      <a:pPr marL="0" lvl="0" indent="0" algn="l" rtl="0">
                        <a:lnSpc>
                          <a:spcPct val="80000"/>
                        </a:lnSpc>
                        <a:spcBef>
                          <a:spcPts val="0"/>
                        </a:spcBef>
                        <a:spcAft>
                          <a:spcPts val="0"/>
                        </a:spcAft>
                        <a:buNone/>
                      </a:pPr>
                      <a:r>
                        <a:rPr lang="en" sz="1050">
                          <a:solidFill>
                            <a:schemeClr val="dk2"/>
                          </a:solidFill>
                        </a:rPr>
                        <a:t>Dense baryon-rich matter: The experimental program at J-PARC</a:t>
                      </a:r>
                      <a:endParaRPr sz="1050">
                        <a:solidFill>
                          <a:schemeClr val="dk2"/>
                        </a:solidFill>
                      </a:endParaRPr>
                    </a:p>
                  </a:txBody>
                  <a:tcPr marL="36575" marR="36575" marT="36575" marB="36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900"/>
                        <a:t>Subatech(9), IP2I(5), LPSC(1), IJClab(1)</a:t>
                      </a:r>
                      <a:endParaRPr sz="900"/>
                    </a:p>
                  </a:txBody>
                  <a:tcPr marL="36575" marR="36575" marT="36575" marB="36575" anchor="ctr">
                    <a:lnL w="9525" cap="flat" cmpd="sng">
                      <a:solidFill>
                        <a:srgbClr val="9E9E9E"/>
                      </a:solidFill>
                      <a:prstDash val="solid"/>
                      <a:round/>
                      <a:headEnd type="none" w="sm" len="sm"/>
                      <a:tailEnd type="none" w="sm" len="sm"/>
                    </a:lnL>
                    <a:solidFill>
                      <a:srgbClr val="FFF2CC"/>
                    </a:solidFill>
                  </a:tcPr>
                </a:tc>
                <a:extLst>
                  <a:ext uri="{0D108BD9-81ED-4DB2-BD59-A6C34878D82A}">
                    <a16:rowId xmlns:a16="http://schemas.microsoft.com/office/drawing/2014/main" val="10012"/>
                  </a:ext>
                </a:extLst>
              </a:tr>
              <a:tr h="266276">
                <a:tc>
                  <a:txBody>
                    <a:bodyPr/>
                    <a:lstStyle/>
                    <a:p>
                      <a:pPr marL="0" lvl="0" indent="0" algn="l" rtl="0">
                        <a:lnSpc>
                          <a:spcPct val="80000"/>
                        </a:lnSpc>
                        <a:spcBef>
                          <a:spcPts val="0"/>
                        </a:spcBef>
                        <a:spcAft>
                          <a:spcPts val="0"/>
                        </a:spcAft>
                        <a:buNone/>
                      </a:pPr>
                      <a:r>
                        <a:rPr lang="en" sz="1050">
                          <a:solidFill>
                            <a:schemeClr val="dk2"/>
                          </a:solidFill>
                        </a:rPr>
                        <a:t>Theory of dense baryon-rich matter: heavy-ion collisions and compact stars</a:t>
                      </a:r>
                      <a:endParaRPr sz="1050"/>
                    </a:p>
                  </a:txBody>
                  <a:tcPr marL="36575" marR="36575" marT="36575" marB="36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900"/>
                        <a:t>Subatech(9), IP2I(5), LPSC(1), IJClab(1)</a:t>
                      </a:r>
                      <a:endParaRPr sz="900"/>
                    </a:p>
                  </a:txBody>
                  <a:tcPr marL="36575" marR="36575" marT="36575" marB="36575" anchor="ctr">
                    <a:lnL w="9525" cap="flat" cmpd="sng">
                      <a:solidFill>
                        <a:srgbClr val="9E9E9E"/>
                      </a:solidFill>
                      <a:prstDash val="solid"/>
                      <a:round/>
                      <a:headEnd type="none" w="sm" len="sm"/>
                      <a:tailEnd type="none" w="sm" len="sm"/>
                    </a:lnL>
                    <a:solidFill>
                      <a:srgbClr val="FFF2CC"/>
                    </a:solidFill>
                  </a:tcPr>
                </a:tc>
                <a:extLst>
                  <a:ext uri="{0D108BD9-81ED-4DB2-BD59-A6C34878D82A}">
                    <a16:rowId xmlns:a16="http://schemas.microsoft.com/office/drawing/2014/main" val="10013"/>
                  </a:ext>
                </a:extLst>
              </a:tr>
              <a:tr h="202827">
                <a:tc>
                  <a:txBody>
                    <a:bodyPr/>
                    <a:lstStyle/>
                    <a:p>
                      <a:pPr marL="0" lvl="0" indent="0" algn="l" rtl="0">
                        <a:lnSpc>
                          <a:spcPct val="80000"/>
                        </a:lnSpc>
                        <a:spcBef>
                          <a:spcPts val="0"/>
                        </a:spcBef>
                        <a:spcAft>
                          <a:spcPts val="0"/>
                        </a:spcAft>
                        <a:buNone/>
                      </a:pPr>
                      <a:r>
                        <a:rPr lang="en" sz="1050" dirty="0">
                          <a:solidFill>
                            <a:schemeClr val="dk2"/>
                          </a:solidFill>
                        </a:rPr>
                        <a:t>Neutron stars, gravitational waves and the QCD equation of state</a:t>
                      </a:r>
                      <a:endParaRPr sz="1050" dirty="0"/>
                    </a:p>
                  </a:txBody>
                  <a:tcPr marL="36575" marR="36575" marT="36575" marB="36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sz="900" dirty="0"/>
                        <a:t>APC(4), LUTH(1)</a:t>
                      </a:r>
                      <a:endParaRPr sz="900" dirty="0"/>
                    </a:p>
                  </a:txBody>
                  <a:tcPr marL="36575" marR="36575" marT="36575" marB="36575" anchor="ctr">
                    <a:lnL w="9525" cap="flat" cmpd="sng">
                      <a:solidFill>
                        <a:srgbClr val="9E9E9E"/>
                      </a:solidFill>
                      <a:prstDash val="solid"/>
                      <a:round/>
                      <a:headEnd type="none" w="sm" len="sm"/>
                      <a:tailEnd type="none" w="sm" len="sm"/>
                    </a:lnL>
                    <a:solidFill>
                      <a:srgbClr val="FFF2CC"/>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95" name="Google Shape;195;p40"/>
          <p:cNvPicPr preferRelativeResize="0"/>
          <p:nvPr/>
        </p:nvPicPr>
        <p:blipFill>
          <a:blip r:embed="rId3">
            <a:alphaModFix/>
          </a:blip>
          <a:stretch>
            <a:fillRect/>
          </a:stretch>
        </p:blipFill>
        <p:spPr>
          <a:xfrm>
            <a:off x="-10" y="0"/>
            <a:ext cx="1635011" cy="1770749"/>
          </a:xfrm>
          <a:prstGeom prst="rect">
            <a:avLst/>
          </a:prstGeom>
          <a:noFill/>
          <a:ln>
            <a:noFill/>
          </a:ln>
        </p:spPr>
      </p:pic>
      <p:sp>
        <p:nvSpPr>
          <p:cNvPr id="196" name="Google Shape;196;p40"/>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FR" dirty="0">
                <a:latin typeface="+mn-lt"/>
                <a:ea typeface="Comic Sans MS"/>
                <a:cs typeface="Calibri" panose="020F0502020204030204" pitchFamily="34" charset="0"/>
                <a:sym typeface="Comic Sans MS"/>
              </a:rPr>
              <a:t>GT03 - </a:t>
            </a:r>
            <a:r>
              <a:rPr lang="en" dirty="0">
                <a:latin typeface="+mn-lt"/>
                <a:ea typeface="Comic Sans MS"/>
                <a:cs typeface="Calibri" panose="020F0502020204030204" pitchFamily="34" charset="0"/>
                <a:sym typeface="Comic Sans MS"/>
              </a:rPr>
              <a:t>Séminaire thématique</a:t>
            </a:r>
            <a:endParaRPr dirty="0">
              <a:latin typeface="+mn-lt"/>
              <a:ea typeface="Comic Sans MS"/>
              <a:cs typeface="Calibri" panose="020F0502020204030204" pitchFamily="34" charset="0"/>
              <a:sym typeface="Comic Sans MS"/>
            </a:endParaRPr>
          </a:p>
        </p:txBody>
      </p:sp>
      <p:cxnSp>
        <p:nvCxnSpPr>
          <p:cNvPr id="197" name="Google Shape;197;p40"/>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198" name="Google Shape;198;p40"/>
          <p:cNvSpPr txBox="1">
            <a:spLocks noGrp="1"/>
          </p:cNvSpPr>
          <p:nvPr>
            <p:ph type="body" idx="1"/>
          </p:nvPr>
        </p:nvSpPr>
        <p:spPr>
          <a:xfrm>
            <a:off x="212651" y="1152475"/>
            <a:ext cx="8808507" cy="341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 sz="1600" dirty="0"/>
              <a:t>2-3 mars 2020, Subatech, Nantes</a:t>
            </a:r>
            <a:endParaRPr sz="1600" dirty="0"/>
          </a:p>
          <a:p>
            <a:pPr marL="914400" lvl="1" indent="-304800" algn="l" rtl="0">
              <a:spcBef>
                <a:spcPts val="0"/>
              </a:spcBef>
              <a:spcAft>
                <a:spcPts val="0"/>
              </a:spcAft>
              <a:buSzPts val="1200"/>
              <a:buChar char="○"/>
            </a:pPr>
            <a:r>
              <a:rPr lang="en" sz="1200" u="sng" dirty="0">
                <a:solidFill>
                  <a:schemeClr val="hlink"/>
                </a:solidFill>
                <a:hlinkClick r:id="rId4"/>
              </a:rPr>
              <a:t>https://indico.in2p3.fr/evet/20116</a:t>
            </a:r>
            <a:endParaRPr sz="1200" dirty="0"/>
          </a:p>
          <a:p>
            <a:pPr marL="914400" lvl="1" indent="-304800" algn="l" rtl="0">
              <a:spcBef>
                <a:spcPts val="0"/>
              </a:spcBef>
              <a:spcAft>
                <a:spcPts val="0"/>
              </a:spcAft>
              <a:buSzPts val="1200"/>
              <a:buChar char="○"/>
            </a:pPr>
            <a:r>
              <a:rPr lang="en" sz="1200" u="sng" dirty="0">
                <a:solidFill>
                  <a:schemeClr val="hlink"/>
                </a:solidFill>
                <a:hlinkClick r:id="rId5"/>
              </a:rPr>
              <a:t>https://webcast.in2p3.fr/container/le-seminaire-thematique-gt03</a:t>
            </a:r>
            <a:r>
              <a:rPr lang="en" sz="1200" dirty="0"/>
              <a:t> </a:t>
            </a:r>
            <a:endParaRPr sz="12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 sz="1600" dirty="0"/>
              <a:t>Agenda : </a:t>
            </a:r>
            <a:endParaRPr sz="1600" dirty="0"/>
          </a:p>
          <a:p>
            <a:pPr marL="914400" lvl="1" indent="-304800" algn="l" rtl="0">
              <a:spcBef>
                <a:spcPts val="0"/>
              </a:spcBef>
              <a:spcAft>
                <a:spcPts val="0"/>
              </a:spcAft>
              <a:buSzPts val="1200"/>
              <a:buChar char="○"/>
            </a:pPr>
            <a:r>
              <a:rPr lang="en" sz="1200" b="1" dirty="0">
                <a:solidFill>
                  <a:srgbClr val="595959"/>
                </a:solidFill>
              </a:rPr>
              <a:t>Panorama</a:t>
            </a:r>
            <a:r>
              <a:rPr lang="en" sz="1200" i="1" dirty="0">
                <a:solidFill>
                  <a:srgbClr val="595959"/>
                </a:solidFill>
              </a:rPr>
              <a:t> théorique </a:t>
            </a:r>
            <a:r>
              <a:rPr lang="en" sz="1200" i="1" dirty="0"/>
              <a:t>:</a:t>
            </a:r>
            <a:r>
              <a:rPr lang="en" sz="1200" dirty="0"/>
              <a:t> Samuel Wallon</a:t>
            </a:r>
            <a:endParaRPr sz="1200" dirty="0"/>
          </a:p>
          <a:p>
            <a:pPr marL="914400" lvl="1" indent="-304800" algn="l" rtl="0">
              <a:spcBef>
                <a:spcPts val="0"/>
              </a:spcBef>
              <a:spcAft>
                <a:spcPts val="0"/>
              </a:spcAft>
              <a:buSzPts val="1200"/>
              <a:buChar char="○"/>
            </a:pPr>
            <a:r>
              <a:rPr lang="en" sz="1200" b="1" dirty="0">
                <a:solidFill>
                  <a:srgbClr val="595959"/>
                </a:solidFill>
              </a:rPr>
              <a:t>Panorama</a:t>
            </a:r>
            <a:r>
              <a:rPr lang="en" sz="1200" i="1" dirty="0">
                <a:solidFill>
                  <a:srgbClr val="595959"/>
                </a:solidFill>
              </a:rPr>
              <a:t> des installations expérimentales </a:t>
            </a:r>
            <a:r>
              <a:rPr lang="en" sz="1200" i="1" dirty="0"/>
              <a:t>:</a:t>
            </a:r>
            <a:r>
              <a:rPr lang="en" sz="1200" dirty="0"/>
              <a:t> Barbara Erazmus</a:t>
            </a:r>
            <a:endParaRPr sz="1200" dirty="0">
              <a:highlight>
                <a:srgbClr val="CFE2F3"/>
              </a:highlight>
            </a:endParaRPr>
          </a:p>
          <a:p>
            <a:pPr marL="914400" lvl="1" indent="-304800" algn="l" rtl="0">
              <a:spcBef>
                <a:spcPts val="0"/>
              </a:spcBef>
              <a:spcAft>
                <a:spcPts val="0"/>
              </a:spcAft>
              <a:buSzPts val="1200"/>
              <a:buChar char="○"/>
            </a:pPr>
            <a:r>
              <a:rPr lang="en" sz="1200" b="1" dirty="0">
                <a:solidFill>
                  <a:srgbClr val="C00000"/>
                </a:solidFill>
              </a:rPr>
              <a:t>Revue théorique </a:t>
            </a:r>
            <a:r>
              <a:rPr lang="en" sz="1200" i="1" dirty="0">
                <a:solidFill>
                  <a:srgbClr val="C00000"/>
                </a:solidFill>
              </a:rPr>
              <a:t>- structure des nucléons et noyaux </a:t>
            </a:r>
            <a:r>
              <a:rPr lang="en" sz="1200" i="1" dirty="0"/>
              <a:t>:</a:t>
            </a:r>
            <a:r>
              <a:rPr lang="en" sz="1200" dirty="0"/>
              <a:t> Cyrille Marquet</a:t>
            </a:r>
            <a:endParaRPr sz="1200" dirty="0"/>
          </a:p>
          <a:p>
            <a:pPr marL="914400" lvl="1" indent="-304800" algn="l" rtl="0">
              <a:spcBef>
                <a:spcPts val="0"/>
              </a:spcBef>
              <a:spcAft>
                <a:spcPts val="0"/>
              </a:spcAft>
              <a:buSzPts val="1200"/>
              <a:buChar char="○"/>
            </a:pPr>
            <a:r>
              <a:rPr lang="en" sz="1200" b="1" dirty="0">
                <a:solidFill>
                  <a:srgbClr val="C00000"/>
                </a:solidFill>
              </a:rPr>
              <a:t>Revue expérimentale </a:t>
            </a:r>
            <a:r>
              <a:rPr lang="en" sz="1200" i="1" dirty="0">
                <a:solidFill>
                  <a:srgbClr val="C00000"/>
                </a:solidFill>
              </a:rPr>
              <a:t>- structure des nucléons et noyaux </a:t>
            </a:r>
            <a:r>
              <a:rPr lang="en" sz="1200" i="1" dirty="0"/>
              <a:t>:</a:t>
            </a:r>
            <a:r>
              <a:rPr lang="en" sz="1200" dirty="0"/>
              <a:t> Raphaël Dupré</a:t>
            </a:r>
            <a:endParaRPr sz="1200" dirty="0"/>
          </a:p>
          <a:p>
            <a:pPr marL="914400" lvl="1" indent="-304800" algn="l" rtl="0">
              <a:spcBef>
                <a:spcPts val="0"/>
              </a:spcBef>
              <a:spcAft>
                <a:spcPts val="0"/>
              </a:spcAft>
              <a:buSzPts val="1200"/>
              <a:buChar char="○"/>
            </a:pPr>
            <a:r>
              <a:rPr lang="en" sz="1200" b="1" dirty="0">
                <a:solidFill>
                  <a:srgbClr val="1155CC"/>
                </a:solidFill>
              </a:rPr>
              <a:t>Revue théori</a:t>
            </a:r>
            <a:r>
              <a:rPr lang="fr-FR" sz="1200" b="1" dirty="0">
                <a:solidFill>
                  <a:srgbClr val="1155CC"/>
                </a:solidFill>
              </a:rPr>
              <a:t>que</a:t>
            </a:r>
            <a:r>
              <a:rPr lang="en" sz="1200" b="1" dirty="0">
                <a:solidFill>
                  <a:srgbClr val="1155CC"/>
                </a:solidFill>
              </a:rPr>
              <a:t> </a:t>
            </a:r>
            <a:r>
              <a:rPr lang="en" sz="1200" dirty="0">
                <a:solidFill>
                  <a:srgbClr val="1155CC"/>
                </a:solidFill>
              </a:rPr>
              <a:t>- </a:t>
            </a:r>
            <a:r>
              <a:rPr lang="en" sz="1200" i="1" dirty="0">
                <a:solidFill>
                  <a:srgbClr val="1155CC"/>
                </a:solidFill>
              </a:rPr>
              <a:t>matière déconfinée à haute température et de la matière riche en baryons</a:t>
            </a:r>
            <a:r>
              <a:rPr lang="en" sz="1200" dirty="0">
                <a:solidFill>
                  <a:srgbClr val="1155CC"/>
                </a:solidFill>
              </a:rPr>
              <a:t> </a:t>
            </a:r>
            <a:r>
              <a:rPr lang="en" sz="1200" i="1" dirty="0"/>
              <a:t>:</a:t>
            </a:r>
            <a:r>
              <a:rPr lang="en" sz="1200" dirty="0"/>
              <a:t> Marlène Nahrgang</a:t>
            </a:r>
            <a:endParaRPr sz="1200" dirty="0"/>
          </a:p>
          <a:p>
            <a:pPr marL="914400" lvl="1" indent="-304800" algn="l" rtl="0">
              <a:spcBef>
                <a:spcPts val="0"/>
              </a:spcBef>
              <a:spcAft>
                <a:spcPts val="0"/>
              </a:spcAft>
              <a:buSzPts val="1200"/>
              <a:buChar char="○"/>
            </a:pPr>
            <a:r>
              <a:rPr lang="en" sz="1200" b="1" dirty="0">
                <a:solidFill>
                  <a:srgbClr val="1155CC"/>
                </a:solidFill>
              </a:rPr>
              <a:t>Revue expérimentale </a:t>
            </a:r>
            <a:r>
              <a:rPr lang="en" sz="1200" i="1" dirty="0">
                <a:solidFill>
                  <a:srgbClr val="1155CC"/>
                </a:solidFill>
              </a:rPr>
              <a:t>- matière riche en baryons </a:t>
            </a:r>
            <a:r>
              <a:rPr lang="en" sz="1200" i="1" dirty="0"/>
              <a:t>:</a:t>
            </a:r>
            <a:r>
              <a:rPr lang="en" sz="1200" dirty="0"/>
              <a:t> Antonio Uras</a:t>
            </a:r>
            <a:endParaRPr sz="1200" dirty="0"/>
          </a:p>
          <a:p>
            <a:pPr marL="914400" lvl="1" indent="-304800" algn="l" rtl="0">
              <a:spcBef>
                <a:spcPts val="0"/>
              </a:spcBef>
              <a:spcAft>
                <a:spcPts val="0"/>
              </a:spcAft>
              <a:buSzPts val="1200"/>
              <a:buChar char="○"/>
            </a:pPr>
            <a:r>
              <a:rPr lang="en" sz="1200" b="1" dirty="0">
                <a:solidFill>
                  <a:srgbClr val="1155CC"/>
                </a:solidFill>
              </a:rPr>
              <a:t>Revue expérimentale </a:t>
            </a:r>
            <a:r>
              <a:rPr lang="en" sz="1200" i="1" dirty="0">
                <a:solidFill>
                  <a:srgbClr val="1155CC"/>
                </a:solidFill>
              </a:rPr>
              <a:t>- LHC moyen terme </a:t>
            </a:r>
            <a:r>
              <a:rPr lang="en" sz="1200" i="1" dirty="0"/>
              <a:t>:</a:t>
            </a:r>
            <a:r>
              <a:rPr lang="en" sz="1200" dirty="0"/>
              <a:t> Antonin Maire</a:t>
            </a:r>
            <a:endParaRPr sz="1200" dirty="0"/>
          </a:p>
          <a:p>
            <a:pPr marL="914400" lvl="1" indent="-304800" algn="l" rtl="0">
              <a:spcBef>
                <a:spcPts val="0"/>
              </a:spcBef>
              <a:spcAft>
                <a:spcPts val="0"/>
              </a:spcAft>
              <a:buSzPts val="1200"/>
              <a:buChar char="○"/>
            </a:pPr>
            <a:r>
              <a:rPr lang="en" sz="1200" b="1" dirty="0">
                <a:solidFill>
                  <a:srgbClr val="1155CC"/>
                </a:solidFill>
              </a:rPr>
              <a:t>Revue expérimentale </a:t>
            </a:r>
            <a:r>
              <a:rPr lang="en" sz="1200" i="1" dirty="0">
                <a:solidFill>
                  <a:srgbClr val="1155CC"/>
                </a:solidFill>
              </a:rPr>
              <a:t>- LHC long terme </a:t>
            </a:r>
            <a:r>
              <a:rPr lang="en" sz="1200" i="1" dirty="0"/>
              <a:t>:</a:t>
            </a:r>
            <a:r>
              <a:rPr lang="en" sz="1200" dirty="0"/>
              <a:t> Sarah Porteboeuf-Houssais</a:t>
            </a:r>
            <a:endParaRPr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95" name="Google Shape;195;p40"/>
          <p:cNvPicPr preferRelativeResize="0"/>
          <p:nvPr/>
        </p:nvPicPr>
        <p:blipFill>
          <a:blip r:embed="rId3">
            <a:alphaModFix/>
          </a:blip>
          <a:stretch>
            <a:fillRect/>
          </a:stretch>
        </p:blipFill>
        <p:spPr>
          <a:xfrm>
            <a:off x="-10" y="0"/>
            <a:ext cx="1635011" cy="1770749"/>
          </a:xfrm>
          <a:prstGeom prst="rect">
            <a:avLst/>
          </a:prstGeom>
          <a:noFill/>
          <a:ln>
            <a:noFill/>
          </a:ln>
        </p:spPr>
      </p:pic>
      <p:sp>
        <p:nvSpPr>
          <p:cNvPr id="196" name="Google Shape;196;p40"/>
          <p:cNvSpPr txBox="1">
            <a:spLocks noGrp="1"/>
          </p:cNvSpPr>
          <p:nvPr>
            <p:ph type="title"/>
          </p:nvPr>
        </p:nvSpPr>
        <p:spPr>
          <a:xfrm>
            <a:off x="311700" y="-121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FR" dirty="0" err="1">
                <a:latin typeface="+mn-lt"/>
                <a:ea typeface="Comic Sans MS"/>
                <a:cs typeface="Calibri" panose="020F0502020204030204" pitchFamily="34" charset="0"/>
                <a:sym typeface="Comic Sans MS"/>
              </a:rPr>
              <a:t>Outline</a:t>
            </a:r>
            <a:endParaRPr dirty="0">
              <a:latin typeface="+mn-lt"/>
              <a:ea typeface="Comic Sans MS"/>
              <a:cs typeface="Calibri" panose="020F0502020204030204" pitchFamily="34" charset="0"/>
              <a:sym typeface="Comic Sans MS"/>
            </a:endParaRPr>
          </a:p>
        </p:txBody>
      </p:sp>
      <p:cxnSp>
        <p:nvCxnSpPr>
          <p:cNvPr id="197" name="Google Shape;197;p40"/>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198" name="Google Shape;198;p40"/>
          <p:cNvSpPr txBox="1">
            <a:spLocks noGrp="1"/>
          </p:cNvSpPr>
          <p:nvPr>
            <p:ph type="body" idx="1"/>
          </p:nvPr>
        </p:nvSpPr>
        <p:spPr>
          <a:xfrm>
            <a:off x="311700" y="1152474"/>
            <a:ext cx="8520600" cy="3802297"/>
          </a:xfrm>
          <a:prstGeom prst="rect">
            <a:avLst/>
          </a:prstGeom>
        </p:spPr>
        <p:txBody>
          <a:bodyPr spcFirstLastPara="1" wrap="square" lIns="91425" tIns="91425" rIns="91425" bIns="91425" anchor="t" anchorCtr="0">
            <a:noAutofit/>
          </a:bodyPr>
          <a:lstStyle/>
          <a:p>
            <a:pPr marL="127000" lvl="0" indent="0" algn="ctr" rtl="0">
              <a:spcBef>
                <a:spcPts val="0"/>
              </a:spcBef>
              <a:spcAft>
                <a:spcPts val="0"/>
              </a:spcAft>
              <a:buSzPts val="1600"/>
              <a:buNone/>
            </a:pPr>
            <a:r>
              <a:rPr lang="fr-FR" sz="1600" b="1" dirty="0" err="1">
                <a:solidFill>
                  <a:srgbClr val="C00000"/>
                </a:solidFill>
              </a:rPr>
              <a:t>Nucleon</a:t>
            </a:r>
            <a:r>
              <a:rPr lang="fr-FR" sz="1600" b="1" dirty="0">
                <a:solidFill>
                  <a:srgbClr val="C00000"/>
                </a:solidFill>
              </a:rPr>
              <a:t> and </a:t>
            </a:r>
            <a:r>
              <a:rPr lang="fr-FR" sz="1600" b="1" dirty="0" err="1">
                <a:solidFill>
                  <a:srgbClr val="C00000"/>
                </a:solidFill>
              </a:rPr>
              <a:t>nUclei</a:t>
            </a:r>
            <a:r>
              <a:rPr lang="fr-FR" sz="1600" b="1" dirty="0">
                <a:solidFill>
                  <a:srgbClr val="C00000"/>
                </a:solidFill>
              </a:rPr>
              <a:t> </a:t>
            </a:r>
            <a:r>
              <a:rPr lang="fr-FR" sz="1600" b="1" dirty="0" err="1">
                <a:solidFill>
                  <a:srgbClr val="C00000"/>
                </a:solidFill>
              </a:rPr>
              <a:t>STructure</a:t>
            </a:r>
            <a:endParaRPr lang="fr-FR" sz="1600" b="1" dirty="0">
              <a:solidFill>
                <a:srgbClr val="C00000"/>
              </a:solidFill>
            </a:endParaRPr>
          </a:p>
          <a:p>
            <a:pPr marL="584200" lvl="1" indent="0" algn="ctr">
              <a:spcBef>
                <a:spcPts val="0"/>
              </a:spcBef>
              <a:buSzPts val="1600"/>
              <a:buNone/>
            </a:pPr>
            <a:r>
              <a:rPr lang="fr-FR" sz="1600" dirty="0" err="1"/>
              <a:t>Jlab</a:t>
            </a:r>
            <a:endParaRPr lang="fr-FR" sz="1600" dirty="0"/>
          </a:p>
          <a:p>
            <a:pPr marL="584200" lvl="1" indent="0" algn="ctr">
              <a:spcBef>
                <a:spcPts val="0"/>
              </a:spcBef>
              <a:buSzPts val="1600"/>
              <a:buNone/>
            </a:pPr>
            <a:r>
              <a:rPr lang="fr-FR" sz="1600" dirty="0"/>
              <a:t>EIC</a:t>
            </a:r>
          </a:p>
          <a:p>
            <a:pPr marL="584200" lvl="1" indent="0" algn="ctr">
              <a:spcBef>
                <a:spcPts val="0"/>
              </a:spcBef>
              <a:buSzPts val="1600"/>
              <a:buNone/>
            </a:pPr>
            <a:endParaRPr lang="fr-FR" sz="1600" dirty="0"/>
          </a:p>
          <a:p>
            <a:pPr marL="584200" lvl="1" indent="0" algn="ctr">
              <a:spcBef>
                <a:spcPts val="0"/>
              </a:spcBef>
              <a:buSzPts val="1600"/>
              <a:buNone/>
            </a:pPr>
            <a:endParaRPr lang="fr-FR" sz="1600" dirty="0"/>
          </a:p>
          <a:p>
            <a:pPr marL="127000" lvl="0" indent="0" algn="ctr" rtl="0">
              <a:spcBef>
                <a:spcPts val="0"/>
              </a:spcBef>
              <a:spcAft>
                <a:spcPts val="0"/>
              </a:spcAft>
              <a:buSzPts val="1600"/>
              <a:buNone/>
            </a:pPr>
            <a:r>
              <a:rPr lang="fr-FR" sz="1600" b="1" dirty="0" err="1">
                <a:solidFill>
                  <a:srgbClr val="1155CC"/>
                </a:solidFill>
              </a:rPr>
              <a:t>Strongly</a:t>
            </a:r>
            <a:r>
              <a:rPr lang="fr-FR" sz="1600" b="1" dirty="0">
                <a:solidFill>
                  <a:srgbClr val="1155CC"/>
                </a:solidFill>
              </a:rPr>
              <a:t> </a:t>
            </a:r>
            <a:r>
              <a:rPr lang="fr-FR" sz="1600" b="1" dirty="0" err="1">
                <a:solidFill>
                  <a:srgbClr val="1155CC"/>
                </a:solidFill>
              </a:rPr>
              <a:t>Interacting</a:t>
            </a:r>
            <a:r>
              <a:rPr lang="fr-FR" sz="1600" b="1" dirty="0">
                <a:solidFill>
                  <a:srgbClr val="1155CC"/>
                </a:solidFill>
              </a:rPr>
              <a:t> </a:t>
            </a:r>
            <a:r>
              <a:rPr lang="fr-FR" sz="1600" b="1" dirty="0" err="1">
                <a:solidFill>
                  <a:srgbClr val="1155CC"/>
                </a:solidFill>
              </a:rPr>
              <a:t>Matter</a:t>
            </a:r>
            <a:endParaRPr lang="fr-FR" sz="1600" b="1" dirty="0">
              <a:solidFill>
                <a:srgbClr val="1155CC"/>
              </a:solidFill>
            </a:endParaRPr>
          </a:p>
          <a:p>
            <a:pPr marL="584200" lvl="1" indent="0" algn="ctr">
              <a:spcBef>
                <a:spcPts val="0"/>
              </a:spcBef>
              <a:buSzPts val="1600"/>
              <a:buNone/>
            </a:pPr>
            <a:r>
              <a:rPr lang="fr-FR" sz="1600" dirty="0"/>
              <a:t>LHC </a:t>
            </a:r>
          </a:p>
          <a:p>
            <a:pPr marL="584200" lvl="1" indent="0" algn="ctr">
              <a:spcBef>
                <a:spcPts val="0"/>
              </a:spcBef>
              <a:buSzPts val="1600"/>
              <a:buNone/>
            </a:pPr>
            <a:r>
              <a:rPr lang="fr-FR" sz="1600" dirty="0"/>
              <a:t>FAIR/SPS/JPARC</a:t>
            </a:r>
          </a:p>
          <a:p>
            <a:pPr marL="584200" lvl="1" indent="0" algn="ctr">
              <a:spcBef>
                <a:spcPts val="0"/>
              </a:spcBef>
              <a:buSzPts val="1600"/>
              <a:buNone/>
            </a:pPr>
            <a:endParaRPr lang="fr-FR" sz="1600" dirty="0"/>
          </a:p>
          <a:p>
            <a:pPr marL="584200" lvl="1" indent="0" algn="ctr">
              <a:spcBef>
                <a:spcPts val="0"/>
              </a:spcBef>
              <a:buSzPts val="1600"/>
              <a:buNone/>
            </a:pPr>
            <a:endParaRPr lang="fr-FR" sz="1600" dirty="0"/>
          </a:p>
          <a:p>
            <a:pPr marL="127000" lvl="0" indent="0" algn="ctr">
              <a:buSzPts val="1600"/>
              <a:buNone/>
            </a:pPr>
            <a:r>
              <a:rPr lang="fr-FR" sz="1600" b="1" dirty="0">
                <a:solidFill>
                  <a:srgbClr val="00B050"/>
                </a:solidFill>
              </a:rPr>
              <a:t>The </a:t>
            </a:r>
            <a:r>
              <a:rPr lang="fr-FR" sz="1600" b="1" dirty="0" err="1">
                <a:solidFill>
                  <a:srgbClr val="00B050"/>
                </a:solidFill>
              </a:rPr>
              <a:t>role</a:t>
            </a:r>
            <a:r>
              <a:rPr lang="fr-FR" sz="1600" b="1" dirty="0">
                <a:solidFill>
                  <a:srgbClr val="00B050"/>
                </a:solidFill>
              </a:rPr>
              <a:t> of </a:t>
            </a:r>
            <a:r>
              <a:rPr lang="fr-FR" sz="1600" b="1" dirty="0" err="1">
                <a:solidFill>
                  <a:srgbClr val="00B050"/>
                </a:solidFill>
              </a:rPr>
              <a:t>theory</a:t>
            </a:r>
            <a:endParaRPr lang="fr-FR" sz="1600" b="1" dirty="0">
              <a:solidFill>
                <a:srgbClr val="00B050"/>
              </a:solidFill>
            </a:endParaRPr>
          </a:p>
          <a:p>
            <a:pPr marL="584200" lvl="1" indent="0" algn="ctr">
              <a:spcBef>
                <a:spcPts val="0"/>
              </a:spcBef>
              <a:buSzPts val="1600"/>
              <a:buNone/>
            </a:pPr>
            <a:r>
              <a:rPr lang="fr-FR" sz="1600" dirty="0" err="1"/>
              <a:t>Nucleon</a:t>
            </a:r>
            <a:r>
              <a:rPr lang="fr-FR" sz="1600" dirty="0"/>
              <a:t> structure</a:t>
            </a:r>
          </a:p>
          <a:p>
            <a:pPr marL="584200" lvl="1" indent="0" algn="ctr">
              <a:spcBef>
                <a:spcPts val="0"/>
              </a:spcBef>
              <a:buSzPts val="1600"/>
              <a:buNone/>
            </a:pPr>
            <a:r>
              <a:rPr lang="fr-FR" sz="1600" dirty="0"/>
              <a:t>QCD </a:t>
            </a:r>
            <a:r>
              <a:rPr lang="fr-FR" sz="1600" dirty="0" err="1"/>
              <a:t>matter</a:t>
            </a:r>
            <a:endParaRPr lang="fr-FR" sz="1600" dirty="0"/>
          </a:p>
          <a:p>
            <a:pPr marL="584200" lvl="1" indent="0" algn="ctr">
              <a:spcBef>
                <a:spcPts val="0"/>
              </a:spcBef>
              <a:buSzPts val="1600"/>
              <a:buNone/>
            </a:pPr>
            <a:endParaRPr sz="1200" dirty="0"/>
          </a:p>
        </p:txBody>
      </p:sp>
      <p:pic>
        <p:nvPicPr>
          <p:cNvPr id="8" name="Google Shape;165;p37">
            <a:extLst>
              <a:ext uri="{FF2B5EF4-FFF2-40B4-BE49-F238E27FC236}">
                <a16:creationId xmlns:a16="http://schemas.microsoft.com/office/drawing/2014/main" id="{8684FD35-285A-4CD7-9206-D7B87A1130C4}"/>
              </a:ext>
            </a:extLst>
          </p:cNvPr>
          <p:cNvPicPr preferRelativeResize="0"/>
          <p:nvPr/>
        </p:nvPicPr>
        <p:blipFill>
          <a:blip r:embed="rId4">
            <a:alphaModFix/>
          </a:blip>
          <a:stretch>
            <a:fillRect/>
          </a:stretch>
        </p:blipFill>
        <p:spPr>
          <a:xfrm>
            <a:off x="7176976" y="943460"/>
            <a:ext cx="1371600" cy="1285875"/>
          </a:xfrm>
          <a:prstGeom prst="rect">
            <a:avLst/>
          </a:prstGeom>
          <a:noFill/>
          <a:ln>
            <a:noFill/>
          </a:ln>
        </p:spPr>
      </p:pic>
      <p:pic>
        <p:nvPicPr>
          <p:cNvPr id="10" name="Grouper" descr="Grouper">
            <a:extLst>
              <a:ext uri="{FF2B5EF4-FFF2-40B4-BE49-F238E27FC236}">
                <a16:creationId xmlns:a16="http://schemas.microsoft.com/office/drawing/2014/main" id="{A4E547EC-5D39-4F33-875F-DC0678759482}"/>
              </a:ext>
            </a:extLst>
          </p:cNvPr>
          <p:cNvPicPr>
            <a:picLocks noChangeAspect="1"/>
          </p:cNvPicPr>
          <p:nvPr/>
        </p:nvPicPr>
        <p:blipFill>
          <a:blip r:embed="rId5">
            <a:extLst/>
          </a:blip>
          <a:srcRect l="17027" t="2004" r="17059" b="3971"/>
          <a:stretch>
            <a:fillRect/>
          </a:stretch>
        </p:blipFill>
        <p:spPr>
          <a:xfrm>
            <a:off x="257686" y="2571750"/>
            <a:ext cx="2353291" cy="1556077"/>
          </a:xfrm>
          <a:prstGeom prst="rect">
            <a:avLst/>
          </a:prstGeom>
          <a:ln w="12700">
            <a:miter lim="400000"/>
          </a:ln>
        </p:spPr>
      </p:pic>
    </p:spTree>
    <p:extLst>
      <p:ext uri="{BB962C8B-B14F-4D97-AF65-F5344CB8AC3E}">
        <p14:creationId xmlns:p14="http://schemas.microsoft.com/office/powerpoint/2010/main" val="3805421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a:t>
            </a:fld>
            <a:endParaRPr/>
          </a:p>
        </p:txBody>
      </p:sp>
      <p:pic>
        <p:nvPicPr>
          <p:cNvPr id="284" name="Google Shape;284;p47"/>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285" name="Google Shape;285;p47"/>
          <p:cNvSpPr txBox="1">
            <a:spLocks noGrp="1"/>
          </p:cNvSpPr>
          <p:nvPr>
            <p:ph type="title" idx="4294967295"/>
          </p:nvPr>
        </p:nvSpPr>
        <p:spPr>
          <a:xfrm>
            <a:off x="365250" y="0"/>
            <a:ext cx="8689500" cy="55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FR" b="1" dirty="0">
                <a:solidFill>
                  <a:srgbClr val="C00000"/>
                </a:solidFill>
                <a:latin typeface="+mn-lt"/>
                <a:ea typeface="Comic Sans MS"/>
                <a:cs typeface="Comic Sans MS"/>
                <a:sym typeface="Comic Sans MS"/>
              </a:rPr>
              <a:t>Structure of </a:t>
            </a:r>
            <a:r>
              <a:rPr lang="fr-FR" b="1" dirty="0" err="1">
                <a:solidFill>
                  <a:srgbClr val="C00000"/>
                </a:solidFill>
                <a:latin typeface="+mn-lt"/>
                <a:ea typeface="Comic Sans MS"/>
                <a:cs typeface="Comic Sans MS"/>
                <a:sym typeface="Comic Sans MS"/>
              </a:rPr>
              <a:t>nucleon</a:t>
            </a:r>
            <a:r>
              <a:rPr lang="fr-FR" b="1" dirty="0">
                <a:solidFill>
                  <a:srgbClr val="C00000"/>
                </a:solidFill>
                <a:latin typeface="+mn-lt"/>
                <a:ea typeface="Comic Sans MS"/>
                <a:cs typeface="Comic Sans MS"/>
                <a:sym typeface="Comic Sans MS"/>
              </a:rPr>
              <a:t> and </a:t>
            </a:r>
            <a:r>
              <a:rPr lang="fr-FR" b="1" dirty="0" err="1">
                <a:solidFill>
                  <a:srgbClr val="C00000"/>
                </a:solidFill>
                <a:latin typeface="+mn-lt"/>
                <a:ea typeface="Comic Sans MS"/>
                <a:cs typeface="Comic Sans MS"/>
                <a:sym typeface="Comic Sans MS"/>
              </a:rPr>
              <a:t>nuclei</a:t>
            </a:r>
            <a:endParaRPr b="1" dirty="0">
              <a:solidFill>
                <a:srgbClr val="C00000"/>
              </a:solidFill>
              <a:latin typeface="+mn-lt"/>
              <a:ea typeface="Comic Sans MS"/>
              <a:cs typeface="Comic Sans MS"/>
              <a:sym typeface="Comic Sans MS"/>
            </a:endParaRPr>
          </a:p>
        </p:txBody>
      </p:sp>
      <p:cxnSp>
        <p:nvCxnSpPr>
          <p:cNvPr id="286" name="Google Shape;286;p47"/>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pic>
        <p:nvPicPr>
          <p:cNvPr id="8" name="Google Shape;217;p42" descr="Screen Clipping">
            <a:extLst>
              <a:ext uri="{FF2B5EF4-FFF2-40B4-BE49-F238E27FC236}">
                <a16:creationId xmlns:a16="http://schemas.microsoft.com/office/drawing/2014/main" id="{ACB9AD3F-0935-4627-A5B3-DA72BC862865}"/>
              </a:ext>
            </a:extLst>
          </p:cNvPr>
          <p:cNvPicPr preferRelativeResize="0">
            <a:picLocks noChangeAspect="1"/>
          </p:cNvPicPr>
          <p:nvPr/>
        </p:nvPicPr>
        <p:blipFill rotWithShape="1">
          <a:blip r:embed="rId4">
            <a:alphaModFix/>
          </a:blip>
          <a:srcRect/>
          <a:stretch/>
        </p:blipFill>
        <p:spPr>
          <a:xfrm>
            <a:off x="2153" y="1120350"/>
            <a:ext cx="1690525" cy="2330724"/>
          </a:xfrm>
          <a:prstGeom prst="rect">
            <a:avLst/>
          </a:prstGeom>
          <a:noFill/>
          <a:ln>
            <a:noFill/>
          </a:ln>
        </p:spPr>
      </p:pic>
      <p:pic>
        <p:nvPicPr>
          <p:cNvPr id="9" name="Google Shape;218;p42" descr="Screen Clipping">
            <a:extLst>
              <a:ext uri="{FF2B5EF4-FFF2-40B4-BE49-F238E27FC236}">
                <a16:creationId xmlns:a16="http://schemas.microsoft.com/office/drawing/2014/main" id="{35721E99-CD34-4474-986F-1DD789503219}"/>
              </a:ext>
            </a:extLst>
          </p:cNvPr>
          <p:cNvPicPr preferRelativeResize="0">
            <a:picLocks noChangeAspect="1"/>
          </p:cNvPicPr>
          <p:nvPr/>
        </p:nvPicPr>
        <p:blipFill rotWithShape="1">
          <a:blip r:embed="rId5">
            <a:alphaModFix/>
          </a:blip>
          <a:srcRect/>
          <a:stretch/>
        </p:blipFill>
        <p:spPr>
          <a:xfrm>
            <a:off x="3322124" y="827871"/>
            <a:ext cx="1579691" cy="1566882"/>
          </a:xfrm>
          <a:prstGeom prst="rect">
            <a:avLst/>
          </a:prstGeom>
          <a:noFill/>
          <a:ln>
            <a:noFill/>
          </a:ln>
        </p:spPr>
      </p:pic>
      <p:pic>
        <p:nvPicPr>
          <p:cNvPr id="10" name="Google Shape;219;p42" descr="Screen Clipping">
            <a:extLst>
              <a:ext uri="{FF2B5EF4-FFF2-40B4-BE49-F238E27FC236}">
                <a16:creationId xmlns:a16="http://schemas.microsoft.com/office/drawing/2014/main" id="{C930F225-CEB4-448E-BAE5-A63726F801A4}"/>
              </a:ext>
            </a:extLst>
          </p:cNvPr>
          <p:cNvPicPr preferRelativeResize="0"/>
          <p:nvPr/>
        </p:nvPicPr>
        <p:blipFill rotWithShape="1">
          <a:blip r:embed="rId6">
            <a:alphaModFix/>
          </a:blip>
          <a:srcRect/>
          <a:stretch/>
        </p:blipFill>
        <p:spPr>
          <a:xfrm>
            <a:off x="3652882" y="692319"/>
            <a:ext cx="1009791" cy="257211"/>
          </a:xfrm>
          <a:prstGeom prst="rect">
            <a:avLst/>
          </a:prstGeom>
          <a:noFill/>
          <a:ln>
            <a:noFill/>
          </a:ln>
        </p:spPr>
      </p:pic>
      <p:sp>
        <p:nvSpPr>
          <p:cNvPr id="11" name="Google Shape;220;p42">
            <a:extLst>
              <a:ext uri="{FF2B5EF4-FFF2-40B4-BE49-F238E27FC236}">
                <a16:creationId xmlns:a16="http://schemas.microsoft.com/office/drawing/2014/main" id="{4205BC63-A99C-460E-B165-FCF9D0C52C39}"/>
              </a:ext>
            </a:extLst>
          </p:cNvPr>
          <p:cNvSpPr txBox="1"/>
          <p:nvPr/>
        </p:nvSpPr>
        <p:spPr>
          <a:xfrm>
            <a:off x="1713823" y="820925"/>
            <a:ext cx="1540842" cy="65408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200" b="0" i="0" u="none" strike="noStrike" cap="none" dirty="0">
                <a:solidFill>
                  <a:srgbClr val="00B0F0"/>
                </a:solidFill>
                <a:latin typeface="Arial"/>
                <a:ea typeface="Arial"/>
                <a:cs typeface="Arial"/>
                <a:sym typeface="Arial"/>
              </a:rPr>
              <a:t>Deeply Virtual </a:t>
            </a:r>
          </a:p>
          <a:p>
            <a:pPr marL="0" marR="0" lvl="0" indent="0" algn="ctr" rtl="0">
              <a:lnSpc>
                <a:spcPct val="100000"/>
              </a:lnSpc>
              <a:spcBef>
                <a:spcPts val="0"/>
              </a:spcBef>
              <a:spcAft>
                <a:spcPts val="0"/>
              </a:spcAft>
              <a:buNone/>
            </a:pPr>
            <a:r>
              <a:rPr lang="en" sz="1200" b="0" i="0" u="none" strike="noStrike" cap="none" dirty="0">
                <a:solidFill>
                  <a:srgbClr val="00B0F0"/>
                </a:solidFill>
                <a:latin typeface="Arial"/>
                <a:ea typeface="Arial"/>
                <a:cs typeface="Arial"/>
                <a:sym typeface="Arial"/>
              </a:rPr>
              <a:t>Compton Scattering </a:t>
            </a:r>
          </a:p>
          <a:p>
            <a:pPr marL="0" marR="0" lvl="0" indent="0" algn="ctr" rtl="0">
              <a:lnSpc>
                <a:spcPct val="100000"/>
              </a:lnSpc>
              <a:spcBef>
                <a:spcPts val="0"/>
              </a:spcBef>
              <a:spcAft>
                <a:spcPts val="0"/>
              </a:spcAft>
              <a:buNone/>
            </a:pPr>
            <a:r>
              <a:rPr lang="en" sz="1200" b="0" i="0" u="none" strike="noStrike" cap="none" dirty="0">
                <a:solidFill>
                  <a:srgbClr val="00B0F0"/>
                </a:solidFill>
                <a:latin typeface="Arial"/>
                <a:ea typeface="Arial"/>
                <a:cs typeface="Arial"/>
                <a:sym typeface="Arial"/>
              </a:rPr>
              <a:t>(DVCS)</a:t>
            </a:r>
            <a:endParaRPr sz="1200" b="0" i="0" u="none" strike="noStrike" cap="none" dirty="0">
              <a:solidFill>
                <a:srgbClr val="00B0F0"/>
              </a:solidFill>
              <a:latin typeface="Arial"/>
              <a:ea typeface="Arial"/>
              <a:cs typeface="Arial"/>
              <a:sym typeface="Arial"/>
            </a:endParaRPr>
          </a:p>
        </p:txBody>
      </p:sp>
      <p:sp>
        <p:nvSpPr>
          <p:cNvPr id="287" name="Google Shape;287;p47"/>
          <p:cNvSpPr txBox="1"/>
          <p:nvPr/>
        </p:nvSpPr>
        <p:spPr>
          <a:xfrm>
            <a:off x="122841" y="2394753"/>
            <a:ext cx="5190563" cy="2509089"/>
          </a:xfrm>
          <a:prstGeom prst="rect">
            <a:avLst/>
          </a:prstGeom>
          <a:solidFill>
            <a:schemeClr val="bg1"/>
          </a:solidFill>
          <a:ln>
            <a:noFill/>
          </a:ln>
        </p:spPr>
        <p:txBody>
          <a:bodyPr spcFirstLastPara="1" wrap="square" lIns="91425" tIns="91425" rIns="91425" bIns="91425" anchor="t" anchorCtr="0">
            <a:noAutofit/>
          </a:bodyPr>
          <a:lstStyle/>
          <a:p>
            <a:pPr marL="171450" indent="-171450">
              <a:buFont typeface="Arial" panose="020B0604020202020204" pitchFamily="34" charset="0"/>
              <a:buChar char="•"/>
            </a:pPr>
            <a:r>
              <a:rPr lang="en-US" sz="1200" b="1" dirty="0">
                <a:solidFill>
                  <a:srgbClr val="595959"/>
                </a:solidFill>
                <a:sym typeface="Wingdings" panose="05000000000000000000" pitchFamily="2" charset="2"/>
              </a:rPr>
              <a:t>e</a:t>
            </a:r>
            <a:r>
              <a:rPr lang="en-US" sz="1200" b="1" dirty="0">
                <a:solidFill>
                  <a:srgbClr val="595959"/>
                </a:solidFill>
              </a:rPr>
              <a:t>-p/A collisions </a:t>
            </a:r>
            <a:r>
              <a:rPr lang="en-US" sz="1200" dirty="0">
                <a:solidFill>
                  <a:srgbClr val="595959"/>
                </a:solidFill>
              </a:rPr>
              <a:t>: electromagnetic </a:t>
            </a:r>
            <a:r>
              <a:rPr lang="en-US" sz="1200" dirty="0">
                <a:solidFill>
                  <a:srgbClr val="595959"/>
                </a:solidFill>
                <a:latin typeface="+mn-lt"/>
              </a:rPr>
              <a:t>probes</a:t>
            </a:r>
            <a:r>
              <a:rPr lang="en-US" sz="1200" dirty="0">
                <a:solidFill>
                  <a:srgbClr val="595959"/>
                </a:solidFill>
              </a:rPr>
              <a:t> </a:t>
            </a:r>
            <a:r>
              <a:rPr lang="en-US" sz="1200" dirty="0">
                <a:solidFill>
                  <a:srgbClr val="595959"/>
                </a:solidFill>
                <a:sym typeface="Wingdings" panose="05000000000000000000" pitchFamily="2" charset="2"/>
              </a:rPr>
              <a:t></a:t>
            </a:r>
            <a:r>
              <a:rPr lang="en-US" sz="1200" dirty="0">
                <a:solidFill>
                  <a:srgbClr val="595959"/>
                </a:solidFill>
              </a:rPr>
              <a:t> cleanest access</a:t>
            </a:r>
          </a:p>
          <a:p>
            <a:endParaRPr lang="en-US" sz="1200" dirty="0">
              <a:solidFill>
                <a:srgbClr val="595959"/>
              </a:solidFill>
              <a:sym typeface="Wingdings" panose="05000000000000000000" pitchFamily="2" charset="2"/>
            </a:endParaRPr>
          </a:p>
          <a:p>
            <a:pPr marL="171450" indent="-171450">
              <a:buFont typeface="Arial" panose="020B0604020202020204" pitchFamily="34" charset="0"/>
              <a:buChar char="•"/>
            </a:pPr>
            <a:r>
              <a:rPr lang="en-US" sz="1200" b="1" dirty="0">
                <a:solidFill>
                  <a:srgbClr val="595959"/>
                </a:solidFill>
              </a:rPr>
              <a:t>High beam energy </a:t>
            </a:r>
            <a:r>
              <a:rPr lang="en-US" sz="1200" dirty="0">
                <a:solidFill>
                  <a:srgbClr val="595959"/>
                </a:solidFill>
              </a:rPr>
              <a:t>(&gt;10 GeV) needed to resolve quarks and gluons</a:t>
            </a:r>
          </a:p>
          <a:p>
            <a:endParaRPr lang="fr-FR" sz="1200" dirty="0">
              <a:solidFill>
                <a:srgbClr val="595959"/>
              </a:solidFill>
              <a:sym typeface="Wingdings" panose="05000000000000000000" pitchFamily="2" charset="2"/>
            </a:endParaRPr>
          </a:p>
          <a:p>
            <a:pPr marL="171450" indent="-171450">
              <a:buFont typeface="Arial" panose="020B0604020202020204" pitchFamily="34" charset="0"/>
              <a:buChar char="•"/>
            </a:pPr>
            <a:r>
              <a:rPr lang="fr-FR" sz="1200" b="1" dirty="0">
                <a:solidFill>
                  <a:srgbClr val="595959"/>
                </a:solidFill>
              </a:rPr>
              <a:t>H</a:t>
            </a:r>
            <a:r>
              <a:rPr lang="en" sz="1200" b="1" dirty="0">
                <a:solidFill>
                  <a:srgbClr val="595959"/>
                </a:solidFill>
              </a:rPr>
              <a:t>igh luminosity </a:t>
            </a:r>
            <a:r>
              <a:rPr lang="en" sz="1200" dirty="0">
                <a:solidFill>
                  <a:srgbClr val="595959"/>
                </a:solidFill>
              </a:rPr>
              <a:t>require</a:t>
            </a:r>
            <a:r>
              <a:rPr lang="fr-FR" sz="1200" dirty="0">
                <a:solidFill>
                  <a:srgbClr val="595959"/>
                </a:solidFill>
              </a:rPr>
              <a:t>d : </a:t>
            </a:r>
            <a:r>
              <a:rPr lang="fr-FR" sz="1200" dirty="0" err="1">
                <a:solidFill>
                  <a:srgbClr val="595959"/>
                </a:solidFill>
              </a:rPr>
              <a:t>small</a:t>
            </a:r>
            <a:r>
              <a:rPr lang="fr-FR" sz="1200" dirty="0">
                <a:solidFill>
                  <a:srgbClr val="595959"/>
                </a:solidFill>
              </a:rPr>
              <a:t> </a:t>
            </a:r>
            <a:r>
              <a:rPr lang="fr-FR" sz="1200" dirty="0">
                <a:solidFill>
                  <a:srgbClr val="595959"/>
                </a:solidFill>
                <a:latin typeface="+mn-lt"/>
              </a:rPr>
              <a:t>cross</a:t>
            </a:r>
            <a:r>
              <a:rPr lang="fr-FR" sz="1200" dirty="0">
                <a:solidFill>
                  <a:srgbClr val="595959"/>
                </a:solidFill>
              </a:rPr>
              <a:t> sections (</a:t>
            </a:r>
            <a:r>
              <a:rPr lang="fr-FR" sz="1200" b="1" dirty="0">
                <a:solidFill>
                  <a:srgbClr val="595959"/>
                </a:solidFill>
              </a:rPr>
              <a:t>exclusive process</a:t>
            </a:r>
            <a:r>
              <a:rPr lang="fr-FR" sz="1200" dirty="0">
                <a:solidFill>
                  <a:srgbClr val="595959"/>
                </a:solidFill>
              </a:rPr>
              <a:t>)</a:t>
            </a:r>
          </a:p>
          <a:p>
            <a:pPr>
              <a:lnSpc>
                <a:spcPct val="200000"/>
              </a:lnSpc>
            </a:pPr>
            <a:r>
              <a:rPr lang="fr-FR" b="1" dirty="0">
                <a:solidFill>
                  <a:srgbClr val="C00000"/>
                </a:solidFill>
              </a:rPr>
              <a:t>French groups</a:t>
            </a:r>
          </a:p>
          <a:p>
            <a:pPr marL="285750" lvl="5" indent="-285750">
              <a:buFont typeface="Arial" panose="020B0604020202020204" pitchFamily="34" charset="0"/>
              <a:buChar char="•"/>
            </a:pPr>
            <a:r>
              <a:rPr lang="fr-FR" sz="1200" dirty="0">
                <a:solidFill>
                  <a:srgbClr val="595959"/>
                </a:solidFill>
              </a:rPr>
              <a:t>Important </a:t>
            </a:r>
            <a:r>
              <a:rPr lang="fr-FR" sz="1200" b="1" dirty="0" err="1">
                <a:solidFill>
                  <a:srgbClr val="595959"/>
                </a:solidFill>
              </a:rPr>
              <a:t>theoretical</a:t>
            </a:r>
            <a:r>
              <a:rPr lang="fr-FR" sz="1200" b="1" dirty="0">
                <a:solidFill>
                  <a:srgbClr val="595959"/>
                </a:solidFill>
              </a:rPr>
              <a:t> expertise </a:t>
            </a:r>
          </a:p>
          <a:p>
            <a:pPr marL="285750" lvl="5" indent="-285750">
              <a:buFont typeface="Arial" panose="020B0604020202020204" pitchFamily="34" charset="0"/>
              <a:buChar char="•"/>
            </a:pPr>
            <a:endParaRPr lang="fr-FR" sz="1200" dirty="0">
              <a:solidFill>
                <a:srgbClr val="595959"/>
              </a:solidFill>
            </a:endParaRPr>
          </a:p>
          <a:p>
            <a:pPr marL="285750" lvl="5" indent="-285750">
              <a:buFont typeface="Arial" panose="020B0604020202020204" pitchFamily="34" charset="0"/>
              <a:buChar char="•"/>
            </a:pPr>
            <a:r>
              <a:rPr lang="fr-FR" sz="1200" dirty="0" err="1">
                <a:solidFill>
                  <a:srgbClr val="595959"/>
                </a:solidFill>
              </a:rPr>
              <a:t>Current</a:t>
            </a:r>
            <a:r>
              <a:rPr lang="fr-FR" sz="1200" dirty="0">
                <a:solidFill>
                  <a:srgbClr val="595959"/>
                </a:solidFill>
              </a:rPr>
              <a:t> </a:t>
            </a:r>
            <a:r>
              <a:rPr lang="fr-FR" sz="1200" dirty="0" err="1">
                <a:solidFill>
                  <a:srgbClr val="595959"/>
                </a:solidFill>
              </a:rPr>
              <a:t>experimental</a:t>
            </a:r>
            <a:r>
              <a:rPr lang="fr-FR" sz="1200" dirty="0">
                <a:solidFill>
                  <a:srgbClr val="595959"/>
                </a:solidFill>
              </a:rPr>
              <a:t> </a:t>
            </a:r>
            <a:r>
              <a:rPr lang="fr-FR" sz="1200" dirty="0" err="1">
                <a:solidFill>
                  <a:srgbClr val="595959"/>
                </a:solidFill>
              </a:rPr>
              <a:t>activities</a:t>
            </a:r>
            <a:r>
              <a:rPr lang="fr-FR" sz="1200" dirty="0">
                <a:solidFill>
                  <a:srgbClr val="595959"/>
                </a:solidFill>
              </a:rPr>
              <a:t> at </a:t>
            </a:r>
            <a:r>
              <a:rPr lang="fr-FR" sz="1200" b="1" dirty="0">
                <a:solidFill>
                  <a:srgbClr val="595959"/>
                </a:solidFill>
              </a:rPr>
              <a:t>Jefferson </a:t>
            </a:r>
            <a:r>
              <a:rPr lang="fr-FR" sz="1200" b="1" dirty="0" err="1">
                <a:solidFill>
                  <a:srgbClr val="595959"/>
                </a:solidFill>
              </a:rPr>
              <a:t>lab</a:t>
            </a:r>
            <a:r>
              <a:rPr lang="fr-FR" sz="1200" b="1" dirty="0">
                <a:solidFill>
                  <a:srgbClr val="595959"/>
                </a:solidFill>
              </a:rPr>
              <a:t> </a:t>
            </a:r>
            <a:r>
              <a:rPr lang="fr-FR" sz="1200" dirty="0">
                <a:solidFill>
                  <a:srgbClr val="595959"/>
                </a:solidFill>
              </a:rPr>
              <a:t>(USA)</a:t>
            </a:r>
          </a:p>
          <a:p>
            <a:pPr marL="285750" lvl="5" indent="-285750">
              <a:buFont typeface="Arial" panose="020B0604020202020204" pitchFamily="34" charset="0"/>
              <a:buChar char="•"/>
            </a:pPr>
            <a:endParaRPr lang="en-US" sz="1200" dirty="0">
              <a:solidFill>
                <a:srgbClr val="595959"/>
              </a:solidFill>
            </a:endParaRPr>
          </a:p>
          <a:p>
            <a:pPr marL="285750" lvl="5" indent="-285750">
              <a:buFont typeface="Arial" panose="020B0604020202020204" pitchFamily="34" charset="0"/>
              <a:buChar char="•"/>
            </a:pPr>
            <a:r>
              <a:rPr lang="en-US" sz="1200" dirty="0">
                <a:solidFill>
                  <a:srgbClr val="595959"/>
                </a:solidFill>
              </a:rPr>
              <a:t>Future activities at the </a:t>
            </a:r>
            <a:r>
              <a:rPr lang="en-US" sz="1200" b="1" dirty="0">
                <a:solidFill>
                  <a:srgbClr val="595959"/>
                </a:solidFill>
              </a:rPr>
              <a:t>electron-ion collider </a:t>
            </a:r>
            <a:r>
              <a:rPr lang="en-US" sz="1200" dirty="0">
                <a:solidFill>
                  <a:srgbClr val="595959"/>
                </a:solidFill>
              </a:rPr>
              <a:t>(BNL, USA)</a:t>
            </a:r>
          </a:p>
        </p:txBody>
      </p:sp>
      <p:sp>
        <p:nvSpPr>
          <p:cNvPr id="20" name="TextBox 21">
            <a:extLst>
              <a:ext uri="{FF2B5EF4-FFF2-40B4-BE49-F238E27FC236}">
                <a16:creationId xmlns:a16="http://schemas.microsoft.com/office/drawing/2014/main" id="{6AC852F6-FD4D-4B3A-94A7-1D16EB59D103}"/>
              </a:ext>
            </a:extLst>
          </p:cNvPr>
          <p:cNvSpPr txBox="1"/>
          <p:nvPr/>
        </p:nvSpPr>
        <p:spPr>
          <a:xfrm>
            <a:off x="5850538" y="4186940"/>
            <a:ext cx="1187726" cy="461665"/>
          </a:xfrm>
          <a:prstGeom prst="rect">
            <a:avLst/>
          </a:prstGeom>
          <a:noFill/>
        </p:spPr>
        <p:txBody>
          <a:bodyPr wrap="square" rtlCol="0">
            <a:spAutoFit/>
          </a:bodyPr>
          <a:lstStyle/>
          <a:p>
            <a:pPr algn="ctr"/>
            <a:r>
              <a:rPr lang="en-US" sz="1200" b="1" dirty="0">
                <a:solidFill>
                  <a:srgbClr val="FF0000"/>
                </a:solidFill>
                <a:latin typeface="Comic Sans MS" panose="030F0702030302020204" pitchFamily="66" charset="0"/>
              </a:rPr>
              <a:t>Study of gluons</a:t>
            </a:r>
          </a:p>
        </p:txBody>
      </p:sp>
      <p:sp>
        <p:nvSpPr>
          <p:cNvPr id="21" name="TextBox 38">
            <a:extLst>
              <a:ext uri="{FF2B5EF4-FFF2-40B4-BE49-F238E27FC236}">
                <a16:creationId xmlns:a16="http://schemas.microsoft.com/office/drawing/2014/main" id="{73AC061A-67CA-46C8-84EE-1F5C745DF1F4}"/>
              </a:ext>
            </a:extLst>
          </p:cNvPr>
          <p:cNvSpPr txBox="1"/>
          <p:nvPr/>
        </p:nvSpPr>
        <p:spPr>
          <a:xfrm>
            <a:off x="7265507" y="4177331"/>
            <a:ext cx="1424787" cy="461665"/>
          </a:xfrm>
          <a:prstGeom prst="rect">
            <a:avLst/>
          </a:prstGeom>
          <a:noFill/>
        </p:spPr>
        <p:txBody>
          <a:bodyPr wrap="square" rtlCol="0">
            <a:spAutoFit/>
          </a:bodyPr>
          <a:lstStyle/>
          <a:p>
            <a:pPr algn="ctr"/>
            <a:r>
              <a:rPr lang="en-US" sz="1200" b="1" dirty="0">
                <a:solidFill>
                  <a:srgbClr val="0070C0"/>
                </a:solidFill>
                <a:latin typeface="Comic Sans MS" panose="030F0702030302020204" pitchFamily="66" charset="0"/>
              </a:rPr>
              <a:t>Study of valence quarks</a:t>
            </a:r>
          </a:p>
        </p:txBody>
      </p:sp>
      <p:sp>
        <p:nvSpPr>
          <p:cNvPr id="23" name="Rounded Rectangle 40">
            <a:extLst>
              <a:ext uri="{FF2B5EF4-FFF2-40B4-BE49-F238E27FC236}">
                <a16:creationId xmlns:a16="http://schemas.microsoft.com/office/drawing/2014/main" id="{924B0E57-C6C4-4500-AB59-6DD5AB20E73A}"/>
              </a:ext>
            </a:extLst>
          </p:cNvPr>
          <p:cNvSpPr/>
          <p:nvPr/>
        </p:nvSpPr>
        <p:spPr>
          <a:xfrm>
            <a:off x="7386330" y="4222061"/>
            <a:ext cx="1180925" cy="387196"/>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 descr="Screen Clipping">
            <a:extLst>
              <a:ext uri="{FF2B5EF4-FFF2-40B4-BE49-F238E27FC236}">
                <a16:creationId xmlns:a16="http://schemas.microsoft.com/office/drawing/2014/main" id="{349A728D-05FA-4C43-A7AE-6728D13B9B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3367" y="900581"/>
            <a:ext cx="3929007" cy="2825490"/>
          </a:xfrm>
          <a:prstGeom prst="rect">
            <a:avLst/>
          </a:prstGeom>
        </p:spPr>
      </p:pic>
      <p:cxnSp>
        <p:nvCxnSpPr>
          <p:cNvPr id="13" name="Straight Connector 3">
            <a:extLst>
              <a:ext uri="{FF2B5EF4-FFF2-40B4-BE49-F238E27FC236}">
                <a16:creationId xmlns:a16="http://schemas.microsoft.com/office/drawing/2014/main" id="{44940C4C-F720-4C79-8616-2E9D77185FDA}"/>
              </a:ext>
            </a:extLst>
          </p:cNvPr>
          <p:cNvCxnSpPr/>
          <p:nvPr/>
        </p:nvCxnSpPr>
        <p:spPr>
          <a:xfrm flipV="1">
            <a:off x="5721520" y="944045"/>
            <a:ext cx="2514600" cy="23357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6">
            <a:extLst>
              <a:ext uri="{FF2B5EF4-FFF2-40B4-BE49-F238E27FC236}">
                <a16:creationId xmlns:a16="http://schemas.microsoft.com/office/drawing/2014/main" id="{8FB1B47E-0242-446C-832C-F3097B00E61F}"/>
              </a:ext>
            </a:extLst>
          </p:cNvPr>
          <p:cNvCxnSpPr/>
          <p:nvPr/>
        </p:nvCxnSpPr>
        <p:spPr>
          <a:xfrm flipH="1" flipV="1">
            <a:off x="5910364" y="3131799"/>
            <a:ext cx="516834" cy="43379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1">
            <a:extLst>
              <a:ext uri="{FF2B5EF4-FFF2-40B4-BE49-F238E27FC236}">
                <a16:creationId xmlns:a16="http://schemas.microsoft.com/office/drawing/2014/main" id="{4691A35E-4DAA-4562-AB05-940F39C67251}"/>
              </a:ext>
            </a:extLst>
          </p:cNvPr>
          <p:cNvSpPr/>
          <p:nvPr/>
        </p:nvSpPr>
        <p:spPr>
          <a:xfrm rot="2674902">
            <a:off x="8303985" y="2408271"/>
            <a:ext cx="477283" cy="107443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23">
            <a:extLst>
              <a:ext uri="{FF2B5EF4-FFF2-40B4-BE49-F238E27FC236}">
                <a16:creationId xmlns:a16="http://schemas.microsoft.com/office/drawing/2014/main" id="{219AE61E-42C5-4DC1-BBD3-6E7020B3303D}"/>
              </a:ext>
            </a:extLst>
          </p:cNvPr>
          <p:cNvCxnSpPr>
            <a:endCxn id="15" idx="4"/>
          </p:cNvCxnSpPr>
          <p:nvPr/>
        </p:nvCxnSpPr>
        <p:spPr>
          <a:xfrm flipV="1">
            <a:off x="7793118" y="3328126"/>
            <a:ext cx="372421" cy="23747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30">
            <a:extLst>
              <a:ext uri="{FF2B5EF4-FFF2-40B4-BE49-F238E27FC236}">
                <a16:creationId xmlns:a16="http://schemas.microsoft.com/office/drawing/2014/main" id="{7CFE24B5-EF18-4628-BD4A-3DA95E1A5F48}"/>
              </a:ext>
            </a:extLst>
          </p:cNvPr>
          <p:cNvCxnSpPr/>
          <p:nvPr/>
        </p:nvCxnSpPr>
        <p:spPr>
          <a:xfrm flipH="1" flipV="1">
            <a:off x="7903004" y="1292430"/>
            <a:ext cx="1034912" cy="9462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8">
            <a:extLst>
              <a:ext uri="{FF2B5EF4-FFF2-40B4-BE49-F238E27FC236}">
                <a16:creationId xmlns:a16="http://schemas.microsoft.com/office/drawing/2014/main" id="{2373F690-B4E3-4255-85A7-89B91EE35AE5}"/>
              </a:ext>
            </a:extLst>
          </p:cNvPr>
          <p:cNvSpPr txBox="1"/>
          <p:nvPr/>
        </p:nvSpPr>
        <p:spPr>
          <a:xfrm>
            <a:off x="5849730" y="3539067"/>
            <a:ext cx="1189343" cy="461665"/>
          </a:xfrm>
          <a:prstGeom prst="rect">
            <a:avLst/>
          </a:prstGeom>
          <a:noFill/>
        </p:spPr>
        <p:txBody>
          <a:bodyPr wrap="square" rtlCol="0">
            <a:spAutoFit/>
          </a:bodyPr>
          <a:lstStyle/>
          <a:p>
            <a:pPr algn="ctr"/>
            <a:r>
              <a:rPr lang="en-US" sz="1200" dirty="0">
                <a:solidFill>
                  <a:srgbClr val="FF0000"/>
                </a:solidFill>
                <a:latin typeface="Comic Sans MS" panose="030F0702030302020204" pitchFamily="66" charset="0"/>
              </a:rPr>
              <a:t>EIC reach: low x, high Q</a:t>
            </a:r>
            <a:r>
              <a:rPr lang="en-US" sz="1200" baseline="30000" dirty="0">
                <a:solidFill>
                  <a:srgbClr val="FF0000"/>
                </a:solidFill>
                <a:latin typeface="Comic Sans MS" panose="030F0702030302020204" pitchFamily="66" charset="0"/>
              </a:rPr>
              <a:t>2</a:t>
            </a:r>
          </a:p>
        </p:txBody>
      </p:sp>
      <p:sp>
        <p:nvSpPr>
          <p:cNvPr id="19" name="TextBox 34">
            <a:extLst>
              <a:ext uri="{FF2B5EF4-FFF2-40B4-BE49-F238E27FC236}">
                <a16:creationId xmlns:a16="http://schemas.microsoft.com/office/drawing/2014/main" id="{3533C43C-91CA-4136-9D1B-77D9983052AB}"/>
              </a:ext>
            </a:extLst>
          </p:cNvPr>
          <p:cNvSpPr txBox="1"/>
          <p:nvPr/>
        </p:nvSpPr>
        <p:spPr>
          <a:xfrm>
            <a:off x="7035493" y="3548039"/>
            <a:ext cx="1841477" cy="461665"/>
          </a:xfrm>
          <a:prstGeom prst="rect">
            <a:avLst/>
          </a:prstGeom>
          <a:noFill/>
        </p:spPr>
        <p:txBody>
          <a:bodyPr wrap="square" rtlCol="0">
            <a:spAutoFit/>
          </a:bodyPr>
          <a:lstStyle/>
          <a:p>
            <a:pPr algn="ctr"/>
            <a:r>
              <a:rPr lang="en-US" sz="1200" dirty="0" err="1">
                <a:solidFill>
                  <a:srgbClr val="0070C0"/>
                </a:solidFill>
                <a:latin typeface="Comic Sans MS" panose="030F0702030302020204" pitchFamily="66" charset="0"/>
              </a:rPr>
              <a:t>JLab</a:t>
            </a:r>
            <a:r>
              <a:rPr lang="en-US" sz="1200" dirty="0">
                <a:solidFill>
                  <a:srgbClr val="0070C0"/>
                </a:solidFill>
                <a:latin typeface="Comic Sans MS" panose="030F0702030302020204" pitchFamily="66" charset="0"/>
              </a:rPr>
              <a:t>:</a:t>
            </a:r>
            <a:r>
              <a:rPr lang="en-US" sz="1200" baseline="30000" dirty="0">
                <a:solidFill>
                  <a:srgbClr val="0070C0"/>
                </a:solidFill>
                <a:latin typeface="Comic Sans MS" panose="030F0702030302020204" pitchFamily="66" charset="0"/>
              </a:rPr>
              <a:t> </a:t>
            </a:r>
            <a:r>
              <a:rPr lang="en-US" sz="1200" dirty="0">
                <a:solidFill>
                  <a:srgbClr val="0070C0"/>
                </a:solidFill>
                <a:latin typeface="Comic Sans MS" panose="030F0702030302020204" pitchFamily="66" charset="0"/>
              </a:rPr>
              <a:t>high x, </a:t>
            </a:r>
          </a:p>
          <a:p>
            <a:pPr algn="ctr"/>
            <a:r>
              <a:rPr lang="en-US" sz="1200" dirty="0">
                <a:solidFill>
                  <a:srgbClr val="0070C0"/>
                </a:solidFill>
                <a:latin typeface="Comic Sans MS" panose="030F0702030302020204" pitchFamily="66" charset="0"/>
              </a:rPr>
              <a:t>high luminosity</a:t>
            </a:r>
          </a:p>
        </p:txBody>
      </p:sp>
      <p:sp>
        <p:nvSpPr>
          <p:cNvPr id="22" name="Rounded Rectangle 22">
            <a:extLst>
              <a:ext uri="{FF2B5EF4-FFF2-40B4-BE49-F238E27FC236}">
                <a16:creationId xmlns:a16="http://schemas.microsoft.com/office/drawing/2014/main" id="{871B35F3-8F9D-43AE-8D98-3D46C87D383A}"/>
              </a:ext>
            </a:extLst>
          </p:cNvPr>
          <p:cNvSpPr/>
          <p:nvPr/>
        </p:nvSpPr>
        <p:spPr>
          <a:xfrm>
            <a:off x="5935214" y="4226559"/>
            <a:ext cx="1003851" cy="38719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112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a:t>
            </a:fld>
            <a:endParaRPr/>
          </a:p>
        </p:txBody>
      </p:sp>
      <p:pic>
        <p:nvPicPr>
          <p:cNvPr id="284" name="Google Shape;284;p47"/>
          <p:cNvPicPr preferRelativeResize="0"/>
          <p:nvPr/>
        </p:nvPicPr>
        <p:blipFill rotWithShape="1">
          <a:blip r:embed="rId3">
            <a:alphaModFix/>
          </a:blip>
          <a:srcRect/>
          <a:stretch/>
        </p:blipFill>
        <p:spPr>
          <a:xfrm>
            <a:off x="-10" y="0"/>
            <a:ext cx="1635011" cy="1770749"/>
          </a:xfrm>
          <a:prstGeom prst="rect">
            <a:avLst/>
          </a:prstGeom>
          <a:noFill/>
          <a:ln>
            <a:noFill/>
          </a:ln>
        </p:spPr>
      </p:pic>
      <p:sp>
        <p:nvSpPr>
          <p:cNvPr id="285" name="Google Shape;285;p47"/>
          <p:cNvSpPr txBox="1">
            <a:spLocks noGrp="1"/>
          </p:cNvSpPr>
          <p:nvPr>
            <p:ph type="title" idx="4294967295"/>
          </p:nvPr>
        </p:nvSpPr>
        <p:spPr>
          <a:xfrm>
            <a:off x="365250" y="0"/>
            <a:ext cx="8689500" cy="55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FR" b="1" dirty="0">
                <a:solidFill>
                  <a:srgbClr val="C00000"/>
                </a:solidFill>
                <a:latin typeface="+mn-lt"/>
                <a:ea typeface="Comic Sans MS"/>
                <a:cs typeface="Comic Sans MS"/>
                <a:sym typeface="Comic Sans MS"/>
              </a:rPr>
              <a:t>Jefferson </a:t>
            </a:r>
            <a:r>
              <a:rPr lang="fr-FR" b="1" dirty="0" err="1">
                <a:solidFill>
                  <a:srgbClr val="C00000"/>
                </a:solidFill>
                <a:latin typeface="+mn-lt"/>
                <a:ea typeface="Comic Sans MS"/>
                <a:cs typeface="Comic Sans MS"/>
                <a:sym typeface="Comic Sans MS"/>
              </a:rPr>
              <a:t>lab</a:t>
            </a:r>
            <a:r>
              <a:rPr lang="fr-FR" b="1" dirty="0">
                <a:solidFill>
                  <a:srgbClr val="C00000"/>
                </a:solidFill>
                <a:latin typeface="+mn-lt"/>
                <a:ea typeface="Comic Sans MS"/>
                <a:cs typeface="Comic Sans MS"/>
                <a:sym typeface="Comic Sans MS"/>
              </a:rPr>
              <a:t> (</a:t>
            </a:r>
            <a:r>
              <a:rPr lang="fr-FR" b="1" dirty="0" err="1">
                <a:solidFill>
                  <a:srgbClr val="C00000"/>
                </a:solidFill>
                <a:latin typeface="+mn-lt"/>
                <a:ea typeface="Comic Sans MS"/>
                <a:cs typeface="Comic Sans MS"/>
                <a:sym typeface="Comic Sans MS"/>
              </a:rPr>
              <a:t>Jlab</a:t>
            </a:r>
            <a:r>
              <a:rPr lang="fr-FR" b="1" dirty="0">
                <a:solidFill>
                  <a:srgbClr val="C00000"/>
                </a:solidFill>
                <a:latin typeface="+mn-lt"/>
                <a:ea typeface="Comic Sans MS"/>
                <a:cs typeface="Comic Sans MS"/>
                <a:sym typeface="Comic Sans MS"/>
              </a:rPr>
              <a:t>)</a:t>
            </a:r>
            <a:endParaRPr b="1" dirty="0">
              <a:solidFill>
                <a:srgbClr val="C00000"/>
              </a:solidFill>
              <a:latin typeface="+mn-lt"/>
              <a:ea typeface="Comic Sans MS"/>
              <a:cs typeface="Comic Sans MS"/>
              <a:sym typeface="Comic Sans MS"/>
            </a:endParaRPr>
          </a:p>
        </p:txBody>
      </p:sp>
      <p:cxnSp>
        <p:nvCxnSpPr>
          <p:cNvPr id="286" name="Google Shape;286;p47"/>
          <p:cNvCxnSpPr/>
          <p:nvPr/>
        </p:nvCxnSpPr>
        <p:spPr>
          <a:xfrm rot="10800000" flipH="1">
            <a:off x="344250" y="557096"/>
            <a:ext cx="8637000" cy="15600"/>
          </a:xfrm>
          <a:prstGeom prst="straightConnector1">
            <a:avLst/>
          </a:prstGeom>
          <a:noFill/>
          <a:ln w="38100" cap="flat" cmpd="sng">
            <a:solidFill>
              <a:srgbClr val="FF0000"/>
            </a:solidFill>
            <a:prstDash val="solid"/>
            <a:round/>
            <a:headEnd type="none" w="sm" len="sm"/>
            <a:tailEnd type="none" w="sm" len="sm"/>
          </a:ln>
        </p:spPr>
      </p:cxnSp>
      <p:sp>
        <p:nvSpPr>
          <p:cNvPr id="287" name="Google Shape;287;p47"/>
          <p:cNvSpPr txBox="1"/>
          <p:nvPr/>
        </p:nvSpPr>
        <p:spPr>
          <a:xfrm>
            <a:off x="64490" y="664500"/>
            <a:ext cx="6015034" cy="4245251"/>
          </a:xfrm>
          <a:prstGeom prst="rect">
            <a:avLst/>
          </a:prstGeom>
          <a:solidFill>
            <a:schemeClr val="bg1"/>
          </a:solidFill>
          <a:ln>
            <a:noFill/>
          </a:ln>
        </p:spPr>
        <p:txBody>
          <a:bodyPr spcFirstLastPara="1" wrap="square" lIns="91425" tIns="91425" rIns="91425" bIns="91425" anchor="t" anchorCtr="0">
            <a:noAutofit/>
          </a:bodyPr>
          <a:lstStyle/>
          <a:p>
            <a:pPr marL="171450" lvl="0" indent="-171450">
              <a:spcBef>
                <a:spcPts val="300"/>
              </a:spcBef>
              <a:buFont typeface="Arial" panose="020B0604020202020204" pitchFamily="34" charset="0"/>
              <a:buChar char="•"/>
            </a:pPr>
            <a:r>
              <a:rPr lang="en-US" sz="1200" b="1" dirty="0">
                <a:solidFill>
                  <a:srgbClr val="595959"/>
                </a:solidFill>
                <a:latin typeface="+mn-lt"/>
              </a:rPr>
              <a:t>Strong involvement of French community</a:t>
            </a:r>
            <a:r>
              <a:rPr lang="en-US" sz="1200" dirty="0">
                <a:solidFill>
                  <a:srgbClr val="595959"/>
                </a:solidFill>
                <a:latin typeface="+mn-lt"/>
              </a:rPr>
              <a:t>, particularly in the field of    Generalized Parton Distributions (</a:t>
            </a:r>
            <a:r>
              <a:rPr lang="en-US" sz="1200" b="1" dirty="0">
                <a:solidFill>
                  <a:srgbClr val="595959"/>
                </a:solidFill>
                <a:latin typeface="+mn-lt"/>
              </a:rPr>
              <a:t>GPDs</a:t>
            </a:r>
            <a:r>
              <a:rPr lang="en-US" sz="1200" dirty="0">
                <a:solidFill>
                  <a:srgbClr val="595959"/>
                </a:solidFill>
                <a:latin typeface="+mn-lt"/>
              </a:rPr>
              <a:t>):</a:t>
            </a:r>
          </a:p>
          <a:p>
            <a:pPr marL="171450" lvl="0" indent="-171450">
              <a:spcBef>
                <a:spcPts val="300"/>
              </a:spcBef>
              <a:buSzPts val="1400"/>
              <a:buFont typeface="Arial" panose="020B0604020202020204" pitchFamily="34" charset="0"/>
              <a:buChar char="•"/>
            </a:pPr>
            <a:r>
              <a:rPr lang="en-US" sz="1200" dirty="0">
                <a:solidFill>
                  <a:srgbClr val="595959"/>
                </a:solidFill>
                <a:latin typeface="+mn-lt"/>
              </a:rPr>
              <a:t>Measurements of </a:t>
            </a:r>
            <a:r>
              <a:rPr lang="en-US" sz="1200" b="1" dirty="0">
                <a:solidFill>
                  <a:srgbClr val="595959"/>
                </a:solidFill>
                <a:latin typeface="+mn-lt"/>
              </a:rPr>
              <a:t>exclusive reactions </a:t>
            </a:r>
            <a:r>
              <a:rPr lang="en-US" sz="1200" dirty="0">
                <a:solidFill>
                  <a:srgbClr val="595959"/>
                </a:solidFill>
                <a:latin typeface="+mn-lt"/>
              </a:rPr>
              <a:t>(DVCS, DVMP…)</a:t>
            </a:r>
          </a:p>
          <a:p>
            <a:pPr marL="171450" lvl="0" indent="-171450">
              <a:spcBef>
                <a:spcPts val="300"/>
              </a:spcBef>
              <a:buSzPts val="1400"/>
              <a:buFont typeface="Arial" panose="020B0604020202020204" pitchFamily="34" charset="0"/>
              <a:buChar char="•"/>
            </a:pPr>
            <a:r>
              <a:rPr lang="en-US" sz="1200" dirty="0">
                <a:solidFill>
                  <a:srgbClr val="595959"/>
                </a:solidFill>
                <a:latin typeface="+mn-lt"/>
              </a:rPr>
              <a:t>Contributions to </a:t>
            </a:r>
            <a:r>
              <a:rPr lang="en-US" sz="1200" b="1" dirty="0">
                <a:solidFill>
                  <a:srgbClr val="595959"/>
                </a:solidFill>
                <a:latin typeface="+mn-lt"/>
              </a:rPr>
              <a:t>phenomenology of GPDs</a:t>
            </a:r>
          </a:p>
          <a:p>
            <a:pPr marL="171450" lvl="0" indent="-171450">
              <a:spcBef>
                <a:spcPts val="300"/>
              </a:spcBef>
              <a:buSzPts val="1400"/>
              <a:buFont typeface="Arial" panose="020B0604020202020204" pitchFamily="34" charset="0"/>
              <a:buChar char="•"/>
            </a:pPr>
            <a:r>
              <a:rPr lang="en-US" sz="1200" dirty="0">
                <a:solidFill>
                  <a:srgbClr val="595959"/>
                </a:solidFill>
                <a:latin typeface="+mn-lt"/>
              </a:rPr>
              <a:t>Several important </a:t>
            </a:r>
            <a:r>
              <a:rPr lang="en-US" sz="1200" b="1" dirty="0">
                <a:solidFill>
                  <a:srgbClr val="595959"/>
                </a:solidFill>
                <a:latin typeface="+mn-lt"/>
              </a:rPr>
              <a:t>technical contributions </a:t>
            </a:r>
            <a:r>
              <a:rPr lang="en-US" sz="1200" dirty="0">
                <a:solidFill>
                  <a:srgbClr val="595959"/>
                </a:solidFill>
                <a:latin typeface="+mn-lt"/>
              </a:rPr>
              <a:t>over the years</a:t>
            </a:r>
          </a:p>
          <a:p>
            <a:pPr marL="171450" lvl="0" indent="-171450">
              <a:spcBef>
                <a:spcPts val="600"/>
              </a:spcBef>
              <a:buSzPts val="1400"/>
              <a:buFont typeface="Arial" panose="020B0604020202020204" pitchFamily="34" charset="0"/>
              <a:buChar char="•"/>
            </a:pPr>
            <a:endParaRPr lang="en-US" sz="1200" dirty="0">
              <a:solidFill>
                <a:srgbClr val="595959"/>
              </a:solidFill>
              <a:latin typeface="+mn-lt"/>
            </a:endParaRPr>
          </a:p>
          <a:p>
            <a:pPr lvl="0">
              <a:spcBef>
                <a:spcPts val="600"/>
              </a:spcBef>
              <a:buSzPts val="1400"/>
            </a:pPr>
            <a:r>
              <a:rPr lang="en-US" b="1" dirty="0">
                <a:solidFill>
                  <a:srgbClr val="FF0000"/>
                </a:solidFill>
                <a:latin typeface="+mn-lt"/>
              </a:rPr>
              <a:t>Recent upgrade of the accelerator </a:t>
            </a:r>
            <a:r>
              <a:rPr lang="en-US" b="1" dirty="0">
                <a:solidFill>
                  <a:srgbClr val="595959"/>
                </a:solidFill>
                <a:latin typeface="+mn-lt"/>
              </a:rPr>
              <a:t>to a </a:t>
            </a:r>
            <a:r>
              <a:rPr lang="en-US" b="1" dirty="0">
                <a:solidFill>
                  <a:srgbClr val="00B050"/>
                </a:solidFill>
                <a:latin typeface="+mn-lt"/>
              </a:rPr>
              <a:t>higher beam energy</a:t>
            </a:r>
            <a:r>
              <a:rPr lang="en-US" b="1" dirty="0">
                <a:solidFill>
                  <a:srgbClr val="595959"/>
                </a:solidFill>
                <a:latin typeface="+mn-lt"/>
              </a:rPr>
              <a:t>               </a:t>
            </a:r>
            <a:r>
              <a:rPr lang="en-US" b="1" dirty="0">
                <a:solidFill>
                  <a:srgbClr val="00B050"/>
                </a:solidFill>
                <a:latin typeface="+mn-lt"/>
              </a:rPr>
              <a:t>(6 </a:t>
            </a:r>
            <a:r>
              <a:rPr lang="en-US" b="1" dirty="0">
                <a:solidFill>
                  <a:srgbClr val="00B050"/>
                </a:solidFill>
                <a:latin typeface="+mn-lt"/>
                <a:sym typeface="Wingdings" panose="05000000000000000000" pitchFamily="2" charset="2"/>
              </a:rPr>
              <a:t> 11 GeV)</a:t>
            </a:r>
            <a:r>
              <a:rPr lang="en-US" b="1" dirty="0">
                <a:solidFill>
                  <a:srgbClr val="595959"/>
                </a:solidFill>
                <a:latin typeface="+mn-lt"/>
                <a:sym typeface="Wingdings" panose="05000000000000000000" pitchFamily="2" charset="2"/>
              </a:rPr>
              <a:t> &amp; detectors to </a:t>
            </a:r>
            <a:r>
              <a:rPr lang="en-US" b="1" dirty="0">
                <a:solidFill>
                  <a:srgbClr val="00B050"/>
                </a:solidFill>
                <a:latin typeface="+mn-lt"/>
                <a:sym typeface="Wingdings" panose="05000000000000000000" pitchFamily="2" charset="2"/>
              </a:rPr>
              <a:t>higher luminosity (x10)</a:t>
            </a:r>
          </a:p>
          <a:p>
            <a:pPr marL="171450" lvl="0" indent="-171450">
              <a:spcBef>
                <a:spcPts val="600"/>
              </a:spcBef>
              <a:buSzPts val="1400"/>
              <a:buFont typeface="Arial" panose="020B0604020202020204" pitchFamily="34" charset="0"/>
              <a:buChar char="•"/>
            </a:pPr>
            <a:endParaRPr lang="en-US" sz="1200" dirty="0">
              <a:solidFill>
                <a:srgbClr val="595959"/>
              </a:solidFill>
              <a:latin typeface="+mn-lt"/>
              <a:sym typeface="Wingdings" panose="05000000000000000000" pitchFamily="2" charset="2"/>
            </a:endParaRPr>
          </a:p>
          <a:p>
            <a:pPr marL="171450" lvl="0" indent="-171450">
              <a:spcBef>
                <a:spcPts val="300"/>
              </a:spcBef>
              <a:buSzPts val="1400"/>
              <a:buFont typeface="Arial" panose="020B0604020202020204" pitchFamily="34" charset="0"/>
              <a:buChar char="•"/>
            </a:pPr>
            <a:r>
              <a:rPr lang="en-US" sz="1200" b="1" dirty="0">
                <a:solidFill>
                  <a:srgbClr val="595959"/>
                </a:solidFill>
                <a:latin typeface="+mn-lt"/>
                <a:sym typeface="Wingdings" panose="05000000000000000000" pitchFamily="2" charset="2"/>
              </a:rPr>
              <a:t>IN2P3</a:t>
            </a:r>
            <a:r>
              <a:rPr lang="en-US" sz="1200" dirty="0">
                <a:solidFill>
                  <a:srgbClr val="595959"/>
                </a:solidFill>
                <a:latin typeface="+mn-lt"/>
                <a:sym typeface="Wingdings" panose="05000000000000000000" pitchFamily="2" charset="2"/>
              </a:rPr>
              <a:t> and </a:t>
            </a:r>
            <a:r>
              <a:rPr lang="en-US" sz="1200" b="1" dirty="0">
                <a:solidFill>
                  <a:srgbClr val="595959"/>
                </a:solidFill>
                <a:latin typeface="+mn-lt"/>
                <a:sym typeface="Wingdings" panose="05000000000000000000" pitchFamily="2" charset="2"/>
              </a:rPr>
              <a:t>IRFU</a:t>
            </a:r>
            <a:r>
              <a:rPr lang="en-US" sz="1200" dirty="0">
                <a:solidFill>
                  <a:srgbClr val="595959"/>
                </a:solidFill>
                <a:latin typeface="+mn-lt"/>
                <a:sym typeface="Wingdings" panose="05000000000000000000" pitchFamily="2" charset="2"/>
              </a:rPr>
              <a:t> leaders of several </a:t>
            </a:r>
            <a:r>
              <a:rPr lang="en-US" sz="1200" b="1" dirty="0">
                <a:solidFill>
                  <a:srgbClr val="595959"/>
                </a:solidFill>
                <a:latin typeface="+mn-lt"/>
                <a:sym typeface="Wingdings" panose="05000000000000000000" pitchFamily="2" charset="2"/>
              </a:rPr>
              <a:t>high-impact experiments </a:t>
            </a:r>
            <a:r>
              <a:rPr lang="en-US" sz="1200" dirty="0">
                <a:solidFill>
                  <a:srgbClr val="595959"/>
                </a:solidFill>
                <a:latin typeface="+mn-lt"/>
                <a:sym typeface="Wingdings" panose="05000000000000000000" pitchFamily="2" charset="2"/>
              </a:rPr>
              <a:t>in the coming years</a:t>
            </a:r>
          </a:p>
          <a:p>
            <a:pPr marL="171450" lvl="0" indent="-171450">
              <a:spcBef>
                <a:spcPts val="300"/>
              </a:spcBef>
              <a:buSzPts val="1400"/>
              <a:buFont typeface="Arial" panose="020B0604020202020204" pitchFamily="34" charset="0"/>
              <a:buChar char="•"/>
            </a:pPr>
            <a:r>
              <a:rPr lang="en-US" sz="1200" b="1" dirty="0">
                <a:solidFill>
                  <a:srgbClr val="595959"/>
                </a:solidFill>
                <a:latin typeface="+mn-lt"/>
                <a:sym typeface="Wingdings" panose="05000000000000000000" pitchFamily="2" charset="2"/>
              </a:rPr>
              <a:t>Detector contribution </a:t>
            </a:r>
            <a:r>
              <a:rPr lang="en-US" sz="1200" dirty="0">
                <a:solidFill>
                  <a:srgbClr val="595959"/>
                </a:solidFill>
                <a:latin typeface="+mn-lt"/>
                <a:sym typeface="Wingdings" panose="05000000000000000000" pitchFamily="2" charset="2"/>
              </a:rPr>
              <a:t>ongoing (Hall B, Hall C)</a:t>
            </a:r>
          </a:p>
          <a:p>
            <a:pPr marL="171450" lvl="0" indent="-171450">
              <a:spcBef>
                <a:spcPts val="300"/>
              </a:spcBef>
              <a:buSzPts val="1400"/>
              <a:buFont typeface="Arial" panose="020B0604020202020204" pitchFamily="34" charset="0"/>
              <a:buChar char="•"/>
            </a:pPr>
            <a:r>
              <a:rPr lang="en-US" sz="1200" dirty="0">
                <a:solidFill>
                  <a:srgbClr val="595959"/>
                </a:solidFill>
                <a:latin typeface="+mn-lt"/>
                <a:sym typeface="Wingdings" panose="05000000000000000000" pitchFamily="2" charset="2"/>
              </a:rPr>
              <a:t>Physics program well established for the next </a:t>
            </a:r>
            <a:r>
              <a:rPr lang="en-US" sz="1200" b="1" dirty="0">
                <a:solidFill>
                  <a:srgbClr val="595959"/>
                </a:solidFill>
                <a:latin typeface="+mn-lt"/>
                <a:sym typeface="Wingdings" panose="05000000000000000000" pitchFamily="2" charset="2"/>
              </a:rPr>
              <a:t>10-15+ years</a:t>
            </a:r>
          </a:p>
          <a:p>
            <a:pPr lvl="0">
              <a:spcBef>
                <a:spcPts val="600"/>
              </a:spcBef>
              <a:buSzPts val="1400"/>
            </a:pPr>
            <a:endParaRPr lang="en-US" sz="800" dirty="0">
              <a:solidFill>
                <a:srgbClr val="C00000"/>
              </a:solidFill>
              <a:latin typeface="+mn-lt"/>
              <a:sym typeface="Wingdings" panose="05000000000000000000" pitchFamily="2" charset="2"/>
            </a:endParaRPr>
          </a:p>
          <a:p>
            <a:pPr lvl="0">
              <a:spcBef>
                <a:spcPts val="600"/>
              </a:spcBef>
              <a:buSzPts val="1400"/>
            </a:pPr>
            <a:r>
              <a:rPr lang="en-US" sz="1200" b="1" u="sng" dirty="0">
                <a:solidFill>
                  <a:srgbClr val="1155CC"/>
                </a:solidFill>
                <a:latin typeface="+mn-lt"/>
                <a:sym typeface="Wingdings" panose="05000000000000000000" pitchFamily="2" charset="2"/>
              </a:rPr>
              <a:t>Physics goals:</a:t>
            </a:r>
          </a:p>
          <a:p>
            <a:pPr marL="171450" lvl="4" indent="-171450">
              <a:spcBef>
                <a:spcPts val="300"/>
              </a:spcBef>
              <a:buSzPts val="1400"/>
              <a:buFont typeface="Arial" panose="020B0604020202020204" pitchFamily="34" charset="0"/>
              <a:buChar char="•"/>
            </a:pPr>
            <a:r>
              <a:rPr lang="en-US" sz="1200" dirty="0">
                <a:solidFill>
                  <a:srgbClr val="595959"/>
                </a:solidFill>
                <a:latin typeface="+mn-lt"/>
                <a:sym typeface="Wingdings" panose="05000000000000000000" pitchFamily="2" charset="2"/>
              </a:rPr>
              <a:t>Precision study of 3D nucleon structure (</a:t>
            </a:r>
            <a:r>
              <a:rPr lang="en-US" sz="1200" b="1" dirty="0">
                <a:solidFill>
                  <a:srgbClr val="FF0000"/>
                </a:solidFill>
                <a:latin typeface="+mn-lt"/>
                <a:sym typeface="Wingdings" panose="05000000000000000000" pitchFamily="2" charset="2"/>
              </a:rPr>
              <a:t>GPDs</a:t>
            </a:r>
            <a:r>
              <a:rPr lang="en-US" sz="1200" dirty="0">
                <a:solidFill>
                  <a:srgbClr val="595959"/>
                </a:solidFill>
                <a:latin typeface="+mn-lt"/>
                <a:sym typeface="Wingdings" panose="05000000000000000000" pitchFamily="2" charset="2"/>
              </a:rPr>
              <a:t>, </a:t>
            </a:r>
            <a:r>
              <a:rPr lang="en-US" sz="1200" b="1" dirty="0">
                <a:solidFill>
                  <a:srgbClr val="DE7F00"/>
                </a:solidFill>
                <a:latin typeface="+mn-lt"/>
                <a:sym typeface="Wingdings" panose="05000000000000000000" pitchFamily="2" charset="2"/>
              </a:rPr>
              <a:t>TMDs</a:t>
            </a:r>
            <a:r>
              <a:rPr lang="en-US" sz="1200" dirty="0">
                <a:solidFill>
                  <a:srgbClr val="595959"/>
                </a:solidFill>
                <a:latin typeface="+mn-lt"/>
                <a:sym typeface="Wingdings" panose="05000000000000000000" pitchFamily="2" charset="2"/>
              </a:rPr>
              <a:t>)</a:t>
            </a:r>
          </a:p>
          <a:p>
            <a:pPr marL="171450" lvl="4" indent="-171450">
              <a:spcBef>
                <a:spcPts val="300"/>
              </a:spcBef>
              <a:buSzPts val="1400"/>
              <a:buFont typeface="Arial" panose="020B0604020202020204" pitchFamily="34" charset="0"/>
              <a:buChar char="•"/>
            </a:pPr>
            <a:r>
              <a:rPr lang="en-US" sz="1200" dirty="0">
                <a:solidFill>
                  <a:srgbClr val="595959"/>
                </a:solidFill>
                <a:latin typeface="+mn-lt"/>
                <a:sym typeface="Wingdings" panose="05000000000000000000" pitchFamily="2" charset="2"/>
              </a:rPr>
              <a:t>Hadron spectroscopy</a:t>
            </a:r>
          </a:p>
          <a:p>
            <a:pPr marL="171450" lvl="4" indent="-171450">
              <a:spcBef>
                <a:spcPts val="300"/>
              </a:spcBef>
              <a:buSzPts val="1400"/>
              <a:buFont typeface="Arial" panose="020B0604020202020204" pitchFamily="34" charset="0"/>
              <a:buChar char="•"/>
            </a:pPr>
            <a:r>
              <a:rPr lang="en-US" sz="1200" b="1" dirty="0">
                <a:solidFill>
                  <a:srgbClr val="FF0000"/>
                </a:solidFill>
                <a:latin typeface="+mn-lt"/>
                <a:sym typeface="Wingdings" panose="05000000000000000000" pitchFamily="2" charset="2"/>
              </a:rPr>
              <a:t>Nuclear structure </a:t>
            </a:r>
            <a:r>
              <a:rPr lang="en-US" sz="1200" dirty="0">
                <a:solidFill>
                  <a:srgbClr val="595959"/>
                </a:solidFill>
                <a:latin typeface="+mn-lt"/>
                <a:sym typeface="Wingdings" panose="05000000000000000000" pitchFamily="2" charset="2"/>
              </a:rPr>
              <a:t>(nuclear-medium effects, hadronization…)</a:t>
            </a:r>
          </a:p>
          <a:p>
            <a:pPr marL="171450" lvl="4" indent="-171450">
              <a:spcBef>
                <a:spcPts val="300"/>
              </a:spcBef>
              <a:buSzPts val="1400"/>
              <a:buFont typeface="Arial" panose="020B0604020202020204" pitchFamily="34" charset="0"/>
              <a:buChar char="•"/>
            </a:pPr>
            <a:r>
              <a:rPr lang="en-US" sz="1200" dirty="0">
                <a:solidFill>
                  <a:srgbClr val="595959"/>
                </a:solidFill>
                <a:latin typeface="+mn-lt"/>
                <a:sym typeface="Wingdings" panose="05000000000000000000" pitchFamily="2" charset="2"/>
              </a:rPr>
              <a:t>BSM searches : Parity violation, </a:t>
            </a:r>
            <a:r>
              <a:rPr lang="en-US" sz="1200" b="1" dirty="0">
                <a:solidFill>
                  <a:srgbClr val="FF0000"/>
                </a:solidFill>
                <a:latin typeface="+mn-lt"/>
                <a:sym typeface="Wingdings" panose="05000000000000000000" pitchFamily="2" charset="2"/>
              </a:rPr>
              <a:t>dark matter</a:t>
            </a:r>
            <a:r>
              <a:rPr lang="en-US" sz="1200" dirty="0">
                <a:solidFill>
                  <a:srgbClr val="595959"/>
                </a:solidFill>
                <a:latin typeface="+mn-lt"/>
                <a:sym typeface="Wingdings" panose="05000000000000000000" pitchFamily="2" charset="2"/>
              </a:rPr>
              <a:t> … </a:t>
            </a:r>
            <a:endParaRPr lang="en-US" sz="1200" dirty="0">
              <a:solidFill>
                <a:srgbClr val="595959"/>
              </a:solidFill>
              <a:latin typeface="+mn-lt"/>
            </a:endParaRPr>
          </a:p>
        </p:txBody>
      </p:sp>
      <p:grpSp>
        <p:nvGrpSpPr>
          <p:cNvPr id="24" name="Group 5">
            <a:extLst>
              <a:ext uri="{FF2B5EF4-FFF2-40B4-BE49-F238E27FC236}">
                <a16:creationId xmlns:a16="http://schemas.microsoft.com/office/drawing/2014/main" id="{383ECEBA-BF2E-49FE-B34D-2F15BCBC12C2}"/>
              </a:ext>
            </a:extLst>
          </p:cNvPr>
          <p:cNvGrpSpPr/>
          <p:nvPr/>
        </p:nvGrpSpPr>
        <p:grpSpPr>
          <a:xfrm>
            <a:off x="5901395" y="635913"/>
            <a:ext cx="3104128" cy="2368705"/>
            <a:chOff x="6024965" y="578247"/>
            <a:chExt cx="3104128" cy="2368705"/>
          </a:xfrm>
        </p:grpSpPr>
        <p:pic>
          <p:nvPicPr>
            <p:cNvPr id="25" name="Picture 10">
              <a:extLst>
                <a:ext uri="{FF2B5EF4-FFF2-40B4-BE49-F238E27FC236}">
                  <a16:creationId xmlns:a16="http://schemas.microsoft.com/office/drawing/2014/main" id="{69BEE9BB-0B8F-4D3E-91F3-EA78B3E6232E}"/>
                </a:ext>
              </a:extLst>
            </p:cNvPr>
            <p:cNvPicPr>
              <a:picLocks noChangeAspect="1"/>
            </p:cNvPicPr>
            <p:nvPr/>
          </p:nvPicPr>
          <p:blipFill rotWithShape="1">
            <a:blip r:embed="rId4">
              <a:extLst>
                <a:ext uri="{28A0092B-C50C-407E-A947-70E740481C1C}">
                  <a14:useLocalDpi xmlns:a14="http://schemas.microsoft.com/office/drawing/2010/main" val="0"/>
                </a:ext>
              </a:extLst>
            </a:blip>
            <a:srcRect t="1895" r="2151"/>
            <a:stretch/>
          </p:blipFill>
          <p:spPr>
            <a:xfrm>
              <a:off x="6024965" y="578247"/>
              <a:ext cx="3104128" cy="2368705"/>
            </a:xfrm>
            <a:prstGeom prst="rect">
              <a:avLst/>
            </a:prstGeom>
          </p:spPr>
        </p:pic>
        <p:sp>
          <p:nvSpPr>
            <p:cNvPr id="26" name="TextBox 2">
              <a:extLst>
                <a:ext uri="{FF2B5EF4-FFF2-40B4-BE49-F238E27FC236}">
                  <a16:creationId xmlns:a16="http://schemas.microsoft.com/office/drawing/2014/main" id="{38BB04A6-1C70-4823-B8A0-F851B9339CFE}"/>
                </a:ext>
              </a:extLst>
            </p:cNvPr>
            <p:cNvSpPr txBox="1"/>
            <p:nvPr/>
          </p:nvSpPr>
          <p:spPr>
            <a:xfrm rot="20113718">
              <a:off x="7218290" y="2037523"/>
              <a:ext cx="1063487" cy="307777"/>
            </a:xfrm>
            <a:prstGeom prst="rect">
              <a:avLst/>
            </a:prstGeom>
            <a:noFill/>
          </p:spPr>
          <p:txBody>
            <a:bodyPr wrap="square" rtlCol="0">
              <a:spAutoFit/>
            </a:bodyPr>
            <a:lstStyle/>
            <a:p>
              <a:r>
                <a:rPr lang="en-US" dirty="0" err="1">
                  <a:solidFill>
                    <a:srgbClr val="0070C0"/>
                  </a:solidFill>
                  <a:latin typeface="Times New Roman" panose="02020603050405020304" pitchFamily="18" charset="0"/>
                  <a:cs typeface="Times New Roman" panose="02020603050405020304" pitchFamily="18" charset="0"/>
                </a:rPr>
                <a:t>JLab</a:t>
              </a:r>
              <a:r>
                <a:rPr lang="en-US" dirty="0">
                  <a:solidFill>
                    <a:srgbClr val="0070C0"/>
                  </a:solidFill>
                  <a:latin typeface="Times New Roman" panose="02020603050405020304" pitchFamily="18" charset="0"/>
                  <a:cs typeface="Times New Roman" panose="02020603050405020304" pitchFamily="18" charset="0"/>
                </a:rPr>
                <a:t> 6 GeV</a:t>
              </a:r>
            </a:p>
          </p:txBody>
        </p:sp>
        <p:sp>
          <p:nvSpPr>
            <p:cNvPr id="27" name="Rectangle 26">
              <a:extLst>
                <a:ext uri="{FF2B5EF4-FFF2-40B4-BE49-F238E27FC236}">
                  <a16:creationId xmlns:a16="http://schemas.microsoft.com/office/drawing/2014/main" id="{C06F95AA-2856-473C-86D1-7D6C49328887}"/>
                </a:ext>
              </a:extLst>
            </p:cNvPr>
            <p:cNvSpPr/>
            <p:nvPr/>
          </p:nvSpPr>
          <p:spPr>
            <a:xfrm rot="19907829">
              <a:off x="8019020" y="1199717"/>
              <a:ext cx="939260" cy="3331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5">
              <a:extLst>
                <a:ext uri="{FF2B5EF4-FFF2-40B4-BE49-F238E27FC236}">
                  <a16:creationId xmlns:a16="http://schemas.microsoft.com/office/drawing/2014/main" id="{31DAD43F-928B-44F7-B050-482FE79C444E}"/>
                </a:ext>
              </a:extLst>
            </p:cNvPr>
            <p:cNvSpPr txBox="1"/>
            <p:nvPr/>
          </p:nvSpPr>
          <p:spPr>
            <a:xfrm rot="19562562">
              <a:off x="7633968" y="1173827"/>
              <a:ext cx="1418328" cy="307777"/>
            </a:xfrm>
            <a:prstGeom prst="rect">
              <a:avLst/>
            </a:prstGeom>
            <a:noFill/>
          </p:spPr>
          <p:txBody>
            <a:bodyPr wrap="square" rtlCol="0">
              <a:spAutoFit/>
            </a:bodyPr>
            <a:lstStyle/>
            <a:p>
              <a:r>
                <a:rPr lang="en-US" b="1" dirty="0">
                  <a:solidFill>
                    <a:srgbClr val="002060"/>
                  </a:solidFill>
                  <a:latin typeface="Times New Roman" panose="02020603050405020304" pitchFamily="18" charset="0"/>
                  <a:cs typeface="Times New Roman" panose="02020603050405020304" pitchFamily="18" charset="0"/>
                </a:rPr>
                <a:t>Upgraded </a:t>
              </a:r>
              <a:r>
                <a:rPr lang="en-US" b="1" dirty="0" err="1">
                  <a:solidFill>
                    <a:srgbClr val="002060"/>
                  </a:solidFill>
                  <a:latin typeface="Times New Roman" panose="02020603050405020304" pitchFamily="18" charset="0"/>
                  <a:cs typeface="Times New Roman" panose="02020603050405020304" pitchFamily="18" charset="0"/>
                </a:rPr>
                <a:t>JLab</a:t>
              </a:r>
              <a:endParaRPr lang="en-US" b="1" dirty="0">
                <a:solidFill>
                  <a:srgbClr val="002060"/>
                </a:solidFill>
                <a:latin typeface="Times New Roman" panose="02020603050405020304" pitchFamily="18" charset="0"/>
                <a:cs typeface="Times New Roman" panose="02020603050405020304" pitchFamily="18" charset="0"/>
              </a:endParaRPr>
            </a:p>
          </p:txBody>
        </p:sp>
      </p:grpSp>
      <p:pic>
        <p:nvPicPr>
          <p:cNvPr id="34" name="Google Shape;230;p43" descr="Screen Clipping">
            <a:extLst>
              <a:ext uri="{FF2B5EF4-FFF2-40B4-BE49-F238E27FC236}">
                <a16:creationId xmlns:a16="http://schemas.microsoft.com/office/drawing/2014/main" id="{55D0E741-66CE-4190-AA32-9EDED0D4E0FA}"/>
              </a:ext>
            </a:extLst>
          </p:cNvPr>
          <p:cNvPicPr preferRelativeResize="0"/>
          <p:nvPr/>
        </p:nvPicPr>
        <p:blipFill rotWithShape="1">
          <a:blip r:embed="rId5">
            <a:alphaModFix/>
          </a:blip>
          <a:srcRect l="51983" t="44836"/>
          <a:stretch/>
        </p:blipFill>
        <p:spPr>
          <a:xfrm>
            <a:off x="5123935" y="3083431"/>
            <a:ext cx="2408609" cy="1826320"/>
          </a:xfrm>
          <a:prstGeom prst="rect">
            <a:avLst/>
          </a:prstGeom>
          <a:noFill/>
          <a:ln>
            <a:noFill/>
          </a:ln>
        </p:spPr>
      </p:pic>
      <p:pic>
        <p:nvPicPr>
          <p:cNvPr id="38" name="Google Shape;231;p43" descr="https://www.jlab.org/div_dept/dir_off/public_affairs/logo/JLab_logo_text_white1.jpg">
            <a:extLst>
              <a:ext uri="{FF2B5EF4-FFF2-40B4-BE49-F238E27FC236}">
                <a16:creationId xmlns:a16="http://schemas.microsoft.com/office/drawing/2014/main" id="{B42A106B-E24F-4394-A077-747384FC4B28}"/>
              </a:ext>
            </a:extLst>
          </p:cNvPr>
          <p:cNvPicPr preferRelativeResize="0"/>
          <p:nvPr/>
        </p:nvPicPr>
        <p:blipFill rotWithShape="1">
          <a:blip r:embed="rId6">
            <a:alphaModFix/>
          </a:blip>
          <a:srcRect/>
          <a:stretch/>
        </p:blipFill>
        <p:spPr>
          <a:xfrm>
            <a:off x="6586976" y="4586405"/>
            <a:ext cx="1911095" cy="393601"/>
          </a:xfrm>
          <a:prstGeom prst="rect">
            <a:avLst/>
          </a:prstGeom>
          <a:noFill/>
          <a:ln>
            <a:noFill/>
          </a:ln>
        </p:spPr>
      </p:pic>
    </p:spTree>
    <p:extLst>
      <p:ext uri="{BB962C8B-B14F-4D97-AF65-F5344CB8AC3E}">
        <p14:creationId xmlns:p14="http://schemas.microsoft.com/office/powerpoint/2010/main" val="71699049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5888</TotalTime>
  <Words>4735</Words>
  <Application>Microsoft Office PowerPoint</Application>
  <PresentationFormat>Affichage à l'écran (16:9)</PresentationFormat>
  <Paragraphs>693</Paragraphs>
  <Slides>33</Slides>
  <Notes>33</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33</vt:i4>
      </vt:variant>
    </vt:vector>
  </HeadingPairs>
  <TitlesOfParts>
    <vt:vector size="46" baseType="lpstr">
      <vt:lpstr>Arial</vt:lpstr>
      <vt:lpstr>Calibri</vt:lpstr>
      <vt:lpstr>Cambria Math</vt:lpstr>
      <vt:lpstr>Comic Sans MS</vt:lpstr>
      <vt:lpstr>DejaVu Sans</vt:lpstr>
      <vt:lpstr>Lobster</vt:lpstr>
      <vt:lpstr>Noto Sans CJK SC</vt:lpstr>
      <vt:lpstr>Noto Sans Symbols</vt:lpstr>
      <vt:lpstr>Symbol</vt:lpstr>
      <vt:lpstr>Times New Roman</vt:lpstr>
      <vt:lpstr>Wingdings</vt:lpstr>
      <vt:lpstr>Simple Light</vt:lpstr>
      <vt:lpstr>Simple Light</vt:lpstr>
      <vt:lpstr>Présentation PowerPoint</vt:lpstr>
      <vt:lpstr>GT03 - Hadronic physics </vt:lpstr>
      <vt:lpstr>GT03 - Hadronic physics</vt:lpstr>
      <vt:lpstr>GT03 - Science Drivers (SD)</vt:lpstr>
      <vt:lpstr>GT03 - 14 Contributions received</vt:lpstr>
      <vt:lpstr>GT03 - Séminaire thématique</vt:lpstr>
      <vt:lpstr>Outline</vt:lpstr>
      <vt:lpstr>Structure of nucleon and nuclei</vt:lpstr>
      <vt:lpstr>Jefferson lab (Jlab)</vt:lpstr>
      <vt:lpstr>Electron-Ion collider (EIC)</vt:lpstr>
      <vt:lpstr>Electron-Ion collider (EIC)</vt:lpstr>
      <vt:lpstr>SIMP - Heavy-ion physics understanding QCD in multi-body systems</vt:lpstr>
      <vt:lpstr>SIMP – heavy ion physics@LHC</vt:lpstr>
      <vt:lpstr>SIMP – heavy ion physics@LHC</vt:lpstr>
      <vt:lpstr>SIMP – heavy ion physics@LHC</vt:lpstr>
      <vt:lpstr>SIMP – heavy ion physics@LHC</vt:lpstr>
      <vt:lpstr>SIMP – heavy ion physics@LHC</vt:lpstr>
      <vt:lpstr>SIMP – heavy ion physics@LHC</vt:lpstr>
      <vt:lpstr>SIMP – heavy ion physics@LHC w/ ALICE</vt:lpstr>
      <vt:lpstr>SIMP – heavy ion physics@LHC w/ ALICE</vt:lpstr>
      <vt:lpstr>SIMP – heavy ion physics@LHC w/ ALICE</vt:lpstr>
      <vt:lpstr>SIMP – heavy ion physics@LHC w/ CMS</vt:lpstr>
      <vt:lpstr>SIMP – heavy ion physics@LHC w/ CMS</vt:lpstr>
      <vt:lpstr>SIMP – heavy ion physics@LHC w/ LHCb</vt:lpstr>
      <vt:lpstr>SIMP – heavy ion physics@LHC w/ LHCb</vt:lpstr>
      <vt:lpstr>SIMP – heavy ion physics@LHC   LHC run 5+ (phase II) – 2032+</vt:lpstr>
      <vt:lpstr>SIMP – heavy ion physics@FAIR/SPS/JPARC </vt:lpstr>
      <vt:lpstr>SIMP – heavy ion physics@FAIR/SPS/JPARC</vt:lpstr>
      <vt:lpstr>The role of Theory</vt:lpstr>
      <vt:lpstr>GT03 – Experimental projects</vt:lpstr>
      <vt:lpstr>Recommendations - NUST</vt:lpstr>
      <vt:lpstr>Recommendations - SIMP</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Frederic Fleuret</dc:creator>
  <cp:lastModifiedBy>Frederic Fleuret</cp:lastModifiedBy>
  <cp:revision>257</cp:revision>
  <dcterms:modified xsi:type="dcterms:W3CDTF">2021-10-18T14:02:06Z</dcterms:modified>
</cp:coreProperties>
</file>