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5220" r:id="rId2"/>
  </p:sldMasterIdLst>
  <p:notesMasterIdLst>
    <p:notesMasterId r:id="rId29"/>
  </p:notesMasterIdLst>
  <p:handoutMasterIdLst>
    <p:handoutMasterId r:id="rId30"/>
  </p:handoutMasterIdLst>
  <p:sldIdLst>
    <p:sldId id="777" r:id="rId3"/>
    <p:sldId id="789" r:id="rId4"/>
    <p:sldId id="797" r:id="rId5"/>
    <p:sldId id="801" r:id="rId6"/>
    <p:sldId id="788" r:id="rId7"/>
    <p:sldId id="802" r:id="rId8"/>
    <p:sldId id="803" r:id="rId9"/>
    <p:sldId id="804" r:id="rId10"/>
    <p:sldId id="805" r:id="rId11"/>
    <p:sldId id="806" r:id="rId12"/>
    <p:sldId id="807" r:id="rId13"/>
    <p:sldId id="808" r:id="rId14"/>
    <p:sldId id="809" r:id="rId15"/>
    <p:sldId id="810" r:id="rId16"/>
    <p:sldId id="811" r:id="rId17"/>
    <p:sldId id="812" r:id="rId18"/>
    <p:sldId id="813" r:id="rId19"/>
    <p:sldId id="815" r:id="rId20"/>
    <p:sldId id="817" r:id="rId21"/>
    <p:sldId id="819" r:id="rId22"/>
    <p:sldId id="821" r:id="rId23"/>
    <p:sldId id="798" r:id="rId24"/>
    <p:sldId id="822" r:id="rId25"/>
    <p:sldId id="823" r:id="rId26"/>
    <p:sldId id="825" r:id="rId27"/>
    <p:sldId id="824" r:id="rId28"/>
  </p:sldIdLst>
  <p:sldSz cx="9144000" cy="6858000" type="screen4x3"/>
  <p:notesSz cx="6807200" cy="99393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0000FF"/>
    <a:srgbClr val="070724"/>
    <a:srgbClr val="070722"/>
    <a:srgbClr val="0A0A2E"/>
    <a:srgbClr val="03030D"/>
    <a:srgbClr val="B85808"/>
    <a:srgbClr val="E46C0A"/>
    <a:srgbClr val="0070C0"/>
    <a:srgbClr val="156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3" autoAdjust="0"/>
    <p:restoredTop sz="88312" autoAdjust="0"/>
  </p:normalViewPr>
  <p:slideViewPr>
    <p:cSldViewPr snapToGrid="0">
      <p:cViewPr varScale="1">
        <p:scale>
          <a:sx n="105" d="100"/>
          <a:sy n="105" d="100"/>
        </p:scale>
        <p:origin x="-1072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14136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C5F1B-E5B7-0C42-B7D9-EB6CE99E009B}" type="datetimeFigureOut">
              <a:rPr lang="fr-FR" smtClean="0"/>
              <a:t>06/07/20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EF758-F826-1544-BD06-28B0E3845F2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6873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1"/>
          <p:cNvSpPr>
            <a:spLocks noChangeArrowheads="1"/>
          </p:cNvSpPr>
          <p:nvPr/>
        </p:nvSpPr>
        <p:spPr bwMode="auto">
          <a:xfrm>
            <a:off x="0" y="0"/>
            <a:ext cx="6807200" cy="99393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fr-FR" altLang="en-US"/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fr-FR" altLang="en-US"/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fr-FR" altLang="en-US"/>
          </a:p>
        </p:txBody>
      </p:sp>
      <p:sp>
        <p:nvSpPr>
          <p:cNvPr id="3174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2338" y="746125"/>
            <a:ext cx="4965700" cy="372427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1038" y="4719638"/>
            <a:ext cx="5443537" cy="447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 noProof="0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440863"/>
            <a:ext cx="29479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56038" y="9440863"/>
            <a:ext cx="294798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C47D3DB-D2E3-DC46-A2AB-9484D0453C3E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6450998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5256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5256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11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5256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12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5256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13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5256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14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52564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15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52564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5256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17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52564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18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52564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19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5256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52564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20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52564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21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52564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22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52564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23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52564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24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52564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25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52564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26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5256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5256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5256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5256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5256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5256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5256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5256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3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5400">
                <a:solidFill>
                  <a:srgbClr val="00B0F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 smtClean="0"/>
              <a:t>02/06/20</a:t>
            </a:r>
            <a:endParaRPr lang="fr-FR" altLang="fr-F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  <a:endParaRPr lang="fr-FR" alt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CF931-5CF2-7942-92A9-AACEE2BC712C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8138" y="-456406"/>
            <a:ext cx="1454150" cy="205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 cstate="email">
            <a:alphaModFix amt="7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64"/>
                    </a14:imgEffect>
                    <a14:imgEffect>
                      <a14:saturation sat="1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71600" cy="1789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03"/>
            <a:ext cx="529136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04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 smtClean="0"/>
              <a:t>02/06/20</a:t>
            </a:r>
            <a:endParaRPr lang="fr-FR" alt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FEB23-35BB-B148-8AC1-83B7EBAF10C9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89877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 smtClean="0"/>
              <a:t>02/06/20</a:t>
            </a:r>
            <a:endParaRPr lang="fr-FR" alt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67219-517C-8B43-BF80-BBAF27F9CA8B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7245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8" descr="Groupe CPPM complet 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101" y="2160588"/>
            <a:ext cx="62738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9"/>
          <p:cNvSpPr>
            <a:spLocks noChangeArrowheads="1"/>
          </p:cNvSpPr>
          <p:nvPr userDrawn="1"/>
        </p:nvSpPr>
        <p:spPr bwMode="auto">
          <a:xfrm>
            <a:off x="1435101" y="4427539"/>
            <a:ext cx="6273800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342900"/>
            <a:r>
              <a:rPr lang="fr-FR" sz="1650" dirty="0">
                <a:solidFill>
                  <a:srgbClr val="1147AC"/>
                </a:solidFill>
                <a:latin typeface="Colobri" charset="0"/>
                <a:ea typeface="Cabin Bold" charset="0"/>
              </a:rPr>
              <a:t>EVALUATION AERES 12-13-14 JANVIER 2011</a:t>
            </a:r>
          </a:p>
        </p:txBody>
      </p:sp>
      <p:sp>
        <p:nvSpPr>
          <p:cNvPr id="9" name="ZoneTexte 20"/>
          <p:cNvSpPr txBox="1">
            <a:spLocks noChangeArrowheads="1"/>
          </p:cNvSpPr>
          <p:nvPr userDrawn="1"/>
        </p:nvSpPr>
        <p:spPr bwMode="auto">
          <a:xfrm>
            <a:off x="6342062" y="6477002"/>
            <a:ext cx="2657475" cy="209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 defTabSz="342900"/>
            <a:r>
              <a:rPr lang="fr-FR" sz="750" dirty="0">
                <a:solidFill>
                  <a:srgbClr val="1147AC"/>
                </a:solidFill>
                <a:latin typeface="Colibri" charset="0"/>
                <a:ea typeface="Cabin Bold" charset="0"/>
              </a:rPr>
              <a:t>Eric KAJFASZ</a:t>
            </a:r>
          </a:p>
        </p:txBody>
      </p:sp>
      <p:pic>
        <p:nvPicPr>
          <p:cNvPr id="10" name="Image 15" descr="cppm RVB.ai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0800" y="-196850"/>
            <a:ext cx="1454150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1" descr="amu.ai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2701" y="6048375"/>
            <a:ext cx="159385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2" descr="Logo cnrs.ai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4" y="6030913"/>
            <a:ext cx="10795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2674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149601" y="871538"/>
            <a:ext cx="3060700" cy="360362"/>
          </a:xfrm>
          <a:prstGeom prst="rect">
            <a:avLst/>
          </a:prstGeom>
          <a:solidFill>
            <a:srgbClr val="1147AC"/>
          </a:solidFill>
          <a:ln>
            <a:solidFill>
              <a:srgbClr val="1147A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342900">
              <a:defRPr/>
            </a:pPr>
            <a:r>
              <a:rPr lang="fr-FR" sz="1650" dirty="0">
                <a:solidFill>
                  <a:prstClr val="white"/>
                </a:solidFill>
                <a:cs typeface="Calibri"/>
              </a:rPr>
              <a:t>PLAN DE PRESENTATION</a:t>
            </a:r>
          </a:p>
        </p:txBody>
      </p:sp>
      <p:pic>
        <p:nvPicPr>
          <p:cNvPr id="4" name="Image 15" descr="cppm RVB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9438" y="-163513"/>
            <a:ext cx="96361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1354138" y="1938339"/>
            <a:ext cx="3192462" cy="315855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342900">
              <a:spcAft>
                <a:spcPts val="450"/>
              </a:spcAft>
              <a:defRPr/>
            </a:pPr>
            <a:r>
              <a:rPr lang="fr-FR" sz="1350" dirty="0">
                <a:solidFill>
                  <a:srgbClr val="1147AC"/>
                </a:solidFill>
                <a:cs typeface="Calibri"/>
              </a:rPr>
              <a:t>1. MISSION DU LABORATOIRE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L’objectif final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Relation client offre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Un exemple concret</a:t>
            </a: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  <a:p>
            <a:pPr defTabSz="342900">
              <a:spcAft>
                <a:spcPts val="450"/>
              </a:spcAft>
              <a:defRPr/>
            </a:pPr>
            <a:r>
              <a:rPr lang="fr-FR" sz="1350" dirty="0">
                <a:solidFill>
                  <a:srgbClr val="1147AC"/>
                </a:solidFill>
                <a:cs typeface="Calibri"/>
              </a:rPr>
              <a:t>2. ATLAS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L’objectif final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Relation client offre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Un exemple concret</a:t>
            </a: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  <a:p>
            <a:pPr defTabSz="342900">
              <a:spcAft>
                <a:spcPts val="450"/>
              </a:spcAft>
              <a:defRPr/>
            </a:pPr>
            <a:r>
              <a:rPr lang="fr-FR" sz="1350" dirty="0">
                <a:solidFill>
                  <a:srgbClr val="1147AC"/>
                </a:solidFill>
                <a:cs typeface="Calibri"/>
              </a:rPr>
              <a:t>3. RENOIR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L’objectif final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Relation client offre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Un exemple concret</a:t>
            </a: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006976" y="1938338"/>
            <a:ext cx="3192463" cy="315855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342900">
              <a:spcAft>
                <a:spcPts val="450"/>
              </a:spcAft>
              <a:defRPr/>
            </a:pPr>
            <a:r>
              <a:rPr lang="fr-FR" sz="1350" dirty="0">
                <a:solidFill>
                  <a:srgbClr val="1147AC"/>
                </a:solidFill>
                <a:cs typeface="Calibri"/>
              </a:rPr>
              <a:t>4. IMXGAM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L’objectif final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Relation client offre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Un exemple concret</a:t>
            </a: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  <a:p>
            <a:pPr defTabSz="342900">
              <a:spcAft>
                <a:spcPts val="450"/>
              </a:spcAft>
              <a:defRPr/>
            </a:pPr>
            <a:r>
              <a:rPr lang="fr-FR" sz="1350" dirty="0">
                <a:solidFill>
                  <a:srgbClr val="1147AC"/>
                </a:solidFill>
                <a:cs typeface="Calibri"/>
              </a:rPr>
              <a:t>5. GRILLE DE CALCUL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L’objectif final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Relation client offre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Un exemple concret</a:t>
            </a: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  <a:p>
            <a:pPr defTabSz="342900">
              <a:spcAft>
                <a:spcPts val="450"/>
              </a:spcAft>
              <a:defRPr/>
            </a:pPr>
            <a:r>
              <a:rPr lang="fr-FR" sz="1350" dirty="0">
                <a:solidFill>
                  <a:srgbClr val="1147AC"/>
                </a:solidFill>
                <a:cs typeface="Calibri"/>
              </a:rPr>
              <a:t>6. SUPERNEMO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L’objectif final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Relation client offre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Un exemple concret</a:t>
            </a: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53829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354138" y="871538"/>
            <a:ext cx="2646362" cy="360362"/>
          </a:xfrm>
          <a:prstGeom prst="rect">
            <a:avLst/>
          </a:prstGeom>
          <a:solidFill>
            <a:srgbClr val="1147AC"/>
          </a:solidFill>
          <a:ln>
            <a:solidFill>
              <a:srgbClr val="1147A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defTabSz="342900">
              <a:defRPr/>
            </a:pPr>
            <a:r>
              <a:rPr lang="fr-FR" sz="1200" dirty="0">
                <a:solidFill>
                  <a:prstClr val="white"/>
                </a:solidFill>
                <a:cs typeface="Calibri"/>
              </a:rPr>
              <a:t>1. MISSION DU LABORATOIRE</a:t>
            </a:r>
          </a:p>
        </p:txBody>
      </p:sp>
      <p:sp>
        <p:nvSpPr>
          <p:cNvPr id="4" name="ZoneTexte 13"/>
          <p:cNvSpPr txBox="1">
            <a:spLocks noChangeArrowheads="1"/>
          </p:cNvSpPr>
          <p:nvPr userDrawn="1"/>
        </p:nvSpPr>
        <p:spPr bwMode="auto">
          <a:xfrm>
            <a:off x="1354139" y="1303340"/>
            <a:ext cx="7129462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342900">
              <a:spcAft>
                <a:spcPts val="900"/>
              </a:spcAft>
            </a:pPr>
            <a:r>
              <a:rPr lang="fr-FR" sz="1200">
                <a:solidFill>
                  <a:prstClr val="black"/>
                </a:solidFill>
                <a:ea typeface="Cabin Medium" charset="0"/>
              </a:rPr>
              <a:t>L’OBJECTIF FINAL</a:t>
            </a:r>
          </a:p>
          <a:p>
            <a:pPr defTabSz="342900"/>
            <a:r>
              <a:rPr lang="fr-FR" sz="1200">
                <a:solidFill>
                  <a:srgbClr val="1147AC"/>
                </a:solidFill>
                <a:ea typeface="Cabin Medium" charset="0"/>
              </a:rPr>
              <a:t>De l’infiniment petit à l’infiniment grand, comprendre notre Univers,</a:t>
            </a:r>
          </a:p>
          <a:p>
            <a:pPr defTabSz="342900"/>
            <a:r>
              <a:rPr lang="fr-FR" sz="1200">
                <a:solidFill>
                  <a:srgbClr val="1147AC"/>
                </a:solidFill>
                <a:ea typeface="Cabin Medium" charset="0"/>
              </a:rPr>
              <a:t>De quoi il est fait et comment il évolue… </a:t>
            </a:r>
          </a:p>
        </p:txBody>
      </p:sp>
      <p:pic>
        <p:nvPicPr>
          <p:cNvPr id="5" name="Image 7" descr="Sans titre-1.psd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" y="2455863"/>
            <a:ext cx="4800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8" descr="BULLES.pd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1638" y="3009900"/>
            <a:ext cx="33147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15" descr="cppm RVB.ai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9438" y="-163513"/>
            <a:ext cx="96361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590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5" descr="cppm RVB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9438" y="-163513"/>
            <a:ext cx="96361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2460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5" descr="cppm RVB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9438" y="-163513"/>
            <a:ext cx="96361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2979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02/06/20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Réunion Générale CPPM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ECAA13-4B49-4B2B-B39F-C228BAAF6A4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30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706090"/>
          </a:xfrm>
        </p:spPr>
        <p:txBody>
          <a:bodyPr/>
          <a:lstStyle>
            <a:lvl1pPr>
              <a:defRPr sz="3600" b="0">
                <a:solidFill>
                  <a:srgbClr val="00B0F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4999831"/>
          </a:xfrm>
        </p:spPr>
        <p:txBody>
          <a:bodyPr>
            <a:normAutofit/>
          </a:bodyPr>
          <a:lstStyle>
            <a:lvl1pPr marL="457200" indent="-457200">
              <a:buFont typeface="Courier New" charset="0"/>
              <a:buChar char="o"/>
              <a:defRPr sz="2800">
                <a:solidFill>
                  <a:srgbClr val="0070C0"/>
                </a:solidFill>
              </a:defRPr>
            </a:lvl1pPr>
            <a:lvl2pPr marL="800100" indent="-342900">
              <a:buFont typeface="Courier New" charset="0"/>
              <a:buChar char="o"/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 marL="1257300" indent="-342900">
              <a:buFont typeface="Courier New" charset="0"/>
              <a:buChar char="o"/>
              <a:defRPr sz="2000">
                <a:solidFill>
                  <a:schemeClr val="accent6">
                    <a:lumMod val="75000"/>
                  </a:schemeClr>
                </a:solidFill>
              </a:defRPr>
            </a:lvl3pPr>
            <a:lvl4pPr marL="1714500" indent="-342900">
              <a:buFont typeface="Courier New" charset="0"/>
              <a:buChar char="o"/>
              <a:defRPr/>
            </a:lvl4pPr>
            <a:lvl5pPr marL="2171700" indent="-342900">
              <a:buFont typeface="Courier New" charset="0"/>
              <a:buChar char="o"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 smtClean="0"/>
              <a:t>02/06/20</a:t>
            </a:r>
            <a:endParaRPr lang="fr-FR" altLang="fr-F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263837" y="6356350"/>
            <a:ext cx="2894013" cy="3635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 dirty="0"/>
              <a:t>Réunion Générale CPPM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832475" y="6356350"/>
            <a:ext cx="2132013" cy="3635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FB817-97B8-4046-A94F-3C4AD34C55D3}" type="slidenum">
              <a:rPr lang="fr-FR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-315416"/>
            <a:ext cx="978478" cy="138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 cstate="email">
            <a:alphaModFix amt="9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64"/>
                    </a14:imgEffect>
                    <a14:imgEffect>
                      <a14:saturation sat="1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007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 smtClean="0"/>
              <a:t>02/06/20</a:t>
            </a:r>
            <a:endParaRPr lang="fr-FR" alt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D00AC-05A8-1545-A319-FF77EB831705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1482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 smtClean="0"/>
              <a:t>02/06/20</a:t>
            </a:r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F0E30-3EBC-C545-850C-E4B0FF2B8AE2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0479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 smtClean="0"/>
              <a:t>02/06/20</a:t>
            </a:r>
            <a:endParaRPr lang="fr-FR" altLang="fr-F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F8873-5107-E241-B371-3BD64729BC65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18450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 smtClean="0"/>
              <a:t>02/06/20</a:t>
            </a:r>
            <a:endParaRPr lang="fr-FR" alt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0C567-9CEF-0D40-A839-2618B7CD0E7F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8880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 smtClean="0"/>
              <a:t>02/06/20</a:t>
            </a:r>
            <a:endParaRPr lang="fr-FR" alt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8C222-AA39-464A-AA8F-5BAC51779525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3144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 smtClean="0"/>
              <a:t>02/06/20</a:t>
            </a:r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28459-E296-BF42-BF65-D00BCD71F7D5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5624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 smtClean="0"/>
              <a:t>02/06/20</a:t>
            </a:r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8CEE5-50A9-864A-B6CB-77AC2447C907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2193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fr-FR" smtClean="0"/>
              <a:t>02/06/20</a:t>
            </a:r>
            <a:endParaRPr lang="fr-FR" altLang="fr-F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356350"/>
            <a:ext cx="2894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509A75C-F33C-8E45-BE88-C5A5866D98CA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7" r:id="rId1"/>
    <p:sldLayoutId id="2147485208" r:id="rId2"/>
    <p:sldLayoutId id="2147485209" r:id="rId3"/>
    <p:sldLayoutId id="2147485210" r:id="rId4"/>
    <p:sldLayoutId id="2147485211" r:id="rId5"/>
    <p:sldLayoutId id="2147485212" r:id="rId6"/>
    <p:sldLayoutId id="2147485213" r:id="rId7"/>
    <p:sldLayoutId id="2147485214" r:id="rId8"/>
    <p:sldLayoutId id="2147485215" r:id="rId9"/>
    <p:sldLayoutId id="2147485216" r:id="rId10"/>
    <p:sldLayoutId id="2147485217" r:id="rId11"/>
  </p:sldLayoutIdLst>
  <p:hf hdr="0" ft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11"/>
          <p:cNvSpPr txBox="1">
            <a:spLocks noChangeArrowheads="1"/>
          </p:cNvSpPr>
          <p:nvPr userDrawn="1"/>
        </p:nvSpPr>
        <p:spPr bwMode="auto">
          <a:xfrm>
            <a:off x="6224588" y="6678613"/>
            <a:ext cx="28098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 defTabSz="342900"/>
            <a:r>
              <a:rPr lang="fr-FR" sz="525" i="1">
                <a:solidFill>
                  <a:prstClr val="white"/>
                </a:solidFill>
                <a:ea typeface="Cabin Bold" charset="0"/>
              </a:rPr>
              <a:t>EVALUATION AERES 12-13-14 JANVIER 2011 # 01</a:t>
            </a:r>
            <a:endParaRPr lang="fr-FR" sz="525">
              <a:solidFill>
                <a:prstClr val="white"/>
              </a:solidFill>
              <a:ea typeface="Cabin Bold" charset="0"/>
            </a:endParaRPr>
          </a:p>
        </p:txBody>
      </p:sp>
      <p:pic>
        <p:nvPicPr>
          <p:cNvPr id="9" name="Image 17" descr="Coin.ai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 userDrawn="1"/>
        </p:nvSpPr>
        <p:spPr>
          <a:xfrm>
            <a:off x="0" y="6692900"/>
            <a:ext cx="9144000" cy="179388"/>
          </a:xfrm>
          <a:prstGeom prst="rect">
            <a:avLst/>
          </a:prstGeom>
          <a:solidFill>
            <a:srgbClr val="1147A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fr-FR" sz="1350" dirty="0">
                <a:solidFill>
                  <a:prstClr val="white"/>
                </a:solidFill>
              </a:rPr>
              <a:t>  </a:t>
            </a:r>
          </a:p>
        </p:txBody>
      </p:sp>
      <p:sp>
        <p:nvSpPr>
          <p:cNvPr id="16" name="ZoneTexte 11"/>
          <p:cNvSpPr txBox="1">
            <a:spLocks noChangeArrowheads="1"/>
          </p:cNvSpPr>
          <p:nvPr userDrawn="1"/>
        </p:nvSpPr>
        <p:spPr bwMode="auto">
          <a:xfrm>
            <a:off x="6224588" y="6675438"/>
            <a:ext cx="28098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 defTabSz="342900"/>
            <a:r>
              <a:rPr lang="fr-FR" sz="800" baseline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Mercredi 6 juillet 2016 – Page </a:t>
            </a:r>
            <a:fld id="{603EE76A-6AFC-4ABB-911C-A01F2316BFFB}" type="slidenum">
              <a:rPr lang="fr-FR" sz="800" baseline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r" defTabSz="342900"/>
              <a:t>‹#›</a:t>
            </a:fld>
            <a:r>
              <a:rPr lang="fr-FR" sz="525" baseline="0" dirty="0">
                <a:solidFill>
                  <a:prstClr val="white"/>
                </a:solidFill>
                <a:ea typeface="Cabin Bold" charset="0"/>
              </a:rPr>
              <a:t> </a:t>
            </a:r>
            <a:endParaRPr lang="fr-FR" sz="525" dirty="0">
              <a:solidFill>
                <a:prstClr val="white"/>
              </a:solidFill>
              <a:ea typeface="Cabin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65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1" r:id="rId1"/>
    <p:sldLayoutId id="2147485222" r:id="rId2"/>
    <p:sldLayoutId id="2147485223" r:id="rId3"/>
    <p:sldLayoutId id="2147485224" r:id="rId4"/>
    <p:sldLayoutId id="2147485225" r:id="rId5"/>
    <p:sldLayoutId id="2147485226" r:id="rId6"/>
  </p:sldLayoutIdLst>
  <p:hf hdr="0" ftr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4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6600"/>
                </a:solidFill>
              </a:rPr>
              <a:t>La </a:t>
            </a:r>
            <a:r>
              <a:rPr lang="en-US" sz="2800" b="1" dirty="0" err="1" smtClean="0">
                <a:solidFill>
                  <a:srgbClr val="FF6600"/>
                </a:solidFill>
              </a:rPr>
              <a:t>semaine</a:t>
            </a:r>
            <a:r>
              <a:rPr lang="en-US" sz="2800" b="1" dirty="0" smtClean="0">
                <a:solidFill>
                  <a:srgbClr val="FF6600"/>
                </a:solidFill>
              </a:rPr>
              <a:t> </a:t>
            </a:r>
            <a:r>
              <a:rPr lang="en-US" sz="2800" b="1" dirty="0" err="1" smtClean="0">
                <a:solidFill>
                  <a:srgbClr val="FF6600"/>
                </a:solidFill>
              </a:rPr>
              <a:t>derni</a:t>
            </a:r>
            <a:r>
              <a:rPr lang="en-US" sz="2800" b="1" dirty="0" err="1" smtClean="0">
                <a:solidFill>
                  <a:srgbClr val="FF6600"/>
                </a:solidFill>
              </a:rPr>
              <a:t>ère</a:t>
            </a:r>
            <a:endParaRPr lang="en-US" sz="2800" b="1" dirty="0">
              <a:solidFill>
                <a:srgbClr val="FF66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6BAA96ED-062F-4957-99D8-0BD04D9A4C27}"/>
              </a:ext>
            </a:extLst>
          </p:cNvPr>
          <p:cNvSpPr txBox="1"/>
          <p:nvPr/>
        </p:nvSpPr>
        <p:spPr>
          <a:xfrm>
            <a:off x="344621" y="1124744"/>
            <a:ext cx="879937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  <a:latin typeface="+mn-lt"/>
              </a:rPr>
              <a:t>Kepler </a:t>
            </a:r>
            <a:r>
              <a:rPr lang="fr-FR" dirty="0">
                <a:solidFill>
                  <a:schemeClr val="tx1"/>
                </a:solidFill>
                <a:latin typeface="+mn-lt"/>
              </a:rPr>
              <a:t>a réussi à mette de l'ordre dans ces mouvements </a:t>
            </a:r>
            <a:r>
              <a:rPr lang="fr-FR" dirty="0" smtClean="0">
                <a:solidFill>
                  <a:schemeClr val="tx1"/>
                </a:solidFill>
                <a:latin typeface="+mn-lt"/>
              </a:rPr>
              <a:t>apparemment </a:t>
            </a:r>
            <a:r>
              <a:rPr lang="fr-FR" dirty="0">
                <a:solidFill>
                  <a:schemeClr val="tx1"/>
                </a:solidFill>
                <a:latin typeface="+mn-lt"/>
              </a:rPr>
              <a:t>complexes.</a:t>
            </a:r>
          </a:p>
          <a:p>
            <a:r>
              <a:rPr lang="fr-FR" dirty="0" smtClean="0">
                <a:solidFill>
                  <a:schemeClr val="tx1"/>
                </a:solidFill>
                <a:latin typeface="+mn-lt"/>
              </a:rPr>
              <a:t>Il </a:t>
            </a:r>
            <a:r>
              <a:rPr lang="fr-FR" dirty="0">
                <a:solidFill>
                  <a:schemeClr val="tx1"/>
                </a:solidFill>
                <a:latin typeface="+mn-lt"/>
              </a:rPr>
              <a:t>a tracé la voie pour la grande découverte de Newton.  </a:t>
            </a:r>
          </a:p>
          <a:p>
            <a:endParaRPr lang="fr-FR" dirty="0">
              <a:solidFill>
                <a:schemeClr val="tx1"/>
              </a:solidFill>
              <a:latin typeface="+mn-lt"/>
            </a:endParaRPr>
          </a:p>
          <a:p>
            <a:endParaRPr lang="fr-FR" dirty="0" smtClean="0">
              <a:solidFill>
                <a:schemeClr val="tx1"/>
              </a:solidFill>
              <a:latin typeface="+mn-lt"/>
            </a:endParaRPr>
          </a:p>
          <a:p>
            <a:endParaRPr lang="fr-FR" dirty="0">
              <a:solidFill>
                <a:schemeClr val="tx1"/>
              </a:solidFill>
              <a:latin typeface="+mn-lt"/>
            </a:endParaRPr>
          </a:p>
          <a:p>
            <a:pPr lvl="0"/>
            <a:endParaRPr lang="fr-FR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A0FB817-97B8-4046-A94F-3C4AD34C55D3}" type="slidenum">
              <a:rPr lang="fr-FR" altLang="fr-FR" smtClean="0"/>
              <a:pPr>
                <a:defRPr/>
              </a:pPr>
              <a:t>1</a:t>
            </a:fld>
            <a:endParaRPr lang="fr-FR" alt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 dirty="0" smtClean="0"/>
              <a:t>07</a:t>
            </a:r>
            <a:r>
              <a:rPr lang="en-US" altLang="fr-FR" dirty="0" smtClean="0"/>
              <a:t>/07/20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291949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fr-FR" sz="2800" b="1" dirty="0">
                <a:solidFill>
                  <a:srgbClr val="B85808"/>
                </a:solidFill>
              </a:rPr>
              <a:t>La chute libre </a:t>
            </a:r>
            <a:endParaRPr lang="fr-FR" sz="2800" b="1" dirty="0">
              <a:solidFill>
                <a:srgbClr val="B8580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11560" y="1080000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Calibri"/>
              </a:rPr>
              <a:t>La chute libre :</a:t>
            </a:r>
          </a:p>
          <a:p>
            <a:r>
              <a:rPr lang="fr-FR" dirty="0" smtClean="0">
                <a:solidFill>
                  <a:srgbClr val="000000"/>
                </a:solidFill>
                <a:latin typeface="Calibri"/>
              </a:rPr>
              <a:t>m</a:t>
            </a:r>
            <a:r>
              <a:rPr lang="fr-FR" dirty="0" smtClean="0">
                <a:solidFill>
                  <a:srgbClr val="000000"/>
                </a:solidFill>
                <a:latin typeface="Calibri"/>
              </a:rPr>
              <a:t>ême quand la bille est lancée en l’air vers le haut, c’est une chute libre</a:t>
            </a:r>
            <a:endParaRPr lang="fr-FR" dirty="0">
              <a:solidFill>
                <a:srgbClr val="000000"/>
              </a:solidFill>
              <a:latin typeface="Calibri"/>
            </a:endParaRPr>
          </a:p>
          <a:p>
            <a:endParaRPr lang="fr-FR" dirty="0" smtClean="0">
              <a:solidFill>
                <a:srgbClr val="000000"/>
              </a:solidFill>
              <a:latin typeface="Calibri"/>
            </a:endParaRPr>
          </a:p>
          <a:p>
            <a:pPr marL="285750" indent="-285750">
              <a:buFontTx/>
              <a:buChar char="-"/>
            </a:pPr>
            <a:endParaRPr lang="fr-FR" dirty="0" smtClean="0">
              <a:solidFill>
                <a:srgbClr val="000000"/>
              </a:solidFill>
              <a:latin typeface="Calibri"/>
            </a:endParaRPr>
          </a:p>
          <a:p>
            <a:endParaRPr lang="fr-FR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A0FB817-97B8-4046-A94F-3C4AD34C55D3}" type="slidenum">
              <a:rPr lang="fr-FR" altLang="fr-FR" smtClean="0"/>
              <a:pPr>
                <a:defRPr/>
              </a:pPr>
              <a:t>10</a:t>
            </a:fld>
            <a:endParaRPr lang="fr-FR" altLang="fr-FR" dirty="0"/>
          </a:p>
        </p:txBody>
      </p:sp>
      <p:sp>
        <p:nvSpPr>
          <p:cNvPr id="10" name="Espace réservé de la date 4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/>
          <a:p>
            <a:pPr>
              <a:defRPr/>
            </a:pPr>
            <a:r>
              <a:rPr lang="en-US" altLang="fr-FR" dirty="0" smtClean="0"/>
              <a:t>07</a:t>
            </a:r>
            <a:r>
              <a:rPr lang="en-US" altLang="fr-FR" dirty="0" smtClean="0"/>
              <a:t>/07/20</a:t>
            </a:r>
            <a:endParaRPr lang="fr-FR" altLang="fr-FR" dirty="0"/>
          </a:p>
        </p:txBody>
      </p:sp>
      <p:pic>
        <p:nvPicPr>
          <p:cNvPr id="5" name="Image 4" descr="prbol7.tiff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128" y="2854824"/>
            <a:ext cx="3835400" cy="38227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 bwMode="auto">
          <a:xfrm>
            <a:off x="2642030" y="2638046"/>
            <a:ext cx="3364817" cy="4219955"/>
          </a:xfrm>
          <a:prstGeom prst="roundRect">
            <a:avLst/>
          </a:prstGeom>
          <a:noFill/>
          <a:ln w="5080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322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fr-FR" sz="2800" b="1" dirty="0">
                <a:solidFill>
                  <a:srgbClr val="B85808"/>
                </a:solidFill>
              </a:rPr>
              <a:t>La chute libre </a:t>
            </a:r>
            <a:endParaRPr lang="fr-FR" sz="2800" b="1" dirty="0">
              <a:solidFill>
                <a:srgbClr val="B8580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11560" y="1080000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Calibri"/>
              </a:rPr>
              <a:t>La chute libre :</a:t>
            </a:r>
          </a:p>
          <a:p>
            <a:r>
              <a:rPr lang="fr-FR" dirty="0" smtClean="0">
                <a:solidFill>
                  <a:srgbClr val="000000"/>
                </a:solidFill>
                <a:latin typeface="Calibri"/>
              </a:rPr>
              <a:t>m</a:t>
            </a:r>
            <a:r>
              <a:rPr lang="fr-FR" dirty="0" smtClean="0">
                <a:solidFill>
                  <a:srgbClr val="000000"/>
                </a:solidFill>
                <a:latin typeface="Calibri"/>
              </a:rPr>
              <a:t>ême quand la bille est lancée en l’air vers le haut, c’est une chute libre</a:t>
            </a:r>
            <a:endParaRPr lang="fr-FR" dirty="0">
              <a:solidFill>
                <a:srgbClr val="000000"/>
              </a:solidFill>
              <a:latin typeface="Calibri"/>
            </a:endParaRPr>
          </a:p>
          <a:p>
            <a:endParaRPr lang="fr-FR" dirty="0" smtClean="0">
              <a:solidFill>
                <a:srgbClr val="000000"/>
              </a:solidFill>
              <a:latin typeface="Calibri"/>
            </a:endParaRPr>
          </a:p>
          <a:p>
            <a:pPr marL="285750" indent="-285750">
              <a:buFontTx/>
              <a:buChar char="-"/>
            </a:pPr>
            <a:endParaRPr lang="fr-FR" dirty="0" smtClean="0">
              <a:solidFill>
                <a:srgbClr val="000000"/>
              </a:solidFill>
              <a:latin typeface="Calibri"/>
            </a:endParaRPr>
          </a:p>
          <a:p>
            <a:endParaRPr lang="fr-FR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A0FB817-97B8-4046-A94F-3C4AD34C55D3}" type="slidenum">
              <a:rPr lang="fr-FR" altLang="fr-FR" smtClean="0"/>
              <a:pPr>
                <a:defRPr/>
              </a:pPr>
              <a:t>11</a:t>
            </a:fld>
            <a:endParaRPr lang="fr-FR" altLang="fr-FR" dirty="0"/>
          </a:p>
        </p:txBody>
      </p:sp>
      <p:sp>
        <p:nvSpPr>
          <p:cNvPr id="10" name="Espace réservé de la date 4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/>
          <a:p>
            <a:pPr>
              <a:defRPr/>
            </a:pPr>
            <a:r>
              <a:rPr lang="en-US" altLang="fr-FR" dirty="0" smtClean="0"/>
              <a:t>07</a:t>
            </a:r>
            <a:r>
              <a:rPr lang="en-US" altLang="fr-FR" dirty="0" smtClean="0"/>
              <a:t>/07/20</a:t>
            </a:r>
            <a:endParaRPr lang="fr-FR" altLang="fr-FR" dirty="0"/>
          </a:p>
        </p:txBody>
      </p:sp>
      <p:pic>
        <p:nvPicPr>
          <p:cNvPr id="4" name="Image 3" descr="prbol8.tiff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463" y="2887495"/>
            <a:ext cx="3822700" cy="38354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 bwMode="auto">
          <a:xfrm>
            <a:off x="2642030" y="2638046"/>
            <a:ext cx="3364817" cy="4219955"/>
          </a:xfrm>
          <a:prstGeom prst="roundRect">
            <a:avLst/>
          </a:prstGeom>
          <a:noFill/>
          <a:ln w="5080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028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fr-FR" sz="2800" b="1" dirty="0">
                <a:solidFill>
                  <a:srgbClr val="B85808"/>
                </a:solidFill>
              </a:rPr>
              <a:t>La chute libre </a:t>
            </a:r>
            <a:endParaRPr lang="fr-FR" sz="2800" b="1" dirty="0">
              <a:solidFill>
                <a:srgbClr val="B8580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11560" y="1080000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Calibri"/>
              </a:rPr>
              <a:t>La chute libre :</a:t>
            </a:r>
          </a:p>
          <a:p>
            <a:r>
              <a:rPr lang="fr-FR" dirty="0" smtClean="0">
                <a:solidFill>
                  <a:srgbClr val="000000"/>
                </a:solidFill>
                <a:latin typeface="Calibri"/>
              </a:rPr>
              <a:t>m</a:t>
            </a:r>
            <a:r>
              <a:rPr lang="fr-FR" dirty="0" smtClean="0">
                <a:solidFill>
                  <a:srgbClr val="000000"/>
                </a:solidFill>
                <a:latin typeface="Calibri"/>
              </a:rPr>
              <a:t>ême quand la bille est lancée en l’air vers le haut, c’est une chute libre</a:t>
            </a:r>
            <a:endParaRPr lang="fr-FR" dirty="0">
              <a:solidFill>
                <a:srgbClr val="000000"/>
              </a:solidFill>
              <a:latin typeface="Calibri"/>
            </a:endParaRPr>
          </a:p>
          <a:p>
            <a:endParaRPr lang="fr-FR" dirty="0" smtClean="0">
              <a:solidFill>
                <a:srgbClr val="000000"/>
              </a:solidFill>
              <a:latin typeface="Calibri"/>
            </a:endParaRPr>
          </a:p>
          <a:p>
            <a:pPr marL="285750" indent="-285750">
              <a:buFontTx/>
              <a:buChar char="-"/>
            </a:pPr>
            <a:endParaRPr lang="fr-FR" dirty="0" smtClean="0">
              <a:solidFill>
                <a:srgbClr val="000000"/>
              </a:solidFill>
              <a:latin typeface="Calibri"/>
            </a:endParaRPr>
          </a:p>
          <a:p>
            <a:endParaRPr lang="fr-FR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A0FB817-97B8-4046-A94F-3C4AD34C55D3}" type="slidenum">
              <a:rPr lang="fr-FR" altLang="fr-FR" smtClean="0"/>
              <a:pPr>
                <a:defRPr/>
              </a:pPr>
              <a:t>12</a:t>
            </a:fld>
            <a:endParaRPr lang="fr-FR" altLang="fr-FR" dirty="0"/>
          </a:p>
        </p:txBody>
      </p:sp>
      <p:sp>
        <p:nvSpPr>
          <p:cNvPr id="10" name="Espace réservé de la date 4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/>
          <a:p>
            <a:pPr>
              <a:defRPr/>
            </a:pPr>
            <a:r>
              <a:rPr lang="en-US" altLang="fr-FR" dirty="0" smtClean="0"/>
              <a:t>07</a:t>
            </a:r>
            <a:r>
              <a:rPr lang="en-US" altLang="fr-FR" dirty="0" smtClean="0"/>
              <a:t>/07/20</a:t>
            </a:r>
            <a:endParaRPr lang="fr-FR" altLang="fr-FR" dirty="0"/>
          </a:p>
        </p:txBody>
      </p:sp>
      <p:pic>
        <p:nvPicPr>
          <p:cNvPr id="5" name="Image 4" descr="prbol9.tiff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213" y="2928331"/>
            <a:ext cx="3835400" cy="38227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 bwMode="auto">
          <a:xfrm>
            <a:off x="2642030" y="2638046"/>
            <a:ext cx="3364817" cy="4219955"/>
          </a:xfrm>
          <a:prstGeom prst="roundRect">
            <a:avLst/>
          </a:prstGeom>
          <a:noFill/>
          <a:ln w="5080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064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fr-FR" sz="2800" b="1" dirty="0">
                <a:solidFill>
                  <a:srgbClr val="B85808"/>
                </a:solidFill>
              </a:rPr>
              <a:t>La chute libre </a:t>
            </a:r>
            <a:endParaRPr lang="fr-FR" sz="2800" b="1" dirty="0">
              <a:solidFill>
                <a:srgbClr val="B8580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11560" y="1080000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Calibri"/>
              </a:rPr>
              <a:t>La chute libre :</a:t>
            </a:r>
          </a:p>
          <a:p>
            <a:r>
              <a:rPr lang="fr-FR" dirty="0" smtClean="0">
                <a:solidFill>
                  <a:srgbClr val="000000"/>
                </a:solidFill>
                <a:latin typeface="Calibri"/>
              </a:rPr>
              <a:t>m</a:t>
            </a:r>
            <a:r>
              <a:rPr lang="fr-FR" dirty="0" smtClean="0">
                <a:solidFill>
                  <a:srgbClr val="000000"/>
                </a:solidFill>
                <a:latin typeface="Calibri"/>
              </a:rPr>
              <a:t>ême quand la bille est lancée en l’air vers le haut, c’est une chute libre</a:t>
            </a:r>
            <a:endParaRPr lang="fr-FR" dirty="0">
              <a:solidFill>
                <a:srgbClr val="000000"/>
              </a:solidFill>
              <a:latin typeface="Calibri"/>
            </a:endParaRPr>
          </a:p>
          <a:p>
            <a:endParaRPr lang="fr-FR" dirty="0" smtClean="0">
              <a:solidFill>
                <a:srgbClr val="000000"/>
              </a:solidFill>
              <a:latin typeface="Calibri"/>
            </a:endParaRPr>
          </a:p>
          <a:p>
            <a:pPr marL="285750" indent="-285750">
              <a:buFontTx/>
              <a:buChar char="-"/>
            </a:pPr>
            <a:endParaRPr lang="fr-FR" dirty="0" smtClean="0">
              <a:solidFill>
                <a:srgbClr val="000000"/>
              </a:solidFill>
              <a:latin typeface="Calibri"/>
            </a:endParaRPr>
          </a:p>
          <a:p>
            <a:endParaRPr lang="fr-FR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A0FB817-97B8-4046-A94F-3C4AD34C55D3}" type="slidenum">
              <a:rPr lang="fr-FR" altLang="fr-FR" smtClean="0"/>
              <a:pPr>
                <a:defRPr/>
              </a:pPr>
              <a:t>13</a:t>
            </a:fld>
            <a:endParaRPr lang="fr-FR" altLang="fr-FR" dirty="0"/>
          </a:p>
        </p:txBody>
      </p:sp>
      <p:sp>
        <p:nvSpPr>
          <p:cNvPr id="10" name="Espace réservé de la date 4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/>
          <a:p>
            <a:pPr>
              <a:defRPr/>
            </a:pPr>
            <a:r>
              <a:rPr lang="en-US" altLang="fr-FR" dirty="0" smtClean="0"/>
              <a:t>07</a:t>
            </a:r>
            <a:r>
              <a:rPr lang="en-US" altLang="fr-FR" dirty="0" smtClean="0"/>
              <a:t>/07/20</a:t>
            </a:r>
            <a:endParaRPr lang="fr-FR" altLang="fr-FR" dirty="0"/>
          </a:p>
        </p:txBody>
      </p:sp>
      <p:pic>
        <p:nvPicPr>
          <p:cNvPr id="4" name="Image 3" descr="prbolA.tiff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80" y="2871160"/>
            <a:ext cx="3822700" cy="38227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 bwMode="auto">
          <a:xfrm>
            <a:off x="2642030" y="2638046"/>
            <a:ext cx="3364817" cy="4219955"/>
          </a:xfrm>
          <a:prstGeom prst="roundRect">
            <a:avLst/>
          </a:prstGeom>
          <a:noFill/>
          <a:ln w="5080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2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fr-FR" sz="2800" b="1" dirty="0">
                <a:solidFill>
                  <a:srgbClr val="B85808"/>
                </a:solidFill>
              </a:rPr>
              <a:t>La chute libre </a:t>
            </a:r>
            <a:endParaRPr lang="fr-FR" sz="2800" b="1" dirty="0">
              <a:solidFill>
                <a:srgbClr val="B8580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11560" y="1080000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Calibri"/>
              </a:rPr>
              <a:t>La chute libre :</a:t>
            </a:r>
          </a:p>
          <a:p>
            <a:r>
              <a:rPr lang="fr-FR" dirty="0" smtClean="0">
                <a:solidFill>
                  <a:srgbClr val="000000"/>
                </a:solidFill>
                <a:latin typeface="Calibri"/>
              </a:rPr>
              <a:t>m</a:t>
            </a:r>
            <a:r>
              <a:rPr lang="fr-FR" dirty="0" smtClean="0">
                <a:solidFill>
                  <a:srgbClr val="000000"/>
                </a:solidFill>
                <a:latin typeface="Calibri"/>
              </a:rPr>
              <a:t>ême quand la bille est lancée en l’air vers le haut, c’est une chute libre</a:t>
            </a:r>
            <a:endParaRPr lang="fr-FR" dirty="0">
              <a:solidFill>
                <a:srgbClr val="000000"/>
              </a:solidFill>
              <a:latin typeface="Calibri"/>
            </a:endParaRPr>
          </a:p>
          <a:p>
            <a:endParaRPr lang="fr-FR" dirty="0" smtClean="0">
              <a:solidFill>
                <a:srgbClr val="000000"/>
              </a:solidFill>
              <a:latin typeface="Calibri"/>
            </a:endParaRPr>
          </a:p>
          <a:p>
            <a:pPr marL="285750" indent="-285750">
              <a:buFontTx/>
              <a:buChar char="-"/>
            </a:pPr>
            <a:endParaRPr lang="fr-FR" dirty="0" smtClean="0">
              <a:solidFill>
                <a:srgbClr val="000000"/>
              </a:solidFill>
              <a:latin typeface="Calibri"/>
            </a:endParaRPr>
          </a:p>
          <a:p>
            <a:endParaRPr lang="fr-FR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A0FB817-97B8-4046-A94F-3C4AD34C55D3}" type="slidenum">
              <a:rPr lang="fr-FR" altLang="fr-FR" smtClean="0"/>
              <a:pPr>
                <a:defRPr/>
              </a:pPr>
              <a:t>14</a:t>
            </a:fld>
            <a:endParaRPr lang="fr-FR" altLang="fr-FR" dirty="0"/>
          </a:p>
        </p:txBody>
      </p:sp>
      <p:sp>
        <p:nvSpPr>
          <p:cNvPr id="10" name="Espace réservé de la date 4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/>
          <a:p>
            <a:pPr>
              <a:defRPr/>
            </a:pPr>
            <a:r>
              <a:rPr lang="en-US" altLang="fr-FR" dirty="0" smtClean="0"/>
              <a:t>07</a:t>
            </a:r>
            <a:r>
              <a:rPr lang="en-US" altLang="fr-FR" dirty="0" smtClean="0"/>
              <a:t>/07/20</a:t>
            </a:r>
            <a:endParaRPr lang="fr-FR" altLang="fr-FR" dirty="0"/>
          </a:p>
        </p:txBody>
      </p:sp>
      <p:pic>
        <p:nvPicPr>
          <p:cNvPr id="5" name="Image 4" descr="prbolB.tiff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295" y="2887494"/>
            <a:ext cx="3822700" cy="38354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 bwMode="auto">
          <a:xfrm>
            <a:off x="2642030" y="2638046"/>
            <a:ext cx="3364817" cy="4219955"/>
          </a:xfrm>
          <a:prstGeom prst="roundRect">
            <a:avLst/>
          </a:prstGeom>
          <a:noFill/>
          <a:ln w="5080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514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fr-FR" sz="2800" b="1" dirty="0">
                <a:solidFill>
                  <a:srgbClr val="B85808"/>
                </a:solidFill>
              </a:rPr>
              <a:t>La chute libre </a:t>
            </a:r>
            <a:endParaRPr lang="fr-FR" sz="2800" b="1" dirty="0">
              <a:solidFill>
                <a:srgbClr val="B8580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11560" y="1080000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Calibri"/>
              </a:rPr>
              <a:t>La chute libre :</a:t>
            </a:r>
          </a:p>
          <a:p>
            <a:r>
              <a:rPr lang="fr-FR" dirty="0" smtClean="0">
                <a:solidFill>
                  <a:srgbClr val="000000"/>
                </a:solidFill>
                <a:latin typeface="Calibri"/>
              </a:rPr>
              <a:t>m</a:t>
            </a:r>
            <a:r>
              <a:rPr lang="fr-FR" dirty="0" smtClean="0">
                <a:solidFill>
                  <a:srgbClr val="000000"/>
                </a:solidFill>
                <a:latin typeface="Calibri"/>
              </a:rPr>
              <a:t>ême quand la bille est lancée en l’air vers le haut, c’est une chute libre</a:t>
            </a:r>
            <a:endParaRPr lang="fr-FR" dirty="0">
              <a:solidFill>
                <a:srgbClr val="000000"/>
              </a:solidFill>
              <a:latin typeface="Calibri"/>
            </a:endParaRPr>
          </a:p>
          <a:p>
            <a:endParaRPr lang="fr-FR" dirty="0" smtClean="0">
              <a:solidFill>
                <a:srgbClr val="000000"/>
              </a:solidFill>
              <a:latin typeface="Calibri"/>
            </a:endParaRPr>
          </a:p>
          <a:p>
            <a:pPr marL="285750" indent="-285750">
              <a:buFontTx/>
              <a:buChar char="-"/>
            </a:pPr>
            <a:endParaRPr lang="fr-FR" dirty="0" smtClean="0">
              <a:solidFill>
                <a:srgbClr val="000000"/>
              </a:solidFill>
              <a:latin typeface="Calibri"/>
            </a:endParaRPr>
          </a:p>
          <a:p>
            <a:endParaRPr lang="fr-FR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A0FB817-97B8-4046-A94F-3C4AD34C55D3}" type="slidenum">
              <a:rPr lang="fr-FR" altLang="fr-FR" smtClean="0"/>
              <a:pPr>
                <a:defRPr/>
              </a:pPr>
              <a:t>15</a:t>
            </a:fld>
            <a:endParaRPr lang="fr-FR" altLang="fr-FR" dirty="0"/>
          </a:p>
        </p:txBody>
      </p:sp>
      <p:sp>
        <p:nvSpPr>
          <p:cNvPr id="10" name="Espace réservé de la date 4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/>
          <a:p>
            <a:pPr>
              <a:defRPr/>
            </a:pPr>
            <a:r>
              <a:rPr lang="en-US" altLang="fr-FR" dirty="0" smtClean="0"/>
              <a:t>07</a:t>
            </a:r>
            <a:r>
              <a:rPr lang="en-US" altLang="fr-FR" dirty="0" smtClean="0"/>
              <a:t>/07/20</a:t>
            </a:r>
            <a:endParaRPr lang="fr-FR" altLang="fr-FR" dirty="0"/>
          </a:p>
        </p:txBody>
      </p:sp>
      <p:pic>
        <p:nvPicPr>
          <p:cNvPr id="4" name="Image 3" descr="prbolC.tiff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213" y="2854824"/>
            <a:ext cx="3835400" cy="38354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 bwMode="auto">
          <a:xfrm>
            <a:off x="2642030" y="2638046"/>
            <a:ext cx="3364817" cy="4219955"/>
          </a:xfrm>
          <a:prstGeom prst="roundRect">
            <a:avLst/>
          </a:prstGeom>
          <a:noFill/>
          <a:ln w="5080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277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fr-FR" sz="2800" b="1" dirty="0">
                <a:solidFill>
                  <a:srgbClr val="B85808"/>
                </a:solidFill>
              </a:rPr>
              <a:t>La chute libre </a:t>
            </a:r>
            <a:endParaRPr lang="fr-FR" sz="2800" b="1" dirty="0">
              <a:solidFill>
                <a:srgbClr val="B8580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11560" y="1080000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Calibri"/>
              </a:rPr>
              <a:t>La chute libre :</a:t>
            </a:r>
          </a:p>
          <a:p>
            <a:r>
              <a:rPr lang="fr-FR" dirty="0" smtClean="0">
                <a:solidFill>
                  <a:srgbClr val="000000"/>
                </a:solidFill>
                <a:latin typeface="Calibri"/>
              </a:rPr>
              <a:t>m</a:t>
            </a:r>
            <a:r>
              <a:rPr lang="fr-FR" dirty="0" smtClean="0">
                <a:solidFill>
                  <a:srgbClr val="000000"/>
                </a:solidFill>
                <a:latin typeface="Calibri"/>
              </a:rPr>
              <a:t>ême quand la bille est lancée en l’air vers le haut, c’est une chute libre</a:t>
            </a:r>
            <a:endParaRPr lang="fr-FR" dirty="0">
              <a:solidFill>
                <a:srgbClr val="000000"/>
              </a:solidFill>
              <a:latin typeface="Calibri"/>
            </a:endParaRPr>
          </a:p>
          <a:p>
            <a:endParaRPr lang="fr-FR" dirty="0" smtClean="0">
              <a:solidFill>
                <a:srgbClr val="000000"/>
              </a:solidFill>
              <a:latin typeface="Calibri"/>
            </a:endParaRPr>
          </a:p>
          <a:p>
            <a:pPr marL="285750" indent="-285750">
              <a:buFontTx/>
              <a:buChar char="-"/>
            </a:pPr>
            <a:endParaRPr lang="fr-FR" dirty="0" smtClean="0">
              <a:solidFill>
                <a:srgbClr val="000000"/>
              </a:solidFill>
              <a:latin typeface="Calibri"/>
            </a:endParaRPr>
          </a:p>
          <a:p>
            <a:endParaRPr lang="fr-FR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A0FB817-97B8-4046-A94F-3C4AD34C55D3}" type="slidenum">
              <a:rPr lang="fr-FR" altLang="fr-FR" smtClean="0"/>
              <a:pPr>
                <a:defRPr/>
              </a:pPr>
              <a:t>16</a:t>
            </a:fld>
            <a:endParaRPr lang="fr-FR" altLang="fr-FR" dirty="0"/>
          </a:p>
        </p:txBody>
      </p:sp>
      <p:sp>
        <p:nvSpPr>
          <p:cNvPr id="10" name="Espace réservé de la date 4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/>
          <a:p>
            <a:pPr>
              <a:defRPr/>
            </a:pPr>
            <a:r>
              <a:rPr lang="en-US" altLang="fr-FR" dirty="0" smtClean="0"/>
              <a:t>07</a:t>
            </a:r>
            <a:r>
              <a:rPr lang="en-US" altLang="fr-FR" dirty="0" smtClean="0"/>
              <a:t>/07/20</a:t>
            </a:r>
            <a:endParaRPr lang="fr-FR" altLang="fr-FR" dirty="0"/>
          </a:p>
        </p:txBody>
      </p:sp>
      <p:pic>
        <p:nvPicPr>
          <p:cNvPr id="5" name="Image 4" descr="prbolD.tiff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295" y="2907911"/>
            <a:ext cx="3822700" cy="38227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 bwMode="auto">
          <a:xfrm>
            <a:off x="2642030" y="2638046"/>
            <a:ext cx="3364817" cy="4219955"/>
          </a:xfrm>
          <a:prstGeom prst="roundRect">
            <a:avLst/>
          </a:prstGeom>
          <a:noFill/>
          <a:ln w="5080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42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fr-FR" sz="2800" b="1" dirty="0" smtClean="0">
                <a:solidFill>
                  <a:srgbClr val="B85808"/>
                </a:solidFill>
              </a:rPr>
              <a:t>Composition des mouvements</a:t>
            </a:r>
            <a:endParaRPr lang="fr-FR" sz="2800" b="1" dirty="0">
              <a:solidFill>
                <a:srgbClr val="B8580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A0FB817-97B8-4046-A94F-3C4AD34C55D3}" type="slidenum">
              <a:rPr lang="fr-FR" altLang="fr-FR" smtClean="0"/>
              <a:pPr>
                <a:defRPr/>
              </a:pPr>
              <a:t>17</a:t>
            </a:fld>
            <a:endParaRPr lang="fr-FR" altLang="fr-FR" dirty="0"/>
          </a:p>
        </p:txBody>
      </p:sp>
      <p:sp>
        <p:nvSpPr>
          <p:cNvPr id="10" name="Espace réservé de la date 4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/>
          <a:p>
            <a:pPr>
              <a:defRPr/>
            </a:pPr>
            <a:r>
              <a:rPr lang="en-US" altLang="fr-FR" dirty="0" smtClean="0"/>
              <a:t>07</a:t>
            </a:r>
            <a:r>
              <a:rPr lang="en-US" altLang="fr-FR" dirty="0" smtClean="0"/>
              <a:t>/07/20</a:t>
            </a:r>
            <a:endParaRPr lang="fr-FR" altLang="fr-FR" dirty="0"/>
          </a:p>
        </p:txBody>
      </p:sp>
      <p:pic>
        <p:nvPicPr>
          <p:cNvPr id="5" name="Image 4" descr="prbol5.tiff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762" y="2850741"/>
            <a:ext cx="3848100" cy="38354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 bwMode="auto">
          <a:xfrm>
            <a:off x="2642030" y="2638046"/>
            <a:ext cx="3364817" cy="4219955"/>
          </a:xfrm>
          <a:prstGeom prst="roundRect">
            <a:avLst/>
          </a:prstGeom>
          <a:noFill/>
          <a:ln w="5080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560" y="1080000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Calibri"/>
              </a:rPr>
              <a:t>Galil</a:t>
            </a:r>
            <a:r>
              <a:rPr lang="fr-FR" dirty="0" smtClean="0">
                <a:solidFill>
                  <a:srgbClr val="000000"/>
                </a:solidFill>
                <a:latin typeface="Calibri"/>
              </a:rPr>
              <a:t>ée dit </a:t>
            </a:r>
            <a:r>
              <a:rPr lang="fr-FR" dirty="0" smtClean="0">
                <a:solidFill>
                  <a:srgbClr val="000000"/>
                </a:solidFill>
                <a:latin typeface="Calibri"/>
              </a:rPr>
              <a:t>:</a:t>
            </a:r>
          </a:p>
          <a:p>
            <a:r>
              <a:rPr lang="fr-FR" dirty="0" smtClean="0">
                <a:solidFill>
                  <a:srgbClr val="000000"/>
                </a:solidFill>
                <a:latin typeface="Calibri"/>
              </a:rPr>
              <a:t>la </a:t>
            </a:r>
            <a:r>
              <a:rPr lang="fr-FR" dirty="0" smtClean="0">
                <a:solidFill>
                  <a:srgbClr val="000000"/>
                </a:solidFill>
                <a:latin typeface="Calibri"/>
              </a:rPr>
              <a:t>chute libre </a:t>
            </a:r>
            <a:r>
              <a:rPr lang="fr-FR" b="1" dirty="0" smtClean="0">
                <a:solidFill>
                  <a:srgbClr val="0000FF"/>
                </a:solidFill>
                <a:latin typeface="Calibri"/>
              </a:rPr>
              <a:t>verticale</a:t>
            </a:r>
            <a:r>
              <a:rPr lang="fr-FR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Calibri"/>
              </a:rPr>
              <a:t>est la même dans un train en mouvement </a:t>
            </a:r>
            <a:r>
              <a:rPr lang="fr-FR" b="1" dirty="0" smtClean="0">
                <a:solidFill>
                  <a:srgbClr val="0000FF"/>
                </a:solidFill>
                <a:latin typeface="Calibri"/>
              </a:rPr>
              <a:t>horizontal </a:t>
            </a:r>
            <a:r>
              <a:rPr lang="fr-FR" dirty="0" smtClean="0">
                <a:solidFill>
                  <a:srgbClr val="000000"/>
                </a:solidFill>
                <a:latin typeface="Calibri"/>
              </a:rPr>
              <a:t>que sur le quai.</a:t>
            </a:r>
          </a:p>
          <a:p>
            <a:r>
              <a:rPr lang="fr-FR" dirty="0" smtClean="0">
                <a:solidFill>
                  <a:srgbClr val="000000"/>
                </a:solidFill>
                <a:latin typeface="Calibri"/>
              </a:rPr>
              <a:t>C’est indiscernable, selon le principe de relativité.</a:t>
            </a:r>
            <a:endParaRPr lang="fr-FR" dirty="0" smtClean="0">
              <a:solidFill>
                <a:srgbClr val="000000"/>
              </a:solidFill>
              <a:latin typeface="Calibri"/>
            </a:endParaRPr>
          </a:p>
          <a:p>
            <a:r>
              <a:rPr lang="fr-FR" dirty="0" smtClean="0">
                <a:solidFill>
                  <a:srgbClr val="000000"/>
                </a:solidFill>
                <a:latin typeface="Calibri"/>
              </a:rPr>
              <a:t>Si, du quai on voit ce mouvement à travers la vitre, que se passe-t-il ?</a:t>
            </a:r>
            <a:endParaRPr lang="fr-FR" dirty="0">
              <a:solidFill>
                <a:srgbClr val="000000"/>
              </a:solidFill>
              <a:latin typeface="Calibri"/>
            </a:endParaRPr>
          </a:p>
          <a:p>
            <a:endParaRPr lang="fr-FR" dirty="0" smtClean="0">
              <a:solidFill>
                <a:srgbClr val="000000"/>
              </a:solidFill>
              <a:latin typeface="Calibri"/>
            </a:endParaRPr>
          </a:p>
          <a:p>
            <a:pPr marL="285750" indent="-285750">
              <a:buFontTx/>
              <a:buChar char="-"/>
            </a:pPr>
            <a:endParaRPr lang="fr-FR" dirty="0" smtClean="0">
              <a:solidFill>
                <a:srgbClr val="000000"/>
              </a:solidFill>
              <a:latin typeface="Calibri"/>
            </a:endParaRPr>
          </a:p>
          <a:p>
            <a:endParaRPr lang="fr-FR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14" name="Grouper 13"/>
          <p:cNvGrpSpPr/>
          <p:nvPr/>
        </p:nvGrpSpPr>
        <p:grpSpPr>
          <a:xfrm>
            <a:off x="5048699" y="2800184"/>
            <a:ext cx="608905" cy="612065"/>
            <a:chOff x="5048699" y="2800184"/>
            <a:chExt cx="608905" cy="612065"/>
          </a:xfrm>
        </p:grpSpPr>
        <p:cxnSp>
          <p:nvCxnSpPr>
            <p:cNvPr id="6" name="Connecteur droit 5"/>
            <p:cNvCxnSpPr/>
            <p:nvPr/>
          </p:nvCxnSpPr>
          <p:spPr bwMode="auto">
            <a:xfrm flipH="1" flipV="1">
              <a:off x="5344222" y="2800184"/>
              <a:ext cx="7651" cy="612065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156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Connecteur droit 12"/>
            <p:cNvCxnSpPr/>
            <p:nvPr/>
          </p:nvCxnSpPr>
          <p:spPr bwMode="auto">
            <a:xfrm flipV="1">
              <a:off x="5048699" y="3075834"/>
              <a:ext cx="608905" cy="10438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156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573969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fr-FR" sz="2800" b="1" dirty="0">
                <a:solidFill>
                  <a:srgbClr val="B85808"/>
                </a:solidFill>
              </a:rPr>
              <a:t>La chute libre </a:t>
            </a:r>
            <a:endParaRPr lang="fr-FR" sz="2800" b="1" dirty="0">
              <a:solidFill>
                <a:srgbClr val="B8580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11560" y="1080000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Calibri"/>
              </a:rPr>
              <a:t>La chute libre :</a:t>
            </a:r>
          </a:p>
          <a:p>
            <a:r>
              <a:rPr lang="fr-FR" dirty="0" smtClean="0">
                <a:solidFill>
                  <a:srgbClr val="000000"/>
                </a:solidFill>
                <a:latin typeface="Calibri"/>
              </a:rPr>
              <a:t>m</a:t>
            </a:r>
            <a:r>
              <a:rPr lang="fr-FR" dirty="0" smtClean="0">
                <a:solidFill>
                  <a:srgbClr val="000000"/>
                </a:solidFill>
                <a:latin typeface="Calibri"/>
              </a:rPr>
              <a:t>ême quand la bille est lancée en l’air vers le haut, c’est une chute libre</a:t>
            </a:r>
            <a:endParaRPr lang="fr-FR" dirty="0">
              <a:solidFill>
                <a:srgbClr val="000000"/>
              </a:solidFill>
              <a:latin typeface="Calibri"/>
            </a:endParaRPr>
          </a:p>
          <a:p>
            <a:endParaRPr lang="fr-FR" dirty="0" smtClean="0">
              <a:solidFill>
                <a:srgbClr val="000000"/>
              </a:solidFill>
              <a:latin typeface="Calibri"/>
            </a:endParaRPr>
          </a:p>
          <a:p>
            <a:pPr marL="285750" indent="-285750">
              <a:buFontTx/>
              <a:buChar char="-"/>
            </a:pPr>
            <a:endParaRPr lang="fr-FR" dirty="0" smtClean="0">
              <a:solidFill>
                <a:srgbClr val="000000"/>
              </a:solidFill>
              <a:latin typeface="Calibri"/>
            </a:endParaRPr>
          </a:p>
          <a:p>
            <a:endParaRPr lang="fr-FR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A0FB817-97B8-4046-A94F-3C4AD34C55D3}" type="slidenum">
              <a:rPr lang="fr-FR" altLang="fr-FR" smtClean="0"/>
              <a:pPr>
                <a:defRPr/>
              </a:pPr>
              <a:t>18</a:t>
            </a:fld>
            <a:endParaRPr lang="fr-FR" altLang="fr-FR" dirty="0"/>
          </a:p>
        </p:txBody>
      </p:sp>
      <p:sp>
        <p:nvSpPr>
          <p:cNvPr id="10" name="Espace réservé de la date 4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/>
          <a:p>
            <a:pPr>
              <a:defRPr/>
            </a:pPr>
            <a:r>
              <a:rPr lang="en-US" altLang="fr-FR" dirty="0" smtClean="0"/>
              <a:t>07</a:t>
            </a:r>
            <a:r>
              <a:rPr lang="en-US" altLang="fr-FR" dirty="0" smtClean="0"/>
              <a:t>/07/20</a:t>
            </a:r>
            <a:endParaRPr lang="fr-FR" altLang="fr-FR" dirty="0"/>
          </a:p>
        </p:txBody>
      </p:sp>
      <p:pic>
        <p:nvPicPr>
          <p:cNvPr id="5" name="Image 4" descr="prbol7.tiff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128" y="2854824"/>
            <a:ext cx="3835400" cy="38227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 bwMode="auto">
          <a:xfrm>
            <a:off x="2642030" y="2638046"/>
            <a:ext cx="3364817" cy="4219955"/>
          </a:xfrm>
          <a:prstGeom prst="roundRect">
            <a:avLst/>
          </a:prstGeom>
          <a:noFill/>
          <a:ln w="5080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er 10"/>
          <p:cNvGrpSpPr/>
          <p:nvPr/>
        </p:nvGrpSpPr>
        <p:grpSpPr>
          <a:xfrm>
            <a:off x="5048699" y="2800184"/>
            <a:ext cx="608905" cy="612065"/>
            <a:chOff x="5048699" y="2800184"/>
            <a:chExt cx="608905" cy="612065"/>
          </a:xfrm>
        </p:grpSpPr>
        <p:cxnSp>
          <p:nvCxnSpPr>
            <p:cNvPr id="12" name="Connecteur droit 11"/>
            <p:cNvCxnSpPr/>
            <p:nvPr/>
          </p:nvCxnSpPr>
          <p:spPr bwMode="auto">
            <a:xfrm flipH="1" flipV="1">
              <a:off x="5344222" y="2800184"/>
              <a:ext cx="7651" cy="612065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156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Connecteur droit 12"/>
            <p:cNvCxnSpPr/>
            <p:nvPr/>
          </p:nvCxnSpPr>
          <p:spPr bwMode="auto">
            <a:xfrm flipV="1">
              <a:off x="5048699" y="3075834"/>
              <a:ext cx="608905" cy="10438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156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" name="Grouper 13"/>
          <p:cNvGrpSpPr/>
          <p:nvPr/>
        </p:nvGrpSpPr>
        <p:grpSpPr>
          <a:xfrm>
            <a:off x="4856836" y="2952584"/>
            <a:ext cx="608905" cy="612065"/>
            <a:chOff x="5048699" y="2800184"/>
            <a:chExt cx="608905" cy="612065"/>
          </a:xfrm>
        </p:grpSpPr>
        <p:cxnSp>
          <p:nvCxnSpPr>
            <p:cNvPr id="15" name="Connecteur droit 14"/>
            <p:cNvCxnSpPr/>
            <p:nvPr/>
          </p:nvCxnSpPr>
          <p:spPr bwMode="auto">
            <a:xfrm flipH="1" flipV="1">
              <a:off x="5344222" y="2800184"/>
              <a:ext cx="7651" cy="612065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156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Connecteur droit 15"/>
            <p:cNvCxnSpPr/>
            <p:nvPr/>
          </p:nvCxnSpPr>
          <p:spPr bwMode="auto">
            <a:xfrm flipV="1">
              <a:off x="5048699" y="3075834"/>
              <a:ext cx="608905" cy="10438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156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857352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fr-FR" sz="2800" b="1" dirty="0">
                <a:solidFill>
                  <a:srgbClr val="B85808"/>
                </a:solidFill>
              </a:rPr>
              <a:t>La chute libre </a:t>
            </a:r>
            <a:endParaRPr lang="fr-FR" sz="2800" b="1" dirty="0">
              <a:solidFill>
                <a:srgbClr val="B8580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11560" y="1080000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Calibri"/>
              </a:rPr>
              <a:t>La chute libre :</a:t>
            </a:r>
          </a:p>
          <a:p>
            <a:r>
              <a:rPr lang="fr-FR" dirty="0" smtClean="0">
                <a:solidFill>
                  <a:srgbClr val="000000"/>
                </a:solidFill>
                <a:latin typeface="Calibri"/>
              </a:rPr>
              <a:t>m</a:t>
            </a:r>
            <a:r>
              <a:rPr lang="fr-FR" dirty="0" smtClean="0">
                <a:solidFill>
                  <a:srgbClr val="000000"/>
                </a:solidFill>
                <a:latin typeface="Calibri"/>
              </a:rPr>
              <a:t>ême quand la bille est lancée en l’air vers le haut, c’est une chute libre</a:t>
            </a:r>
            <a:endParaRPr lang="fr-FR" dirty="0">
              <a:solidFill>
                <a:srgbClr val="000000"/>
              </a:solidFill>
              <a:latin typeface="Calibri"/>
            </a:endParaRPr>
          </a:p>
          <a:p>
            <a:endParaRPr lang="fr-FR" dirty="0" smtClean="0">
              <a:solidFill>
                <a:srgbClr val="000000"/>
              </a:solidFill>
              <a:latin typeface="Calibri"/>
            </a:endParaRPr>
          </a:p>
          <a:p>
            <a:pPr marL="285750" indent="-285750">
              <a:buFontTx/>
              <a:buChar char="-"/>
            </a:pPr>
            <a:endParaRPr lang="fr-FR" dirty="0" smtClean="0">
              <a:solidFill>
                <a:srgbClr val="000000"/>
              </a:solidFill>
              <a:latin typeface="Calibri"/>
            </a:endParaRPr>
          </a:p>
          <a:p>
            <a:endParaRPr lang="fr-FR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A0FB817-97B8-4046-A94F-3C4AD34C55D3}" type="slidenum">
              <a:rPr lang="fr-FR" altLang="fr-FR" smtClean="0"/>
              <a:pPr>
                <a:defRPr/>
              </a:pPr>
              <a:t>19</a:t>
            </a:fld>
            <a:endParaRPr lang="fr-FR" altLang="fr-FR" dirty="0"/>
          </a:p>
        </p:txBody>
      </p:sp>
      <p:sp>
        <p:nvSpPr>
          <p:cNvPr id="10" name="Espace réservé de la date 4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/>
          <a:p>
            <a:pPr>
              <a:defRPr/>
            </a:pPr>
            <a:r>
              <a:rPr lang="en-US" altLang="fr-FR" dirty="0" smtClean="0"/>
              <a:t>07</a:t>
            </a:r>
            <a:r>
              <a:rPr lang="en-US" altLang="fr-FR" dirty="0" smtClean="0"/>
              <a:t>/07/20</a:t>
            </a:r>
            <a:endParaRPr lang="fr-FR" altLang="fr-FR" dirty="0"/>
          </a:p>
        </p:txBody>
      </p:sp>
      <p:pic>
        <p:nvPicPr>
          <p:cNvPr id="5" name="Image 4" descr="prbol9.tiff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213" y="2928331"/>
            <a:ext cx="3835400" cy="38227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 bwMode="auto">
          <a:xfrm>
            <a:off x="2642030" y="2638046"/>
            <a:ext cx="3364817" cy="4219955"/>
          </a:xfrm>
          <a:prstGeom prst="roundRect">
            <a:avLst/>
          </a:prstGeom>
          <a:noFill/>
          <a:ln w="5080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er 10"/>
          <p:cNvGrpSpPr/>
          <p:nvPr/>
        </p:nvGrpSpPr>
        <p:grpSpPr>
          <a:xfrm>
            <a:off x="5048699" y="2800184"/>
            <a:ext cx="608905" cy="612065"/>
            <a:chOff x="5048699" y="2800184"/>
            <a:chExt cx="608905" cy="612065"/>
          </a:xfrm>
        </p:grpSpPr>
        <p:cxnSp>
          <p:nvCxnSpPr>
            <p:cNvPr id="12" name="Connecteur droit 11"/>
            <p:cNvCxnSpPr/>
            <p:nvPr/>
          </p:nvCxnSpPr>
          <p:spPr bwMode="auto">
            <a:xfrm flipH="1" flipV="1">
              <a:off x="5344222" y="2800184"/>
              <a:ext cx="7651" cy="612065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156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Connecteur droit 12"/>
            <p:cNvCxnSpPr/>
            <p:nvPr/>
          </p:nvCxnSpPr>
          <p:spPr bwMode="auto">
            <a:xfrm flipV="1">
              <a:off x="5048699" y="3075834"/>
              <a:ext cx="608905" cy="10438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156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" name="Grouper 13"/>
          <p:cNvGrpSpPr/>
          <p:nvPr/>
        </p:nvGrpSpPr>
        <p:grpSpPr>
          <a:xfrm>
            <a:off x="4856836" y="2952584"/>
            <a:ext cx="608905" cy="612065"/>
            <a:chOff x="5048699" y="2800184"/>
            <a:chExt cx="608905" cy="612065"/>
          </a:xfrm>
        </p:grpSpPr>
        <p:cxnSp>
          <p:nvCxnSpPr>
            <p:cNvPr id="15" name="Connecteur droit 14"/>
            <p:cNvCxnSpPr/>
            <p:nvPr/>
          </p:nvCxnSpPr>
          <p:spPr bwMode="auto">
            <a:xfrm flipH="1" flipV="1">
              <a:off x="5344222" y="2800184"/>
              <a:ext cx="7651" cy="612065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156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Connecteur droit 15"/>
            <p:cNvCxnSpPr/>
            <p:nvPr/>
          </p:nvCxnSpPr>
          <p:spPr bwMode="auto">
            <a:xfrm flipV="1">
              <a:off x="5048699" y="3075834"/>
              <a:ext cx="608905" cy="10438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156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" name="Grouper 16"/>
          <p:cNvGrpSpPr/>
          <p:nvPr/>
        </p:nvGrpSpPr>
        <p:grpSpPr>
          <a:xfrm>
            <a:off x="4664974" y="3502827"/>
            <a:ext cx="608905" cy="612065"/>
            <a:chOff x="5048699" y="2800184"/>
            <a:chExt cx="608905" cy="612065"/>
          </a:xfrm>
        </p:grpSpPr>
        <p:cxnSp>
          <p:nvCxnSpPr>
            <p:cNvPr id="18" name="Connecteur droit 17"/>
            <p:cNvCxnSpPr/>
            <p:nvPr/>
          </p:nvCxnSpPr>
          <p:spPr bwMode="auto">
            <a:xfrm flipH="1" flipV="1">
              <a:off x="5344222" y="2800184"/>
              <a:ext cx="7651" cy="612065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156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Connecteur droit 18"/>
            <p:cNvCxnSpPr/>
            <p:nvPr/>
          </p:nvCxnSpPr>
          <p:spPr bwMode="auto">
            <a:xfrm flipV="1">
              <a:off x="5048699" y="3075834"/>
              <a:ext cx="608905" cy="10438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156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532964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en-US" sz="2800" b="1" dirty="0" err="1" smtClean="0">
                <a:solidFill>
                  <a:srgbClr val="FF6600"/>
                </a:solidFill>
              </a:rPr>
              <a:t>Récapitulatif</a:t>
            </a:r>
            <a:endParaRPr lang="en-US" sz="2800" b="1" dirty="0">
              <a:solidFill>
                <a:srgbClr val="FF66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6BAA96ED-062F-4957-99D8-0BD04D9A4C27}"/>
              </a:ext>
            </a:extLst>
          </p:cNvPr>
          <p:cNvSpPr txBox="1"/>
          <p:nvPr/>
        </p:nvSpPr>
        <p:spPr>
          <a:xfrm>
            <a:off x="344621" y="1124744"/>
            <a:ext cx="87993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  <a:latin typeface="+mj-lt"/>
              </a:rPr>
              <a:t>0</a:t>
            </a:r>
            <a:r>
              <a:rPr lang="fr-FR" dirty="0" smtClean="0">
                <a:solidFill>
                  <a:schemeClr val="tx1"/>
                </a:solidFill>
                <a:latin typeface="+mj-lt"/>
              </a:rPr>
              <a:t> La Lune, vue par Galilée en 1609 avec sa lunette, met à mal le dogme</a:t>
            </a:r>
          </a:p>
          <a:p>
            <a:endParaRPr lang="fr-FR" dirty="0" smtClean="0">
              <a:solidFill>
                <a:schemeClr val="tx1"/>
              </a:solidFill>
              <a:latin typeface="+mj-lt"/>
            </a:endParaRPr>
          </a:p>
          <a:p>
            <a:r>
              <a:rPr lang="fr-FR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1</a:t>
            </a:r>
            <a:r>
              <a:rPr lang="fr-FR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La vraie influence de la Lune, les marées, l’origine de notre satellite naturel</a:t>
            </a:r>
          </a:p>
          <a:p>
            <a:endParaRPr lang="fr-FR" dirty="0" smtClean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fr-FR" b="1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2 La relativité de Galilée et la remise en cause de la physique d’Aristote</a:t>
            </a:r>
          </a:p>
          <a:p>
            <a:endParaRPr lang="fr-FR" dirty="0" smtClean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fr-FR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3 La physique de Galilée, la quantité de mouvement et le service de </a:t>
            </a:r>
            <a:r>
              <a:rPr lang="fr-FR" dirty="0" err="1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Nadal</a:t>
            </a:r>
            <a:endParaRPr lang="fr-FR" dirty="0" smtClean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endParaRPr lang="fr-FR" dirty="0" smtClean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fr-FR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4 La conservation de la quantité de mouvement lors d’un choc élastique : le carreau !</a:t>
            </a:r>
          </a:p>
          <a:p>
            <a:endParaRPr lang="fr-FR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fr-FR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5 La conservation de </a:t>
            </a:r>
            <a:r>
              <a:rPr lang="fr-FR" b="1" i="1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p</a:t>
            </a:r>
            <a:r>
              <a:rPr lang="fr-FR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lorsqu’aucune force externe n’agit : fusée, canon…</a:t>
            </a:r>
          </a:p>
          <a:p>
            <a:endParaRPr lang="fr-FR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A0FB817-97B8-4046-A94F-3C4AD34C55D3}" type="slidenum">
              <a:rPr lang="fr-FR" altLang="fr-FR" smtClean="0"/>
              <a:pPr>
                <a:defRPr/>
              </a:pPr>
              <a:t>2</a:t>
            </a:fld>
            <a:endParaRPr lang="fr-FR" altLang="fr-FR" dirty="0"/>
          </a:p>
        </p:txBody>
      </p:sp>
      <p:sp>
        <p:nvSpPr>
          <p:cNvPr id="8" name="Espace réservé de la date 4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/>
          <a:p>
            <a:pPr>
              <a:defRPr/>
            </a:pPr>
            <a:r>
              <a:rPr lang="en-US" altLang="fr-FR" dirty="0" smtClean="0"/>
              <a:t>07</a:t>
            </a:r>
            <a:r>
              <a:rPr lang="en-US" altLang="fr-FR" dirty="0" smtClean="0"/>
              <a:t>/07/20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96487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fr-FR" sz="2800" b="1" dirty="0">
                <a:solidFill>
                  <a:srgbClr val="B85808"/>
                </a:solidFill>
              </a:rPr>
              <a:t>La chute libre </a:t>
            </a:r>
            <a:endParaRPr lang="fr-FR" sz="2800" b="1" dirty="0">
              <a:solidFill>
                <a:srgbClr val="B8580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11560" y="1080000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Calibri"/>
              </a:rPr>
              <a:t>La chute libre :</a:t>
            </a:r>
          </a:p>
          <a:p>
            <a:r>
              <a:rPr lang="fr-FR" dirty="0" smtClean="0">
                <a:solidFill>
                  <a:srgbClr val="000000"/>
                </a:solidFill>
                <a:latin typeface="Calibri"/>
              </a:rPr>
              <a:t>m</a:t>
            </a:r>
            <a:r>
              <a:rPr lang="fr-FR" dirty="0" smtClean="0">
                <a:solidFill>
                  <a:srgbClr val="000000"/>
                </a:solidFill>
                <a:latin typeface="Calibri"/>
              </a:rPr>
              <a:t>ême quand la bille est lancée en l’air vers le haut, c’est une chute libre</a:t>
            </a:r>
            <a:endParaRPr lang="fr-FR" dirty="0">
              <a:solidFill>
                <a:srgbClr val="000000"/>
              </a:solidFill>
              <a:latin typeface="Calibri"/>
            </a:endParaRPr>
          </a:p>
          <a:p>
            <a:endParaRPr lang="fr-FR" dirty="0" smtClean="0">
              <a:solidFill>
                <a:srgbClr val="000000"/>
              </a:solidFill>
              <a:latin typeface="Calibri"/>
            </a:endParaRPr>
          </a:p>
          <a:p>
            <a:pPr marL="285750" indent="-285750">
              <a:buFontTx/>
              <a:buChar char="-"/>
            </a:pPr>
            <a:endParaRPr lang="fr-FR" dirty="0" smtClean="0">
              <a:solidFill>
                <a:srgbClr val="000000"/>
              </a:solidFill>
              <a:latin typeface="Calibri"/>
            </a:endParaRPr>
          </a:p>
          <a:p>
            <a:endParaRPr lang="fr-FR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A0FB817-97B8-4046-A94F-3C4AD34C55D3}" type="slidenum">
              <a:rPr lang="fr-FR" altLang="fr-FR" smtClean="0"/>
              <a:pPr>
                <a:defRPr/>
              </a:pPr>
              <a:t>20</a:t>
            </a:fld>
            <a:endParaRPr lang="fr-FR" altLang="fr-FR" dirty="0"/>
          </a:p>
        </p:txBody>
      </p:sp>
      <p:sp>
        <p:nvSpPr>
          <p:cNvPr id="10" name="Espace réservé de la date 4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/>
          <a:p>
            <a:pPr>
              <a:defRPr/>
            </a:pPr>
            <a:r>
              <a:rPr lang="en-US" altLang="fr-FR" dirty="0" smtClean="0"/>
              <a:t>07</a:t>
            </a:r>
            <a:r>
              <a:rPr lang="en-US" altLang="fr-FR" dirty="0" smtClean="0"/>
              <a:t>/07/20</a:t>
            </a:r>
            <a:endParaRPr lang="fr-FR" altLang="fr-FR" dirty="0"/>
          </a:p>
        </p:txBody>
      </p:sp>
      <p:pic>
        <p:nvPicPr>
          <p:cNvPr id="5" name="Image 4" descr="prbolB.tiff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295" y="2887494"/>
            <a:ext cx="3822700" cy="38354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 bwMode="auto">
          <a:xfrm>
            <a:off x="2642030" y="2638046"/>
            <a:ext cx="3364817" cy="4219955"/>
          </a:xfrm>
          <a:prstGeom prst="roundRect">
            <a:avLst/>
          </a:prstGeom>
          <a:noFill/>
          <a:ln w="5080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er 10"/>
          <p:cNvGrpSpPr/>
          <p:nvPr/>
        </p:nvGrpSpPr>
        <p:grpSpPr>
          <a:xfrm>
            <a:off x="5048699" y="2800184"/>
            <a:ext cx="608905" cy="612065"/>
            <a:chOff x="5048699" y="2800184"/>
            <a:chExt cx="608905" cy="612065"/>
          </a:xfrm>
        </p:grpSpPr>
        <p:cxnSp>
          <p:nvCxnSpPr>
            <p:cNvPr id="12" name="Connecteur droit 11"/>
            <p:cNvCxnSpPr/>
            <p:nvPr/>
          </p:nvCxnSpPr>
          <p:spPr bwMode="auto">
            <a:xfrm flipH="1" flipV="1">
              <a:off x="5344222" y="2800184"/>
              <a:ext cx="7651" cy="612065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156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Connecteur droit 12"/>
            <p:cNvCxnSpPr/>
            <p:nvPr/>
          </p:nvCxnSpPr>
          <p:spPr bwMode="auto">
            <a:xfrm flipV="1">
              <a:off x="5048699" y="3075834"/>
              <a:ext cx="608905" cy="10438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156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" name="Grouper 13"/>
          <p:cNvGrpSpPr/>
          <p:nvPr/>
        </p:nvGrpSpPr>
        <p:grpSpPr>
          <a:xfrm>
            <a:off x="4856836" y="2952584"/>
            <a:ext cx="608905" cy="612065"/>
            <a:chOff x="5048699" y="2800184"/>
            <a:chExt cx="608905" cy="612065"/>
          </a:xfrm>
        </p:grpSpPr>
        <p:cxnSp>
          <p:nvCxnSpPr>
            <p:cNvPr id="15" name="Connecteur droit 14"/>
            <p:cNvCxnSpPr/>
            <p:nvPr/>
          </p:nvCxnSpPr>
          <p:spPr bwMode="auto">
            <a:xfrm flipH="1" flipV="1">
              <a:off x="5344222" y="2800184"/>
              <a:ext cx="7651" cy="612065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156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Connecteur droit 15"/>
            <p:cNvCxnSpPr/>
            <p:nvPr/>
          </p:nvCxnSpPr>
          <p:spPr bwMode="auto">
            <a:xfrm flipV="1">
              <a:off x="5048699" y="3075834"/>
              <a:ext cx="608905" cy="10438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156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" name="Grouper 16"/>
          <p:cNvGrpSpPr/>
          <p:nvPr/>
        </p:nvGrpSpPr>
        <p:grpSpPr>
          <a:xfrm>
            <a:off x="4664974" y="3502827"/>
            <a:ext cx="608905" cy="612065"/>
            <a:chOff x="5048699" y="2800184"/>
            <a:chExt cx="608905" cy="612065"/>
          </a:xfrm>
        </p:grpSpPr>
        <p:cxnSp>
          <p:nvCxnSpPr>
            <p:cNvPr id="18" name="Connecteur droit 17"/>
            <p:cNvCxnSpPr/>
            <p:nvPr/>
          </p:nvCxnSpPr>
          <p:spPr bwMode="auto">
            <a:xfrm flipH="1" flipV="1">
              <a:off x="5344222" y="2800184"/>
              <a:ext cx="7651" cy="612065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156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Connecteur droit 18"/>
            <p:cNvCxnSpPr/>
            <p:nvPr/>
          </p:nvCxnSpPr>
          <p:spPr bwMode="auto">
            <a:xfrm flipV="1">
              <a:off x="5048699" y="3075834"/>
              <a:ext cx="608905" cy="10438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156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" name="Grouper 19"/>
          <p:cNvGrpSpPr/>
          <p:nvPr/>
        </p:nvGrpSpPr>
        <p:grpSpPr>
          <a:xfrm>
            <a:off x="4473112" y="4427960"/>
            <a:ext cx="608905" cy="612065"/>
            <a:chOff x="5048699" y="2800184"/>
            <a:chExt cx="608905" cy="612065"/>
          </a:xfrm>
        </p:grpSpPr>
        <p:cxnSp>
          <p:nvCxnSpPr>
            <p:cNvPr id="21" name="Connecteur droit 20"/>
            <p:cNvCxnSpPr/>
            <p:nvPr/>
          </p:nvCxnSpPr>
          <p:spPr bwMode="auto">
            <a:xfrm flipH="1" flipV="1">
              <a:off x="5344222" y="2800184"/>
              <a:ext cx="7651" cy="612065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156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Connecteur droit 21"/>
            <p:cNvCxnSpPr/>
            <p:nvPr/>
          </p:nvCxnSpPr>
          <p:spPr bwMode="auto">
            <a:xfrm flipV="1">
              <a:off x="5048699" y="3075834"/>
              <a:ext cx="608905" cy="10438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156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670257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fr-FR" sz="2800" b="1" dirty="0">
                <a:solidFill>
                  <a:srgbClr val="B85808"/>
                </a:solidFill>
              </a:rPr>
              <a:t>La chute libre </a:t>
            </a:r>
            <a:endParaRPr lang="fr-FR" sz="2800" b="1" dirty="0">
              <a:solidFill>
                <a:srgbClr val="B8580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11560" y="1080000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Calibri"/>
              </a:rPr>
              <a:t>La chute libre :</a:t>
            </a:r>
          </a:p>
          <a:p>
            <a:r>
              <a:rPr lang="fr-FR" dirty="0" smtClean="0">
                <a:solidFill>
                  <a:srgbClr val="000000"/>
                </a:solidFill>
                <a:latin typeface="Calibri"/>
              </a:rPr>
              <a:t>m</a:t>
            </a:r>
            <a:r>
              <a:rPr lang="fr-FR" dirty="0" smtClean="0">
                <a:solidFill>
                  <a:srgbClr val="000000"/>
                </a:solidFill>
                <a:latin typeface="Calibri"/>
              </a:rPr>
              <a:t>ême quand la bille est lancée en l’air vers le haut, c’est une chute libre</a:t>
            </a:r>
            <a:endParaRPr lang="fr-FR" dirty="0">
              <a:solidFill>
                <a:srgbClr val="000000"/>
              </a:solidFill>
              <a:latin typeface="Calibri"/>
            </a:endParaRPr>
          </a:p>
          <a:p>
            <a:endParaRPr lang="fr-FR" dirty="0" smtClean="0">
              <a:solidFill>
                <a:srgbClr val="000000"/>
              </a:solidFill>
              <a:latin typeface="Calibri"/>
            </a:endParaRPr>
          </a:p>
          <a:p>
            <a:pPr marL="285750" indent="-285750">
              <a:buFontTx/>
              <a:buChar char="-"/>
            </a:pPr>
            <a:endParaRPr lang="fr-FR" dirty="0" smtClean="0">
              <a:solidFill>
                <a:srgbClr val="000000"/>
              </a:solidFill>
              <a:latin typeface="Calibri"/>
            </a:endParaRPr>
          </a:p>
          <a:p>
            <a:endParaRPr lang="fr-FR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A0FB817-97B8-4046-A94F-3C4AD34C55D3}" type="slidenum">
              <a:rPr lang="fr-FR" altLang="fr-FR" smtClean="0"/>
              <a:pPr>
                <a:defRPr/>
              </a:pPr>
              <a:t>21</a:t>
            </a:fld>
            <a:endParaRPr lang="fr-FR" altLang="fr-FR" dirty="0"/>
          </a:p>
        </p:txBody>
      </p:sp>
      <p:sp>
        <p:nvSpPr>
          <p:cNvPr id="10" name="Espace réservé de la date 4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/>
          <a:p>
            <a:pPr>
              <a:defRPr/>
            </a:pPr>
            <a:r>
              <a:rPr lang="en-US" altLang="fr-FR" dirty="0" smtClean="0"/>
              <a:t>07</a:t>
            </a:r>
            <a:r>
              <a:rPr lang="en-US" altLang="fr-FR" dirty="0" smtClean="0"/>
              <a:t>/07/20</a:t>
            </a:r>
            <a:endParaRPr lang="fr-FR" altLang="fr-FR" dirty="0"/>
          </a:p>
        </p:txBody>
      </p:sp>
      <p:pic>
        <p:nvPicPr>
          <p:cNvPr id="5" name="Image 4" descr="prbolD.tiff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295" y="2907911"/>
            <a:ext cx="3822700" cy="38227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 bwMode="auto">
          <a:xfrm>
            <a:off x="2642030" y="2638046"/>
            <a:ext cx="3364817" cy="4219955"/>
          </a:xfrm>
          <a:prstGeom prst="roundRect">
            <a:avLst/>
          </a:prstGeom>
          <a:noFill/>
          <a:ln w="5080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er 10"/>
          <p:cNvGrpSpPr/>
          <p:nvPr/>
        </p:nvGrpSpPr>
        <p:grpSpPr>
          <a:xfrm>
            <a:off x="5048699" y="2800184"/>
            <a:ext cx="608905" cy="612065"/>
            <a:chOff x="5048699" y="2800184"/>
            <a:chExt cx="608905" cy="612065"/>
          </a:xfrm>
        </p:grpSpPr>
        <p:cxnSp>
          <p:nvCxnSpPr>
            <p:cNvPr id="12" name="Connecteur droit 11"/>
            <p:cNvCxnSpPr/>
            <p:nvPr/>
          </p:nvCxnSpPr>
          <p:spPr bwMode="auto">
            <a:xfrm flipH="1" flipV="1">
              <a:off x="5344222" y="2800184"/>
              <a:ext cx="7651" cy="612065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156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Connecteur droit 12"/>
            <p:cNvCxnSpPr/>
            <p:nvPr/>
          </p:nvCxnSpPr>
          <p:spPr bwMode="auto">
            <a:xfrm flipV="1">
              <a:off x="5048699" y="3075834"/>
              <a:ext cx="608905" cy="10438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156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" name="Grouper 13"/>
          <p:cNvGrpSpPr/>
          <p:nvPr/>
        </p:nvGrpSpPr>
        <p:grpSpPr>
          <a:xfrm>
            <a:off x="4856836" y="2952584"/>
            <a:ext cx="608905" cy="612065"/>
            <a:chOff x="5048699" y="2800184"/>
            <a:chExt cx="608905" cy="612065"/>
          </a:xfrm>
        </p:grpSpPr>
        <p:cxnSp>
          <p:nvCxnSpPr>
            <p:cNvPr id="15" name="Connecteur droit 14"/>
            <p:cNvCxnSpPr/>
            <p:nvPr/>
          </p:nvCxnSpPr>
          <p:spPr bwMode="auto">
            <a:xfrm flipH="1" flipV="1">
              <a:off x="5344222" y="2800184"/>
              <a:ext cx="7651" cy="612065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156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Connecteur droit 15"/>
            <p:cNvCxnSpPr/>
            <p:nvPr/>
          </p:nvCxnSpPr>
          <p:spPr bwMode="auto">
            <a:xfrm flipV="1">
              <a:off x="5048699" y="3075834"/>
              <a:ext cx="608905" cy="10438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156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" name="Grouper 16"/>
          <p:cNvGrpSpPr/>
          <p:nvPr/>
        </p:nvGrpSpPr>
        <p:grpSpPr>
          <a:xfrm>
            <a:off x="4664974" y="3289026"/>
            <a:ext cx="608905" cy="825867"/>
            <a:chOff x="5048699" y="2586383"/>
            <a:chExt cx="608905" cy="825867"/>
          </a:xfrm>
        </p:grpSpPr>
        <p:cxnSp>
          <p:nvCxnSpPr>
            <p:cNvPr id="18" name="Connecteur droit 17"/>
            <p:cNvCxnSpPr/>
            <p:nvPr/>
          </p:nvCxnSpPr>
          <p:spPr bwMode="auto">
            <a:xfrm flipH="1" flipV="1">
              <a:off x="5349756" y="2586383"/>
              <a:ext cx="2118" cy="825867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156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Connecteur droit 18"/>
            <p:cNvCxnSpPr/>
            <p:nvPr/>
          </p:nvCxnSpPr>
          <p:spPr bwMode="auto">
            <a:xfrm flipV="1">
              <a:off x="5048699" y="3075834"/>
              <a:ext cx="608905" cy="10438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156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" name="Grouper 19"/>
          <p:cNvGrpSpPr/>
          <p:nvPr/>
        </p:nvGrpSpPr>
        <p:grpSpPr>
          <a:xfrm>
            <a:off x="4473112" y="3282200"/>
            <a:ext cx="608905" cy="1757826"/>
            <a:chOff x="5048699" y="1654424"/>
            <a:chExt cx="608905" cy="1757826"/>
          </a:xfrm>
        </p:grpSpPr>
        <p:cxnSp>
          <p:nvCxnSpPr>
            <p:cNvPr id="21" name="Connecteur droit 20"/>
            <p:cNvCxnSpPr/>
            <p:nvPr/>
          </p:nvCxnSpPr>
          <p:spPr bwMode="auto">
            <a:xfrm flipH="1" flipV="1">
              <a:off x="5349363" y="1654424"/>
              <a:ext cx="2511" cy="1757826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156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Connecteur droit 21"/>
            <p:cNvCxnSpPr/>
            <p:nvPr/>
          </p:nvCxnSpPr>
          <p:spPr bwMode="auto">
            <a:xfrm flipV="1">
              <a:off x="5048699" y="3075834"/>
              <a:ext cx="608905" cy="10438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156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" name="Grouper 22"/>
          <p:cNvGrpSpPr/>
          <p:nvPr/>
        </p:nvGrpSpPr>
        <p:grpSpPr>
          <a:xfrm>
            <a:off x="4288900" y="3289804"/>
            <a:ext cx="608905" cy="3088451"/>
            <a:chOff x="5048699" y="323799"/>
            <a:chExt cx="608905" cy="3088451"/>
          </a:xfrm>
        </p:grpSpPr>
        <p:cxnSp>
          <p:nvCxnSpPr>
            <p:cNvPr id="24" name="Connecteur droit 23"/>
            <p:cNvCxnSpPr/>
            <p:nvPr/>
          </p:nvCxnSpPr>
          <p:spPr bwMode="auto">
            <a:xfrm flipH="1" flipV="1">
              <a:off x="5349968" y="323799"/>
              <a:ext cx="1906" cy="3088451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156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Connecteur droit 24"/>
            <p:cNvCxnSpPr/>
            <p:nvPr/>
          </p:nvCxnSpPr>
          <p:spPr bwMode="auto">
            <a:xfrm flipV="1">
              <a:off x="5048699" y="3075834"/>
              <a:ext cx="608905" cy="10438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156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1" name="Connecteur droit avec flèche 30"/>
          <p:cNvCxnSpPr/>
          <p:nvPr/>
        </p:nvCxnSpPr>
        <p:spPr bwMode="auto">
          <a:xfrm>
            <a:off x="5213200" y="3231991"/>
            <a:ext cx="336" cy="54720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Connecteur droit avec flèche 32"/>
          <p:cNvCxnSpPr/>
          <p:nvPr/>
        </p:nvCxnSpPr>
        <p:spPr bwMode="auto">
          <a:xfrm>
            <a:off x="5403365" y="3068896"/>
            <a:ext cx="855" cy="16401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Connecteur droit avec flèche 35"/>
          <p:cNvCxnSpPr/>
          <p:nvPr/>
        </p:nvCxnSpPr>
        <p:spPr bwMode="auto">
          <a:xfrm>
            <a:off x="5023374" y="3779834"/>
            <a:ext cx="3501" cy="92366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Connecteur droit avec flèche 38"/>
          <p:cNvCxnSpPr/>
          <p:nvPr/>
        </p:nvCxnSpPr>
        <p:spPr bwMode="auto">
          <a:xfrm flipH="1">
            <a:off x="4832946" y="4715512"/>
            <a:ext cx="603" cy="132480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29207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fr-FR" sz="2800" b="1" dirty="0" smtClean="0">
                <a:solidFill>
                  <a:srgbClr val="B85808"/>
                </a:solidFill>
              </a:rPr>
              <a:t>La </a:t>
            </a:r>
            <a:r>
              <a:rPr lang="fr-FR" sz="2800" b="1" dirty="0" smtClean="0">
                <a:solidFill>
                  <a:srgbClr val="B85808"/>
                </a:solidFill>
              </a:rPr>
              <a:t>lune autour de la Terre</a:t>
            </a:r>
            <a:endParaRPr lang="fr-FR" sz="2800" b="1" dirty="0">
              <a:solidFill>
                <a:srgbClr val="B8580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11560" y="957587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Calibri"/>
              </a:rPr>
              <a:t>Eteignons la gravitation caus</a:t>
            </a:r>
            <a:r>
              <a:rPr lang="fr-FR" dirty="0" smtClean="0">
                <a:solidFill>
                  <a:srgbClr val="000000"/>
                </a:solidFill>
                <a:latin typeface="Calibri"/>
              </a:rPr>
              <a:t>ée par la Terre pendant un temps :</a:t>
            </a:r>
          </a:p>
          <a:p>
            <a:r>
              <a:rPr lang="fr-FR" dirty="0">
                <a:solidFill>
                  <a:srgbClr val="000000"/>
                </a:solidFill>
                <a:latin typeface="Calibri"/>
              </a:rPr>
              <a:t>l</a:t>
            </a:r>
            <a:r>
              <a:rPr lang="fr-FR" dirty="0" smtClean="0">
                <a:solidFill>
                  <a:srgbClr val="000000"/>
                </a:solidFill>
                <a:latin typeface="Calibri"/>
              </a:rPr>
              <a:t>a lune va « prendre la tangente »</a:t>
            </a:r>
          </a:p>
          <a:p>
            <a:endParaRPr lang="fr-FR" dirty="0">
              <a:solidFill>
                <a:srgbClr val="000000"/>
              </a:solidFill>
              <a:latin typeface="Calibri"/>
            </a:endParaRPr>
          </a:p>
          <a:p>
            <a:r>
              <a:rPr lang="fr-FR" dirty="0" smtClean="0">
                <a:solidFill>
                  <a:srgbClr val="000000"/>
                </a:solidFill>
                <a:latin typeface="Calibri"/>
              </a:rPr>
              <a:t>en 1 min. elle s’éloignerait de 4, 9047 m</a:t>
            </a:r>
          </a:p>
          <a:p>
            <a:endParaRPr lang="fr-FR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A0FB817-97B8-4046-A94F-3C4AD34C55D3}" type="slidenum">
              <a:rPr lang="fr-FR" altLang="fr-FR" smtClean="0"/>
              <a:pPr>
                <a:defRPr/>
              </a:pPr>
              <a:t>22</a:t>
            </a:fld>
            <a:endParaRPr lang="fr-FR" altLang="fr-FR" dirty="0"/>
          </a:p>
        </p:txBody>
      </p:sp>
      <p:sp>
        <p:nvSpPr>
          <p:cNvPr id="10" name="Espace réservé de la date 4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/>
          <a:p>
            <a:pPr>
              <a:defRPr/>
            </a:pPr>
            <a:r>
              <a:rPr lang="en-US" altLang="fr-FR" dirty="0" smtClean="0"/>
              <a:t>07</a:t>
            </a:r>
            <a:r>
              <a:rPr lang="en-US" altLang="fr-FR" dirty="0" smtClean="0"/>
              <a:t>/07/20</a:t>
            </a:r>
            <a:endParaRPr lang="fr-FR" altLang="fr-FR" dirty="0"/>
          </a:p>
        </p:txBody>
      </p:sp>
      <p:grpSp>
        <p:nvGrpSpPr>
          <p:cNvPr id="6" name="Grouper 5"/>
          <p:cNvGrpSpPr/>
          <p:nvPr/>
        </p:nvGrpSpPr>
        <p:grpSpPr>
          <a:xfrm>
            <a:off x="3901644" y="1588496"/>
            <a:ext cx="5040000" cy="5042878"/>
            <a:chOff x="1438253" y="1863921"/>
            <a:chExt cx="5040000" cy="5042878"/>
          </a:xfrm>
        </p:grpSpPr>
        <p:sp>
          <p:nvSpPr>
            <p:cNvPr id="4" name="Ellipse 3"/>
            <p:cNvSpPr/>
            <p:nvPr/>
          </p:nvSpPr>
          <p:spPr bwMode="auto">
            <a:xfrm>
              <a:off x="1438253" y="1866799"/>
              <a:ext cx="5040000" cy="5040000"/>
            </a:xfrm>
            <a:prstGeom prst="ellipse">
              <a:avLst/>
            </a:prstGeom>
            <a:noFill/>
            <a:ln w="381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dashDot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riangle rectangle 4"/>
            <p:cNvSpPr/>
            <p:nvPr/>
          </p:nvSpPr>
          <p:spPr bwMode="auto">
            <a:xfrm rot="10800000">
              <a:off x="3296398" y="1863921"/>
              <a:ext cx="720000" cy="2520000"/>
            </a:xfrm>
            <a:prstGeom prst="rtTriangle">
              <a:avLst/>
            </a:prstGeom>
            <a:noFill/>
            <a:ln w="28575" cap="flat" cmpd="sng" algn="ctr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269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fr-FR" sz="2800" b="1" dirty="0" smtClean="0">
                <a:solidFill>
                  <a:srgbClr val="B85808"/>
                </a:solidFill>
              </a:rPr>
              <a:t>La </a:t>
            </a:r>
            <a:r>
              <a:rPr lang="fr-FR" sz="2800" b="1" dirty="0" smtClean="0">
                <a:solidFill>
                  <a:srgbClr val="B85808"/>
                </a:solidFill>
              </a:rPr>
              <a:t>lune autour de la Terre</a:t>
            </a:r>
            <a:endParaRPr lang="fr-FR" sz="2800" b="1" dirty="0">
              <a:solidFill>
                <a:srgbClr val="B8580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11560" y="957587"/>
            <a:ext cx="7992888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Calibri"/>
              </a:rPr>
              <a:t>Eteignons la gravitation caus</a:t>
            </a:r>
            <a:r>
              <a:rPr lang="fr-FR" dirty="0" smtClean="0">
                <a:solidFill>
                  <a:srgbClr val="000000"/>
                </a:solidFill>
                <a:latin typeface="Calibri"/>
              </a:rPr>
              <a:t>ée par la Terre pendant un temps :</a:t>
            </a:r>
          </a:p>
          <a:p>
            <a:r>
              <a:rPr lang="fr-FR" dirty="0">
                <a:solidFill>
                  <a:srgbClr val="000000"/>
                </a:solidFill>
                <a:latin typeface="Calibri"/>
              </a:rPr>
              <a:t>l</a:t>
            </a:r>
            <a:r>
              <a:rPr lang="fr-FR" dirty="0" smtClean="0">
                <a:solidFill>
                  <a:srgbClr val="000000"/>
                </a:solidFill>
                <a:latin typeface="Calibri"/>
              </a:rPr>
              <a:t>a lune va « prendre la tangente »</a:t>
            </a:r>
          </a:p>
          <a:p>
            <a:endParaRPr lang="fr-FR" dirty="0">
              <a:solidFill>
                <a:srgbClr val="000000"/>
              </a:solidFill>
              <a:latin typeface="Calibri"/>
            </a:endParaRPr>
          </a:p>
          <a:p>
            <a:r>
              <a:rPr lang="fr-FR" dirty="0">
                <a:solidFill>
                  <a:srgbClr val="000000"/>
                </a:solidFill>
                <a:latin typeface="Calibri"/>
              </a:rPr>
              <a:t>en 1 min. elle s’éloignerait de 4, 9047 m</a:t>
            </a:r>
          </a:p>
          <a:p>
            <a:endParaRPr lang="fr-FR" dirty="0" smtClean="0">
              <a:solidFill>
                <a:srgbClr val="000000"/>
              </a:solidFill>
              <a:latin typeface="Calibri"/>
            </a:endParaRPr>
          </a:p>
          <a:p>
            <a:r>
              <a:rPr lang="fr-FR" dirty="0" smtClean="0">
                <a:solidFill>
                  <a:srgbClr val="000000"/>
                </a:solidFill>
                <a:latin typeface="Calibri"/>
              </a:rPr>
              <a:t>Rallumons la gravitation :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A0FB817-97B8-4046-A94F-3C4AD34C55D3}" type="slidenum">
              <a:rPr lang="fr-FR" altLang="fr-FR" smtClean="0"/>
              <a:pPr>
                <a:defRPr/>
              </a:pPr>
              <a:t>23</a:t>
            </a:fld>
            <a:endParaRPr lang="fr-FR" altLang="fr-FR" dirty="0"/>
          </a:p>
        </p:txBody>
      </p:sp>
      <p:sp>
        <p:nvSpPr>
          <p:cNvPr id="10" name="Espace réservé de la date 4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/>
          <a:p>
            <a:pPr>
              <a:defRPr/>
            </a:pPr>
            <a:r>
              <a:rPr lang="en-US" altLang="fr-FR" dirty="0" smtClean="0"/>
              <a:t>07</a:t>
            </a:r>
            <a:r>
              <a:rPr lang="en-US" altLang="fr-FR" dirty="0" smtClean="0"/>
              <a:t>/07/20</a:t>
            </a:r>
            <a:endParaRPr lang="fr-FR" altLang="fr-FR" dirty="0"/>
          </a:p>
        </p:txBody>
      </p:sp>
      <p:grpSp>
        <p:nvGrpSpPr>
          <p:cNvPr id="6" name="Grouper 5"/>
          <p:cNvGrpSpPr>
            <a:grpSpLocks noChangeAspect="1"/>
          </p:cNvGrpSpPr>
          <p:nvPr/>
        </p:nvGrpSpPr>
        <p:grpSpPr>
          <a:xfrm>
            <a:off x="-413115" y="1940432"/>
            <a:ext cx="15119994" cy="15128634"/>
            <a:chOff x="1438253" y="1863921"/>
            <a:chExt cx="5040000" cy="5042878"/>
          </a:xfrm>
        </p:grpSpPr>
        <p:sp>
          <p:nvSpPr>
            <p:cNvPr id="4" name="Ellipse 3"/>
            <p:cNvSpPr/>
            <p:nvPr/>
          </p:nvSpPr>
          <p:spPr bwMode="auto">
            <a:xfrm>
              <a:off x="1438253" y="1866799"/>
              <a:ext cx="5040000" cy="5040000"/>
            </a:xfrm>
            <a:prstGeom prst="ellipse">
              <a:avLst/>
            </a:prstGeom>
            <a:noFill/>
            <a:ln w="381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dashDot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riangle rectangle 4"/>
            <p:cNvSpPr/>
            <p:nvPr/>
          </p:nvSpPr>
          <p:spPr bwMode="auto">
            <a:xfrm rot="10800000">
              <a:off x="3296398" y="1863921"/>
              <a:ext cx="720000" cy="2520000"/>
            </a:xfrm>
            <a:prstGeom prst="rtTriangle">
              <a:avLst/>
            </a:prstGeom>
            <a:noFill/>
            <a:ln w="28575" cap="flat" cmpd="sng" algn="ctr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2" name="Connecteur droit avec flèche 11"/>
          <p:cNvCxnSpPr/>
          <p:nvPr/>
        </p:nvCxnSpPr>
        <p:spPr bwMode="auto">
          <a:xfrm>
            <a:off x="4528967" y="1973910"/>
            <a:ext cx="581422" cy="9181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Connecteur droit 13"/>
          <p:cNvCxnSpPr>
            <a:endCxn id="5" idx="4"/>
          </p:cNvCxnSpPr>
          <p:nvPr/>
        </p:nvCxnSpPr>
        <p:spPr bwMode="auto">
          <a:xfrm flipH="1" flipV="1">
            <a:off x="5161318" y="1940432"/>
            <a:ext cx="68400" cy="23240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11404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fr-FR" sz="2800" b="1" dirty="0" smtClean="0">
                <a:solidFill>
                  <a:srgbClr val="B85808"/>
                </a:solidFill>
              </a:rPr>
              <a:t>La </a:t>
            </a:r>
            <a:r>
              <a:rPr lang="fr-FR" sz="2800" b="1" dirty="0" smtClean="0">
                <a:solidFill>
                  <a:srgbClr val="B85808"/>
                </a:solidFill>
              </a:rPr>
              <a:t>lune autour de la Terre</a:t>
            </a:r>
            <a:endParaRPr lang="fr-FR" sz="2800" b="1" dirty="0">
              <a:solidFill>
                <a:srgbClr val="B8580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A0FB817-97B8-4046-A94F-3C4AD34C55D3}" type="slidenum">
              <a:rPr lang="fr-FR" altLang="fr-FR" smtClean="0"/>
              <a:pPr>
                <a:defRPr/>
              </a:pPr>
              <a:t>24</a:t>
            </a:fld>
            <a:endParaRPr lang="fr-FR" altLang="fr-FR" dirty="0"/>
          </a:p>
        </p:txBody>
      </p:sp>
      <p:sp>
        <p:nvSpPr>
          <p:cNvPr id="10" name="Espace réservé de la date 4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/>
          <a:p>
            <a:pPr>
              <a:defRPr/>
            </a:pPr>
            <a:r>
              <a:rPr lang="en-US" altLang="fr-FR" dirty="0" smtClean="0"/>
              <a:t>07</a:t>
            </a:r>
            <a:r>
              <a:rPr lang="en-US" altLang="fr-FR" dirty="0" smtClean="0"/>
              <a:t>/07/20</a:t>
            </a:r>
            <a:endParaRPr lang="fr-FR" altLang="fr-FR" dirty="0"/>
          </a:p>
        </p:txBody>
      </p:sp>
      <p:grpSp>
        <p:nvGrpSpPr>
          <p:cNvPr id="6" name="Grouper 5"/>
          <p:cNvGrpSpPr>
            <a:grpSpLocks noChangeAspect="1"/>
          </p:cNvGrpSpPr>
          <p:nvPr/>
        </p:nvGrpSpPr>
        <p:grpSpPr>
          <a:xfrm>
            <a:off x="-413115" y="1940432"/>
            <a:ext cx="15119994" cy="15128634"/>
            <a:chOff x="1438253" y="1863921"/>
            <a:chExt cx="5040000" cy="5042878"/>
          </a:xfrm>
        </p:grpSpPr>
        <p:sp>
          <p:nvSpPr>
            <p:cNvPr id="4" name="Ellipse 3"/>
            <p:cNvSpPr/>
            <p:nvPr/>
          </p:nvSpPr>
          <p:spPr bwMode="auto">
            <a:xfrm>
              <a:off x="1438253" y="1866799"/>
              <a:ext cx="5040000" cy="5040000"/>
            </a:xfrm>
            <a:prstGeom prst="ellipse">
              <a:avLst/>
            </a:prstGeom>
            <a:noFill/>
            <a:ln w="381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dashDot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riangle rectangle 4"/>
            <p:cNvSpPr/>
            <p:nvPr/>
          </p:nvSpPr>
          <p:spPr bwMode="auto">
            <a:xfrm rot="10800000">
              <a:off x="3296398" y="1863921"/>
              <a:ext cx="720000" cy="2520000"/>
            </a:xfrm>
            <a:prstGeom prst="rtTriangle">
              <a:avLst/>
            </a:prstGeom>
            <a:noFill/>
            <a:ln w="28575" cap="flat" cmpd="sng" algn="ctr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 bwMode="auto">
          <a:xfrm>
            <a:off x="91804" y="2708389"/>
            <a:ext cx="7443725" cy="365709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Arc 8"/>
          <p:cNvSpPr/>
          <p:nvPr/>
        </p:nvSpPr>
        <p:spPr bwMode="auto">
          <a:xfrm flipH="1">
            <a:off x="5209841" y="1950957"/>
            <a:ext cx="4215305" cy="596764"/>
          </a:xfrm>
          <a:prstGeom prst="arc">
            <a:avLst>
              <a:gd name="adj1" fmla="val 16200000"/>
              <a:gd name="adj2" fmla="val 21518804"/>
            </a:avLst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noFill/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560" y="957587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Calibri"/>
              </a:rPr>
              <a:t>Eteignons la gravitation caus</a:t>
            </a:r>
            <a:r>
              <a:rPr lang="fr-FR" dirty="0" smtClean="0">
                <a:solidFill>
                  <a:srgbClr val="000000"/>
                </a:solidFill>
                <a:latin typeface="Calibri"/>
              </a:rPr>
              <a:t>ée par la Terre pendant un temps :</a:t>
            </a:r>
          </a:p>
          <a:p>
            <a:r>
              <a:rPr lang="fr-FR" dirty="0">
                <a:solidFill>
                  <a:srgbClr val="000000"/>
                </a:solidFill>
                <a:latin typeface="Calibri"/>
              </a:rPr>
              <a:t>l</a:t>
            </a:r>
            <a:r>
              <a:rPr lang="fr-FR" dirty="0" smtClean="0">
                <a:solidFill>
                  <a:srgbClr val="000000"/>
                </a:solidFill>
                <a:latin typeface="Calibri"/>
              </a:rPr>
              <a:t>a lune va « prendre la tangente »</a:t>
            </a:r>
          </a:p>
          <a:p>
            <a:endParaRPr lang="fr-FR" dirty="0">
              <a:solidFill>
                <a:srgbClr val="000000"/>
              </a:solidFill>
              <a:latin typeface="Calibri"/>
            </a:endParaRPr>
          </a:p>
          <a:p>
            <a:endParaRPr lang="fr-FR" dirty="0" smtClean="0">
              <a:solidFill>
                <a:srgbClr val="000000"/>
              </a:solidFill>
              <a:latin typeface="Calibri"/>
            </a:endParaRPr>
          </a:p>
          <a:p>
            <a:endParaRPr lang="fr-FR" dirty="0" smtClean="0">
              <a:solidFill>
                <a:srgbClr val="000000"/>
              </a:solidFill>
              <a:latin typeface="Calibri"/>
            </a:endParaRPr>
          </a:p>
          <a:p>
            <a:r>
              <a:rPr lang="fr-FR" dirty="0" smtClean="0">
                <a:solidFill>
                  <a:srgbClr val="000000"/>
                </a:solidFill>
                <a:latin typeface="Calibri"/>
              </a:rPr>
              <a:t>Rallumons la gravitation : </a:t>
            </a:r>
          </a:p>
          <a:p>
            <a:r>
              <a:rPr lang="fr-FR" dirty="0" smtClean="0">
                <a:solidFill>
                  <a:srgbClr val="000000"/>
                </a:solidFill>
                <a:latin typeface="Calibri"/>
              </a:rPr>
              <a:t>la lune va « tomber » vers la Terre</a:t>
            </a:r>
          </a:p>
          <a:p>
            <a:endParaRPr lang="fr-FR" dirty="0" smtClean="0">
              <a:solidFill>
                <a:srgbClr val="000000"/>
              </a:solidFill>
              <a:latin typeface="Calibri"/>
            </a:endParaRPr>
          </a:p>
          <a:p>
            <a:r>
              <a:rPr lang="fr-FR" dirty="0" smtClean="0">
                <a:solidFill>
                  <a:srgbClr val="000000"/>
                </a:solidFill>
                <a:latin typeface="Calibri"/>
              </a:rPr>
              <a:t>si la gravité est 3600 fois plus faible,</a:t>
            </a:r>
          </a:p>
          <a:p>
            <a:r>
              <a:rPr lang="fr-FR" dirty="0" smtClean="0">
                <a:solidFill>
                  <a:srgbClr val="000000"/>
                </a:solidFill>
                <a:latin typeface="Calibri"/>
              </a:rPr>
              <a:t>car la distance Terre- Lune est 60 fois le rayon de la Terre,</a:t>
            </a:r>
          </a:p>
          <a:p>
            <a:endParaRPr lang="fr-FR" dirty="0" smtClean="0">
              <a:solidFill>
                <a:srgbClr val="000000"/>
              </a:solidFill>
              <a:latin typeface="Calibri"/>
            </a:endParaRPr>
          </a:p>
          <a:p>
            <a:r>
              <a:rPr lang="fr-FR" dirty="0" smtClean="0">
                <a:solidFill>
                  <a:srgbClr val="000000"/>
                </a:solidFill>
                <a:latin typeface="Calibri"/>
              </a:rPr>
              <a:t>et la loi de Newton est en fonction de l’inverse du carré de la distance,</a:t>
            </a:r>
          </a:p>
          <a:p>
            <a:endParaRPr lang="fr-FR" dirty="0" smtClean="0">
              <a:solidFill>
                <a:srgbClr val="000000"/>
              </a:solidFill>
              <a:latin typeface="Calibri"/>
            </a:endParaRPr>
          </a:p>
          <a:p>
            <a:r>
              <a:rPr lang="fr-FR" dirty="0" smtClean="0">
                <a:solidFill>
                  <a:srgbClr val="000000"/>
                </a:solidFill>
                <a:latin typeface="Calibri"/>
              </a:rPr>
              <a:t>alors la chute se calcule et vaut 4,9050 m, qui compense l’éloignement de 4,9047 m</a:t>
            </a:r>
            <a:endParaRPr lang="fr-FR" dirty="0" smtClean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3377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en-US" sz="2800" b="1" dirty="0" err="1" smtClean="0">
                <a:solidFill>
                  <a:srgbClr val="FF6600"/>
                </a:solidFill>
              </a:rPr>
              <a:t>Mais</a:t>
            </a:r>
            <a:r>
              <a:rPr lang="en-US" sz="2800" b="1" dirty="0" smtClean="0">
                <a:solidFill>
                  <a:srgbClr val="FF6600"/>
                </a:solidFill>
              </a:rPr>
              <a:t> </a:t>
            </a:r>
            <a:r>
              <a:rPr lang="en-US" sz="2800" b="1" dirty="0" err="1" smtClean="0">
                <a:solidFill>
                  <a:srgbClr val="FF6600"/>
                </a:solidFill>
              </a:rPr>
              <a:t>commeng</a:t>
            </a:r>
            <a:r>
              <a:rPr lang="en-US" sz="2800" b="1" dirty="0" smtClean="0">
                <a:solidFill>
                  <a:srgbClr val="FF6600"/>
                </a:solidFill>
              </a:rPr>
              <a:t> </a:t>
            </a:r>
            <a:r>
              <a:rPr lang="en-US" sz="2800" b="1" dirty="0" err="1" smtClean="0">
                <a:solidFill>
                  <a:srgbClr val="FF6600"/>
                </a:solidFill>
              </a:rPr>
              <a:t>ça</a:t>
            </a:r>
            <a:r>
              <a:rPr lang="en-US" sz="2800" b="1" dirty="0" smtClean="0">
                <a:solidFill>
                  <a:srgbClr val="FF6600"/>
                </a:solidFill>
              </a:rPr>
              <a:t> </a:t>
            </a:r>
            <a:r>
              <a:rPr lang="en-US" sz="2800" b="1" dirty="0" err="1" smtClean="0">
                <a:solidFill>
                  <a:srgbClr val="FF6600"/>
                </a:solidFill>
              </a:rPr>
              <a:t>marche</a:t>
            </a:r>
            <a:r>
              <a:rPr lang="en-US" sz="2800" b="1" dirty="0" smtClean="0">
                <a:solidFill>
                  <a:srgbClr val="FF6600"/>
                </a:solidFill>
              </a:rPr>
              <a:t> ?</a:t>
            </a:r>
            <a:endParaRPr lang="en-US" sz="2800" b="1" dirty="0">
              <a:solidFill>
                <a:srgbClr val="FF66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6BAA96ED-062F-4957-99D8-0BD04D9A4C27}"/>
              </a:ext>
            </a:extLst>
          </p:cNvPr>
          <p:cNvSpPr txBox="1"/>
          <p:nvPr/>
        </p:nvSpPr>
        <p:spPr>
          <a:xfrm>
            <a:off x="344622" y="1124744"/>
            <a:ext cx="739633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Une force </a:t>
            </a:r>
            <a:r>
              <a:rPr lang="fr-FR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à portée infinie, mais comment se propage-t-elle ?</a:t>
            </a:r>
          </a:p>
          <a:p>
            <a:r>
              <a:rPr lang="fr-FR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c.à.d. , </a:t>
            </a:r>
            <a:r>
              <a:rPr lang="fr-FR" dirty="0" err="1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commeng</a:t>
            </a:r>
            <a:r>
              <a:rPr lang="fr-FR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la Terre « sait » que le soleil est là-bas à 150 millions de km et qu’elle doit tourner autour ?</a:t>
            </a:r>
          </a:p>
          <a:p>
            <a:endParaRPr lang="fr-FR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fr-FR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Il faut attendre les années 30 et </a:t>
            </a:r>
            <a:r>
              <a:rPr lang="fr-FR" dirty="0" err="1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Yukawa</a:t>
            </a:r>
            <a:r>
              <a:rPr lang="fr-FR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pour avoir une explication, pour la force nucléaire.</a:t>
            </a:r>
          </a:p>
          <a:p>
            <a:endParaRPr lang="fr-FR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fr-FR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Les gravitons ?</a:t>
            </a:r>
          </a:p>
          <a:p>
            <a:endParaRPr lang="fr-FR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endParaRPr lang="fr-FR" smtClean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A0FB817-97B8-4046-A94F-3C4AD34C55D3}" type="slidenum">
              <a:rPr lang="fr-FR" altLang="fr-FR" smtClean="0"/>
              <a:pPr>
                <a:defRPr/>
              </a:pPr>
              <a:t>25</a:t>
            </a:fld>
            <a:endParaRPr lang="fr-FR" altLang="fr-FR" dirty="0"/>
          </a:p>
        </p:txBody>
      </p:sp>
      <p:sp>
        <p:nvSpPr>
          <p:cNvPr id="8" name="Espace réservé de la date 4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/>
          <a:p>
            <a:pPr>
              <a:defRPr/>
            </a:pPr>
            <a:r>
              <a:rPr lang="en-US" altLang="fr-FR" dirty="0" smtClean="0"/>
              <a:t>07</a:t>
            </a:r>
            <a:r>
              <a:rPr lang="en-US" altLang="fr-FR" dirty="0" smtClean="0"/>
              <a:t>/07/20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109294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cometeNeowise06072020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" t="8945" r="-318" b="37544"/>
          <a:stretch/>
        </p:blipFill>
        <p:spPr>
          <a:xfrm>
            <a:off x="0" y="88537"/>
            <a:ext cx="9487970" cy="6769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fr-FR" sz="2800" b="1" dirty="0" smtClean="0">
                <a:solidFill>
                  <a:srgbClr val="B85808"/>
                </a:solidFill>
              </a:rPr>
              <a:t>Pour cet </a:t>
            </a:r>
            <a:r>
              <a:rPr lang="fr-FR" sz="2800" b="1" dirty="0" smtClean="0">
                <a:solidFill>
                  <a:srgbClr val="B85808"/>
                </a:solidFill>
              </a:rPr>
              <a:t>été</a:t>
            </a:r>
            <a:endParaRPr lang="fr-FR" sz="2800" b="1" dirty="0">
              <a:solidFill>
                <a:srgbClr val="B85808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1560" y="1080000"/>
            <a:ext cx="79928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  <a:latin typeface="Calibri"/>
              </a:rPr>
              <a:t>La com</a:t>
            </a:r>
            <a:r>
              <a:rPr lang="fr-FR" dirty="0" smtClean="0">
                <a:solidFill>
                  <a:srgbClr val="FFFFFF"/>
                </a:solidFill>
                <a:latin typeface="Calibri"/>
              </a:rPr>
              <a:t>ète !</a:t>
            </a:r>
            <a:endParaRPr lang="fr-FR" dirty="0">
              <a:solidFill>
                <a:srgbClr val="FFFFFF"/>
              </a:solidFill>
              <a:latin typeface="Calibri"/>
            </a:endParaRPr>
          </a:p>
          <a:p>
            <a:r>
              <a:rPr lang="fr-FR" dirty="0" smtClean="0">
                <a:solidFill>
                  <a:srgbClr val="FFFFFF"/>
                </a:solidFill>
                <a:latin typeface="Calibri"/>
              </a:rPr>
              <a:t>Sera visible (sauf désintégration) de plus en plus </a:t>
            </a:r>
          </a:p>
          <a:p>
            <a:r>
              <a:rPr lang="fr-FR" dirty="0" smtClean="0">
                <a:solidFill>
                  <a:srgbClr val="FFFFFF"/>
                </a:solidFill>
                <a:latin typeface="Calibri"/>
              </a:rPr>
              <a:t>jusqu’au 23 juillet, puis s’éloignera de la Terre</a:t>
            </a:r>
          </a:p>
          <a:p>
            <a:endParaRPr lang="fr-FR" dirty="0">
              <a:solidFill>
                <a:srgbClr val="FFFFFF"/>
              </a:solidFill>
              <a:latin typeface="Calibri"/>
            </a:endParaRPr>
          </a:p>
          <a:p>
            <a:r>
              <a:rPr lang="fr-FR" dirty="0" smtClean="0">
                <a:solidFill>
                  <a:srgbClr val="FFFFFF"/>
                </a:solidFill>
                <a:latin typeface="Calibri"/>
              </a:rPr>
              <a:t>Le rapprochement de Jupiter et Saturne,</a:t>
            </a:r>
          </a:p>
          <a:p>
            <a:r>
              <a:rPr lang="fr-FR" dirty="0" smtClean="0">
                <a:solidFill>
                  <a:srgbClr val="FFFFFF"/>
                </a:solidFill>
                <a:latin typeface="Calibri"/>
              </a:rPr>
              <a:t>le soir et toute la nuit</a:t>
            </a:r>
            <a:endParaRPr lang="fr-FR" dirty="0" smtClean="0">
              <a:solidFill>
                <a:srgbClr val="FFFFFF"/>
              </a:solidFill>
              <a:latin typeface="Calibri"/>
            </a:endParaRPr>
          </a:p>
          <a:p>
            <a:endParaRPr lang="fr-FR" dirty="0">
              <a:solidFill>
                <a:srgbClr val="FFFFFF"/>
              </a:solidFill>
              <a:latin typeface="Calibri"/>
            </a:endParaRPr>
          </a:p>
          <a:p>
            <a:r>
              <a:rPr lang="fr-FR" dirty="0" smtClean="0">
                <a:solidFill>
                  <a:srgbClr val="FFFFFF"/>
                </a:solidFill>
                <a:latin typeface="Calibri"/>
              </a:rPr>
              <a:t>Vénus qui brille le matin</a:t>
            </a:r>
          </a:p>
          <a:p>
            <a:endParaRPr lang="fr-FR" dirty="0">
              <a:solidFill>
                <a:srgbClr val="FFFFFF"/>
              </a:solidFill>
              <a:latin typeface="Calibri"/>
            </a:endParaRPr>
          </a:p>
          <a:p>
            <a:r>
              <a:rPr lang="fr-FR" dirty="0" smtClean="0">
                <a:solidFill>
                  <a:srgbClr val="FFFFFF"/>
                </a:solidFill>
                <a:latin typeface="Calibri"/>
              </a:rPr>
              <a:t>Les étoiles filantes, tout l’été,</a:t>
            </a:r>
          </a:p>
          <a:p>
            <a:r>
              <a:rPr lang="fr-FR" dirty="0" smtClean="0">
                <a:solidFill>
                  <a:srgbClr val="FFFFFF"/>
                </a:solidFill>
                <a:latin typeface="Calibri"/>
              </a:rPr>
              <a:t>poussières de comètes passées…</a:t>
            </a:r>
            <a:endParaRPr lang="fr-FR" dirty="0" smtClean="0">
              <a:solidFill>
                <a:srgbClr val="000000"/>
              </a:solidFill>
              <a:latin typeface="Calibri"/>
            </a:endParaRPr>
          </a:p>
          <a:p>
            <a:endParaRPr lang="fr-FR" dirty="0" smtClean="0">
              <a:solidFill>
                <a:srgbClr val="000000"/>
              </a:solidFill>
              <a:latin typeface="Calibri"/>
            </a:endParaRPr>
          </a:p>
          <a:p>
            <a:endParaRPr lang="fr-FR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4534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fr-CA" sz="2800" b="1" dirty="0" smtClean="0">
                <a:solidFill>
                  <a:srgbClr val="FF6600"/>
                </a:solidFill>
              </a:rPr>
              <a:t>Conséquences de la relativité de Galilée</a:t>
            </a:r>
            <a:endParaRPr lang="fr-CA" sz="2800" b="1" dirty="0">
              <a:solidFill>
                <a:srgbClr val="FF66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6BAA96ED-062F-4957-99D8-0BD04D9A4C27}"/>
              </a:ext>
            </a:extLst>
          </p:cNvPr>
          <p:cNvSpPr txBox="1"/>
          <p:nvPr/>
        </p:nvSpPr>
        <p:spPr>
          <a:xfrm>
            <a:off x="344621" y="1124744"/>
            <a:ext cx="8799379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  <a:latin typeface="+mj-lt"/>
              </a:rPr>
              <a:t>0</a:t>
            </a:r>
            <a:r>
              <a:rPr lang="fr-FR" dirty="0" smtClean="0">
                <a:solidFill>
                  <a:schemeClr val="tx1"/>
                </a:solidFill>
                <a:latin typeface="+mj-lt"/>
              </a:rPr>
              <a:t> La Lune, vue par Galilée en 1609 avec sa lunette, met à mal le dogme</a:t>
            </a:r>
          </a:p>
          <a:p>
            <a:endParaRPr lang="fr-FR" dirty="0" smtClean="0">
              <a:solidFill>
                <a:schemeClr val="tx1"/>
              </a:solidFill>
              <a:latin typeface="+mj-lt"/>
            </a:endParaRPr>
          </a:p>
          <a:p>
            <a:r>
              <a:rPr lang="fr-FR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1</a:t>
            </a:r>
            <a:r>
              <a:rPr lang="fr-FR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La vraie influence de la Lune, les marées, l’origine de notre satellite naturel</a:t>
            </a:r>
          </a:p>
          <a:p>
            <a:endParaRPr lang="fr-FR" dirty="0" smtClean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fr-FR" b="1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2 La relativité de Galilée et la remise en cause de la physique d’Aristote</a:t>
            </a:r>
          </a:p>
          <a:p>
            <a:endParaRPr lang="fr-FR" dirty="0" smtClean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fr-FR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3 La physique de Galilée, la quantité de mouvement et le service de </a:t>
            </a:r>
            <a:r>
              <a:rPr lang="fr-FR" dirty="0" err="1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Nadal</a:t>
            </a:r>
            <a:endParaRPr lang="fr-FR" dirty="0" smtClean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endParaRPr lang="fr-FR" dirty="0" smtClean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fr-FR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4 La conservation de la quantité de mouvement lors d’un choc élastique : le carreau !</a:t>
            </a:r>
          </a:p>
          <a:p>
            <a:endParaRPr lang="fr-FR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fr-FR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5 La conservation de </a:t>
            </a:r>
            <a:r>
              <a:rPr lang="fr-FR" b="1" i="1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p</a:t>
            </a:r>
            <a:r>
              <a:rPr lang="fr-FR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lorsqu’aucune force externe n’agit : fusée, canon…</a:t>
            </a:r>
          </a:p>
          <a:p>
            <a:endParaRPr lang="fr-FR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endParaRPr lang="fr-FR" dirty="0" smtClean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fr-FR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2 ==&gt; </a:t>
            </a:r>
            <a:r>
              <a:rPr lang="fr-FR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les mouvements se composent  : ils s’additionnent </a:t>
            </a:r>
          </a:p>
          <a:p>
            <a:endParaRPr lang="fr-FR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fr-FR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Exemple avec la chute libre des corps dans le champ de pesanteur de la Terre</a:t>
            </a:r>
            <a:endParaRPr lang="fr-FR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A0FB817-97B8-4046-A94F-3C4AD34C55D3}" type="slidenum">
              <a:rPr lang="fr-FR" altLang="fr-FR" smtClean="0"/>
              <a:pPr>
                <a:defRPr/>
              </a:pPr>
              <a:t>3</a:t>
            </a:fld>
            <a:endParaRPr lang="fr-FR" altLang="fr-FR" dirty="0"/>
          </a:p>
        </p:txBody>
      </p:sp>
      <p:sp>
        <p:nvSpPr>
          <p:cNvPr id="10" name="Espace réservé de la date 4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/>
          <a:p>
            <a:pPr>
              <a:defRPr/>
            </a:pPr>
            <a:r>
              <a:rPr lang="en-US" altLang="fr-FR" dirty="0" smtClean="0"/>
              <a:t>07</a:t>
            </a:r>
            <a:r>
              <a:rPr lang="en-US" altLang="fr-FR" dirty="0" smtClean="0"/>
              <a:t>/07/20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917260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fr-FR" sz="2800" b="1" dirty="0" smtClean="0">
                <a:solidFill>
                  <a:srgbClr val="B85808"/>
                </a:solidFill>
              </a:rPr>
              <a:t>La </a:t>
            </a:r>
            <a:r>
              <a:rPr lang="fr-FR" sz="2800" b="1" dirty="0">
                <a:solidFill>
                  <a:srgbClr val="B85808"/>
                </a:solidFill>
              </a:rPr>
              <a:t>chute libre </a:t>
            </a:r>
            <a:endParaRPr lang="fr-FR" sz="2800" b="1" dirty="0">
              <a:solidFill>
                <a:srgbClr val="B8580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A0FB817-97B8-4046-A94F-3C4AD34C55D3}" type="slidenum">
              <a:rPr lang="fr-FR" altLang="fr-FR" smtClean="0"/>
              <a:pPr>
                <a:defRPr/>
              </a:pPr>
              <a:t>4</a:t>
            </a:fld>
            <a:endParaRPr lang="fr-FR" altLang="fr-FR" dirty="0"/>
          </a:p>
        </p:txBody>
      </p:sp>
      <p:sp>
        <p:nvSpPr>
          <p:cNvPr id="10" name="Espace réservé de la date 4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/>
          <a:p>
            <a:pPr>
              <a:defRPr/>
            </a:pPr>
            <a:r>
              <a:rPr lang="en-US" altLang="fr-FR" dirty="0" smtClean="0"/>
              <a:t>07</a:t>
            </a:r>
            <a:r>
              <a:rPr lang="en-US" altLang="fr-FR" dirty="0" smtClean="0"/>
              <a:t>/07/20</a:t>
            </a:r>
            <a:endParaRPr lang="fr-FR" altLang="fr-FR" dirty="0"/>
          </a:p>
        </p:txBody>
      </p:sp>
      <p:pic>
        <p:nvPicPr>
          <p:cNvPr id="4" name="Image 3" descr="prbol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852936"/>
            <a:ext cx="3835400" cy="3835400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 bwMode="auto">
          <a:xfrm>
            <a:off x="2642030" y="2638046"/>
            <a:ext cx="3364817" cy="4219955"/>
          </a:xfrm>
          <a:prstGeom prst="roundRect">
            <a:avLst/>
          </a:prstGeom>
          <a:noFill/>
          <a:ln w="5080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121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rbol3.tiff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217" y="2831232"/>
            <a:ext cx="3835400" cy="3835400"/>
          </a:xfrm>
          <a:prstGeom prst="rect">
            <a:avLst/>
          </a:prstGeom>
        </p:spPr>
      </p:pic>
      <p:pic>
        <p:nvPicPr>
          <p:cNvPr id="11" name="Image 10" descr="prbol2.tiff"/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120" y="2850872"/>
            <a:ext cx="3822700" cy="3822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A0FB817-97B8-4046-A94F-3C4AD34C55D3}" type="slidenum">
              <a:rPr lang="fr-FR" altLang="fr-FR" smtClean="0"/>
              <a:pPr>
                <a:defRPr/>
              </a:pPr>
              <a:t>5</a:t>
            </a:fld>
            <a:endParaRPr lang="fr-FR" altLang="fr-FR" dirty="0"/>
          </a:p>
        </p:txBody>
      </p:sp>
      <p:sp>
        <p:nvSpPr>
          <p:cNvPr id="10" name="Espace réservé de la date 4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/>
          <a:p>
            <a:pPr>
              <a:defRPr/>
            </a:pPr>
            <a:r>
              <a:rPr lang="en-US" altLang="fr-FR" dirty="0" smtClean="0"/>
              <a:t>07</a:t>
            </a:r>
            <a:r>
              <a:rPr lang="en-US" altLang="fr-FR" dirty="0" smtClean="0"/>
              <a:t>/07/20</a:t>
            </a:r>
            <a:endParaRPr lang="fr-FR" altLang="fr-FR" dirty="0"/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2642030" y="2638046"/>
            <a:ext cx="3364817" cy="4219955"/>
          </a:xfrm>
          <a:prstGeom prst="roundRect">
            <a:avLst/>
          </a:prstGeom>
          <a:noFill/>
          <a:ln w="5080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0" y="126198"/>
            <a:ext cx="9144000" cy="70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0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sz="2800" b="1" dirty="0" smtClean="0">
                <a:solidFill>
                  <a:srgbClr val="B85808"/>
                </a:solidFill>
              </a:rPr>
              <a:t>La chute libre </a:t>
            </a:r>
            <a:endParaRPr lang="fr-FR" sz="2800" b="1" dirty="0">
              <a:solidFill>
                <a:srgbClr val="B85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06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rbol3.tiff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217" y="2831232"/>
            <a:ext cx="3835400" cy="383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fr-FR" sz="2800" b="1" dirty="0">
                <a:solidFill>
                  <a:srgbClr val="B85808"/>
                </a:solidFill>
              </a:rPr>
              <a:t>La chute libre </a:t>
            </a:r>
            <a:endParaRPr lang="fr-FR" sz="2800" b="1" dirty="0">
              <a:solidFill>
                <a:srgbClr val="B8580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11560" y="1080000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Calibri"/>
              </a:rPr>
              <a:t>La chute libre :</a:t>
            </a:r>
          </a:p>
          <a:p>
            <a:r>
              <a:rPr lang="fr-FR" dirty="0" smtClean="0">
                <a:solidFill>
                  <a:srgbClr val="000000"/>
                </a:solidFill>
                <a:latin typeface="Calibri"/>
              </a:rPr>
              <a:t>m</a:t>
            </a:r>
            <a:r>
              <a:rPr lang="fr-FR" dirty="0" smtClean="0">
                <a:solidFill>
                  <a:srgbClr val="000000"/>
                </a:solidFill>
                <a:latin typeface="Calibri"/>
              </a:rPr>
              <a:t>ême quand la bille est lancée en l’air vers le haut, c’est une chute libre</a:t>
            </a:r>
            <a:endParaRPr lang="fr-FR" dirty="0">
              <a:solidFill>
                <a:srgbClr val="000000"/>
              </a:solidFill>
              <a:latin typeface="Calibri"/>
            </a:endParaRPr>
          </a:p>
          <a:p>
            <a:endParaRPr lang="fr-FR" dirty="0" smtClean="0">
              <a:solidFill>
                <a:srgbClr val="000000"/>
              </a:solidFill>
              <a:latin typeface="Calibri"/>
            </a:endParaRPr>
          </a:p>
          <a:p>
            <a:pPr marL="285750" indent="-285750">
              <a:buFontTx/>
              <a:buChar char="-"/>
            </a:pPr>
            <a:endParaRPr lang="fr-FR" dirty="0" smtClean="0">
              <a:solidFill>
                <a:srgbClr val="000000"/>
              </a:solidFill>
              <a:latin typeface="Calibri"/>
            </a:endParaRPr>
          </a:p>
          <a:p>
            <a:endParaRPr lang="fr-FR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A0FB817-97B8-4046-A94F-3C4AD34C55D3}" type="slidenum">
              <a:rPr lang="fr-FR" altLang="fr-FR" smtClean="0"/>
              <a:pPr>
                <a:defRPr/>
              </a:pPr>
              <a:t>6</a:t>
            </a:fld>
            <a:endParaRPr lang="fr-FR" altLang="fr-FR" dirty="0"/>
          </a:p>
        </p:txBody>
      </p:sp>
      <p:sp>
        <p:nvSpPr>
          <p:cNvPr id="10" name="Espace réservé de la date 4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/>
          <a:p>
            <a:pPr>
              <a:defRPr/>
            </a:pPr>
            <a:r>
              <a:rPr lang="en-US" altLang="fr-FR" dirty="0" smtClean="0"/>
              <a:t>07</a:t>
            </a:r>
            <a:r>
              <a:rPr lang="en-US" altLang="fr-FR" dirty="0" smtClean="0"/>
              <a:t>/07/20</a:t>
            </a:r>
            <a:endParaRPr lang="fr-FR" altLang="fr-FR" dirty="0"/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2642030" y="2638046"/>
            <a:ext cx="3364817" cy="4219955"/>
          </a:xfrm>
          <a:prstGeom prst="roundRect">
            <a:avLst/>
          </a:prstGeom>
          <a:noFill/>
          <a:ln w="5080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289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fr-FR" sz="2800" b="1" dirty="0">
                <a:solidFill>
                  <a:srgbClr val="B85808"/>
                </a:solidFill>
              </a:rPr>
              <a:t>La chute libre </a:t>
            </a:r>
            <a:endParaRPr lang="fr-FR" sz="2800" b="1" dirty="0">
              <a:solidFill>
                <a:srgbClr val="B8580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11560" y="1080000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Calibri"/>
              </a:rPr>
              <a:t>La chute libre :</a:t>
            </a:r>
          </a:p>
          <a:p>
            <a:r>
              <a:rPr lang="fr-FR" dirty="0" smtClean="0">
                <a:solidFill>
                  <a:srgbClr val="000000"/>
                </a:solidFill>
                <a:latin typeface="Calibri"/>
              </a:rPr>
              <a:t>m</a:t>
            </a:r>
            <a:r>
              <a:rPr lang="fr-FR" dirty="0" smtClean="0">
                <a:solidFill>
                  <a:srgbClr val="000000"/>
                </a:solidFill>
                <a:latin typeface="Calibri"/>
              </a:rPr>
              <a:t>ême quand la bille est lancée en l’air vers le haut, c’est une chute libre</a:t>
            </a:r>
            <a:endParaRPr lang="fr-FR" dirty="0">
              <a:solidFill>
                <a:srgbClr val="000000"/>
              </a:solidFill>
              <a:latin typeface="Calibri"/>
            </a:endParaRPr>
          </a:p>
          <a:p>
            <a:endParaRPr lang="fr-FR" dirty="0" smtClean="0">
              <a:solidFill>
                <a:srgbClr val="000000"/>
              </a:solidFill>
              <a:latin typeface="Calibri"/>
            </a:endParaRPr>
          </a:p>
          <a:p>
            <a:pPr marL="285750" indent="-285750">
              <a:buFontTx/>
              <a:buChar char="-"/>
            </a:pPr>
            <a:endParaRPr lang="fr-FR" dirty="0" smtClean="0">
              <a:solidFill>
                <a:srgbClr val="000000"/>
              </a:solidFill>
              <a:latin typeface="Calibri"/>
            </a:endParaRPr>
          </a:p>
          <a:p>
            <a:endParaRPr lang="fr-FR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A0FB817-97B8-4046-A94F-3C4AD34C55D3}" type="slidenum">
              <a:rPr lang="fr-FR" altLang="fr-FR" smtClean="0"/>
              <a:pPr>
                <a:defRPr/>
              </a:pPr>
              <a:t>7</a:t>
            </a:fld>
            <a:endParaRPr lang="fr-FR" altLang="fr-FR" dirty="0"/>
          </a:p>
        </p:txBody>
      </p:sp>
      <p:sp>
        <p:nvSpPr>
          <p:cNvPr id="10" name="Espace réservé de la date 4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/>
          <a:p>
            <a:pPr>
              <a:defRPr/>
            </a:pPr>
            <a:r>
              <a:rPr lang="en-US" altLang="fr-FR" dirty="0" smtClean="0"/>
              <a:t>07</a:t>
            </a:r>
            <a:r>
              <a:rPr lang="en-US" altLang="fr-FR" dirty="0" smtClean="0"/>
              <a:t>/07/20</a:t>
            </a:r>
            <a:endParaRPr lang="fr-FR" altLang="fr-FR" dirty="0"/>
          </a:p>
        </p:txBody>
      </p:sp>
      <p:pic>
        <p:nvPicPr>
          <p:cNvPr id="4" name="Image 3" descr="prbol4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630" y="2887494"/>
            <a:ext cx="3835400" cy="3835400"/>
          </a:xfrm>
          <a:prstGeom prst="rect">
            <a:avLst/>
          </a:prstGeom>
        </p:spPr>
      </p:pic>
      <p:sp>
        <p:nvSpPr>
          <p:cNvPr id="11" name="Rectangle à coins arrondis 10"/>
          <p:cNvSpPr/>
          <p:nvPr/>
        </p:nvSpPr>
        <p:spPr bwMode="auto">
          <a:xfrm>
            <a:off x="2642030" y="2638046"/>
            <a:ext cx="3364817" cy="4219955"/>
          </a:xfrm>
          <a:prstGeom prst="roundRect">
            <a:avLst/>
          </a:prstGeom>
          <a:noFill/>
          <a:ln w="5080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955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fr-FR" sz="2800" b="1" dirty="0">
                <a:solidFill>
                  <a:srgbClr val="B85808"/>
                </a:solidFill>
              </a:rPr>
              <a:t>La chute libre </a:t>
            </a:r>
            <a:endParaRPr lang="fr-FR" sz="2800" b="1" dirty="0">
              <a:solidFill>
                <a:srgbClr val="B8580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11560" y="1080000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Calibri"/>
              </a:rPr>
              <a:t>La chute libre :</a:t>
            </a:r>
          </a:p>
          <a:p>
            <a:r>
              <a:rPr lang="fr-FR" dirty="0" smtClean="0">
                <a:solidFill>
                  <a:srgbClr val="000000"/>
                </a:solidFill>
                <a:latin typeface="Calibri"/>
              </a:rPr>
              <a:t>m</a:t>
            </a:r>
            <a:r>
              <a:rPr lang="fr-FR" dirty="0" smtClean="0">
                <a:solidFill>
                  <a:srgbClr val="000000"/>
                </a:solidFill>
                <a:latin typeface="Calibri"/>
              </a:rPr>
              <a:t>ême quand la bille est lancée en l’air vers le haut, c’est une chute libre</a:t>
            </a:r>
            <a:endParaRPr lang="fr-FR" dirty="0">
              <a:solidFill>
                <a:srgbClr val="000000"/>
              </a:solidFill>
              <a:latin typeface="Calibri"/>
            </a:endParaRPr>
          </a:p>
          <a:p>
            <a:endParaRPr lang="fr-FR" dirty="0" smtClean="0">
              <a:solidFill>
                <a:srgbClr val="000000"/>
              </a:solidFill>
              <a:latin typeface="Calibri"/>
            </a:endParaRPr>
          </a:p>
          <a:p>
            <a:pPr marL="285750" indent="-285750">
              <a:buFontTx/>
              <a:buChar char="-"/>
            </a:pPr>
            <a:endParaRPr lang="fr-FR" dirty="0" smtClean="0">
              <a:solidFill>
                <a:srgbClr val="000000"/>
              </a:solidFill>
              <a:latin typeface="Calibri"/>
            </a:endParaRPr>
          </a:p>
          <a:p>
            <a:endParaRPr lang="fr-FR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A0FB817-97B8-4046-A94F-3C4AD34C55D3}" type="slidenum">
              <a:rPr lang="fr-FR" altLang="fr-FR" smtClean="0"/>
              <a:pPr>
                <a:defRPr/>
              </a:pPr>
              <a:t>8</a:t>
            </a:fld>
            <a:endParaRPr lang="fr-FR" altLang="fr-FR" dirty="0"/>
          </a:p>
        </p:txBody>
      </p:sp>
      <p:sp>
        <p:nvSpPr>
          <p:cNvPr id="10" name="Espace réservé de la date 4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/>
          <a:p>
            <a:pPr>
              <a:defRPr/>
            </a:pPr>
            <a:r>
              <a:rPr lang="en-US" altLang="fr-FR" dirty="0" smtClean="0"/>
              <a:t>07</a:t>
            </a:r>
            <a:r>
              <a:rPr lang="en-US" altLang="fr-FR" dirty="0" smtClean="0"/>
              <a:t>/07/20</a:t>
            </a:r>
            <a:endParaRPr lang="fr-FR" altLang="fr-FR" dirty="0"/>
          </a:p>
        </p:txBody>
      </p:sp>
      <p:pic>
        <p:nvPicPr>
          <p:cNvPr id="5" name="Image 4" descr="prbol5.tiff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762" y="2850741"/>
            <a:ext cx="3848100" cy="38354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 bwMode="auto">
          <a:xfrm>
            <a:off x="2642030" y="2638046"/>
            <a:ext cx="3364817" cy="4219955"/>
          </a:xfrm>
          <a:prstGeom prst="roundRect">
            <a:avLst/>
          </a:prstGeom>
          <a:noFill/>
          <a:ln w="5080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964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fr-FR" sz="2800" b="1" dirty="0">
                <a:solidFill>
                  <a:srgbClr val="B85808"/>
                </a:solidFill>
              </a:rPr>
              <a:t>La chute libre </a:t>
            </a:r>
            <a:endParaRPr lang="fr-FR" sz="2800" b="1" dirty="0">
              <a:solidFill>
                <a:srgbClr val="B8580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11560" y="1080000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Calibri"/>
              </a:rPr>
              <a:t>La chute libre :</a:t>
            </a:r>
          </a:p>
          <a:p>
            <a:r>
              <a:rPr lang="fr-FR" dirty="0" smtClean="0">
                <a:solidFill>
                  <a:srgbClr val="000000"/>
                </a:solidFill>
                <a:latin typeface="Calibri"/>
              </a:rPr>
              <a:t>m</a:t>
            </a:r>
            <a:r>
              <a:rPr lang="fr-FR" dirty="0" smtClean="0">
                <a:solidFill>
                  <a:srgbClr val="000000"/>
                </a:solidFill>
                <a:latin typeface="Calibri"/>
              </a:rPr>
              <a:t>ême quand la bille est lancée en l’air vers le haut, c’est une chute libre</a:t>
            </a:r>
            <a:endParaRPr lang="fr-FR" dirty="0">
              <a:solidFill>
                <a:srgbClr val="000000"/>
              </a:solidFill>
              <a:latin typeface="Calibri"/>
            </a:endParaRPr>
          </a:p>
          <a:p>
            <a:endParaRPr lang="fr-FR" dirty="0" smtClean="0">
              <a:solidFill>
                <a:srgbClr val="000000"/>
              </a:solidFill>
              <a:latin typeface="Calibri"/>
            </a:endParaRPr>
          </a:p>
          <a:p>
            <a:pPr marL="285750" indent="-285750">
              <a:buFontTx/>
              <a:buChar char="-"/>
            </a:pPr>
            <a:endParaRPr lang="fr-FR" dirty="0" smtClean="0">
              <a:solidFill>
                <a:srgbClr val="000000"/>
              </a:solidFill>
              <a:latin typeface="Calibri"/>
            </a:endParaRPr>
          </a:p>
          <a:p>
            <a:endParaRPr lang="fr-FR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A0FB817-97B8-4046-A94F-3C4AD34C55D3}" type="slidenum">
              <a:rPr lang="fr-FR" altLang="fr-FR" smtClean="0"/>
              <a:pPr>
                <a:defRPr/>
              </a:pPr>
              <a:t>9</a:t>
            </a:fld>
            <a:endParaRPr lang="fr-FR" altLang="fr-FR" dirty="0"/>
          </a:p>
        </p:txBody>
      </p:sp>
      <p:sp>
        <p:nvSpPr>
          <p:cNvPr id="10" name="Espace réservé de la date 4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/>
          <a:p>
            <a:pPr>
              <a:defRPr/>
            </a:pPr>
            <a:r>
              <a:rPr lang="en-US" altLang="fr-FR" dirty="0" smtClean="0"/>
              <a:t>07</a:t>
            </a:r>
            <a:r>
              <a:rPr lang="en-US" altLang="fr-FR" dirty="0" smtClean="0"/>
              <a:t>/07/20</a:t>
            </a:r>
            <a:endParaRPr lang="fr-FR" altLang="fr-FR" dirty="0"/>
          </a:p>
        </p:txBody>
      </p:sp>
      <p:pic>
        <p:nvPicPr>
          <p:cNvPr id="4" name="Image 3" descr="prbol6.tiff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046" y="2862991"/>
            <a:ext cx="3822700" cy="38354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 bwMode="auto">
          <a:xfrm>
            <a:off x="2642030" y="2638046"/>
            <a:ext cx="3364817" cy="4219955"/>
          </a:xfrm>
          <a:prstGeom prst="roundRect">
            <a:avLst/>
          </a:prstGeom>
          <a:noFill/>
          <a:ln w="5080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00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942092"/>
      </a:hlink>
      <a:folHlink>
        <a:srgbClr val="B2B2B2"/>
      </a:folHlink>
    </a:clrScheme>
    <a:fontScheme name="Thème Offic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DIACONU_CPPM_RG_20170905" id="{659EF39F-A356-A843-8077-187A89945745}" vid="{427C1CD4-2290-1348-B9E7-23127CC07889}"/>
    </a:ext>
  </a:extLst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DIACONU_CPPM_RG_20170905</Template>
  <TotalTime>75424</TotalTime>
  <Words>1206</Words>
  <Application>Microsoft Macintosh PowerPoint</Application>
  <PresentationFormat>Présentation à l'écran (4:3)</PresentationFormat>
  <Paragraphs>300</Paragraphs>
  <Slides>26</Slides>
  <Notes>26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26</vt:i4>
      </vt:variant>
    </vt:vector>
  </HeadingPairs>
  <TitlesOfParts>
    <vt:vector size="28" baseType="lpstr">
      <vt:lpstr>Thème Office</vt:lpstr>
      <vt:lpstr>1_Thème Office</vt:lpstr>
      <vt:lpstr>La semaine dernière</vt:lpstr>
      <vt:lpstr>Récapitulatif</vt:lpstr>
      <vt:lpstr>Conséquences de la relativité de Galilée</vt:lpstr>
      <vt:lpstr>La chute libre </vt:lpstr>
      <vt:lpstr>Présentation PowerPoint</vt:lpstr>
      <vt:lpstr>La chute libre </vt:lpstr>
      <vt:lpstr>La chute libre </vt:lpstr>
      <vt:lpstr>La chute libre </vt:lpstr>
      <vt:lpstr>La chute libre </vt:lpstr>
      <vt:lpstr>La chute libre </vt:lpstr>
      <vt:lpstr>La chute libre </vt:lpstr>
      <vt:lpstr>La chute libre </vt:lpstr>
      <vt:lpstr>La chute libre </vt:lpstr>
      <vt:lpstr>La chute libre </vt:lpstr>
      <vt:lpstr>La chute libre </vt:lpstr>
      <vt:lpstr>La chute libre </vt:lpstr>
      <vt:lpstr>Composition des mouvements</vt:lpstr>
      <vt:lpstr>La chute libre </vt:lpstr>
      <vt:lpstr>La chute libre </vt:lpstr>
      <vt:lpstr>La chute libre </vt:lpstr>
      <vt:lpstr>La chute libre </vt:lpstr>
      <vt:lpstr>La lune autour de la Terre</vt:lpstr>
      <vt:lpstr>La lune autour de la Terre</vt:lpstr>
      <vt:lpstr>La lune autour de la Terre</vt:lpstr>
      <vt:lpstr>Mais commeng ça marche ?</vt:lpstr>
      <vt:lpstr>Pour cet été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Générale du Laboratoire</dc:title>
  <dc:creator>Magali Damoiseaux</dc:creator>
  <dc:description>Examen à 4 ans, 1er et 2 février 2007</dc:description>
  <cp:lastModifiedBy>Fabrice Feinstein</cp:lastModifiedBy>
  <cp:revision>1344</cp:revision>
  <cp:lastPrinted>2020-06-09T08:00:05Z</cp:lastPrinted>
  <dcterms:created xsi:type="dcterms:W3CDTF">2017-09-05T06:23:59Z</dcterms:created>
  <dcterms:modified xsi:type="dcterms:W3CDTF">2020-07-07T07:37:30Z</dcterms:modified>
</cp:coreProperties>
</file>