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83" r:id="rId3"/>
    <p:sldId id="284" r:id="rId4"/>
    <p:sldId id="305" r:id="rId5"/>
    <p:sldId id="299" r:id="rId6"/>
    <p:sldId id="292" r:id="rId7"/>
    <p:sldId id="298" r:id="rId8"/>
    <p:sldId id="300" r:id="rId9"/>
    <p:sldId id="301" r:id="rId10"/>
    <p:sldId id="302" r:id="rId11"/>
    <p:sldId id="304" r:id="rId12"/>
    <p:sldId id="288" r:id="rId13"/>
    <p:sldId id="303" r:id="rId14"/>
    <p:sldId id="293" r:id="rId15"/>
    <p:sldId id="306" r:id="rId16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0653" autoAdjust="0"/>
  </p:normalViewPr>
  <p:slideViewPr>
    <p:cSldViewPr>
      <p:cViewPr varScale="1">
        <p:scale>
          <a:sx n="61" d="100"/>
          <a:sy n="61" d="100"/>
        </p:scale>
        <p:origin x="-102" y="-70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23.07.2020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  <a:r>
              <a:rPr lang="en-US" baseline="0" dirty="0" smtClean="0"/>
              <a:t> often 20 people, but not at a time. At once one MA + students.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62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 class provides an initial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Recommendations can be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and removed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fit the context.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59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Backbone: Software Engineering Network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70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.esciencecenter.nl/best_practices/checklist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-rse.org/" TargetMode="External"/><Relationship Id="rId2" Type="http://schemas.openxmlformats.org/officeDocument/2006/relationships/hyperlink" Target="http://rse.ac.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hyperlink" Target="https://os.helmholtz.d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1344608" TargetMode="External"/><Relationship Id="rId2" Type="http://schemas.openxmlformats.org/officeDocument/2006/relationships/hyperlink" Target="https://zenodo.org/record/13446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DLR Software Engineering Guidelines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An </a:t>
            </a:r>
            <a:r>
              <a:rPr lang="en-US" b="0" dirty="0"/>
              <a:t>approach to support sustainable software development in research</a:t>
            </a:r>
            <a:endParaRPr lang="en-GB" b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Carina </a:t>
            </a:r>
            <a:r>
              <a:rPr lang="en-US" sz="2000" dirty="0" err="1" smtClean="0"/>
              <a:t>Haupt</a:t>
            </a:r>
            <a:endParaRPr lang="en-US" sz="2000" dirty="0" smtClean="0"/>
          </a:p>
          <a:p>
            <a:r>
              <a:rPr lang="en-US" sz="2000" dirty="0" smtClean="0"/>
              <a:t>Institute </a:t>
            </a:r>
            <a:r>
              <a:rPr lang="en-US" sz="2000" smtClean="0"/>
              <a:t>for Softwaretechnology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German Aerospace Center (DLR)</a:t>
            </a:r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DLR Software Engineering Guidelines</a:t>
            </a:r>
            <a:br>
              <a:rPr lang="de-DE" dirty="0"/>
            </a:br>
            <a:r>
              <a:rPr lang="en-US" b="0" dirty="0" smtClean="0"/>
              <a:t>Summary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Checklists are project sensitive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Generic recommendations → Solution Suggestions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Covering the Basics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Reevaluate regularly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r="7873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028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DLR</a:t>
            </a:r>
            <a:br>
              <a:rPr lang="en-GB" dirty="0" smtClean="0"/>
            </a:br>
            <a:r>
              <a:rPr lang="en-GB" b="0" dirty="0" smtClean="0"/>
              <a:t>Our approach</a:t>
            </a:r>
            <a:endParaRPr lang="en-US" b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319747" y="2133350"/>
            <a:ext cx="11539980" cy="2807255"/>
            <a:chOff x="1004137" y="2133650"/>
            <a:chExt cx="9989994" cy="3240360"/>
          </a:xfrm>
        </p:grpSpPr>
        <p:sp>
          <p:nvSpPr>
            <p:cNvPr id="7" name="Abgerundetes Rechteck 6"/>
            <p:cNvSpPr/>
            <p:nvPr/>
          </p:nvSpPr>
          <p:spPr>
            <a:xfrm>
              <a:off x="1004137" y="3285778"/>
              <a:ext cx="1890936" cy="2088232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de-DE" sz="24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Guidelines</a:t>
              </a: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1004137" y="2133650"/>
              <a:ext cx="9989994" cy="1008112"/>
            </a:xfrm>
            <a:prstGeom prst="roundRect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Engineering Initiative of DLR</a:t>
              </a: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3026431" y="3285778"/>
              <a:ext cx="1890936" cy="2088232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de-DE" sz="24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Trainings</a:t>
              </a:r>
              <a:endParaRPr lang="de-DE" sz="2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9103195" y="3285778"/>
              <a:ext cx="1890936" cy="2088232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de-DE" sz="24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Exchange</a:t>
              </a: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5042655" y="3285778"/>
              <a:ext cx="1890936" cy="2088232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r>
                <a:rPr lang="de-DE" sz="24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Provision</a:t>
              </a: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7064834" y="3285778"/>
              <a:ext cx="1890936" cy="2088232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rIns="90000" anchor="ctr" anchorCtr="0"/>
            <a:lstStyle/>
            <a:p>
              <a:pPr algn="ctr"/>
              <a:r>
                <a:rPr lang="en-US" sz="24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  <a:endParaRPr lang="en-US" sz="2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733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not the only ones…</a:t>
            </a:r>
            <a:br>
              <a:rPr lang="en-US" dirty="0" smtClean="0"/>
            </a:br>
            <a:r>
              <a:rPr lang="en-US" b="0" dirty="0" err="1" smtClean="0"/>
              <a:t>eScienceCenter</a:t>
            </a:r>
            <a:r>
              <a:rPr lang="en-US" b="0" dirty="0" smtClean="0"/>
              <a:t> (NL)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Similar to Application Class 1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Split up by use case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Paper Publishing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Users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Contributors</a:t>
            </a:r>
          </a:p>
          <a:p>
            <a:pPr marL="446400" lvl="1" indent="0">
              <a:lnSpc>
                <a:spcPct val="200000"/>
              </a:lnSpc>
              <a:buNone/>
            </a:pP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2781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6333742" y="5900132"/>
            <a:ext cx="29254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dirty="0"/>
              <a:t>Quelle: </a:t>
            </a:r>
            <a:r>
              <a:rPr lang="de-DE" sz="900" dirty="0" err="1" smtClean="0"/>
              <a:t>eScienceCenter</a:t>
            </a:r>
            <a:r>
              <a:rPr lang="de-DE" sz="900" dirty="0" smtClean="0"/>
              <a:t/>
            </a:r>
            <a:br>
              <a:rPr lang="de-DE" sz="900" dirty="0" smtClean="0"/>
            </a:br>
            <a:r>
              <a:rPr lang="en-US" sz="900" dirty="0">
                <a:hlinkClick r:id="rId3"/>
              </a:rPr>
              <a:t>https://guide.esciencecenter.nl/best_practices/checklist.html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31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whole movement…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de-DE" dirty="0" smtClean="0"/>
              <a:t>RSE </a:t>
            </a:r>
            <a:r>
              <a:rPr lang="de-DE" dirty="0"/>
              <a:t>UK (</a:t>
            </a:r>
            <a:r>
              <a:rPr lang="de-DE" dirty="0">
                <a:hlinkClick r:id="rId2"/>
              </a:rPr>
              <a:t>http://rse.ac.uk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de-DE" dirty="0"/>
              <a:t>de-RSE (</a:t>
            </a:r>
            <a:r>
              <a:rPr lang="de-DE" dirty="0">
                <a:hlinkClick r:id="rId3"/>
              </a:rPr>
              <a:t>http://www.de-rse.org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de-DE" dirty="0" smtClean="0"/>
              <a:t>Helmholtz </a:t>
            </a:r>
            <a:r>
              <a:rPr lang="de-DE" dirty="0" smtClean="0"/>
              <a:t>Task Group „Wissenschaftliche Software“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hlinkClick r:id="rId4"/>
              </a:rPr>
              <a:t>https://os.helmholtz.de</a:t>
            </a:r>
            <a:r>
              <a:rPr lang="de-DE" dirty="0" smtClean="0"/>
              <a:t>)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02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40686"/>
            <a:ext cx="12195174" cy="812686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85999" y="189434"/>
            <a:ext cx="11221200" cy="738000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86000" y="1341562"/>
            <a:ext cx="11221200" cy="4338000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carina.haupt@dlr.de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@caha42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11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D35A68D9-F986-4873-A0EB-59B1A640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</a:t>
            </a:r>
            <a:br>
              <a:rPr lang="en-US" dirty="0" smtClean="0"/>
            </a:br>
            <a:r>
              <a:rPr lang="en-US" b="0" dirty="0" smtClean="0"/>
              <a:t>Some </a:t>
            </a:r>
            <a:r>
              <a:rPr lang="en-US" b="0" dirty="0"/>
              <a:t>F</a:t>
            </a:r>
            <a:r>
              <a:rPr lang="en-US" b="0" dirty="0" smtClean="0"/>
              <a:t>acts around Software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3C976249-9829-4325-A099-A1CA30B758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799"/>
              </a:spcAft>
              <a:buNone/>
            </a:pPr>
            <a:r>
              <a:rPr lang="en-US" b="1" dirty="0"/>
              <a:t>Some numbers</a:t>
            </a:r>
            <a:r>
              <a:rPr lang="en-US" b="1" dirty="0" smtClean="0"/>
              <a:t>…</a:t>
            </a:r>
            <a:endParaRPr lang="en-US" dirty="0" smtClean="0"/>
          </a:p>
          <a:p>
            <a:pPr lvl="1">
              <a:spcAft>
                <a:spcPts val="1799"/>
              </a:spcAft>
            </a:pPr>
            <a:r>
              <a:rPr lang="en-US" dirty="0" smtClean="0"/>
              <a:t>More </a:t>
            </a:r>
            <a:r>
              <a:rPr lang="en-US" dirty="0"/>
              <a:t>than 1500 employees develop software</a:t>
            </a:r>
          </a:p>
          <a:p>
            <a:pPr marL="0" indent="0">
              <a:spcBef>
                <a:spcPts val="0"/>
              </a:spcBef>
              <a:spcAft>
                <a:spcPts val="1799"/>
              </a:spcAft>
              <a:buNone/>
            </a:pPr>
            <a:r>
              <a:rPr lang="en-US" b="1" dirty="0" smtClean="0"/>
              <a:t>Characteristics</a:t>
            </a:r>
            <a:endParaRPr lang="en-US" b="1" dirty="0"/>
          </a:p>
          <a:p>
            <a:pPr lvl="1">
              <a:spcAft>
                <a:spcPts val="1799"/>
              </a:spcAft>
            </a:pPr>
            <a:r>
              <a:rPr lang="en-US" dirty="0"/>
              <a:t>„Developer“ often do not have any training in software development</a:t>
            </a:r>
          </a:p>
          <a:p>
            <a:pPr lvl="1">
              <a:spcAft>
                <a:spcPts val="1799"/>
              </a:spcAft>
            </a:pPr>
            <a:r>
              <a:rPr lang="en-US" dirty="0"/>
              <a:t>Huge amount of software projects</a:t>
            </a:r>
          </a:p>
          <a:p>
            <a:pPr lvl="1">
              <a:spcAft>
                <a:spcPts val="1799"/>
              </a:spcAft>
            </a:pPr>
            <a:r>
              <a:rPr lang="en-US" dirty="0"/>
              <a:t>Variety of used software technologies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59" y="1207084"/>
            <a:ext cx="3711812" cy="4742640"/>
          </a:xfrm>
          <a:prstGeom prst="rect">
            <a:avLst/>
          </a:prstGeom>
        </p:spPr>
      </p:pic>
      <p:sp>
        <p:nvSpPr>
          <p:cNvPr id="12" name="Rechteckige Legende 11"/>
          <p:cNvSpPr/>
          <p:nvPr/>
        </p:nvSpPr>
        <p:spPr>
          <a:xfrm>
            <a:off x="7215869" y="5191761"/>
            <a:ext cx="4513676" cy="792271"/>
          </a:xfrm>
          <a:prstGeom prst="wedgeRectCallout">
            <a:avLst>
              <a:gd name="adj1" fmla="val -20585"/>
              <a:gd name="adj2" fmla="val -29578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78" tIns="54439" rIns="108878" bIns="544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to support scientists to develop sustainable software?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912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modern software development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7411787" cy="4338000"/>
          </a:xfrm>
        </p:spPr>
        <p:txBody>
          <a:bodyPr/>
          <a:lstStyle/>
          <a:p>
            <a:r>
              <a:rPr lang="en-US" dirty="0" smtClean="0"/>
              <a:t>Distributed development processes via </a:t>
            </a:r>
            <a:r>
              <a:rPr lang="en-US" dirty="0" err="1" smtClean="0"/>
              <a:t>git</a:t>
            </a:r>
            <a:r>
              <a:rPr lang="en-US" dirty="0" smtClean="0"/>
              <a:t>, subversion,…</a:t>
            </a:r>
          </a:p>
          <a:p>
            <a:r>
              <a:rPr lang="en-US" dirty="0" smtClean="0"/>
              <a:t>Community software (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bitbucket</a:t>
            </a:r>
            <a:r>
              <a:rPr lang="en-US" dirty="0" smtClean="0"/>
              <a:t>,…)</a:t>
            </a:r>
          </a:p>
          <a:p>
            <a:r>
              <a:rPr lang="en-US" dirty="0" smtClean="0"/>
              <a:t>Issue tracking systems</a:t>
            </a:r>
          </a:p>
          <a:p>
            <a:r>
              <a:rPr lang="en-US" dirty="0" smtClean="0"/>
              <a:t>Open source licensing (BSD, MIT, (L)GPL,…)</a:t>
            </a:r>
          </a:p>
          <a:p>
            <a:r>
              <a:rPr lang="en-US" dirty="0" smtClean="0"/>
              <a:t>Software architecture</a:t>
            </a:r>
          </a:p>
          <a:p>
            <a:r>
              <a:rPr lang="en-US" dirty="0" smtClean="0"/>
              <a:t>Build systems (</a:t>
            </a:r>
            <a:r>
              <a:rPr lang="en-US" dirty="0" err="1" smtClean="0"/>
              <a:t>CMake</a:t>
            </a:r>
            <a:r>
              <a:rPr lang="en-US" dirty="0" smtClean="0"/>
              <a:t>, </a:t>
            </a:r>
            <a:r>
              <a:rPr lang="en-US" dirty="0" err="1" smtClean="0"/>
              <a:t>Autotools</a:t>
            </a:r>
            <a:r>
              <a:rPr lang="en-US" dirty="0" smtClean="0"/>
              <a:t>,…)</a:t>
            </a:r>
          </a:p>
          <a:p>
            <a:r>
              <a:rPr lang="en-US" dirty="0" smtClean="0"/>
              <a:t>Meta build systems (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, </a:t>
            </a:r>
            <a:r>
              <a:rPr lang="en-US" dirty="0" err="1" smtClean="0"/>
              <a:t>EasyBuild</a:t>
            </a:r>
            <a:r>
              <a:rPr lang="en-US" dirty="0" smtClean="0"/>
              <a:t>, </a:t>
            </a:r>
            <a:r>
              <a:rPr lang="en-US" dirty="0" err="1" smtClean="0"/>
              <a:t>Conda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 frameworks (</a:t>
            </a:r>
            <a:r>
              <a:rPr lang="en-US" dirty="0" err="1" smtClean="0"/>
              <a:t>GoogleTest</a:t>
            </a:r>
            <a:r>
              <a:rPr lang="en-US" dirty="0" smtClean="0"/>
              <a:t>, </a:t>
            </a:r>
            <a:r>
              <a:rPr lang="en-US" dirty="0" err="1" smtClean="0"/>
              <a:t>PyTest</a:t>
            </a:r>
            <a:r>
              <a:rPr lang="en-US" dirty="0" smtClean="0"/>
              <a:t>, </a:t>
            </a:r>
            <a:r>
              <a:rPr lang="en-US" dirty="0" err="1" smtClean="0"/>
              <a:t>jUnit</a:t>
            </a:r>
            <a:r>
              <a:rPr lang="en-US" dirty="0" smtClean="0"/>
              <a:t>,…)</a:t>
            </a:r>
          </a:p>
          <a:p>
            <a:r>
              <a:rPr lang="en-US" dirty="0" smtClean="0"/>
              <a:t>Continuous integration testing (Jenkins, </a:t>
            </a:r>
            <a:r>
              <a:rPr lang="en-US" dirty="0" err="1" smtClean="0"/>
              <a:t>gitlab</a:t>
            </a:r>
            <a:r>
              <a:rPr lang="en-US" dirty="0" smtClean="0"/>
              <a:t>-ci,…)</a:t>
            </a:r>
          </a:p>
          <a:p>
            <a:r>
              <a:rPr lang="en-US" dirty="0" smtClean="0"/>
              <a:t>Integrated development environments (IDEs, e.g. Eclipse, </a:t>
            </a:r>
            <a:r>
              <a:rPr lang="en-US" dirty="0" err="1" smtClean="0"/>
              <a:t>QtCreator</a:t>
            </a:r>
            <a:r>
              <a:rPr lang="en-US" dirty="0" smtClean="0"/>
              <a:t>, MS Visual Studio)</a:t>
            </a:r>
          </a:p>
          <a:p>
            <a:r>
              <a:rPr lang="en-US" dirty="0" smtClean="0"/>
              <a:t>.etc.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7609755" y="5518026"/>
            <a:ext cx="41044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/>
              <a:t>Do I need all that???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48" y="1269554"/>
            <a:ext cx="3357469" cy="33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dirty="0"/>
              <a:t>Guidelines support </a:t>
            </a:r>
            <a:r>
              <a:rPr lang="en-US" b="1" dirty="0"/>
              <a:t>research software developers to self-assess their software</a:t>
            </a:r>
            <a:r>
              <a:rPr lang="en-US" dirty="0"/>
              <a:t> concerning </a:t>
            </a:r>
            <a:r>
              <a:rPr lang="en-US" b="1" dirty="0"/>
              <a:t>good development </a:t>
            </a:r>
            <a:r>
              <a:rPr lang="en-US" b="1" dirty="0" smtClean="0"/>
              <a:t>practices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Aft>
                <a:spcPts val="714"/>
              </a:spcAft>
            </a:pPr>
            <a:r>
              <a:rPr lang="en-US" dirty="0" smtClean="0"/>
              <a:t>Guideline document &amp; Checklists</a:t>
            </a:r>
          </a:p>
          <a:p>
            <a:pPr lvl="1">
              <a:spcAft>
                <a:spcPts val="714"/>
              </a:spcAft>
            </a:pPr>
            <a:r>
              <a:rPr lang="en-US" dirty="0" smtClean="0"/>
              <a:t>Joint development with focus on </a:t>
            </a:r>
            <a:r>
              <a:rPr lang="en-US" b="1" dirty="0" smtClean="0"/>
              <a:t>good practices</a:t>
            </a:r>
            <a:r>
              <a:rPr lang="en-US" dirty="0" smtClean="0"/>
              <a:t>, </a:t>
            </a:r>
            <a:r>
              <a:rPr lang="en-US" b="1" dirty="0" smtClean="0"/>
              <a:t>tools</a:t>
            </a:r>
            <a:r>
              <a:rPr lang="en-US" dirty="0" smtClean="0"/>
              <a:t>, and </a:t>
            </a:r>
            <a:r>
              <a:rPr lang="en-US" b="1" dirty="0" smtClean="0"/>
              <a:t>essential</a:t>
            </a:r>
            <a:r>
              <a:rPr lang="en-US" dirty="0" smtClean="0"/>
              <a:t> </a:t>
            </a:r>
            <a:r>
              <a:rPr lang="en-US" b="1" dirty="0" smtClean="0"/>
              <a:t>documentation</a:t>
            </a:r>
          </a:p>
          <a:p>
            <a:pPr lvl="1">
              <a:spcAft>
                <a:spcPts val="714"/>
              </a:spcAft>
            </a:pPr>
            <a:r>
              <a:rPr lang="en-US" b="1" dirty="0" smtClean="0"/>
              <a:t>77 </a:t>
            </a:r>
            <a:r>
              <a:rPr lang="en-US" b="1" dirty="0"/>
              <a:t>recommendations</a:t>
            </a:r>
            <a:r>
              <a:rPr lang="en-US" dirty="0"/>
              <a:t> give advice in different fields of software engineering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DLR Software Engineering Guidelines</a:t>
            </a:r>
            <a:br>
              <a:rPr lang="de-DE" dirty="0"/>
            </a:br>
            <a:r>
              <a:rPr lang="de-DE" b="0" dirty="0" smtClean="0"/>
              <a:t>Topics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The DLR Software Engineering Guidelines &gt; Haupt, Carina &gt; 24.07.2020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6" name="Abgerundetes Rechteck 5"/>
          <p:cNvSpPr/>
          <p:nvPr/>
        </p:nvSpPr>
        <p:spPr>
          <a:xfrm>
            <a:off x="2160125" y="3552419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Management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7744161" y="3552419"/>
            <a:ext cx="2681918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Implementation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815625" y="4857634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973837" y="3560396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Architecture</a:t>
            </a: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385694" y="4857634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Management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9170730" y="4857634"/>
            <a:ext cx="2681918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&amp; Dependencies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600660" y="4857634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Testing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933853" y="6044796"/>
            <a:ext cx="19187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dirty="0">
                <a:hlinkClick r:id="rId2"/>
              </a:rPr>
              <a:t>https://</a:t>
            </a:r>
            <a:r>
              <a:rPr lang="de-DE" sz="900" dirty="0" smtClean="0">
                <a:hlinkClick r:id="rId2"/>
              </a:rPr>
              <a:t>zenodo.org/record/1344612</a:t>
            </a:r>
            <a:r>
              <a:rPr lang="de-DE" sz="900" dirty="0" smtClean="0"/>
              <a:t> (EN)</a:t>
            </a:r>
          </a:p>
          <a:p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zenodo.org/record/1344608</a:t>
            </a:r>
            <a:r>
              <a:rPr lang="en-US" sz="900" dirty="0" smtClean="0"/>
              <a:t> (DE)</a:t>
            </a:r>
            <a:endParaRPr lang="en-US" sz="900" dirty="0"/>
          </a:p>
        </p:txBody>
      </p:sp>
      <p:sp>
        <p:nvSpPr>
          <p:cNvPr id="14" name="Rechteckige Legende 13"/>
          <p:cNvSpPr/>
          <p:nvPr/>
        </p:nvSpPr>
        <p:spPr>
          <a:xfrm>
            <a:off x="8907599" y="567674"/>
            <a:ext cx="2878620" cy="468449"/>
          </a:xfrm>
          <a:prstGeom prst="wedgeRectCallout">
            <a:avLst>
              <a:gd name="adj1" fmla="val -36740"/>
              <a:gd name="adj2" fmla="val 46545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https://rse.dlr.de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3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tree_applicationclas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71" y="1420212"/>
            <a:ext cx="5976664" cy="496191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DLR Software Engineering Guidelines</a:t>
            </a:r>
            <a:br>
              <a:rPr lang="de-DE" dirty="0"/>
            </a:br>
            <a:r>
              <a:rPr lang="en-US" b="0" dirty="0" smtClean="0"/>
              <a:t>Tailoring Checklists</a:t>
            </a:r>
            <a:endParaRPr lang="en-US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The DLR Software Engineering Guidelines &gt; Haupt, Carina &gt; 24.07.2020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745660" y="1591200"/>
            <a:ext cx="4961540" cy="433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Application class 1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„small“, but other use it </a:t>
            </a:r>
          </a:p>
          <a:p>
            <a:pPr marL="0" indent="0">
              <a:buNone/>
            </a:pPr>
            <a:r>
              <a:rPr lang="en-US" b="1" dirty="0"/>
              <a:t>Application class 2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„medium – large“, other use it,</a:t>
            </a:r>
            <a:br>
              <a:rPr lang="en-US" dirty="0"/>
            </a:br>
            <a:r>
              <a:rPr lang="en-US" dirty="0"/>
              <a:t>long-term support</a:t>
            </a:r>
          </a:p>
          <a:p>
            <a:pPr marL="0" indent="0">
              <a:buNone/>
            </a:pPr>
            <a:r>
              <a:rPr lang="en-US" b="1" dirty="0"/>
              <a:t>Application class 3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„products“, critical for success</a:t>
            </a:r>
            <a:br>
              <a:rPr lang="en-US" dirty="0"/>
            </a:br>
            <a:r>
              <a:rPr lang="en-US" dirty="0"/>
              <a:t> of department or institute</a:t>
            </a:r>
          </a:p>
          <a:p>
            <a:pPr marL="0" indent="0">
              <a:buNone/>
            </a:pPr>
            <a:r>
              <a:rPr lang="en-US" b="1" dirty="0"/>
              <a:t>Application class 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Personal „use“ </a:t>
            </a:r>
            <a:br>
              <a:rPr lang="en-US" dirty="0"/>
            </a:br>
            <a:r>
              <a:rPr lang="en-US" dirty="0"/>
              <a:t>(intentionally left blank)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hteckige Legende 10"/>
          <p:cNvSpPr/>
          <p:nvPr/>
        </p:nvSpPr>
        <p:spPr>
          <a:xfrm>
            <a:off x="6745659" y="5293456"/>
            <a:ext cx="3361248" cy="657113"/>
          </a:xfrm>
          <a:prstGeom prst="wedgeRectCallout">
            <a:avLst>
              <a:gd name="adj1" fmla="val -108838"/>
              <a:gd name="adj2" fmla="val 20827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may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over time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" name="Rechteckige Legende 11"/>
          <p:cNvSpPr/>
          <p:nvPr/>
        </p:nvSpPr>
        <p:spPr>
          <a:xfrm>
            <a:off x="7465739" y="333450"/>
            <a:ext cx="4320480" cy="936898"/>
          </a:xfrm>
          <a:prstGeom prst="wedgeRectCallout">
            <a:avLst>
              <a:gd name="adj1" fmla="val -36740"/>
              <a:gd name="adj2" fmla="val 46545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 class provides an initial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Recommendations can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and removed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fit the context.</a:t>
            </a:r>
          </a:p>
        </p:txBody>
      </p:sp>
    </p:spTree>
    <p:extLst>
      <p:ext uri="{BB962C8B-B14F-4D97-AF65-F5344CB8AC3E}">
        <p14:creationId xmlns:p14="http://schemas.microsoft.com/office/powerpoint/2010/main" val="56653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DLR Software Engineering Guidelines</a:t>
            </a:r>
            <a:br>
              <a:rPr lang="en-US" dirty="0" smtClean="0"/>
            </a:br>
            <a:r>
              <a:rPr lang="en-US" b="0" dirty="0" smtClean="0"/>
              <a:t>Using Checklists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766543" y="3786250"/>
            <a:ext cx="4445192" cy="2576906"/>
            <a:chOff x="423786" y="1108805"/>
            <a:chExt cx="3664054" cy="28321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343" y="1484784"/>
              <a:ext cx="3656497" cy="2456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  <a:extLst/>
          </p:spPr>
        </p:pic>
        <p:sp>
          <p:nvSpPr>
            <p:cNvPr id="9" name="Rechteckige Legende 8"/>
            <p:cNvSpPr/>
            <p:nvPr/>
          </p:nvSpPr>
          <p:spPr>
            <a:xfrm>
              <a:off x="423786" y="1108805"/>
              <a:ext cx="2574900" cy="369332"/>
            </a:xfrm>
            <a:prstGeom prst="wedgeRectCallout">
              <a:avLst>
                <a:gd name="adj1" fmla="val 31848"/>
                <a:gd name="adj2" fmla="val 7131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2" rIns="91424" bIns="45712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Topic Overview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015535" y="3786250"/>
            <a:ext cx="4151380" cy="2576906"/>
            <a:chOff x="4874826" y="1107895"/>
            <a:chExt cx="3421872" cy="28321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2382" y="1454965"/>
              <a:ext cx="3414316" cy="2485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chteckige Legende 10"/>
            <p:cNvSpPr/>
            <p:nvPr/>
          </p:nvSpPr>
          <p:spPr>
            <a:xfrm>
              <a:off x="4874826" y="1107895"/>
              <a:ext cx="2574900" cy="369332"/>
            </a:xfrm>
            <a:prstGeom prst="wedgeRectCallout">
              <a:avLst>
                <a:gd name="adj1" fmla="val 31848"/>
                <a:gd name="adj2" fmla="val 7131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2" rIns="91424" bIns="45712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Concrete Guideline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201043" y="1334056"/>
            <a:ext cx="6120680" cy="2104890"/>
            <a:chOff x="418207" y="3828638"/>
            <a:chExt cx="5045114" cy="231340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764" y="4191966"/>
              <a:ext cx="5037557" cy="195007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13" name="Rechteckige Legende 12"/>
            <p:cNvSpPr/>
            <p:nvPr/>
          </p:nvSpPr>
          <p:spPr>
            <a:xfrm>
              <a:off x="418207" y="3828638"/>
              <a:ext cx="2574900" cy="369332"/>
            </a:xfrm>
            <a:prstGeom prst="wedgeRectCallout">
              <a:avLst>
                <a:gd name="adj1" fmla="val 31848"/>
                <a:gd name="adj2" fmla="val 7131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2" rIns="91424" bIns="45712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 List</a:t>
              </a:r>
            </a:p>
          </p:txBody>
        </p:sp>
      </p:grpSp>
      <p:cxnSp>
        <p:nvCxnSpPr>
          <p:cNvPr id="14" name="Gerade Verbindung mit Pfeil 13"/>
          <p:cNvCxnSpPr/>
          <p:nvPr/>
        </p:nvCxnSpPr>
        <p:spPr>
          <a:xfrm flipH="1">
            <a:off x="4009355" y="2855068"/>
            <a:ext cx="432048" cy="1167755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377507" y="5199497"/>
            <a:ext cx="1207528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The DLR Software Engineering Guidelines &gt; Haupt, Carina &gt; 24.07.2020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638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714"/>
              </a:spcAft>
              <a:buNone/>
            </a:pPr>
            <a:r>
              <a:rPr lang="en-US" b="1" dirty="0"/>
              <a:t>Python script for calculation of characteristics of a set of sample values</a:t>
            </a:r>
          </a:p>
          <a:p>
            <a:pPr lvl="1">
              <a:spcAft>
                <a:spcPts val="2858"/>
              </a:spcAft>
            </a:pPr>
            <a:r>
              <a:rPr lang="en-US" dirty="0"/>
              <a:t>Software is a small tool and used by other internally.</a:t>
            </a:r>
          </a:p>
          <a:p>
            <a:pPr marL="0" indent="0">
              <a:spcBef>
                <a:spcPts val="0"/>
              </a:spcBef>
              <a:spcAft>
                <a:spcPts val="714"/>
              </a:spcAft>
              <a:buNone/>
            </a:pPr>
            <a:r>
              <a:rPr lang="en-US" b="1" dirty="0"/>
              <a:t>Summary of the </a:t>
            </a:r>
            <a:r>
              <a:rPr lang="en-US" b="1" dirty="0" smtClean="0"/>
              <a:t>generic </a:t>
            </a:r>
            <a:r>
              <a:rPr lang="en-US" b="1" dirty="0"/>
              <a:t>recommendations:</a:t>
            </a:r>
          </a:p>
          <a:p>
            <a:pPr lvl="1">
              <a:spcAft>
                <a:spcPts val="714"/>
              </a:spcAft>
            </a:pPr>
            <a:r>
              <a:rPr lang="en-US" dirty="0"/>
              <a:t>Manage your code using a </a:t>
            </a:r>
            <a:r>
              <a:rPr lang="en-US" b="1" dirty="0"/>
              <a:t>version control system</a:t>
            </a:r>
            <a:endParaRPr lang="en-US" dirty="0"/>
          </a:p>
          <a:p>
            <a:pPr lvl="1">
              <a:spcAft>
                <a:spcPts val="714"/>
              </a:spcAft>
            </a:pPr>
            <a:r>
              <a:rPr lang="en-US" dirty="0"/>
              <a:t>Apply a </a:t>
            </a:r>
            <a:r>
              <a:rPr lang="en-US" b="1" dirty="0"/>
              <a:t>basic coding style</a:t>
            </a:r>
            <a:r>
              <a:rPr lang="en-US" dirty="0"/>
              <a:t>, strive for a </a:t>
            </a:r>
            <a:r>
              <a:rPr lang="en-US" b="1" dirty="0"/>
              <a:t>modular design</a:t>
            </a:r>
            <a:r>
              <a:rPr lang="en-US" dirty="0"/>
              <a:t>, </a:t>
            </a:r>
            <a:r>
              <a:rPr lang="en-US" b="1" dirty="0"/>
              <a:t>avoid code duplication </a:t>
            </a:r>
            <a:r>
              <a:rPr lang="en-US" dirty="0"/>
              <a:t>and</a:t>
            </a:r>
            <a:r>
              <a:rPr lang="en-US" b="1" dirty="0"/>
              <a:t> over-engineering</a:t>
            </a:r>
          </a:p>
          <a:p>
            <a:pPr lvl="1">
              <a:spcAft>
                <a:spcPts val="714"/>
              </a:spcAft>
            </a:pPr>
            <a:r>
              <a:rPr lang="en-US" b="1" dirty="0"/>
              <a:t>Automate creation of an executable, usable version</a:t>
            </a:r>
            <a:endParaRPr lang="en-US" dirty="0"/>
          </a:p>
          <a:p>
            <a:pPr lvl="1">
              <a:spcAft>
                <a:spcPts val="714"/>
              </a:spcAft>
            </a:pPr>
            <a:r>
              <a:rPr lang="en-US" b="1" dirty="0" smtClean="0"/>
              <a:t>Provide essential </a:t>
            </a:r>
            <a:r>
              <a:rPr lang="en-US" b="1" dirty="0"/>
              <a:t>documentation: </a:t>
            </a:r>
            <a:r>
              <a:rPr lang="en-US" dirty="0"/>
              <a:t>software purpose, user and developer information, constraints and central concepts, known problems and ideas</a:t>
            </a:r>
          </a:p>
          <a:p>
            <a:pPr lvl="1">
              <a:spcAft>
                <a:spcPts val="714"/>
              </a:spcAft>
            </a:pPr>
            <a:r>
              <a:rPr lang="en-US" b="1" dirty="0"/>
              <a:t>Internal release:</a:t>
            </a:r>
            <a:r>
              <a:rPr lang="en-US" dirty="0"/>
              <a:t> </a:t>
            </a:r>
            <a:r>
              <a:rPr lang="en-US" b="1" dirty="0"/>
              <a:t>test</a:t>
            </a:r>
            <a:r>
              <a:rPr lang="en-US" dirty="0"/>
              <a:t> your software and assign a proper </a:t>
            </a:r>
            <a:r>
              <a:rPr lang="en-US" b="1" dirty="0"/>
              <a:t>release number</a:t>
            </a:r>
          </a:p>
          <a:p>
            <a:pPr lvl="1">
              <a:spcAft>
                <a:spcPts val="714"/>
              </a:spcAft>
            </a:pPr>
            <a:r>
              <a:rPr lang="en-US" b="1" dirty="0"/>
              <a:t>Public release:</a:t>
            </a:r>
            <a:r>
              <a:rPr lang="en-US" dirty="0"/>
              <a:t> check the</a:t>
            </a:r>
            <a:r>
              <a:rPr lang="en-US" b="1" dirty="0"/>
              <a:t> open source guidelines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DLR Software Engineering Guidelines</a:t>
            </a:r>
            <a:br>
              <a:rPr lang="en-US" dirty="0" smtClean="0"/>
            </a:br>
            <a:r>
              <a:rPr lang="en-US" b="0" dirty="0" smtClean="0"/>
              <a:t>An Example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The DLR Software Engineering Guidelines &gt; Haupt, Carina &gt; 24.07.2020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6" name="Rechteckige Legende 5"/>
          <p:cNvSpPr/>
          <p:nvPr/>
        </p:nvSpPr>
        <p:spPr>
          <a:xfrm>
            <a:off x="696987" y="5661925"/>
            <a:ext cx="11044102" cy="504173"/>
          </a:xfrm>
          <a:prstGeom prst="wedgeRectCallout">
            <a:avLst>
              <a:gd name="adj1" fmla="val -37225"/>
              <a:gd name="adj2" fmla="val 44047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have to be mapped into the concrete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context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8978657" y="1413570"/>
            <a:ext cx="2977106" cy="940938"/>
          </a:xfrm>
          <a:prstGeom prst="wedgeRectCallout">
            <a:avLst>
              <a:gd name="adj1" fmla="val -37573"/>
              <a:gd name="adj2" fmla="val 11194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software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into the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class 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8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DLR Software Engineering Guidelines</a:t>
            </a:r>
            <a:br>
              <a:rPr lang="de-DE" dirty="0"/>
            </a:br>
            <a:r>
              <a:rPr lang="en-US" b="0" dirty="0" smtClean="0"/>
              <a:t>Possible Implementation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The DLR Software Engineering Guidelines &gt; Haupt, Carina &gt; 24.07.2020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95" y="1413570"/>
            <a:ext cx="6995501" cy="47549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hteckige Legende 6"/>
          <p:cNvSpPr/>
          <p:nvPr/>
        </p:nvSpPr>
        <p:spPr>
          <a:xfrm>
            <a:off x="7177707" y="693490"/>
            <a:ext cx="4662815" cy="663939"/>
          </a:xfrm>
          <a:prstGeom prst="wedgeRectCallout">
            <a:avLst>
              <a:gd name="adj1" fmla="val -33902"/>
              <a:gd name="adj2" fmla="val -48189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spAutoFit/>
          </a:bodyPr>
          <a:lstStyle/>
          <a:p>
            <a:pPr algn="ctr"/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repository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contains code, examples, build script, and documentation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366490" y="3791025"/>
            <a:ext cx="5454676" cy="663939"/>
          </a:xfrm>
          <a:prstGeom prst="wedgeRectCallout">
            <a:avLst>
              <a:gd name="adj1" fmla="val -67155"/>
              <a:gd name="adj2" fmla="val 31521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sp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broken into small functions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Coding style recommendations applied</a:t>
            </a:r>
          </a:p>
        </p:txBody>
      </p:sp>
      <p:sp>
        <p:nvSpPr>
          <p:cNvPr id="9" name="Rechteckige Legende 8"/>
          <p:cNvSpPr/>
          <p:nvPr/>
        </p:nvSpPr>
        <p:spPr>
          <a:xfrm>
            <a:off x="6366490" y="4615082"/>
            <a:ext cx="5474033" cy="1494936"/>
          </a:xfrm>
          <a:prstGeom prst="wedgeRectCallout">
            <a:avLst>
              <a:gd name="adj1" fmla="val -64776"/>
              <a:gd name="adj2" fmla="val 33373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sp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script for </a:t>
            </a: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 and installing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follow 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CHANGES.md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explains user-understandably major changes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192931" y="1687935"/>
            <a:ext cx="3168428" cy="1217937"/>
          </a:xfrm>
          <a:prstGeom prst="wedgeRectCallout">
            <a:avLst>
              <a:gd name="adj1" fmla="val 76609"/>
              <a:gd name="adj2" fmla="val -51702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sp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 correspond to tags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package download</a:t>
            </a:r>
          </a:p>
        </p:txBody>
      </p:sp>
      <p:sp>
        <p:nvSpPr>
          <p:cNvPr id="11" name="Rechteckige Legende 10"/>
          <p:cNvSpPr/>
          <p:nvPr/>
        </p:nvSpPr>
        <p:spPr>
          <a:xfrm>
            <a:off x="6366490" y="2905872"/>
            <a:ext cx="5454676" cy="663939"/>
          </a:xfrm>
          <a:prstGeom prst="wedgeRectCallout">
            <a:avLst>
              <a:gd name="adj1" fmla="val -66833"/>
              <a:gd name="adj2" fmla="val 107073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sp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provide </a:t>
            </a: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input values and results</a:t>
            </a:r>
            <a:endParaRPr lang="en-GB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2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DLR Software Engineering Guidelines</a:t>
            </a:r>
            <a:br>
              <a:rPr lang="de-DE" dirty="0"/>
            </a:br>
            <a:r>
              <a:rPr lang="en-US" b="0" dirty="0"/>
              <a:t>Possible I</a:t>
            </a:r>
            <a:r>
              <a:rPr lang="en-US" b="0" dirty="0" smtClean="0"/>
              <a:t>mplementation (</a:t>
            </a:r>
            <a:r>
              <a:rPr lang="en-US" b="0" dirty="0"/>
              <a:t>cont.)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The DLR Software Engineering Guidelines &gt; Haupt, Carina &gt; 24.07.2020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963" y="1461344"/>
            <a:ext cx="63627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hteckige Legende 6"/>
          <p:cNvSpPr/>
          <p:nvPr/>
        </p:nvSpPr>
        <p:spPr>
          <a:xfrm>
            <a:off x="8018302" y="629808"/>
            <a:ext cx="3840174" cy="1217937"/>
          </a:xfrm>
          <a:prstGeom prst="wedgeRectCallout">
            <a:avLst>
              <a:gd name="adj1" fmla="val -34322"/>
              <a:gd name="adj2" fmla="val -46390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sp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README.md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documentation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CONTRIBUTING.md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contributor information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981265" y="2875996"/>
            <a:ext cx="4878463" cy="1754732"/>
          </a:xfrm>
          <a:prstGeom prst="wedgeRectCallout">
            <a:avLst>
              <a:gd name="adj1" fmla="val -66651"/>
              <a:gd name="adj2" fmla="val 24717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no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of the 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purpose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(what?, for whom?, why?)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</a:t>
            </a: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features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constraints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</p:txBody>
      </p:sp>
      <p:sp>
        <p:nvSpPr>
          <p:cNvPr id="9" name="Rechteckige Legende 8"/>
          <p:cNvSpPr/>
          <p:nvPr/>
        </p:nvSpPr>
        <p:spPr>
          <a:xfrm>
            <a:off x="6981265" y="5178365"/>
            <a:ext cx="4877212" cy="923544"/>
          </a:xfrm>
          <a:prstGeom prst="wedgeRectCallout">
            <a:avLst>
              <a:gd name="adj1" fmla="val -65411"/>
              <a:gd name="adj2" fmla="val 21882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noAutofit/>
          </a:bodyPr>
          <a:lstStyle/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information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plans and ideas</a:t>
            </a:r>
          </a:p>
        </p:txBody>
      </p:sp>
    </p:spTree>
    <p:extLst>
      <p:ext uri="{BB962C8B-B14F-4D97-AF65-F5344CB8AC3E}">
        <p14:creationId xmlns:p14="http://schemas.microsoft.com/office/powerpoint/2010/main" val="136929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779</Words>
  <Application>Microsoft Office PowerPoint</Application>
  <PresentationFormat>Benutzerdefiniert</PresentationFormat>
  <Paragraphs>146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DLR-Präsentation 16:9 Englisch</vt:lpstr>
      <vt:lpstr>The DLR Software Engineering Guidelines  An approach to support sustainable software development in research</vt:lpstr>
      <vt:lpstr>DLR Some Facts around Software Development </vt:lpstr>
      <vt:lpstr>Aspects of modern software development</vt:lpstr>
      <vt:lpstr>The DLR Software Engineering Guidelines Topics</vt:lpstr>
      <vt:lpstr>The DLR Software Engineering Guidelines Tailoring Checklists</vt:lpstr>
      <vt:lpstr>The DLR Software Engineering Guidelines Using Checklists</vt:lpstr>
      <vt:lpstr>The DLR Software Engineering Guidelines An Example</vt:lpstr>
      <vt:lpstr>The DLR Software Engineering Guidelines Possible Implementation</vt:lpstr>
      <vt:lpstr>The DLR Software Engineering Guidelines Possible Implementation (cont.)</vt:lpstr>
      <vt:lpstr>The DLR Software Engineering Guidelines Summary</vt:lpstr>
      <vt:lpstr>DLR Our approach</vt:lpstr>
      <vt:lpstr>We are not the only ones… eScienceCenter (NL)</vt:lpstr>
      <vt:lpstr>There is a whole movement…</vt:lpstr>
      <vt:lpstr>Questions?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Haupt, Carina</dc:creator>
  <cp:lastModifiedBy>Haupt, Carina</cp:lastModifiedBy>
  <cp:revision>106</cp:revision>
  <dcterms:created xsi:type="dcterms:W3CDTF">2012-06-19T06:51:55Z</dcterms:created>
  <dcterms:modified xsi:type="dcterms:W3CDTF">2020-07-23T19:28:26Z</dcterms:modified>
</cp:coreProperties>
</file>