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05" r:id="rId1"/>
  </p:sldMasterIdLst>
  <p:notesMasterIdLst>
    <p:notesMasterId r:id="rId30"/>
  </p:notesMasterIdLst>
  <p:sldIdLst>
    <p:sldId id="326" r:id="rId2"/>
    <p:sldId id="279" r:id="rId3"/>
    <p:sldId id="312" r:id="rId4"/>
    <p:sldId id="325" r:id="rId5"/>
    <p:sldId id="275" r:id="rId6"/>
    <p:sldId id="307" r:id="rId7"/>
    <p:sldId id="276" r:id="rId8"/>
    <p:sldId id="293" r:id="rId9"/>
    <p:sldId id="313" r:id="rId10"/>
    <p:sldId id="299" r:id="rId11"/>
    <p:sldId id="292" r:id="rId12"/>
    <p:sldId id="308" r:id="rId13"/>
    <p:sldId id="309" r:id="rId14"/>
    <p:sldId id="321" r:id="rId15"/>
    <p:sldId id="315" r:id="rId16"/>
    <p:sldId id="322" r:id="rId17"/>
    <p:sldId id="288" r:id="rId18"/>
    <p:sldId id="291" r:id="rId19"/>
    <p:sldId id="317" r:id="rId20"/>
    <p:sldId id="323" r:id="rId21"/>
    <p:sldId id="290" r:id="rId22"/>
    <p:sldId id="329" r:id="rId23"/>
    <p:sldId id="300" r:id="rId24"/>
    <p:sldId id="324" r:id="rId25"/>
    <p:sldId id="318" r:id="rId26"/>
    <p:sldId id="314" r:id="rId27"/>
    <p:sldId id="319" r:id="rId28"/>
    <p:sldId id="32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600"/>
    <a:srgbClr val="F7F9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66"/>
    <p:restoredTop sz="79899"/>
  </p:normalViewPr>
  <p:slideViewPr>
    <p:cSldViewPr snapToGrid="0" snapToObjects="1">
      <p:cViewPr varScale="1">
        <p:scale>
          <a:sx n="123" d="100"/>
          <a:sy n="123" d="100"/>
        </p:scale>
        <p:origin x="101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A06F93-7BD5-1F41-A539-21DA5A6546E2}"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en-US"/>
        </a:p>
      </dgm:t>
    </dgm:pt>
    <dgm:pt modelId="{D9005926-4783-8047-B9C4-A6BAF5953179}">
      <dgm:prSet phldrT="[Text]"/>
      <dgm:spPr/>
      <dgm:t>
        <a:bodyPr/>
        <a:lstStyle/>
        <a:p>
          <a:r>
            <a:rPr lang="en-US" dirty="0"/>
            <a:t>Acquire Data</a:t>
          </a:r>
        </a:p>
      </dgm:t>
    </dgm:pt>
    <dgm:pt modelId="{898DA679-155F-C54C-B26E-093E05E98DA4}" type="parTrans" cxnId="{FB9BBA27-E305-604E-9DD0-E3D6E49185B5}">
      <dgm:prSet/>
      <dgm:spPr/>
      <dgm:t>
        <a:bodyPr/>
        <a:lstStyle/>
        <a:p>
          <a:endParaRPr lang="en-US"/>
        </a:p>
      </dgm:t>
    </dgm:pt>
    <dgm:pt modelId="{C33D3D5E-90D2-AA4A-9ADD-2550E79C4BCD}" type="sibTrans" cxnId="{FB9BBA27-E305-604E-9DD0-E3D6E49185B5}">
      <dgm:prSet/>
      <dgm:spPr/>
      <dgm:t>
        <a:bodyPr/>
        <a:lstStyle/>
        <a:p>
          <a:endParaRPr lang="en-US"/>
        </a:p>
      </dgm:t>
    </dgm:pt>
    <dgm:pt modelId="{25D40688-9C9B-3541-A384-6992A5A8299D}">
      <dgm:prSet phldrT="[Text]"/>
      <dgm:spPr/>
      <dgm:t>
        <a:bodyPr/>
        <a:lstStyle/>
        <a:p>
          <a:r>
            <a:rPr lang="en-US" dirty="0"/>
            <a:t>Save to Disk</a:t>
          </a:r>
        </a:p>
      </dgm:t>
    </dgm:pt>
    <dgm:pt modelId="{5D16A8F2-C24F-CE41-9C1B-DB9D6EDF6436}" type="parTrans" cxnId="{9EECCD80-F720-A345-979E-1B2398075934}">
      <dgm:prSet/>
      <dgm:spPr/>
      <dgm:t>
        <a:bodyPr/>
        <a:lstStyle/>
        <a:p>
          <a:endParaRPr lang="en-US"/>
        </a:p>
      </dgm:t>
    </dgm:pt>
    <dgm:pt modelId="{465C03D5-7F1D-1941-87DB-BFF51B23037C}" type="sibTrans" cxnId="{9EECCD80-F720-A345-979E-1B2398075934}">
      <dgm:prSet/>
      <dgm:spPr/>
      <dgm:t>
        <a:bodyPr/>
        <a:lstStyle/>
        <a:p>
          <a:endParaRPr lang="en-US"/>
        </a:p>
      </dgm:t>
    </dgm:pt>
    <dgm:pt modelId="{64A2F2E8-9318-7B47-84D7-A650BFDD229A}">
      <dgm:prSet phldrT="[Text]"/>
      <dgm:spPr/>
      <dgm:t>
        <a:bodyPr/>
        <a:lstStyle/>
        <a:p>
          <a:r>
            <a:rPr lang="en-US" dirty="0"/>
            <a:t>Decode to Tensor</a:t>
          </a:r>
        </a:p>
      </dgm:t>
    </dgm:pt>
    <dgm:pt modelId="{CC1B8757-B432-A94E-BB7F-99D8784F9594}" type="parTrans" cxnId="{0FDCC8E1-784C-2D4E-9C02-64C5D6647729}">
      <dgm:prSet/>
      <dgm:spPr/>
      <dgm:t>
        <a:bodyPr/>
        <a:lstStyle/>
        <a:p>
          <a:endParaRPr lang="en-US"/>
        </a:p>
      </dgm:t>
    </dgm:pt>
    <dgm:pt modelId="{83B28971-E0D5-0B42-B74E-6A204358BE20}" type="sibTrans" cxnId="{0FDCC8E1-784C-2D4E-9C02-64C5D6647729}">
      <dgm:prSet/>
      <dgm:spPr/>
      <dgm:t>
        <a:bodyPr/>
        <a:lstStyle/>
        <a:p>
          <a:endParaRPr lang="en-US"/>
        </a:p>
      </dgm:t>
    </dgm:pt>
    <dgm:pt modelId="{E01DD3DA-BC8B-AF4B-8064-AFA868DBA795}">
      <dgm:prSet phldrT="[Text]"/>
      <dgm:spPr/>
      <dgm:t>
        <a:bodyPr/>
        <a:lstStyle/>
        <a:p>
          <a:r>
            <a:rPr lang="en-US" dirty="0"/>
            <a:t>Augment Data</a:t>
          </a:r>
        </a:p>
      </dgm:t>
    </dgm:pt>
    <dgm:pt modelId="{3D2B0F14-702D-3B41-8078-F8B5A98D56AB}" type="parTrans" cxnId="{9C878C64-C166-BB40-82A8-BE1BF8D59C9E}">
      <dgm:prSet/>
      <dgm:spPr/>
      <dgm:t>
        <a:bodyPr/>
        <a:lstStyle/>
        <a:p>
          <a:endParaRPr lang="en-US"/>
        </a:p>
      </dgm:t>
    </dgm:pt>
    <dgm:pt modelId="{04B8D75A-382C-8B4E-B41C-1F7F2736BD1A}" type="sibTrans" cxnId="{9C878C64-C166-BB40-82A8-BE1BF8D59C9E}">
      <dgm:prSet/>
      <dgm:spPr/>
      <dgm:t>
        <a:bodyPr/>
        <a:lstStyle/>
        <a:p>
          <a:endParaRPr lang="en-US"/>
        </a:p>
      </dgm:t>
    </dgm:pt>
    <dgm:pt modelId="{3780980E-AA57-7443-B882-82CB4FEFC085}">
      <dgm:prSet phldrT="[Text]"/>
      <dgm:spPr/>
      <dgm:t>
        <a:bodyPr/>
        <a:lstStyle/>
        <a:p>
          <a:r>
            <a:rPr lang="en-US" dirty="0"/>
            <a:t>Train Model</a:t>
          </a:r>
        </a:p>
      </dgm:t>
    </dgm:pt>
    <dgm:pt modelId="{F4146636-42CE-ED49-AE6D-8A0A0AF9E06B}" type="parTrans" cxnId="{526F8BBB-DB60-4041-A1AD-0524F1392FC0}">
      <dgm:prSet/>
      <dgm:spPr/>
      <dgm:t>
        <a:bodyPr/>
        <a:lstStyle/>
        <a:p>
          <a:endParaRPr lang="en-US"/>
        </a:p>
      </dgm:t>
    </dgm:pt>
    <dgm:pt modelId="{0B502579-CC8A-634B-9807-548AE6CAE1FD}" type="sibTrans" cxnId="{526F8BBB-DB60-4041-A1AD-0524F1392FC0}">
      <dgm:prSet/>
      <dgm:spPr/>
      <dgm:t>
        <a:bodyPr/>
        <a:lstStyle/>
        <a:p>
          <a:endParaRPr lang="en-US"/>
        </a:p>
      </dgm:t>
    </dgm:pt>
    <dgm:pt modelId="{3BE60F03-CB3A-2844-95BE-853681511427}">
      <dgm:prSet/>
      <dgm:spPr/>
      <dgm:t>
        <a:bodyPr/>
        <a:lstStyle/>
        <a:p>
          <a:r>
            <a:rPr lang="en-US" dirty="0"/>
            <a:t>Read File</a:t>
          </a:r>
        </a:p>
      </dgm:t>
    </dgm:pt>
    <dgm:pt modelId="{C713EBBF-3EFA-014D-ADEE-260FBF11CF98}" type="parTrans" cxnId="{0013A491-A5BE-2748-B73D-D323C0B6FD8F}">
      <dgm:prSet/>
      <dgm:spPr/>
      <dgm:t>
        <a:bodyPr/>
        <a:lstStyle/>
        <a:p>
          <a:endParaRPr lang="en-US"/>
        </a:p>
      </dgm:t>
    </dgm:pt>
    <dgm:pt modelId="{E86448B5-25F7-8F42-A931-04D156358F08}" type="sibTrans" cxnId="{0013A491-A5BE-2748-B73D-D323C0B6FD8F}">
      <dgm:prSet/>
      <dgm:spPr/>
      <dgm:t>
        <a:bodyPr/>
        <a:lstStyle/>
        <a:p>
          <a:endParaRPr lang="en-US"/>
        </a:p>
      </dgm:t>
    </dgm:pt>
    <dgm:pt modelId="{CAFF8561-B176-144A-B5E6-2F7C93BCE68C}">
      <dgm:prSet/>
      <dgm:spPr/>
      <dgm:t>
        <a:bodyPr/>
        <a:lstStyle/>
        <a:p>
          <a:r>
            <a:rPr lang="en-US" dirty="0"/>
            <a:t>Deploy To Production</a:t>
          </a:r>
        </a:p>
      </dgm:t>
    </dgm:pt>
    <dgm:pt modelId="{4CBA4A1D-1DB9-9249-B66A-3FFFC7E0942A}" type="parTrans" cxnId="{C9001853-0378-1340-A403-F0A2ABA3384A}">
      <dgm:prSet/>
      <dgm:spPr/>
      <dgm:t>
        <a:bodyPr/>
        <a:lstStyle/>
        <a:p>
          <a:endParaRPr lang="en-US"/>
        </a:p>
      </dgm:t>
    </dgm:pt>
    <dgm:pt modelId="{FC6F0496-A4DB-B744-9575-A6C54E356614}" type="sibTrans" cxnId="{C9001853-0378-1340-A403-F0A2ABA3384A}">
      <dgm:prSet/>
      <dgm:spPr/>
      <dgm:t>
        <a:bodyPr/>
        <a:lstStyle/>
        <a:p>
          <a:endParaRPr lang="en-US"/>
        </a:p>
      </dgm:t>
    </dgm:pt>
    <dgm:pt modelId="{67B16E03-C9E9-4645-A52C-4B6EED5D9E22}" type="pres">
      <dgm:prSet presAssocID="{F0A06F93-7BD5-1F41-A539-21DA5A6546E2}" presName="Name0" presStyleCnt="0">
        <dgm:presLayoutVars>
          <dgm:dir/>
          <dgm:resizeHandles val="exact"/>
        </dgm:presLayoutVars>
      </dgm:prSet>
      <dgm:spPr/>
    </dgm:pt>
    <dgm:pt modelId="{F1C1AA34-4397-614D-8FC9-E189693E434D}" type="pres">
      <dgm:prSet presAssocID="{F0A06F93-7BD5-1F41-A539-21DA5A6546E2}" presName="cycle" presStyleCnt="0"/>
      <dgm:spPr/>
    </dgm:pt>
    <dgm:pt modelId="{06ED9E10-E28E-3645-9710-DF9180E219F3}" type="pres">
      <dgm:prSet presAssocID="{D9005926-4783-8047-B9C4-A6BAF5953179}" presName="nodeFirstNode" presStyleLbl="node1" presStyleIdx="0" presStyleCnt="7" custScaleY="73687">
        <dgm:presLayoutVars>
          <dgm:bulletEnabled val="1"/>
        </dgm:presLayoutVars>
      </dgm:prSet>
      <dgm:spPr/>
    </dgm:pt>
    <dgm:pt modelId="{5FD90571-36CC-314C-AE0E-6A11E1982FCA}" type="pres">
      <dgm:prSet presAssocID="{C33D3D5E-90D2-AA4A-9ADD-2550E79C4BCD}" presName="sibTransFirstNode" presStyleLbl="bgShp" presStyleIdx="0" presStyleCnt="1"/>
      <dgm:spPr/>
    </dgm:pt>
    <dgm:pt modelId="{AB60BDE7-F32A-9A48-AF9F-F182DDAC9B3D}" type="pres">
      <dgm:prSet presAssocID="{25D40688-9C9B-3541-A384-6992A5A8299D}" presName="nodeFollowingNodes" presStyleLbl="node1" presStyleIdx="1" presStyleCnt="7" custScaleY="68184">
        <dgm:presLayoutVars>
          <dgm:bulletEnabled val="1"/>
        </dgm:presLayoutVars>
      </dgm:prSet>
      <dgm:spPr/>
    </dgm:pt>
    <dgm:pt modelId="{32B63158-9670-D94C-B229-A21E1C075465}" type="pres">
      <dgm:prSet presAssocID="{3BE60F03-CB3A-2844-95BE-853681511427}" presName="nodeFollowingNodes" presStyleLbl="node1" presStyleIdx="2" presStyleCnt="7" custScaleY="61978">
        <dgm:presLayoutVars>
          <dgm:bulletEnabled val="1"/>
        </dgm:presLayoutVars>
      </dgm:prSet>
      <dgm:spPr/>
    </dgm:pt>
    <dgm:pt modelId="{BE27B1C7-8440-A741-BC77-DFF86F5E3276}" type="pres">
      <dgm:prSet presAssocID="{64A2F2E8-9318-7B47-84D7-A650BFDD229A}" presName="nodeFollowingNodes" presStyleLbl="node1" presStyleIdx="3" presStyleCnt="7">
        <dgm:presLayoutVars>
          <dgm:bulletEnabled val="1"/>
        </dgm:presLayoutVars>
      </dgm:prSet>
      <dgm:spPr/>
    </dgm:pt>
    <dgm:pt modelId="{1F3D83E2-CF98-1A42-A5E3-9076FB5DB12C}" type="pres">
      <dgm:prSet presAssocID="{E01DD3DA-BC8B-AF4B-8064-AFA868DBA795}" presName="nodeFollowingNodes" presStyleLbl="node1" presStyleIdx="4" presStyleCnt="7">
        <dgm:presLayoutVars>
          <dgm:bulletEnabled val="1"/>
        </dgm:presLayoutVars>
      </dgm:prSet>
      <dgm:spPr/>
    </dgm:pt>
    <dgm:pt modelId="{E7133559-40B8-E846-A023-FFC8D2BB1FF6}" type="pres">
      <dgm:prSet presAssocID="{3780980E-AA57-7443-B882-82CB4FEFC085}" presName="nodeFollowingNodes" presStyleLbl="node1" presStyleIdx="5" presStyleCnt="7" custScaleY="71768" custRadScaleRad="100033" custRadScaleInc="-181">
        <dgm:presLayoutVars>
          <dgm:bulletEnabled val="1"/>
        </dgm:presLayoutVars>
      </dgm:prSet>
      <dgm:spPr/>
    </dgm:pt>
    <dgm:pt modelId="{71032370-EC55-CC4B-98EC-CC556B1892D6}" type="pres">
      <dgm:prSet presAssocID="{CAFF8561-B176-144A-B5E6-2F7C93BCE68C}" presName="nodeFollowingNodes" presStyleLbl="node1" presStyleIdx="6" presStyleCnt="7" custScaleX="91913">
        <dgm:presLayoutVars>
          <dgm:bulletEnabled val="1"/>
        </dgm:presLayoutVars>
      </dgm:prSet>
      <dgm:spPr/>
    </dgm:pt>
  </dgm:ptLst>
  <dgm:cxnLst>
    <dgm:cxn modelId="{0876CC06-6D80-AE4F-8CE9-F871C654A330}" type="presOf" srcId="{F0A06F93-7BD5-1F41-A539-21DA5A6546E2}" destId="{67B16E03-C9E9-4645-A52C-4B6EED5D9E22}" srcOrd="0" destOrd="0" presId="urn:microsoft.com/office/officeart/2005/8/layout/cycle3"/>
    <dgm:cxn modelId="{739D0C12-CF5F-934D-BF83-90DF838A1787}" type="presOf" srcId="{CAFF8561-B176-144A-B5E6-2F7C93BCE68C}" destId="{71032370-EC55-CC4B-98EC-CC556B1892D6}" srcOrd="0" destOrd="0" presId="urn:microsoft.com/office/officeart/2005/8/layout/cycle3"/>
    <dgm:cxn modelId="{FB9BBA27-E305-604E-9DD0-E3D6E49185B5}" srcId="{F0A06F93-7BD5-1F41-A539-21DA5A6546E2}" destId="{D9005926-4783-8047-B9C4-A6BAF5953179}" srcOrd="0" destOrd="0" parTransId="{898DA679-155F-C54C-B26E-093E05E98DA4}" sibTransId="{C33D3D5E-90D2-AA4A-9ADD-2550E79C4BCD}"/>
    <dgm:cxn modelId="{77BF6A4C-BA47-FB43-9225-E2CD0A9D7DDB}" type="presOf" srcId="{C33D3D5E-90D2-AA4A-9ADD-2550E79C4BCD}" destId="{5FD90571-36CC-314C-AE0E-6A11E1982FCA}" srcOrd="0" destOrd="0" presId="urn:microsoft.com/office/officeart/2005/8/layout/cycle3"/>
    <dgm:cxn modelId="{C9001853-0378-1340-A403-F0A2ABA3384A}" srcId="{F0A06F93-7BD5-1F41-A539-21DA5A6546E2}" destId="{CAFF8561-B176-144A-B5E6-2F7C93BCE68C}" srcOrd="6" destOrd="0" parTransId="{4CBA4A1D-1DB9-9249-B66A-3FFFC7E0942A}" sibTransId="{FC6F0496-A4DB-B744-9575-A6C54E356614}"/>
    <dgm:cxn modelId="{742D6361-1023-424E-A9D9-5B26C546AE89}" type="presOf" srcId="{E01DD3DA-BC8B-AF4B-8064-AFA868DBA795}" destId="{1F3D83E2-CF98-1A42-A5E3-9076FB5DB12C}" srcOrd="0" destOrd="0" presId="urn:microsoft.com/office/officeart/2005/8/layout/cycle3"/>
    <dgm:cxn modelId="{9C878C64-C166-BB40-82A8-BE1BF8D59C9E}" srcId="{F0A06F93-7BD5-1F41-A539-21DA5A6546E2}" destId="{E01DD3DA-BC8B-AF4B-8064-AFA868DBA795}" srcOrd="4" destOrd="0" parTransId="{3D2B0F14-702D-3B41-8078-F8B5A98D56AB}" sibTransId="{04B8D75A-382C-8B4E-B41C-1F7F2736BD1A}"/>
    <dgm:cxn modelId="{9EECCD80-F720-A345-979E-1B2398075934}" srcId="{F0A06F93-7BD5-1F41-A539-21DA5A6546E2}" destId="{25D40688-9C9B-3541-A384-6992A5A8299D}" srcOrd="1" destOrd="0" parTransId="{5D16A8F2-C24F-CE41-9C1B-DB9D6EDF6436}" sibTransId="{465C03D5-7F1D-1941-87DB-BFF51B23037C}"/>
    <dgm:cxn modelId="{0013A491-A5BE-2748-B73D-D323C0B6FD8F}" srcId="{F0A06F93-7BD5-1F41-A539-21DA5A6546E2}" destId="{3BE60F03-CB3A-2844-95BE-853681511427}" srcOrd="2" destOrd="0" parTransId="{C713EBBF-3EFA-014D-ADEE-260FBF11CF98}" sibTransId="{E86448B5-25F7-8F42-A931-04D156358F08}"/>
    <dgm:cxn modelId="{8432B9A5-90E2-5142-B511-144047E71294}" type="presOf" srcId="{64A2F2E8-9318-7B47-84D7-A650BFDD229A}" destId="{BE27B1C7-8440-A741-BC77-DFF86F5E3276}" srcOrd="0" destOrd="0" presId="urn:microsoft.com/office/officeart/2005/8/layout/cycle3"/>
    <dgm:cxn modelId="{526F8BBB-DB60-4041-A1AD-0524F1392FC0}" srcId="{F0A06F93-7BD5-1F41-A539-21DA5A6546E2}" destId="{3780980E-AA57-7443-B882-82CB4FEFC085}" srcOrd="5" destOrd="0" parTransId="{F4146636-42CE-ED49-AE6D-8A0A0AF9E06B}" sibTransId="{0B502579-CC8A-634B-9807-548AE6CAE1FD}"/>
    <dgm:cxn modelId="{FFD3B7D8-95C2-4342-8709-339FE66AD05D}" type="presOf" srcId="{3BE60F03-CB3A-2844-95BE-853681511427}" destId="{32B63158-9670-D94C-B229-A21E1C075465}" srcOrd="0" destOrd="0" presId="urn:microsoft.com/office/officeart/2005/8/layout/cycle3"/>
    <dgm:cxn modelId="{D4557DDC-239F-8843-8119-6465487DCE15}" type="presOf" srcId="{D9005926-4783-8047-B9C4-A6BAF5953179}" destId="{06ED9E10-E28E-3645-9710-DF9180E219F3}" srcOrd="0" destOrd="0" presId="urn:microsoft.com/office/officeart/2005/8/layout/cycle3"/>
    <dgm:cxn modelId="{0FDCC8E1-784C-2D4E-9C02-64C5D6647729}" srcId="{F0A06F93-7BD5-1F41-A539-21DA5A6546E2}" destId="{64A2F2E8-9318-7B47-84D7-A650BFDD229A}" srcOrd="3" destOrd="0" parTransId="{CC1B8757-B432-A94E-BB7F-99D8784F9594}" sibTransId="{83B28971-E0D5-0B42-B74E-6A204358BE20}"/>
    <dgm:cxn modelId="{833211ED-1EEC-8F4D-BD27-52FA87B98CFB}" type="presOf" srcId="{25D40688-9C9B-3541-A384-6992A5A8299D}" destId="{AB60BDE7-F32A-9A48-AF9F-F182DDAC9B3D}" srcOrd="0" destOrd="0" presId="urn:microsoft.com/office/officeart/2005/8/layout/cycle3"/>
    <dgm:cxn modelId="{CC0519F9-3D4C-7B47-B1C2-4EE95C2DAC45}" type="presOf" srcId="{3780980E-AA57-7443-B882-82CB4FEFC085}" destId="{E7133559-40B8-E846-A023-FFC8D2BB1FF6}" srcOrd="0" destOrd="0" presId="urn:microsoft.com/office/officeart/2005/8/layout/cycle3"/>
    <dgm:cxn modelId="{77A508E2-EB55-C941-B49A-038ADFF2E9B7}" type="presParOf" srcId="{67B16E03-C9E9-4645-A52C-4B6EED5D9E22}" destId="{F1C1AA34-4397-614D-8FC9-E189693E434D}" srcOrd="0" destOrd="0" presId="urn:microsoft.com/office/officeart/2005/8/layout/cycle3"/>
    <dgm:cxn modelId="{91D276A6-79DB-A148-B0F0-E257F6B17311}" type="presParOf" srcId="{F1C1AA34-4397-614D-8FC9-E189693E434D}" destId="{06ED9E10-E28E-3645-9710-DF9180E219F3}" srcOrd="0" destOrd="0" presId="urn:microsoft.com/office/officeart/2005/8/layout/cycle3"/>
    <dgm:cxn modelId="{5EF25BA7-B123-4948-9E66-1785B14AEAFE}" type="presParOf" srcId="{F1C1AA34-4397-614D-8FC9-E189693E434D}" destId="{5FD90571-36CC-314C-AE0E-6A11E1982FCA}" srcOrd="1" destOrd="0" presId="urn:microsoft.com/office/officeart/2005/8/layout/cycle3"/>
    <dgm:cxn modelId="{449EDAA2-2372-9A4A-99CA-52AC1CC592E3}" type="presParOf" srcId="{F1C1AA34-4397-614D-8FC9-E189693E434D}" destId="{AB60BDE7-F32A-9A48-AF9F-F182DDAC9B3D}" srcOrd="2" destOrd="0" presId="urn:microsoft.com/office/officeart/2005/8/layout/cycle3"/>
    <dgm:cxn modelId="{63D8FBAF-A966-8543-96D8-EAF06BD53871}" type="presParOf" srcId="{F1C1AA34-4397-614D-8FC9-E189693E434D}" destId="{32B63158-9670-D94C-B229-A21E1C075465}" srcOrd="3" destOrd="0" presId="urn:microsoft.com/office/officeart/2005/8/layout/cycle3"/>
    <dgm:cxn modelId="{2C010650-084D-F443-9286-0E3AB19C8A84}" type="presParOf" srcId="{F1C1AA34-4397-614D-8FC9-E189693E434D}" destId="{BE27B1C7-8440-A741-BC77-DFF86F5E3276}" srcOrd="4" destOrd="0" presId="urn:microsoft.com/office/officeart/2005/8/layout/cycle3"/>
    <dgm:cxn modelId="{1AC86976-7FC6-504A-A8CD-AEB3415859CB}" type="presParOf" srcId="{F1C1AA34-4397-614D-8FC9-E189693E434D}" destId="{1F3D83E2-CF98-1A42-A5E3-9076FB5DB12C}" srcOrd="5" destOrd="0" presId="urn:microsoft.com/office/officeart/2005/8/layout/cycle3"/>
    <dgm:cxn modelId="{5542D996-6E10-A34B-B1C2-2EBF1B6C57ED}" type="presParOf" srcId="{F1C1AA34-4397-614D-8FC9-E189693E434D}" destId="{E7133559-40B8-E846-A023-FFC8D2BB1FF6}" srcOrd="6" destOrd="0" presId="urn:microsoft.com/office/officeart/2005/8/layout/cycle3"/>
    <dgm:cxn modelId="{DD746709-1FC8-3E47-8184-100CC684C0CF}" type="presParOf" srcId="{F1C1AA34-4397-614D-8FC9-E189693E434D}" destId="{71032370-EC55-CC4B-98EC-CC556B1892D6}" srcOrd="7"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A06F93-7BD5-1F41-A539-21DA5A6546E2}"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en-US"/>
        </a:p>
      </dgm:t>
    </dgm:pt>
    <dgm:pt modelId="{D9005926-4783-8047-B9C4-A6BAF5953179}">
      <dgm:prSet phldrT="[Text]"/>
      <dgm:spPr/>
      <dgm:t>
        <a:bodyPr/>
        <a:lstStyle/>
        <a:p>
          <a:r>
            <a:rPr lang="en-US" dirty="0"/>
            <a:t>Acquire Data</a:t>
          </a:r>
        </a:p>
      </dgm:t>
    </dgm:pt>
    <dgm:pt modelId="{898DA679-155F-C54C-B26E-093E05E98DA4}" type="parTrans" cxnId="{FB9BBA27-E305-604E-9DD0-E3D6E49185B5}">
      <dgm:prSet/>
      <dgm:spPr/>
      <dgm:t>
        <a:bodyPr/>
        <a:lstStyle/>
        <a:p>
          <a:endParaRPr lang="en-US"/>
        </a:p>
      </dgm:t>
    </dgm:pt>
    <dgm:pt modelId="{C33D3D5E-90D2-AA4A-9ADD-2550E79C4BCD}" type="sibTrans" cxnId="{FB9BBA27-E305-604E-9DD0-E3D6E49185B5}">
      <dgm:prSet/>
      <dgm:spPr/>
      <dgm:t>
        <a:bodyPr/>
        <a:lstStyle/>
        <a:p>
          <a:endParaRPr lang="en-US"/>
        </a:p>
      </dgm:t>
    </dgm:pt>
    <dgm:pt modelId="{25D40688-9C9B-3541-A384-6992A5A8299D}">
      <dgm:prSet phldrT="[Text]"/>
      <dgm:spPr/>
      <dgm:t>
        <a:bodyPr/>
        <a:lstStyle/>
        <a:p>
          <a:r>
            <a:rPr lang="en-US" dirty="0"/>
            <a:t>Save to Disk</a:t>
          </a:r>
        </a:p>
      </dgm:t>
    </dgm:pt>
    <dgm:pt modelId="{5D16A8F2-C24F-CE41-9C1B-DB9D6EDF6436}" type="parTrans" cxnId="{9EECCD80-F720-A345-979E-1B2398075934}">
      <dgm:prSet/>
      <dgm:spPr/>
      <dgm:t>
        <a:bodyPr/>
        <a:lstStyle/>
        <a:p>
          <a:endParaRPr lang="en-US"/>
        </a:p>
      </dgm:t>
    </dgm:pt>
    <dgm:pt modelId="{465C03D5-7F1D-1941-87DB-BFF51B23037C}" type="sibTrans" cxnId="{9EECCD80-F720-A345-979E-1B2398075934}">
      <dgm:prSet/>
      <dgm:spPr/>
      <dgm:t>
        <a:bodyPr/>
        <a:lstStyle/>
        <a:p>
          <a:endParaRPr lang="en-US"/>
        </a:p>
      </dgm:t>
    </dgm:pt>
    <dgm:pt modelId="{64A2F2E8-9318-7B47-84D7-A650BFDD229A}">
      <dgm:prSet phldrT="[Text]"/>
      <dgm:spPr/>
      <dgm:t>
        <a:bodyPr/>
        <a:lstStyle/>
        <a:p>
          <a:r>
            <a:rPr lang="en-US" dirty="0"/>
            <a:t>Decode to Tensor</a:t>
          </a:r>
        </a:p>
      </dgm:t>
    </dgm:pt>
    <dgm:pt modelId="{CC1B8757-B432-A94E-BB7F-99D8784F9594}" type="parTrans" cxnId="{0FDCC8E1-784C-2D4E-9C02-64C5D6647729}">
      <dgm:prSet/>
      <dgm:spPr/>
      <dgm:t>
        <a:bodyPr/>
        <a:lstStyle/>
        <a:p>
          <a:endParaRPr lang="en-US"/>
        </a:p>
      </dgm:t>
    </dgm:pt>
    <dgm:pt modelId="{83B28971-E0D5-0B42-B74E-6A204358BE20}" type="sibTrans" cxnId="{0FDCC8E1-784C-2D4E-9C02-64C5D6647729}">
      <dgm:prSet/>
      <dgm:spPr/>
      <dgm:t>
        <a:bodyPr/>
        <a:lstStyle/>
        <a:p>
          <a:endParaRPr lang="en-US"/>
        </a:p>
      </dgm:t>
    </dgm:pt>
    <dgm:pt modelId="{E01DD3DA-BC8B-AF4B-8064-AFA868DBA795}">
      <dgm:prSet phldrT="[Text]"/>
      <dgm:spPr/>
      <dgm:t>
        <a:bodyPr/>
        <a:lstStyle/>
        <a:p>
          <a:r>
            <a:rPr lang="en-US" dirty="0"/>
            <a:t>Augment Data</a:t>
          </a:r>
        </a:p>
      </dgm:t>
    </dgm:pt>
    <dgm:pt modelId="{3D2B0F14-702D-3B41-8078-F8B5A98D56AB}" type="parTrans" cxnId="{9C878C64-C166-BB40-82A8-BE1BF8D59C9E}">
      <dgm:prSet/>
      <dgm:spPr/>
      <dgm:t>
        <a:bodyPr/>
        <a:lstStyle/>
        <a:p>
          <a:endParaRPr lang="en-US"/>
        </a:p>
      </dgm:t>
    </dgm:pt>
    <dgm:pt modelId="{04B8D75A-382C-8B4E-B41C-1F7F2736BD1A}" type="sibTrans" cxnId="{9C878C64-C166-BB40-82A8-BE1BF8D59C9E}">
      <dgm:prSet/>
      <dgm:spPr/>
      <dgm:t>
        <a:bodyPr/>
        <a:lstStyle/>
        <a:p>
          <a:endParaRPr lang="en-US"/>
        </a:p>
      </dgm:t>
    </dgm:pt>
    <dgm:pt modelId="{3780980E-AA57-7443-B882-82CB4FEFC085}">
      <dgm:prSet phldrT="[Text]"/>
      <dgm:spPr/>
      <dgm:t>
        <a:bodyPr/>
        <a:lstStyle/>
        <a:p>
          <a:r>
            <a:rPr lang="en-US" dirty="0"/>
            <a:t>Train Model</a:t>
          </a:r>
        </a:p>
      </dgm:t>
    </dgm:pt>
    <dgm:pt modelId="{F4146636-42CE-ED49-AE6D-8A0A0AF9E06B}" type="parTrans" cxnId="{526F8BBB-DB60-4041-A1AD-0524F1392FC0}">
      <dgm:prSet/>
      <dgm:spPr/>
      <dgm:t>
        <a:bodyPr/>
        <a:lstStyle/>
        <a:p>
          <a:endParaRPr lang="en-US"/>
        </a:p>
      </dgm:t>
    </dgm:pt>
    <dgm:pt modelId="{0B502579-CC8A-634B-9807-548AE6CAE1FD}" type="sibTrans" cxnId="{526F8BBB-DB60-4041-A1AD-0524F1392FC0}">
      <dgm:prSet/>
      <dgm:spPr/>
      <dgm:t>
        <a:bodyPr/>
        <a:lstStyle/>
        <a:p>
          <a:endParaRPr lang="en-US"/>
        </a:p>
      </dgm:t>
    </dgm:pt>
    <dgm:pt modelId="{3BE60F03-CB3A-2844-95BE-853681511427}">
      <dgm:prSet/>
      <dgm:spPr/>
      <dgm:t>
        <a:bodyPr/>
        <a:lstStyle/>
        <a:p>
          <a:r>
            <a:rPr lang="en-US" dirty="0"/>
            <a:t>Read File</a:t>
          </a:r>
        </a:p>
      </dgm:t>
    </dgm:pt>
    <dgm:pt modelId="{C713EBBF-3EFA-014D-ADEE-260FBF11CF98}" type="parTrans" cxnId="{0013A491-A5BE-2748-B73D-D323C0B6FD8F}">
      <dgm:prSet/>
      <dgm:spPr/>
      <dgm:t>
        <a:bodyPr/>
        <a:lstStyle/>
        <a:p>
          <a:endParaRPr lang="en-US"/>
        </a:p>
      </dgm:t>
    </dgm:pt>
    <dgm:pt modelId="{E86448B5-25F7-8F42-A931-04D156358F08}" type="sibTrans" cxnId="{0013A491-A5BE-2748-B73D-D323C0B6FD8F}">
      <dgm:prSet/>
      <dgm:spPr/>
      <dgm:t>
        <a:bodyPr/>
        <a:lstStyle/>
        <a:p>
          <a:endParaRPr lang="en-US"/>
        </a:p>
      </dgm:t>
    </dgm:pt>
    <dgm:pt modelId="{CAFF8561-B176-144A-B5E6-2F7C93BCE68C}">
      <dgm:prSet/>
      <dgm:spPr/>
      <dgm:t>
        <a:bodyPr/>
        <a:lstStyle/>
        <a:p>
          <a:r>
            <a:rPr lang="en-US" dirty="0"/>
            <a:t>Deploy To Production</a:t>
          </a:r>
        </a:p>
      </dgm:t>
    </dgm:pt>
    <dgm:pt modelId="{4CBA4A1D-1DB9-9249-B66A-3FFFC7E0942A}" type="parTrans" cxnId="{C9001853-0378-1340-A403-F0A2ABA3384A}">
      <dgm:prSet/>
      <dgm:spPr/>
      <dgm:t>
        <a:bodyPr/>
        <a:lstStyle/>
        <a:p>
          <a:endParaRPr lang="en-US"/>
        </a:p>
      </dgm:t>
    </dgm:pt>
    <dgm:pt modelId="{FC6F0496-A4DB-B744-9575-A6C54E356614}" type="sibTrans" cxnId="{C9001853-0378-1340-A403-F0A2ABA3384A}">
      <dgm:prSet/>
      <dgm:spPr/>
      <dgm:t>
        <a:bodyPr/>
        <a:lstStyle/>
        <a:p>
          <a:endParaRPr lang="en-US"/>
        </a:p>
      </dgm:t>
    </dgm:pt>
    <dgm:pt modelId="{67B16E03-C9E9-4645-A52C-4B6EED5D9E22}" type="pres">
      <dgm:prSet presAssocID="{F0A06F93-7BD5-1F41-A539-21DA5A6546E2}" presName="Name0" presStyleCnt="0">
        <dgm:presLayoutVars>
          <dgm:dir/>
          <dgm:resizeHandles val="exact"/>
        </dgm:presLayoutVars>
      </dgm:prSet>
      <dgm:spPr/>
    </dgm:pt>
    <dgm:pt modelId="{F1C1AA34-4397-614D-8FC9-E189693E434D}" type="pres">
      <dgm:prSet presAssocID="{F0A06F93-7BD5-1F41-A539-21DA5A6546E2}" presName="cycle" presStyleCnt="0"/>
      <dgm:spPr/>
    </dgm:pt>
    <dgm:pt modelId="{06ED9E10-E28E-3645-9710-DF9180E219F3}" type="pres">
      <dgm:prSet presAssocID="{D9005926-4783-8047-B9C4-A6BAF5953179}" presName="nodeFirstNode" presStyleLbl="node1" presStyleIdx="0" presStyleCnt="7" custScaleY="73687">
        <dgm:presLayoutVars>
          <dgm:bulletEnabled val="1"/>
        </dgm:presLayoutVars>
      </dgm:prSet>
      <dgm:spPr/>
    </dgm:pt>
    <dgm:pt modelId="{5FD90571-36CC-314C-AE0E-6A11E1982FCA}" type="pres">
      <dgm:prSet presAssocID="{C33D3D5E-90D2-AA4A-9ADD-2550E79C4BCD}" presName="sibTransFirstNode" presStyleLbl="bgShp" presStyleIdx="0" presStyleCnt="1"/>
      <dgm:spPr/>
    </dgm:pt>
    <dgm:pt modelId="{AB60BDE7-F32A-9A48-AF9F-F182DDAC9B3D}" type="pres">
      <dgm:prSet presAssocID="{25D40688-9C9B-3541-A384-6992A5A8299D}" presName="nodeFollowingNodes" presStyleLbl="node1" presStyleIdx="1" presStyleCnt="7" custScaleY="68184">
        <dgm:presLayoutVars>
          <dgm:bulletEnabled val="1"/>
        </dgm:presLayoutVars>
      </dgm:prSet>
      <dgm:spPr/>
    </dgm:pt>
    <dgm:pt modelId="{32B63158-9670-D94C-B229-A21E1C075465}" type="pres">
      <dgm:prSet presAssocID="{3BE60F03-CB3A-2844-95BE-853681511427}" presName="nodeFollowingNodes" presStyleLbl="node1" presStyleIdx="2" presStyleCnt="7" custScaleY="61978">
        <dgm:presLayoutVars>
          <dgm:bulletEnabled val="1"/>
        </dgm:presLayoutVars>
      </dgm:prSet>
      <dgm:spPr/>
    </dgm:pt>
    <dgm:pt modelId="{BE27B1C7-8440-A741-BC77-DFF86F5E3276}" type="pres">
      <dgm:prSet presAssocID="{64A2F2E8-9318-7B47-84D7-A650BFDD229A}" presName="nodeFollowingNodes" presStyleLbl="node1" presStyleIdx="3" presStyleCnt="7">
        <dgm:presLayoutVars>
          <dgm:bulletEnabled val="1"/>
        </dgm:presLayoutVars>
      </dgm:prSet>
      <dgm:spPr/>
    </dgm:pt>
    <dgm:pt modelId="{1F3D83E2-CF98-1A42-A5E3-9076FB5DB12C}" type="pres">
      <dgm:prSet presAssocID="{E01DD3DA-BC8B-AF4B-8064-AFA868DBA795}" presName="nodeFollowingNodes" presStyleLbl="node1" presStyleIdx="4" presStyleCnt="7">
        <dgm:presLayoutVars>
          <dgm:bulletEnabled val="1"/>
        </dgm:presLayoutVars>
      </dgm:prSet>
      <dgm:spPr/>
    </dgm:pt>
    <dgm:pt modelId="{E7133559-40B8-E846-A023-FFC8D2BB1FF6}" type="pres">
      <dgm:prSet presAssocID="{3780980E-AA57-7443-B882-82CB4FEFC085}" presName="nodeFollowingNodes" presStyleLbl="node1" presStyleIdx="5" presStyleCnt="7" custScaleY="71768" custRadScaleRad="100033" custRadScaleInc="-181">
        <dgm:presLayoutVars>
          <dgm:bulletEnabled val="1"/>
        </dgm:presLayoutVars>
      </dgm:prSet>
      <dgm:spPr/>
    </dgm:pt>
    <dgm:pt modelId="{71032370-EC55-CC4B-98EC-CC556B1892D6}" type="pres">
      <dgm:prSet presAssocID="{CAFF8561-B176-144A-B5E6-2F7C93BCE68C}" presName="nodeFollowingNodes" presStyleLbl="node1" presStyleIdx="6" presStyleCnt="7" custScaleX="91913">
        <dgm:presLayoutVars>
          <dgm:bulletEnabled val="1"/>
        </dgm:presLayoutVars>
      </dgm:prSet>
      <dgm:spPr/>
    </dgm:pt>
  </dgm:ptLst>
  <dgm:cxnLst>
    <dgm:cxn modelId="{0876CC06-6D80-AE4F-8CE9-F871C654A330}" type="presOf" srcId="{F0A06F93-7BD5-1F41-A539-21DA5A6546E2}" destId="{67B16E03-C9E9-4645-A52C-4B6EED5D9E22}" srcOrd="0" destOrd="0" presId="urn:microsoft.com/office/officeart/2005/8/layout/cycle3"/>
    <dgm:cxn modelId="{739D0C12-CF5F-934D-BF83-90DF838A1787}" type="presOf" srcId="{CAFF8561-B176-144A-B5E6-2F7C93BCE68C}" destId="{71032370-EC55-CC4B-98EC-CC556B1892D6}" srcOrd="0" destOrd="0" presId="urn:microsoft.com/office/officeart/2005/8/layout/cycle3"/>
    <dgm:cxn modelId="{FB9BBA27-E305-604E-9DD0-E3D6E49185B5}" srcId="{F0A06F93-7BD5-1F41-A539-21DA5A6546E2}" destId="{D9005926-4783-8047-B9C4-A6BAF5953179}" srcOrd="0" destOrd="0" parTransId="{898DA679-155F-C54C-B26E-093E05E98DA4}" sibTransId="{C33D3D5E-90D2-AA4A-9ADD-2550E79C4BCD}"/>
    <dgm:cxn modelId="{77BF6A4C-BA47-FB43-9225-E2CD0A9D7DDB}" type="presOf" srcId="{C33D3D5E-90D2-AA4A-9ADD-2550E79C4BCD}" destId="{5FD90571-36CC-314C-AE0E-6A11E1982FCA}" srcOrd="0" destOrd="0" presId="urn:microsoft.com/office/officeart/2005/8/layout/cycle3"/>
    <dgm:cxn modelId="{C9001853-0378-1340-A403-F0A2ABA3384A}" srcId="{F0A06F93-7BD5-1F41-A539-21DA5A6546E2}" destId="{CAFF8561-B176-144A-B5E6-2F7C93BCE68C}" srcOrd="6" destOrd="0" parTransId="{4CBA4A1D-1DB9-9249-B66A-3FFFC7E0942A}" sibTransId="{FC6F0496-A4DB-B744-9575-A6C54E356614}"/>
    <dgm:cxn modelId="{742D6361-1023-424E-A9D9-5B26C546AE89}" type="presOf" srcId="{E01DD3DA-BC8B-AF4B-8064-AFA868DBA795}" destId="{1F3D83E2-CF98-1A42-A5E3-9076FB5DB12C}" srcOrd="0" destOrd="0" presId="urn:microsoft.com/office/officeart/2005/8/layout/cycle3"/>
    <dgm:cxn modelId="{9C878C64-C166-BB40-82A8-BE1BF8D59C9E}" srcId="{F0A06F93-7BD5-1F41-A539-21DA5A6546E2}" destId="{E01DD3DA-BC8B-AF4B-8064-AFA868DBA795}" srcOrd="4" destOrd="0" parTransId="{3D2B0F14-702D-3B41-8078-F8B5A98D56AB}" sibTransId="{04B8D75A-382C-8B4E-B41C-1F7F2736BD1A}"/>
    <dgm:cxn modelId="{9EECCD80-F720-A345-979E-1B2398075934}" srcId="{F0A06F93-7BD5-1F41-A539-21DA5A6546E2}" destId="{25D40688-9C9B-3541-A384-6992A5A8299D}" srcOrd="1" destOrd="0" parTransId="{5D16A8F2-C24F-CE41-9C1B-DB9D6EDF6436}" sibTransId="{465C03D5-7F1D-1941-87DB-BFF51B23037C}"/>
    <dgm:cxn modelId="{0013A491-A5BE-2748-B73D-D323C0B6FD8F}" srcId="{F0A06F93-7BD5-1F41-A539-21DA5A6546E2}" destId="{3BE60F03-CB3A-2844-95BE-853681511427}" srcOrd="2" destOrd="0" parTransId="{C713EBBF-3EFA-014D-ADEE-260FBF11CF98}" sibTransId="{E86448B5-25F7-8F42-A931-04D156358F08}"/>
    <dgm:cxn modelId="{8432B9A5-90E2-5142-B511-144047E71294}" type="presOf" srcId="{64A2F2E8-9318-7B47-84D7-A650BFDD229A}" destId="{BE27B1C7-8440-A741-BC77-DFF86F5E3276}" srcOrd="0" destOrd="0" presId="urn:microsoft.com/office/officeart/2005/8/layout/cycle3"/>
    <dgm:cxn modelId="{526F8BBB-DB60-4041-A1AD-0524F1392FC0}" srcId="{F0A06F93-7BD5-1F41-A539-21DA5A6546E2}" destId="{3780980E-AA57-7443-B882-82CB4FEFC085}" srcOrd="5" destOrd="0" parTransId="{F4146636-42CE-ED49-AE6D-8A0A0AF9E06B}" sibTransId="{0B502579-CC8A-634B-9807-548AE6CAE1FD}"/>
    <dgm:cxn modelId="{FFD3B7D8-95C2-4342-8709-339FE66AD05D}" type="presOf" srcId="{3BE60F03-CB3A-2844-95BE-853681511427}" destId="{32B63158-9670-D94C-B229-A21E1C075465}" srcOrd="0" destOrd="0" presId="urn:microsoft.com/office/officeart/2005/8/layout/cycle3"/>
    <dgm:cxn modelId="{D4557DDC-239F-8843-8119-6465487DCE15}" type="presOf" srcId="{D9005926-4783-8047-B9C4-A6BAF5953179}" destId="{06ED9E10-E28E-3645-9710-DF9180E219F3}" srcOrd="0" destOrd="0" presId="urn:microsoft.com/office/officeart/2005/8/layout/cycle3"/>
    <dgm:cxn modelId="{0FDCC8E1-784C-2D4E-9C02-64C5D6647729}" srcId="{F0A06F93-7BD5-1F41-A539-21DA5A6546E2}" destId="{64A2F2E8-9318-7B47-84D7-A650BFDD229A}" srcOrd="3" destOrd="0" parTransId="{CC1B8757-B432-A94E-BB7F-99D8784F9594}" sibTransId="{83B28971-E0D5-0B42-B74E-6A204358BE20}"/>
    <dgm:cxn modelId="{833211ED-1EEC-8F4D-BD27-52FA87B98CFB}" type="presOf" srcId="{25D40688-9C9B-3541-A384-6992A5A8299D}" destId="{AB60BDE7-F32A-9A48-AF9F-F182DDAC9B3D}" srcOrd="0" destOrd="0" presId="urn:microsoft.com/office/officeart/2005/8/layout/cycle3"/>
    <dgm:cxn modelId="{CC0519F9-3D4C-7B47-B1C2-4EE95C2DAC45}" type="presOf" srcId="{3780980E-AA57-7443-B882-82CB4FEFC085}" destId="{E7133559-40B8-E846-A023-FFC8D2BB1FF6}" srcOrd="0" destOrd="0" presId="urn:microsoft.com/office/officeart/2005/8/layout/cycle3"/>
    <dgm:cxn modelId="{77A508E2-EB55-C941-B49A-038ADFF2E9B7}" type="presParOf" srcId="{67B16E03-C9E9-4645-A52C-4B6EED5D9E22}" destId="{F1C1AA34-4397-614D-8FC9-E189693E434D}" srcOrd="0" destOrd="0" presId="urn:microsoft.com/office/officeart/2005/8/layout/cycle3"/>
    <dgm:cxn modelId="{91D276A6-79DB-A148-B0F0-E257F6B17311}" type="presParOf" srcId="{F1C1AA34-4397-614D-8FC9-E189693E434D}" destId="{06ED9E10-E28E-3645-9710-DF9180E219F3}" srcOrd="0" destOrd="0" presId="urn:microsoft.com/office/officeart/2005/8/layout/cycle3"/>
    <dgm:cxn modelId="{5EF25BA7-B123-4948-9E66-1785B14AEAFE}" type="presParOf" srcId="{F1C1AA34-4397-614D-8FC9-E189693E434D}" destId="{5FD90571-36CC-314C-AE0E-6A11E1982FCA}" srcOrd="1" destOrd="0" presId="urn:microsoft.com/office/officeart/2005/8/layout/cycle3"/>
    <dgm:cxn modelId="{449EDAA2-2372-9A4A-99CA-52AC1CC592E3}" type="presParOf" srcId="{F1C1AA34-4397-614D-8FC9-E189693E434D}" destId="{AB60BDE7-F32A-9A48-AF9F-F182DDAC9B3D}" srcOrd="2" destOrd="0" presId="urn:microsoft.com/office/officeart/2005/8/layout/cycle3"/>
    <dgm:cxn modelId="{63D8FBAF-A966-8543-96D8-EAF06BD53871}" type="presParOf" srcId="{F1C1AA34-4397-614D-8FC9-E189693E434D}" destId="{32B63158-9670-D94C-B229-A21E1C075465}" srcOrd="3" destOrd="0" presId="urn:microsoft.com/office/officeart/2005/8/layout/cycle3"/>
    <dgm:cxn modelId="{2C010650-084D-F443-9286-0E3AB19C8A84}" type="presParOf" srcId="{F1C1AA34-4397-614D-8FC9-E189693E434D}" destId="{BE27B1C7-8440-A741-BC77-DFF86F5E3276}" srcOrd="4" destOrd="0" presId="urn:microsoft.com/office/officeart/2005/8/layout/cycle3"/>
    <dgm:cxn modelId="{1AC86976-7FC6-504A-A8CD-AEB3415859CB}" type="presParOf" srcId="{F1C1AA34-4397-614D-8FC9-E189693E434D}" destId="{1F3D83E2-CF98-1A42-A5E3-9076FB5DB12C}" srcOrd="5" destOrd="0" presId="urn:microsoft.com/office/officeart/2005/8/layout/cycle3"/>
    <dgm:cxn modelId="{5542D996-6E10-A34B-B1C2-2EBF1B6C57ED}" type="presParOf" srcId="{F1C1AA34-4397-614D-8FC9-E189693E434D}" destId="{E7133559-40B8-E846-A023-FFC8D2BB1FF6}" srcOrd="6" destOrd="0" presId="urn:microsoft.com/office/officeart/2005/8/layout/cycle3"/>
    <dgm:cxn modelId="{DD746709-1FC8-3E47-8184-100CC684C0CF}" type="presParOf" srcId="{F1C1AA34-4397-614D-8FC9-E189693E434D}" destId="{71032370-EC55-CC4B-98EC-CC556B1892D6}" srcOrd="7"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BD8F0E-3894-B349-9575-B2EC1187BB0D}" type="doc">
      <dgm:prSet loTypeId="urn:microsoft.com/office/officeart/2008/layout/RadialCluster" loCatId="" qsTypeId="urn:microsoft.com/office/officeart/2005/8/quickstyle/simple2" qsCatId="simple" csTypeId="urn:microsoft.com/office/officeart/2005/8/colors/accent1_2" csCatId="accent1" phldr="1"/>
      <dgm:spPr/>
      <dgm:t>
        <a:bodyPr/>
        <a:lstStyle/>
        <a:p>
          <a:endParaRPr lang="en-US"/>
        </a:p>
      </dgm:t>
    </dgm:pt>
    <dgm:pt modelId="{81E155E0-7755-FF4A-8982-A2C22F596DE1}">
      <dgm:prSet phldrT="[Text]"/>
      <dgm:spPr/>
      <dgm:t>
        <a:bodyPr/>
        <a:lstStyle/>
        <a:p>
          <a:r>
            <a:rPr lang="en-US" dirty="0"/>
            <a:t>API</a:t>
          </a:r>
        </a:p>
      </dgm:t>
    </dgm:pt>
    <dgm:pt modelId="{3E425FFD-FA21-A64F-93BD-9BE06433614C}" type="parTrans" cxnId="{054C79A1-A80C-594C-B490-9A84ADA7877E}">
      <dgm:prSet/>
      <dgm:spPr/>
      <dgm:t>
        <a:bodyPr/>
        <a:lstStyle/>
        <a:p>
          <a:endParaRPr lang="en-US"/>
        </a:p>
      </dgm:t>
    </dgm:pt>
    <dgm:pt modelId="{8385F2B1-6E4C-3D48-A191-1FBE3F18C7EA}" type="sibTrans" cxnId="{054C79A1-A80C-594C-B490-9A84ADA7877E}">
      <dgm:prSet/>
      <dgm:spPr/>
      <dgm:t>
        <a:bodyPr/>
        <a:lstStyle/>
        <a:p>
          <a:endParaRPr lang="en-US"/>
        </a:p>
      </dgm:t>
    </dgm:pt>
    <dgm:pt modelId="{E3A14CE3-E111-E948-9BC4-281F32A51C52}">
      <dgm:prSet/>
      <dgm:spPr>
        <a:solidFill>
          <a:schemeClr val="accent1">
            <a:lumMod val="60000"/>
            <a:lumOff val="40000"/>
          </a:schemeClr>
        </a:solidFill>
      </dgm:spPr>
      <dgm:t>
        <a:bodyPr/>
        <a:lstStyle/>
        <a:p>
          <a:r>
            <a:rPr lang="en-US" dirty="0"/>
            <a:t>User</a:t>
          </a:r>
        </a:p>
      </dgm:t>
    </dgm:pt>
    <dgm:pt modelId="{7517322A-B348-5D44-BC77-0EDFC6BF7408}" type="parTrans" cxnId="{597720E6-28E0-774A-9EA1-D6D4DF9BC417}">
      <dgm:prSet/>
      <dgm:spPr>
        <a:ln w="50800">
          <a:headEnd type="triangle" w="med" len="med"/>
          <a:tailEnd type="triangle"/>
        </a:ln>
      </dgm:spPr>
      <dgm:t>
        <a:bodyPr/>
        <a:lstStyle/>
        <a:p>
          <a:endParaRPr lang="en-US"/>
        </a:p>
      </dgm:t>
    </dgm:pt>
    <dgm:pt modelId="{D10821BB-CFB7-1143-A1A2-931F9C7B0435}" type="sibTrans" cxnId="{597720E6-28E0-774A-9EA1-D6D4DF9BC417}">
      <dgm:prSet/>
      <dgm:spPr/>
      <dgm:t>
        <a:bodyPr/>
        <a:lstStyle/>
        <a:p>
          <a:endParaRPr lang="en-US"/>
        </a:p>
      </dgm:t>
    </dgm:pt>
    <dgm:pt modelId="{2AFD2175-2466-C943-A62B-013266BFC54C}">
      <dgm:prSet/>
      <dgm:spPr>
        <a:solidFill>
          <a:schemeClr val="accent1">
            <a:lumMod val="60000"/>
            <a:lumOff val="40000"/>
          </a:schemeClr>
        </a:solidFill>
      </dgm:spPr>
      <dgm:t>
        <a:bodyPr/>
        <a:lstStyle/>
        <a:p>
          <a:r>
            <a:rPr lang="en-US" dirty="0"/>
            <a:t>Storage Backend</a:t>
          </a:r>
        </a:p>
      </dgm:t>
    </dgm:pt>
    <dgm:pt modelId="{419A03B6-0B66-844C-88F6-3531411DDFEC}" type="parTrans" cxnId="{33B6BFD0-28B5-C649-9616-A265CAF6C5E3}">
      <dgm:prSet/>
      <dgm:spPr>
        <a:ln w="50800">
          <a:headEnd type="triangle" w="med" len="med"/>
          <a:tailEnd type="triangle" w="med" len="med"/>
        </a:ln>
      </dgm:spPr>
      <dgm:t>
        <a:bodyPr/>
        <a:lstStyle/>
        <a:p>
          <a:endParaRPr lang="en-US"/>
        </a:p>
      </dgm:t>
    </dgm:pt>
    <dgm:pt modelId="{C0D63429-849C-EE46-A7B6-3219184AB950}" type="sibTrans" cxnId="{33B6BFD0-28B5-C649-9616-A265CAF6C5E3}">
      <dgm:prSet/>
      <dgm:spPr/>
      <dgm:t>
        <a:bodyPr/>
        <a:lstStyle/>
        <a:p>
          <a:endParaRPr lang="en-US"/>
        </a:p>
      </dgm:t>
    </dgm:pt>
    <dgm:pt modelId="{C3A893D8-AA4D-BE4C-B7A8-3DA1BD485CD7}">
      <dgm:prSet/>
      <dgm:spPr>
        <a:solidFill>
          <a:schemeClr val="accent1">
            <a:lumMod val="60000"/>
            <a:lumOff val="40000"/>
          </a:schemeClr>
        </a:solidFill>
      </dgm:spPr>
      <dgm:t>
        <a:bodyPr/>
        <a:lstStyle/>
        <a:p>
          <a:r>
            <a:rPr lang="en-US" dirty="0"/>
            <a:t>Book-Keeping</a:t>
          </a:r>
        </a:p>
      </dgm:t>
    </dgm:pt>
    <dgm:pt modelId="{A09CA7D3-8408-504A-A456-6F75C2BEBBBD}" type="parTrans" cxnId="{58A7B581-1F90-DE4A-B30D-A592F52CD23D}">
      <dgm:prSet/>
      <dgm:spPr>
        <a:ln w="50800" cmpd="sng">
          <a:headEnd type="triangle" w="med" len="med"/>
          <a:tailEnd type="triangle" w="med" len="med"/>
        </a:ln>
      </dgm:spPr>
      <dgm:t>
        <a:bodyPr/>
        <a:lstStyle/>
        <a:p>
          <a:endParaRPr lang="en-US"/>
        </a:p>
      </dgm:t>
    </dgm:pt>
    <dgm:pt modelId="{49619FE8-775B-A042-BF40-C06EED14D7E8}" type="sibTrans" cxnId="{58A7B581-1F90-DE4A-B30D-A592F52CD23D}">
      <dgm:prSet/>
      <dgm:spPr/>
      <dgm:t>
        <a:bodyPr/>
        <a:lstStyle/>
        <a:p>
          <a:endParaRPr lang="en-US"/>
        </a:p>
      </dgm:t>
    </dgm:pt>
    <dgm:pt modelId="{1ECE3814-65F2-A24B-B196-5D47FDB1B6C2}" type="pres">
      <dgm:prSet presAssocID="{59BD8F0E-3894-B349-9575-B2EC1187BB0D}" presName="Name0" presStyleCnt="0">
        <dgm:presLayoutVars>
          <dgm:chMax val="1"/>
          <dgm:chPref val="1"/>
          <dgm:dir/>
          <dgm:animOne val="branch"/>
          <dgm:animLvl val="lvl"/>
        </dgm:presLayoutVars>
      </dgm:prSet>
      <dgm:spPr/>
    </dgm:pt>
    <dgm:pt modelId="{8F6270F3-6214-6446-B18C-CBDA4DB6438E}" type="pres">
      <dgm:prSet presAssocID="{81E155E0-7755-FF4A-8982-A2C22F596DE1}" presName="singleCycle" presStyleCnt="0"/>
      <dgm:spPr/>
    </dgm:pt>
    <dgm:pt modelId="{395C5CFE-BD0F-7940-A2C9-1D517033988E}" type="pres">
      <dgm:prSet presAssocID="{81E155E0-7755-FF4A-8982-A2C22F596DE1}" presName="singleCenter" presStyleLbl="node1" presStyleIdx="0" presStyleCnt="4">
        <dgm:presLayoutVars>
          <dgm:chMax val="7"/>
          <dgm:chPref val="7"/>
        </dgm:presLayoutVars>
      </dgm:prSet>
      <dgm:spPr/>
    </dgm:pt>
    <dgm:pt modelId="{CBF069D4-3996-8048-A71F-1646F83979DC}" type="pres">
      <dgm:prSet presAssocID="{7517322A-B348-5D44-BC77-0EDFC6BF7408}" presName="Name56" presStyleLbl="parChTrans1D2" presStyleIdx="0" presStyleCnt="3"/>
      <dgm:spPr/>
    </dgm:pt>
    <dgm:pt modelId="{7BD2FE17-9C9F-6949-BB41-B42AB4B4411D}" type="pres">
      <dgm:prSet presAssocID="{E3A14CE3-E111-E948-9BC4-281F32A51C52}" presName="text0" presStyleLbl="node1" presStyleIdx="1" presStyleCnt="4">
        <dgm:presLayoutVars>
          <dgm:bulletEnabled val="1"/>
        </dgm:presLayoutVars>
      </dgm:prSet>
      <dgm:spPr/>
    </dgm:pt>
    <dgm:pt modelId="{93496FBE-611D-8D4A-B6B6-2DA294453894}" type="pres">
      <dgm:prSet presAssocID="{419A03B6-0B66-844C-88F6-3531411DDFEC}" presName="Name56" presStyleLbl="parChTrans1D2" presStyleIdx="1" presStyleCnt="3"/>
      <dgm:spPr/>
    </dgm:pt>
    <dgm:pt modelId="{511185DB-43FA-AD4F-936C-142EB4BA7E8E}" type="pres">
      <dgm:prSet presAssocID="{2AFD2175-2466-C943-A62B-013266BFC54C}" presName="text0" presStyleLbl="node1" presStyleIdx="2" presStyleCnt="4" custScaleX="218829" custRadScaleRad="121197" custRadScaleInc="-6768">
        <dgm:presLayoutVars>
          <dgm:bulletEnabled val="1"/>
        </dgm:presLayoutVars>
      </dgm:prSet>
      <dgm:spPr/>
    </dgm:pt>
    <dgm:pt modelId="{9536EA37-D27F-3E4C-BCAA-2B946635AF1C}" type="pres">
      <dgm:prSet presAssocID="{A09CA7D3-8408-504A-A456-6F75C2BEBBBD}" presName="Name56" presStyleLbl="parChTrans1D2" presStyleIdx="2" presStyleCnt="3"/>
      <dgm:spPr/>
    </dgm:pt>
    <dgm:pt modelId="{198C0975-F27F-C44A-898A-1D6C5352BC8D}" type="pres">
      <dgm:prSet presAssocID="{C3A893D8-AA4D-BE4C-B7A8-3DA1BD485CD7}" presName="text0" presStyleLbl="node1" presStyleIdx="3" presStyleCnt="4" custScaleX="223235" custScaleY="65758" custRadScaleRad="115361" custRadScaleInc="1570">
        <dgm:presLayoutVars>
          <dgm:bulletEnabled val="1"/>
        </dgm:presLayoutVars>
      </dgm:prSet>
      <dgm:spPr/>
    </dgm:pt>
  </dgm:ptLst>
  <dgm:cxnLst>
    <dgm:cxn modelId="{E111546B-7D1B-AC4B-A96D-1086DBF399B4}" type="presOf" srcId="{2AFD2175-2466-C943-A62B-013266BFC54C}" destId="{511185DB-43FA-AD4F-936C-142EB4BA7E8E}" srcOrd="0" destOrd="0" presId="urn:microsoft.com/office/officeart/2008/layout/RadialCluster"/>
    <dgm:cxn modelId="{6A5AE877-1C97-1544-901E-CA5EC896BE06}" type="presOf" srcId="{59BD8F0E-3894-B349-9575-B2EC1187BB0D}" destId="{1ECE3814-65F2-A24B-B196-5D47FDB1B6C2}" srcOrd="0" destOrd="0" presId="urn:microsoft.com/office/officeart/2008/layout/RadialCluster"/>
    <dgm:cxn modelId="{58A7B581-1F90-DE4A-B30D-A592F52CD23D}" srcId="{81E155E0-7755-FF4A-8982-A2C22F596DE1}" destId="{C3A893D8-AA4D-BE4C-B7A8-3DA1BD485CD7}" srcOrd="2" destOrd="0" parTransId="{A09CA7D3-8408-504A-A456-6F75C2BEBBBD}" sibTransId="{49619FE8-775B-A042-BF40-C06EED14D7E8}"/>
    <dgm:cxn modelId="{605BE099-B470-AD46-B8ED-8DBBB655AE9E}" type="presOf" srcId="{419A03B6-0B66-844C-88F6-3531411DDFEC}" destId="{93496FBE-611D-8D4A-B6B6-2DA294453894}" srcOrd="0" destOrd="0" presId="urn:microsoft.com/office/officeart/2008/layout/RadialCluster"/>
    <dgm:cxn modelId="{7F12789E-F873-5040-BADF-81A1FB2C8884}" type="presOf" srcId="{7517322A-B348-5D44-BC77-0EDFC6BF7408}" destId="{CBF069D4-3996-8048-A71F-1646F83979DC}" srcOrd="0" destOrd="0" presId="urn:microsoft.com/office/officeart/2008/layout/RadialCluster"/>
    <dgm:cxn modelId="{054C79A1-A80C-594C-B490-9A84ADA7877E}" srcId="{59BD8F0E-3894-B349-9575-B2EC1187BB0D}" destId="{81E155E0-7755-FF4A-8982-A2C22F596DE1}" srcOrd="0" destOrd="0" parTransId="{3E425FFD-FA21-A64F-93BD-9BE06433614C}" sibTransId="{8385F2B1-6E4C-3D48-A191-1FBE3F18C7EA}"/>
    <dgm:cxn modelId="{842ADBB9-4A7E-714B-94D4-5C0E78CEAF5A}" type="presOf" srcId="{C3A893D8-AA4D-BE4C-B7A8-3DA1BD485CD7}" destId="{198C0975-F27F-C44A-898A-1D6C5352BC8D}" srcOrd="0" destOrd="0" presId="urn:microsoft.com/office/officeart/2008/layout/RadialCluster"/>
    <dgm:cxn modelId="{2D62DBC9-3C9F-0E46-8A6B-50801F5EBC3D}" type="presOf" srcId="{E3A14CE3-E111-E948-9BC4-281F32A51C52}" destId="{7BD2FE17-9C9F-6949-BB41-B42AB4B4411D}" srcOrd="0" destOrd="0" presId="urn:microsoft.com/office/officeart/2008/layout/RadialCluster"/>
    <dgm:cxn modelId="{33B6BFD0-28B5-C649-9616-A265CAF6C5E3}" srcId="{81E155E0-7755-FF4A-8982-A2C22F596DE1}" destId="{2AFD2175-2466-C943-A62B-013266BFC54C}" srcOrd="1" destOrd="0" parTransId="{419A03B6-0B66-844C-88F6-3531411DDFEC}" sibTransId="{C0D63429-849C-EE46-A7B6-3219184AB950}"/>
    <dgm:cxn modelId="{597720E6-28E0-774A-9EA1-D6D4DF9BC417}" srcId="{81E155E0-7755-FF4A-8982-A2C22F596DE1}" destId="{E3A14CE3-E111-E948-9BC4-281F32A51C52}" srcOrd="0" destOrd="0" parTransId="{7517322A-B348-5D44-BC77-0EDFC6BF7408}" sibTransId="{D10821BB-CFB7-1143-A1A2-931F9C7B0435}"/>
    <dgm:cxn modelId="{2BEB2BF0-1324-8C46-A1D1-E7F05C1CDA7A}" type="presOf" srcId="{81E155E0-7755-FF4A-8982-A2C22F596DE1}" destId="{395C5CFE-BD0F-7940-A2C9-1D517033988E}" srcOrd="0" destOrd="0" presId="urn:microsoft.com/office/officeart/2008/layout/RadialCluster"/>
    <dgm:cxn modelId="{67F880F3-C29A-AD45-85C1-AC6FE683730B}" type="presOf" srcId="{A09CA7D3-8408-504A-A456-6F75C2BEBBBD}" destId="{9536EA37-D27F-3E4C-BCAA-2B946635AF1C}" srcOrd="0" destOrd="0" presId="urn:microsoft.com/office/officeart/2008/layout/RadialCluster"/>
    <dgm:cxn modelId="{B38BCC84-C222-FC4D-8DC1-01F60816B63E}" type="presParOf" srcId="{1ECE3814-65F2-A24B-B196-5D47FDB1B6C2}" destId="{8F6270F3-6214-6446-B18C-CBDA4DB6438E}" srcOrd="0" destOrd="0" presId="urn:microsoft.com/office/officeart/2008/layout/RadialCluster"/>
    <dgm:cxn modelId="{C2FD1309-3F4B-D84D-AC15-55FE6675498E}" type="presParOf" srcId="{8F6270F3-6214-6446-B18C-CBDA4DB6438E}" destId="{395C5CFE-BD0F-7940-A2C9-1D517033988E}" srcOrd="0" destOrd="0" presId="urn:microsoft.com/office/officeart/2008/layout/RadialCluster"/>
    <dgm:cxn modelId="{96A5D5D4-6E04-7845-BBF1-C4536F01169B}" type="presParOf" srcId="{8F6270F3-6214-6446-B18C-CBDA4DB6438E}" destId="{CBF069D4-3996-8048-A71F-1646F83979DC}" srcOrd="1" destOrd="0" presId="urn:microsoft.com/office/officeart/2008/layout/RadialCluster"/>
    <dgm:cxn modelId="{A45C1559-3300-6645-8071-19552E311D76}" type="presParOf" srcId="{8F6270F3-6214-6446-B18C-CBDA4DB6438E}" destId="{7BD2FE17-9C9F-6949-BB41-B42AB4B4411D}" srcOrd="2" destOrd="0" presId="urn:microsoft.com/office/officeart/2008/layout/RadialCluster"/>
    <dgm:cxn modelId="{7567E493-D143-9542-AA28-6D7C41B18605}" type="presParOf" srcId="{8F6270F3-6214-6446-B18C-CBDA4DB6438E}" destId="{93496FBE-611D-8D4A-B6B6-2DA294453894}" srcOrd="3" destOrd="0" presId="urn:microsoft.com/office/officeart/2008/layout/RadialCluster"/>
    <dgm:cxn modelId="{34F62AC4-BE2D-BF42-9708-3782CDE82947}" type="presParOf" srcId="{8F6270F3-6214-6446-B18C-CBDA4DB6438E}" destId="{511185DB-43FA-AD4F-936C-142EB4BA7E8E}" srcOrd="4" destOrd="0" presId="urn:microsoft.com/office/officeart/2008/layout/RadialCluster"/>
    <dgm:cxn modelId="{DE3DA8AB-5913-E741-A42B-1258707F44F7}" type="presParOf" srcId="{8F6270F3-6214-6446-B18C-CBDA4DB6438E}" destId="{9536EA37-D27F-3E4C-BCAA-2B946635AF1C}" srcOrd="5" destOrd="0" presId="urn:microsoft.com/office/officeart/2008/layout/RadialCluster"/>
    <dgm:cxn modelId="{4050D577-98D5-6A4D-A68A-A05A945BA128}" type="presParOf" srcId="{8F6270F3-6214-6446-B18C-CBDA4DB6438E}" destId="{198C0975-F27F-C44A-898A-1D6C5352BC8D}"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0A06F93-7BD5-1F41-A539-21DA5A6546E2}"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en-US"/>
        </a:p>
      </dgm:t>
    </dgm:pt>
    <dgm:pt modelId="{D9005926-4783-8047-B9C4-A6BAF5953179}">
      <dgm:prSet phldrT="[Text]"/>
      <dgm:spPr/>
      <dgm:t>
        <a:bodyPr/>
        <a:lstStyle/>
        <a:p>
          <a:r>
            <a:rPr lang="en-US" dirty="0"/>
            <a:t>Acquire Data</a:t>
          </a:r>
        </a:p>
      </dgm:t>
    </dgm:pt>
    <dgm:pt modelId="{898DA679-155F-C54C-B26E-093E05E98DA4}" type="parTrans" cxnId="{FB9BBA27-E305-604E-9DD0-E3D6E49185B5}">
      <dgm:prSet/>
      <dgm:spPr/>
      <dgm:t>
        <a:bodyPr/>
        <a:lstStyle/>
        <a:p>
          <a:endParaRPr lang="en-US"/>
        </a:p>
      </dgm:t>
    </dgm:pt>
    <dgm:pt modelId="{C33D3D5E-90D2-AA4A-9ADD-2550E79C4BCD}" type="sibTrans" cxnId="{FB9BBA27-E305-604E-9DD0-E3D6E49185B5}">
      <dgm:prSet/>
      <dgm:spPr/>
      <dgm:t>
        <a:bodyPr/>
        <a:lstStyle/>
        <a:p>
          <a:endParaRPr lang="en-US"/>
        </a:p>
      </dgm:t>
    </dgm:pt>
    <dgm:pt modelId="{64A2F2E8-9318-7B47-84D7-A650BFDD229A}">
      <dgm:prSet phldrT="[Text]"/>
      <dgm:spPr/>
      <dgm:t>
        <a:bodyPr/>
        <a:lstStyle/>
        <a:p>
          <a:r>
            <a:rPr lang="en-US" dirty="0"/>
            <a:t>Hangar</a:t>
          </a:r>
        </a:p>
      </dgm:t>
    </dgm:pt>
    <dgm:pt modelId="{CC1B8757-B432-A94E-BB7F-99D8784F9594}" type="parTrans" cxnId="{0FDCC8E1-784C-2D4E-9C02-64C5D6647729}">
      <dgm:prSet/>
      <dgm:spPr/>
      <dgm:t>
        <a:bodyPr/>
        <a:lstStyle/>
        <a:p>
          <a:endParaRPr lang="en-US"/>
        </a:p>
      </dgm:t>
    </dgm:pt>
    <dgm:pt modelId="{83B28971-E0D5-0B42-B74E-6A204358BE20}" type="sibTrans" cxnId="{0FDCC8E1-784C-2D4E-9C02-64C5D6647729}">
      <dgm:prSet/>
      <dgm:spPr/>
      <dgm:t>
        <a:bodyPr/>
        <a:lstStyle/>
        <a:p>
          <a:endParaRPr lang="en-US"/>
        </a:p>
      </dgm:t>
    </dgm:pt>
    <dgm:pt modelId="{E01DD3DA-BC8B-AF4B-8064-AFA868DBA795}">
      <dgm:prSet phldrT="[Text]"/>
      <dgm:spPr/>
      <dgm:t>
        <a:bodyPr/>
        <a:lstStyle/>
        <a:p>
          <a:r>
            <a:rPr lang="en-US" dirty="0"/>
            <a:t>Augment Data</a:t>
          </a:r>
        </a:p>
      </dgm:t>
    </dgm:pt>
    <dgm:pt modelId="{3D2B0F14-702D-3B41-8078-F8B5A98D56AB}" type="parTrans" cxnId="{9C878C64-C166-BB40-82A8-BE1BF8D59C9E}">
      <dgm:prSet/>
      <dgm:spPr/>
      <dgm:t>
        <a:bodyPr/>
        <a:lstStyle/>
        <a:p>
          <a:endParaRPr lang="en-US"/>
        </a:p>
      </dgm:t>
    </dgm:pt>
    <dgm:pt modelId="{04B8D75A-382C-8B4E-B41C-1F7F2736BD1A}" type="sibTrans" cxnId="{9C878C64-C166-BB40-82A8-BE1BF8D59C9E}">
      <dgm:prSet/>
      <dgm:spPr/>
      <dgm:t>
        <a:bodyPr/>
        <a:lstStyle/>
        <a:p>
          <a:endParaRPr lang="en-US"/>
        </a:p>
      </dgm:t>
    </dgm:pt>
    <dgm:pt modelId="{3780980E-AA57-7443-B882-82CB4FEFC085}">
      <dgm:prSet phldrT="[Text]"/>
      <dgm:spPr/>
      <dgm:t>
        <a:bodyPr/>
        <a:lstStyle/>
        <a:p>
          <a:r>
            <a:rPr lang="en-US" dirty="0"/>
            <a:t>Train Model</a:t>
          </a:r>
        </a:p>
      </dgm:t>
    </dgm:pt>
    <dgm:pt modelId="{F4146636-42CE-ED49-AE6D-8A0A0AF9E06B}" type="parTrans" cxnId="{526F8BBB-DB60-4041-A1AD-0524F1392FC0}">
      <dgm:prSet/>
      <dgm:spPr/>
      <dgm:t>
        <a:bodyPr/>
        <a:lstStyle/>
        <a:p>
          <a:endParaRPr lang="en-US"/>
        </a:p>
      </dgm:t>
    </dgm:pt>
    <dgm:pt modelId="{0B502579-CC8A-634B-9807-548AE6CAE1FD}" type="sibTrans" cxnId="{526F8BBB-DB60-4041-A1AD-0524F1392FC0}">
      <dgm:prSet/>
      <dgm:spPr/>
      <dgm:t>
        <a:bodyPr/>
        <a:lstStyle/>
        <a:p>
          <a:endParaRPr lang="en-US"/>
        </a:p>
      </dgm:t>
    </dgm:pt>
    <dgm:pt modelId="{CAFF8561-B176-144A-B5E6-2F7C93BCE68C}">
      <dgm:prSet/>
      <dgm:spPr/>
      <dgm:t>
        <a:bodyPr/>
        <a:lstStyle/>
        <a:p>
          <a:r>
            <a:rPr lang="en-US" dirty="0"/>
            <a:t>Deploy To Production</a:t>
          </a:r>
        </a:p>
      </dgm:t>
    </dgm:pt>
    <dgm:pt modelId="{4CBA4A1D-1DB9-9249-B66A-3FFFC7E0942A}" type="parTrans" cxnId="{C9001853-0378-1340-A403-F0A2ABA3384A}">
      <dgm:prSet/>
      <dgm:spPr/>
      <dgm:t>
        <a:bodyPr/>
        <a:lstStyle/>
        <a:p>
          <a:endParaRPr lang="en-US"/>
        </a:p>
      </dgm:t>
    </dgm:pt>
    <dgm:pt modelId="{FC6F0496-A4DB-B744-9575-A6C54E356614}" type="sibTrans" cxnId="{C9001853-0378-1340-A403-F0A2ABA3384A}">
      <dgm:prSet/>
      <dgm:spPr/>
      <dgm:t>
        <a:bodyPr/>
        <a:lstStyle/>
        <a:p>
          <a:endParaRPr lang="en-US"/>
        </a:p>
      </dgm:t>
    </dgm:pt>
    <dgm:pt modelId="{67B16E03-C9E9-4645-A52C-4B6EED5D9E22}" type="pres">
      <dgm:prSet presAssocID="{F0A06F93-7BD5-1F41-A539-21DA5A6546E2}" presName="Name0" presStyleCnt="0">
        <dgm:presLayoutVars>
          <dgm:dir/>
          <dgm:resizeHandles val="exact"/>
        </dgm:presLayoutVars>
      </dgm:prSet>
      <dgm:spPr/>
    </dgm:pt>
    <dgm:pt modelId="{F1C1AA34-4397-614D-8FC9-E189693E434D}" type="pres">
      <dgm:prSet presAssocID="{F0A06F93-7BD5-1F41-A539-21DA5A6546E2}" presName="cycle" presStyleCnt="0"/>
      <dgm:spPr/>
    </dgm:pt>
    <dgm:pt modelId="{06ED9E10-E28E-3645-9710-DF9180E219F3}" type="pres">
      <dgm:prSet presAssocID="{D9005926-4783-8047-B9C4-A6BAF5953179}" presName="nodeFirstNode" presStyleLbl="node1" presStyleIdx="0" presStyleCnt="5" custScaleY="73687">
        <dgm:presLayoutVars>
          <dgm:bulletEnabled val="1"/>
        </dgm:presLayoutVars>
      </dgm:prSet>
      <dgm:spPr/>
    </dgm:pt>
    <dgm:pt modelId="{5FD90571-36CC-314C-AE0E-6A11E1982FCA}" type="pres">
      <dgm:prSet presAssocID="{C33D3D5E-90D2-AA4A-9ADD-2550E79C4BCD}" presName="sibTransFirstNode" presStyleLbl="bgShp" presStyleIdx="0" presStyleCnt="1"/>
      <dgm:spPr/>
    </dgm:pt>
    <dgm:pt modelId="{BE27B1C7-8440-A741-BC77-DFF86F5E3276}" type="pres">
      <dgm:prSet presAssocID="{64A2F2E8-9318-7B47-84D7-A650BFDD229A}" presName="nodeFollowingNodes" presStyleLbl="node1" presStyleIdx="1" presStyleCnt="5">
        <dgm:presLayoutVars>
          <dgm:bulletEnabled val="1"/>
        </dgm:presLayoutVars>
      </dgm:prSet>
      <dgm:spPr/>
    </dgm:pt>
    <dgm:pt modelId="{1F3D83E2-CF98-1A42-A5E3-9076FB5DB12C}" type="pres">
      <dgm:prSet presAssocID="{E01DD3DA-BC8B-AF4B-8064-AFA868DBA795}" presName="nodeFollowingNodes" presStyleLbl="node1" presStyleIdx="2" presStyleCnt="5" custScaleX="87030">
        <dgm:presLayoutVars>
          <dgm:bulletEnabled val="1"/>
        </dgm:presLayoutVars>
      </dgm:prSet>
      <dgm:spPr/>
    </dgm:pt>
    <dgm:pt modelId="{E7133559-40B8-E846-A023-FFC8D2BB1FF6}" type="pres">
      <dgm:prSet presAssocID="{3780980E-AA57-7443-B882-82CB4FEFC085}" presName="nodeFollowingNodes" presStyleLbl="node1" presStyleIdx="3" presStyleCnt="5" custScaleY="71768" custRadScaleRad="100033" custRadScaleInc="-181">
        <dgm:presLayoutVars>
          <dgm:bulletEnabled val="1"/>
        </dgm:presLayoutVars>
      </dgm:prSet>
      <dgm:spPr/>
    </dgm:pt>
    <dgm:pt modelId="{71032370-EC55-CC4B-98EC-CC556B1892D6}" type="pres">
      <dgm:prSet presAssocID="{CAFF8561-B176-144A-B5E6-2F7C93BCE68C}" presName="nodeFollowingNodes" presStyleLbl="node1" presStyleIdx="4" presStyleCnt="5" custScaleX="91913">
        <dgm:presLayoutVars>
          <dgm:bulletEnabled val="1"/>
        </dgm:presLayoutVars>
      </dgm:prSet>
      <dgm:spPr/>
    </dgm:pt>
  </dgm:ptLst>
  <dgm:cxnLst>
    <dgm:cxn modelId="{0876CC06-6D80-AE4F-8CE9-F871C654A330}" type="presOf" srcId="{F0A06F93-7BD5-1F41-A539-21DA5A6546E2}" destId="{67B16E03-C9E9-4645-A52C-4B6EED5D9E22}" srcOrd="0" destOrd="0" presId="urn:microsoft.com/office/officeart/2005/8/layout/cycle3"/>
    <dgm:cxn modelId="{739D0C12-CF5F-934D-BF83-90DF838A1787}" type="presOf" srcId="{CAFF8561-B176-144A-B5E6-2F7C93BCE68C}" destId="{71032370-EC55-CC4B-98EC-CC556B1892D6}" srcOrd="0" destOrd="0" presId="urn:microsoft.com/office/officeart/2005/8/layout/cycle3"/>
    <dgm:cxn modelId="{FB9BBA27-E305-604E-9DD0-E3D6E49185B5}" srcId="{F0A06F93-7BD5-1F41-A539-21DA5A6546E2}" destId="{D9005926-4783-8047-B9C4-A6BAF5953179}" srcOrd="0" destOrd="0" parTransId="{898DA679-155F-C54C-B26E-093E05E98DA4}" sibTransId="{C33D3D5E-90D2-AA4A-9ADD-2550E79C4BCD}"/>
    <dgm:cxn modelId="{77BF6A4C-BA47-FB43-9225-E2CD0A9D7DDB}" type="presOf" srcId="{C33D3D5E-90D2-AA4A-9ADD-2550E79C4BCD}" destId="{5FD90571-36CC-314C-AE0E-6A11E1982FCA}" srcOrd="0" destOrd="0" presId="urn:microsoft.com/office/officeart/2005/8/layout/cycle3"/>
    <dgm:cxn modelId="{C9001853-0378-1340-A403-F0A2ABA3384A}" srcId="{F0A06F93-7BD5-1F41-A539-21DA5A6546E2}" destId="{CAFF8561-B176-144A-B5E6-2F7C93BCE68C}" srcOrd="4" destOrd="0" parTransId="{4CBA4A1D-1DB9-9249-B66A-3FFFC7E0942A}" sibTransId="{FC6F0496-A4DB-B744-9575-A6C54E356614}"/>
    <dgm:cxn modelId="{742D6361-1023-424E-A9D9-5B26C546AE89}" type="presOf" srcId="{E01DD3DA-BC8B-AF4B-8064-AFA868DBA795}" destId="{1F3D83E2-CF98-1A42-A5E3-9076FB5DB12C}" srcOrd="0" destOrd="0" presId="urn:microsoft.com/office/officeart/2005/8/layout/cycle3"/>
    <dgm:cxn modelId="{9C878C64-C166-BB40-82A8-BE1BF8D59C9E}" srcId="{F0A06F93-7BD5-1F41-A539-21DA5A6546E2}" destId="{E01DD3DA-BC8B-AF4B-8064-AFA868DBA795}" srcOrd="2" destOrd="0" parTransId="{3D2B0F14-702D-3B41-8078-F8B5A98D56AB}" sibTransId="{04B8D75A-382C-8B4E-B41C-1F7F2736BD1A}"/>
    <dgm:cxn modelId="{8432B9A5-90E2-5142-B511-144047E71294}" type="presOf" srcId="{64A2F2E8-9318-7B47-84D7-A650BFDD229A}" destId="{BE27B1C7-8440-A741-BC77-DFF86F5E3276}" srcOrd="0" destOrd="0" presId="urn:microsoft.com/office/officeart/2005/8/layout/cycle3"/>
    <dgm:cxn modelId="{526F8BBB-DB60-4041-A1AD-0524F1392FC0}" srcId="{F0A06F93-7BD5-1F41-A539-21DA5A6546E2}" destId="{3780980E-AA57-7443-B882-82CB4FEFC085}" srcOrd="3" destOrd="0" parTransId="{F4146636-42CE-ED49-AE6D-8A0A0AF9E06B}" sibTransId="{0B502579-CC8A-634B-9807-548AE6CAE1FD}"/>
    <dgm:cxn modelId="{D4557DDC-239F-8843-8119-6465487DCE15}" type="presOf" srcId="{D9005926-4783-8047-B9C4-A6BAF5953179}" destId="{06ED9E10-E28E-3645-9710-DF9180E219F3}" srcOrd="0" destOrd="0" presId="urn:microsoft.com/office/officeart/2005/8/layout/cycle3"/>
    <dgm:cxn modelId="{0FDCC8E1-784C-2D4E-9C02-64C5D6647729}" srcId="{F0A06F93-7BD5-1F41-A539-21DA5A6546E2}" destId="{64A2F2E8-9318-7B47-84D7-A650BFDD229A}" srcOrd="1" destOrd="0" parTransId="{CC1B8757-B432-A94E-BB7F-99D8784F9594}" sibTransId="{83B28971-E0D5-0B42-B74E-6A204358BE20}"/>
    <dgm:cxn modelId="{CC0519F9-3D4C-7B47-B1C2-4EE95C2DAC45}" type="presOf" srcId="{3780980E-AA57-7443-B882-82CB4FEFC085}" destId="{E7133559-40B8-E846-A023-FFC8D2BB1FF6}" srcOrd="0" destOrd="0" presId="urn:microsoft.com/office/officeart/2005/8/layout/cycle3"/>
    <dgm:cxn modelId="{77A508E2-EB55-C941-B49A-038ADFF2E9B7}" type="presParOf" srcId="{67B16E03-C9E9-4645-A52C-4B6EED5D9E22}" destId="{F1C1AA34-4397-614D-8FC9-E189693E434D}" srcOrd="0" destOrd="0" presId="urn:microsoft.com/office/officeart/2005/8/layout/cycle3"/>
    <dgm:cxn modelId="{91D276A6-79DB-A148-B0F0-E257F6B17311}" type="presParOf" srcId="{F1C1AA34-4397-614D-8FC9-E189693E434D}" destId="{06ED9E10-E28E-3645-9710-DF9180E219F3}" srcOrd="0" destOrd="0" presId="urn:microsoft.com/office/officeart/2005/8/layout/cycle3"/>
    <dgm:cxn modelId="{5EF25BA7-B123-4948-9E66-1785B14AEAFE}" type="presParOf" srcId="{F1C1AA34-4397-614D-8FC9-E189693E434D}" destId="{5FD90571-36CC-314C-AE0E-6A11E1982FCA}" srcOrd="1" destOrd="0" presId="urn:microsoft.com/office/officeart/2005/8/layout/cycle3"/>
    <dgm:cxn modelId="{2C010650-084D-F443-9286-0E3AB19C8A84}" type="presParOf" srcId="{F1C1AA34-4397-614D-8FC9-E189693E434D}" destId="{BE27B1C7-8440-A741-BC77-DFF86F5E3276}" srcOrd="2" destOrd="0" presId="urn:microsoft.com/office/officeart/2005/8/layout/cycle3"/>
    <dgm:cxn modelId="{1AC86976-7FC6-504A-A8CD-AEB3415859CB}" type="presParOf" srcId="{F1C1AA34-4397-614D-8FC9-E189693E434D}" destId="{1F3D83E2-CF98-1A42-A5E3-9076FB5DB12C}" srcOrd="3" destOrd="0" presId="urn:microsoft.com/office/officeart/2005/8/layout/cycle3"/>
    <dgm:cxn modelId="{5542D996-6E10-A34B-B1C2-2EBF1B6C57ED}" type="presParOf" srcId="{F1C1AA34-4397-614D-8FC9-E189693E434D}" destId="{E7133559-40B8-E846-A023-FFC8D2BB1FF6}" srcOrd="4" destOrd="0" presId="urn:microsoft.com/office/officeart/2005/8/layout/cycle3"/>
    <dgm:cxn modelId="{DD746709-1FC8-3E47-8184-100CC684C0CF}" type="presParOf" srcId="{F1C1AA34-4397-614D-8FC9-E189693E434D}" destId="{71032370-EC55-CC4B-98EC-CC556B1892D6}"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D90571-36CC-314C-AE0E-6A11E1982FCA}">
      <dsp:nvSpPr>
        <dsp:cNvPr id="0" name=""/>
        <dsp:cNvSpPr/>
      </dsp:nvSpPr>
      <dsp:spPr>
        <a:xfrm>
          <a:off x="1267991" y="-92066"/>
          <a:ext cx="5592016" cy="5592016"/>
        </a:xfrm>
        <a:prstGeom prst="circularArrow">
          <a:avLst>
            <a:gd name="adj1" fmla="val 5544"/>
            <a:gd name="adj2" fmla="val 330680"/>
            <a:gd name="adj3" fmla="val 14501840"/>
            <a:gd name="adj4" fmla="val 16958206"/>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ED9E10-E28E-3645-9710-DF9180E219F3}">
      <dsp:nvSpPr>
        <dsp:cNvPr id="0" name=""/>
        <dsp:cNvSpPr/>
      </dsp:nvSpPr>
      <dsp:spPr>
        <a:xfrm>
          <a:off x="3184921" y="61044"/>
          <a:ext cx="1758156" cy="6477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Acquire Data</a:t>
          </a:r>
        </a:p>
      </dsp:txBody>
      <dsp:txXfrm>
        <a:off x="3216542" y="92665"/>
        <a:ext cx="1694914" cy="584524"/>
      </dsp:txXfrm>
    </dsp:sp>
    <dsp:sp modelId="{AB60BDE7-F32A-9A48-AF9F-F182DDAC9B3D}">
      <dsp:nvSpPr>
        <dsp:cNvPr id="0" name=""/>
        <dsp:cNvSpPr/>
      </dsp:nvSpPr>
      <dsp:spPr>
        <a:xfrm>
          <a:off x="5049320" y="983079"/>
          <a:ext cx="1758156" cy="5993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Save to Disk</a:t>
          </a:r>
        </a:p>
      </dsp:txBody>
      <dsp:txXfrm>
        <a:off x="5078580" y="1012339"/>
        <a:ext cx="1699636" cy="540870"/>
      </dsp:txXfrm>
    </dsp:sp>
    <dsp:sp modelId="{32B63158-9670-D94C-B229-A21E1C075465}">
      <dsp:nvSpPr>
        <dsp:cNvPr id="0" name=""/>
        <dsp:cNvSpPr/>
      </dsp:nvSpPr>
      <dsp:spPr>
        <a:xfrm>
          <a:off x="5509788" y="3027801"/>
          <a:ext cx="1758156" cy="5448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Read File</a:t>
          </a:r>
        </a:p>
      </dsp:txBody>
      <dsp:txXfrm>
        <a:off x="5536385" y="3054398"/>
        <a:ext cx="1704962" cy="491641"/>
      </dsp:txXfrm>
    </dsp:sp>
    <dsp:sp modelId="{BE27B1C7-8440-A741-BC77-DFF86F5E3276}">
      <dsp:nvSpPr>
        <dsp:cNvPr id="0" name=""/>
        <dsp:cNvSpPr/>
      </dsp:nvSpPr>
      <dsp:spPr>
        <a:xfrm>
          <a:off x="4219584" y="4478544"/>
          <a:ext cx="1758156" cy="8790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Decode to Tensor</a:t>
          </a:r>
        </a:p>
      </dsp:txBody>
      <dsp:txXfrm>
        <a:off x="4262497" y="4521457"/>
        <a:ext cx="1672330" cy="793252"/>
      </dsp:txXfrm>
    </dsp:sp>
    <dsp:sp modelId="{1F3D83E2-CF98-1A42-A5E3-9076FB5DB12C}">
      <dsp:nvSpPr>
        <dsp:cNvPr id="0" name=""/>
        <dsp:cNvSpPr/>
      </dsp:nvSpPr>
      <dsp:spPr>
        <a:xfrm>
          <a:off x="2150258" y="4478544"/>
          <a:ext cx="1758156" cy="8790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Augment Data</a:t>
          </a:r>
        </a:p>
      </dsp:txBody>
      <dsp:txXfrm>
        <a:off x="2193171" y="4521457"/>
        <a:ext cx="1672330" cy="793252"/>
      </dsp:txXfrm>
    </dsp:sp>
    <dsp:sp modelId="{E7133559-40B8-E846-A023-FFC8D2BB1FF6}">
      <dsp:nvSpPr>
        <dsp:cNvPr id="0" name=""/>
        <dsp:cNvSpPr/>
      </dsp:nvSpPr>
      <dsp:spPr>
        <a:xfrm>
          <a:off x="860044" y="2988251"/>
          <a:ext cx="1758156" cy="63089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Train Model</a:t>
          </a:r>
        </a:p>
      </dsp:txBody>
      <dsp:txXfrm>
        <a:off x="890842" y="3019049"/>
        <a:ext cx="1696560" cy="569300"/>
      </dsp:txXfrm>
    </dsp:sp>
    <dsp:sp modelId="{71032370-EC55-CC4B-98EC-CC556B1892D6}">
      <dsp:nvSpPr>
        <dsp:cNvPr id="0" name=""/>
        <dsp:cNvSpPr/>
      </dsp:nvSpPr>
      <dsp:spPr>
        <a:xfrm>
          <a:off x="1391614" y="843235"/>
          <a:ext cx="1615974" cy="8790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Deploy To Production</a:t>
          </a:r>
        </a:p>
      </dsp:txBody>
      <dsp:txXfrm>
        <a:off x="1434527" y="886148"/>
        <a:ext cx="1530148" cy="7932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D90571-36CC-314C-AE0E-6A11E1982FCA}">
      <dsp:nvSpPr>
        <dsp:cNvPr id="0" name=""/>
        <dsp:cNvSpPr/>
      </dsp:nvSpPr>
      <dsp:spPr>
        <a:xfrm>
          <a:off x="1267991" y="-92066"/>
          <a:ext cx="5592016" cy="5592016"/>
        </a:xfrm>
        <a:prstGeom prst="circularArrow">
          <a:avLst>
            <a:gd name="adj1" fmla="val 5544"/>
            <a:gd name="adj2" fmla="val 330680"/>
            <a:gd name="adj3" fmla="val 14501840"/>
            <a:gd name="adj4" fmla="val 16958206"/>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ED9E10-E28E-3645-9710-DF9180E219F3}">
      <dsp:nvSpPr>
        <dsp:cNvPr id="0" name=""/>
        <dsp:cNvSpPr/>
      </dsp:nvSpPr>
      <dsp:spPr>
        <a:xfrm>
          <a:off x="3184921" y="61044"/>
          <a:ext cx="1758156" cy="6477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Acquire Data</a:t>
          </a:r>
        </a:p>
      </dsp:txBody>
      <dsp:txXfrm>
        <a:off x="3216542" y="92665"/>
        <a:ext cx="1694914" cy="584524"/>
      </dsp:txXfrm>
    </dsp:sp>
    <dsp:sp modelId="{AB60BDE7-F32A-9A48-AF9F-F182DDAC9B3D}">
      <dsp:nvSpPr>
        <dsp:cNvPr id="0" name=""/>
        <dsp:cNvSpPr/>
      </dsp:nvSpPr>
      <dsp:spPr>
        <a:xfrm>
          <a:off x="5049320" y="983079"/>
          <a:ext cx="1758156" cy="5993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Save to Disk</a:t>
          </a:r>
        </a:p>
      </dsp:txBody>
      <dsp:txXfrm>
        <a:off x="5078580" y="1012339"/>
        <a:ext cx="1699636" cy="540870"/>
      </dsp:txXfrm>
    </dsp:sp>
    <dsp:sp modelId="{32B63158-9670-D94C-B229-A21E1C075465}">
      <dsp:nvSpPr>
        <dsp:cNvPr id="0" name=""/>
        <dsp:cNvSpPr/>
      </dsp:nvSpPr>
      <dsp:spPr>
        <a:xfrm>
          <a:off x="5509788" y="3027801"/>
          <a:ext cx="1758156" cy="5448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Read File</a:t>
          </a:r>
        </a:p>
      </dsp:txBody>
      <dsp:txXfrm>
        <a:off x="5536385" y="3054398"/>
        <a:ext cx="1704962" cy="491641"/>
      </dsp:txXfrm>
    </dsp:sp>
    <dsp:sp modelId="{BE27B1C7-8440-A741-BC77-DFF86F5E3276}">
      <dsp:nvSpPr>
        <dsp:cNvPr id="0" name=""/>
        <dsp:cNvSpPr/>
      </dsp:nvSpPr>
      <dsp:spPr>
        <a:xfrm>
          <a:off x="4219584" y="4478544"/>
          <a:ext cx="1758156" cy="8790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Decode to Tensor</a:t>
          </a:r>
        </a:p>
      </dsp:txBody>
      <dsp:txXfrm>
        <a:off x="4262497" y="4521457"/>
        <a:ext cx="1672330" cy="793252"/>
      </dsp:txXfrm>
    </dsp:sp>
    <dsp:sp modelId="{1F3D83E2-CF98-1A42-A5E3-9076FB5DB12C}">
      <dsp:nvSpPr>
        <dsp:cNvPr id="0" name=""/>
        <dsp:cNvSpPr/>
      </dsp:nvSpPr>
      <dsp:spPr>
        <a:xfrm>
          <a:off x="2150258" y="4478544"/>
          <a:ext cx="1758156" cy="8790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Augment Data</a:t>
          </a:r>
        </a:p>
      </dsp:txBody>
      <dsp:txXfrm>
        <a:off x="2193171" y="4521457"/>
        <a:ext cx="1672330" cy="793252"/>
      </dsp:txXfrm>
    </dsp:sp>
    <dsp:sp modelId="{E7133559-40B8-E846-A023-FFC8D2BB1FF6}">
      <dsp:nvSpPr>
        <dsp:cNvPr id="0" name=""/>
        <dsp:cNvSpPr/>
      </dsp:nvSpPr>
      <dsp:spPr>
        <a:xfrm>
          <a:off x="860044" y="2988251"/>
          <a:ext cx="1758156" cy="63089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Train Model</a:t>
          </a:r>
        </a:p>
      </dsp:txBody>
      <dsp:txXfrm>
        <a:off x="890842" y="3019049"/>
        <a:ext cx="1696560" cy="569300"/>
      </dsp:txXfrm>
    </dsp:sp>
    <dsp:sp modelId="{71032370-EC55-CC4B-98EC-CC556B1892D6}">
      <dsp:nvSpPr>
        <dsp:cNvPr id="0" name=""/>
        <dsp:cNvSpPr/>
      </dsp:nvSpPr>
      <dsp:spPr>
        <a:xfrm>
          <a:off x="1391614" y="843235"/>
          <a:ext cx="1615974" cy="8790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Deploy To Production</a:t>
          </a:r>
        </a:p>
      </dsp:txBody>
      <dsp:txXfrm>
        <a:off x="1434527" y="886148"/>
        <a:ext cx="1530148" cy="7932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5C5CFE-BD0F-7940-A2C9-1D517033988E}">
      <dsp:nvSpPr>
        <dsp:cNvPr id="0" name=""/>
        <dsp:cNvSpPr/>
      </dsp:nvSpPr>
      <dsp:spPr>
        <a:xfrm>
          <a:off x="3263196" y="2520950"/>
          <a:ext cx="1625600" cy="16256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600200">
            <a:lnSpc>
              <a:spcPct val="90000"/>
            </a:lnSpc>
            <a:spcBef>
              <a:spcPct val="0"/>
            </a:spcBef>
            <a:spcAft>
              <a:spcPct val="35000"/>
            </a:spcAft>
            <a:buNone/>
          </a:pPr>
          <a:r>
            <a:rPr lang="en-US" sz="3600" kern="1200" dirty="0"/>
            <a:t>API</a:t>
          </a:r>
        </a:p>
      </dsp:txBody>
      <dsp:txXfrm>
        <a:off x="3342551" y="2600305"/>
        <a:ext cx="1466890" cy="1466890"/>
      </dsp:txXfrm>
    </dsp:sp>
    <dsp:sp modelId="{CBF069D4-3996-8048-A71F-1646F83979DC}">
      <dsp:nvSpPr>
        <dsp:cNvPr id="0" name=""/>
        <dsp:cNvSpPr/>
      </dsp:nvSpPr>
      <dsp:spPr>
        <a:xfrm rot="16200000">
          <a:off x="3505851" y="1950804"/>
          <a:ext cx="1140290" cy="0"/>
        </a:xfrm>
        <a:custGeom>
          <a:avLst/>
          <a:gdLst/>
          <a:ahLst/>
          <a:cxnLst/>
          <a:rect l="0" t="0" r="0" b="0"/>
          <a:pathLst>
            <a:path>
              <a:moveTo>
                <a:pt x="0" y="0"/>
              </a:moveTo>
              <a:lnTo>
                <a:pt x="1140290" y="0"/>
              </a:lnTo>
            </a:path>
          </a:pathLst>
        </a:custGeom>
        <a:noFill/>
        <a:ln w="50800" cap="flat" cmpd="sng" algn="ctr">
          <a:solidFill>
            <a:scrgbClr r="0" g="0" b="0"/>
          </a:solidFill>
          <a:prstDash val="solid"/>
          <a:miter lim="800000"/>
          <a:headEnd type="triangle" w="med" len="med"/>
          <a:tailEnd type="triangle"/>
        </a:ln>
        <a:effectLst/>
      </dsp:spPr>
      <dsp:style>
        <a:lnRef idx="2">
          <a:scrgbClr r="0" g="0" b="0"/>
        </a:lnRef>
        <a:fillRef idx="0">
          <a:scrgbClr r="0" g="0" b="0"/>
        </a:fillRef>
        <a:effectRef idx="0">
          <a:scrgbClr r="0" g="0" b="0"/>
        </a:effectRef>
        <a:fontRef idx="minor"/>
      </dsp:style>
    </dsp:sp>
    <dsp:sp modelId="{7BD2FE17-9C9F-6949-BB41-B42AB4B4411D}">
      <dsp:nvSpPr>
        <dsp:cNvPr id="0" name=""/>
        <dsp:cNvSpPr/>
      </dsp:nvSpPr>
      <dsp:spPr>
        <a:xfrm>
          <a:off x="3531420" y="291507"/>
          <a:ext cx="1089152" cy="1089152"/>
        </a:xfrm>
        <a:prstGeom prst="roundRect">
          <a:avLst/>
        </a:prstGeom>
        <a:solidFill>
          <a:schemeClr val="accent1">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1466850">
            <a:lnSpc>
              <a:spcPct val="90000"/>
            </a:lnSpc>
            <a:spcBef>
              <a:spcPct val="0"/>
            </a:spcBef>
            <a:spcAft>
              <a:spcPct val="35000"/>
            </a:spcAft>
            <a:buNone/>
          </a:pPr>
          <a:r>
            <a:rPr lang="en-US" sz="3300" kern="1200" dirty="0"/>
            <a:t>User</a:t>
          </a:r>
        </a:p>
      </dsp:txBody>
      <dsp:txXfrm>
        <a:off x="3584588" y="344675"/>
        <a:ext cx="982816" cy="982816"/>
      </dsp:txXfrm>
    </dsp:sp>
    <dsp:sp modelId="{93496FBE-611D-8D4A-B6B6-2DA294453894}">
      <dsp:nvSpPr>
        <dsp:cNvPr id="0" name=""/>
        <dsp:cNvSpPr/>
      </dsp:nvSpPr>
      <dsp:spPr>
        <a:xfrm rot="1556352">
          <a:off x="4844558" y="3921195"/>
          <a:ext cx="878260" cy="0"/>
        </a:xfrm>
        <a:custGeom>
          <a:avLst/>
          <a:gdLst/>
          <a:ahLst/>
          <a:cxnLst/>
          <a:rect l="0" t="0" r="0" b="0"/>
          <a:pathLst>
            <a:path>
              <a:moveTo>
                <a:pt x="0" y="0"/>
              </a:moveTo>
              <a:lnTo>
                <a:pt x="878260" y="0"/>
              </a:lnTo>
            </a:path>
          </a:pathLst>
        </a:custGeom>
        <a:noFill/>
        <a:ln w="50800" cap="flat" cmpd="sng" algn="ctr">
          <a:solidFill>
            <a:scrgbClr r="0" g="0" b="0"/>
          </a:solidFill>
          <a:prstDash val="solid"/>
          <a:miter lim="800000"/>
          <a:headEnd type="triangle" w="med" len="med"/>
          <a:tailEnd type="triangle" w="med" len="med"/>
        </a:ln>
        <a:effectLst/>
      </dsp:spPr>
      <dsp:style>
        <a:lnRef idx="2">
          <a:scrgbClr r="0" g="0" b="0"/>
        </a:lnRef>
        <a:fillRef idx="0">
          <a:scrgbClr r="0" g="0" b="0"/>
        </a:fillRef>
        <a:effectRef idx="0">
          <a:scrgbClr r="0" g="0" b="0"/>
        </a:effectRef>
        <a:fontRef idx="minor"/>
      </dsp:style>
    </dsp:sp>
    <dsp:sp modelId="{511185DB-43FA-AD4F-936C-142EB4BA7E8E}">
      <dsp:nvSpPr>
        <dsp:cNvPr id="0" name=""/>
        <dsp:cNvSpPr/>
      </dsp:nvSpPr>
      <dsp:spPr>
        <a:xfrm>
          <a:off x="5606450" y="4113278"/>
          <a:ext cx="2383380" cy="1089152"/>
        </a:xfrm>
        <a:prstGeom prst="roundRect">
          <a:avLst/>
        </a:prstGeom>
        <a:solidFill>
          <a:schemeClr val="accent1">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3660" tIns="73660" rIns="73660" bIns="73660" numCol="1" spcCol="1270" anchor="ctr" anchorCtr="0">
          <a:noAutofit/>
        </a:bodyPr>
        <a:lstStyle/>
        <a:p>
          <a:pPr marL="0" lvl="0" indent="0" algn="ctr" defTabSz="1289050">
            <a:lnSpc>
              <a:spcPct val="90000"/>
            </a:lnSpc>
            <a:spcBef>
              <a:spcPct val="0"/>
            </a:spcBef>
            <a:spcAft>
              <a:spcPct val="35000"/>
            </a:spcAft>
            <a:buNone/>
          </a:pPr>
          <a:r>
            <a:rPr lang="en-US" sz="2900" kern="1200" dirty="0"/>
            <a:t>Storage Backend</a:t>
          </a:r>
        </a:p>
      </dsp:txBody>
      <dsp:txXfrm>
        <a:off x="5659618" y="4166446"/>
        <a:ext cx="2277044" cy="982816"/>
      </dsp:txXfrm>
    </dsp:sp>
    <dsp:sp modelId="{9536EA37-D27F-3E4C-BCAA-2B946635AF1C}">
      <dsp:nvSpPr>
        <dsp:cNvPr id="0" name=""/>
        <dsp:cNvSpPr/>
      </dsp:nvSpPr>
      <dsp:spPr>
        <a:xfrm rot="9056520">
          <a:off x="2125419" y="4080232"/>
          <a:ext cx="1214193" cy="0"/>
        </a:xfrm>
        <a:custGeom>
          <a:avLst/>
          <a:gdLst/>
          <a:ahLst/>
          <a:cxnLst/>
          <a:rect l="0" t="0" r="0" b="0"/>
          <a:pathLst>
            <a:path>
              <a:moveTo>
                <a:pt x="0" y="0"/>
              </a:moveTo>
              <a:lnTo>
                <a:pt x="1214193" y="0"/>
              </a:lnTo>
            </a:path>
          </a:pathLst>
        </a:custGeom>
        <a:noFill/>
        <a:ln w="50800" cap="flat" cmpd="sng" algn="ctr">
          <a:solidFill>
            <a:scrgbClr r="0" g="0" b="0"/>
          </a:solidFill>
          <a:prstDash val="solid"/>
          <a:miter lim="800000"/>
          <a:headEnd type="triangle" w="med" len="med"/>
          <a:tailEnd type="triangle" w="med" len="med"/>
        </a:ln>
        <a:effectLst/>
      </dsp:spPr>
      <dsp:style>
        <a:lnRef idx="2">
          <a:scrgbClr r="0" g="0" b="0"/>
        </a:lnRef>
        <a:fillRef idx="0">
          <a:scrgbClr r="0" g="0" b="0"/>
        </a:fillRef>
        <a:effectRef idx="0">
          <a:scrgbClr r="0" g="0" b="0"/>
        </a:effectRef>
        <a:fontRef idx="minor"/>
      </dsp:style>
    </dsp:sp>
    <dsp:sp modelId="{198C0975-F27F-C44A-898A-1D6C5352BC8D}">
      <dsp:nvSpPr>
        <dsp:cNvPr id="0" name=""/>
        <dsp:cNvSpPr/>
      </dsp:nvSpPr>
      <dsp:spPr>
        <a:xfrm>
          <a:off x="341657" y="4375096"/>
          <a:ext cx="2431368" cy="716204"/>
        </a:xfrm>
        <a:prstGeom prst="roundRect">
          <a:avLst/>
        </a:prstGeom>
        <a:solidFill>
          <a:schemeClr val="accent1">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8740" tIns="78740" rIns="78740" bIns="78740" numCol="1" spcCol="1270" anchor="ctr" anchorCtr="0">
          <a:noAutofit/>
        </a:bodyPr>
        <a:lstStyle/>
        <a:p>
          <a:pPr marL="0" lvl="0" indent="0" algn="ctr" defTabSz="1377950">
            <a:lnSpc>
              <a:spcPct val="90000"/>
            </a:lnSpc>
            <a:spcBef>
              <a:spcPct val="0"/>
            </a:spcBef>
            <a:spcAft>
              <a:spcPct val="35000"/>
            </a:spcAft>
            <a:buNone/>
          </a:pPr>
          <a:r>
            <a:rPr lang="en-US" sz="3100" kern="1200" dirty="0"/>
            <a:t>Book-Keeping</a:t>
          </a:r>
        </a:p>
      </dsp:txBody>
      <dsp:txXfrm>
        <a:off x="376619" y="4410058"/>
        <a:ext cx="2361444" cy="6462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D90571-36CC-314C-AE0E-6A11E1982FCA}">
      <dsp:nvSpPr>
        <dsp:cNvPr id="0" name=""/>
        <dsp:cNvSpPr/>
      </dsp:nvSpPr>
      <dsp:spPr>
        <a:xfrm>
          <a:off x="1323052" y="-115191"/>
          <a:ext cx="5379671" cy="5379671"/>
        </a:xfrm>
        <a:prstGeom prst="circularArrow">
          <a:avLst>
            <a:gd name="adj1" fmla="val 5544"/>
            <a:gd name="adj2" fmla="val 330680"/>
            <a:gd name="adj3" fmla="val 13767645"/>
            <a:gd name="adj4" fmla="val 17391005"/>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ED9E10-E28E-3645-9710-DF9180E219F3}">
      <dsp:nvSpPr>
        <dsp:cNvPr id="0" name=""/>
        <dsp:cNvSpPr/>
      </dsp:nvSpPr>
      <dsp:spPr>
        <a:xfrm>
          <a:off x="2748841" y="85426"/>
          <a:ext cx="2528093" cy="9314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Acquire Data</a:t>
          </a:r>
        </a:p>
      </dsp:txBody>
      <dsp:txXfrm>
        <a:off x="2794310" y="130895"/>
        <a:ext cx="2437155" cy="840500"/>
      </dsp:txXfrm>
    </dsp:sp>
    <dsp:sp modelId="{BE27B1C7-8440-A741-BC77-DFF86F5E3276}">
      <dsp:nvSpPr>
        <dsp:cNvPr id="0" name=""/>
        <dsp:cNvSpPr/>
      </dsp:nvSpPr>
      <dsp:spPr>
        <a:xfrm>
          <a:off x="4930663" y="1504308"/>
          <a:ext cx="2528093" cy="126404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Hangar</a:t>
          </a:r>
        </a:p>
      </dsp:txBody>
      <dsp:txXfrm>
        <a:off x="4992369" y="1566014"/>
        <a:ext cx="2404681" cy="1140634"/>
      </dsp:txXfrm>
    </dsp:sp>
    <dsp:sp modelId="{1F3D83E2-CF98-1A42-A5E3-9076FB5DB12C}">
      <dsp:nvSpPr>
        <dsp:cNvPr id="0" name=""/>
        <dsp:cNvSpPr/>
      </dsp:nvSpPr>
      <dsp:spPr>
        <a:xfrm>
          <a:off x="4261228" y="4069193"/>
          <a:ext cx="2200199" cy="126404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Augment Data</a:t>
          </a:r>
        </a:p>
      </dsp:txBody>
      <dsp:txXfrm>
        <a:off x="4322934" y="4130899"/>
        <a:ext cx="2076787" cy="1140634"/>
      </dsp:txXfrm>
    </dsp:sp>
    <dsp:sp modelId="{E7133559-40B8-E846-A023-FFC8D2BB1FF6}">
      <dsp:nvSpPr>
        <dsp:cNvPr id="0" name=""/>
        <dsp:cNvSpPr/>
      </dsp:nvSpPr>
      <dsp:spPr>
        <a:xfrm>
          <a:off x="1403477" y="4250792"/>
          <a:ext cx="2528093" cy="90718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Train Model</a:t>
          </a:r>
        </a:p>
      </dsp:txBody>
      <dsp:txXfrm>
        <a:off x="1447762" y="4295077"/>
        <a:ext cx="2439523" cy="818611"/>
      </dsp:txXfrm>
    </dsp:sp>
    <dsp:sp modelId="{71032370-EC55-CC4B-98EC-CC556B1892D6}">
      <dsp:nvSpPr>
        <dsp:cNvPr id="0" name=""/>
        <dsp:cNvSpPr/>
      </dsp:nvSpPr>
      <dsp:spPr>
        <a:xfrm>
          <a:off x="669243" y="1504308"/>
          <a:ext cx="2323646" cy="126404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Deploy To Production</a:t>
          </a:r>
        </a:p>
      </dsp:txBody>
      <dsp:txXfrm>
        <a:off x="730949" y="1566014"/>
        <a:ext cx="2200234" cy="1140634"/>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20A62C-4B6A-5047-8730-DCB887F676ED}" type="datetimeFigureOut">
              <a:rPr lang="en-US" smtClean="0"/>
              <a:t>7/22/20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9A4E44-487C-3F4D-8D3D-A042834E405E}" type="slidenum">
              <a:rPr lang="en-US" smtClean="0"/>
              <a:t>‹#›</a:t>
            </a:fld>
            <a:endParaRPr lang="en-US"/>
          </a:p>
        </p:txBody>
      </p:sp>
    </p:spTree>
    <p:extLst>
      <p:ext uri="{BB962C8B-B14F-4D97-AF65-F5344CB8AC3E}">
        <p14:creationId xmlns:p14="http://schemas.microsoft.com/office/powerpoint/2010/main" val="1654994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hangar-py.readthedocs.io/en/latest/concepts.html#the-domain-specific-file-format-proble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Access data across time (at the same time)</a:t>
            </a:r>
          </a:p>
          <a:p>
            <a:pPr marL="685800" lvl="1" indent="-228600">
              <a:buAutoNum type="arabicParenR"/>
            </a:pPr>
            <a:r>
              <a:rPr lang="en-US" dirty="0"/>
              <a:t>Two training processes at different checkouts in parallel</a:t>
            </a:r>
          </a:p>
          <a:p>
            <a:pPr marL="685800" lvl="1" indent="-228600">
              <a:buAutoNum type="arabicParenR"/>
            </a:pPr>
            <a:endParaRPr lang="en-US" dirty="0"/>
          </a:p>
          <a:p>
            <a:pPr marL="228600" lvl="0" indent="-228600">
              <a:buAutoNum type="arabicParenR"/>
            </a:pPr>
            <a:r>
              <a:rPr lang="en-US" dirty="0"/>
              <a:t>Conceptual diagram</a:t>
            </a:r>
          </a:p>
          <a:p>
            <a:pPr marL="685800" lvl="1" indent="-228600">
              <a:buAutoNum type="arabicParenR"/>
            </a:pPr>
            <a:r>
              <a:rPr lang="en-US" dirty="0"/>
              <a:t>In early stages, what changes quickest is model (data does not change a lot)</a:t>
            </a:r>
          </a:p>
          <a:p>
            <a:pPr marL="685800" lvl="1" indent="-228600">
              <a:buAutoNum type="arabicParenR"/>
            </a:pPr>
            <a:r>
              <a:rPr lang="en-US" dirty="0"/>
              <a:t>In late stages model tends to stay the same, data changes and is augmented in strategic ways (where model is lacking)</a:t>
            </a:r>
          </a:p>
          <a:p>
            <a:pPr marL="228600" lvl="0" indent="-228600">
              <a:buAutoNum type="arabicParenR"/>
            </a:pPr>
            <a:endParaRPr lang="en-US" dirty="0"/>
          </a:p>
          <a:p>
            <a:pPr marL="228600" lvl="0" indent="-228600">
              <a:buAutoNum type="arabicParenR"/>
            </a:pPr>
            <a:r>
              <a:rPr lang="en-US" dirty="0"/>
              <a:t>Tools are as important in all steps</a:t>
            </a:r>
          </a:p>
          <a:p>
            <a:pPr marL="228600" lvl="0" indent="-228600">
              <a:buAutoNum type="arabicParenR"/>
            </a:pPr>
            <a:endParaRPr lang="en-US" dirty="0"/>
          </a:p>
          <a:p>
            <a:pPr marL="228600" lvl="0" indent="-228600">
              <a:buAutoNum type="arabicParenR"/>
            </a:pPr>
            <a:r>
              <a:rPr lang="en-US" dirty="0"/>
              <a:t>Mention plugin system</a:t>
            </a:r>
          </a:p>
          <a:p>
            <a:endParaRPr lang="en-US" dirty="0"/>
          </a:p>
        </p:txBody>
      </p:sp>
      <p:sp>
        <p:nvSpPr>
          <p:cNvPr id="4" name="Slide Number Placeholder 3"/>
          <p:cNvSpPr>
            <a:spLocks noGrp="1"/>
          </p:cNvSpPr>
          <p:nvPr>
            <p:ph type="sldNum" sz="quarter" idx="5"/>
          </p:nvPr>
        </p:nvSpPr>
        <p:spPr/>
        <p:txBody>
          <a:bodyPr/>
          <a:lstStyle/>
          <a:p>
            <a:fld id="{6E9A4E44-487C-3F4D-8D3D-A042834E405E}" type="slidenum">
              <a:rPr lang="en-US" smtClean="0"/>
              <a:t>1</a:t>
            </a:fld>
            <a:endParaRPr lang="en-US"/>
          </a:p>
        </p:txBody>
      </p:sp>
    </p:spTree>
    <p:extLst>
      <p:ext uri="{BB962C8B-B14F-4D97-AF65-F5344CB8AC3E}">
        <p14:creationId xmlns:p14="http://schemas.microsoft.com/office/powerpoint/2010/main" val="1864567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Storage format / container optimal for that particular setup x</a:t>
            </a:r>
          </a:p>
          <a:p>
            <a:pPr marL="285750" indent="-285750">
              <a:buFont typeface="Arial" panose="020B0604020202020204" pitchFamily="34" charset="0"/>
              <a:buChar char="•"/>
            </a:pPr>
            <a:r>
              <a:rPr lang="en-US" sz="1200" dirty="0" err="1"/>
              <a:t>dtype</a:t>
            </a:r>
            <a:endParaRPr lang="en-US" sz="1200" dirty="0"/>
          </a:p>
          <a:p>
            <a:pPr marL="285750" indent="-285750">
              <a:buFont typeface="Arial" panose="020B0604020202020204" pitchFamily="34" charset="0"/>
              <a:buChar char="•"/>
            </a:pPr>
            <a:r>
              <a:rPr lang="en-US" sz="1200" dirty="0"/>
              <a:t>shape</a:t>
            </a:r>
          </a:p>
          <a:p>
            <a:pPr marL="285750" indent="-285750">
              <a:buFont typeface="Arial" panose="020B0604020202020204" pitchFamily="34" charset="0"/>
              <a:buChar char="•"/>
            </a:pPr>
            <a:r>
              <a:rPr lang="en-US" sz="1200" dirty="0"/>
              <a:t>name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E9A4E44-487C-3F4D-8D3D-A042834E405E}" type="slidenum">
              <a:rPr lang="en-US" smtClean="0"/>
              <a:t>13</a:t>
            </a:fld>
            <a:endParaRPr lang="en-US"/>
          </a:p>
        </p:txBody>
      </p:sp>
    </p:spTree>
    <p:extLst>
      <p:ext uri="{BB962C8B-B14F-4D97-AF65-F5344CB8AC3E}">
        <p14:creationId xmlns:p14="http://schemas.microsoft.com/office/powerpoint/2010/main" val="1046035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9A4E44-487C-3F4D-8D3D-A042834E405E}" type="slidenum">
              <a:rPr lang="en-US" smtClean="0"/>
              <a:t>14</a:t>
            </a:fld>
            <a:endParaRPr lang="en-US"/>
          </a:p>
        </p:txBody>
      </p:sp>
    </p:spTree>
    <p:extLst>
      <p:ext uri="{BB962C8B-B14F-4D97-AF65-F5344CB8AC3E}">
        <p14:creationId xmlns:p14="http://schemas.microsoft.com/office/powerpoint/2010/main" val="1324902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describing commit contents is tiny</a:t>
            </a:r>
          </a:p>
          <a:p>
            <a:r>
              <a:rPr lang="en-US" dirty="0"/>
              <a:t>- LMDB Under the hood </a:t>
            </a:r>
          </a:p>
          <a:p>
            <a:endParaRPr lang="en-US" dirty="0"/>
          </a:p>
          <a:p>
            <a:r>
              <a:rPr lang="en-US" dirty="0"/>
              <a:t>Record format is very simple, incredibly fast to access</a:t>
            </a:r>
          </a:p>
          <a:p>
            <a:endParaRPr lang="en-US" dirty="0"/>
          </a:p>
          <a:p>
            <a:r>
              <a:rPr lang="en-US" dirty="0"/>
              <a:t>If Disk corruption or malicious tampering occurs, we will know! </a:t>
            </a:r>
          </a:p>
          <a:p>
            <a:endParaRPr lang="en-US" dirty="0"/>
          </a:p>
        </p:txBody>
      </p:sp>
      <p:sp>
        <p:nvSpPr>
          <p:cNvPr id="4" name="Slide Number Placeholder 3"/>
          <p:cNvSpPr>
            <a:spLocks noGrp="1"/>
          </p:cNvSpPr>
          <p:nvPr>
            <p:ph type="sldNum" sz="quarter" idx="5"/>
          </p:nvPr>
        </p:nvSpPr>
        <p:spPr/>
        <p:txBody>
          <a:bodyPr/>
          <a:lstStyle/>
          <a:p>
            <a:fld id="{6E9A4E44-487C-3F4D-8D3D-A042834E405E}" type="slidenum">
              <a:rPr lang="en-US" smtClean="0"/>
              <a:t>15</a:t>
            </a:fld>
            <a:endParaRPr lang="en-US"/>
          </a:p>
        </p:txBody>
      </p:sp>
    </p:spTree>
    <p:extLst>
      <p:ext uri="{BB962C8B-B14F-4D97-AF65-F5344CB8AC3E}">
        <p14:creationId xmlns:p14="http://schemas.microsoft.com/office/powerpoint/2010/main" val="2944010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9A4E44-487C-3F4D-8D3D-A042834E405E}" type="slidenum">
              <a:rPr lang="en-US" smtClean="0"/>
              <a:t>16</a:t>
            </a:fld>
            <a:endParaRPr lang="en-US"/>
          </a:p>
        </p:txBody>
      </p:sp>
    </p:spTree>
    <p:extLst>
      <p:ext uri="{BB962C8B-B14F-4D97-AF65-F5344CB8AC3E}">
        <p14:creationId xmlns:p14="http://schemas.microsoft.com/office/powerpoint/2010/main" val="2641542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backend each data piece is stored in is irrelevant.</a:t>
            </a:r>
          </a:p>
          <a:p>
            <a:r>
              <a:rPr lang="en-US" dirty="0"/>
              <a:t>Book-keeping only cares that some sample is in a particular commit and that it had some hash.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can keep the entire repo history and contents in a few MBs. </a:t>
            </a:r>
            <a:endParaRPr lang="en-US" dirty="0"/>
          </a:p>
          <a:p>
            <a:endParaRPr lang="en-US" dirty="0"/>
          </a:p>
          <a:p>
            <a:r>
              <a:rPr lang="en-US" dirty="0"/>
              <a:t>The hash points to some locating info which when passed through the hangar core is parsed into a backend type and some arbitrary locating info (pertinent only to the backend storing that Piece of data)</a:t>
            </a:r>
          </a:p>
          <a:p>
            <a:endParaRPr lang="en-US" dirty="0"/>
          </a:p>
        </p:txBody>
      </p:sp>
      <p:sp>
        <p:nvSpPr>
          <p:cNvPr id="4" name="Slide Number Placeholder 3"/>
          <p:cNvSpPr>
            <a:spLocks noGrp="1"/>
          </p:cNvSpPr>
          <p:nvPr>
            <p:ph type="sldNum" sz="quarter" idx="5"/>
          </p:nvPr>
        </p:nvSpPr>
        <p:spPr/>
        <p:txBody>
          <a:bodyPr/>
          <a:lstStyle/>
          <a:p>
            <a:fld id="{6E9A4E44-487C-3F4D-8D3D-A042834E405E}" type="slidenum">
              <a:rPr lang="en-US" smtClean="0"/>
              <a:t>17</a:t>
            </a:fld>
            <a:endParaRPr lang="en-US"/>
          </a:p>
        </p:txBody>
      </p:sp>
    </p:spTree>
    <p:extLst>
      <p:ext uri="{BB962C8B-B14F-4D97-AF65-F5344CB8AC3E}">
        <p14:creationId xmlns:p14="http://schemas.microsoft.com/office/powerpoint/2010/main" val="3836679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is loaded in memory and passed directly to applications.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Humans are not the intended recipients of data stored, Machines are.</a:t>
            </a:r>
          </a:p>
          <a:p>
            <a:pPr marL="742950" lvl="1" indent="-285750">
              <a:buFontTx/>
              <a:buChar char="-"/>
            </a:pPr>
            <a:r>
              <a:rPr lang="en-US" dirty="0"/>
              <a:t>Applications just need to data in memory</a:t>
            </a:r>
          </a:p>
          <a:p>
            <a:pPr marL="742950" lvl="1" indent="-285750">
              <a:buFontTx/>
              <a:buChar char="-"/>
            </a:pPr>
            <a:r>
              <a:rPr lang="en-US" dirty="0"/>
              <a:t>Contents retrieved upon request</a:t>
            </a:r>
          </a:p>
          <a:p>
            <a:endParaRPr lang="en-US" dirty="0"/>
          </a:p>
          <a:p>
            <a:r>
              <a:rPr lang="en-US" dirty="0"/>
              <a:t>The backend type and locating info for some piece of data is relevant only to a single machine/disk.</a:t>
            </a:r>
          </a:p>
          <a:p>
            <a:r>
              <a:rPr lang="en-US" dirty="0"/>
              <a:t>Another clone will know the same data hash exists, but it probably stored it in a different location or even backend!</a:t>
            </a:r>
          </a:p>
          <a:p>
            <a:endParaRPr lang="en-US" dirty="0"/>
          </a:p>
          <a:p>
            <a:r>
              <a:rPr lang="en-US" dirty="0"/>
              <a:t>Terminology:</a:t>
            </a:r>
          </a:p>
          <a:p>
            <a:endParaRPr lang="en-US" dirty="0"/>
          </a:p>
          <a:p>
            <a:pPr marL="285750" indent="-285750">
              <a:buFontTx/>
              <a:buChar char="-"/>
            </a:pPr>
            <a:r>
              <a:rPr lang="en-US" dirty="0"/>
              <a:t>Checkout</a:t>
            </a:r>
          </a:p>
          <a:p>
            <a:pPr marL="285750" indent="-285750">
              <a:buFontTx/>
              <a:buChar char="-"/>
            </a:pPr>
            <a:r>
              <a:rPr lang="en-US" dirty="0"/>
              <a:t>Commit</a:t>
            </a:r>
          </a:p>
          <a:p>
            <a:pPr marL="285750" indent="-285750">
              <a:buFontTx/>
              <a:buChar char="-"/>
            </a:pPr>
            <a:r>
              <a:rPr lang="en-US" dirty="0"/>
              <a:t>Branch</a:t>
            </a:r>
          </a:p>
          <a:p>
            <a:pPr marL="285750" indent="-285750">
              <a:buFontTx/>
              <a:buChar char="-"/>
            </a:pPr>
            <a:r>
              <a:rPr lang="en-US" dirty="0"/>
              <a:t>Merge</a:t>
            </a:r>
          </a:p>
          <a:p>
            <a:pPr marL="285750" indent="-285750">
              <a:buFontTx/>
              <a:buChar char="-"/>
            </a:pPr>
            <a:r>
              <a:rPr lang="en-US" dirty="0"/>
              <a:t>Diff</a:t>
            </a:r>
          </a:p>
          <a:p>
            <a:pPr marL="285750" indent="-285750">
              <a:buFontTx/>
              <a:buChar char="-"/>
            </a:pPr>
            <a:r>
              <a:rPr lang="en-US" dirty="0"/>
              <a:t>Clone</a:t>
            </a:r>
          </a:p>
          <a:p>
            <a:pPr marL="285750" indent="-285750">
              <a:buFontTx/>
              <a:buChar char="-"/>
            </a:pPr>
            <a:r>
              <a:rPr lang="en-US" dirty="0"/>
              <a:t>Push / pull / fetch</a:t>
            </a:r>
          </a:p>
          <a:p>
            <a:endParaRPr lang="en-US" dirty="0"/>
          </a:p>
          <a:p>
            <a:r>
              <a:rPr lang="en-US" dirty="0"/>
              <a:t>Internals:</a:t>
            </a:r>
          </a:p>
          <a:p>
            <a:endParaRPr lang="en-US" dirty="0"/>
          </a:p>
          <a:p>
            <a:pPr marL="285750" indent="-285750">
              <a:buFont typeface="Arial" panose="020B0604020202020204" pitchFamily="34" charset="0"/>
              <a:buChar char="•"/>
            </a:pPr>
            <a:r>
              <a:rPr lang="en-US" dirty="0"/>
              <a:t>Pointer Based History/Branches</a:t>
            </a:r>
          </a:p>
          <a:p>
            <a:pPr marL="285750" indent="-285750">
              <a:buFont typeface="Arial" panose="020B0604020202020204" pitchFamily="34" charset="0"/>
              <a:buChar char="•"/>
            </a:pPr>
            <a:r>
              <a:rPr lang="en-US" dirty="0"/>
              <a:t>Fast diff/merging (custom diff-tree algorithm)</a:t>
            </a:r>
          </a:p>
          <a:p>
            <a:pPr marL="285750" indent="-285750">
              <a:buFont typeface="Arial" panose="020B0604020202020204" pitchFamily="34" charset="0"/>
              <a:buChar char="•"/>
            </a:pPr>
            <a:r>
              <a:rPr lang="en-US" dirty="0"/>
              <a:t>Content addressable file store</a:t>
            </a:r>
          </a:p>
          <a:p>
            <a:pPr marL="285750" indent="-285750">
              <a:buFont typeface="Arial" panose="020B0604020202020204" pitchFamily="34" charset="0"/>
              <a:buChar char="•"/>
            </a:pPr>
            <a:r>
              <a:rPr lang="en-US" dirty="0"/>
              <a:t>Commit digest calculated from contents of commit and parent digest (cryptographically secure hashes)</a:t>
            </a:r>
          </a:p>
          <a:p>
            <a:endParaRPr lang="en-US" dirty="0"/>
          </a:p>
          <a:p>
            <a:endParaRPr lang="en-US" dirty="0"/>
          </a:p>
        </p:txBody>
      </p:sp>
      <p:sp>
        <p:nvSpPr>
          <p:cNvPr id="4" name="Slide Number Placeholder 3"/>
          <p:cNvSpPr>
            <a:spLocks noGrp="1"/>
          </p:cNvSpPr>
          <p:nvPr>
            <p:ph type="sldNum" sz="quarter" idx="5"/>
          </p:nvPr>
        </p:nvSpPr>
        <p:spPr/>
        <p:txBody>
          <a:bodyPr/>
          <a:lstStyle/>
          <a:p>
            <a:fld id="{6E9A4E44-487C-3F4D-8D3D-A042834E405E}" type="slidenum">
              <a:rPr lang="en-US" smtClean="0"/>
              <a:t>18</a:t>
            </a:fld>
            <a:endParaRPr lang="en-US"/>
          </a:p>
        </p:txBody>
      </p:sp>
    </p:spTree>
    <p:extLst>
      <p:ext uri="{BB962C8B-B14F-4D97-AF65-F5344CB8AC3E}">
        <p14:creationId xmlns:p14="http://schemas.microsoft.com/office/powerpoint/2010/main" val="2225565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9A4E44-487C-3F4D-8D3D-A042834E405E}" type="slidenum">
              <a:rPr lang="en-US" smtClean="0"/>
              <a:t>20</a:t>
            </a:fld>
            <a:endParaRPr lang="en-US"/>
          </a:p>
        </p:txBody>
      </p:sp>
    </p:spTree>
    <p:extLst>
      <p:ext uri="{BB962C8B-B14F-4D97-AF65-F5344CB8AC3E}">
        <p14:creationId xmlns:p14="http://schemas.microsoft.com/office/powerpoint/2010/main" val="3926886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9A4E44-487C-3F4D-8D3D-A042834E405E}" type="slidenum">
              <a:rPr lang="en-US" smtClean="0"/>
              <a:t>21</a:t>
            </a:fld>
            <a:endParaRPr lang="en-US"/>
          </a:p>
        </p:txBody>
      </p:sp>
    </p:spTree>
    <p:extLst>
      <p:ext uri="{BB962C8B-B14F-4D97-AF65-F5344CB8AC3E}">
        <p14:creationId xmlns:p14="http://schemas.microsoft.com/office/powerpoint/2010/main" val="3347779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Transformation pipelines are complex</a:t>
            </a:r>
          </a:p>
          <a:p>
            <a:endParaRPr lang="en-US" dirty="0"/>
          </a:p>
          <a:p>
            <a:r>
              <a:rPr lang="en-US" dirty="0"/>
              <a:t>Dataset Improving and Expanding Continuously</a:t>
            </a:r>
          </a:p>
          <a:p>
            <a:endParaRPr lang="en-US" dirty="0"/>
          </a:p>
          <a:p>
            <a:r>
              <a:rPr lang="en-US" dirty="0"/>
              <a:t>New techniques and ideas tested constantly to achieve best outcome</a:t>
            </a:r>
          </a:p>
          <a:p>
            <a:endParaRPr lang="en-US" dirty="0"/>
          </a:p>
          <a:p>
            <a:r>
              <a:rPr lang="en-US" dirty="0"/>
              <a:t>Continuous delivery of best model.</a:t>
            </a:r>
          </a:p>
          <a:p>
            <a:endParaRPr lang="en-US" dirty="0"/>
          </a:p>
          <a:p>
            <a:endParaRPr lang="en-US" dirty="0"/>
          </a:p>
        </p:txBody>
      </p:sp>
      <p:sp>
        <p:nvSpPr>
          <p:cNvPr id="4" name="Slide Number Placeholder 3"/>
          <p:cNvSpPr>
            <a:spLocks noGrp="1"/>
          </p:cNvSpPr>
          <p:nvPr>
            <p:ph type="sldNum" sz="quarter" idx="5"/>
          </p:nvPr>
        </p:nvSpPr>
        <p:spPr/>
        <p:txBody>
          <a:bodyPr/>
          <a:lstStyle/>
          <a:p>
            <a:fld id="{6E9A4E44-487C-3F4D-8D3D-A042834E405E}" type="slidenum">
              <a:rPr lang="en-US" smtClean="0"/>
              <a:t>25</a:t>
            </a:fld>
            <a:endParaRPr lang="en-US"/>
          </a:p>
        </p:txBody>
      </p:sp>
    </p:spTree>
    <p:extLst>
      <p:ext uri="{BB962C8B-B14F-4D97-AF65-F5344CB8AC3E}">
        <p14:creationId xmlns:p14="http://schemas.microsoft.com/office/powerpoint/2010/main" val="931505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Finishing thoughts. </a:t>
            </a:r>
          </a:p>
          <a:p>
            <a:endParaRPr lang="en-US" dirty="0"/>
          </a:p>
          <a:p>
            <a:pPr marL="285750" indent="-285750">
              <a:buFont typeface="Arial" panose="020B0604020202020204" pitchFamily="34" charset="0"/>
              <a:buChar char="•"/>
            </a:pPr>
            <a:r>
              <a:rPr lang="en-US" dirty="0"/>
              <a:t>Git-like system for distributed collaboration of dataset curation</a:t>
            </a:r>
          </a:p>
          <a:p>
            <a:pPr marL="285750" indent="-285750">
              <a:buFont typeface="Arial" panose="020B0604020202020204" pitchFamily="34" charset="0"/>
              <a:buChar char="•"/>
            </a:pPr>
            <a:r>
              <a:rPr lang="en-US" dirty="0"/>
              <a:t>Optimized disk cache to put into data pipeline.</a:t>
            </a:r>
          </a:p>
          <a:p>
            <a:pPr marL="285750" indent="-285750">
              <a:buFont typeface="Arial" panose="020B0604020202020204" pitchFamily="34" charset="0"/>
              <a:buChar char="•"/>
            </a:pPr>
            <a:r>
              <a:rPr lang="en-US" dirty="0"/>
              <a:t>Huge amount of control over what gets returned.</a:t>
            </a:r>
          </a:p>
          <a:p>
            <a:endParaRPr lang="en-US" dirty="0"/>
          </a:p>
          <a:p>
            <a:endParaRPr lang="en-US" dirty="0"/>
          </a:p>
          <a:p>
            <a:pPr marL="285750" indent="-285750">
              <a:buFontTx/>
              <a:buChar char="-"/>
            </a:pPr>
            <a:r>
              <a:rPr lang="en-US" dirty="0"/>
              <a:t>This system has odd scaling properties, it’s unclear where the bottleneck lies, and we’ve been unable to find breaking point as of now. Ask for people to test with huge datasets and report back.</a:t>
            </a:r>
          </a:p>
          <a:p>
            <a:pPr marL="285750" indent="-285750">
              <a:buFontTx/>
              <a:buChar char="-"/>
            </a:pPr>
            <a:r>
              <a:rPr lang="en-US" dirty="0"/>
              <a:t>Data integrity is protected at all costs, users cannot perform dangerous operations by design (Hangar lies to the user. What is returned is not what it appears to be)</a:t>
            </a:r>
          </a:p>
          <a:p>
            <a:pPr marL="285750" indent="-285750">
              <a:buFontTx/>
              <a:buChar char="-"/>
            </a:pPr>
            <a:r>
              <a:rPr lang="en-US" dirty="0"/>
              <a:t>If disk corruption occurs, we’ll let you know. </a:t>
            </a:r>
          </a:p>
          <a:p>
            <a:pPr marL="285750" indent="-285750">
              <a:buFontTx/>
              <a:buChar char="-"/>
            </a:pPr>
            <a:r>
              <a:rPr lang="en-US" dirty="0"/>
              <a:t>Core is solid and ready for real testing</a:t>
            </a:r>
          </a:p>
          <a:p>
            <a:pPr marL="285750" indent="-285750">
              <a:buFontTx/>
              <a:buChar char="-"/>
            </a:pPr>
            <a:r>
              <a:rPr lang="en-US" dirty="0"/>
              <a:t>Many features still need development</a:t>
            </a:r>
          </a:p>
          <a:p>
            <a:pPr marL="285750" indent="-285750">
              <a:buFontTx/>
              <a:buChar char="-"/>
            </a:pPr>
            <a:r>
              <a:rPr lang="en-US" dirty="0" err="1"/>
              <a:t>TileDB</a:t>
            </a:r>
            <a:r>
              <a:rPr lang="en-US" dirty="0"/>
              <a:t> backend to be implemented soon (S3/</a:t>
            </a:r>
            <a:r>
              <a:rPr lang="en-US" dirty="0" err="1"/>
              <a:t>gcp</a:t>
            </a:r>
            <a:r>
              <a:rPr lang="en-US" dirty="0"/>
              <a:t> integration)</a:t>
            </a:r>
          </a:p>
          <a:p>
            <a:endParaRPr lang="en-US" dirty="0"/>
          </a:p>
          <a:p>
            <a:endParaRPr lang="en-US" dirty="0"/>
          </a:p>
        </p:txBody>
      </p:sp>
      <p:sp>
        <p:nvSpPr>
          <p:cNvPr id="4" name="Slide Number Placeholder 3"/>
          <p:cNvSpPr>
            <a:spLocks noGrp="1"/>
          </p:cNvSpPr>
          <p:nvPr>
            <p:ph type="sldNum" sz="quarter" idx="5"/>
          </p:nvPr>
        </p:nvSpPr>
        <p:spPr/>
        <p:txBody>
          <a:bodyPr/>
          <a:lstStyle/>
          <a:p>
            <a:fld id="{6E9A4E44-487C-3F4D-8D3D-A042834E405E}" type="slidenum">
              <a:rPr lang="en-US" smtClean="0"/>
              <a:t>26</a:t>
            </a:fld>
            <a:endParaRPr lang="en-US"/>
          </a:p>
        </p:txBody>
      </p:sp>
    </p:spTree>
    <p:extLst>
      <p:ext uri="{BB962C8B-B14F-4D97-AF65-F5344CB8AC3E}">
        <p14:creationId xmlns:p14="http://schemas.microsoft.com/office/powerpoint/2010/main" val="1795878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p>
        </p:txBody>
      </p:sp>
      <p:sp>
        <p:nvSpPr>
          <p:cNvPr id="4" name="Slide Number Placeholder 3"/>
          <p:cNvSpPr>
            <a:spLocks noGrp="1"/>
          </p:cNvSpPr>
          <p:nvPr>
            <p:ph type="sldNum" sz="quarter" idx="5"/>
          </p:nvPr>
        </p:nvSpPr>
        <p:spPr/>
        <p:txBody>
          <a:bodyPr/>
          <a:lstStyle/>
          <a:p>
            <a:fld id="{6E9A4E44-487C-3F4D-8D3D-A042834E405E}" type="slidenum">
              <a:rPr lang="en-US" smtClean="0"/>
              <a:t>2</a:t>
            </a:fld>
            <a:endParaRPr lang="en-US"/>
          </a:p>
        </p:txBody>
      </p:sp>
    </p:spTree>
    <p:extLst>
      <p:ext uri="{BB962C8B-B14F-4D97-AF65-F5344CB8AC3E}">
        <p14:creationId xmlns:p14="http://schemas.microsoft.com/office/powerpoint/2010/main" val="966750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Transformation pipelines are complex</a:t>
            </a:r>
          </a:p>
          <a:p>
            <a:endParaRPr lang="en-US" dirty="0"/>
          </a:p>
          <a:p>
            <a:r>
              <a:rPr lang="en-US" dirty="0"/>
              <a:t>Dataset Improving and Expanding Continuously</a:t>
            </a:r>
          </a:p>
          <a:p>
            <a:endParaRPr lang="en-US" dirty="0"/>
          </a:p>
          <a:p>
            <a:r>
              <a:rPr lang="en-US" dirty="0"/>
              <a:t>New techniques and ideas tested constantly to achieve best outcome</a:t>
            </a:r>
          </a:p>
          <a:p>
            <a:endParaRPr lang="en-US" dirty="0"/>
          </a:p>
          <a:p>
            <a:r>
              <a:rPr lang="en-US" dirty="0"/>
              <a:t>Continuous delivery of best model.</a:t>
            </a:r>
          </a:p>
          <a:p>
            <a:endParaRPr lang="en-US" dirty="0"/>
          </a:p>
          <a:p>
            <a:r>
              <a:rPr lang="en-US" dirty="0"/>
              <a:t>Expensive</a:t>
            </a:r>
          </a:p>
          <a:p>
            <a:endParaRPr lang="en-US" dirty="0"/>
          </a:p>
          <a:p>
            <a:r>
              <a:rPr lang="en-US" dirty="0"/>
              <a:t>People cost</a:t>
            </a:r>
          </a:p>
          <a:p>
            <a:endParaRPr lang="en-US" dirty="0"/>
          </a:p>
          <a:p>
            <a:endParaRPr lang="en-US" dirty="0"/>
          </a:p>
        </p:txBody>
      </p:sp>
      <p:sp>
        <p:nvSpPr>
          <p:cNvPr id="4" name="Slide Number Placeholder 3"/>
          <p:cNvSpPr>
            <a:spLocks noGrp="1"/>
          </p:cNvSpPr>
          <p:nvPr>
            <p:ph type="sldNum" sz="quarter" idx="5"/>
          </p:nvPr>
        </p:nvSpPr>
        <p:spPr/>
        <p:txBody>
          <a:bodyPr/>
          <a:lstStyle/>
          <a:p>
            <a:fld id="{6E9A4E44-487C-3F4D-8D3D-A042834E405E}" type="slidenum">
              <a:rPr lang="en-US" smtClean="0"/>
              <a:t>3</a:t>
            </a:fld>
            <a:endParaRPr lang="en-US"/>
          </a:p>
        </p:txBody>
      </p:sp>
    </p:spTree>
    <p:extLst>
      <p:ext uri="{BB962C8B-B14F-4D97-AF65-F5344CB8AC3E}">
        <p14:creationId xmlns:p14="http://schemas.microsoft.com/office/powerpoint/2010/main" val="597864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Early stage: Model changes often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Late stage: In late stages model tends to stay the same, data changes and is augmented in strategic ways (where model is lacking)</a:t>
            </a:r>
          </a:p>
        </p:txBody>
      </p:sp>
      <p:sp>
        <p:nvSpPr>
          <p:cNvPr id="4" name="Slide Number Placeholder 3"/>
          <p:cNvSpPr>
            <a:spLocks noGrp="1"/>
          </p:cNvSpPr>
          <p:nvPr>
            <p:ph type="sldNum" sz="quarter" idx="5"/>
          </p:nvPr>
        </p:nvSpPr>
        <p:spPr/>
        <p:txBody>
          <a:bodyPr/>
          <a:lstStyle/>
          <a:p>
            <a:fld id="{6E9A4E44-487C-3F4D-8D3D-A042834E405E}" type="slidenum">
              <a:rPr lang="en-US" smtClean="0"/>
              <a:t>4</a:t>
            </a:fld>
            <a:endParaRPr lang="en-US"/>
          </a:p>
        </p:txBody>
      </p:sp>
    </p:spTree>
    <p:extLst>
      <p:ext uri="{BB962C8B-B14F-4D97-AF65-F5344CB8AC3E}">
        <p14:creationId xmlns:p14="http://schemas.microsoft.com/office/powerpoint/2010/main" val="752419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common side effect of the </a:t>
            </a:r>
            <a:r>
              <a:rPr lang="en-US" sz="1200" b="0" i="0" u="none" strike="noStrike" kern="1200" dirty="0">
                <a:solidFill>
                  <a:schemeClr val="tx1"/>
                </a:solidFill>
                <a:effectLst/>
                <a:latin typeface="+mn-lt"/>
                <a:ea typeface="+mn-ea"/>
                <a:cs typeface="+mn-cs"/>
                <a:hlinkClick r:id="rId3"/>
              </a:rPr>
              <a:t>The Domain-Specific File Format Problem</a:t>
            </a:r>
            <a:r>
              <a:rPr lang="en-US" sz="1200" b="0" i="0" kern="1200" dirty="0">
                <a:solidFill>
                  <a:schemeClr val="tx1"/>
                </a:solidFill>
                <a:effectLst/>
                <a:latin typeface="+mn-lt"/>
                <a:ea typeface="+mn-ea"/>
                <a:cs typeface="+mn-cs"/>
              </a:rPr>
              <a:t> is that anyone who wants to work with an organization’s/project’s data needs to not only have some domain expertise (so they can do useful things with the data), but they also need to have a non-trivial understanding of the projects dataset, file format, and access conventions / transformation pipelines. </a:t>
            </a:r>
            <a:r>
              <a:rPr lang="en-US" sz="1200" b="0" i="1" kern="1200" dirty="0">
                <a:solidFill>
                  <a:schemeClr val="tx1"/>
                </a:solidFill>
                <a:effectLst/>
                <a:latin typeface="+mn-lt"/>
                <a:ea typeface="+mn-ea"/>
                <a:cs typeface="+mn-cs"/>
              </a:rPr>
              <a:t>In a world where highly specialized talent is already scarce, this phenomenon shrinks the pool of available collaborators dramatically.</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Given this situation, it’s understandable why when most organizations spend massive amounts of money and time to build a team, collect &amp; annotate data, and build an infrastructure around that information, they hold it for their private use with little regards for how the world could use it together. Businesses rely on proprietary information to stay ahead of their competitors, and because this information is so difficult (and expensive) to generate, it’s completely reasonable that they should be the ones to benefit from all that work.</a:t>
            </a:r>
          </a:p>
          <a:p>
            <a:endParaRPr lang="en-US" dirty="0"/>
          </a:p>
        </p:txBody>
      </p:sp>
      <p:sp>
        <p:nvSpPr>
          <p:cNvPr id="4" name="Slide Number Placeholder 3"/>
          <p:cNvSpPr>
            <a:spLocks noGrp="1"/>
          </p:cNvSpPr>
          <p:nvPr>
            <p:ph type="sldNum" sz="quarter" idx="5"/>
          </p:nvPr>
        </p:nvSpPr>
        <p:spPr/>
        <p:txBody>
          <a:bodyPr/>
          <a:lstStyle/>
          <a:p>
            <a:fld id="{6E9A4E44-487C-3F4D-8D3D-A042834E405E}" type="slidenum">
              <a:rPr lang="en-US" smtClean="0"/>
              <a:t>5</a:t>
            </a:fld>
            <a:endParaRPr lang="en-US"/>
          </a:p>
        </p:txBody>
      </p:sp>
    </p:spTree>
    <p:extLst>
      <p:ext uri="{BB962C8B-B14F-4D97-AF65-F5344CB8AC3E}">
        <p14:creationId xmlns:p14="http://schemas.microsoft.com/office/powerpoint/2010/main" val="3337784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know which commit / version of a codebase produced some ML model or analysis result</a:t>
            </a:r>
          </a:p>
          <a:p>
            <a:endParaRPr lang="en-US" dirty="0"/>
          </a:p>
          <a:p>
            <a:r>
              <a:rPr lang="en-US" dirty="0"/>
              <a:t>Do you know the exact data used as input to achieve that outcome?</a:t>
            </a:r>
          </a:p>
          <a:p>
            <a:endParaRPr lang="en-US" dirty="0"/>
          </a:p>
          <a:p>
            <a:r>
              <a:rPr lang="en-US" dirty="0"/>
              <a:t>Could you reconstruct the exact input data which produced some result? </a:t>
            </a:r>
          </a:p>
          <a:p>
            <a:endParaRPr lang="en-US" dirty="0"/>
          </a:p>
        </p:txBody>
      </p:sp>
      <p:sp>
        <p:nvSpPr>
          <p:cNvPr id="4" name="Slide Number Placeholder 3"/>
          <p:cNvSpPr>
            <a:spLocks noGrp="1"/>
          </p:cNvSpPr>
          <p:nvPr>
            <p:ph type="sldNum" sz="quarter" idx="5"/>
          </p:nvPr>
        </p:nvSpPr>
        <p:spPr/>
        <p:txBody>
          <a:bodyPr/>
          <a:lstStyle/>
          <a:p>
            <a:fld id="{6E9A4E44-487C-3F4D-8D3D-A042834E405E}" type="slidenum">
              <a:rPr lang="en-US" smtClean="0"/>
              <a:t>6</a:t>
            </a:fld>
            <a:endParaRPr lang="en-US"/>
          </a:p>
        </p:txBody>
      </p:sp>
    </p:spTree>
    <p:extLst>
      <p:ext uri="{BB962C8B-B14F-4D97-AF65-F5344CB8AC3E}">
        <p14:creationId xmlns:p14="http://schemas.microsoft.com/office/powerpoint/2010/main" val="4121564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9A4E44-487C-3F4D-8D3D-A042834E405E}" type="slidenum">
              <a:rPr lang="en-US" smtClean="0"/>
              <a:t>7</a:t>
            </a:fld>
            <a:endParaRPr lang="en-US"/>
          </a:p>
        </p:txBody>
      </p:sp>
    </p:spTree>
    <p:extLst>
      <p:ext uri="{BB962C8B-B14F-4D97-AF65-F5344CB8AC3E}">
        <p14:creationId xmlns:p14="http://schemas.microsoft.com/office/powerpoint/2010/main" val="666077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9A4E44-487C-3F4D-8D3D-A042834E405E}" type="slidenum">
              <a:rPr lang="en-US" smtClean="0"/>
              <a:t>11</a:t>
            </a:fld>
            <a:endParaRPr lang="en-US"/>
          </a:p>
        </p:txBody>
      </p:sp>
    </p:spTree>
    <p:extLst>
      <p:ext uri="{BB962C8B-B14F-4D97-AF65-F5344CB8AC3E}">
        <p14:creationId xmlns:p14="http://schemas.microsoft.com/office/powerpoint/2010/main" val="4069946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Arraysets</a:t>
            </a:r>
            <a:r>
              <a:rPr lang="en-US" sz="1200" dirty="0"/>
              <a:t> have no knowledge of </a:t>
            </a:r>
            <a:r>
              <a:rPr lang="en-US" sz="1200" dirty="0" err="1"/>
              <a:t>eachother</a:t>
            </a:r>
            <a:r>
              <a:rPr lang="en-US" sz="1200" dirty="0"/>
              <a:t>. They are completely independent</a:t>
            </a:r>
          </a:p>
          <a:p>
            <a:endParaRPr lang="en-US" dirty="0"/>
          </a:p>
        </p:txBody>
      </p:sp>
      <p:sp>
        <p:nvSpPr>
          <p:cNvPr id="4" name="Slide Number Placeholder 3"/>
          <p:cNvSpPr>
            <a:spLocks noGrp="1"/>
          </p:cNvSpPr>
          <p:nvPr>
            <p:ph type="sldNum" sz="quarter" idx="5"/>
          </p:nvPr>
        </p:nvSpPr>
        <p:spPr/>
        <p:txBody>
          <a:bodyPr/>
          <a:lstStyle/>
          <a:p>
            <a:fld id="{6E9A4E44-487C-3F4D-8D3D-A042834E405E}" type="slidenum">
              <a:rPr lang="en-US" smtClean="0"/>
              <a:t>12</a:t>
            </a:fld>
            <a:endParaRPr lang="en-US"/>
          </a:p>
        </p:txBody>
      </p:sp>
    </p:spTree>
    <p:extLst>
      <p:ext uri="{BB962C8B-B14F-4D97-AF65-F5344CB8AC3E}">
        <p14:creationId xmlns:p14="http://schemas.microsoft.com/office/powerpoint/2010/main" val="3360244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286F1-EC46-4347-AE1F-3E4614143C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5F037B-EF75-4F4B-90D0-E40B829F95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A4D16E-78F6-8948-9FD8-ABABFC4D7EA1}"/>
              </a:ext>
            </a:extLst>
          </p:cNvPr>
          <p:cNvSpPr>
            <a:spLocks noGrp="1"/>
          </p:cNvSpPr>
          <p:nvPr>
            <p:ph type="dt" sz="half" idx="10"/>
          </p:nvPr>
        </p:nvSpPr>
        <p:spPr/>
        <p:txBody>
          <a:bodyPr/>
          <a:lstStyle/>
          <a:p>
            <a:fld id="{48807753-B17E-484F-95B5-5A1CA46EF941}" type="datetimeFigureOut">
              <a:rPr lang="en-US" smtClean="0"/>
              <a:t>7/22/20</a:t>
            </a:fld>
            <a:endParaRPr lang="en-US"/>
          </a:p>
        </p:txBody>
      </p:sp>
      <p:sp>
        <p:nvSpPr>
          <p:cNvPr id="5" name="Footer Placeholder 4">
            <a:extLst>
              <a:ext uri="{FF2B5EF4-FFF2-40B4-BE49-F238E27FC236}">
                <a16:creationId xmlns:a16="http://schemas.microsoft.com/office/drawing/2014/main" id="{8D21FB63-06A6-2F42-B703-CBF1130197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3C3452-3F36-1948-A92D-E698A9BE6FE8}"/>
              </a:ext>
            </a:extLst>
          </p:cNvPr>
          <p:cNvSpPr>
            <a:spLocks noGrp="1"/>
          </p:cNvSpPr>
          <p:nvPr>
            <p:ph type="sldNum" sz="quarter" idx="12"/>
          </p:nvPr>
        </p:nvSpPr>
        <p:spPr/>
        <p:txBody>
          <a:bodyPr/>
          <a:lstStyle/>
          <a:p>
            <a:fld id="{705D2970-A165-9A41-BFEE-50A232EF2FB5}" type="slidenum">
              <a:rPr lang="en-US" smtClean="0"/>
              <a:t>‹#›</a:t>
            </a:fld>
            <a:endParaRPr lang="en-US"/>
          </a:p>
        </p:txBody>
      </p:sp>
    </p:spTree>
    <p:extLst>
      <p:ext uri="{BB962C8B-B14F-4D97-AF65-F5344CB8AC3E}">
        <p14:creationId xmlns:p14="http://schemas.microsoft.com/office/powerpoint/2010/main" val="1899014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4E2D3-45BB-2447-ADA0-68A1D7A078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336A31-0A86-DD42-ACE8-98C7A0833BA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511140-4506-024F-8305-C8D7E835F9C6}"/>
              </a:ext>
            </a:extLst>
          </p:cNvPr>
          <p:cNvSpPr>
            <a:spLocks noGrp="1"/>
          </p:cNvSpPr>
          <p:nvPr>
            <p:ph type="dt" sz="half" idx="10"/>
          </p:nvPr>
        </p:nvSpPr>
        <p:spPr/>
        <p:txBody>
          <a:bodyPr/>
          <a:lstStyle/>
          <a:p>
            <a:fld id="{48807753-B17E-484F-95B5-5A1CA46EF941}" type="datetimeFigureOut">
              <a:rPr lang="en-US" smtClean="0"/>
              <a:t>7/22/20</a:t>
            </a:fld>
            <a:endParaRPr lang="en-US"/>
          </a:p>
        </p:txBody>
      </p:sp>
      <p:sp>
        <p:nvSpPr>
          <p:cNvPr id="5" name="Footer Placeholder 4">
            <a:extLst>
              <a:ext uri="{FF2B5EF4-FFF2-40B4-BE49-F238E27FC236}">
                <a16:creationId xmlns:a16="http://schemas.microsoft.com/office/drawing/2014/main" id="{ADA228A9-56E2-BF4C-8978-A0A9BCC7D0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79FA99-DC94-224F-B098-0D5779A64C64}"/>
              </a:ext>
            </a:extLst>
          </p:cNvPr>
          <p:cNvSpPr>
            <a:spLocks noGrp="1"/>
          </p:cNvSpPr>
          <p:nvPr>
            <p:ph type="sldNum" sz="quarter" idx="12"/>
          </p:nvPr>
        </p:nvSpPr>
        <p:spPr/>
        <p:txBody>
          <a:bodyPr/>
          <a:lstStyle/>
          <a:p>
            <a:fld id="{705D2970-A165-9A41-BFEE-50A232EF2FB5}" type="slidenum">
              <a:rPr lang="en-US" smtClean="0"/>
              <a:t>‹#›</a:t>
            </a:fld>
            <a:endParaRPr lang="en-US"/>
          </a:p>
        </p:txBody>
      </p:sp>
    </p:spTree>
    <p:extLst>
      <p:ext uri="{BB962C8B-B14F-4D97-AF65-F5344CB8AC3E}">
        <p14:creationId xmlns:p14="http://schemas.microsoft.com/office/powerpoint/2010/main" val="2368505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44827D-6221-A944-8080-945E07914A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7A4300-A148-5D4D-9C73-D870B16E620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8B1BCE-4B9F-F14B-85C9-BEC2E6CA1630}"/>
              </a:ext>
            </a:extLst>
          </p:cNvPr>
          <p:cNvSpPr>
            <a:spLocks noGrp="1"/>
          </p:cNvSpPr>
          <p:nvPr>
            <p:ph type="dt" sz="half" idx="10"/>
          </p:nvPr>
        </p:nvSpPr>
        <p:spPr/>
        <p:txBody>
          <a:bodyPr/>
          <a:lstStyle/>
          <a:p>
            <a:fld id="{48807753-B17E-484F-95B5-5A1CA46EF941}" type="datetimeFigureOut">
              <a:rPr lang="en-US" smtClean="0"/>
              <a:t>7/22/20</a:t>
            </a:fld>
            <a:endParaRPr lang="en-US"/>
          </a:p>
        </p:txBody>
      </p:sp>
      <p:sp>
        <p:nvSpPr>
          <p:cNvPr id="5" name="Footer Placeholder 4">
            <a:extLst>
              <a:ext uri="{FF2B5EF4-FFF2-40B4-BE49-F238E27FC236}">
                <a16:creationId xmlns:a16="http://schemas.microsoft.com/office/drawing/2014/main" id="{D6A4AB40-56A9-C746-B60D-140A37220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3D26DC-AA38-404D-BDD7-1192BAA7E39A}"/>
              </a:ext>
            </a:extLst>
          </p:cNvPr>
          <p:cNvSpPr>
            <a:spLocks noGrp="1"/>
          </p:cNvSpPr>
          <p:nvPr>
            <p:ph type="sldNum" sz="quarter" idx="12"/>
          </p:nvPr>
        </p:nvSpPr>
        <p:spPr/>
        <p:txBody>
          <a:bodyPr/>
          <a:lstStyle/>
          <a:p>
            <a:fld id="{705D2970-A165-9A41-BFEE-50A232EF2FB5}" type="slidenum">
              <a:rPr lang="en-US" smtClean="0"/>
              <a:t>‹#›</a:t>
            </a:fld>
            <a:endParaRPr lang="en-US"/>
          </a:p>
        </p:txBody>
      </p:sp>
    </p:spTree>
    <p:extLst>
      <p:ext uri="{BB962C8B-B14F-4D97-AF65-F5344CB8AC3E}">
        <p14:creationId xmlns:p14="http://schemas.microsoft.com/office/powerpoint/2010/main" val="4137619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9E5DA-16F3-B14E-BCAA-21F3FB46EB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80CB30-A24F-2A4D-A975-BC3DC9CE7A6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D80DD-FD72-0042-9A80-72E99EFF6FF3}"/>
              </a:ext>
            </a:extLst>
          </p:cNvPr>
          <p:cNvSpPr>
            <a:spLocks noGrp="1"/>
          </p:cNvSpPr>
          <p:nvPr>
            <p:ph type="dt" sz="half" idx="10"/>
          </p:nvPr>
        </p:nvSpPr>
        <p:spPr/>
        <p:txBody>
          <a:bodyPr/>
          <a:lstStyle/>
          <a:p>
            <a:fld id="{48807753-B17E-484F-95B5-5A1CA46EF941}" type="datetimeFigureOut">
              <a:rPr lang="en-US" smtClean="0"/>
              <a:t>7/22/20</a:t>
            </a:fld>
            <a:endParaRPr lang="en-US"/>
          </a:p>
        </p:txBody>
      </p:sp>
      <p:sp>
        <p:nvSpPr>
          <p:cNvPr id="5" name="Footer Placeholder 4">
            <a:extLst>
              <a:ext uri="{FF2B5EF4-FFF2-40B4-BE49-F238E27FC236}">
                <a16:creationId xmlns:a16="http://schemas.microsoft.com/office/drawing/2014/main" id="{AEC822BD-2A97-0947-87B5-B0B0DCBC7D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50C056-FB71-1249-9A24-B6331A5EF295}"/>
              </a:ext>
            </a:extLst>
          </p:cNvPr>
          <p:cNvSpPr>
            <a:spLocks noGrp="1"/>
          </p:cNvSpPr>
          <p:nvPr>
            <p:ph type="sldNum" sz="quarter" idx="12"/>
          </p:nvPr>
        </p:nvSpPr>
        <p:spPr/>
        <p:txBody>
          <a:bodyPr/>
          <a:lstStyle/>
          <a:p>
            <a:fld id="{705D2970-A165-9A41-BFEE-50A232EF2FB5}" type="slidenum">
              <a:rPr lang="en-US" smtClean="0"/>
              <a:t>‹#›</a:t>
            </a:fld>
            <a:endParaRPr lang="en-US"/>
          </a:p>
        </p:txBody>
      </p:sp>
    </p:spTree>
    <p:extLst>
      <p:ext uri="{BB962C8B-B14F-4D97-AF65-F5344CB8AC3E}">
        <p14:creationId xmlns:p14="http://schemas.microsoft.com/office/powerpoint/2010/main" val="2544941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5F1F9-2BD2-F44D-AE0E-F2E3380618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BAD7B6-9113-544B-89D9-FE1BD69DCA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D910EE3-5E10-864A-B0FC-2690F6BD82A7}"/>
              </a:ext>
            </a:extLst>
          </p:cNvPr>
          <p:cNvSpPr>
            <a:spLocks noGrp="1"/>
          </p:cNvSpPr>
          <p:nvPr>
            <p:ph type="dt" sz="half" idx="10"/>
          </p:nvPr>
        </p:nvSpPr>
        <p:spPr/>
        <p:txBody>
          <a:bodyPr/>
          <a:lstStyle/>
          <a:p>
            <a:fld id="{48807753-B17E-484F-95B5-5A1CA46EF941}" type="datetimeFigureOut">
              <a:rPr lang="en-US" smtClean="0"/>
              <a:t>7/22/20</a:t>
            </a:fld>
            <a:endParaRPr lang="en-US"/>
          </a:p>
        </p:txBody>
      </p:sp>
      <p:sp>
        <p:nvSpPr>
          <p:cNvPr id="5" name="Footer Placeholder 4">
            <a:extLst>
              <a:ext uri="{FF2B5EF4-FFF2-40B4-BE49-F238E27FC236}">
                <a16:creationId xmlns:a16="http://schemas.microsoft.com/office/drawing/2014/main" id="{E15F3FC7-681E-9749-814C-C4EE3586D7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5E6B66-0CF2-0845-B856-9111CDDFF6BD}"/>
              </a:ext>
            </a:extLst>
          </p:cNvPr>
          <p:cNvSpPr>
            <a:spLocks noGrp="1"/>
          </p:cNvSpPr>
          <p:nvPr>
            <p:ph type="sldNum" sz="quarter" idx="12"/>
          </p:nvPr>
        </p:nvSpPr>
        <p:spPr/>
        <p:txBody>
          <a:bodyPr/>
          <a:lstStyle/>
          <a:p>
            <a:fld id="{705D2970-A165-9A41-BFEE-50A232EF2FB5}" type="slidenum">
              <a:rPr lang="en-US" smtClean="0"/>
              <a:t>‹#›</a:t>
            </a:fld>
            <a:endParaRPr lang="en-US"/>
          </a:p>
        </p:txBody>
      </p:sp>
    </p:spTree>
    <p:extLst>
      <p:ext uri="{BB962C8B-B14F-4D97-AF65-F5344CB8AC3E}">
        <p14:creationId xmlns:p14="http://schemas.microsoft.com/office/powerpoint/2010/main" val="2447732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3D648-AD18-7648-B281-112C7778C9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41865B-35B7-A748-B5B1-B6893B45B1E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389963-E14F-C544-9F3E-08F207EB9AA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471394-CF01-8A46-A17D-977AB7F80544}"/>
              </a:ext>
            </a:extLst>
          </p:cNvPr>
          <p:cNvSpPr>
            <a:spLocks noGrp="1"/>
          </p:cNvSpPr>
          <p:nvPr>
            <p:ph type="dt" sz="half" idx="10"/>
          </p:nvPr>
        </p:nvSpPr>
        <p:spPr/>
        <p:txBody>
          <a:bodyPr/>
          <a:lstStyle/>
          <a:p>
            <a:fld id="{48807753-B17E-484F-95B5-5A1CA46EF941}" type="datetimeFigureOut">
              <a:rPr lang="en-US" smtClean="0"/>
              <a:t>7/22/20</a:t>
            </a:fld>
            <a:endParaRPr lang="en-US"/>
          </a:p>
        </p:txBody>
      </p:sp>
      <p:sp>
        <p:nvSpPr>
          <p:cNvPr id="6" name="Footer Placeholder 5">
            <a:extLst>
              <a:ext uri="{FF2B5EF4-FFF2-40B4-BE49-F238E27FC236}">
                <a16:creationId xmlns:a16="http://schemas.microsoft.com/office/drawing/2014/main" id="{9A59CA24-B9DB-A949-9C87-23D1FA1386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3B7030-9F37-0444-909A-430954446D30}"/>
              </a:ext>
            </a:extLst>
          </p:cNvPr>
          <p:cNvSpPr>
            <a:spLocks noGrp="1"/>
          </p:cNvSpPr>
          <p:nvPr>
            <p:ph type="sldNum" sz="quarter" idx="12"/>
          </p:nvPr>
        </p:nvSpPr>
        <p:spPr/>
        <p:txBody>
          <a:bodyPr/>
          <a:lstStyle/>
          <a:p>
            <a:fld id="{705D2970-A165-9A41-BFEE-50A232EF2FB5}" type="slidenum">
              <a:rPr lang="en-US" smtClean="0"/>
              <a:t>‹#›</a:t>
            </a:fld>
            <a:endParaRPr lang="en-US"/>
          </a:p>
        </p:txBody>
      </p:sp>
    </p:spTree>
    <p:extLst>
      <p:ext uri="{BB962C8B-B14F-4D97-AF65-F5344CB8AC3E}">
        <p14:creationId xmlns:p14="http://schemas.microsoft.com/office/powerpoint/2010/main" val="1890120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19823-2386-AE4F-A2C0-42904FAA4B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4AA6D4-A56A-4648-83B6-E550515B91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0C41173-445B-DC45-9314-DA0A5F86785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054FE3-8ABB-2646-8FEB-09785F2154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79C2691-134D-EA40-8273-020C231942C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A2E471-AF88-5242-9BCF-324E480A5759}"/>
              </a:ext>
            </a:extLst>
          </p:cNvPr>
          <p:cNvSpPr>
            <a:spLocks noGrp="1"/>
          </p:cNvSpPr>
          <p:nvPr>
            <p:ph type="dt" sz="half" idx="10"/>
          </p:nvPr>
        </p:nvSpPr>
        <p:spPr/>
        <p:txBody>
          <a:bodyPr/>
          <a:lstStyle/>
          <a:p>
            <a:fld id="{48807753-B17E-484F-95B5-5A1CA46EF941}" type="datetimeFigureOut">
              <a:rPr lang="en-US" smtClean="0"/>
              <a:t>7/22/20</a:t>
            </a:fld>
            <a:endParaRPr lang="en-US"/>
          </a:p>
        </p:txBody>
      </p:sp>
      <p:sp>
        <p:nvSpPr>
          <p:cNvPr id="8" name="Footer Placeholder 7">
            <a:extLst>
              <a:ext uri="{FF2B5EF4-FFF2-40B4-BE49-F238E27FC236}">
                <a16:creationId xmlns:a16="http://schemas.microsoft.com/office/drawing/2014/main" id="{2CC0C3CE-2F3A-C444-AADC-EBF9DE0497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F213B7-7372-AC4F-B15D-A9860351F42D}"/>
              </a:ext>
            </a:extLst>
          </p:cNvPr>
          <p:cNvSpPr>
            <a:spLocks noGrp="1"/>
          </p:cNvSpPr>
          <p:nvPr>
            <p:ph type="sldNum" sz="quarter" idx="12"/>
          </p:nvPr>
        </p:nvSpPr>
        <p:spPr/>
        <p:txBody>
          <a:bodyPr/>
          <a:lstStyle/>
          <a:p>
            <a:fld id="{705D2970-A165-9A41-BFEE-50A232EF2FB5}" type="slidenum">
              <a:rPr lang="en-US" smtClean="0"/>
              <a:t>‹#›</a:t>
            </a:fld>
            <a:endParaRPr lang="en-US"/>
          </a:p>
        </p:txBody>
      </p:sp>
    </p:spTree>
    <p:extLst>
      <p:ext uri="{BB962C8B-B14F-4D97-AF65-F5344CB8AC3E}">
        <p14:creationId xmlns:p14="http://schemas.microsoft.com/office/powerpoint/2010/main" val="468647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E5BAA-7224-5140-87C2-070D76AB57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1B58F0-CF68-054E-B234-D8E352088424}"/>
              </a:ext>
            </a:extLst>
          </p:cNvPr>
          <p:cNvSpPr>
            <a:spLocks noGrp="1"/>
          </p:cNvSpPr>
          <p:nvPr>
            <p:ph type="dt" sz="half" idx="10"/>
          </p:nvPr>
        </p:nvSpPr>
        <p:spPr/>
        <p:txBody>
          <a:bodyPr/>
          <a:lstStyle/>
          <a:p>
            <a:fld id="{48807753-B17E-484F-95B5-5A1CA46EF941}" type="datetimeFigureOut">
              <a:rPr lang="en-US" smtClean="0"/>
              <a:t>7/22/20</a:t>
            </a:fld>
            <a:endParaRPr lang="en-US"/>
          </a:p>
        </p:txBody>
      </p:sp>
      <p:sp>
        <p:nvSpPr>
          <p:cNvPr id="4" name="Footer Placeholder 3">
            <a:extLst>
              <a:ext uri="{FF2B5EF4-FFF2-40B4-BE49-F238E27FC236}">
                <a16:creationId xmlns:a16="http://schemas.microsoft.com/office/drawing/2014/main" id="{C39F7965-73C0-3345-B776-B93178C665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2DECFA-4316-2541-B390-3D72CED0B7CA}"/>
              </a:ext>
            </a:extLst>
          </p:cNvPr>
          <p:cNvSpPr>
            <a:spLocks noGrp="1"/>
          </p:cNvSpPr>
          <p:nvPr>
            <p:ph type="sldNum" sz="quarter" idx="12"/>
          </p:nvPr>
        </p:nvSpPr>
        <p:spPr/>
        <p:txBody>
          <a:bodyPr/>
          <a:lstStyle/>
          <a:p>
            <a:fld id="{705D2970-A165-9A41-BFEE-50A232EF2FB5}" type="slidenum">
              <a:rPr lang="en-US" smtClean="0"/>
              <a:t>‹#›</a:t>
            </a:fld>
            <a:endParaRPr lang="en-US"/>
          </a:p>
        </p:txBody>
      </p:sp>
    </p:spTree>
    <p:extLst>
      <p:ext uri="{BB962C8B-B14F-4D97-AF65-F5344CB8AC3E}">
        <p14:creationId xmlns:p14="http://schemas.microsoft.com/office/powerpoint/2010/main" val="1783903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3D77C3-4D67-494C-8C8D-89A2846B304D}"/>
              </a:ext>
            </a:extLst>
          </p:cNvPr>
          <p:cNvSpPr>
            <a:spLocks noGrp="1"/>
          </p:cNvSpPr>
          <p:nvPr>
            <p:ph type="dt" sz="half" idx="10"/>
          </p:nvPr>
        </p:nvSpPr>
        <p:spPr/>
        <p:txBody>
          <a:bodyPr/>
          <a:lstStyle/>
          <a:p>
            <a:fld id="{48807753-B17E-484F-95B5-5A1CA46EF941}" type="datetimeFigureOut">
              <a:rPr lang="en-US" smtClean="0"/>
              <a:t>7/22/20</a:t>
            </a:fld>
            <a:endParaRPr lang="en-US"/>
          </a:p>
        </p:txBody>
      </p:sp>
      <p:sp>
        <p:nvSpPr>
          <p:cNvPr id="3" name="Footer Placeholder 2">
            <a:extLst>
              <a:ext uri="{FF2B5EF4-FFF2-40B4-BE49-F238E27FC236}">
                <a16:creationId xmlns:a16="http://schemas.microsoft.com/office/drawing/2014/main" id="{0155423D-41CA-034C-BAB9-6E0FF8A705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6A0CA32-077F-CF4B-A805-A39580C1C74C}"/>
              </a:ext>
            </a:extLst>
          </p:cNvPr>
          <p:cNvSpPr>
            <a:spLocks noGrp="1"/>
          </p:cNvSpPr>
          <p:nvPr>
            <p:ph type="sldNum" sz="quarter" idx="12"/>
          </p:nvPr>
        </p:nvSpPr>
        <p:spPr/>
        <p:txBody>
          <a:bodyPr/>
          <a:lstStyle/>
          <a:p>
            <a:fld id="{705D2970-A165-9A41-BFEE-50A232EF2FB5}" type="slidenum">
              <a:rPr lang="en-US" smtClean="0"/>
              <a:t>‹#›</a:t>
            </a:fld>
            <a:endParaRPr lang="en-US"/>
          </a:p>
        </p:txBody>
      </p:sp>
    </p:spTree>
    <p:extLst>
      <p:ext uri="{BB962C8B-B14F-4D97-AF65-F5344CB8AC3E}">
        <p14:creationId xmlns:p14="http://schemas.microsoft.com/office/powerpoint/2010/main" val="2841634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8B384-5092-3B48-8CBF-C5B44098F0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326195-5F74-5042-B5B4-DA8FB70EA6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24CEF0-8E43-DC4C-8B18-8191787AFF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88EDC1-7819-2D42-BD5C-5658A35B2CCD}"/>
              </a:ext>
            </a:extLst>
          </p:cNvPr>
          <p:cNvSpPr>
            <a:spLocks noGrp="1"/>
          </p:cNvSpPr>
          <p:nvPr>
            <p:ph type="dt" sz="half" idx="10"/>
          </p:nvPr>
        </p:nvSpPr>
        <p:spPr/>
        <p:txBody>
          <a:bodyPr/>
          <a:lstStyle/>
          <a:p>
            <a:fld id="{48807753-B17E-484F-95B5-5A1CA46EF941}" type="datetimeFigureOut">
              <a:rPr lang="en-US" smtClean="0"/>
              <a:t>7/22/20</a:t>
            </a:fld>
            <a:endParaRPr lang="en-US"/>
          </a:p>
        </p:txBody>
      </p:sp>
      <p:sp>
        <p:nvSpPr>
          <p:cNvPr id="6" name="Footer Placeholder 5">
            <a:extLst>
              <a:ext uri="{FF2B5EF4-FFF2-40B4-BE49-F238E27FC236}">
                <a16:creationId xmlns:a16="http://schemas.microsoft.com/office/drawing/2014/main" id="{7E1EC737-A074-3C4F-982F-7B1C10071C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1BBA84-E7EC-ED4B-8825-EE893436829E}"/>
              </a:ext>
            </a:extLst>
          </p:cNvPr>
          <p:cNvSpPr>
            <a:spLocks noGrp="1"/>
          </p:cNvSpPr>
          <p:nvPr>
            <p:ph type="sldNum" sz="quarter" idx="12"/>
          </p:nvPr>
        </p:nvSpPr>
        <p:spPr/>
        <p:txBody>
          <a:bodyPr/>
          <a:lstStyle/>
          <a:p>
            <a:fld id="{705D2970-A165-9A41-BFEE-50A232EF2FB5}" type="slidenum">
              <a:rPr lang="en-US" smtClean="0"/>
              <a:t>‹#›</a:t>
            </a:fld>
            <a:endParaRPr lang="en-US"/>
          </a:p>
        </p:txBody>
      </p:sp>
    </p:spTree>
    <p:extLst>
      <p:ext uri="{BB962C8B-B14F-4D97-AF65-F5344CB8AC3E}">
        <p14:creationId xmlns:p14="http://schemas.microsoft.com/office/powerpoint/2010/main" val="934280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EE8A2-9A15-014E-B485-A09038346F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DE3354-73BB-A94E-8F5B-CDB00E79FB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C57B85-A343-124C-9690-6060F1AB44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D69623-9750-8D4F-9711-7BD4DD8FAE6D}"/>
              </a:ext>
            </a:extLst>
          </p:cNvPr>
          <p:cNvSpPr>
            <a:spLocks noGrp="1"/>
          </p:cNvSpPr>
          <p:nvPr>
            <p:ph type="dt" sz="half" idx="10"/>
          </p:nvPr>
        </p:nvSpPr>
        <p:spPr/>
        <p:txBody>
          <a:bodyPr/>
          <a:lstStyle/>
          <a:p>
            <a:fld id="{48807753-B17E-484F-95B5-5A1CA46EF941}" type="datetimeFigureOut">
              <a:rPr lang="en-US" smtClean="0"/>
              <a:t>7/22/20</a:t>
            </a:fld>
            <a:endParaRPr lang="en-US"/>
          </a:p>
        </p:txBody>
      </p:sp>
      <p:sp>
        <p:nvSpPr>
          <p:cNvPr id="6" name="Footer Placeholder 5">
            <a:extLst>
              <a:ext uri="{FF2B5EF4-FFF2-40B4-BE49-F238E27FC236}">
                <a16:creationId xmlns:a16="http://schemas.microsoft.com/office/drawing/2014/main" id="{2EF9C491-7EA3-9145-92CD-29AB5AF068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4AB4CB5-3FE9-3442-8EEE-EDBD3374B92B}"/>
              </a:ext>
            </a:extLst>
          </p:cNvPr>
          <p:cNvSpPr>
            <a:spLocks noGrp="1"/>
          </p:cNvSpPr>
          <p:nvPr>
            <p:ph type="sldNum" sz="quarter" idx="12"/>
          </p:nvPr>
        </p:nvSpPr>
        <p:spPr/>
        <p:txBody>
          <a:bodyPr/>
          <a:lstStyle/>
          <a:p>
            <a:fld id="{705D2970-A165-9A41-BFEE-50A232EF2FB5}" type="slidenum">
              <a:rPr lang="en-US" smtClean="0"/>
              <a:t>‹#›</a:t>
            </a:fld>
            <a:endParaRPr lang="en-US"/>
          </a:p>
        </p:txBody>
      </p:sp>
    </p:spTree>
    <p:extLst>
      <p:ext uri="{BB962C8B-B14F-4D97-AF65-F5344CB8AC3E}">
        <p14:creationId xmlns:p14="http://schemas.microsoft.com/office/powerpoint/2010/main" val="1131547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5000">
              <a:schemeClr val="bg1"/>
            </a:gs>
            <a:gs pos="85000">
              <a:schemeClr val="accent2">
                <a:lumMod val="5000"/>
                <a:lumOff val="95000"/>
              </a:schemeClr>
            </a:gs>
            <a:gs pos="99000">
              <a:schemeClr val="accent2">
                <a:alpha val="35000"/>
                <a:lumMod val="40000"/>
                <a:lumOff val="60000"/>
              </a:schemeClr>
            </a:gs>
          </a:gsLst>
          <a:lin ang="750000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1492F2-8297-1B4F-9374-5DF2822C30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1766E5-23EA-644B-9877-7A313A3BEC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FE7D6C-9BC0-334C-8EBA-AF5A63C798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807753-B17E-484F-95B5-5A1CA46EF941}" type="datetimeFigureOut">
              <a:rPr lang="en-US" smtClean="0"/>
              <a:t>7/22/20</a:t>
            </a:fld>
            <a:endParaRPr lang="en-US"/>
          </a:p>
        </p:txBody>
      </p:sp>
      <p:sp>
        <p:nvSpPr>
          <p:cNvPr id="5" name="Footer Placeholder 4">
            <a:extLst>
              <a:ext uri="{FF2B5EF4-FFF2-40B4-BE49-F238E27FC236}">
                <a16:creationId xmlns:a16="http://schemas.microsoft.com/office/drawing/2014/main" id="{39FBF4BE-0AC5-2249-B66B-D32B05E552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40F892-EBE6-414C-8CB3-053476D734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D2970-A165-9A41-BFEE-50A232EF2FB5}" type="slidenum">
              <a:rPr lang="en-US" smtClean="0"/>
              <a:t>‹#›</a:t>
            </a:fld>
            <a:endParaRPr lang="en-US"/>
          </a:p>
        </p:txBody>
      </p:sp>
    </p:spTree>
    <p:extLst>
      <p:ext uri="{BB962C8B-B14F-4D97-AF65-F5344CB8AC3E}">
        <p14:creationId xmlns:p14="http://schemas.microsoft.com/office/powerpoint/2010/main" val="2627316371"/>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tiff"/><Relationship Id="rId5" Type="http://schemas.openxmlformats.org/officeDocument/2006/relationships/image" Target="../media/image1.tiff"/><Relationship Id="rId4" Type="http://schemas.openxmlformats.org/officeDocument/2006/relationships/image" Target="../media/image10.tiff"/></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git-scm.com/book/en/v2/Git-Internals-Git-Object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microsoft.com/office/2007/relationships/hdphoto" Target="../media/hdphoto7.wdp"/><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2.tiff"/><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microsoft.com/office/2007/relationships/hdphoto" Target="../media/hdphoto10.wdp"/><Relationship Id="rId5" Type="http://schemas.microsoft.com/office/2007/relationships/hdphoto" Target="../media/hdphoto9.wdp"/><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20.png"/><Relationship Id="rId7" Type="http://schemas.microsoft.com/office/2007/relationships/hdphoto" Target="../media/hdphoto13.wdp"/><Relationship Id="rId12" Type="http://schemas.microsoft.com/office/2007/relationships/hdphoto" Target="../media/hdphoto18.wdp"/><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microsoft.com/office/2007/relationships/hdphoto" Target="../media/hdphoto12.wdp"/><Relationship Id="rId11" Type="http://schemas.microsoft.com/office/2007/relationships/hdphoto" Target="../media/hdphoto17.wdp"/><Relationship Id="rId5" Type="http://schemas.microsoft.com/office/2007/relationships/hdphoto" Target="../media/hdphoto11.wdp"/><Relationship Id="rId10" Type="http://schemas.microsoft.com/office/2007/relationships/hdphoto" Target="../media/hdphoto16.wdp"/><Relationship Id="rId4" Type="http://schemas.microsoft.com/office/2007/relationships/hdphoto" Target="../media/hdphoto6.wdp"/><Relationship Id="rId9" Type="http://schemas.microsoft.com/office/2007/relationships/hdphoto" Target="../media/hdphoto15.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mailto:hangar.info@tensorwerk.com" TargetMode="External"/><Relationship Id="rId2" Type="http://schemas.openxmlformats.org/officeDocument/2006/relationships/hyperlink" Target="http://www.github.com/tensorwerk/hangar-py"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6.tiff"/><Relationship Id="rId13" Type="http://schemas.openxmlformats.org/officeDocument/2006/relationships/image" Target="../media/image11.tiff"/><Relationship Id="rId3" Type="http://schemas.openxmlformats.org/officeDocument/2006/relationships/image" Target="../media/image1.tiff"/><Relationship Id="rId7" Type="http://schemas.openxmlformats.org/officeDocument/2006/relationships/image" Target="../media/image5.tiff"/><Relationship Id="rId12" Type="http://schemas.openxmlformats.org/officeDocument/2006/relationships/image" Target="../media/image10.tif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tiff"/><Relationship Id="rId11" Type="http://schemas.openxmlformats.org/officeDocument/2006/relationships/image" Target="../media/image9.tiff"/><Relationship Id="rId5" Type="http://schemas.openxmlformats.org/officeDocument/2006/relationships/image" Target="../media/image3.tiff"/><Relationship Id="rId15" Type="http://schemas.openxmlformats.org/officeDocument/2006/relationships/image" Target="../media/image13.tiff"/><Relationship Id="rId10" Type="http://schemas.openxmlformats.org/officeDocument/2006/relationships/image" Target="../media/image8.tiff"/><Relationship Id="rId4" Type="http://schemas.openxmlformats.org/officeDocument/2006/relationships/image" Target="../media/image2.tiff"/><Relationship Id="rId9" Type="http://schemas.openxmlformats.org/officeDocument/2006/relationships/image" Target="../media/image7.tiff"/><Relationship Id="rId14" Type="http://schemas.openxmlformats.org/officeDocument/2006/relationships/image" Target="../media/image12.tiff"/></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tiff"/><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tiff"/><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22913-BCF7-4942-BEEB-6DC4DB2ABEBB}"/>
              </a:ext>
            </a:extLst>
          </p:cNvPr>
          <p:cNvSpPr>
            <a:spLocks noGrp="1"/>
          </p:cNvSpPr>
          <p:nvPr>
            <p:ph type="ctrTitle"/>
          </p:nvPr>
        </p:nvSpPr>
        <p:spPr/>
        <p:txBody>
          <a:bodyPr/>
          <a:lstStyle/>
          <a:p>
            <a:r>
              <a:rPr lang="en-US" dirty="0"/>
              <a:t>Hangar</a:t>
            </a:r>
          </a:p>
        </p:txBody>
      </p:sp>
      <p:sp>
        <p:nvSpPr>
          <p:cNvPr id="3" name="Subtitle 2">
            <a:extLst>
              <a:ext uri="{FF2B5EF4-FFF2-40B4-BE49-F238E27FC236}">
                <a16:creationId xmlns:a16="http://schemas.microsoft.com/office/drawing/2014/main" id="{F35F08D4-3F1D-3547-8631-79C029EFF52E}"/>
              </a:ext>
            </a:extLst>
          </p:cNvPr>
          <p:cNvSpPr>
            <a:spLocks noGrp="1"/>
          </p:cNvSpPr>
          <p:nvPr>
            <p:ph type="subTitle" idx="1"/>
          </p:nvPr>
        </p:nvSpPr>
        <p:spPr/>
        <p:txBody>
          <a:bodyPr/>
          <a:lstStyle/>
          <a:p>
            <a:r>
              <a:rPr lang="en-US" dirty="0"/>
              <a:t>Git For Your Data</a:t>
            </a:r>
          </a:p>
        </p:txBody>
      </p:sp>
    </p:spTree>
    <p:extLst>
      <p:ext uri="{BB962C8B-B14F-4D97-AF65-F5344CB8AC3E}">
        <p14:creationId xmlns:p14="http://schemas.microsoft.com/office/powerpoint/2010/main" val="4006716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8F3BF4-FF89-7741-A32A-700404D51528}"/>
              </a:ext>
            </a:extLst>
          </p:cNvPr>
          <p:cNvSpPr txBox="1"/>
          <p:nvPr/>
        </p:nvSpPr>
        <p:spPr>
          <a:xfrm>
            <a:off x="819749" y="841339"/>
            <a:ext cx="10241586" cy="3539430"/>
          </a:xfrm>
          <a:prstGeom prst="rect">
            <a:avLst/>
          </a:prstGeom>
          <a:noFill/>
        </p:spPr>
        <p:txBody>
          <a:bodyPr wrap="none" rtlCol="0">
            <a:spAutoFit/>
          </a:bodyPr>
          <a:lstStyle/>
          <a:p>
            <a:pPr algn="ctr"/>
            <a:r>
              <a:rPr lang="en-US" sz="2800" dirty="0"/>
              <a:t>What do we need? </a:t>
            </a:r>
          </a:p>
          <a:p>
            <a:pPr algn="ctr"/>
            <a:endParaRPr lang="en-US" sz="2800" dirty="0"/>
          </a:p>
          <a:p>
            <a:endParaRPr lang="en-US" sz="2800" dirty="0"/>
          </a:p>
          <a:p>
            <a:r>
              <a:rPr lang="en-US" sz="2800" dirty="0"/>
              <a:t>Some way to store data on disk ------------------</a:t>
            </a:r>
            <a:r>
              <a:rPr lang="en-US" sz="2800" dirty="0">
                <a:sym typeface="Wingdings" pitchFamily="2" charset="2"/>
              </a:rPr>
              <a:t>-----&gt;  Storage Backends</a:t>
            </a:r>
          </a:p>
          <a:p>
            <a:endParaRPr lang="en-US" sz="2800" dirty="0"/>
          </a:p>
          <a:p>
            <a:r>
              <a:rPr lang="en-US" sz="2800" dirty="0"/>
              <a:t>Some way to record records and history ------------</a:t>
            </a:r>
            <a:r>
              <a:rPr lang="en-US" sz="2800" dirty="0">
                <a:sym typeface="Wingdings" pitchFamily="2" charset="2"/>
              </a:rPr>
              <a:t>&gt; Book-Keeping</a:t>
            </a:r>
          </a:p>
          <a:p>
            <a:endParaRPr lang="en-US" sz="2800" dirty="0">
              <a:sym typeface="Wingdings" pitchFamily="2" charset="2"/>
            </a:endParaRPr>
          </a:p>
          <a:p>
            <a:r>
              <a:rPr lang="en-US" sz="2800" dirty="0">
                <a:sym typeface="Wingdings" pitchFamily="2" charset="2"/>
              </a:rPr>
              <a:t>Some way to interact with repo -----------------------&gt; API</a:t>
            </a:r>
            <a:endParaRPr lang="en-US" sz="2800" dirty="0"/>
          </a:p>
        </p:txBody>
      </p:sp>
      <p:sp>
        <p:nvSpPr>
          <p:cNvPr id="3" name="TextBox 2">
            <a:extLst>
              <a:ext uri="{FF2B5EF4-FFF2-40B4-BE49-F238E27FC236}">
                <a16:creationId xmlns:a16="http://schemas.microsoft.com/office/drawing/2014/main" id="{812B66A2-7931-DD40-849F-A678BEB1AA1B}"/>
              </a:ext>
            </a:extLst>
          </p:cNvPr>
          <p:cNvSpPr txBox="1"/>
          <p:nvPr/>
        </p:nvSpPr>
        <p:spPr>
          <a:xfrm>
            <a:off x="1408670" y="294090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9691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500"/>
                                        <p:tgtEl>
                                          <p:spTgt spid="2">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animEffect transition="in" filter="fade">
                                      <p:cBhvr>
                                        <p:cTn id="1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8A1267-BAAA-DA4E-B3BF-688F4A744BF4}"/>
              </a:ext>
            </a:extLst>
          </p:cNvPr>
          <p:cNvSpPr txBox="1"/>
          <p:nvPr/>
        </p:nvSpPr>
        <p:spPr>
          <a:xfrm>
            <a:off x="4410041" y="790722"/>
            <a:ext cx="2869568" cy="523220"/>
          </a:xfrm>
          <a:prstGeom prst="rect">
            <a:avLst/>
          </a:prstGeom>
          <a:noFill/>
        </p:spPr>
        <p:txBody>
          <a:bodyPr wrap="none" rtlCol="0">
            <a:spAutoFit/>
          </a:bodyPr>
          <a:lstStyle/>
          <a:p>
            <a:r>
              <a:rPr lang="en-US" sz="2800" dirty="0"/>
              <a:t>What is a dataset?</a:t>
            </a:r>
          </a:p>
        </p:txBody>
      </p:sp>
      <p:sp>
        <p:nvSpPr>
          <p:cNvPr id="6" name="TextBox 5">
            <a:extLst>
              <a:ext uri="{FF2B5EF4-FFF2-40B4-BE49-F238E27FC236}">
                <a16:creationId xmlns:a16="http://schemas.microsoft.com/office/drawing/2014/main" id="{B29353FD-4257-FE4E-AFED-7868F05C637C}"/>
              </a:ext>
            </a:extLst>
          </p:cNvPr>
          <p:cNvSpPr txBox="1"/>
          <p:nvPr/>
        </p:nvSpPr>
        <p:spPr>
          <a:xfrm>
            <a:off x="249381" y="1354846"/>
            <a:ext cx="12178146" cy="461665"/>
          </a:xfrm>
          <a:prstGeom prst="rect">
            <a:avLst/>
          </a:prstGeom>
          <a:noFill/>
        </p:spPr>
        <p:txBody>
          <a:bodyPr wrap="square" rtlCol="0">
            <a:spAutoFit/>
          </a:bodyPr>
          <a:lstStyle/>
          <a:p>
            <a:r>
              <a:rPr lang="en-US" sz="2400" dirty="0"/>
              <a:t> A collection of related sets of data pieces which act to describe some meaningful information</a:t>
            </a:r>
          </a:p>
        </p:txBody>
      </p:sp>
      <p:grpSp>
        <p:nvGrpSpPr>
          <p:cNvPr id="16" name="Group 15">
            <a:extLst>
              <a:ext uri="{FF2B5EF4-FFF2-40B4-BE49-F238E27FC236}">
                <a16:creationId xmlns:a16="http://schemas.microsoft.com/office/drawing/2014/main" id="{CB539004-26FB-3244-8243-52EDF26BAD41}"/>
              </a:ext>
            </a:extLst>
          </p:cNvPr>
          <p:cNvGrpSpPr/>
          <p:nvPr/>
        </p:nvGrpSpPr>
        <p:grpSpPr>
          <a:xfrm>
            <a:off x="3614368" y="2099521"/>
            <a:ext cx="7060336" cy="472041"/>
            <a:chOff x="1590700" y="2099521"/>
            <a:chExt cx="7060336" cy="472041"/>
          </a:xfrm>
        </p:grpSpPr>
        <p:sp>
          <p:nvSpPr>
            <p:cNvPr id="7" name="TextBox 6">
              <a:extLst>
                <a:ext uri="{FF2B5EF4-FFF2-40B4-BE49-F238E27FC236}">
                  <a16:creationId xmlns:a16="http://schemas.microsoft.com/office/drawing/2014/main" id="{2C55AF0D-D407-9B49-91AA-E4C689B28F1E}"/>
                </a:ext>
              </a:extLst>
            </p:cNvPr>
            <p:cNvSpPr txBox="1"/>
            <p:nvPr/>
          </p:nvSpPr>
          <p:spPr>
            <a:xfrm>
              <a:off x="1590700" y="2099521"/>
              <a:ext cx="1044923" cy="461665"/>
            </a:xfrm>
            <a:prstGeom prst="rect">
              <a:avLst/>
            </a:prstGeom>
            <a:noFill/>
          </p:spPr>
          <p:txBody>
            <a:bodyPr wrap="square" rtlCol="0">
              <a:spAutoFit/>
            </a:bodyPr>
            <a:lstStyle/>
            <a:p>
              <a:r>
                <a:rPr lang="en-US" sz="2400" dirty="0"/>
                <a:t>Image</a:t>
              </a:r>
            </a:p>
          </p:txBody>
        </p:sp>
        <p:sp>
          <p:nvSpPr>
            <p:cNvPr id="8" name="TextBox 7">
              <a:extLst>
                <a:ext uri="{FF2B5EF4-FFF2-40B4-BE49-F238E27FC236}">
                  <a16:creationId xmlns:a16="http://schemas.microsoft.com/office/drawing/2014/main" id="{2B869A5D-7AFF-354E-AB1A-6271106A304C}"/>
                </a:ext>
              </a:extLst>
            </p:cNvPr>
            <p:cNvSpPr txBox="1"/>
            <p:nvPr/>
          </p:nvSpPr>
          <p:spPr>
            <a:xfrm>
              <a:off x="5382409" y="2099521"/>
              <a:ext cx="3268627" cy="461665"/>
            </a:xfrm>
            <a:prstGeom prst="rect">
              <a:avLst/>
            </a:prstGeom>
            <a:noFill/>
          </p:spPr>
          <p:txBody>
            <a:bodyPr wrap="square" rtlCol="0">
              <a:spAutoFit/>
            </a:bodyPr>
            <a:lstStyle/>
            <a:p>
              <a:r>
                <a:rPr lang="en-US" sz="2400" dirty="0"/>
                <a:t>Category / Annotation</a:t>
              </a:r>
            </a:p>
          </p:txBody>
        </p:sp>
        <p:sp>
          <p:nvSpPr>
            <p:cNvPr id="9" name="TextBox 8">
              <a:extLst>
                <a:ext uri="{FF2B5EF4-FFF2-40B4-BE49-F238E27FC236}">
                  <a16:creationId xmlns:a16="http://schemas.microsoft.com/office/drawing/2014/main" id="{1B0449A3-E860-1C44-A360-716C75624D00}"/>
                </a:ext>
              </a:extLst>
            </p:cNvPr>
            <p:cNvSpPr txBox="1"/>
            <p:nvPr/>
          </p:nvSpPr>
          <p:spPr>
            <a:xfrm>
              <a:off x="3232642" y="2109897"/>
              <a:ext cx="2174468" cy="461665"/>
            </a:xfrm>
            <a:prstGeom prst="rect">
              <a:avLst/>
            </a:prstGeom>
            <a:noFill/>
          </p:spPr>
          <p:txBody>
            <a:bodyPr wrap="square" rtlCol="0">
              <a:spAutoFit/>
            </a:bodyPr>
            <a:lstStyle/>
            <a:p>
              <a:r>
                <a:rPr lang="en-US" sz="2400" dirty="0"/>
                <a:t>Bounding-box</a:t>
              </a:r>
            </a:p>
          </p:txBody>
        </p:sp>
      </p:grpSp>
      <p:sp>
        <p:nvSpPr>
          <p:cNvPr id="13" name="TextBox 12">
            <a:extLst>
              <a:ext uri="{FF2B5EF4-FFF2-40B4-BE49-F238E27FC236}">
                <a16:creationId xmlns:a16="http://schemas.microsoft.com/office/drawing/2014/main" id="{0E4CB912-CD83-F245-88EF-A5AD19B8E7FE}"/>
              </a:ext>
            </a:extLst>
          </p:cNvPr>
          <p:cNvSpPr txBox="1"/>
          <p:nvPr/>
        </p:nvSpPr>
        <p:spPr>
          <a:xfrm>
            <a:off x="1472667" y="2834229"/>
            <a:ext cx="1141659" cy="400110"/>
          </a:xfrm>
          <a:prstGeom prst="rect">
            <a:avLst/>
          </a:prstGeom>
          <a:noFill/>
        </p:spPr>
        <p:txBody>
          <a:bodyPr wrap="none" rtlCol="0">
            <a:spAutoFit/>
          </a:bodyPr>
          <a:lstStyle/>
          <a:p>
            <a:r>
              <a:rPr lang="en-US" sz="2000" dirty="0"/>
              <a:t>Sample 1</a:t>
            </a:r>
          </a:p>
        </p:txBody>
      </p:sp>
      <p:sp>
        <p:nvSpPr>
          <p:cNvPr id="18" name="TextBox 17">
            <a:extLst>
              <a:ext uri="{FF2B5EF4-FFF2-40B4-BE49-F238E27FC236}">
                <a16:creationId xmlns:a16="http://schemas.microsoft.com/office/drawing/2014/main" id="{9F459466-E1B7-4A42-A7F1-CC425E372C1E}"/>
              </a:ext>
            </a:extLst>
          </p:cNvPr>
          <p:cNvSpPr txBox="1"/>
          <p:nvPr/>
        </p:nvSpPr>
        <p:spPr>
          <a:xfrm>
            <a:off x="1484005" y="3891293"/>
            <a:ext cx="1141659" cy="400110"/>
          </a:xfrm>
          <a:prstGeom prst="rect">
            <a:avLst/>
          </a:prstGeom>
          <a:noFill/>
        </p:spPr>
        <p:txBody>
          <a:bodyPr wrap="none" rtlCol="0">
            <a:spAutoFit/>
          </a:bodyPr>
          <a:lstStyle/>
          <a:p>
            <a:r>
              <a:rPr lang="en-US" sz="2000" dirty="0"/>
              <a:t>Sample 2</a:t>
            </a:r>
          </a:p>
        </p:txBody>
      </p:sp>
      <p:sp>
        <p:nvSpPr>
          <p:cNvPr id="19" name="TextBox 18">
            <a:extLst>
              <a:ext uri="{FF2B5EF4-FFF2-40B4-BE49-F238E27FC236}">
                <a16:creationId xmlns:a16="http://schemas.microsoft.com/office/drawing/2014/main" id="{3C23B088-4B23-E447-881A-B27573D717C9}"/>
              </a:ext>
            </a:extLst>
          </p:cNvPr>
          <p:cNvSpPr txBox="1"/>
          <p:nvPr/>
        </p:nvSpPr>
        <p:spPr>
          <a:xfrm>
            <a:off x="1472666" y="4906425"/>
            <a:ext cx="1141659" cy="400110"/>
          </a:xfrm>
          <a:prstGeom prst="rect">
            <a:avLst/>
          </a:prstGeom>
          <a:noFill/>
        </p:spPr>
        <p:txBody>
          <a:bodyPr wrap="none" rtlCol="0">
            <a:spAutoFit/>
          </a:bodyPr>
          <a:lstStyle/>
          <a:p>
            <a:r>
              <a:rPr lang="en-US" sz="2000" dirty="0"/>
              <a:t>Sample 3</a:t>
            </a:r>
          </a:p>
        </p:txBody>
      </p:sp>
      <p:sp>
        <p:nvSpPr>
          <p:cNvPr id="21" name="TextBox 20">
            <a:extLst>
              <a:ext uri="{FF2B5EF4-FFF2-40B4-BE49-F238E27FC236}">
                <a16:creationId xmlns:a16="http://schemas.microsoft.com/office/drawing/2014/main" id="{C080E0A9-1B7C-5149-970E-08396CB3824A}"/>
              </a:ext>
            </a:extLst>
          </p:cNvPr>
          <p:cNvSpPr txBox="1"/>
          <p:nvPr/>
        </p:nvSpPr>
        <p:spPr>
          <a:xfrm>
            <a:off x="537738" y="424447"/>
            <a:ext cx="3425553" cy="584775"/>
          </a:xfrm>
          <a:prstGeom prst="rect">
            <a:avLst/>
          </a:prstGeom>
          <a:noFill/>
        </p:spPr>
        <p:txBody>
          <a:bodyPr wrap="none" rtlCol="0">
            <a:spAutoFit/>
          </a:bodyPr>
          <a:lstStyle/>
          <a:p>
            <a:r>
              <a:rPr lang="en-US" sz="3200" u="sng" dirty="0"/>
              <a:t>Hangar Data Model</a:t>
            </a:r>
          </a:p>
        </p:txBody>
      </p:sp>
      <p:grpSp>
        <p:nvGrpSpPr>
          <p:cNvPr id="10" name="Group 9">
            <a:extLst>
              <a:ext uri="{FF2B5EF4-FFF2-40B4-BE49-F238E27FC236}">
                <a16:creationId xmlns:a16="http://schemas.microsoft.com/office/drawing/2014/main" id="{7244E31A-4EE8-7E4B-B7E9-58F670A5CBE1}"/>
              </a:ext>
            </a:extLst>
          </p:cNvPr>
          <p:cNvGrpSpPr/>
          <p:nvPr/>
        </p:nvGrpSpPr>
        <p:grpSpPr>
          <a:xfrm>
            <a:off x="3638312" y="2683094"/>
            <a:ext cx="5371092" cy="920077"/>
            <a:chOff x="1614644" y="2683094"/>
            <a:chExt cx="5371092" cy="920077"/>
          </a:xfrm>
        </p:grpSpPr>
        <p:sp>
          <p:nvSpPr>
            <p:cNvPr id="11" name="TextBox 10">
              <a:extLst>
                <a:ext uri="{FF2B5EF4-FFF2-40B4-BE49-F238E27FC236}">
                  <a16:creationId xmlns:a16="http://schemas.microsoft.com/office/drawing/2014/main" id="{BD76CEDE-5E37-B749-B475-CEC2760FE40D}"/>
                </a:ext>
              </a:extLst>
            </p:cNvPr>
            <p:cNvSpPr txBox="1"/>
            <p:nvPr/>
          </p:nvSpPr>
          <p:spPr>
            <a:xfrm>
              <a:off x="6542986" y="2812457"/>
              <a:ext cx="442750" cy="369332"/>
            </a:xfrm>
            <a:prstGeom prst="rect">
              <a:avLst/>
            </a:prstGeom>
            <a:noFill/>
          </p:spPr>
          <p:txBody>
            <a:bodyPr wrap="none" rtlCol="0">
              <a:spAutoFit/>
            </a:bodyPr>
            <a:lstStyle/>
            <a:p>
              <a:r>
                <a:rPr lang="en-US" dirty="0"/>
                <a:t>[3]</a:t>
              </a:r>
            </a:p>
          </p:txBody>
        </p:sp>
        <p:sp>
          <p:nvSpPr>
            <p:cNvPr id="12" name="TextBox 11">
              <a:extLst>
                <a:ext uri="{FF2B5EF4-FFF2-40B4-BE49-F238E27FC236}">
                  <a16:creationId xmlns:a16="http://schemas.microsoft.com/office/drawing/2014/main" id="{021F7622-0650-3E4C-B59D-15FFCEFF004C}"/>
                </a:ext>
              </a:extLst>
            </p:cNvPr>
            <p:cNvSpPr txBox="1"/>
            <p:nvPr/>
          </p:nvSpPr>
          <p:spPr>
            <a:xfrm>
              <a:off x="3322112" y="2734233"/>
              <a:ext cx="1566454" cy="584775"/>
            </a:xfrm>
            <a:prstGeom prst="rect">
              <a:avLst/>
            </a:prstGeom>
            <a:noFill/>
          </p:spPr>
          <p:txBody>
            <a:bodyPr wrap="none" rtlCol="0">
              <a:spAutoFit/>
            </a:bodyPr>
            <a:lstStyle/>
            <a:p>
              <a:r>
                <a:rPr lang="en-US" sz="1600" dirty="0"/>
                <a:t>[[1, 1],   [1, 80]],</a:t>
              </a:r>
            </a:p>
            <a:p>
              <a:r>
                <a:rPr lang="en-US" sz="1600" dirty="0"/>
                <a:t> [4, 41], [7, 100]]</a:t>
              </a:r>
            </a:p>
          </p:txBody>
        </p:sp>
        <p:pic>
          <p:nvPicPr>
            <p:cNvPr id="5" name="Picture 4">
              <a:extLst>
                <a:ext uri="{FF2B5EF4-FFF2-40B4-BE49-F238E27FC236}">
                  <a16:creationId xmlns:a16="http://schemas.microsoft.com/office/drawing/2014/main" id="{B1405D96-3786-5644-8795-90783F6D889F}"/>
                </a:ext>
              </a:extLst>
            </p:cNvPr>
            <p:cNvPicPr>
              <a:picLocks noChangeAspect="1"/>
            </p:cNvPicPr>
            <p:nvPr/>
          </p:nvPicPr>
          <p:blipFill rotWithShape="1">
            <a:blip r:embed="rId3"/>
            <a:srcRect l="63949" t="25235" b="15848"/>
            <a:stretch/>
          </p:blipFill>
          <p:spPr>
            <a:xfrm>
              <a:off x="1614644" y="2683094"/>
              <a:ext cx="798348" cy="920077"/>
            </a:xfrm>
            <a:prstGeom prst="rect">
              <a:avLst/>
            </a:prstGeom>
          </p:spPr>
        </p:pic>
      </p:grpSp>
      <p:pic>
        <p:nvPicPr>
          <p:cNvPr id="25" name="Picture 24">
            <a:extLst>
              <a:ext uri="{FF2B5EF4-FFF2-40B4-BE49-F238E27FC236}">
                <a16:creationId xmlns:a16="http://schemas.microsoft.com/office/drawing/2014/main" id="{E3AF53D5-9782-7247-AA0A-02180AEFA5C6}"/>
              </a:ext>
            </a:extLst>
          </p:cNvPr>
          <p:cNvPicPr>
            <a:picLocks noChangeAspect="1"/>
          </p:cNvPicPr>
          <p:nvPr/>
        </p:nvPicPr>
        <p:blipFill rotWithShape="1">
          <a:blip r:embed="rId4"/>
          <a:srcRect l="63949" t="25235" b="15848"/>
          <a:stretch/>
        </p:blipFill>
        <p:spPr>
          <a:xfrm>
            <a:off x="3638312" y="4679450"/>
            <a:ext cx="798348" cy="920077"/>
          </a:xfrm>
          <a:prstGeom prst="rect">
            <a:avLst/>
          </a:prstGeom>
        </p:spPr>
      </p:pic>
      <p:grpSp>
        <p:nvGrpSpPr>
          <p:cNvPr id="15" name="Group 14">
            <a:extLst>
              <a:ext uri="{FF2B5EF4-FFF2-40B4-BE49-F238E27FC236}">
                <a16:creationId xmlns:a16="http://schemas.microsoft.com/office/drawing/2014/main" id="{4CDA1F93-6715-CE44-8636-58DD51C268F2}"/>
              </a:ext>
            </a:extLst>
          </p:cNvPr>
          <p:cNvGrpSpPr/>
          <p:nvPr/>
        </p:nvGrpSpPr>
        <p:grpSpPr>
          <a:xfrm>
            <a:off x="3638312" y="5694582"/>
            <a:ext cx="3190279" cy="920077"/>
            <a:chOff x="1614644" y="5694582"/>
            <a:chExt cx="3190279" cy="920077"/>
          </a:xfrm>
        </p:grpSpPr>
        <p:sp>
          <p:nvSpPr>
            <p:cNvPr id="17" name="TextBox 16">
              <a:extLst>
                <a:ext uri="{FF2B5EF4-FFF2-40B4-BE49-F238E27FC236}">
                  <a16:creationId xmlns:a16="http://schemas.microsoft.com/office/drawing/2014/main" id="{AA3B1518-FE4D-084F-979F-47E54FB8C03D}"/>
                </a:ext>
              </a:extLst>
            </p:cNvPr>
            <p:cNvSpPr txBox="1"/>
            <p:nvPr/>
          </p:nvSpPr>
          <p:spPr>
            <a:xfrm>
              <a:off x="3238469" y="5799947"/>
              <a:ext cx="1566454" cy="584775"/>
            </a:xfrm>
            <a:prstGeom prst="rect">
              <a:avLst/>
            </a:prstGeom>
            <a:noFill/>
          </p:spPr>
          <p:txBody>
            <a:bodyPr wrap="none" rtlCol="0">
              <a:spAutoFit/>
            </a:bodyPr>
            <a:lstStyle/>
            <a:p>
              <a:r>
                <a:rPr lang="en-US" sz="1600" dirty="0"/>
                <a:t>[[2, 4],   [2, 85]],</a:t>
              </a:r>
            </a:p>
            <a:p>
              <a:r>
                <a:rPr lang="en-US" sz="1600" dirty="0"/>
                <a:t> [1, 11], [6, 120]]</a:t>
              </a:r>
            </a:p>
          </p:txBody>
        </p:sp>
        <p:pic>
          <p:nvPicPr>
            <p:cNvPr id="26" name="Picture 25">
              <a:extLst>
                <a:ext uri="{FF2B5EF4-FFF2-40B4-BE49-F238E27FC236}">
                  <a16:creationId xmlns:a16="http://schemas.microsoft.com/office/drawing/2014/main" id="{AB7CA1C2-76D3-DE49-8F29-666590FBE38C}"/>
                </a:ext>
              </a:extLst>
            </p:cNvPr>
            <p:cNvPicPr>
              <a:picLocks noChangeAspect="1"/>
            </p:cNvPicPr>
            <p:nvPr/>
          </p:nvPicPr>
          <p:blipFill rotWithShape="1">
            <a:blip r:embed="rId3"/>
            <a:srcRect l="63949" t="25235" b="15848"/>
            <a:stretch/>
          </p:blipFill>
          <p:spPr>
            <a:xfrm>
              <a:off x="1614644" y="5694582"/>
              <a:ext cx="798348" cy="920077"/>
            </a:xfrm>
            <a:prstGeom prst="rect">
              <a:avLst/>
            </a:prstGeom>
          </p:spPr>
        </p:pic>
      </p:grpSp>
      <p:grpSp>
        <p:nvGrpSpPr>
          <p:cNvPr id="14" name="Group 13">
            <a:extLst>
              <a:ext uri="{FF2B5EF4-FFF2-40B4-BE49-F238E27FC236}">
                <a16:creationId xmlns:a16="http://schemas.microsoft.com/office/drawing/2014/main" id="{311603E8-770B-0B43-A3F3-35917F10FE59}"/>
              </a:ext>
            </a:extLst>
          </p:cNvPr>
          <p:cNvGrpSpPr/>
          <p:nvPr/>
        </p:nvGrpSpPr>
        <p:grpSpPr>
          <a:xfrm>
            <a:off x="3638312" y="3713035"/>
            <a:ext cx="5371092" cy="920077"/>
            <a:chOff x="1614644" y="3713035"/>
            <a:chExt cx="5371092" cy="920077"/>
          </a:xfrm>
        </p:grpSpPr>
        <p:sp>
          <p:nvSpPr>
            <p:cNvPr id="20" name="TextBox 19">
              <a:extLst>
                <a:ext uri="{FF2B5EF4-FFF2-40B4-BE49-F238E27FC236}">
                  <a16:creationId xmlns:a16="http://schemas.microsoft.com/office/drawing/2014/main" id="{5F9BEF8E-1FEB-1D48-875C-7969AC21B7ED}"/>
                </a:ext>
              </a:extLst>
            </p:cNvPr>
            <p:cNvSpPr txBox="1"/>
            <p:nvPr/>
          </p:nvSpPr>
          <p:spPr>
            <a:xfrm>
              <a:off x="6542986" y="3919811"/>
              <a:ext cx="442750" cy="369332"/>
            </a:xfrm>
            <a:prstGeom prst="rect">
              <a:avLst/>
            </a:prstGeom>
            <a:noFill/>
          </p:spPr>
          <p:txBody>
            <a:bodyPr wrap="none" rtlCol="0">
              <a:spAutoFit/>
            </a:bodyPr>
            <a:lstStyle/>
            <a:p>
              <a:r>
                <a:rPr lang="en-US" dirty="0"/>
                <a:t>[1]</a:t>
              </a:r>
            </a:p>
          </p:txBody>
        </p:sp>
        <p:pic>
          <p:nvPicPr>
            <p:cNvPr id="24" name="Picture 23">
              <a:extLst>
                <a:ext uri="{FF2B5EF4-FFF2-40B4-BE49-F238E27FC236}">
                  <a16:creationId xmlns:a16="http://schemas.microsoft.com/office/drawing/2014/main" id="{CE07C436-D90D-474B-AE82-3749CCF30E92}"/>
                </a:ext>
              </a:extLst>
            </p:cNvPr>
            <p:cNvPicPr>
              <a:picLocks noChangeAspect="1"/>
            </p:cNvPicPr>
            <p:nvPr/>
          </p:nvPicPr>
          <p:blipFill rotWithShape="1">
            <a:blip r:embed="rId3"/>
            <a:srcRect l="63949" t="25235" b="15848"/>
            <a:stretch/>
          </p:blipFill>
          <p:spPr>
            <a:xfrm>
              <a:off x="1614644" y="3713035"/>
              <a:ext cx="798348" cy="920077"/>
            </a:xfrm>
            <a:prstGeom prst="rect">
              <a:avLst/>
            </a:prstGeom>
          </p:spPr>
        </p:pic>
        <p:sp>
          <p:nvSpPr>
            <p:cNvPr id="28" name="TextBox 27">
              <a:extLst>
                <a:ext uri="{FF2B5EF4-FFF2-40B4-BE49-F238E27FC236}">
                  <a16:creationId xmlns:a16="http://schemas.microsoft.com/office/drawing/2014/main" id="{17502D99-0580-D247-BB51-CE766C894EF0}"/>
                </a:ext>
              </a:extLst>
            </p:cNvPr>
            <p:cNvSpPr txBox="1"/>
            <p:nvPr/>
          </p:nvSpPr>
          <p:spPr>
            <a:xfrm>
              <a:off x="3232642" y="3812089"/>
              <a:ext cx="1670650" cy="584775"/>
            </a:xfrm>
            <a:prstGeom prst="rect">
              <a:avLst/>
            </a:prstGeom>
            <a:noFill/>
          </p:spPr>
          <p:txBody>
            <a:bodyPr wrap="none" rtlCol="0">
              <a:spAutoFit/>
            </a:bodyPr>
            <a:lstStyle/>
            <a:p>
              <a:r>
                <a:rPr lang="en-US" sz="1600" dirty="0"/>
                <a:t>[[2, 1],   [9, 82]],</a:t>
              </a:r>
            </a:p>
            <a:p>
              <a:r>
                <a:rPr lang="en-US" sz="1600" dirty="0"/>
                <a:t> [3, 55], [16, 122]]</a:t>
              </a:r>
            </a:p>
          </p:txBody>
        </p:sp>
      </p:grpSp>
      <p:sp>
        <p:nvSpPr>
          <p:cNvPr id="31" name="TextBox 30">
            <a:extLst>
              <a:ext uri="{FF2B5EF4-FFF2-40B4-BE49-F238E27FC236}">
                <a16:creationId xmlns:a16="http://schemas.microsoft.com/office/drawing/2014/main" id="{17C100FA-3775-004C-A3BA-1C386E242C92}"/>
              </a:ext>
            </a:extLst>
          </p:cNvPr>
          <p:cNvSpPr txBox="1"/>
          <p:nvPr/>
        </p:nvSpPr>
        <p:spPr>
          <a:xfrm>
            <a:off x="1472665" y="5907668"/>
            <a:ext cx="1141659" cy="400110"/>
          </a:xfrm>
          <a:prstGeom prst="rect">
            <a:avLst/>
          </a:prstGeom>
          <a:noFill/>
        </p:spPr>
        <p:txBody>
          <a:bodyPr wrap="none" rtlCol="0">
            <a:spAutoFit/>
          </a:bodyPr>
          <a:lstStyle/>
          <a:p>
            <a:r>
              <a:rPr lang="en-US" sz="2000" dirty="0"/>
              <a:t>Sample 4</a:t>
            </a:r>
          </a:p>
        </p:txBody>
      </p:sp>
      <p:cxnSp>
        <p:nvCxnSpPr>
          <p:cNvPr id="4" name="Straight Connector 3">
            <a:extLst>
              <a:ext uri="{FF2B5EF4-FFF2-40B4-BE49-F238E27FC236}">
                <a16:creationId xmlns:a16="http://schemas.microsoft.com/office/drawing/2014/main" id="{F5C95D37-A36E-504C-8F9F-3824E6A7CADD}"/>
              </a:ext>
            </a:extLst>
          </p:cNvPr>
          <p:cNvCxnSpPr/>
          <p:nvPr/>
        </p:nvCxnSpPr>
        <p:spPr>
          <a:xfrm>
            <a:off x="945573" y="3609125"/>
            <a:ext cx="94972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BAB5C2E-C169-294F-8DE7-8F04963B8ECD}"/>
              </a:ext>
            </a:extLst>
          </p:cNvPr>
          <p:cNvCxnSpPr/>
          <p:nvPr/>
        </p:nvCxnSpPr>
        <p:spPr>
          <a:xfrm>
            <a:off x="945573" y="4643503"/>
            <a:ext cx="94972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42B5E4E-0F6A-F74A-A257-50A4AAD07A1D}"/>
              </a:ext>
            </a:extLst>
          </p:cNvPr>
          <p:cNvCxnSpPr/>
          <p:nvPr/>
        </p:nvCxnSpPr>
        <p:spPr>
          <a:xfrm>
            <a:off x="945573" y="5653018"/>
            <a:ext cx="949729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254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par>
                                <p:cTn id="54" presetID="10"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3" grpId="0"/>
      <p:bldP spid="18" grpId="0"/>
      <p:bldP spid="19"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673FAC8-BCC2-B04F-A4EA-87AA24A8F01A}"/>
              </a:ext>
            </a:extLst>
          </p:cNvPr>
          <p:cNvGrpSpPr/>
          <p:nvPr/>
        </p:nvGrpSpPr>
        <p:grpSpPr>
          <a:xfrm>
            <a:off x="1151809" y="1993918"/>
            <a:ext cx="1698171" cy="4553654"/>
            <a:chOff x="1164732" y="2150076"/>
            <a:chExt cx="1698171" cy="4553654"/>
          </a:xfrm>
        </p:grpSpPr>
        <p:sp>
          <p:nvSpPr>
            <p:cNvPr id="7" name="TextBox 6">
              <a:extLst>
                <a:ext uri="{FF2B5EF4-FFF2-40B4-BE49-F238E27FC236}">
                  <a16:creationId xmlns:a16="http://schemas.microsoft.com/office/drawing/2014/main" id="{2C55AF0D-D407-9B49-91AA-E4C689B28F1E}"/>
                </a:ext>
              </a:extLst>
            </p:cNvPr>
            <p:cNvSpPr txBox="1"/>
            <p:nvPr/>
          </p:nvSpPr>
          <p:spPr>
            <a:xfrm>
              <a:off x="1519881" y="2150076"/>
              <a:ext cx="759823" cy="369332"/>
            </a:xfrm>
            <a:prstGeom prst="rect">
              <a:avLst/>
            </a:prstGeom>
            <a:noFill/>
          </p:spPr>
          <p:txBody>
            <a:bodyPr wrap="none" rtlCol="0">
              <a:spAutoFit/>
            </a:bodyPr>
            <a:lstStyle/>
            <a:p>
              <a:r>
                <a:rPr lang="en-US" dirty="0"/>
                <a:t>Image</a:t>
              </a:r>
            </a:p>
          </p:txBody>
        </p:sp>
        <p:pic>
          <p:nvPicPr>
            <p:cNvPr id="5" name="Picture 4">
              <a:extLst>
                <a:ext uri="{FF2B5EF4-FFF2-40B4-BE49-F238E27FC236}">
                  <a16:creationId xmlns:a16="http://schemas.microsoft.com/office/drawing/2014/main" id="{B1405D96-3786-5644-8795-90783F6D889F}"/>
                </a:ext>
              </a:extLst>
            </p:cNvPr>
            <p:cNvPicPr>
              <a:picLocks noChangeAspect="1"/>
            </p:cNvPicPr>
            <p:nvPr/>
          </p:nvPicPr>
          <p:blipFill rotWithShape="1">
            <a:blip r:embed="rId3"/>
            <a:srcRect l="63949" t="25235" b="15848"/>
            <a:stretch/>
          </p:blipFill>
          <p:spPr>
            <a:xfrm>
              <a:off x="1614644" y="2683094"/>
              <a:ext cx="798348" cy="920077"/>
            </a:xfrm>
            <a:prstGeom prst="rect">
              <a:avLst/>
            </a:prstGeom>
          </p:spPr>
        </p:pic>
        <p:pic>
          <p:nvPicPr>
            <p:cNvPr id="24" name="Picture 23">
              <a:extLst>
                <a:ext uri="{FF2B5EF4-FFF2-40B4-BE49-F238E27FC236}">
                  <a16:creationId xmlns:a16="http://schemas.microsoft.com/office/drawing/2014/main" id="{CE07C436-D90D-474B-AE82-3749CCF30E92}"/>
                </a:ext>
              </a:extLst>
            </p:cNvPr>
            <p:cNvPicPr>
              <a:picLocks noChangeAspect="1"/>
            </p:cNvPicPr>
            <p:nvPr/>
          </p:nvPicPr>
          <p:blipFill rotWithShape="1">
            <a:blip r:embed="rId3"/>
            <a:srcRect l="63949" t="25235" b="15848"/>
            <a:stretch/>
          </p:blipFill>
          <p:spPr>
            <a:xfrm>
              <a:off x="1614644" y="3713035"/>
              <a:ext cx="798348" cy="920077"/>
            </a:xfrm>
            <a:prstGeom prst="rect">
              <a:avLst/>
            </a:prstGeom>
          </p:spPr>
        </p:pic>
        <p:pic>
          <p:nvPicPr>
            <p:cNvPr id="25" name="Picture 24">
              <a:extLst>
                <a:ext uri="{FF2B5EF4-FFF2-40B4-BE49-F238E27FC236}">
                  <a16:creationId xmlns:a16="http://schemas.microsoft.com/office/drawing/2014/main" id="{E3AF53D5-9782-7247-AA0A-02180AEFA5C6}"/>
                </a:ext>
              </a:extLst>
            </p:cNvPr>
            <p:cNvPicPr>
              <a:picLocks noChangeAspect="1"/>
            </p:cNvPicPr>
            <p:nvPr/>
          </p:nvPicPr>
          <p:blipFill rotWithShape="1">
            <a:blip r:embed="rId3"/>
            <a:srcRect l="63949" t="25235" b="15848"/>
            <a:stretch/>
          </p:blipFill>
          <p:spPr>
            <a:xfrm>
              <a:off x="1614644" y="4679450"/>
              <a:ext cx="798348" cy="920077"/>
            </a:xfrm>
            <a:prstGeom prst="rect">
              <a:avLst/>
            </a:prstGeom>
          </p:spPr>
        </p:pic>
        <p:pic>
          <p:nvPicPr>
            <p:cNvPr id="26" name="Picture 25">
              <a:extLst>
                <a:ext uri="{FF2B5EF4-FFF2-40B4-BE49-F238E27FC236}">
                  <a16:creationId xmlns:a16="http://schemas.microsoft.com/office/drawing/2014/main" id="{AB7CA1C2-76D3-DE49-8F29-666590FBE38C}"/>
                </a:ext>
              </a:extLst>
            </p:cNvPr>
            <p:cNvPicPr>
              <a:picLocks noChangeAspect="1"/>
            </p:cNvPicPr>
            <p:nvPr/>
          </p:nvPicPr>
          <p:blipFill rotWithShape="1">
            <a:blip r:embed="rId3"/>
            <a:srcRect l="63949" t="25235" b="15848"/>
            <a:stretch/>
          </p:blipFill>
          <p:spPr>
            <a:xfrm>
              <a:off x="1614644" y="5694582"/>
              <a:ext cx="798348" cy="920077"/>
            </a:xfrm>
            <a:prstGeom prst="rect">
              <a:avLst/>
            </a:prstGeom>
          </p:spPr>
        </p:pic>
        <p:sp>
          <p:nvSpPr>
            <p:cNvPr id="34" name="Rounded Rectangle 33">
              <a:extLst>
                <a:ext uri="{FF2B5EF4-FFF2-40B4-BE49-F238E27FC236}">
                  <a16:creationId xmlns:a16="http://schemas.microsoft.com/office/drawing/2014/main" id="{96D90EB6-489E-0049-9304-2E2A84CB8D97}"/>
                </a:ext>
              </a:extLst>
            </p:cNvPr>
            <p:cNvSpPr/>
            <p:nvPr/>
          </p:nvSpPr>
          <p:spPr>
            <a:xfrm>
              <a:off x="1164732" y="2150076"/>
              <a:ext cx="1698171" cy="45536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A292645F-4EE3-BA43-9CD4-1FE1B1DD72F6}"/>
              </a:ext>
            </a:extLst>
          </p:cNvPr>
          <p:cNvGrpSpPr/>
          <p:nvPr/>
        </p:nvGrpSpPr>
        <p:grpSpPr>
          <a:xfrm>
            <a:off x="4772250" y="1957716"/>
            <a:ext cx="1918146" cy="4553654"/>
            <a:chOff x="3125802" y="2150076"/>
            <a:chExt cx="1918146" cy="4553654"/>
          </a:xfrm>
        </p:grpSpPr>
        <p:sp>
          <p:nvSpPr>
            <p:cNvPr id="9" name="TextBox 8">
              <a:extLst>
                <a:ext uri="{FF2B5EF4-FFF2-40B4-BE49-F238E27FC236}">
                  <a16:creationId xmlns:a16="http://schemas.microsoft.com/office/drawing/2014/main" id="{1B0449A3-E860-1C44-A360-716C75624D00}"/>
                </a:ext>
              </a:extLst>
            </p:cNvPr>
            <p:cNvSpPr txBox="1"/>
            <p:nvPr/>
          </p:nvSpPr>
          <p:spPr>
            <a:xfrm>
              <a:off x="3322112" y="2160452"/>
              <a:ext cx="1581180" cy="369332"/>
            </a:xfrm>
            <a:prstGeom prst="rect">
              <a:avLst/>
            </a:prstGeom>
            <a:noFill/>
          </p:spPr>
          <p:txBody>
            <a:bodyPr wrap="square" rtlCol="0">
              <a:spAutoFit/>
            </a:bodyPr>
            <a:lstStyle/>
            <a:p>
              <a:r>
                <a:rPr lang="en-US" dirty="0"/>
                <a:t>Bounding-box</a:t>
              </a:r>
            </a:p>
          </p:txBody>
        </p:sp>
        <p:sp>
          <p:nvSpPr>
            <p:cNvPr id="12" name="TextBox 11">
              <a:extLst>
                <a:ext uri="{FF2B5EF4-FFF2-40B4-BE49-F238E27FC236}">
                  <a16:creationId xmlns:a16="http://schemas.microsoft.com/office/drawing/2014/main" id="{021F7622-0650-3E4C-B59D-15FFCEFF004C}"/>
                </a:ext>
              </a:extLst>
            </p:cNvPr>
            <p:cNvSpPr txBox="1"/>
            <p:nvPr/>
          </p:nvSpPr>
          <p:spPr>
            <a:xfrm>
              <a:off x="3322112" y="2734233"/>
              <a:ext cx="1566454" cy="584775"/>
            </a:xfrm>
            <a:prstGeom prst="rect">
              <a:avLst/>
            </a:prstGeom>
            <a:noFill/>
          </p:spPr>
          <p:txBody>
            <a:bodyPr wrap="none" rtlCol="0">
              <a:spAutoFit/>
            </a:bodyPr>
            <a:lstStyle/>
            <a:p>
              <a:r>
                <a:rPr lang="en-US" sz="1600" dirty="0"/>
                <a:t>[[1, 1],   [1, 80]],</a:t>
              </a:r>
            </a:p>
            <a:p>
              <a:r>
                <a:rPr lang="en-US" sz="1600" dirty="0"/>
                <a:t> [4, 41], [7, 100]]</a:t>
              </a:r>
            </a:p>
          </p:txBody>
        </p:sp>
        <p:sp>
          <p:nvSpPr>
            <p:cNvPr id="17" name="TextBox 16">
              <a:extLst>
                <a:ext uri="{FF2B5EF4-FFF2-40B4-BE49-F238E27FC236}">
                  <a16:creationId xmlns:a16="http://schemas.microsoft.com/office/drawing/2014/main" id="{AA3B1518-FE4D-084F-979F-47E54FB8C03D}"/>
                </a:ext>
              </a:extLst>
            </p:cNvPr>
            <p:cNvSpPr txBox="1"/>
            <p:nvPr/>
          </p:nvSpPr>
          <p:spPr>
            <a:xfrm>
              <a:off x="3238469" y="5799947"/>
              <a:ext cx="1566454" cy="584775"/>
            </a:xfrm>
            <a:prstGeom prst="rect">
              <a:avLst/>
            </a:prstGeom>
            <a:noFill/>
          </p:spPr>
          <p:txBody>
            <a:bodyPr wrap="none" rtlCol="0">
              <a:spAutoFit/>
            </a:bodyPr>
            <a:lstStyle/>
            <a:p>
              <a:r>
                <a:rPr lang="en-US" sz="1600" dirty="0"/>
                <a:t>[[2, 4],   [2, 85]],</a:t>
              </a:r>
            </a:p>
            <a:p>
              <a:r>
                <a:rPr lang="en-US" sz="1600" dirty="0"/>
                <a:t> [1, 11], [6, 120]]</a:t>
              </a:r>
            </a:p>
          </p:txBody>
        </p:sp>
        <p:sp>
          <p:nvSpPr>
            <p:cNvPr id="28" name="TextBox 27">
              <a:extLst>
                <a:ext uri="{FF2B5EF4-FFF2-40B4-BE49-F238E27FC236}">
                  <a16:creationId xmlns:a16="http://schemas.microsoft.com/office/drawing/2014/main" id="{17502D99-0580-D247-BB51-CE766C894EF0}"/>
                </a:ext>
              </a:extLst>
            </p:cNvPr>
            <p:cNvSpPr txBox="1"/>
            <p:nvPr/>
          </p:nvSpPr>
          <p:spPr>
            <a:xfrm>
              <a:off x="3232642" y="3812089"/>
              <a:ext cx="1670650" cy="584775"/>
            </a:xfrm>
            <a:prstGeom prst="rect">
              <a:avLst/>
            </a:prstGeom>
            <a:noFill/>
          </p:spPr>
          <p:txBody>
            <a:bodyPr wrap="none" rtlCol="0">
              <a:spAutoFit/>
            </a:bodyPr>
            <a:lstStyle/>
            <a:p>
              <a:r>
                <a:rPr lang="en-US" sz="1600" dirty="0"/>
                <a:t>[[2, 1],   [9, 82]],</a:t>
              </a:r>
            </a:p>
            <a:p>
              <a:r>
                <a:rPr lang="en-US" sz="1600" dirty="0"/>
                <a:t> [3, 55], [16, 122]]</a:t>
              </a:r>
            </a:p>
          </p:txBody>
        </p:sp>
        <p:sp>
          <p:nvSpPr>
            <p:cNvPr id="35" name="Rounded Rectangle 34">
              <a:extLst>
                <a:ext uri="{FF2B5EF4-FFF2-40B4-BE49-F238E27FC236}">
                  <a16:creationId xmlns:a16="http://schemas.microsoft.com/office/drawing/2014/main" id="{1E1B98B1-50DC-A640-88E7-09E30D3B1BBE}"/>
                </a:ext>
              </a:extLst>
            </p:cNvPr>
            <p:cNvSpPr/>
            <p:nvPr/>
          </p:nvSpPr>
          <p:spPr>
            <a:xfrm>
              <a:off x="3125802" y="2150076"/>
              <a:ext cx="1918146" cy="45536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A71075B8-C704-3842-BAC5-0A3CC7364B8B}"/>
              </a:ext>
            </a:extLst>
          </p:cNvPr>
          <p:cNvGrpSpPr/>
          <p:nvPr/>
        </p:nvGrpSpPr>
        <p:grpSpPr>
          <a:xfrm>
            <a:off x="8599805" y="1957716"/>
            <a:ext cx="2416538" cy="4553654"/>
            <a:chOff x="5486491" y="2120037"/>
            <a:chExt cx="2416538" cy="4553654"/>
          </a:xfrm>
        </p:grpSpPr>
        <p:sp>
          <p:nvSpPr>
            <p:cNvPr id="8" name="TextBox 7">
              <a:extLst>
                <a:ext uri="{FF2B5EF4-FFF2-40B4-BE49-F238E27FC236}">
                  <a16:creationId xmlns:a16="http://schemas.microsoft.com/office/drawing/2014/main" id="{2B869A5D-7AFF-354E-AB1A-6271106A304C}"/>
                </a:ext>
              </a:extLst>
            </p:cNvPr>
            <p:cNvSpPr txBox="1"/>
            <p:nvPr/>
          </p:nvSpPr>
          <p:spPr>
            <a:xfrm>
              <a:off x="5627147" y="2150076"/>
              <a:ext cx="2157578" cy="369332"/>
            </a:xfrm>
            <a:prstGeom prst="rect">
              <a:avLst/>
            </a:prstGeom>
            <a:noFill/>
          </p:spPr>
          <p:txBody>
            <a:bodyPr wrap="none" rtlCol="0">
              <a:spAutoFit/>
            </a:bodyPr>
            <a:lstStyle/>
            <a:p>
              <a:r>
                <a:rPr lang="en-US" dirty="0"/>
                <a:t>Category/Annotation</a:t>
              </a:r>
            </a:p>
          </p:txBody>
        </p:sp>
        <p:sp>
          <p:nvSpPr>
            <p:cNvPr id="11" name="TextBox 10">
              <a:extLst>
                <a:ext uri="{FF2B5EF4-FFF2-40B4-BE49-F238E27FC236}">
                  <a16:creationId xmlns:a16="http://schemas.microsoft.com/office/drawing/2014/main" id="{BD76CEDE-5E37-B749-B475-CEC2760FE40D}"/>
                </a:ext>
              </a:extLst>
            </p:cNvPr>
            <p:cNvSpPr txBox="1"/>
            <p:nvPr/>
          </p:nvSpPr>
          <p:spPr>
            <a:xfrm>
              <a:off x="6542986" y="2812457"/>
              <a:ext cx="442750" cy="369332"/>
            </a:xfrm>
            <a:prstGeom prst="rect">
              <a:avLst/>
            </a:prstGeom>
            <a:noFill/>
          </p:spPr>
          <p:txBody>
            <a:bodyPr wrap="none" rtlCol="0">
              <a:spAutoFit/>
            </a:bodyPr>
            <a:lstStyle/>
            <a:p>
              <a:r>
                <a:rPr lang="en-US" dirty="0"/>
                <a:t>[3]</a:t>
              </a:r>
            </a:p>
          </p:txBody>
        </p:sp>
        <p:sp>
          <p:nvSpPr>
            <p:cNvPr id="20" name="TextBox 19">
              <a:extLst>
                <a:ext uri="{FF2B5EF4-FFF2-40B4-BE49-F238E27FC236}">
                  <a16:creationId xmlns:a16="http://schemas.microsoft.com/office/drawing/2014/main" id="{5F9BEF8E-1FEB-1D48-875C-7969AC21B7ED}"/>
                </a:ext>
              </a:extLst>
            </p:cNvPr>
            <p:cNvSpPr txBox="1"/>
            <p:nvPr/>
          </p:nvSpPr>
          <p:spPr>
            <a:xfrm>
              <a:off x="6542986" y="3919811"/>
              <a:ext cx="442750" cy="369332"/>
            </a:xfrm>
            <a:prstGeom prst="rect">
              <a:avLst/>
            </a:prstGeom>
            <a:noFill/>
          </p:spPr>
          <p:txBody>
            <a:bodyPr wrap="none" rtlCol="0">
              <a:spAutoFit/>
            </a:bodyPr>
            <a:lstStyle/>
            <a:p>
              <a:r>
                <a:rPr lang="en-US" dirty="0"/>
                <a:t>[1]</a:t>
              </a:r>
            </a:p>
          </p:txBody>
        </p:sp>
        <p:sp>
          <p:nvSpPr>
            <p:cNvPr id="36" name="Rounded Rectangle 35">
              <a:extLst>
                <a:ext uri="{FF2B5EF4-FFF2-40B4-BE49-F238E27FC236}">
                  <a16:creationId xmlns:a16="http://schemas.microsoft.com/office/drawing/2014/main" id="{D6D1CC6E-FB39-454A-90E7-5BFBD3CABE8D}"/>
                </a:ext>
              </a:extLst>
            </p:cNvPr>
            <p:cNvSpPr/>
            <p:nvPr/>
          </p:nvSpPr>
          <p:spPr>
            <a:xfrm>
              <a:off x="5486491" y="2120037"/>
              <a:ext cx="2416538" cy="45536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241F8EB6-5CEC-2D49-B75F-2261EB183B75}"/>
              </a:ext>
            </a:extLst>
          </p:cNvPr>
          <p:cNvSpPr txBox="1"/>
          <p:nvPr/>
        </p:nvSpPr>
        <p:spPr>
          <a:xfrm>
            <a:off x="1151809" y="1183376"/>
            <a:ext cx="9503638" cy="461665"/>
          </a:xfrm>
          <a:prstGeom prst="rect">
            <a:avLst/>
          </a:prstGeom>
          <a:noFill/>
        </p:spPr>
        <p:txBody>
          <a:bodyPr wrap="square" rtlCol="0">
            <a:spAutoFit/>
          </a:bodyPr>
          <a:lstStyle/>
          <a:p>
            <a:pPr algn="ctr"/>
            <a:r>
              <a:rPr lang="en-US" sz="2400" dirty="0"/>
              <a:t>A grouping of samples each describing one component of a dataset</a:t>
            </a:r>
          </a:p>
        </p:txBody>
      </p:sp>
      <p:sp>
        <p:nvSpPr>
          <p:cNvPr id="29" name="TextBox 28">
            <a:extLst>
              <a:ext uri="{FF2B5EF4-FFF2-40B4-BE49-F238E27FC236}">
                <a16:creationId xmlns:a16="http://schemas.microsoft.com/office/drawing/2014/main" id="{EE5DF9EA-C6BE-DD4F-9B76-2D58AE230C20}"/>
              </a:ext>
            </a:extLst>
          </p:cNvPr>
          <p:cNvSpPr txBox="1"/>
          <p:nvPr/>
        </p:nvSpPr>
        <p:spPr>
          <a:xfrm>
            <a:off x="543697" y="407773"/>
            <a:ext cx="3425553" cy="584775"/>
          </a:xfrm>
          <a:prstGeom prst="rect">
            <a:avLst/>
          </a:prstGeom>
          <a:noFill/>
        </p:spPr>
        <p:txBody>
          <a:bodyPr wrap="none" rtlCol="0">
            <a:spAutoFit/>
          </a:bodyPr>
          <a:lstStyle/>
          <a:p>
            <a:r>
              <a:rPr lang="en-US" sz="3200" u="sng" dirty="0"/>
              <a:t>Hangar Data Model</a:t>
            </a:r>
          </a:p>
        </p:txBody>
      </p:sp>
      <p:sp>
        <p:nvSpPr>
          <p:cNvPr id="2" name="Rectangle 1">
            <a:extLst>
              <a:ext uri="{FF2B5EF4-FFF2-40B4-BE49-F238E27FC236}">
                <a16:creationId xmlns:a16="http://schemas.microsoft.com/office/drawing/2014/main" id="{0312851C-61EF-0149-B10B-2B4034C381B1}"/>
              </a:ext>
            </a:extLst>
          </p:cNvPr>
          <p:cNvSpPr/>
          <p:nvPr/>
        </p:nvSpPr>
        <p:spPr>
          <a:xfrm>
            <a:off x="4920102" y="576462"/>
            <a:ext cx="1168910" cy="461665"/>
          </a:xfrm>
          <a:prstGeom prst="rect">
            <a:avLst/>
          </a:prstGeom>
        </p:spPr>
        <p:txBody>
          <a:bodyPr wrap="none">
            <a:spAutoFit/>
          </a:bodyPr>
          <a:lstStyle/>
          <a:p>
            <a:pPr algn="ctr"/>
            <a:r>
              <a:rPr lang="en-US" sz="2400" b="1" dirty="0"/>
              <a:t>Column</a:t>
            </a:r>
          </a:p>
        </p:txBody>
      </p:sp>
    </p:spTree>
    <p:extLst>
      <p:ext uri="{BB962C8B-B14F-4D97-AF65-F5344CB8AC3E}">
        <p14:creationId xmlns:p14="http://schemas.microsoft.com/office/powerpoint/2010/main" val="254195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673FAC8-BCC2-B04F-A4EA-87AA24A8F01A}"/>
              </a:ext>
            </a:extLst>
          </p:cNvPr>
          <p:cNvGrpSpPr/>
          <p:nvPr/>
        </p:nvGrpSpPr>
        <p:grpSpPr>
          <a:xfrm>
            <a:off x="1151809" y="1993918"/>
            <a:ext cx="1698171" cy="4553654"/>
            <a:chOff x="1164732" y="2150076"/>
            <a:chExt cx="1698171" cy="4553654"/>
          </a:xfrm>
        </p:grpSpPr>
        <p:sp>
          <p:nvSpPr>
            <p:cNvPr id="7" name="TextBox 6">
              <a:extLst>
                <a:ext uri="{FF2B5EF4-FFF2-40B4-BE49-F238E27FC236}">
                  <a16:creationId xmlns:a16="http://schemas.microsoft.com/office/drawing/2014/main" id="{2C55AF0D-D407-9B49-91AA-E4C689B28F1E}"/>
                </a:ext>
              </a:extLst>
            </p:cNvPr>
            <p:cNvSpPr txBox="1"/>
            <p:nvPr/>
          </p:nvSpPr>
          <p:spPr>
            <a:xfrm>
              <a:off x="1519881" y="2150076"/>
              <a:ext cx="759823" cy="369332"/>
            </a:xfrm>
            <a:prstGeom prst="rect">
              <a:avLst/>
            </a:prstGeom>
            <a:noFill/>
          </p:spPr>
          <p:txBody>
            <a:bodyPr wrap="none" rtlCol="0">
              <a:spAutoFit/>
            </a:bodyPr>
            <a:lstStyle/>
            <a:p>
              <a:r>
                <a:rPr lang="en-US" dirty="0"/>
                <a:t>Image</a:t>
              </a:r>
            </a:p>
          </p:txBody>
        </p:sp>
        <p:pic>
          <p:nvPicPr>
            <p:cNvPr id="5" name="Picture 4">
              <a:extLst>
                <a:ext uri="{FF2B5EF4-FFF2-40B4-BE49-F238E27FC236}">
                  <a16:creationId xmlns:a16="http://schemas.microsoft.com/office/drawing/2014/main" id="{B1405D96-3786-5644-8795-90783F6D889F}"/>
                </a:ext>
              </a:extLst>
            </p:cNvPr>
            <p:cNvPicPr>
              <a:picLocks noChangeAspect="1"/>
            </p:cNvPicPr>
            <p:nvPr/>
          </p:nvPicPr>
          <p:blipFill rotWithShape="1">
            <a:blip r:embed="rId3"/>
            <a:srcRect l="63949" t="25235" b="15848"/>
            <a:stretch/>
          </p:blipFill>
          <p:spPr>
            <a:xfrm>
              <a:off x="1614644" y="2683094"/>
              <a:ext cx="798348" cy="920077"/>
            </a:xfrm>
            <a:prstGeom prst="rect">
              <a:avLst/>
            </a:prstGeom>
          </p:spPr>
        </p:pic>
        <p:pic>
          <p:nvPicPr>
            <p:cNvPr id="24" name="Picture 23">
              <a:extLst>
                <a:ext uri="{FF2B5EF4-FFF2-40B4-BE49-F238E27FC236}">
                  <a16:creationId xmlns:a16="http://schemas.microsoft.com/office/drawing/2014/main" id="{CE07C436-D90D-474B-AE82-3749CCF30E92}"/>
                </a:ext>
              </a:extLst>
            </p:cNvPr>
            <p:cNvPicPr>
              <a:picLocks noChangeAspect="1"/>
            </p:cNvPicPr>
            <p:nvPr/>
          </p:nvPicPr>
          <p:blipFill rotWithShape="1">
            <a:blip r:embed="rId3"/>
            <a:srcRect l="63949" t="25235" b="15848"/>
            <a:stretch/>
          </p:blipFill>
          <p:spPr>
            <a:xfrm>
              <a:off x="1614644" y="3713035"/>
              <a:ext cx="798348" cy="920077"/>
            </a:xfrm>
            <a:prstGeom prst="rect">
              <a:avLst/>
            </a:prstGeom>
          </p:spPr>
        </p:pic>
        <p:pic>
          <p:nvPicPr>
            <p:cNvPr id="25" name="Picture 24">
              <a:extLst>
                <a:ext uri="{FF2B5EF4-FFF2-40B4-BE49-F238E27FC236}">
                  <a16:creationId xmlns:a16="http://schemas.microsoft.com/office/drawing/2014/main" id="{E3AF53D5-9782-7247-AA0A-02180AEFA5C6}"/>
                </a:ext>
              </a:extLst>
            </p:cNvPr>
            <p:cNvPicPr>
              <a:picLocks noChangeAspect="1"/>
            </p:cNvPicPr>
            <p:nvPr/>
          </p:nvPicPr>
          <p:blipFill rotWithShape="1">
            <a:blip r:embed="rId3"/>
            <a:srcRect l="63949" t="25235" b="15848"/>
            <a:stretch/>
          </p:blipFill>
          <p:spPr>
            <a:xfrm>
              <a:off x="1614644" y="4679450"/>
              <a:ext cx="798348" cy="920077"/>
            </a:xfrm>
            <a:prstGeom prst="rect">
              <a:avLst/>
            </a:prstGeom>
          </p:spPr>
        </p:pic>
        <p:pic>
          <p:nvPicPr>
            <p:cNvPr id="26" name="Picture 25">
              <a:extLst>
                <a:ext uri="{FF2B5EF4-FFF2-40B4-BE49-F238E27FC236}">
                  <a16:creationId xmlns:a16="http://schemas.microsoft.com/office/drawing/2014/main" id="{AB7CA1C2-76D3-DE49-8F29-666590FBE38C}"/>
                </a:ext>
              </a:extLst>
            </p:cNvPr>
            <p:cNvPicPr>
              <a:picLocks noChangeAspect="1"/>
            </p:cNvPicPr>
            <p:nvPr/>
          </p:nvPicPr>
          <p:blipFill rotWithShape="1">
            <a:blip r:embed="rId3"/>
            <a:srcRect l="63949" t="25235" b="15848"/>
            <a:stretch/>
          </p:blipFill>
          <p:spPr>
            <a:xfrm>
              <a:off x="1614644" y="5694582"/>
              <a:ext cx="798348" cy="920077"/>
            </a:xfrm>
            <a:prstGeom prst="rect">
              <a:avLst/>
            </a:prstGeom>
          </p:spPr>
        </p:pic>
        <p:sp>
          <p:nvSpPr>
            <p:cNvPr id="34" name="Rounded Rectangle 33">
              <a:extLst>
                <a:ext uri="{FF2B5EF4-FFF2-40B4-BE49-F238E27FC236}">
                  <a16:creationId xmlns:a16="http://schemas.microsoft.com/office/drawing/2014/main" id="{96D90EB6-489E-0049-9304-2E2A84CB8D97}"/>
                </a:ext>
              </a:extLst>
            </p:cNvPr>
            <p:cNvSpPr/>
            <p:nvPr/>
          </p:nvSpPr>
          <p:spPr>
            <a:xfrm>
              <a:off x="1164732" y="2150076"/>
              <a:ext cx="1698171" cy="45536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A292645F-4EE3-BA43-9CD4-1FE1B1DD72F6}"/>
              </a:ext>
            </a:extLst>
          </p:cNvPr>
          <p:cNvGrpSpPr/>
          <p:nvPr/>
        </p:nvGrpSpPr>
        <p:grpSpPr>
          <a:xfrm>
            <a:off x="4562390" y="1957716"/>
            <a:ext cx="1918146" cy="4553654"/>
            <a:chOff x="3125802" y="2150076"/>
            <a:chExt cx="1918146" cy="4553654"/>
          </a:xfrm>
        </p:grpSpPr>
        <p:sp>
          <p:nvSpPr>
            <p:cNvPr id="9" name="TextBox 8">
              <a:extLst>
                <a:ext uri="{FF2B5EF4-FFF2-40B4-BE49-F238E27FC236}">
                  <a16:creationId xmlns:a16="http://schemas.microsoft.com/office/drawing/2014/main" id="{1B0449A3-E860-1C44-A360-716C75624D00}"/>
                </a:ext>
              </a:extLst>
            </p:cNvPr>
            <p:cNvSpPr txBox="1"/>
            <p:nvPr/>
          </p:nvSpPr>
          <p:spPr>
            <a:xfrm>
              <a:off x="3322112" y="2160452"/>
              <a:ext cx="1581180" cy="369332"/>
            </a:xfrm>
            <a:prstGeom prst="rect">
              <a:avLst/>
            </a:prstGeom>
            <a:noFill/>
          </p:spPr>
          <p:txBody>
            <a:bodyPr wrap="square" rtlCol="0">
              <a:spAutoFit/>
            </a:bodyPr>
            <a:lstStyle/>
            <a:p>
              <a:r>
                <a:rPr lang="en-US" dirty="0"/>
                <a:t>Bounding-box</a:t>
              </a:r>
            </a:p>
          </p:txBody>
        </p:sp>
        <p:sp>
          <p:nvSpPr>
            <p:cNvPr id="12" name="TextBox 11">
              <a:extLst>
                <a:ext uri="{FF2B5EF4-FFF2-40B4-BE49-F238E27FC236}">
                  <a16:creationId xmlns:a16="http://schemas.microsoft.com/office/drawing/2014/main" id="{021F7622-0650-3E4C-B59D-15FFCEFF004C}"/>
                </a:ext>
              </a:extLst>
            </p:cNvPr>
            <p:cNvSpPr txBox="1"/>
            <p:nvPr/>
          </p:nvSpPr>
          <p:spPr>
            <a:xfrm>
              <a:off x="3322112" y="2734233"/>
              <a:ext cx="1566454" cy="584775"/>
            </a:xfrm>
            <a:prstGeom prst="rect">
              <a:avLst/>
            </a:prstGeom>
            <a:noFill/>
          </p:spPr>
          <p:txBody>
            <a:bodyPr wrap="none" rtlCol="0">
              <a:spAutoFit/>
            </a:bodyPr>
            <a:lstStyle/>
            <a:p>
              <a:r>
                <a:rPr lang="en-US" sz="1600" dirty="0"/>
                <a:t>[[1, 1],   [1, 80]],</a:t>
              </a:r>
            </a:p>
            <a:p>
              <a:r>
                <a:rPr lang="en-US" sz="1600" dirty="0"/>
                <a:t> [4, 41], [7, 100]]</a:t>
              </a:r>
            </a:p>
          </p:txBody>
        </p:sp>
        <p:sp>
          <p:nvSpPr>
            <p:cNvPr id="17" name="TextBox 16">
              <a:extLst>
                <a:ext uri="{FF2B5EF4-FFF2-40B4-BE49-F238E27FC236}">
                  <a16:creationId xmlns:a16="http://schemas.microsoft.com/office/drawing/2014/main" id="{AA3B1518-FE4D-084F-979F-47E54FB8C03D}"/>
                </a:ext>
              </a:extLst>
            </p:cNvPr>
            <p:cNvSpPr txBox="1"/>
            <p:nvPr/>
          </p:nvSpPr>
          <p:spPr>
            <a:xfrm>
              <a:off x="3238469" y="5799947"/>
              <a:ext cx="1566454" cy="584775"/>
            </a:xfrm>
            <a:prstGeom prst="rect">
              <a:avLst/>
            </a:prstGeom>
            <a:noFill/>
          </p:spPr>
          <p:txBody>
            <a:bodyPr wrap="none" rtlCol="0">
              <a:spAutoFit/>
            </a:bodyPr>
            <a:lstStyle/>
            <a:p>
              <a:r>
                <a:rPr lang="en-US" sz="1600" dirty="0"/>
                <a:t>[[2, 4],   [2, 85]],</a:t>
              </a:r>
            </a:p>
            <a:p>
              <a:r>
                <a:rPr lang="en-US" sz="1600" dirty="0"/>
                <a:t> [1, 11], [6, 120]]</a:t>
              </a:r>
            </a:p>
          </p:txBody>
        </p:sp>
        <p:sp>
          <p:nvSpPr>
            <p:cNvPr id="28" name="TextBox 27">
              <a:extLst>
                <a:ext uri="{FF2B5EF4-FFF2-40B4-BE49-F238E27FC236}">
                  <a16:creationId xmlns:a16="http://schemas.microsoft.com/office/drawing/2014/main" id="{17502D99-0580-D247-BB51-CE766C894EF0}"/>
                </a:ext>
              </a:extLst>
            </p:cNvPr>
            <p:cNvSpPr txBox="1"/>
            <p:nvPr/>
          </p:nvSpPr>
          <p:spPr>
            <a:xfrm>
              <a:off x="3232642" y="3812089"/>
              <a:ext cx="1670650" cy="584775"/>
            </a:xfrm>
            <a:prstGeom prst="rect">
              <a:avLst/>
            </a:prstGeom>
            <a:noFill/>
          </p:spPr>
          <p:txBody>
            <a:bodyPr wrap="none" rtlCol="0">
              <a:spAutoFit/>
            </a:bodyPr>
            <a:lstStyle/>
            <a:p>
              <a:r>
                <a:rPr lang="en-US" sz="1600" dirty="0"/>
                <a:t>[[2, 1],   [9, 82]],</a:t>
              </a:r>
            </a:p>
            <a:p>
              <a:r>
                <a:rPr lang="en-US" sz="1600" dirty="0"/>
                <a:t> [3, 55], [16, 122]]</a:t>
              </a:r>
            </a:p>
          </p:txBody>
        </p:sp>
        <p:sp>
          <p:nvSpPr>
            <p:cNvPr id="35" name="Rounded Rectangle 34">
              <a:extLst>
                <a:ext uri="{FF2B5EF4-FFF2-40B4-BE49-F238E27FC236}">
                  <a16:creationId xmlns:a16="http://schemas.microsoft.com/office/drawing/2014/main" id="{1E1B98B1-50DC-A640-88E7-09E30D3B1BBE}"/>
                </a:ext>
              </a:extLst>
            </p:cNvPr>
            <p:cNvSpPr/>
            <p:nvPr/>
          </p:nvSpPr>
          <p:spPr>
            <a:xfrm>
              <a:off x="3125802" y="2150076"/>
              <a:ext cx="1918146" cy="45536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A71075B8-C704-3842-BAC5-0A3CC7364B8B}"/>
              </a:ext>
            </a:extLst>
          </p:cNvPr>
          <p:cNvGrpSpPr/>
          <p:nvPr/>
        </p:nvGrpSpPr>
        <p:grpSpPr>
          <a:xfrm>
            <a:off x="8599805" y="1957716"/>
            <a:ext cx="2416538" cy="4553654"/>
            <a:chOff x="5486491" y="2120037"/>
            <a:chExt cx="2416538" cy="4553654"/>
          </a:xfrm>
        </p:grpSpPr>
        <p:sp>
          <p:nvSpPr>
            <p:cNvPr id="8" name="TextBox 7">
              <a:extLst>
                <a:ext uri="{FF2B5EF4-FFF2-40B4-BE49-F238E27FC236}">
                  <a16:creationId xmlns:a16="http://schemas.microsoft.com/office/drawing/2014/main" id="{2B869A5D-7AFF-354E-AB1A-6271106A304C}"/>
                </a:ext>
              </a:extLst>
            </p:cNvPr>
            <p:cNvSpPr txBox="1"/>
            <p:nvPr/>
          </p:nvSpPr>
          <p:spPr>
            <a:xfrm>
              <a:off x="5627147" y="2150076"/>
              <a:ext cx="2157578" cy="369332"/>
            </a:xfrm>
            <a:prstGeom prst="rect">
              <a:avLst/>
            </a:prstGeom>
            <a:noFill/>
          </p:spPr>
          <p:txBody>
            <a:bodyPr wrap="none" rtlCol="0">
              <a:spAutoFit/>
            </a:bodyPr>
            <a:lstStyle/>
            <a:p>
              <a:r>
                <a:rPr lang="en-US" dirty="0"/>
                <a:t>Category/Annotation</a:t>
              </a:r>
            </a:p>
          </p:txBody>
        </p:sp>
        <p:sp>
          <p:nvSpPr>
            <p:cNvPr id="11" name="TextBox 10">
              <a:extLst>
                <a:ext uri="{FF2B5EF4-FFF2-40B4-BE49-F238E27FC236}">
                  <a16:creationId xmlns:a16="http://schemas.microsoft.com/office/drawing/2014/main" id="{BD76CEDE-5E37-B749-B475-CEC2760FE40D}"/>
                </a:ext>
              </a:extLst>
            </p:cNvPr>
            <p:cNvSpPr txBox="1"/>
            <p:nvPr/>
          </p:nvSpPr>
          <p:spPr>
            <a:xfrm>
              <a:off x="6542986" y="2812457"/>
              <a:ext cx="442750" cy="369332"/>
            </a:xfrm>
            <a:prstGeom prst="rect">
              <a:avLst/>
            </a:prstGeom>
            <a:noFill/>
          </p:spPr>
          <p:txBody>
            <a:bodyPr wrap="none" rtlCol="0">
              <a:spAutoFit/>
            </a:bodyPr>
            <a:lstStyle/>
            <a:p>
              <a:r>
                <a:rPr lang="en-US" dirty="0"/>
                <a:t>[3]</a:t>
              </a:r>
            </a:p>
          </p:txBody>
        </p:sp>
        <p:sp>
          <p:nvSpPr>
            <p:cNvPr id="20" name="TextBox 19">
              <a:extLst>
                <a:ext uri="{FF2B5EF4-FFF2-40B4-BE49-F238E27FC236}">
                  <a16:creationId xmlns:a16="http://schemas.microsoft.com/office/drawing/2014/main" id="{5F9BEF8E-1FEB-1D48-875C-7969AC21B7ED}"/>
                </a:ext>
              </a:extLst>
            </p:cNvPr>
            <p:cNvSpPr txBox="1"/>
            <p:nvPr/>
          </p:nvSpPr>
          <p:spPr>
            <a:xfrm>
              <a:off x="6542986" y="3919811"/>
              <a:ext cx="442750" cy="369332"/>
            </a:xfrm>
            <a:prstGeom prst="rect">
              <a:avLst/>
            </a:prstGeom>
            <a:noFill/>
          </p:spPr>
          <p:txBody>
            <a:bodyPr wrap="none" rtlCol="0">
              <a:spAutoFit/>
            </a:bodyPr>
            <a:lstStyle/>
            <a:p>
              <a:r>
                <a:rPr lang="en-US" dirty="0"/>
                <a:t>[1]</a:t>
              </a:r>
            </a:p>
          </p:txBody>
        </p:sp>
        <p:sp>
          <p:nvSpPr>
            <p:cNvPr id="36" name="Rounded Rectangle 35">
              <a:extLst>
                <a:ext uri="{FF2B5EF4-FFF2-40B4-BE49-F238E27FC236}">
                  <a16:creationId xmlns:a16="http://schemas.microsoft.com/office/drawing/2014/main" id="{D6D1CC6E-FB39-454A-90E7-5BFBD3CABE8D}"/>
                </a:ext>
              </a:extLst>
            </p:cNvPr>
            <p:cNvSpPr/>
            <p:nvPr/>
          </p:nvSpPr>
          <p:spPr>
            <a:xfrm>
              <a:off x="5486491" y="2120037"/>
              <a:ext cx="2416538" cy="45536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EE5DF9EA-C6BE-DD4F-9B76-2D58AE230C20}"/>
              </a:ext>
            </a:extLst>
          </p:cNvPr>
          <p:cNvSpPr txBox="1"/>
          <p:nvPr/>
        </p:nvSpPr>
        <p:spPr>
          <a:xfrm>
            <a:off x="543697" y="407773"/>
            <a:ext cx="3425553" cy="584775"/>
          </a:xfrm>
          <a:prstGeom prst="rect">
            <a:avLst/>
          </a:prstGeom>
          <a:noFill/>
        </p:spPr>
        <p:txBody>
          <a:bodyPr wrap="none" rtlCol="0">
            <a:spAutoFit/>
          </a:bodyPr>
          <a:lstStyle/>
          <a:p>
            <a:r>
              <a:rPr lang="en-US" sz="3200" u="sng" dirty="0"/>
              <a:t>Hangar Data Model</a:t>
            </a:r>
          </a:p>
        </p:txBody>
      </p:sp>
      <p:pic>
        <p:nvPicPr>
          <p:cNvPr id="18" name="Picture 17">
            <a:extLst>
              <a:ext uri="{FF2B5EF4-FFF2-40B4-BE49-F238E27FC236}">
                <a16:creationId xmlns:a16="http://schemas.microsoft.com/office/drawing/2014/main" id="{8085B6AB-26B5-9848-9957-510D0538806E}"/>
              </a:ext>
            </a:extLst>
          </p:cNvPr>
          <p:cNvPicPr>
            <a:picLocks noChangeAspect="1"/>
          </p:cNvPicPr>
          <p:nvPr/>
        </p:nvPicPr>
        <p:blipFill>
          <a:blip r:embed="rId4"/>
          <a:stretch>
            <a:fillRect/>
          </a:stretch>
        </p:blipFill>
        <p:spPr>
          <a:xfrm>
            <a:off x="2371738" y="4523292"/>
            <a:ext cx="1737550" cy="973029"/>
          </a:xfrm>
          <a:prstGeom prst="rect">
            <a:avLst/>
          </a:prstGeom>
        </p:spPr>
      </p:pic>
      <p:pic>
        <p:nvPicPr>
          <p:cNvPr id="19" name="Picture 18">
            <a:extLst>
              <a:ext uri="{FF2B5EF4-FFF2-40B4-BE49-F238E27FC236}">
                <a16:creationId xmlns:a16="http://schemas.microsoft.com/office/drawing/2014/main" id="{4AA0F0CB-5F63-2649-BD39-4A1F966FAD3A}"/>
              </a:ext>
            </a:extLst>
          </p:cNvPr>
          <p:cNvPicPr>
            <a:picLocks noChangeAspect="1"/>
          </p:cNvPicPr>
          <p:nvPr/>
        </p:nvPicPr>
        <p:blipFill>
          <a:blip r:embed="rId5"/>
          <a:stretch>
            <a:fillRect/>
          </a:stretch>
        </p:blipFill>
        <p:spPr>
          <a:xfrm>
            <a:off x="5610100" y="4476954"/>
            <a:ext cx="2392117" cy="944886"/>
          </a:xfrm>
          <a:prstGeom prst="rect">
            <a:avLst/>
          </a:prstGeom>
        </p:spPr>
      </p:pic>
      <p:pic>
        <p:nvPicPr>
          <p:cNvPr id="22" name="Picture 21">
            <a:extLst>
              <a:ext uri="{FF2B5EF4-FFF2-40B4-BE49-F238E27FC236}">
                <a16:creationId xmlns:a16="http://schemas.microsoft.com/office/drawing/2014/main" id="{B5250971-B269-E14B-83CB-BE8D6DB65C90}"/>
              </a:ext>
            </a:extLst>
          </p:cNvPr>
          <p:cNvPicPr>
            <a:picLocks noChangeAspect="1"/>
          </p:cNvPicPr>
          <p:nvPr/>
        </p:nvPicPr>
        <p:blipFill>
          <a:blip r:embed="rId6"/>
          <a:stretch>
            <a:fillRect/>
          </a:stretch>
        </p:blipFill>
        <p:spPr>
          <a:xfrm>
            <a:off x="9656300" y="4633650"/>
            <a:ext cx="2142530" cy="809719"/>
          </a:xfrm>
          <a:prstGeom prst="rect">
            <a:avLst/>
          </a:prstGeom>
        </p:spPr>
      </p:pic>
      <p:sp>
        <p:nvSpPr>
          <p:cNvPr id="6" name="Rectangle 5">
            <a:extLst>
              <a:ext uri="{FF2B5EF4-FFF2-40B4-BE49-F238E27FC236}">
                <a16:creationId xmlns:a16="http://schemas.microsoft.com/office/drawing/2014/main" id="{0555CCE3-C44B-9D40-BCF8-3004B0E1091E}"/>
              </a:ext>
            </a:extLst>
          </p:cNvPr>
          <p:cNvSpPr/>
          <p:nvPr/>
        </p:nvSpPr>
        <p:spPr>
          <a:xfrm>
            <a:off x="825035" y="1320680"/>
            <a:ext cx="10832951" cy="461665"/>
          </a:xfrm>
          <a:prstGeom prst="rect">
            <a:avLst/>
          </a:prstGeom>
        </p:spPr>
        <p:txBody>
          <a:bodyPr wrap="square">
            <a:spAutoFit/>
          </a:bodyPr>
          <a:lstStyle/>
          <a:p>
            <a:r>
              <a:rPr lang="en-US" sz="2400" dirty="0" err="1"/>
              <a:t>Arrayset</a:t>
            </a:r>
            <a:r>
              <a:rPr lang="en-US" sz="2400" dirty="0"/>
              <a:t> stored in backend optimized for data of that particular shape / </a:t>
            </a:r>
            <a:r>
              <a:rPr lang="en-US" sz="2400" dirty="0" err="1"/>
              <a:t>dtype</a:t>
            </a:r>
            <a:r>
              <a:rPr lang="en-US" sz="2400" dirty="0"/>
              <a:t> / layout</a:t>
            </a:r>
          </a:p>
        </p:txBody>
      </p:sp>
      <p:sp>
        <p:nvSpPr>
          <p:cNvPr id="13" name="TextBox 12">
            <a:extLst>
              <a:ext uri="{FF2B5EF4-FFF2-40B4-BE49-F238E27FC236}">
                <a16:creationId xmlns:a16="http://schemas.microsoft.com/office/drawing/2014/main" id="{E067E8A4-0EF4-704E-9893-9BF1C09C5769}"/>
              </a:ext>
            </a:extLst>
          </p:cNvPr>
          <p:cNvSpPr txBox="1"/>
          <p:nvPr/>
        </p:nvSpPr>
        <p:spPr>
          <a:xfrm>
            <a:off x="4193817" y="766141"/>
            <a:ext cx="3637214" cy="461665"/>
          </a:xfrm>
          <a:prstGeom prst="rect">
            <a:avLst/>
          </a:prstGeom>
          <a:noFill/>
        </p:spPr>
        <p:txBody>
          <a:bodyPr wrap="none" rtlCol="0">
            <a:spAutoFit/>
          </a:bodyPr>
          <a:lstStyle/>
          <a:p>
            <a:r>
              <a:rPr lang="en-US" sz="2400" dirty="0"/>
              <a:t>Arbitrary Backend Selection</a:t>
            </a:r>
          </a:p>
        </p:txBody>
      </p:sp>
    </p:spTree>
    <p:extLst>
      <p:ext uri="{BB962C8B-B14F-4D97-AF65-F5344CB8AC3E}">
        <p14:creationId xmlns:p14="http://schemas.microsoft.com/office/powerpoint/2010/main" val="187240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044576-828E-6144-A5AF-34C7A330D86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157" b="97475" l="1905" r="98810"/>
                    </a14:imgEffect>
                  </a14:imgLayer>
                </a14:imgProps>
              </a:ext>
            </a:extLst>
          </a:blip>
          <a:stretch>
            <a:fillRect/>
          </a:stretch>
        </p:blipFill>
        <p:spPr>
          <a:xfrm>
            <a:off x="10646536" y="1640793"/>
            <a:ext cx="1220786" cy="1151028"/>
          </a:xfrm>
          <a:prstGeom prst="rect">
            <a:avLst/>
          </a:prstGeom>
        </p:spPr>
      </p:pic>
      <p:sp>
        <p:nvSpPr>
          <p:cNvPr id="2" name="TextBox 1">
            <a:extLst>
              <a:ext uri="{FF2B5EF4-FFF2-40B4-BE49-F238E27FC236}">
                <a16:creationId xmlns:a16="http://schemas.microsoft.com/office/drawing/2014/main" id="{A08F3BF4-FF89-7741-A32A-700404D51528}"/>
              </a:ext>
            </a:extLst>
          </p:cNvPr>
          <p:cNvSpPr txBox="1"/>
          <p:nvPr/>
        </p:nvSpPr>
        <p:spPr>
          <a:xfrm>
            <a:off x="591149" y="851278"/>
            <a:ext cx="10241586" cy="3539430"/>
          </a:xfrm>
          <a:prstGeom prst="rect">
            <a:avLst/>
          </a:prstGeom>
          <a:noFill/>
        </p:spPr>
        <p:txBody>
          <a:bodyPr wrap="none" rtlCol="0">
            <a:spAutoFit/>
          </a:bodyPr>
          <a:lstStyle/>
          <a:p>
            <a:pPr algn="ctr"/>
            <a:r>
              <a:rPr lang="en-US" sz="2800" dirty="0"/>
              <a:t>What do we need? </a:t>
            </a:r>
          </a:p>
          <a:p>
            <a:pPr algn="ctr"/>
            <a:endParaRPr lang="en-US" sz="2800" dirty="0"/>
          </a:p>
          <a:p>
            <a:endParaRPr lang="en-US" sz="2800" dirty="0"/>
          </a:p>
          <a:p>
            <a:r>
              <a:rPr lang="en-US" sz="2800" dirty="0"/>
              <a:t>Some way to store data on disk ------------------</a:t>
            </a:r>
            <a:r>
              <a:rPr lang="en-US" sz="2800" dirty="0">
                <a:sym typeface="Wingdings" pitchFamily="2" charset="2"/>
              </a:rPr>
              <a:t>-----&gt;  Storage Backends</a:t>
            </a:r>
          </a:p>
          <a:p>
            <a:endParaRPr lang="en-US" sz="2800" dirty="0"/>
          </a:p>
          <a:p>
            <a:r>
              <a:rPr lang="en-US" sz="2800" dirty="0"/>
              <a:t>Some way to record records and history ------------</a:t>
            </a:r>
            <a:r>
              <a:rPr lang="en-US" sz="2800" dirty="0">
                <a:sym typeface="Wingdings" pitchFamily="2" charset="2"/>
              </a:rPr>
              <a:t>&gt; Book-Keeping</a:t>
            </a:r>
          </a:p>
          <a:p>
            <a:endParaRPr lang="en-US" sz="2800" dirty="0">
              <a:sym typeface="Wingdings" pitchFamily="2" charset="2"/>
            </a:endParaRPr>
          </a:p>
          <a:p>
            <a:r>
              <a:rPr lang="en-US" sz="2800" dirty="0">
                <a:sym typeface="Wingdings" pitchFamily="2" charset="2"/>
              </a:rPr>
              <a:t>Some way to interact with repo -----------------------&gt; API</a:t>
            </a:r>
            <a:endParaRPr lang="en-US" sz="2800" dirty="0"/>
          </a:p>
        </p:txBody>
      </p:sp>
      <p:sp>
        <p:nvSpPr>
          <p:cNvPr id="3" name="TextBox 2">
            <a:extLst>
              <a:ext uri="{FF2B5EF4-FFF2-40B4-BE49-F238E27FC236}">
                <a16:creationId xmlns:a16="http://schemas.microsoft.com/office/drawing/2014/main" id="{812B66A2-7931-DD40-849F-A678BEB1AA1B}"/>
              </a:ext>
            </a:extLst>
          </p:cNvPr>
          <p:cNvSpPr txBox="1"/>
          <p:nvPr/>
        </p:nvSpPr>
        <p:spPr>
          <a:xfrm>
            <a:off x="1408670" y="294090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03795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0484B1-404E-3145-A5A9-799FAC41A703}"/>
              </a:ext>
            </a:extLst>
          </p:cNvPr>
          <p:cNvSpPr txBox="1"/>
          <p:nvPr/>
        </p:nvSpPr>
        <p:spPr>
          <a:xfrm>
            <a:off x="451821" y="1629905"/>
            <a:ext cx="5798372"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Git tree like design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Content Addressable Storage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Operates orthogonal to data storage layer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Enables branching / merging</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Cryptographic hashing algorithm ensures repo integrity</a:t>
            </a:r>
          </a:p>
        </p:txBody>
      </p:sp>
      <p:sp>
        <p:nvSpPr>
          <p:cNvPr id="3" name="TextBox 2">
            <a:extLst>
              <a:ext uri="{FF2B5EF4-FFF2-40B4-BE49-F238E27FC236}">
                <a16:creationId xmlns:a16="http://schemas.microsoft.com/office/drawing/2014/main" id="{BC669FCE-BE13-4B48-8C0A-A503A0CE8AFF}"/>
              </a:ext>
            </a:extLst>
          </p:cNvPr>
          <p:cNvSpPr txBox="1"/>
          <p:nvPr/>
        </p:nvSpPr>
        <p:spPr>
          <a:xfrm>
            <a:off x="451821" y="339323"/>
            <a:ext cx="3203954" cy="461665"/>
          </a:xfrm>
          <a:prstGeom prst="rect">
            <a:avLst/>
          </a:prstGeom>
          <a:noFill/>
        </p:spPr>
        <p:txBody>
          <a:bodyPr wrap="none" rtlCol="0">
            <a:spAutoFit/>
          </a:bodyPr>
          <a:lstStyle/>
          <a:p>
            <a:r>
              <a:rPr lang="en-US" sz="2400" u="sng" dirty="0"/>
              <a:t>Book-Keeping Highlights</a:t>
            </a:r>
          </a:p>
        </p:txBody>
      </p:sp>
      <p:sp>
        <p:nvSpPr>
          <p:cNvPr id="5" name="TextBox 4">
            <a:extLst>
              <a:ext uri="{FF2B5EF4-FFF2-40B4-BE49-F238E27FC236}">
                <a16:creationId xmlns:a16="http://schemas.microsoft.com/office/drawing/2014/main" id="{F4976E44-97A1-DA4D-B3DF-CB586516B37E}"/>
              </a:ext>
            </a:extLst>
          </p:cNvPr>
          <p:cNvSpPr txBox="1"/>
          <p:nvPr/>
        </p:nvSpPr>
        <p:spPr>
          <a:xfrm>
            <a:off x="6745045" y="6465346"/>
            <a:ext cx="184731" cy="369332"/>
          </a:xfrm>
          <a:prstGeom prst="rect">
            <a:avLst/>
          </a:prstGeom>
          <a:noFill/>
        </p:spPr>
        <p:txBody>
          <a:bodyPr wrap="none" rtlCol="0">
            <a:spAutoFit/>
          </a:bodyPr>
          <a:lstStyle/>
          <a:p>
            <a:endParaRPr lang="en-US" dirty="0"/>
          </a:p>
        </p:txBody>
      </p:sp>
      <p:grpSp>
        <p:nvGrpSpPr>
          <p:cNvPr id="7" name="Group 6">
            <a:extLst>
              <a:ext uri="{FF2B5EF4-FFF2-40B4-BE49-F238E27FC236}">
                <a16:creationId xmlns:a16="http://schemas.microsoft.com/office/drawing/2014/main" id="{01CEFE10-DF38-4B44-873D-BC349D5EECE7}"/>
              </a:ext>
            </a:extLst>
          </p:cNvPr>
          <p:cNvGrpSpPr/>
          <p:nvPr/>
        </p:nvGrpSpPr>
        <p:grpSpPr>
          <a:xfrm>
            <a:off x="6559669" y="1643657"/>
            <a:ext cx="5708935" cy="4079677"/>
            <a:chOff x="6559669" y="1643657"/>
            <a:chExt cx="5708935" cy="4079677"/>
          </a:xfrm>
        </p:grpSpPr>
        <p:pic>
          <p:nvPicPr>
            <p:cNvPr id="4" name="Picture 3">
              <a:extLst>
                <a:ext uri="{FF2B5EF4-FFF2-40B4-BE49-F238E27FC236}">
                  <a16:creationId xmlns:a16="http://schemas.microsoft.com/office/drawing/2014/main" id="{56D0771C-0189-DA4F-8965-9F86E6B39575}"/>
                </a:ext>
              </a:extLst>
            </p:cNvPr>
            <p:cNvPicPr>
              <a:picLocks noChangeAspect="1"/>
            </p:cNvPicPr>
            <p:nvPr/>
          </p:nvPicPr>
          <p:blipFill>
            <a:blip r:embed="rId3"/>
            <a:stretch>
              <a:fillRect/>
            </a:stretch>
          </p:blipFill>
          <p:spPr>
            <a:xfrm>
              <a:off x="6745044" y="1643657"/>
              <a:ext cx="5080000" cy="3771900"/>
            </a:xfrm>
            <a:prstGeom prst="rect">
              <a:avLst/>
            </a:prstGeom>
          </p:spPr>
        </p:pic>
        <p:sp>
          <p:nvSpPr>
            <p:cNvPr id="6" name="TextBox 5">
              <a:extLst>
                <a:ext uri="{FF2B5EF4-FFF2-40B4-BE49-F238E27FC236}">
                  <a16:creationId xmlns:a16="http://schemas.microsoft.com/office/drawing/2014/main" id="{61420F50-F12C-5C4E-87DA-9DA450F114E0}"/>
                </a:ext>
              </a:extLst>
            </p:cNvPr>
            <p:cNvSpPr txBox="1"/>
            <p:nvPr/>
          </p:nvSpPr>
          <p:spPr>
            <a:xfrm>
              <a:off x="6559669" y="5415557"/>
              <a:ext cx="5708935" cy="307777"/>
            </a:xfrm>
            <a:prstGeom prst="rect">
              <a:avLst/>
            </a:prstGeom>
            <a:noFill/>
          </p:spPr>
          <p:txBody>
            <a:bodyPr wrap="none" rtlCol="0">
              <a:spAutoFit/>
            </a:bodyPr>
            <a:lstStyle/>
            <a:p>
              <a:r>
                <a:rPr lang="en-US" sz="1400" dirty="0"/>
                <a:t>Image Reference: </a:t>
              </a:r>
              <a:r>
                <a:rPr lang="en-US" sz="1400" dirty="0">
                  <a:hlinkClick r:id="rId4"/>
                </a:rPr>
                <a:t>https://git-scm.com/book/en/v2/Git-Internals-Git-Objects</a:t>
              </a:r>
              <a:endParaRPr lang="en-US" sz="1400" dirty="0"/>
            </a:p>
          </p:txBody>
        </p:sp>
      </p:grpSp>
    </p:spTree>
    <p:extLst>
      <p:ext uri="{BB962C8B-B14F-4D97-AF65-F5344CB8AC3E}">
        <p14:creationId xmlns:p14="http://schemas.microsoft.com/office/powerpoint/2010/main" val="123677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fade">
                                      <p:cBhvr>
                                        <p:cTn id="3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044576-828E-6144-A5AF-34C7A330D86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157" b="97475" l="1905" r="98810"/>
                    </a14:imgEffect>
                  </a14:imgLayer>
                </a14:imgProps>
              </a:ext>
            </a:extLst>
          </a:blip>
          <a:stretch>
            <a:fillRect/>
          </a:stretch>
        </p:blipFill>
        <p:spPr>
          <a:xfrm>
            <a:off x="10646536" y="1640793"/>
            <a:ext cx="1220786" cy="1151028"/>
          </a:xfrm>
          <a:prstGeom prst="rect">
            <a:avLst/>
          </a:prstGeom>
        </p:spPr>
      </p:pic>
      <p:sp>
        <p:nvSpPr>
          <p:cNvPr id="2" name="TextBox 1">
            <a:extLst>
              <a:ext uri="{FF2B5EF4-FFF2-40B4-BE49-F238E27FC236}">
                <a16:creationId xmlns:a16="http://schemas.microsoft.com/office/drawing/2014/main" id="{A08F3BF4-FF89-7741-A32A-700404D51528}"/>
              </a:ext>
            </a:extLst>
          </p:cNvPr>
          <p:cNvSpPr txBox="1"/>
          <p:nvPr/>
        </p:nvSpPr>
        <p:spPr>
          <a:xfrm>
            <a:off x="591149" y="851278"/>
            <a:ext cx="10241586" cy="3539430"/>
          </a:xfrm>
          <a:prstGeom prst="rect">
            <a:avLst/>
          </a:prstGeom>
          <a:noFill/>
        </p:spPr>
        <p:txBody>
          <a:bodyPr wrap="none" rtlCol="0">
            <a:spAutoFit/>
          </a:bodyPr>
          <a:lstStyle/>
          <a:p>
            <a:pPr algn="ctr"/>
            <a:r>
              <a:rPr lang="en-US" sz="2800" dirty="0"/>
              <a:t>What do we need? </a:t>
            </a:r>
          </a:p>
          <a:p>
            <a:pPr algn="ctr"/>
            <a:endParaRPr lang="en-US" sz="2800" dirty="0"/>
          </a:p>
          <a:p>
            <a:endParaRPr lang="en-US" sz="2800" dirty="0"/>
          </a:p>
          <a:p>
            <a:r>
              <a:rPr lang="en-US" sz="2800" dirty="0"/>
              <a:t>Some way to store data on disk ------------------</a:t>
            </a:r>
            <a:r>
              <a:rPr lang="en-US" sz="2800" dirty="0">
                <a:sym typeface="Wingdings" pitchFamily="2" charset="2"/>
              </a:rPr>
              <a:t>-----&gt;  Storage Backends</a:t>
            </a:r>
          </a:p>
          <a:p>
            <a:endParaRPr lang="en-US" sz="2800" dirty="0"/>
          </a:p>
          <a:p>
            <a:r>
              <a:rPr lang="en-US" sz="2800" dirty="0"/>
              <a:t>Some way to record records and history ------------</a:t>
            </a:r>
            <a:r>
              <a:rPr lang="en-US" sz="2800" dirty="0">
                <a:sym typeface="Wingdings" pitchFamily="2" charset="2"/>
              </a:rPr>
              <a:t>&gt; Book-Keeping</a:t>
            </a:r>
          </a:p>
          <a:p>
            <a:endParaRPr lang="en-US" sz="2800" dirty="0">
              <a:sym typeface="Wingdings" pitchFamily="2" charset="2"/>
            </a:endParaRPr>
          </a:p>
          <a:p>
            <a:r>
              <a:rPr lang="en-US" sz="2800" dirty="0">
                <a:sym typeface="Wingdings" pitchFamily="2" charset="2"/>
              </a:rPr>
              <a:t>Some way to interact with repo -----------------------&gt; API</a:t>
            </a:r>
            <a:endParaRPr lang="en-US" sz="2800" dirty="0"/>
          </a:p>
        </p:txBody>
      </p:sp>
      <p:sp>
        <p:nvSpPr>
          <p:cNvPr id="3" name="TextBox 2">
            <a:extLst>
              <a:ext uri="{FF2B5EF4-FFF2-40B4-BE49-F238E27FC236}">
                <a16:creationId xmlns:a16="http://schemas.microsoft.com/office/drawing/2014/main" id="{812B66A2-7931-DD40-849F-A678BEB1AA1B}"/>
              </a:ext>
            </a:extLst>
          </p:cNvPr>
          <p:cNvSpPr txBox="1"/>
          <p:nvPr/>
        </p:nvSpPr>
        <p:spPr>
          <a:xfrm>
            <a:off x="1408670" y="2940908"/>
            <a:ext cx="184731" cy="369332"/>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C2B8332B-324B-CF47-866C-9B372FC726AC}"/>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3157" b="97475" l="1905" r="98810"/>
                    </a14:imgEffect>
                  </a14:imgLayer>
                </a14:imgProps>
              </a:ext>
            </a:extLst>
          </a:blip>
          <a:stretch>
            <a:fillRect/>
          </a:stretch>
        </p:blipFill>
        <p:spPr>
          <a:xfrm>
            <a:off x="10222342" y="2791821"/>
            <a:ext cx="1220786" cy="1151028"/>
          </a:xfrm>
          <a:prstGeom prst="rect">
            <a:avLst/>
          </a:prstGeom>
        </p:spPr>
      </p:pic>
    </p:spTree>
    <p:extLst>
      <p:ext uri="{BB962C8B-B14F-4D97-AF65-F5344CB8AC3E}">
        <p14:creationId xmlns:p14="http://schemas.microsoft.com/office/powerpoint/2010/main" val="3716244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6928C0-E663-4D40-8C2B-12ADA8DB6B9E}"/>
              </a:ext>
            </a:extLst>
          </p:cNvPr>
          <p:cNvSpPr txBox="1"/>
          <p:nvPr/>
        </p:nvSpPr>
        <p:spPr>
          <a:xfrm>
            <a:off x="497550" y="1140934"/>
            <a:ext cx="4848999" cy="1569660"/>
          </a:xfrm>
          <a:prstGeom prst="rect">
            <a:avLst/>
          </a:prstGeom>
          <a:noFill/>
        </p:spPr>
        <p:txBody>
          <a:bodyPr wrap="square" rtlCol="0">
            <a:spAutoFit/>
          </a:bodyPr>
          <a:lstStyle/>
          <a:p>
            <a:r>
              <a:rPr lang="en-US" sz="2400" b="1" dirty="0"/>
              <a:t>Role:</a:t>
            </a:r>
          </a:p>
          <a:p>
            <a:endParaRPr lang="en-US" sz="2400" dirty="0"/>
          </a:p>
          <a:p>
            <a:pPr marL="285750" indent="-285750">
              <a:buFont typeface="Arial" panose="020B0604020202020204" pitchFamily="34" charset="0"/>
              <a:buChar char="•"/>
            </a:pPr>
            <a:r>
              <a:rPr lang="en-US" sz="2400" dirty="0"/>
              <a:t>Dump and retrieve arrays to disk</a:t>
            </a:r>
          </a:p>
          <a:p>
            <a:pPr marL="285750" indent="-285750">
              <a:buFont typeface="Arial" panose="020B0604020202020204" pitchFamily="34" charset="0"/>
              <a:buChar char="•"/>
            </a:pPr>
            <a:r>
              <a:rPr lang="en-US" sz="2400" dirty="0"/>
              <a:t>Verify data integrity on read</a:t>
            </a:r>
          </a:p>
        </p:txBody>
      </p:sp>
      <p:sp>
        <p:nvSpPr>
          <p:cNvPr id="3" name="TextBox 2">
            <a:extLst>
              <a:ext uri="{FF2B5EF4-FFF2-40B4-BE49-F238E27FC236}">
                <a16:creationId xmlns:a16="http://schemas.microsoft.com/office/drawing/2014/main" id="{AC576919-F7FD-864F-9F29-2B7D38CCCA35}"/>
              </a:ext>
            </a:extLst>
          </p:cNvPr>
          <p:cNvSpPr txBox="1"/>
          <p:nvPr/>
        </p:nvSpPr>
        <p:spPr>
          <a:xfrm>
            <a:off x="5827973" y="1140934"/>
            <a:ext cx="6231347" cy="1938992"/>
          </a:xfrm>
          <a:prstGeom prst="rect">
            <a:avLst/>
          </a:prstGeom>
          <a:noFill/>
        </p:spPr>
        <p:txBody>
          <a:bodyPr wrap="square" rtlCol="0">
            <a:spAutoFit/>
          </a:bodyPr>
          <a:lstStyle/>
          <a:p>
            <a:r>
              <a:rPr lang="en-US" sz="2400" b="1" dirty="0"/>
              <a:t>Role:</a:t>
            </a:r>
          </a:p>
          <a:p>
            <a:endParaRPr lang="en-US" sz="2400" dirty="0"/>
          </a:p>
          <a:p>
            <a:pPr marL="285750" indent="-285750">
              <a:buFont typeface="Arial" panose="020B0604020202020204" pitchFamily="34" charset="0"/>
              <a:buChar char="•"/>
            </a:pPr>
            <a:r>
              <a:rPr lang="en-US" sz="2400" dirty="0"/>
              <a:t>Record data present in each commit</a:t>
            </a:r>
          </a:p>
          <a:p>
            <a:pPr marL="285750" indent="-285750">
              <a:buFont typeface="Arial" panose="020B0604020202020204" pitchFamily="34" charset="0"/>
              <a:buChar char="•"/>
            </a:pPr>
            <a:r>
              <a:rPr lang="en-US" sz="2400" dirty="0"/>
              <a:t>Track historical log of all commits and parents</a:t>
            </a:r>
          </a:p>
          <a:p>
            <a:pPr marL="285750" indent="-285750">
              <a:buFont typeface="Arial" panose="020B0604020202020204" pitchFamily="34" charset="0"/>
              <a:buChar char="•"/>
            </a:pPr>
            <a:r>
              <a:rPr lang="en-US" sz="2400" dirty="0"/>
              <a:t>Store backend locating info locating info</a:t>
            </a:r>
          </a:p>
        </p:txBody>
      </p:sp>
      <p:cxnSp>
        <p:nvCxnSpPr>
          <p:cNvPr id="5" name="Straight Connector 4">
            <a:extLst>
              <a:ext uri="{FF2B5EF4-FFF2-40B4-BE49-F238E27FC236}">
                <a16:creationId xmlns:a16="http://schemas.microsoft.com/office/drawing/2014/main" id="{4AED943E-38CA-8447-8057-C216CC6DC353}"/>
              </a:ext>
            </a:extLst>
          </p:cNvPr>
          <p:cNvCxnSpPr/>
          <p:nvPr/>
        </p:nvCxnSpPr>
        <p:spPr>
          <a:xfrm>
            <a:off x="5520978" y="456048"/>
            <a:ext cx="0" cy="5878286"/>
          </a:xfrm>
          <a:prstGeom prst="line">
            <a:avLst/>
          </a:prstGeom>
          <a:ln w="920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4322D3FC-2A07-E448-B1FD-09195A2CDE71}"/>
              </a:ext>
            </a:extLst>
          </p:cNvPr>
          <p:cNvSpPr/>
          <p:nvPr/>
        </p:nvSpPr>
        <p:spPr>
          <a:xfrm>
            <a:off x="1522982" y="456048"/>
            <a:ext cx="2798138" cy="523220"/>
          </a:xfrm>
          <a:prstGeom prst="rect">
            <a:avLst/>
          </a:prstGeom>
        </p:spPr>
        <p:txBody>
          <a:bodyPr wrap="none">
            <a:spAutoFit/>
          </a:bodyPr>
          <a:lstStyle/>
          <a:p>
            <a:pPr algn="ctr"/>
            <a:r>
              <a:rPr lang="en-US" sz="2800" b="1" dirty="0"/>
              <a:t>Storage Backends</a:t>
            </a:r>
          </a:p>
        </p:txBody>
      </p:sp>
      <p:sp>
        <p:nvSpPr>
          <p:cNvPr id="6" name="Rectangle 5">
            <a:extLst>
              <a:ext uri="{FF2B5EF4-FFF2-40B4-BE49-F238E27FC236}">
                <a16:creationId xmlns:a16="http://schemas.microsoft.com/office/drawing/2014/main" id="{8AAC2FA3-D425-E240-86A0-8ECE16C5BCFC}"/>
              </a:ext>
            </a:extLst>
          </p:cNvPr>
          <p:cNvSpPr/>
          <p:nvPr/>
        </p:nvSpPr>
        <p:spPr>
          <a:xfrm>
            <a:off x="7824334" y="456048"/>
            <a:ext cx="2238626" cy="523220"/>
          </a:xfrm>
          <a:prstGeom prst="rect">
            <a:avLst/>
          </a:prstGeom>
        </p:spPr>
        <p:txBody>
          <a:bodyPr wrap="none">
            <a:spAutoFit/>
          </a:bodyPr>
          <a:lstStyle/>
          <a:p>
            <a:pPr algn="ctr"/>
            <a:r>
              <a:rPr lang="en-US" sz="2800" b="1" dirty="0"/>
              <a:t>Book-Keeping</a:t>
            </a:r>
          </a:p>
        </p:txBody>
      </p:sp>
      <p:sp>
        <p:nvSpPr>
          <p:cNvPr id="7" name="Rectangle 6">
            <a:extLst>
              <a:ext uri="{FF2B5EF4-FFF2-40B4-BE49-F238E27FC236}">
                <a16:creationId xmlns:a16="http://schemas.microsoft.com/office/drawing/2014/main" id="{385D46CC-EC20-9443-B9F6-8496D7E76DE7}"/>
              </a:ext>
            </a:extLst>
          </p:cNvPr>
          <p:cNvSpPr/>
          <p:nvPr/>
        </p:nvSpPr>
        <p:spPr>
          <a:xfrm>
            <a:off x="497552" y="3635659"/>
            <a:ext cx="4648758" cy="1938992"/>
          </a:xfrm>
          <a:prstGeom prst="rect">
            <a:avLst/>
          </a:prstGeom>
        </p:spPr>
        <p:txBody>
          <a:bodyPr wrap="square">
            <a:spAutoFit/>
          </a:bodyPr>
          <a:lstStyle/>
          <a:p>
            <a:r>
              <a:rPr lang="en-US" sz="2400" b="1" dirty="0"/>
              <a:t>Scaling Properties:</a:t>
            </a:r>
          </a:p>
          <a:p>
            <a:endParaRPr lang="en-US" sz="2400" dirty="0"/>
          </a:p>
          <a:p>
            <a:pPr marL="285750" indent="-285750">
              <a:buFont typeface="Arial" panose="020B0604020202020204" pitchFamily="34" charset="0"/>
              <a:buChar char="•"/>
            </a:pPr>
            <a:r>
              <a:rPr lang="en-US" sz="2400" dirty="0"/>
              <a:t>Data in Backends is LARGE</a:t>
            </a:r>
          </a:p>
          <a:p>
            <a:pPr marL="285750" indent="-285750">
              <a:buFont typeface="Arial" panose="020B0604020202020204" pitchFamily="34" charset="0"/>
              <a:buChar char="•"/>
            </a:pPr>
            <a:r>
              <a:rPr lang="en-US" sz="2400" dirty="0"/>
              <a:t>Stored in systems designed for massive data at scale.</a:t>
            </a:r>
          </a:p>
        </p:txBody>
      </p:sp>
      <p:sp>
        <p:nvSpPr>
          <p:cNvPr id="8" name="Rectangle 7">
            <a:extLst>
              <a:ext uri="{FF2B5EF4-FFF2-40B4-BE49-F238E27FC236}">
                <a16:creationId xmlns:a16="http://schemas.microsoft.com/office/drawing/2014/main" id="{E5C79D0C-6280-7845-BAD0-F495226F61A0}"/>
              </a:ext>
            </a:extLst>
          </p:cNvPr>
          <p:cNvSpPr/>
          <p:nvPr/>
        </p:nvSpPr>
        <p:spPr>
          <a:xfrm>
            <a:off x="5827973" y="3635659"/>
            <a:ext cx="6096000" cy="1938992"/>
          </a:xfrm>
          <a:prstGeom prst="rect">
            <a:avLst/>
          </a:prstGeom>
        </p:spPr>
        <p:txBody>
          <a:bodyPr>
            <a:spAutoFit/>
          </a:bodyPr>
          <a:lstStyle/>
          <a:p>
            <a:r>
              <a:rPr lang="en-US" sz="2400" b="1" dirty="0"/>
              <a:t>Scaling Properties:</a:t>
            </a:r>
          </a:p>
          <a:p>
            <a:endParaRPr lang="en-US" sz="2400" dirty="0"/>
          </a:p>
          <a:p>
            <a:pPr marL="285750" indent="-285750">
              <a:buFont typeface="Arial" panose="020B0604020202020204" pitchFamily="34" charset="0"/>
              <a:buChar char="•"/>
            </a:pPr>
            <a:r>
              <a:rPr lang="en-US" sz="2400" dirty="0"/>
              <a:t>Records are very small (tens or bytes each)</a:t>
            </a:r>
          </a:p>
          <a:p>
            <a:pPr marL="285750" indent="-285750">
              <a:buFont typeface="Arial" panose="020B0604020202020204" pitchFamily="34" charset="0"/>
              <a:buChar char="•"/>
            </a:pPr>
            <a:r>
              <a:rPr lang="en-US" sz="2400" dirty="0"/>
              <a:t>LMDB Under the Hood - single level store, extremely fast and low profile lookups.</a:t>
            </a:r>
          </a:p>
        </p:txBody>
      </p:sp>
    </p:spTree>
    <p:extLst>
      <p:ext uri="{BB962C8B-B14F-4D97-AF65-F5344CB8AC3E}">
        <p14:creationId xmlns:p14="http://schemas.microsoft.com/office/powerpoint/2010/main" val="150503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3C95AC-4FF7-D246-AAB8-D10BC4F7C016}"/>
              </a:ext>
            </a:extLst>
          </p:cNvPr>
          <p:cNvSpPr txBox="1"/>
          <p:nvPr/>
        </p:nvSpPr>
        <p:spPr>
          <a:xfrm>
            <a:off x="533586" y="281520"/>
            <a:ext cx="10948087" cy="4959499"/>
          </a:xfrm>
          <a:prstGeom prst="rect">
            <a:avLst/>
          </a:prstGeom>
          <a:noFill/>
        </p:spPr>
        <p:txBody>
          <a:bodyPr wrap="square" rtlCol="0">
            <a:spAutoFit/>
          </a:bodyPr>
          <a:lstStyle/>
          <a:p>
            <a:r>
              <a:rPr lang="en-US" sz="3200" u="sng" dirty="0"/>
              <a:t>API</a:t>
            </a:r>
          </a:p>
          <a:p>
            <a:endParaRPr lang="en-US" sz="2400" dirty="0"/>
          </a:p>
          <a:p>
            <a:r>
              <a:rPr lang="en-US" sz="2400" dirty="0"/>
              <a:t>Inspired by Git, but fundamentally different under the hood:</a:t>
            </a:r>
          </a:p>
          <a:p>
            <a:endParaRPr lang="en-US" sz="2400" dirty="0"/>
          </a:p>
          <a:p>
            <a:pPr marL="285750" indent="-285750">
              <a:lnSpc>
                <a:spcPct val="150000"/>
              </a:lnSpc>
              <a:buFont typeface="Arial" panose="020B0604020202020204" pitchFamily="34" charset="0"/>
              <a:buChar char="•"/>
            </a:pPr>
            <a:r>
              <a:rPr lang="en-US" sz="2400" dirty="0"/>
              <a:t>No working directory. </a:t>
            </a:r>
          </a:p>
          <a:p>
            <a:pPr marL="285750" indent="-285750">
              <a:lnSpc>
                <a:spcPct val="150000"/>
              </a:lnSpc>
              <a:buFont typeface="Arial" panose="020B0604020202020204" pitchFamily="34" charset="0"/>
              <a:buChar char="•"/>
            </a:pPr>
            <a:r>
              <a:rPr lang="en-US" sz="2400" dirty="0"/>
              <a:t>Data does will not exist in same exact backend/location on clones of same repo. </a:t>
            </a:r>
          </a:p>
          <a:p>
            <a:pPr marL="285750" indent="-285750">
              <a:lnSpc>
                <a:spcPct val="150000"/>
              </a:lnSpc>
              <a:buFont typeface="Arial" panose="020B0604020202020204" pitchFamily="34" charset="0"/>
              <a:buChar char="•"/>
            </a:pPr>
            <a:r>
              <a:rPr lang="en-US" sz="2400" dirty="0"/>
              <a:t>Any number of commits can be checked out in `read-only` mode simultaneously</a:t>
            </a:r>
          </a:p>
          <a:p>
            <a:pPr marL="285750" indent="-285750">
              <a:lnSpc>
                <a:spcPct val="150000"/>
              </a:lnSpc>
              <a:buFont typeface="Arial" panose="020B0604020202020204" pitchFamily="34" charset="0"/>
              <a:buChar char="•"/>
            </a:pPr>
            <a:r>
              <a:rPr lang="en-US" sz="2400" dirty="0"/>
              <a:t>Multiple processes can simultaneously checkout and read from the same commit</a:t>
            </a:r>
          </a:p>
          <a:p>
            <a:pPr marL="285750" indent="-285750">
              <a:lnSpc>
                <a:spcPct val="150000"/>
              </a:lnSpc>
              <a:buFont typeface="Arial" panose="020B0604020202020204" pitchFamily="34" charset="0"/>
              <a:buChar char="•"/>
            </a:pPr>
            <a:r>
              <a:rPr lang="en-US" sz="2400" dirty="0"/>
              <a:t>All processes (except retrieval) can be performed on content not present locally. </a:t>
            </a:r>
          </a:p>
          <a:p>
            <a:pPr marL="285750" indent="-285750">
              <a:lnSpc>
                <a:spcPct val="150000"/>
              </a:lnSpc>
              <a:buFont typeface="Arial" panose="020B0604020202020204" pitchFamily="34" charset="0"/>
              <a:buChar char="•"/>
            </a:pPr>
            <a:r>
              <a:rPr lang="en-US" sz="2400" dirty="0"/>
              <a:t>A single `write-enabled` checkout allowed at a time; is indifferent to read checkouts. </a:t>
            </a:r>
          </a:p>
        </p:txBody>
      </p:sp>
    </p:spTree>
    <p:extLst>
      <p:ext uri="{BB962C8B-B14F-4D97-AF65-F5344CB8AC3E}">
        <p14:creationId xmlns:p14="http://schemas.microsoft.com/office/powerpoint/2010/main" val="87561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500"/>
                                        <p:tgtEl>
                                          <p:spTgt spid="2">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500"/>
                                        <p:tgtEl>
                                          <p:spTgt spid="2">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fade">
                                      <p:cBhvr>
                                        <p:cTn id="22" dur="500"/>
                                        <p:tgtEl>
                                          <p:spTgt spid="2">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500"/>
                                        <p:tgtEl>
                                          <p:spTgt spid="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9" end="9"/>
                                            </p:txEl>
                                          </p:spTgt>
                                        </p:tgtEl>
                                        <p:attrNameLst>
                                          <p:attrName>style.visibility</p:attrName>
                                        </p:attrNameLst>
                                      </p:cBhvr>
                                      <p:to>
                                        <p:strVal val="visible"/>
                                      </p:to>
                                    </p:set>
                                    <p:animEffect transition="in" filter="fade">
                                      <p:cBhvr>
                                        <p:cTn id="3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E0BDCA7-FD3C-2341-A737-7D99676092A6}"/>
              </a:ext>
            </a:extLst>
          </p:cNvPr>
          <p:cNvGraphicFramePr/>
          <p:nvPr>
            <p:extLst>
              <p:ext uri="{D42A27DB-BD31-4B8C-83A1-F6EECF244321}">
                <p14:modId xmlns:p14="http://schemas.microsoft.com/office/powerpoint/2010/main" val="1101917526"/>
              </p:ext>
            </p:extLst>
          </p:nvPr>
        </p:nvGraphicFramePr>
        <p:xfrm>
          <a:off x="2032000" y="93482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4FF63144-4CB8-F94C-8134-5295D1F54B0C}"/>
              </a:ext>
            </a:extLst>
          </p:cNvPr>
          <p:cNvSpPr txBox="1"/>
          <p:nvPr/>
        </p:nvSpPr>
        <p:spPr>
          <a:xfrm>
            <a:off x="2682649" y="3248026"/>
            <a:ext cx="1693092" cy="830997"/>
          </a:xfrm>
          <a:prstGeom prst="rect">
            <a:avLst/>
          </a:prstGeom>
          <a:noFill/>
        </p:spPr>
        <p:txBody>
          <a:bodyPr wrap="none" rtlCol="0">
            <a:spAutoFit/>
          </a:bodyPr>
          <a:lstStyle/>
          <a:p>
            <a:r>
              <a:rPr lang="en-US" sz="2400" dirty="0"/>
              <a:t>Names / IDs</a:t>
            </a:r>
          </a:p>
          <a:p>
            <a:pPr algn="ctr"/>
            <a:r>
              <a:rPr lang="en-US" sz="2400" dirty="0"/>
              <a:t>Commits</a:t>
            </a:r>
          </a:p>
        </p:txBody>
      </p:sp>
      <p:sp>
        <p:nvSpPr>
          <p:cNvPr id="5" name="TextBox 4">
            <a:extLst>
              <a:ext uri="{FF2B5EF4-FFF2-40B4-BE49-F238E27FC236}">
                <a16:creationId xmlns:a16="http://schemas.microsoft.com/office/drawing/2014/main" id="{22EC5D43-1DBA-BE4A-ABEC-B7094738C738}"/>
              </a:ext>
            </a:extLst>
          </p:cNvPr>
          <p:cNvSpPr txBox="1"/>
          <p:nvPr/>
        </p:nvSpPr>
        <p:spPr>
          <a:xfrm>
            <a:off x="494851" y="327722"/>
            <a:ext cx="3757632" cy="523220"/>
          </a:xfrm>
          <a:prstGeom prst="rect">
            <a:avLst/>
          </a:prstGeom>
          <a:noFill/>
        </p:spPr>
        <p:txBody>
          <a:bodyPr wrap="none" rtlCol="0">
            <a:spAutoFit/>
          </a:bodyPr>
          <a:lstStyle/>
          <a:p>
            <a:r>
              <a:rPr lang="en-US" sz="2800" u="sng" dirty="0"/>
              <a:t>Hangar Execution Model</a:t>
            </a:r>
          </a:p>
        </p:txBody>
      </p:sp>
      <p:grpSp>
        <p:nvGrpSpPr>
          <p:cNvPr id="7" name="Group 6">
            <a:extLst>
              <a:ext uri="{FF2B5EF4-FFF2-40B4-BE49-F238E27FC236}">
                <a16:creationId xmlns:a16="http://schemas.microsoft.com/office/drawing/2014/main" id="{79F4B8BA-57A9-5542-9F71-50B454E42E8A}"/>
              </a:ext>
            </a:extLst>
          </p:cNvPr>
          <p:cNvGrpSpPr/>
          <p:nvPr/>
        </p:nvGrpSpPr>
        <p:grpSpPr>
          <a:xfrm>
            <a:off x="7827519" y="2837791"/>
            <a:ext cx="2142737" cy="1612726"/>
            <a:chOff x="7432473" y="2323651"/>
            <a:chExt cx="2142737" cy="1612726"/>
          </a:xfrm>
        </p:grpSpPr>
        <p:pic>
          <p:nvPicPr>
            <p:cNvPr id="3" name="Picture 2">
              <a:extLst>
                <a:ext uri="{FF2B5EF4-FFF2-40B4-BE49-F238E27FC236}">
                  <a16:creationId xmlns:a16="http://schemas.microsoft.com/office/drawing/2014/main" id="{6910CDC4-B985-B646-90BF-9C6484C92E88}"/>
                </a:ext>
              </a:extLst>
            </p:cNvPr>
            <p:cNvPicPr>
              <a:picLocks noChangeAspect="1"/>
            </p:cNvPicPr>
            <p:nvPr/>
          </p:nvPicPr>
          <p:blipFill rotWithShape="1">
            <a:blip r:embed="rId7"/>
            <a:srcRect l="70946" t="10639"/>
            <a:stretch/>
          </p:blipFill>
          <p:spPr>
            <a:xfrm>
              <a:off x="7432473" y="2323651"/>
              <a:ext cx="1266522" cy="1612726"/>
            </a:xfrm>
            <a:prstGeom prst="rect">
              <a:avLst/>
            </a:prstGeom>
          </p:spPr>
        </p:pic>
        <p:sp>
          <p:nvSpPr>
            <p:cNvPr id="6" name="TextBox 5">
              <a:extLst>
                <a:ext uri="{FF2B5EF4-FFF2-40B4-BE49-F238E27FC236}">
                  <a16:creationId xmlns:a16="http://schemas.microsoft.com/office/drawing/2014/main" id="{2530502E-2D29-AC48-8E63-A8D9C34783D5}"/>
                </a:ext>
              </a:extLst>
            </p:cNvPr>
            <p:cNvSpPr txBox="1"/>
            <p:nvPr/>
          </p:nvSpPr>
          <p:spPr>
            <a:xfrm>
              <a:off x="8810513" y="2849547"/>
              <a:ext cx="764697" cy="461665"/>
            </a:xfrm>
            <a:prstGeom prst="rect">
              <a:avLst/>
            </a:prstGeom>
            <a:noFill/>
          </p:spPr>
          <p:txBody>
            <a:bodyPr wrap="none" rtlCol="0">
              <a:spAutoFit/>
            </a:bodyPr>
            <a:lstStyle/>
            <a:p>
              <a:r>
                <a:rPr lang="en-US" sz="2400" dirty="0"/>
                <a:t>Data</a:t>
              </a:r>
            </a:p>
          </p:txBody>
        </p:sp>
      </p:grpSp>
      <p:sp>
        <p:nvSpPr>
          <p:cNvPr id="16" name="Rounded Rectangle 15">
            <a:extLst>
              <a:ext uri="{FF2B5EF4-FFF2-40B4-BE49-F238E27FC236}">
                <a16:creationId xmlns:a16="http://schemas.microsoft.com/office/drawing/2014/main" id="{C8FF43C0-0679-964E-B72F-852ADE81E121}"/>
              </a:ext>
            </a:extLst>
          </p:cNvPr>
          <p:cNvSpPr/>
          <p:nvPr/>
        </p:nvSpPr>
        <p:spPr>
          <a:xfrm>
            <a:off x="2032000" y="1066098"/>
            <a:ext cx="5186382" cy="5194854"/>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a:extLst>
              <a:ext uri="{FF2B5EF4-FFF2-40B4-BE49-F238E27FC236}">
                <a16:creationId xmlns:a16="http://schemas.microsoft.com/office/drawing/2014/main" id="{4EB08171-8240-7E44-B4D4-55E02E82D94B}"/>
              </a:ext>
            </a:extLst>
          </p:cNvPr>
          <p:cNvSpPr/>
          <p:nvPr/>
        </p:nvSpPr>
        <p:spPr>
          <a:xfrm>
            <a:off x="5026390" y="1151069"/>
            <a:ext cx="5443369" cy="5202420"/>
          </a:xfrm>
          <a:prstGeom prst="roundRect">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411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4" grpId="0"/>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04CFDF-24C3-7842-89B3-36A68640FDBE}"/>
              </a:ext>
            </a:extLst>
          </p:cNvPr>
          <p:cNvSpPr txBox="1"/>
          <p:nvPr/>
        </p:nvSpPr>
        <p:spPr>
          <a:xfrm>
            <a:off x="561861" y="2358557"/>
            <a:ext cx="10808025" cy="1384995"/>
          </a:xfrm>
          <a:prstGeom prst="rect">
            <a:avLst/>
          </a:prstGeom>
          <a:noFill/>
        </p:spPr>
        <p:txBody>
          <a:bodyPr wrap="square" rtlCol="0">
            <a:spAutoFit/>
          </a:bodyPr>
          <a:lstStyle/>
          <a:p>
            <a:pPr algn="ctr"/>
            <a:r>
              <a:rPr lang="en-US" sz="2800" dirty="0"/>
              <a:t>Why hasn’t the open-source ethos </a:t>
            </a:r>
            <a:r>
              <a:rPr lang="en-US" sz="2800"/>
              <a:t>translated to </a:t>
            </a:r>
            <a:r>
              <a:rPr lang="en-US" sz="2800" dirty="0"/>
              <a:t>datasets?</a:t>
            </a:r>
          </a:p>
          <a:p>
            <a:pPr algn="ctr"/>
            <a:endParaRPr lang="en-US" sz="2800" dirty="0"/>
          </a:p>
          <a:p>
            <a:pPr algn="ctr"/>
            <a:r>
              <a:rPr lang="en-US" sz="2800" dirty="0"/>
              <a:t>What is holding back open-source dataset curation?</a:t>
            </a:r>
          </a:p>
        </p:txBody>
      </p:sp>
    </p:spTree>
    <p:extLst>
      <p:ext uri="{BB962C8B-B14F-4D97-AF65-F5344CB8AC3E}">
        <p14:creationId xmlns:p14="http://schemas.microsoft.com/office/powerpoint/2010/main" val="568896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044576-828E-6144-A5AF-34C7A330D86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157" b="97475" l="1905" r="98810"/>
                    </a14:imgEffect>
                  </a14:imgLayer>
                </a14:imgProps>
              </a:ext>
            </a:extLst>
          </a:blip>
          <a:stretch>
            <a:fillRect/>
          </a:stretch>
        </p:blipFill>
        <p:spPr>
          <a:xfrm>
            <a:off x="10646536" y="1640793"/>
            <a:ext cx="1220786" cy="1151028"/>
          </a:xfrm>
          <a:prstGeom prst="rect">
            <a:avLst/>
          </a:prstGeom>
        </p:spPr>
      </p:pic>
      <p:sp>
        <p:nvSpPr>
          <p:cNvPr id="2" name="TextBox 1">
            <a:extLst>
              <a:ext uri="{FF2B5EF4-FFF2-40B4-BE49-F238E27FC236}">
                <a16:creationId xmlns:a16="http://schemas.microsoft.com/office/drawing/2014/main" id="{A08F3BF4-FF89-7741-A32A-700404D51528}"/>
              </a:ext>
            </a:extLst>
          </p:cNvPr>
          <p:cNvSpPr txBox="1"/>
          <p:nvPr/>
        </p:nvSpPr>
        <p:spPr>
          <a:xfrm>
            <a:off x="591149" y="851278"/>
            <a:ext cx="10241586" cy="3539430"/>
          </a:xfrm>
          <a:prstGeom prst="rect">
            <a:avLst/>
          </a:prstGeom>
          <a:noFill/>
        </p:spPr>
        <p:txBody>
          <a:bodyPr wrap="none" rtlCol="0">
            <a:spAutoFit/>
          </a:bodyPr>
          <a:lstStyle/>
          <a:p>
            <a:pPr algn="ctr"/>
            <a:r>
              <a:rPr lang="en-US" sz="2800" dirty="0"/>
              <a:t>What do we need? </a:t>
            </a:r>
          </a:p>
          <a:p>
            <a:pPr algn="ctr"/>
            <a:endParaRPr lang="en-US" sz="2800" dirty="0"/>
          </a:p>
          <a:p>
            <a:endParaRPr lang="en-US" sz="2800" dirty="0"/>
          </a:p>
          <a:p>
            <a:r>
              <a:rPr lang="en-US" sz="2800" dirty="0"/>
              <a:t>Some way to store data on disk ------------------</a:t>
            </a:r>
            <a:r>
              <a:rPr lang="en-US" sz="2800" dirty="0">
                <a:sym typeface="Wingdings" pitchFamily="2" charset="2"/>
              </a:rPr>
              <a:t>-----&gt;  Storage Backends</a:t>
            </a:r>
          </a:p>
          <a:p>
            <a:endParaRPr lang="en-US" sz="2800" dirty="0"/>
          </a:p>
          <a:p>
            <a:r>
              <a:rPr lang="en-US" sz="2800" dirty="0"/>
              <a:t>Some way to record records and history ------------</a:t>
            </a:r>
            <a:r>
              <a:rPr lang="en-US" sz="2800" dirty="0">
                <a:sym typeface="Wingdings" pitchFamily="2" charset="2"/>
              </a:rPr>
              <a:t>&gt; Book-Keeping</a:t>
            </a:r>
          </a:p>
          <a:p>
            <a:endParaRPr lang="en-US" sz="2800" dirty="0">
              <a:sym typeface="Wingdings" pitchFamily="2" charset="2"/>
            </a:endParaRPr>
          </a:p>
          <a:p>
            <a:r>
              <a:rPr lang="en-US" sz="2800" dirty="0">
                <a:sym typeface="Wingdings" pitchFamily="2" charset="2"/>
              </a:rPr>
              <a:t>Some way to interact with repo -----------------------&gt; API</a:t>
            </a:r>
            <a:endParaRPr lang="en-US" sz="2800" dirty="0"/>
          </a:p>
        </p:txBody>
      </p:sp>
      <p:sp>
        <p:nvSpPr>
          <p:cNvPr id="3" name="TextBox 2">
            <a:extLst>
              <a:ext uri="{FF2B5EF4-FFF2-40B4-BE49-F238E27FC236}">
                <a16:creationId xmlns:a16="http://schemas.microsoft.com/office/drawing/2014/main" id="{812B66A2-7931-DD40-849F-A678BEB1AA1B}"/>
              </a:ext>
            </a:extLst>
          </p:cNvPr>
          <p:cNvSpPr txBox="1"/>
          <p:nvPr/>
        </p:nvSpPr>
        <p:spPr>
          <a:xfrm>
            <a:off x="1408670" y="2940908"/>
            <a:ext cx="184731" cy="369332"/>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C2B8332B-324B-CF47-866C-9B372FC726AC}"/>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3157" b="97475" l="1905" r="98810"/>
                    </a14:imgEffect>
                  </a14:imgLayer>
                </a14:imgProps>
              </a:ext>
            </a:extLst>
          </a:blip>
          <a:stretch>
            <a:fillRect/>
          </a:stretch>
        </p:blipFill>
        <p:spPr>
          <a:xfrm>
            <a:off x="10222342" y="2791821"/>
            <a:ext cx="1220786" cy="1151028"/>
          </a:xfrm>
          <a:prstGeom prst="rect">
            <a:avLst/>
          </a:prstGeom>
        </p:spPr>
      </p:pic>
      <p:pic>
        <p:nvPicPr>
          <p:cNvPr id="6" name="Picture 5">
            <a:extLst>
              <a:ext uri="{FF2B5EF4-FFF2-40B4-BE49-F238E27FC236}">
                <a16:creationId xmlns:a16="http://schemas.microsoft.com/office/drawing/2014/main" id="{2FA262C0-D500-984A-9FE8-402E88771633}"/>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3157" b="97475" l="1905" r="98810"/>
                    </a14:imgEffect>
                  </a14:imgLayer>
                </a14:imgProps>
              </a:ext>
            </a:extLst>
          </a:blip>
          <a:stretch>
            <a:fillRect/>
          </a:stretch>
        </p:blipFill>
        <p:spPr>
          <a:xfrm>
            <a:off x="8685090" y="3815194"/>
            <a:ext cx="1220786" cy="1151028"/>
          </a:xfrm>
          <a:prstGeom prst="rect">
            <a:avLst/>
          </a:prstGeom>
        </p:spPr>
      </p:pic>
    </p:spTree>
    <p:extLst>
      <p:ext uri="{BB962C8B-B14F-4D97-AF65-F5344CB8AC3E}">
        <p14:creationId xmlns:p14="http://schemas.microsoft.com/office/powerpoint/2010/main" val="15284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9B7AE-31D1-8C44-80E5-BDAAE1DAEC1D}"/>
              </a:ext>
            </a:extLst>
          </p:cNvPr>
          <p:cNvSpPr txBox="1"/>
          <p:nvPr/>
        </p:nvSpPr>
        <p:spPr>
          <a:xfrm>
            <a:off x="494272" y="1013258"/>
            <a:ext cx="5918886" cy="5632311"/>
          </a:xfrm>
          <a:prstGeom prst="rect">
            <a:avLst/>
          </a:prstGeom>
          <a:noFill/>
        </p:spPr>
        <p:txBody>
          <a:bodyPr wrap="square" rtlCol="0">
            <a:spAutoFit/>
          </a:bodyPr>
          <a:lstStyle/>
          <a:p>
            <a:r>
              <a:rPr lang="en-US" dirty="0"/>
              <a:t>Domain Specific Needs </a:t>
            </a:r>
          </a:p>
          <a:p>
            <a:pPr marL="285750" indent="-285750">
              <a:buFontTx/>
              <a:buChar char="-"/>
            </a:pPr>
            <a:r>
              <a:rPr lang="en-US" dirty="0"/>
              <a:t>Large-scale, n-dimensional, dense &amp; sparse arrays</a:t>
            </a:r>
          </a:p>
          <a:p>
            <a:endParaRPr lang="en-US" dirty="0"/>
          </a:p>
          <a:p>
            <a:r>
              <a:rPr lang="en-US" dirty="0"/>
              <a:t>Storage Size Requirements</a:t>
            </a:r>
          </a:p>
          <a:p>
            <a:pPr marL="285750" indent="-285750">
              <a:buFontTx/>
              <a:buChar char="-"/>
            </a:pPr>
            <a:r>
              <a:rPr lang="en-US" dirty="0"/>
              <a:t>No good if size of any dataset repository exceeds individual developer capabilities (mid-grade laptop / workstation)</a:t>
            </a:r>
          </a:p>
          <a:p>
            <a:endParaRPr lang="en-US" dirty="0"/>
          </a:p>
          <a:p>
            <a:r>
              <a:rPr lang="en-US" dirty="0"/>
              <a:t>Data Integrity &amp; Provenance</a:t>
            </a:r>
          </a:p>
          <a:p>
            <a:pPr marL="285750" indent="-285750">
              <a:buFontTx/>
              <a:buChar char="-"/>
            </a:pPr>
            <a:r>
              <a:rPr lang="en-US" dirty="0"/>
              <a:t>How to ensure that Data in == Data out for all of history? No Exceptions.</a:t>
            </a:r>
          </a:p>
          <a:p>
            <a:pPr marL="285750" indent="-285750">
              <a:buFontTx/>
              <a:buChar char="-"/>
            </a:pPr>
            <a:r>
              <a:rPr lang="en-US" dirty="0"/>
              <a:t>How to verify historical record?</a:t>
            </a:r>
          </a:p>
          <a:p>
            <a:endParaRPr lang="en-US" dirty="0"/>
          </a:p>
          <a:p>
            <a:r>
              <a:rPr lang="en-US" dirty="0"/>
              <a:t>Performance Scaling</a:t>
            </a:r>
          </a:p>
          <a:p>
            <a:pPr marL="285750" indent="-285750">
              <a:buFontTx/>
              <a:buChar char="-"/>
            </a:pPr>
            <a:r>
              <a:rPr lang="en-US" dirty="0"/>
              <a:t>Scale from individual laptop to large cluster training DL models.</a:t>
            </a:r>
          </a:p>
          <a:p>
            <a:endParaRPr lang="en-US" dirty="0"/>
          </a:p>
          <a:p>
            <a:r>
              <a:rPr lang="en-US" dirty="0"/>
              <a:t>Collaboration (Distribution) </a:t>
            </a:r>
          </a:p>
          <a:p>
            <a:pPr marL="285750" indent="-285750">
              <a:buFontTx/>
              <a:buChar char="-"/>
            </a:pPr>
            <a:r>
              <a:rPr lang="en-US" dirty="0"/>
              <a:t>How to branch / diff / merge array data?</a:t>
            </a:r>
          </a:p>
          <a:p>
            <a:pPr marL="285750" indent="-285750">
              <a:buFontTx/>
              <a:buChar char="-"/>
            </a:pPr>
            <a:r>
              <a:rPr lang="en-US" dirty="0"/>
              <a:t>Transfer speed limitations (due to data size)</a:t>
            </a:r>
          </a:p>
        </p:txBody>
      </p:sp>
      <p:sp>
        <p:nvSpPr>
          <p:cNvPr id="13" name="TextBox 12">
            <a:extLst>
              <a:ext uri="{FF2B5EF4-FFF2-40B4-BE49-F238E27FC236}">
                <a16:creationId xmlns:a16="http://schemas.microsoft.com/office/drawing/2014/main" id="{F46FD831-899B-C34D-B23A-F6C499782BC4}"/>
              </a:ext>
            </a:extLst>
          </p:cNvPr>
          <p:cNvSpPr txBox="1"/>
          <p:nvPr/>
        </p:nvSpPr>
        <p:spPr>
          <a:xfrm>
            <a:off x="6730312" y="639645"/>
            <a:ext cx="4769708" cy="400110"/>
          </a:xfrm>
          <a:prstGeom prst="rect">
            <a:avLst/>
          </a:prstGeom>
          <a:noFill/>
        </p:spPr>
        <p:txBody>
          <a:bodyPr wrap="square" rtlCol="0">
            <a:spAutoFit/>
          </a:bodyPr>
          <a:lstStyle/>
          <a:p>
            <a:r>
              <a:rPr lang="en-US" sz="2000" dirty="0"/>
              <a:t>Backend	 	Book-Keeping              API</a:t>
            </a:r>
          </a:p>
        </p:txBody>
      </p:sp>
      <p:sp>
        <p:nvSpPr>
          <p:cNvPr id="29" name="TextBox 28">
            <a:extLst>
              <a:ext uri="{FF2B5EF4-FFF2-40B4-BE49-F238E27FC236}">
                <a16:creationId xmlns:a16="http://schemas.microsoft.com/office/drawing/2014/main" id="{D82F3222-9DD8-614E-B8EF-CF81E4B17CA6}"/>
              </a:ext>
            </a:extLst>
          </p:cNvPr>
          <p:cNvSpPr txBox="1"/>
          <p:nvPr/>
        </p:nvSpPr>
        <p:spPr>
          <a:xfrm>
            <a:off x="494272" y="363272"/>
            <a:ext cx="4627229" cy="400110"/>
          </a:xfrm>
          <a:prstGeom prst="rect">
            <a:avLst/>
          </a:prstGeom>
          <a:noFill/>
        </p:spPr>
        <p:txBody>
          <a:bodyPr wrap="none" rtlCol="0">
            <a:spAutoFit/>
          </a:bodyPr>
          <a:lstStyle/>
          <a:p>
            <a:r>
              <a:rPr lang="en-US" sz="2000" u="sng" dirty="0"/>
              <a:t>Which Component Solves Which Problem?</a:t>
            </a:r>
          </a:p>
        </p:txBody>
      </p:sp>
      <p:grpSp>
        <p:nvGrpSpPr>
          <p:cNvPr id="4" name="Group 3">
            <a:extLst>
              <a:ext uri="{FF2B5EF4-FFF2-40B4-BE49-F238E27FC236}">
                <a16:creationId xmlns:a16="http://schemas.microsoft.com/office/drawing/2014/main" id="{1051981A-F3A8-2642-887F-C973AF616FF3}"/>
              </a:ext>
            </a:extLst>
          </p:cNvPr>
          <p:cNvGrpSpPr/>
          <p:nvPr/>
        </p:nvGrpSpPr>
        <p:grpSpPr>
          <a:xfrm>
            <a:off x="362462" y="619047"/>
            <a:ext cx="11133438" cy="6042995"/>
            <a:chOff x="362462" y="619047"/>
            <a:chExt cx="11133438" cy="6042995"/>
          </a:xfrm>
        </p:grpSpPr>
        <p:cxnSp>
          <p:nvCxnSpPr>
            <p:cNvPr id="32" name="Straight Connector 31">
              <a:extLst>
                <a:ext uri="{FF2B5EF4-FFF2-40B4-BE49-F238E27FC236}">
                  <a16:creationId xmlns:a16="http://schemas.microsoft.com/office/drawing/2014/main" id="{AA52BDBE-98AE-F345-8382-A7A1D2641291}"/>
                </a:ext>
              </a:extLst>
            </p:cNvPr>
            <p:cNvCxnSpPr/>
            <p:nvPr/>
          </p:nvCxnSpPr>
          <p:spPr>
            <a:xfrm>
              <a:off x="362463" y="3107403"/>
              <a:ext cx="110963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AE51748-F8FB-9D42-9D32-A9A3812E6E5B}"/>
                </a:ext>
              </a:extLst>
            </p:cNvPr>
            <p:cNvCxnSpPr/>
            <p:nvPr/>
          </p:nvCxnSpPr>
          <p:spPr>
            <a:xfrm>
              <a:off x="370703" y="1694611"/>
              <a:ext cx="110963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EDE3C5B-37FC-9042-96E5-D654E3F356E6}"/>
                </a:ext>
              </a:extLst>
            </p:cNvPr>
            <p:cNvCxnSpPr/>
            <p:nvPr/>
          </p:nvCxnSpPr>
          <p:spPr>
            <a:xfrm>
              <a:off x="374819" y="4540787"/>
              <a:ext cx="110963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2CDE6DA-3C70-C14D-A664-B63C55DB8912}"/>
                </a:ext>
              </a:extLst>
            </p:cNvPr>
            <p:cNvCxnSpPr/>
            <p:nvPr/>
          </p:nvCxnSpPr>
          <p:spPr>
            <a:xfrm>
              <a:off x="362462" y="5652900"/>
              <a:ext cx="110963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D4DB5F5-9346-1349-8C3E-4DD70A13ACC6}"/>
                </a:ext>
              </a:extLst>
            </p:cNvPr>
            <p:cNvCxnSpPr/>
            <p:nvPr/>
          </p:nvCxnSpPr>
          <p:spPr>
            <a:xfrm>
              <a:off x="399533" y="1043815"/>
              <a:ext cx="110963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5CC62A0-218A-4840-850B-180549185D52}"/>
                </a:ext>
              </a:extLst>
            </p:cNvPr>
            <p:cNvCxnSpPr/>
            <p:nvPr/>
          </p:nvCxnSpPr>
          <p:spPr>
            <a:xfrm>
              <a:off x="6413158" y="639645"/>
              <a:ext cx="0" cy="6005924"/>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AE00EC3-EB42-2D48-A3E7-4C80E1AB4B08}"/>
                </a:ext>
              </a:extLst>
            </p:cNvPr>
            <p:cNvCxnSpPr/>
            <p:nvPr/>
          </p:nvCxnSpPr>
          <p:spPr>
            <a:xfrm>
              <a:off x="8246080" y="656118"/>
              <a:ext cx="0" cy="6005924"/>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F4D1964-F554-954C-9F9E-21BFF6F3C346}"/>
                </a:ext>
              </a:extLst>
            </p:cNvPr>
            <p:cNvCxnSpPr/>
            <p:nvPr/>
          </p:nvCxnSpPr>
          <p:spPr>
            <a:xfrm>
              <a:off x="10309664" y="619047"/>
              <a:ext cx="0" cy="6005924"/>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4" name="Picture 23">
            <a:extLst>
              <a:ext uri="{FF2B5EF4-FFF2-40B4-BE49-F238E27FC236}">
                <a16:creationId xmlns:a16="http://schemas.microsoft.com/office/drawing/2014/main" id="{91A764FF-F285-4B43-919A-50B4EDE9EFA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157" b="97475" l="1905" r="98810"/>
                    </a14:imgEffect>
                  </a14:imgLayer>
                </a14:imgProps>
              </a:ext>
            </a:extLst>
          </a:blip>
          <a:stretch>
            <a:fillRect/>
          </a:stretch>
        </p:blipFill>
        <p:spPr>
          <a:xfrm>
            <a:off x="7014727" y="1182487"/>
            <a:ext cx="473469" cy="446414"/>
          </a:xfrm>
          <a:prstGeom prst="rect">
            <a:avLst/>
          </a:prstGeom>
        </p:spPr>
      </p:pic>
      <p:pic>
        <p:nvPicPr>
          <p:cNvPr id="30" name="Picture 29">
            <a:extLst>
              <a:ext uri="{FF2B5EF4-FFF2-40B4-BE49-F238E27FC236}">
                <a16:creationId xmlns:a16="http://schemas.microsoft.com/office/drawing/2014/main" id="{E0E07EA4-41E4-E64E-8473-6AA0D97B01F5}"/>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3157" b="97475" l="1905" r="98810"/>
                    </a14:imgEffect>
                  </a14:imgLayer>
                </a14:imgProps>
              </a:ext>
            </a:extLst>
          </a:blip>
          <a:stretch>
            <a:fillRect/>
          </a:stretch>
        </p:blipFill>
        <p:spPr>
          <a:xfrm>
            <a:off x="9076138" y="2150239"/>
            <a:ext cx="473469" cy="446414"/>
          </a:xfrm>
          <a:prstGeom prst="rect">
            <a:avLst/>
          </a:prstGeom>
        </p:spPr>
      </p:pic>
      <p:pic>
        <p:nvPicPr>
          <p:cNvPr id="36" name="Picture 35">
            <a:extLst>
              <a:ext uri="{FF2B5EF4-FFF2-40B4-BE49-F238E27FC236}">
                <a16:creationId xmlns:a16="http://schemas.microsoft.com/office/drawing/2014/main" id="{97B1C451-3A19-014F-B487-F8B0062CC62E}"/>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3157" b="97475" l="1905" r="98810"/>
                    </a14:imgEffect>
                  </a14:imgLayer>
                </a14:imgProps>
              </a:ext>
            </a:extLst>
          </a:blip>
          <a:stretch>
            <a:fillRect/>
          </a:stretch>
        </p:blipFill>
        <p:spPr>
          <a:xfrm>
            <a:off x="7019999" y="3553221"/>
            <a:ext cx="473469" cy="446414"/>
          </a:xfrm>
          <a:prstGeom prst="rect">
            <a:avLst/>
          </a:prstGeom>
        </p:spPr>
      </p:pic>
      <p:pic>
        <p:nvPicPr>
          <p:cNvPr id="37" name="Picture 36">
            <a:extLst>
              <a:ext uri="{FF2B5EF4-FFF2-40B4-BE49-F238E27FC236}">
                <a16:creationId xmlns:a16="http://schemas.microsoft.com/office/drawing/2014/main" id="{E40E4675-6A8F-5A42-B989-D2508D1D7399}"/>
              </a:ext>
            </a:extLst>
          </p:cNvPr>
          <p:cNvPicPr>
            <a:picLocks noChangeAspect="1"/>
          </p:cNvPicPr>
          <p:nvPr/>
        </p:nvPicPr>
        <p:blipFill>
          <a:blip r:embed="rId3">
            <a:extLst>
              <a:ext uri="{BEBA8EAE-BF5A-486C-A8C5-ECC9F3942E4B}">
                <a14:imgProps xmlns:a14="http://schemas.microsoft.com/office/drawing/2010/main">
                  <a14:imgLayer r:embed="rId7">
                    <a14:imgEffect>
                      <a14:backgroundRemoval t="3157" b="97475" l="1905" r="98810"/>
                    </a14:imgEffect>
                  </a14:imgLayer>
                </a14:imgProps>
              </a:ext>
            </a:extLst>
          </a:blip>
          <a:stretch>
            <a:fillRect/>
          </a:stretch>
        </p:blipFill>
        <p:spPr>
          <a:xfrm>
            <a:off x="9076137" y="3551676"/>
            <a:ext cx="473469" cy="446414"/>
          </a:xfrm>
          <a:prstGeom prst="rect">
            <a:avLst/>
          </a:prstGeom>
        </p:spPr>
      </p:pic>
      <p:pic>
        <p:nvPicPr>
          <p:cNvPr id="38" name="Picture 37">
            <a:extLst>
              <a:ext uri="{FF2B5EF4-FFF2-40B4-BE49-F238E27FC236}">
                <a16:creationId xmlns:a16="http://schemas.microsoft.com/office/drawing/2014/main" id="{A03F8AC7-DCBB-3E4F-96DA-DB411FE6370E}"/>
              </a:ext>
            </a:extLst>
          </p:cNvPr>
          <p:cNvPicPr>
            <a:picLocks noChangeAspect="1"/>
          </p:cNvPicPr>
          <p:nvPr/>
        </p:nvPicPr>
        <p:blipFill>
          <a:blip r:embed="rId3">
            <a:extLst>
              <a:ext uri="{BEBA8EAE-BF5A-486C-A8C5-ECC9F3942E4B}">
                <a14:imgProps xmlns:a14="http://schemas.microsoft.com/office/drawing/2010/main">
                  <a14:imgLayer r:embed="rId8">
                    <a14:imgEffect>
                      <a14:backgroundRemoval t="3157" b="97475" l="1905" r="98810"/>
                    </a14:imgEffect>
                  </a14:imgLayer>
                </a14:imgProps>
              </a:ext>
            </a:extLst>
          </a:blip>
          <a:stretch>
            <a:fillRect/>
          </a:stretch>
        </p:blipFill>
        <p:spPr>
          <a:xfrm>
            <a:off x="7016159" y="4822151"/>
            <a:ext cx="473469" cy="446414"/>
          </a:xfrm>
          <a:prstGeom prst="rect">
            <a:avLst/>
          </a:prstGeom>
        </p:spPr>
      </p:pic>
      <p:pic>
        <p:nvPicPr>
          <p:cNvPr id="42" name="Picture 41">
            <a:extLst>
              <a:ext uri="{FF2B5EF4-FFF2-40B4-BE49-F238E27FC236}">
                <a16:creationId xmlns:a16="http://schemas.microsoft.com/office/drawing/2014/main" id="{6227D4D1-75DA-1240-B4B2-76D688D953F6}"/>
              </a:ext>
            </a:extLst>
          </p:cNvPr>
          <p:cNvPicPr>
            <a:picLocks noChangeAspect="1"/>
          </p:cNvPicPr>
          <p:nvPr/>
        </p:nvPicPr>
        <p:blipFill>
          <a:blip r:embed="rId3">
            <a:extLst>
              <a:ext uri="{BEBA8EAE-BF5A-486C-A8C5-ECC9F3942E4B}">
                <a14:imgProps xmlns:a14="http://schemas.microsoft.com/office/drawing/2010/main">
                  <a14:imgLayer r:embed="rId9">
                    <a14:imgEffect>
                      <a14:backgroundRemoval t="3157" b="97475" l="1905" r="98810"/>
                    </a14:imgEffect>
                  </a14:imgLayer>
                </a14:imgProps>
              </a:ext>
            </a:extLst>
          </a:blip>
          <a:stretch>
            <a:fillRect/>
          </a:stretch>
        </p:blipFill>
        <p:spPr>
          <a:xfrm>
            <a:off x="9076136" y="4822151"/>
            <a:ext cx="473469" cy="446414"/>
          </a:xfrm>
          <a:prstGeom prst="rect">
            <a:avLst/>
          </a:prstGeom>
        </p:spPr>
      </p:pic>
      <p:pic>
        <p:nvPicPr>
          <p:cNvPr id="43" name="Picture 42">
            <a:extLst>
              <a:ext uri="{FF2B5EF4-FFF2-40B4-BE49-F238E27FC236}">
                <a16:creationId xmlns:a16="http://schemas.microsoft.com/office/drawing/2014/main" id="{EA41DA7C-CAFB-2A4D-B97A-7D8BD916EF98}"/>
              </a:ext>
            </a:extLst>
          </p:cNvPr>
          <p:cNvPicPr>
            <a:picLocks noChangeAspect="1"/>
          </p:cNvPicPr>
          <p:nvPr/>
        </p:nvPicPr>
        <p:blipFill>
          <a:blip r:embed="rId3">
            <a:extLst>
              <a:ext uri="{BEBA8EAE-BF5A-486C-A8C5-ECC9F3942E4B}">
                <a14:imgProps xmlns:a14="http://schemas.microsoft.com/office/drawing/2010/main">
                  <a14:imgLayer r:embed="rId10">
                    <a14:imgEffect>
                      <a14:backgroundRemoval t="3157" b="97475" l="1905" r="98810"/>
                    </a14:imgEffect>
                  </a14:imgLayer>
                </a14:imgProps>
              </a:ext>
            </a:extLst>
          </a:blip>
          <a:stretch>
            <a:fillRect/>
          </a:stretch>
        </p:blipFill>
        <p:spPr>
          <a:xfrm>
            <a:off x="10832245" y="4823866"/>
            <a:ext cx="473469" cy="446414"/>
          </a:xfrm>
          <a:prstGeom prst="rect">
            <a:avLst/>
          </a:prstGeom>
        </p:spPr>
      </p:pic>
      <p:pic>
        <p:nvPicPr>
          <p:cNvPr id="44" name="Picture 43">
            <a:extLst>
              <a:ext uri="{FF2B5EF4-FFF2-40B4-BE49-F238E27FC236}">
                <a16:creationId xmlns:a16="http://schemas.microsoft.com/office/drawing/2014/main" id="{B2FD546F-E741-824B-980B-3C4C83E91CC1}"/>
              </a:ext>
            </a:extLst>
          </p:cNvPr>
          <p:cNvPicPr>
            <a:picLocks noChangeAspect="1"/>
          </p:cNvPicPr>
          <p:nvPr/>
        </p:nvPicPr>
        <p:blipFill>
          <a:blip r:embed="rId3">
            <a:extLst>
              <a:ext uri="{BEBA8EAE-BF5A-486C-A8C5-ECC9F3942E4B}">
                <a14:imgProps xmlns:a14="http://schemas.microsoft.com/office/drawing/2010/main">
                  <a14:imgLayer r:embed="rId11">
                    <a14:imgEffect>
                      <a14:backgroundRemoval t="3157" b="97475" l="1905" r="98810"/>
                    </a14:imgEffect>
                  </a14:imgLayer>
                </a14:imgProps>
              </a:ext>
            </a:extLst>
          </a:blip>
          <a:stretch>
            <a:fillRect/>
          </a:stretch>
        </p:blipFill>
        <p:spPr>
          <a:xfrm>
            <a:off x="9076135" y="5915729"/>
            <a:ext cx="473469" cy="446414"/>
          </a:xfrm>
          <a:prstGeom prst="rect">
            <a:avLst/>
          </a:prstGeom>
        </p:spPr>
      </p:pic>
      <p:pic>
        <p:nvPicPr>
          <p:cNvPr id="45" name="Picture 44">
            <a:extLst>
              <a:ext uri="{FF2B5EF4-FFF2-40B4-BE49-F238E27FC236}">
                <a16:creationId xmlns:a16="http://schemas.microsoft.com/office/drawing/2014/main" id="{52211EE9-3482-1F41-95AB-088C4970487A}"/>
              </a:ext>
            </a:extLst>
          </p:cNvPr>
          <p:cNvPicPr>
            <a:picLocks noChangeAspect="1"/>
          </p:cNvPicPr>
          <p:nvPr/>
        </p:nvPicPr>
        <p:blipFill>
          <a:blip r:embed="rId3">
            <a:extLst>
              <a:ext uri="{BEBA8EAE-BF5A-486C-A8C5-ECC9F3942E4B}">
                <a14:imgProps xmlns:a14="http://schemas.microsoft.com/office/drawing/2010/main">
                  <a14:imgLayer r:embed="rId12">
                    <a14:imgEffect>
                      <a14:backgroundRemoval t="3157" b="97475" l="1905" r="98810"/>
                    </a14:imgEffect>
                  </a14:imgLayer>
                </a14:imgProps>
              </a:ext>
            </a:extLst>
          </a:blip>
          <a:stretch>
            <a:fillRect/>
          </a:stretch>
        </p:blipFill>
        <p:spPr>
          <a:xfrm>
            <a:off x="10832245" y="5915729"/>
            <a:ext cx="473469" cy="446414"/>
          </a:xfrm>
          <a:prstGeom prst="rect">
            <a:avLst/>
          </a:prstGeom>
        </p:spPr>
      </p:pic>
    </p:spTree>
    <p:extLst>
      <p:ext uri="{BB962C8B-B14F-4D97-AF65-F5344CB8AC3E}">
        <p14:creationId xmlns:p14="http://schemas.microsoft.com/office/powerpoint/2010/main" val="162566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par>
                                <p:cTn id="39" presetID="10"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500"/>
                                        <p:tgtEl>
                                          <p:spTgt spid="42"/>
                                        </p:tgtEl>
                                      </p:cBhvr>
                                    </p:animEffect>
                                  </p:childTnLst>
                                </p:cTn>
                              </p:par>
                              <p:par>
                                <p:cTn id="42" presetID="10" presetClass="entr" presetSubtype="0" fill="hold"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fade">
                                      <p:cBhvr>
                                        <p:cTn id="44" dur="500"/>
                                        <p:tgtEl>
                                          <p:spTgt spid="4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500"/>
                                        <p:tgtEl>
                                          <p:spTgt spid="44"/>
                                        </p:tgtEl>
                                      </p:cBhvr>
                                    </p:animEffect>
                                  </p:childTnLst>
                                </p:cTn>
                              </p:par>
                              <p:par>
                                <p:cTn id="50" presetID="10" presetClass="entr" presetSubtype="0" fill="hold"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3073C-577E-4E42-9DD6-784E06EBC337}"/>
              </a:ext>
            </a:extLst>
          </p:cNvPr>
          <p:cNvSpPr>
            <a:spLocks noGrp="1"/>
          </p:cNvSpPr>
          <p:nvPr>
            <p:ph type="title"/>
          </p:nvPr>
        </p:nvSpPr>
        <p:spPr/>
        <p:txBody>
          <a:bodyPr/>
          <a:lstStyle/>
          <a:p>
            <a:r>
              <a:rPr lang="en-US" dirty="0"/>
              <a:t>Hangar in a nutshell </a:t>
            </a:r>
            <a:br>
              <a:rPr lang="en-US" dirty="0"/>
            </a:br>
            <a:endParaRPr lang="en-US" dirty="0"/>
          </a:p>
        </p:txBody>
      </p:sp>
      <p:sp>
        <p:nvSpPr>
          <p:cNvPr id="3" name="Content Placeholder 2">
            <a:extLst>
              <a:ext uri="{FF2B5EF4-FFF2-40B4-BE49-F238E27FC236}">
                <a16:creationId xmlns:a16="http://schemas.microsoft.com/office/drawing/2014/main" id="{43D53583-47A8-8C4D-9771-EB01A89573C1}"/>
              </a:ext>
            </a:extLst>
          </p:cNvPr>
          <p:cNvSpPr>
            <a:spLocks noGrp="1"/>
          </p:cNvSpPr>
          <p:nvPr>
            <p:ph idx="1"/>
          </p:nvPr>
        </p:nvSpPr>
        <p:spPr/>
        <p:txBody>
          <a:bodyPr/>
          <a:lstStyle/>
          <a:p>
            <a:r>
              <a:rPr lang="en-US" dirty="0"/>
              <a:t>Add, branch, merge, time-travel</a:t>
            </a:r>
          </a:p>
          <a:p>
            <a:r>
              <a:rPr lang="en-US" dirty="0"/>
              <a:t>Clone, fetch, push</a:t>
            </a:r>
          </a:p>
          <a:p>
            <a:r>
              <a:rPr lang="en-US" dirty="0"/>
              <a:t>Scalable: store locally or on the cloud</a:t>
            </a:r>
          </a:p>
          <a:p>
            <a:r>
              <a:rPr lang="en-US" dirty="0"/>
              <a:t>No need of materializing all data (partial fetch) Data loaders for major </a:t>
            </a:r>
          </a:p>
          <a:p>
            <a:r>
              <a:rPr lang="en-US" dirty="0"/>
              <a:t>DL frameworks Extensible import / export / diff/ viz for data </a:t>
            </a:r>
          </a:p>
          <a:p>
            <a:endParaRPr lang="en-US" dirty="0"/>
          </a:p>
        </p:txBody>
      </p:sp>
    </p:spTree>
    <p:extLst>
      <p:ext uri="{BB962C8B-B14F-4D97-AF65-F5344CB8AC3E}">
        <p14:creationId xmlns:p14="http://schemas.microsoft.com/office/powerpoint/2010/main" val="5409277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956374-91D2-344F-AEF8-BC5812D895C2}"/>
              </a:ext>
            </a:extLst>
          </p:cNvPr>
          <p:cNvSpPr txBox="1"/>
          <p:nvPr/>
        </p:nvSpPr>
        <p:spPr>
          <a:xfrm>
            <a:off x="4979624" y="2666082"/>
            <a:ext cx="2100255" cy="923330"/>
          </a:xfrm>
          <a:prstGeom prst="rect">
            <a:avLst/>
          </a:prstGeom>
          <a:noFill/>
        </p:spPr>
        <p:txBody>
          <a:bodyPr wrap="none" rtlCol="0">
            <a:spAutoFit/>
          </a:bodyPr>
          <a:lstStyle/>
          <a:p>
            <a:r>
              <a:rPr lang="en-US" sz="5400" dirty="0"/>
              <a:t>Demo!</a:t>
            </a:r>
          </a:p>
        </p:txBody>
      </p:sp>
    </p:spTree>
    <p:extLst>
      <p:ext uri="{BB962C8B-B14F-4D97-AF65-F5344CB8AC3E}">
        <p14:creationId xmlns:p14="http://schemas.microsoft.com/office/powerpoint/2010/main" val="801617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E52C71-330C-DF4C-8BCA-5C7AECFB6F9F}"/>
              </a:ext>
            </a:extLst>
          </p:cNvPr>
          <p:cNvSpPr txBox="1"/>
          <p:nvPr/>
        </p:nvSpPr>
        <p:spPr>
          <a:xfrm>
            <a:off x="278297" y="200832"/>
            <a:ext cx="4686476" cy="523220"/>
          </a:xfrm>
          <a:prstGeom prst="rect">
            <a:avLst/>
          </a:prstGeom>
          <a:noFill/>
        </p:spPr>
        <p:txBody>
          <a:bodyPr wrap="none" rtlCol="0">
            <a:spAutoFit/>
          </a:bodyPr>
          <a:lstStyle/>
          <a:p>
            <a:r>
              <a:rPr lang="en-US" sz="2800" u="sng" dirty="0"/>
              <a:t>Machine Learning </a:t>
            </a:r>
            <a:r>
              <a:rPr lang="en-US" sz="2800" u="sng" dirty="0" err="1"/>
              <a:t>DataLoaders</a:t>
            </a:r>
            <a:endParaRPr lang="en-US" sz="2800" u="sng" dirty="0"/>
          </a:p>
        </p:txBody>
      </p:sp>
      <p:grpSp>
        <p:nvGrpSpPr>
          <p:cNvPr id="12" name="Group 11">
            <a:extLst>
              <a:ext uri="{FF2B5EF4-FFF2-40B4-BE49-F238E27FC236}">
                <a16:creationId xmlns:a16="http://schemas.microsoft.com/office/drawing/2014/main" id="{D954C26A-639F-AF4B-B99A-B091DDC1DBC6}"/>
              </a:ext>
            </a:extLst>
          </p:cNvPr>
          <p:cNvGrpSpPr/>
          <p:nvPr/>
        </p:nvGrpSpPr>
        <p:grpSpPr>
          <a:xfrm>
            <a:off x="5415084" y="1327665"/>
            <a:ext cx="6601326" cy="4573177"/>
            <a:chOff x="5415084" y="1327665"/>
            <a:chExt cx="6601326" cy="4573177"/>
          </a:xfrm>
        </p:grpSpPr>
        <p:sp>
          <p:nvSpPr>
            <p:cNvPr id="4" name="TextBox 3">
              <a:extLst>
                <a:ext uri="{FF2B5EF4-FFF2-40B4-BE49-F238E27FC236}">
                  <a16:creationId xmlns:a16="http://schemas.microsoft.com/office/drawing/2014/main" id="{60F349D5-9F90-FC48-8510-0750F3DE89D4}"/>
                </a:ext>
              </a:extLst>
            </p:cNvPr>
            <p:cNvSpPr txBox="1"/>
            <p:nvPr/>
          </p:nvSpPr>
          <p:spPr>
            <a:xfrm>
              <a:off x="8064030" y="1327665"/>
              <a:ext cx="1327799" cy="523220"/>
            </a:xfrm>
            <a:prstGeom prst="rect">
              <a:avLst/>
            </a:prstGeom>
            <a:noFill/>
          </p:spPr>
          <p:txBody>
            <a:bodyPr wrap="none" rtlCol="0">
              <a:spAutoFit/>
            </a:bodyPr>
            <a:lstStyle/>
            <a:p>
              <a:r>
                <a:rPr lang="en-US" sz="2800" dirty="0" err="1"/>
                <a:t>PyTorch</a:t>
              </a:r>
              <a:endParaRPr lang="en-US" sz="2800" dirty="0"/>
            </a:p>
          </p:txBody>
        </p:sp>
        <p:sp>
          <p:nvSpPr>
            <p:cNvPr id="8" name="TextBox 7">
              <a:extLst>
                <a:ext uri="{FF2B5EF4-FFF2-40B4-BE49-F238E27FC236}">
                  <a16:creationId xmlns:a16="http://schemas.microsoft.com/office/drawing/2014/main" id="{B5A53AB6-7170-FC48-9992-A721DAB019FF}"/>
                </a:ext>
              </a:extLst>
            </p:cNvPr>
            <p:cNvSpPr txBox="1"/>
            <p:nvPr/>
          </p:nvSpPr>
          <p:spPr>
            <a:xfrm>
              <a:off x="5415084" y="1814617"/>
              <a:ext cx="6601326" cy="4086225"/>
            </a:xfrm>
            <a:prstGeom prst="roundRect">
              <a:avLst/>
            </a:prstGeom>
            <a:solidFill>
              <a:schemeClr val="bg2"/>
            </a:solidFill>
            <a:ln>
              <a:solidFill>
                <a:schemeClr val="tx1"/>
              </a:solidFill>
            </a:ln>
          </p:spPr>
          <p:txBody>
            <a:bodyPr wrap="square" rtlCol="0">
              <a:spAutoFit/>
            </a:bodyPr>
            <a:lstStyle/>
            <a:p>
              <a:r>
                <a:rPr lang="en-US" b="1" dirty="0">
                  <a:solidFill>
                    <a:srgbClr val="000080"/>
                  </a:solidFill>
                </a:rPr>
                <a:t>&gt;&gt;&gt; </a:t>
              </a:r>
              <a:r>
                <a:rPr lang="en-US" b="1" dirty="0">
                  <a:solidFill>
                    <a:srgbClr val="008000"/>
                  </a:solidFill>
                </a:rPr>
                <a:t>from</a:t>
              </a:r>
              <a:r>
                <a:rPr lang="en-US" dirty="0"/>
                <a:t> </a:t>
              </a:r>
              <a:r>
                <a:rPr lang="en-US" b="1" dirty="0">
                  <a:solidFill>
                    <a:srgbClr val="0000FF"/>
                  </a:solidFill>
                </a:rPr>
                <a:t>hangar</a:t>
              </a:r>
              <a:r>
                <a:rPr lang="en-US" dirty="0"/>
                <a:t> </a:t>
              </a:r>
              <a:r>
                <a:rPr lang="en-US" b="1" dirty="0">
                  <a:solidFill>
                    <a:srgbClr val="008000"/>
                  </a:solidFill>
                </a:rPr>
                <a:t>import</a:t>
              </a:r>
              <a:r>
                <a:rPr lang="en-US" dirty="0"/>
                <a:t> Repository </a:t>
              </a:r>
            </a:p>
            <a:p>
              <a:r>
                <a:rPr lang="en-US" b="1" dirty="0">
                  <a:solidFill>
                    <a:srgbClr val="000080"/>
                  </a:solidFill>
                </a:rPr>
                <a:t>&gt;&gt;&gt; </a:t>
              </a:r>
              <a:r>
                <a:rPr lang="en-US" b="1" dirty="0">
                  <a:solidFill>
                    <a:srgbClr val="008000"/>
                  </a:solidFill>
                </a:rPr>
                <a:t>from</a:t>
              </a:r>
              <a:r>
                <a:rPr lang="en-US" dirty="0"/>
                <a:t> </a:t>
              </a:r>
              <a:r>
                <a:rPr lang="en-US" b="1" dirty="0">
                  <a:solidFill>
                    <a:srgbClr val="0000FF"/>
                  </a:solidFill>
                </a:rPr>
                <a:t>hangar</a:t>
              </a:r>
              <a:r>
                <a:rPr lang="en-US" dirty="0"/>
                <a:t> </a:t>
              </a:r>
              <a:r>
                <a:rPr lang="en-US" b="1" dirty="0">
                  <a:solidFill>
                    <a:srgbClr val="008000"/>
                  </a:solidFill>
                </a:rPr>
                <a:t>import</a:t>
              </a:r>
              <a:r>
                <a:rPr lang="en-US" dirty="0"/>
                <a:t> </a:t>
              </a:r>
              <a:r>
                <a:rPr lang="en-US" dirty="0" err="1"/>
                <a:t>make_torch_dataset</a:t>
              </a:r>
              <a:r>
                <a:rPr lang="en-US" dirty="0"/>
                <a:t> </a:t>
              </a:r>
            </a:p>
            <a:p>
              <a:r>
                <a:rPr lang="en-US" b="1" dirty="0">
                  <a:solidFill>
                    <a:srgbClr val="000080"/>
                  </a:solidFill>
                </a:rPr>
                <a:t>&gt;&gt;&gt; </a:t>
              </a:r>
              <a:r>
                <a:rPr lang="en-US" b="1" dirty="0">
                  <a:solidFill>
                    <a:srgbClr val="008000"/>
                  </a:solidFill>
                </a:rPr>
                <a:t>from</a:t>
              </a:r>
              <a:r>
                <a:rPr lang="en-US" dirty="0"/>
                <a:t> </a:t>
              </a:r>
              <a:r>
                <a:rPr lang="en-US" b="1" dirty="0" err="1">
                  <a:solidFill>
                    <a:srgbClr val="0000FF"/>
                  </a:solidFill>
                </a:rPr>
                <a:t>torch.utils.data</a:t>
              </a:r>
              <a:r>
                <a:rPr lang="en-US" dirty="0"/>
                <a:t> </a:t>
              </a:r>
              <a:r>
                <a:rPr lang="en-US" b="1" dirty="0">
                  <a:solidFill>
                    <a:srgbClr val="008000"/>
                  </a:solidFill>
                </a:rPr>
                <a:t>import</a:t>
              </a:r>
              <a:r>
                <a:rPr lang="en-US" dirty="0"/>
                <a:t> </a:t>
              </a:r>
              <a:r>
                <a:rPr lang="en-US" dirty="0" err="1"/>
                <a:t>DataLoader</a:t>
              </a:r>
              <a:r>
                <a:rPr lang="en-US" dirty="0"/>
                <a:t> </a:t>
              </a:r>
            </a:p>
            <a:p>
              <a:endParaRPr lang="en-US" dirty="0"/>
            </a:p>
            <a:p>
              <a:r>
                <a:rPr lang="en-US" b="1" dirty="0">
                  <a:solidFill>
                    <a:srgbClr val="000080"/>
                  </a:solidFill>
                </a:rPr>
                <a:t>&gt;&gt;&gt; </a:t>
              </a:r>
              <a:r>
                <a:rPr lang="en-US" dirty="0"/>
                <a:t>repo </a:t>
              </a:r>
              <a:r>
                <a:rPr lang="en-US" dirty="0">
                  <a:solidFill>
                    <a:srgbClr val="666666"/>
                  </a:solidFill>
                </a:rPr>
                <a:t>=</a:t>
              </a:r>
              <a:r>
                <a:rPr lang="en-US" dirty="0"/>
                <a:t> Repository(</a:t>
              </a:r>
              <a:r>
                <a:rPr lang="en-US" dirty="0">
                  <a:solidFill>
                    <a:srgbClr val="BA2121"/>
                  </a:solidFill>
                </a:rPr>
                <a:t>'.’</a:t>
              </a:r>
              <a:r>
                <a:rPr lang="en-US" dirty="0"/>
                <a:t>) </a:t>
              </a:r>
            </a:p>
            <a:p>
              <a:r>
                <a:rPr lang="en-US" b="1" dirty="0">
                  <a:solidFill>
                    <a:srgbClr val="000080"/>
                  </a:solidFill>
                </a:rPr>
                <a:t>&gt;&gt;&gt; </a:t>
              </a:r>
              <a:r>
                <a:rPr lang="en-US" dirty="0"/>
                <a:t>co </a:t>
              </a:r>
              <a:r>
                <a:rPr lang="en-US" dirty="0">
                  <a:solidFill>
                    <a:srgbClr val="666666"/>
                  </a:solidFill>
                </a:rPr>
                <a:t>=</a:t>
              </a:r>
              <a:r>
                <a:rPr lang="en-US" dirty="0"/>
                <a:t> </a:t>
              </a:r>
              <a:r>
                <a:rPr lang="en-US" dirty="0" err="1"/>
                <a:t>repo</a:t>
              </a:r>
              <a:r>
                <a:rPr lang="en-US" dirty="0" err="1">
                  <a:solidFill>
                    <a:srgbClr val="666666"/>
                  </a:solidFill>
                </a:rPr>
                <a:t>.</a:t>
              </a:r>
              <a:r>
                <a:rPr lang="en-US" dirty="0" err="1"/>
                <a:t>checkout</a:t>
              </a:r>
              <a:r>
                <a:rPr lang="en-US" dirty="0"/>
                <a:t>() </a:t>
              </a:r>
            </a:p>
            <a:p>
              <a:r>
                <a:rPr lang="en-US" b="1" dirty="0">
                  <a:solidFill>
                    <a:srgbClr val="000080"/>
                  </a:solidFill>
                </a:rPr>
                <a:t>&gt;&gt;&gt; </a:t>
              </a:r>
              <a:r>
                <a:rPr lang="en-US" dirty="0" err="1"/>
                <a:t>aset</a:t>
              </a:r>
              <a:r>
                <a:rPr lang="en-US" dirty="0"/>
                <a:t> </a:t>
              </a:r>
              <a:r>
                <a:rPr lang="en-US" dirty="0">
                  <a:solidFill>
                    <a:srgbClr val="666666"/>
                  </a:solidFill>
                </a:rPr>
                <a:t>=</a:t>
              </a:r>
              <a:r>
                <a:rPr lang="en-US" dirty="0"/>
                <a:t> </a:t>
              </a:r>
              <a:r>
                <a:rPr lang="en-US" dirty="0" err="1"/>
                <a:t>co</a:t>
              </a:r>
              <a:r>
                <a:rPr lang="en-US" dirty="0" err="1">
                  <a:solidFill>
                    <a:srgbClr val="666666"/>
                  </a:solidFill>
                </a:rPr>
                <a:t>.</a:t>
              </a:r>
              <a:r>
                <a:rPr lang="en-US" dirty="0" err="1"/>
                <a:t>arraysets</a:t>
              </a:r>
              <a:r>
                <a:rPr lang="en-US" dirty="0"/>
                <a:t>[</a:t>
              </a:r>
              <a:r>
                <a:rPr lang="en-US" dirty="0">
                  <a:solidFill>
                    <a:srgbClr val="BA2121"/>
                  </a:solidFill>
                </a:rPr>
                <a:t>'</a:t>
              </a:r>
              <a:r>
                <a:rPr lang="en-US" dirty="0" err="1">
                  <a:solidFill>
                    <a:srgbClr val="BA2121"/>
                  </a:solidFill>
                </a:rPr>
                <a:t>dummy_aset</a:t>
              </a:r>
              <a:r>
                <a:rPr lang="en-US" dirty="0">
                  <a:solidFill>
                    <a:srgbClr val="BA2121"/>
                  </a:solidFill>
                </a:rPr>
                <a:t>’</a:t>
              </a:r>
              <a:r>
                <a:rPr lang="en-US" dirty="0"/>
                <a:t>] </a:t>
              </a:r>
            </a:p>
            <a:p>
              <a:endParaRPr lang="en-US" dirty="0"/>
            </a:p>
            <a:p>
              <a:r>
                <a:rPr lang="en-US" dirty="0">
                  <a:solidFill>
                    <a:srgbClr val="000080"/>
                  </a:solidFill>
                </a:rPr>
                <a:t>&gt;&gt;&gt; </a:t>
              </a:r>
              <a:r>
                <a:rPr lang="en-US" dirty="0" err="1"/>
                <a:t>dset</a:t>
              </a:r>
              <a:r>
                <a:rPr lang="en-US" dirty="0"/>
                <a:t> </a:t>
              </a:r>
              <a:r>
                <a:rPr lang="en-US" dirty="0">
                  <a:solidFill>
                    <a:srgbClr val="666666"/>
                  </a:solidFill>
                </a:rPr>
                <a:t>=</a:t>
              </a:r>
              <a:r>
                <a:rPr lang="en-US" dirty="0"/>
                <a:t> </a:t>
              </a:r>
              <a:r>
                <a:rPr lang="en-US" dirty="0" err="1"/>
                <a:t>make_torch_dataset</a:t>
              </a:r>
              <a:r>
                <a:rPr lang="en-US" dirty="0"/>
                <a:t>(</a:t>
              </a:r>
              <a:r>
                <a:rPr lang="en-US" dirty="0" err="1"/>
                <a:t>aset</a:t>
              </a:r>
              <a:r>
                <a:rPr lang="en-US" dirty="0"/>
                <a:t>, </a:t>
              </a:r>
              <a:r>
                <a:rPr lang="en-US" dirty="0" err="1"/>
                <a:t>index_range</a:t>
              </a:r>
              <a:r>
                <a:rPr lang="en-US" dirty="0">
                  <a:solidFill>
                    <a:srgbClr val="666666"/>
                  </a:solidFill>
                </a:rPr>
                <a:t>=</a:t>
              </a:r>
              <a:r>
                <a:rPr lang="en-US" dirty="0">
                  <a:solidFill>
                    <a:srgbClr val="008000"/>
                  </a:solidFill>
                </a:rPr>
                <a:t>slice</a:t>
              </a:r>
              <a:r>
                <a:rPr lang="en-US" dirty="0"/>
                <a:t>(</a:t>
              </a:r>
              <a:r>
                <a:rPr lang="en-US" dirty="0">
                  <a:solidFill>
                    <a:srgbClr val="666666"/>
                  </a:solidFill>
                </a:rPr>
                <a:t>1</a:t>
              </a:r>
              <a:r>
                <a:rPr lang="en-US" dirty="0"/>
                <a:t>, </a:t>
              </a:r>
              <a:r>
                <a:rPr lang="en-US" dirty="0">
                  <a:solidFill>
                    <a:srgbClr val="666666"/>
                  </a:solidFill>
                </a:rPr>
                <a:t>100</a:t>
              </a:r>
              <a:r>
                <a:rPr lang="en-US" dirty="0"/>
                <a:t>)) </a:t>
              </a:r>
            </a:p>
            <a:p>
              <a:endParaRPr lang="en-US" dirty="0"/>
            </a:p>
            <a:p>
              <a:r>
                <a:rPr lang="en-US" b="1" dirty="0">
                  <a:solidFill>
                    <a:srgbClr val="000080"/>
                  </a:solidFill>
                </a:rPr>
                <a:t>&gt;&gt;&gt; </a:t>
              </a:r>
              <a:r>
                <a:rPr lang="en-US" dirty="0"/>
                <a:t>loader </a:t>
              </a:r>
              <a:r>
                <a:rPr lang="en-US" dirty="0">
                  <a:solidFill>
                    <a:srgbClr val="666666"/>
                  </a:solidFill>
                </a:rPr>
                <a:t>=</a:t>
              </a:r>
              <a:r>
                <a:rPr lang="en-US" dirty="0"/>
                <a:t> </a:t>
              </a:r>
              <a:r>
                <a:rPr lang="en-US" dirty="0" err="1"/>
                <a:t>DataLoader</a:t>
              </a:r>
              <a:r>
                <a:rPr lang="en-US" dirty="0"/>
                <a:t>(</a:t>
              </a:r>
              <a:r>
                <a:rPr lang="en-US" dirty="0" err="1"/>
                <a:t>dset</a:t>
              </a:r>
              <a:r>
                <a:rPr lang="en-US" dirty="0"/>
                <a:t>, </a:t>
              </a:r>
              <a:r>
                <a:rPr lang="en-US" dirty="0" err="1"/>
                <a:t>batch_size</a:t>
              </a:r>
              <a:r>
                <a:rPr lang="en-US" dirty="0">
                  <a:solidFill>
                    <a:srgbClr val="666666"/>
                  </a:solidFill>
                </a:rPr>
                <a:t>=16</a:t>
              </a:r>
              <a:r>
                <a:rPr lang="en-US" dirty="0"/>
                <a:t>) </a:t>
              </a:r>
            </a:p>
            <a:p>
              <a:r>
                <a:rPr lang="en-US" b="1" dirty="0">
                  <a:solidFill>
                    <a:srgbClr val="000080"/>
                  </a:solidFill>
                </a:rPr>
                <a:t>&gt;&gt;&gt; </a:t>
              </a:r>
              <a:r>
                <a:rPr lang="en-US" b="1" dirty="0">
                  <a:solidFill>
                    <a:srgbClr val="008000"/>
                  </a:solidFill>
                </a:rPr>
                <a:t>for</a:t>
              </a:r>
              <a:r>
                <a:rPr lang="en-US" dirty="0"/>
                <a:t> batch </a:t>
              </a:r>
              <a:r>
                <a:rPr lang="en-US" b="1" dirty="0">
                  <a:solidFill>
                    <a:srgbClr val="AA22FF"/>
                  </a:solidFill>
                </a:rPr>
                <a:t>in</a:t>
              </a:r>
              <a:r>
                <a:rPr lang="en-US" dirty="0"/>
                <a:t> loader: </a:t>
              </a:r>
            </a:p>
            <a:p>
              <a:r>
                <a:rPr lang="en-US" b="1" dirty="0">
                  <a:solidFill>
                    <a:srgbClr val="000080"/>
                  </a:solidFill>
                </a:rPr>
                <a:t>... 	</a:t>
              </a:r>
              <a:r>
                <a:rPr lang="en-US" dirty="0" err="1"/>
                <a:t>train_model</a:t>
              </a:r>
              <a:r>
                <a:rPr lang="en-US" dirty="0"/>
                <a:t>(batch)</a:t>
              </a:r>
            </a:p>
          </p:txBody>
        </p:sp>
      </p:grpSp>
      <p:grpSp>
        <p:nvGrpSpPr>
          <p:cNvPr id="11" name="Group 10">
            <a:extLst>
              <a:ext uri="{FF2B5EF4-FFF2-40B4-BE49-F238E27FC236}">
                <a16:creationId xmlns:a16="http://schemas.microsoft.com/office/drawing/2014/main" id="{D62B65FB-7659-764A-A47C-A1359B6EB7DB}"/>
              </a:ext>
            </a:extLst>
          </p:cNvPr>
          <p:cNvGrpSpPr/>
          <p:nvPr/>
        </p:nvGrpSpPr>
        <p:grpSpPr>
          <a:xfrm>
            <a:off x="278297" y="1066055"/>
            <a:ext cx="4905262" cy="5141255"/>
            <a:chOff x="278297" y="1066055"/>
            <a:chExt cx="4905262" cy="5141255"/>
          </a:xfrm>
        </p:grpSpPr>
        <p:sp>
          <p:nvSpPr>
            <p:cNvPr id="7" name="TextBox 6">
              <a:extLst>
                <a:ext uri="{FF2B5EF4-FFF2-40B4-BE49-F238E27FC236}">
                  <a16:creationId xmlns:a16="http://schemas.microsoft.com/office/drawing/2014/main" id="{32E9D601-B97F-2C44-957E-9DA9C1A66F00}"/>
                </a:ext>
              </a:extLst>
            </p:cNvPr>
            <p:cNvSpPr txBox="1"/>
            <p:nvPr/>
          </p:nvSpPr>
          <p:spPr>
            <a:xfrm>
              <a:off x="278297" y="1508151"/>
              <a:ext cx="4905262" cy="4699159"/>
            </a:xfrm>
            <a:prstGeom prst="roundRect">
              <a:avLst/>
            </a:prstGeom>
            <a:solidFill>
              <a:schemeClr val="bg2"/>
            </a:solidFill>
            <a:ln>
              <a:solidFill>
                <a:schemeClr val="tx1"/>
              </a:solidFill>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solidFill>
                    <a:srgbClr val="000080"/>
                  </a:solidFill>
                </a:rPr>
                <a:t>&gt;&gt;&gt; </a:t>
              </a:r>
              <a:r>
                <a:rPr lang="en-US" b="1" dirty="0">
                  <a:solidFill>
                    <a:srgbClr val="008000"/>
                  </a:solidFill>
                </a:rPr>
                <a:t>from</a:t>
              </a:r>
              <a:r>
                <a:rPr lang="en-US" dirty="0"/>
                <a:t> </a:t>
              </a:r>
              <a:r>
                <a:rPr lang="en-US" b="1" dirty="0">
                  <a:solidFill>
                    <a:srgbClr val="0000FF"/>
                  </a:solidFill>
                </a:rPr>
                <a:t>hangar</a:t>
              </a:r>
              <a:r>
                <a:rPr lang="en-US" dirty="0"/>
                <a:t> </a:t>
              </a:r>
              <a:r>
                <a:rPr lang="en-US" b="1" dirty="0">
                  <a:solidFill>
                    <a:srgbClr val="008000"/>
                  </a:solidFill>
                </a:rPr>
                <a:t>import</a:t>
              </a:r>
              <a:r>
                <a:rPr lang="en-US" dirty="0"/>
                <a:t> Repository </a:t>
              </a:r>
            </a:p>
            <a:p>
              <a:r>
                <a:rPr lang="en-US" b="1" dirty="0">
                  <a:solidFill>
                    <a:srgbClr val="000080"/>
                  </a:solidFill>
                </a:rPr>
                <a:t>&gt;&gt;&gt; </a:t>
              </a:r>
              <a:r>
                <a:rPr lang="en-US" b="1" dirty="0">
                  <a:solidFill>
                    <a:srgbClr val="008000"/>
                  </a:solidFill>
                </a:rPr>
                <a:t>from</a:t>
              </a:r>
              <a:r>
                <a:rPr lang="en-US" dirty="0"/>
                <a:t> </a:t>
              </a:r>
              <a:r>
                <a:rPr lang="en-US" b="1" dirty="0">
                  <a:solidFill>
                    <a:srgbClr val="0000FF"/>
                  </a:solidFill>
                </a:rPr>
                <a:t>hangar</a:t>
              </a:r>
              <a:r>
                <a:rPr lang="en-US" dirty="0"/>
                <a:t> </a:t>
              </a:r>
              <a:r>
                <a:rPr lang="en-US" b="1" dirty="0">
                  <a:solidFill>
                    <a:srgbClr val="008000"/>
                  </a:solidFill>
                </a:rPr>
                <a:t>import</a:t>
              </a:r>
              <a:r>
                <a:rPr lang="en-US" dirty="0"/>
                <a:t> </a:t>
              </a:r>
              <a:r>
                <a:rPr lang="en-US" dirty="0" err="1"/>
                <a:t>make_tf_dataset</a:t>
              </a:r>
              <a:r>
                <a:rPr lang="en-US" dirty="0"/>
                <a:t> </a:t>
              </a:r>
            </a:p>
            <a:p>
              <a:r>
                <a:rPr lang="en-US" b="1" dirty="0">
                  <a:solidFill>
                    <a:srgbClr val="000080"/>
                  </a:solidFill>
                </a:rPr>
                <a:t>&gt;&gt;&gt; </a:t>
              </a:r>
              <a:r>
                <a:rPr lang="en-US" b="1" dirty="0">
                  <a:solidFill>
                    <a:srgbClr val="008000"/>
                  </a:solidFill>
                </a:rPr>
                <a:t>import</a:t>
              </a:r>
              <a:r>
                <a:rPr lang="en-US" dirty="0"/>
                <a:t> </a:t>
              </a:r>
              <a:r>
                <a:rPr lang="en-US" b="1" dirty="0" err="1">
                  <a:solidFill>
                    <a:srgbClr val="0000FF"/>
                  </a:solidFill>
                </a:rPr>
                <a:t>tensorflow</a:t>
              </a:r>
              <a:r>
                <a:rPr lang="en-US" dirty="0"/>
                <a:t> </a:t>
              </a:r>
              <a:r>
                <a:rPr lang="en-US" b="1" dirty="0">
                  <a:solidFill>
                    <a:srgbClr val="008000"/>
                  </a:solidFill>
                </a:rPr>
                <a:t>as</a:t>
              </a:r>
              <a:r>
                <a:rPr lang="en-US" dirty="0"/>
                <a:t> </a:t>
              </a:r>
              <a:r>
                <a:rPr lang="en-US" b="1" dirty="0" err="1">
                  <a:solidFill>
                    <a:srgbClr val="0000FF"/>
                  </a:solidFill>
                </a:rPr>
                <a:t>tf</a:t>
              </a:r>
              <a:r>
                <a:rPr lang="en-US" dirty="0"/>
                <a:t> </a:t>
              </a:r>
            </a:p>
            <a:p>
              <a:endParaRPr lang="en-US" dirty="0"/>
            </a:p>
            <a:p>
              <a:r>
                <a:rPr lang="en-US" b="1" dirty="0">
                  <a:solidFill>
                    <a:srgbClr val="000080"/>
                  </a:solidFill>
                </a:rPr>
                <a:t>&gt;&gt;&gt; </a:t>
              </a:r>
              <a:r>
                <a:rPr lang="en-US" dirty="0"/>
                <a:t>tf</a:t>
              </a:r>
              <a:r>
                <a:rPr lang="en-US" dirty="0">
                  <a:solidFill>
                    <a:srgbClr val="666666"/>
                  </a:solidFill>
                </a:rPr>
                <a:t>.</a:t>
              </a:r>
              <a:r>
                <a:rPr lang="en-US" dirty="0"/>
                <a:t>compat</a:t>
              </a:r>
              <a:r>
                <a:rPr lang="en-US" dirty="0">
                  <a:solidFill>
                    <a:srgbClr val="666666"/>
                  </a:solidFill>
                </a:rPr>
                <a:t>.</a:t>
              </a:r>
              <a:r>
                <a:rPr lang="en-US" dirty="0"/>
                <a:t>v1</a:t>
              </a:r>
              <a:r>
                <a:rPr lang="en-US" dirty="0">
                  <a:solidFill>
                    <a:srgbClr val="666666"/>
                  </a:solidFill>
                </a:rPr>
                <a:t>.</a:t>
              </a:r>
              <a:r>
                <a:rPr lang="en-US" dirty="0"/>
                <a:t>enable_eager_execution() </a:t>
              </a:r>
            </a:p>
            <a:p>
              <a:r>
                <a:rPr lang="en-US" b="1" dirty="0">
                  <a:solidFill>
                    <a:srgbClr val="000080"/>
                  </a:solidFill>
                </a:rPr>
                <a:t>&gt;&gt;&gt; </a:t>
              </a:r>
              <a:r>
                <a:rPr lang="en-US" dirty="0"/>
                <a:t>repo </a:t>
              </a:r>
              <a:r>
                <a:rPr lang="en-US" dirty="0">
                  <a:solidFill>
                    <a:srgbClr val="666666"/>
                  </a:solidFill>
                </a:rPr>
                <a:t>=</a:t>
              </a:r>
              <a:r>
                <a:rPr lang="en-US" dirty="0"/>
                <a:t> Repository(</a:t>
              </a:r>
              <a:r>
                <a:rPr lang="en-US" dirty="0">
                  <a:solidFill>
                    <a:srgbClr val="BA2121"/>
                  </a:solidFill>
                </a:rPr>
                <a:t>'.’</a:t>
              </a:r>
              <a:r>
                <a:rPr lang="en-US" dirty="0"/>
                <a:t>) </a:t>
              </a:r>
            </a:p>
            <a:p>
              <a:r>
                <a:rPr lang="en-US" b="1" dirty="0">
                  <a:solidFill>
                    <a:srgbClr val="000080"/>
                  </a:solidFill>
                </a:rPr>
                <a:t>&gt;&gt;&gt; </a:t>
              </a:r>
              <a:r>
                <a:rPr lang="en-US" dirty="0"/>
                <a:t>co </a:t>
              </a:r>
              <a:r>
                <a:rPr lang="en-US" dirty="0">
                  <a:solidFill>
                    <a:srgbClr val="666666"/>
                  </a:solidFill>
                </a:rPr>
                <a:t>=</a:t>
              </a:r>
              <a:r>
                <a:rPr lang="en-US" dirty="0"/>
                <a:t> </a:t>
              </a:r>
              <a:r>
                <a:rPr lang="en-US" dirty="0" err="1"/>
                <a:t>repo</a:t>
              </a:r>
              <a:r>
                <a:rPr lang="en-US" dirty="0" err="1">
                  <a:solidFill>
                    <a:srgbClr val="666666"/>
                  </a:solidFill>
                </a:rPr>
                <a:t>.</a:t>
              </a:r>
              <a:r>
                <a:rPr lang="en-US" dirty="0" err="1"/>
                <a:t>checkout</a:t>
              </a:r>
              <a:r>
                <a:rPr lang="en-US" dirty="0"/>
                <a:t>() </a:t>
              </a:r>
            </a:p>
            <a:p>
              <a:r>
                <a:rPr lang="en-US" b="1" dirty="0">
                  <a:solidFill>
                    <a:srgbClr val="000080"/>
                  </a:solidFill>
                </a:rPr>
                <a:t>&gt;&gt;&gt; </a:t>
              </a:r>
              <a:r>
                <a:rPr lang="en-US" dirty="0"/>
                <a:t>data </a:t>
              </a:r>
              <a:r>
                <a:rPr lang="en-US" dirty="0">
                  <a:solidFill>
                    <a:srgbClr val="666666"/>
                  </a:solidFill>
                </a:rPr>
                <a:t>=</a:t>
              </a:r>
              <a:r>
                <a:rPr lang="en-US" dirty="0"/>
                <a:t> </a:t>
              </a:r>
              <a:r>
                <a:rPr lang="en-US" dirty="0" err="1"/>
                <a:t>co</a:t>
              </a:r>
              <a:r>
                <a:rPr lang="en-US" dirty="0" err="1">
                  <a:solidFill>
                    <a:srgbClr val="666666"/>
                  </a:solidFill>
                </a:rPr>
                <a:t>.</a:t>
              </a:r>
              <a:r>
                <a:rPr lang="en-US" dirty="0" err="1"/>
                <a:t>arraysets</a:t>
              </a:r>
              <a:r>
                <a:rPr lang="en-US" dirty="0"/>
                <a:t>[</a:t>
              </a:r>
              <a:r>
                <a:rPr lang="en-US" dirty="0">
                  <a:solidFill>
                    <a:srgbClr val="BA2121"/>
                  </a:solidFill>
                </a:rPr>
                <a:t>'</a:t>
              </a:r>
              <a:r>
                <a:rPr lang="en-US" dirty="0" err="1">
                  <a:solidFill>
                    <a:srgbClr val="BA2121"/>
                  </a:solidFill>
                </a:rPr>
                <a:t>mnist_data</a:t>
              </a:r>
              <a:r>
                <a:rPr lang="en-US" dirty="0">
                  <a:solidFill>
                    <a:srgbClr val="BA2121"/>
                  </a:solidFill>
                </a:rPr>
                <a:t>’</a:t>
              </a:r>
              <a:r>
                <a:rPr lang="en-US" dirty="0"/>
                <a:t>] </a:t>
              </a:r>
            </a:p>
            <a:p>
              <a:r>
                <a:rPr lang="en-US" b="1" dirty="0">
                  <a:solidFill>
                    <a:srgbClr val="000080"/>
                  </a:solidFill>
                </a:rPr>
                <a:t>&gt;&gt;&gt; </a:t>
              </a:r>
              <a:r>
                <a:rPr lang="en-US" dirty="0"/>
                <a:t>target </a:t>
              </a:r>
              <a:r>
                <a:rPr lang="en-US" dirty="0">
                  <a:solidFill>
                    <a:srgbClr val="666666"/>
                  </a:solidFill>
                </a:rPr>
                <a:t>=</a:t>
              </a:r>
              <a:r>
                <a:rPr lang="en-US" dirty="0"/>
                <a:t> </a:t>
              </a:r>
              <a:r>
                <a:rPr lang="en-US" dirty="0" err="1"/>
                <a:t>co</a:t>
              </a:r>
              <a:r>
                <a:rPr lang="en-US" dirty="0" err="1">
                  <a:solidFill>
                    <a:srgbClr val="666666"/>
                  </a:solidFill>
                </a:rPr>
                <a:t>.</a:t>
              </a:r>
              <a:r>
                <a:rPr lang="en-US" dirty="0" err="1"/>
                <a:t>arraysets</a:t>
              </a:r>
              <a:r>
                <a:rPr lang="en-US" dirty="0"/>
                <a:t>[</a:t>
              </a:r>
              <a:r>
                <a:rPr lang="en-US" dirty="0">
                  <a:solidFill>
                    <a:srgbClr val="BA2121"/>
                  </a:solidFill>
                </a:rPr>
                <a:t>'</a:t>
              </a:r>
              <a:r>
                <a:rPr lang="en-US" dirty="0" err="1">
                  <a:solidFill>
                    <a:srgbClr val="BA2121"/>
                  </a:solidFill>
                </a:rPr>
                <a:t>mnist_target</a:t>
              </a:r>
              <a:r>
                <a:rPr lang="en-US" dirty="0">
                  <a:solidFill>
                    <a:srgbClr val="BA2121"/>
                  </a:solidFill>
                </a:rPr>
                <a:t>’</a:t>
              </a:r>
              <a:r>
                <a:rPr lang="en-US" dirty="0"/>
                <a:t>] </a:t>
              </a:r>
            </a:p>
            <a:p>
              <a:endParaRPr lang="en-US" dirty="0"/>
            </a:p>
            <a:p>
              <a:r>
                <a:rPr lang="en-US" b="1" dirty="0">
                  <a:solidFill>
                    <a:srgbClr val="000080"/>
                  </a:solidFill>
                </a:rPr>
                <a:t>&gt;&gt;&gt; </a:t>
              </a:r>
              <a:r>
                <a:rPr lang="en-US" dirty="0" err="1"/>
                <a:t>dset</a:t>
              </a:r>
              <a:r>
                <a:rPr lang="en-US" dirty="0"/>
                <a:t> </a:t>
              </a:r>
              <a:r>
                <a:rPr lang="en-US" dirty="0">
                  <a:solidFill>
                    <a:srgbClr val="666666"/>
                  </a:solidFill>
                </a:rPr>
                <a:t>=</a:t>
              </a:r>
              <a:r>
                <a:rPr lang="en-US" dirty="0"/>
                <a:t> </a:t>
              </a:r>
              <a:r>
                <a:rPr lang="en-US" dirty="0" err="1"/>
                <a:t>make_tf_dataset</a:t>
              </a:r>
              <a:r>
                <a:rPr lang="en-US" dirty="0"/>
                <a:t>([data, target]) </a:t>
              </a:r>
            </a:p>
            <a:p>
              <a:endParaRPr lang="en-US" dirty="0"/>
            </a:p>
            <a:p>
              <a:r>
                <a:rPr lang="en-US" b="1" dirty="0">
                  <a:solidFill>
                    <a:srgbClr val="000080"/>
                  </a:solidFill>
                </a:rPr>
                <a:t>&gt;&gt;&gt; </a:t>
              </a:r>
              <a:r>
                <a:rPr lang="en-US" dirty="0" err="1"/>
                <a:t>dset</a:t>
              </a:r>
              <a:r>
                <a:rPr lang="en-US" dirty="0"/>
                <a:t> </a:t>
              </a:r>
              <a:r>
                <a:rPr lang="en-US" dirty="0">
                  <a:solidFill>
                    <a:srgbClr val="666666"/>
                  </a:solidFill>
                </a:rPr>
                <a:t>=</a:t>
              </a:r>
              <a:r>
                <a:rPr lang="en-US" dirty="0"/>
                <a:t> </a:t>
              </a:r>
              <a:r>
                <a:rPr lang="en-US" dirty="0" err="1"/>
                <a:t>dset</a:t>
              </a:r>
              <a:r>
                <a:rPr lang="en-US" dirty="0" err="1">
                  <a:solidFill>
                    <a:srgbClr val="666666"/>
                  </a:solidFill>
                </a:rPr>
                <a:t>.</a:t>
              </a:r>
              <a:r>
                <a:rPr lang="en-US" dirty="0" err="1"/>
                <a:t>batch</a:t>
              </a:r>
              <a:r>
                <a:rPr lang="en-US" dirty="0"/>
                <a:t>(</a:t>
              </a:r>
              <a:r>
                <a:rPr lang="en-US" dirty="0">
                  <a:solidFill>
                    <a:srgbClr val="666666"/>
                  </a:solidFill>
                </a:rPr>
                <a:t>512</a:t>
              </a:r>
              <a:r>
                <a:rPr lang="en-US" dirty="0"/>
                <a:t>) </a:t>
              </a:r>
            </a:p>
            <a:p>
              <a:r>
                <a:rPr lang="en-US" b="1" dirty="0">
                  <a:solidFill>
                    <a:srgbClr val="000080"/>
                  </a:solidFill>
                </a:rPr>
                <a:t>&gt;&gt;&gt; </a:t>
              </a:r>
              <a:r>
                <a:rPr lang="en-US" b="1" dirty="0">
                  <a:solidFill>
                    <a:srgbClr val="008000"/>
                  </a:solidFill>
                </a:rPr>
                <a:t>for</a:t>
              </a:r>
              <a:r>
                <a:rPr lang="en-US" dirty="0"/>
                <a:t> </a:t>
              </a:r>
              <a:r>
                <a:rPr lang="en-US" dirty="0" err="1"/>
                <a:t>bdata</a:t>
              </a:r>
              <a:r>
                <a:rPr lang="en-US" dirty="0"/>
                <a:t>, </a:t>
              </a:r>
              <a:r>
                <a:rPr lang="en-US" dirty="0" err="1"/>
                <a:t>btarget</a:t>
              </a:r>
              <a:r>
                <a:rPr lang="en-US" dirty="0"/>
                <a:t> </a:t>
              </a:r>
              <a:r>
                <a:rPr lang="en-US" b="1" dirty="0">
                  <a:solidFill>
                    <a:srgbClr val="AA22FF"/>
                  </a:solidFill>
                </a:rPr>
                <a:t>in</a:t>
              </a:r>
              <a:r>
                <a:rPr lang="en-US" dirty="0"/>
                <a:t> </a:t>
              </a:r>
              <a:r>
                <a:rPr lang="en-US" dirty="0" err="1"/>
                <a:t>tf_dset</a:t>
              </a:r>
              <a:r>
                <a:rPr lang="en-US" dirty="0"/>
                <a:t>: </a:t>
              </a:r>
            </a:p>
            <a:p>
              <a:r>
                <a:rPr lang="en-US" b="1" dirty="0">
                  <a:solidFill>
                    <a:srgbClr val="000080"/>
                  </a:solidFill>
                </a:rPr>
                <a:t>... 	</a:t>
              </a:r>
              <a:r>
                <a:rPr lang="en-US" dirty="0">
                  <a:solidFill>
                    <a:srgbClr val="008000"/>
                  </a:solidFill>
                </a:rPr>
                <a:t>print</a:t>
              </a:r>
              <a:r>
                <a:rPr lang="en-US" dirty="0"/>
                <a:t>(</a:t>
              </a:r>
              <a:r>
                <a:rPr lang="en-US" dirty="0" err="1"/>
                <a:t>bdata</a:t>
              </a:r>
              <a:r>
                <a:rPr lang="en-US" dirty="0" err="1">
                  <a:solidFill>
                    <a:srgbClr val="666666"/>
                  </a:solidFill>
                </a:rPr>
                <a:t>.</a:t>
              </a:r>
              <a:r>
                <a:rPr lang="en-US" dirty="0" err="1"/>
                <a:t>shape</a:t>
              </a:r>
              <a:r>
                <a:rPr lang="en-US" dirty="0"/>
                <a:t>, </a:t>
              </a:r>
              <a:r>
                <a:rPr lang="en-US" dirty="0" err="1"/>
                <a:t>btarget</a:t>
              </a:r>
              <a:r>
                <a:rPr lang="en-US" dirty="0" err="1">
                  <a:solidFill>
                    <a:srgbClr val="666666"/>
                  </a:solidFill>
                </a:rPr>
                <a:t>.</a:t>
              </a:r>
              <a:r>
                <a:rPr lang="en-US" dirty="0" err="1"/>
                <a:t>shape</a:t>
              </a:r>
              <a:r>
                <a:rPr lang="en-US" dirty="0"/>
                <a:t>)</a:t>
              </a:r>
            </a:p>
          </p:txBody>
        </p:sp>
        <p:sp>
          <p:nvSpPr>
            <p:cNvPr id="10" name="TextBox 9">
              <a:extLst>
                <a:ext uri="{FF2B5EF4-FFF2-40B4-BE49-F238E27FC236}">
                  <a16:creationId xmlns:a16="http://schemas.microsoft.com/office/drawing/2014/main" id="{2AB7599C-A544-694C-96E0-702A5041B87D}"/>
                </a:ext>
              </a:extLst>
            </p:cNvPr>
            <p:cNvSpPr txBox="1"/>
            <p:nvPr/>
          </p:nvSpPr>
          <p:spPr>
            <a:xfrm>
              <a:off x="1669774" y="1066055"/>
              <a:ext cx="1840889" cy="523220"/>
            </a:xfrm>
            <a:prstGeom prst="rect">
              <a:avLst/>
            </a:prstGeom>
            <a:noFill/>
          </p:spPr>
          <p:txBody>
            <a:bodyPr wrap="none" rtlCol="0">
              <a:spAutoFit/>
            </a:bodyPr>
            <a:lstStyle/>
            <a:p>
              <a:r>
                <a:rPr lang="en-US" sz="2800" dirty="0"/>
                <a:t>TensorFlow</a:t>
              </a:r>
            </a:p>
          </p:txBody>
        </p:sp>
      </p:grpSp>
      <p:sp>
        <p:nvSpPr>
          <p:cNvPr id="13" name="Rectangle 12">
            <a:extLst>
              <a:ext uri="{FF2B5EF4-FFF2-40B4-BE49-F238E27FC236}">
                <a16:creationId xmlns:a16="http://schemas.microsoft.com/office/drawing/2014/main" id="{98648C68-35C7-A041-BF86-921FB5CBDA96}"/>
              </a:ext>
            </a:extLst>
          </p:cNvPr>
          <p:cNvSpPr/>
          <p:nvPr/>
        </p:nvSpPr>
        <p:spPr>
          <a:xfrm>
            <a:off x="393670" y="4412974"/>
            <a:ext cx="4393096" cy="48701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A9F1E27-3888-9149-B638-C894C8E0B44E}"/>
              </a:ext>
            </a:extLst>
          </p:cNvPr>
          <p:cNvSpPr/>
          <p:nvPr/>
        </p:nvSpPr>
        <p:spPr>
          <a:xfrm>
            <a:off x="5585208" y="4169465"/>
            <a:ext cx="6142965" cy="48701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665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2FBF30D-D22A-DE4B-8766-26879250978B}"/>
              </a:ext>
            </a:extLst>
          </p:cNvPr>
          <p:cNvGraphicFramePr/>
          <p:nvPr>
            <p:extLst>
              <p:ext uri="{D42A27DB-BD31-4B8C-83A1-F6EECF244321}">
                <p14:modId xmlns:p14="http://schemas.microsoft.com/office/powerpoint/2010/main" val="2192671178"/>
              </p:ext>
            </p:extLst>
          </p:nvPr>
        </p:nvGraphicFramePr>
        <p:xfrm>
          <a:off x="2161094" y="85952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3" name="Group 12">
            <a:extLst>
              <a:ext uri="{FF2B5EF4-FFF2-40B4-BE49-F238E27FC236}">
                <a16:creationId xmlns:a16="http://schemas.microsoft.com/office/drawing/2014/main" id="{EE8E5315-C7CA-AE4C-BC72-FA360C7CFD2A}"/>
              </a:ext>
            </a:extLst>
          </p:cNvPr>
          <p:cNvGrpSpPr/>
          <p:nvPr/>
        </p:nvGrpSpPr>
        <p:grpSpPr>
          <a:xfrm>
            <a:off x="204398" y="1888001"/>
            <a:ext cx="5069273" cy="2068352"/>
            <a:chOff x="957430" y="744035"/>
            <a:chExt cx="10800677" cy="2106741"/>
          </a:xfrm>
        </p:grpSpPr>
        <p:sp>
          <p:nvSpPr>
            <p:cNvPr id="5" name="TextBox 4">
              <a:extLst>
                <a:ext uri="{FF2B5EF4-FFF2-40B4-BE49-F238E27FC236}">
                  <a16:creationId xmlns:a16="http://schemas.microsoft.com/office/drawing/2014/main" id="{73584BD1-B059-6744-984F-B8AE02BCEE86}"/>
                </a:ext>
              </a:extLst>
            </p:cNvPr>
            <p:cNvSpPr txBox="1"/>
            <p:nvPr/>
          </p:nvSpPr>
          <p:spPr>
            <a:xfrm>
              <a:off x="1122216" y="744035"/>
              <a:ext cx="2803011" cy="523220"/>
            </a:xfrm>
            <a:prstGeom prst="rect">
              <a:avLst/>
            </a:prstGeom>
            <a:noFill/>
          </p:spPr>
          <p:txBody>
            <a:bodyPr wrap="none" rtlCol="0">
              <a:spAutoFit/>
            </a:bodyPr>
            <a:lstStyle/>
            <a:p>
              <a:r>
                <a:rPr lang="en-US" sz="2800" dirty="0"/>
                <a:t>Quality Assurance</a:t>
              </a:r>
            </a:p>
          </p:txBody>
        </p:sp>
        <p:sp>
          <p:nvSpPr>
            <p:cNvPr id="6" name="Rounded Rectangle 5">
              <a:extLst>
                <a:ext uri="{FF2B5EF4-FFF2-40B4-BE49-F238E27FC236}">
                  <a16:creationId xmlns:a16="http://schemas.microsoft.com/office/drawing/2014/main" id="{2882A832-B0BC-684D-99BF-F941D5929F17}"/>
                </a:ext>
              </a:extLst>
            </p:cNvPr>
            <p:cNvSpPr/>
            <p:nvPr/>
          </p:nvSpPr>
          <p:spPr>
            <a:xfrm>
              <a:off x="957430" y="744035"/>
              <a:ext cx="10800677" cy="2106741"/>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B9DD380E-8499-284B-8F3D-E16C158AB56E}"/>
              </a:ext>
            </a:extLst>
          </p:cNvPr>
          <p:cNvGrpSpPr/>
          <p:nvPr/>
        </p:nvGrpSpPr>
        <p:grpSpPr>
          <a:xfrm>
            <a:off x="6831107" y="2257377"/>
            <a:ext cx="5179932" cy="2094750"/>
            <a:chOff x="6702013" y="2117521"/>
            <a:chExt cx="5179932" cy="2094750"/>
          </a:xfrm>
        </p:grpSpPr>
        <p:sp>
          <p:nvSpPr>
            <p:cNvPr id="3" name="TextBox 2">
              <a:extLst>
                <a:ext uri="{FF2B5EF4-FFF2-40B4-BE49-F238E27FC236}">
                  <a16:creationId xmlns:a16="http://schemas.microsoft.com/office/drawing/2014/main" id="{C20FB50F-4107-7948-8AE8-BC9D3AD49FAE}"/>
                </a:ext>
              </a:extLst>
            </p:cNvPr>
            <p:cNvSpPr txBox="1"/>
            <p:nvPr/>
          </p:nvSpPr>
          <p:spPr>
            <a:xfrm>
              <a:off x="8438054" y="3554887"/>
              <a:ext cx="3443891" cy="523220"/>
            </a:xfrm>
            <a:prstGeom prst="rect">
              <a:avLst/>
            </a:prstGeom>
            <a:noFill/>
          </p:spPr>
          <p:txBody>
            <a:bodyPr wrap="none" rtlCol="0">
              <a:spAutoFit/>
            </a:bodyPr>
            <a:lstStyle/>
            <a:p>
              <a:r>
                <a:rPr lang="en-US" sz="2800" dirty="0"/>
                <a:t>Annotation &amp; Labeling</a:t>
              </a:r>
            </a:p>
          </p:txBody>
        </p:sp>
        <p:sp>
          <p:nvSpPr>
            <p:cNvPr id="7" name="Rounded Rectangle 6">
              <a:extLst>
                <a:ext uri="{FF2B5EF4-FFF2-40B4-BE49-F238E27FC236}">
                  <a16:creationId xmlns:a16="http://schemas.microsoft.com/office/drawing/2014/main" id="{CD777711-5A79-3342-B138-D9F54FAB17C3}"/>
                </a:ext>
              </a:extLst>
            </p:cNvPr>
            <p:cNvSpPr/>
            <p:nvPr/>
          </p:nvSpPr>
          <p:spPr>
            <a:xfrm>
              <a:off x="6702013" y="2117521"/>
              <a:ext cx="5179932" cy="2094750"/>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3DA467DA-6AE0-8C4D-9688-0BA04BF74374}"/>
              </a:ext>
            </a:extLst>
          </p:cNvPr>
          <p:cNvGrpSpPr/>
          <p:nvPr/>
        </p:nvGrpSpPr>
        <p:grpSpPr>
          <a:xfrm>
            <a:off x="839099" y="4840941"/>
            <a:ext cx="8111263" cy="1586941"/>
            <a:chOff x="710005" y="3215019"/>
            <a:chExt cx="8423024" cy="3105282"/>
          </a:xfrm>
        </p:grpSpPr>
        <p:sp>
          <p:nvSpPr>
            <p:cNvPr id="4" name="TextBox 3">
              <a:extLst>
                <a:ext uri="{FF2B5EF4-FFF2-40B4-BE49-F238E27FC236}">
                  <a16:creationId xmlns:a16="http://schemas.microsoft.com/office/drawing/2014/main" id="{127D8EB8-2D70-7340-BAB4-FBB859268364}"/>
                </a:ext>
              </a:extLst>
            </p:cNvPr>
            <p:cNvSpPr txBox="1"/>
            <p:nvPr/>
          </p:nvSpPr>
          <p:spPr>
            <a:xfrm>
              <a:off x="710005" y="5296479"/>
              <a:ext cx="3463622" cy="1023822"/>
            </a:xfrm>
            <a:prstGeom prst="rect">
              <a:avLst/>
            </a:prstGeom>
            <a:noFill/>
          </p:spPr>
          <p:txBody>
            <a:bodyPr wrap="square" rtlCol="0">
              <a:spAutoFit/>
            </a:bodyPr>
            <a:lstStyle/>
            <a:p>
              <a:r>
                <a:rPr lang="en-US" sz="2800" dirty="0"/>
                <a:t>Exploratory Analysis</a:t>
              </a:r>
            </a:p>
          </p:txBody>
        </p:sp>
        <p:sp>
          <p:nvSpPr>
            <p:cNvPr id="9" name="Rounded Rectangle 8">
              <a:extLst>
                <a:ext uri="{FF2B5EF4-FFF2-40B4-BE49-F238E27FC236}">
                  <a16:creationId xmlns:a16="http://schemas.microsoft.com/office/drawing/2014/main" id="{1844FDD2-706C-F34B-9922-9A9B3E822BA5}"/>
                </a:ext>
              </a:extLst>
            </p:cNvPr>
            <p:cNvSpPr/>
            <p:nvPr/>
          </p:nvSpPr>
          <p:spPr>
            <a:xfrm>
              <a:off x="710005" y="3215019"/>
              <a:ext cx="8423024" cy="3105282"/>
            </a:xfrm>
            <a:prstGeom prst="round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extBox 16">
            <a:extLst>
              <a:ext uri="{FF2B5EF4-FFF2-40B4-BE49-F238E27FC236}">
                <a16:creationId xmlns:a16="http://schemas.microsoft.com/office/drawing/2014/main" id="{DE019318-5E67-0B47-9F51-2977737C670D}"/>
              </a:ext>
            </a:extLst>
          </p:cNvPr>
          <p:cNvSpPr txBox="1"/>
          <p:nvPr/>
        </p:nvSpPr>
        <p:spPr>
          <a:xfrm>
            <a:off x="281471" y="134891"/>
            <a:ext cx="3187860" cy="584775"/>
          </a:xfrm>
          <a:prstGeom prst="rect">
            <a:avLst/>
          </a:prstGeom>
          <a:noFill/>
        </p:spPr>
        <p:txBody>
          <a:bodyPr wrap="none" rtlCol="0">
            <a:spAutoFit/>
          </a:bodyPr>
          <a:lstStyle/>
          <a:p>
            <a:r>
              <a:rPr lang="en-US" sz="3200" u="sng" dirty="0"/>
              <a:t>Hangar Workflow </a:t>
            </a:r>
          </a:p>
        </p:txBody>
      </p:sp>
    </p:spTree>
    <p:extLst>
      <p:ext uri="{BB962C8B-B14F-4D97-AF65-F5344CB8AC3E}">
        <p14:creationId xmlns:p14="http://schemas.microsoft.com/office/powerpoint/2010/main" val="264756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0879D-F05E-4441-A5AD-F1F49DC22457}"/>
              </a:ext>
            </a:extLst>
          </p:cNvPr>
          <p:cNvSpPr txBox="1"/>
          <p:nvPr/>
        </p:nvSpPr>
        <p:spPr>
          <a:xfrm>
            <a:off x="473336" y="344245"/>
            <a:ext cx="10262795" cy="4985980"/>
          </a:xfrm>
          <a:prstGeom prst="rect">
            <a:avLst/>
          </a:prstGeom>
          <a:noFill/>
        </p:spPr>
        <p:txBody>
          <a:bodyPr wrap="square" rtlCol="0">
            <a:spAutoFit/>
          </a:bodyPr>
          <a:lstStyle/>
          <a:p>
            <a:r>
              <a:rPr lang="en-US" sz="2400" u="sng" dirty="0"/>
              <a:t>Wrapping Up</a:t>
            </a:r>
          </a:p>
          <a:p>
            <a:endParaRPr lang="en-US" dirty="0"/>
          </a:p>
          <a:p>
            <a:r>
              <a:rPr lang="en-US" sz="2400" dirty="0"/>
              <a:t>State of project</a:t>
            </a:r>
          </a:p>
          <a:p>
            <a:pPr marL="285750" indent="-285750">
              <a:buFont typeface="Arial" panose="020B0604020202020204" pitchFamily="34" charset="0"/>
              <a:buChar char="•"/>
            </a:pPr>
            <a:r>
              <a:rPr lang="en-US" sz="2400" dirty="0"/>
              <a:t>Core is very solid. Release Candidate Quality</a:t>
            </a:r>
          </a:p>
          <a:p>
            <a:pPr marL="285750" indent="-285750">
              <a:buFont typeface="Arial" panose="020B0604020202020204" pitchFamily="34" charset="0"/>
              <a:buChar char="•"/>
            </a:pPr>
            <a:r>
              <a:rPr lang="en-US" sz="2400" dirty="0"/>
              <a:t>Comprehensive test suite.</a:t>
            </a:r>
          </a:p>
          <a:p>
            <a:pPr marL="285750" indent="-285750">
              <a:buFont typeface="Arial" panose="020B0604020202020204" pitchFamily="34" charset="0"/>
              <a:buChar char="•"/>
            </a:pPr>
            <a:r>
              <a:rPr lang="en-US" sz="2400" dirty="0"/>
              <a:t>Growing user base.</a:t>
            </a:r>
          </a:p>
          <a:p>
            <a:pPr marL="285750" indent="-285750">
              <a:buFont typeface="Arial" panose="020B0604020202020204" pitchFamily="34" charset="0"/>
              <a:buChar char="•"/>
            </a:pPr>
            <a:endParaRPr lang="en-US" dirty="0"/>
          </a:p>
          <a:p>
            <a:r>
              <a:rPr lang="en-US" sz="2400" dirty="0"/>
              <a:t>Unanswered Questions</a:t>
            </a:r>
          </a:p>
          <a:p>
            <a:pPr marL="285750" indent="-285750">
              <a:buFont typeface="Arial" panose="020B0604020202020204" pitchFamily="34" charset="0"/>
              <a:buChar char="•"/>
            </a:pPr>
            <a:r>
              <a:rPr lang="en-US" sz="2400" dirty="0"/>
              <a:t>Scaling Limits</a:t>
            </a:r>
          </a:p>
          <a:p>
            <a:pPr marL="742950" lvl="1" indent="-285750">
              <a:buFont typeface="Arial" panose="020B0604020202020204" pitchFamily="34" charset="0"/>
              <a:buChar char="•"/>
            </a:pPr>
            <a:r>
              <a:rPr lang="en-US" sz="2400" dirty="0"/>
              <a:t>Extremely fast + small records (10+ million samples tested with no issues)</a:t>
            </a:r>
          </a:p>
          <a:p>
            <a:pPr marL="742950" lvl="1" indent="-285750">
              <a:buFont typeface="Arial" panose="020B0604020202020204" pitchFamily="34" charset="0"/>
              <a:buChar char="•"/>
            </a:pPr>
            <a:r>
              <a:rPr lang="en-US" sz="2400" dirty="0"/>
              <a:t>Storage backends designed specifically for this task (data is distributed across multiple files containing collections of samples)</a:t>
            </a:r>
          </a:p>
          <a:p>
            <a:pPr marL="742950" lvl="1" indent="-285750">
              <a:buFont typeface="Arial" panose="020B0604020202020204" pitchFamily="34" charset="0"/>
              <a:buChar char="•"/>
            </a:pPr>
            <a:r>
              <a:rPr lang="en-US" sz="2400" dirty="0"/>
              <a:t>Unclear where upper limit is!</a:t>
            </a:r>
          </a:p>
          <a:p>
            <a:endParaRPr lang="en-US" dirty="0"/>
          </a:p>
        </p:txBody>
      </p:sp>
    </p:spTree>
    <p:extLst>
      <p:ext uri="{BB962C8B-B14F-4D97-AF65-F5344CB8AC3E}">
        <p14:creationId xmlns:p14="http://schemas.microsoft.com/office/powerpoint/2010/main" val="9491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fade">
                                      <p:cBhvr>
                                        <p:cTn id="13" dur="500"/>
                                        <p:tgtEl>
                                          <p:spTgt spid="2">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5" end="5"/>
                                            </p:txEl>
                                          </p:spTgt>
                                        </p:tgtEl>
                                        <p:attrNameLst>
                                          <p:attrName>style.visibility</p:attrName>
                                        </p:attrNameLst>
                                      </p:cBhvr>
                                      <p:to>
                                        <p:strVal val="visible"/>
                                      </p:to>
                                    </p:set>
                                    <p:animEffect transition="in" filter="fade">
                                      <p:cBhvr>
                                        <p:cTn id="16" dur="500"/>
                                        <p:tgtEl>
                                          <p:spTgt spid="2">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animEffect transition="in" filter="fade">
                                      <p:cBhvr>
                                        <p:cTn id="21" dur="500"/>
                                        <p:tgtEl>
                                          <p:spTgt spid="2">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8" end="8"/>
                                            </p:txEl>
                                          </p:spTgt>
                                        </p:tgtEl>
                                        <p:attrNameLst>
                                          <p:attrName>style.visibility</p:attrName>
                                        </p:attrNameLst>
                                      </p:cBhvr>
                                      <p:to>
                                        <p:strVal val="visible"/>
                                      </p:to>
                                    </p:set>
                                    <p:animEffect transition="in" filter="fade">
                                      <p:cBhvr>
                                        <p:cTn id="24" dur="500"/>
                                        <p:tgtEl>
                                          <p:spTgt spid="2">
                                            <p:txEl>
                                              <p:pRg st="8" end="8"/>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animEffect transition="in" filter="fade">
                                      <p:cBhvr>
                                        <p:cTn id="27" dur="500"/>
                                        <p:tgtEl>
                                          <p:spTgt spid="2">
                                            <p:txEl>
                                              <p:pRg st="9" end="9"/>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
                                            <p:txEl>
                                              <p:pRg st="10" end="10"/>
                                            </p:txEl>
                                          </p:spTgt>
                                        </p:tgtEl>
                                        <p:attrNameLst>
                                          <p:attrName>style.visibility</p:attrName>
                                        </p:attrNameLst>
                                      </p:cBhvr>
                                      <p:to>
                                        <p:strVal val="visible"/>
                                      </p:to>
                                    </p:set>
                                    <p:animEffect transition="in" filter="fade">
                                      <p:cBhvr>
                                        <p:cTn id="30" dur="500"/>
                                        <p:tgtEl>
                                          <p:spTgt spid="2">
                                            <p:txEl>
                                              <p:pRg st="10" end="1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
                                            <p:txEl>
                                              <p:pRg st="11" end="11"/>
                                            </p:txEl>
                                          </p:spTgt>
                                        </p:tgtEl>
                                        <p:attrNameLst>
                                          <p:attrName>style.visibility</p:attrName>
                                        </p:attrNameLst>
                                      </p:cBhvr>
                                      <p:to>
                                        <p:strVal val="visible"/>
                                      </p:to>
                                    </p:set>
                                    <p:animEffect transition="in" filter="fade">
                                      <p:cBhvr>
                                        <p:cTn id="33"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0319FD-E90C-3D4D-B03B-EA2BD75959AC}"/>
              </a:ext>
            </a:extLst>
          </p:cNvPr>
          <p:cNvSpPr/>
          <p:nvPr/>
        </p:nvSpPr>
        <p:spPr>
          <a:xfrm>
            <a:off x="487680" y="380143"/>
            <a:ext cx="8914504" cy="6278642"/>
          </a:xfrm>
          <a:prstGeom prst="rect">
            <a:avLst/>
          </a:prstGeom>
        </p:spPr>
        <p:txBody>
          <a:bodyPr wrap="square">
            <a:spAutoFit/>
          </a:bodyPr>
          <a:lstStyle/>
          <a:p>
            <a:r>
              <a:rPr lang="en-US" sz="2400" dirty="0"/>
              <a:t>How To Contribute?</a:t>
            </a:r>
          </a:p>
          <a:p>
            <a:endParaRPr lang="en-US" dirty="0"/>
          </a:p>
          <a:p>
            <a:pPr marL="285750" indent="-285750">
              <a:buFont typeface="Arial" panose="020B0604020202020204" pitchFamily="34" charset="0"/>
              <a:buChar char="•"/>
            </a:pPr>
            <a:r>
              <a:rPr lang="en-US" sz="2400" dirty="0"/>
              <a:t>Benchmark &amp; Test Breaking Point</a:t>
            </a:r>
          </a:p>
          <a:p>
            <a:pPr marL="742950" lvl="1" indent="-285750">
              <a:buFont typeface="Arial" panose="020B0604020202020204" pitchFamily="34" charset="0"/>
              <a:buChar char="•"/>
            </a:pPr>
            <a:r>
              <a:rPr lang="en-US" sz="2400" dirty="0"/>
              <a:t>Have a lot of data?? Get in Touch!</a:t>
            </a:r>
          </a:p>
          <a:p>
            <a:pPr lvl="1"/>
            <a:endParaRPr lang="en-US" sz="2400" dirty="0"/>
          </a:p>
          <a:p>
            <a:pPr marL="285750" indent="-285750">
              <a:buFont typeface="Arial" panose="020B0604020202020204" pitchFamily="34" charset="0"/>
              <a:buChar char="•"/>
            </a:pPr>
            <a:r>
              <a:rPr lang="en-US" sz="2400" dirty="0"/>
              <a:t>Increase backend support.</a:t>
            </a:r>
          </a:p>
          <a:p>
            <a:pPr marL="742950" lvl="1" indent="-285750">
              <a:buFont typeface="Arial" panose="020B0604020202020204" pitchFamily="34" charset="0"/>
              <a:buChar char="•"/>
            </a:pPr>
            <a:r>
              <a:rPr lang="en-US" sz="2400" dirty="0"/>
              <a:t>Easy to do (3 methods required)</a:t>
            </a:r>
          </a:p>
          <a:p>
            <a:pPr marL="742950" lvl="1" indent="-285750">
              <a:buFont typeface="Arial" panose="020B0604020202020204" pitchFamily="34" charset="0"/>
              <a:buChar char="•"/>
            </a:pPr>
            <a:r>
              <a:rPr lang="en-US" sz="2400" dirty="0"/>
              <a:t>Complete documentation already present</a:t>
            </a:r>
          </a:p>
          <a:p>
            <a:pPr marL="742950" lvl="1" indent="-285750">
              <a:buFont typeface="Arial" panose="020B0604020202020204" pitchFamily="34" charset="0"/>
              <a:buChar char="•"/>
            </a:pPr>
            <a:r>
              <a:rPr lang="en-US" sz="2400" dirty="0"/>
              <a:t>Automatically tested!</a:t>
            </a:r>
          </a:p>
          <a:p>
            <a:pPr lvl="1"/>
            <a:endParaRPr lang="en-US" sz="2400" dirty="0"/>
          </a:p>
          <a:p>
            <a:pPr marL="285750" indent="-285750">
              <a:buFont typeface="Arial" panose="020B0604020202020204" pitchFamily="34" charset="0"/>
              <a:buChar char="•"/>
            </a:pPr>
            <a:r>
              <a:rPr lang="en-US" sz="2400" dirty="0"/>
              <a:t>Performance of remote operations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CLI Improvements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Visualization of Diffs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Hosted example repos</a:t>
            </a:r>
          </a:p>
        </p:txBody>
      </p:sp>
    </p:spTree>
    <p:extLst>
      <p:ext uri="{BB962C8B-B14F-4D97-AF65-F5344CB8AC3E}">
        <p14:creationId xmlns:p14="http://schemas.microsoft.com/office/powerpoint/2010/main" val="69843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Effect transition="in" filter="fade">
                                      <p:cBhvr>
                                        <p:cTn id="13" dur="500"/>
                                        <p:tgtEl>
                                          <p:spTgt spid="2">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6" end="6"/>
                                            </p:txEl>
                                          </p:spTgt>
                                        </p:tgtEl>
                                        <p:attrNameLst>
                                          <p:attrName>style.visibility</p:attrName>
                                        </p:attrNameLst>
                                      </p:cBhvr>
                                      <p:to>
                                        <p:strVal val="visible"/>
                                      </p:to>
                                    </p:set>
                                    <p:animEffect transition="in" filter="fade">
                                      <p:cBhvr>
                                        <p:cTn id="16" dur="500"/>
                                        <p:tgtEl>
                                          <p:spTgt spid="2">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Effect transition="in" filter="fade">
                                      <p:cBhvr>
                                        <p:cTn id="19" dur="500"/>
                                        <p:tgtEl>
                                          <p:spTgt spid="2">
                                            <p:txEl>
                                              <p:pRg st="7" end="7"/>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fade">
                                      <p:cBhvr>
                                        <p:cTn id="22" dur="500"/>
                                        <p:tgtEl>
                                          <p:spTgt spid="2">
                                            <p:txEl>
                                              <p:pRg st="8" end="8"/>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animEffect transition="in" filter="fade">
                                      <p:cBhvr>
                                        <p:cTn id="25" dur="500"/>
                                        <p:tgtEl>
                                          <p:spTgt spid="2">
                                            <p:txEl>
                                              <p:pRg st="10" end="1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12" end="12"/>
                                            </p:txEl>
                                          </p:spTgt>
                                        </p:tgtEl>
                                        <p:attrNameLst>
                                          <p:attrName>style.visibility</p:attrName>
                                        </p:attrNameLst>
                                      </p:cBhvr>
                                      <p:to>
                                        <p:strVal val="visible"/>
                                      </p:to>
                                    </p:set>
                                    <p:animEffect transition="in" filter="fade">
                                      <p:cBhvr>
                                        <p:cTn id="28" dur="500"/>
                                        <p:tgtEl>
                                          <p:spTgt spid="2">
                                            <p:txEl>
                                              <p:pRg st="12" end="1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
                                            <p:txEl>
                                              <p:pRg st="14" end="14"/>
                                            </p:txEl>
                                          </p:spTgt>
                                        </p:tgtEl>
                                        <p:attrNameLst>
                                          <p:attrName>style.visibility</p:attrName>
                                        </p:attrNameLst>
                                      </p:cBhvr>
                                      <p:to>
                                        <p:strVal val="visible"/>
                                      </p:to>
                                    </p:set>
                                    <p:animEffect transition="in" filter="fade">
                                      <p:cBhvr>
                                        <p:cTn id="31" dur="500"/>
                                        <p:tgtEl>
                                          <p:spTgt spid="2">
                                            <p:txEl>
                                              <p:pRg st="14" end="1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
                                            <p:txEl>
                                              <p:pRg st="16" end="16"/>
                                            </p:txEl>
                                          </p:spTgt>
                                        </p:tgtEl>
                                        <p:attrNameLst>
                                          <p:attrName>style.visibility</p:attrName>
                                        </p:attrNameLst>
                                      </p:cBhvr>
                                      <p:to>
                                        <p:strVal val="visible"/>
                                      </p:to>
                                    </p:set>
                                    <p:animEffect transition="in" filter="fade">
                                      <p:cBhvr>
                                        <p:cTn id="34" dur="500"/>
                                        <p:tgtEl>
                                          <p:spTgt spid="2">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AF0FC3-1659-F440-9DCD-FE9ED0204C52}"/>
              </a:ext>
            </a:extLst>
          </p:cNvPr>
          <p:cNvSpPr txBox="1"/>
          <p:nvPr/>
        </p:nvSpPr>
        <p:spPr>
          <a:xfrm>
            <a:off x="4216997" y="1108038"/>
            <a:ext cx="2514471" cy="707886"/>
          </a:xfrm>
          <a:prstGeom prst="rect">
            <a:avLst/>
          </a:prstGeom>
          <a:noFill/>
        </p:spPr>
        <p:txBody>
          <a:bodyPr wrap="none" rtlCol="0">
            <a:spAutoFit/>
          </a:bodyPr>
          <a:lstStyle/>
          <a:p>
            <a:r>
              <a:rPr lang="en-US" sz="4000" dirty="0"/>
              <a:t>Questions?</a:t>
            </a:r>
          </a:p>
        </p:txBody>
      </p:sp>
      <p:sp>
        <p:nvSpPr>
          <p:cNvPr id="3" name="TextBox 2">
            <a:extLst>
              <a:ext uri="{FF2B5EF4-FFF2-40B4-BE49-F238E27FC236}">
                <a16:creationId xmlns:a16="http://schemas.microsoft.com/office/drawing/2014/main" id="{6C614BCF-BC4A-5D4B-84BA-14BB7F7B67C4}"/>
              </a:ext>
            </a:extLst>
          </p:cNvPr>
          <p:cNvSpPr txBox="1"/>
          <p:nvPr/>
        </p:nvSpPr>
        <p:spPr>
          <a:xfrm>
            <a:off x="7680961" y="4776395"/>
            <a:ext cx="3976730" cy="1477328"/>
          </a:xfrm>
          <a:prstGeom prst="rect">
            <a:avLst/>
          </a:prstGeom>
          <a:noFill/>
        </p:spPr>
        <p:txBody>
          <a:bodyPr wrap="none" rtlCol="0">
            <a:spAutoFit/>
          </a:bodyPr>
          <a:lstStyle/>
          <a:p>
            <a:r>
              <a:rPr lang="en-US" dirty="0"/>
              <a:t>Get in touch!</a:t>
            </a:r>
          </a:p>
          <a:p>
            <a:endParaRPr lang="en-US" dirty="0"/>
          </a:p>
          <a:p>
            <a:r>
              <a:rPr lang="en-US" dirty="0" err="1"/>
              <a:t>Github</a:t>
            </a:r>
            <a:r>
              <a:rPr lang="en-US" dirty="0"/>
              <a:t>: @</a:t>
            </a:r>
            <a:r>
              <a:rPr lang="en-US" dirty="0" err="1"/>
              <a:t>rlizzo</a:t>
            </a:r>
            <a:endParaRPr lang="en-US" dirty="0"/>
          </a:p>
          <a:p>
            <a:r>
              <a:rPr lang="en-US" dirty="0">
                <a:hlinkClick r:id="rId2"/>
              </a:rPr>
              <a:t>www.github.com/tensorwerk/hangar-py</a:t>
            </a:r>
            <a:endParaRPr lang="en-US" dirty="0"/>
          </a:p>
          <a:p>
            <a:r>
              <a:rPr lang="en-US" dirty="0"/>
              <a:t>Email: </a:t>
            </a:r>
            <a:r>
              <a:rPr lang="en-US" dirty="0">
                <a:hlinkClick r:id="rId3"/>
              </a:rPr>
              <a:t>hangar.info@tensorwerk.com</a:t>
            </a:r>
            <a:endParaRPr lang="en-US" dirty="0"/>
          </a:p>
        </p:txBody>
      </p:sp>
    </p:spTree>
    <p:extLst>
      <p:ext uri="{BB962C8B-B14F-4D97-AF65-F5344CB8AC3E}">
        <p14:creationId xmlns:p14="http://schemas.microsoft.com/office/powerpoint/2010/main" val="1486652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2FBF30D-D22A-DE4B-8766-26879250978B}"/>
              </a:ext>
            </a:extLst>
          </p:cNvPr>
          <p:cNvGraphicFramePr/>
          <p:nvPr>
            <p:extLst>
              <p:ext uri="{D42A27DB-BD31-4B8C-83A1-F6EECF244321}">
                <p14:modId xmlns:p14="http://schemas.microsoft.com/office/powerpoint/2010/main" val="3915470750"/>
              </p:ext>
            </p:extLst>
          </p:nvPr>
        </p:nvGraphicFramePr>
        <p:xfrm>
          <a:off x="2032000" y="110695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3" name="Group 12">
            <a:extLst>
              <a:ext uri="{FF2B5EF4-FFF2-40B4-BE49-F238E27FC236}">
                <a16:creationId xmlns:a16="http://schemas.microsoft.com/office/drawing/2014/main" id="{EE8E5315-C7CA-AE4C-BC72-FA360C7CFD2A}"/>
              </a:ext>
            </a:extLst>
          </p:cNvPr>
          <p:cNvGrpSpPr/>
          <p:nvPr/>
        </p:nvGrpSpPr>
        <p:grpSpPr>
          <a:xfrm>
            <a:off x="957430" y="810650"/>
            <a:ext cx="10800677" cy="2427411"/>
            <a:chOff x="957430" y="423365"/>
            <a:chExt cx="10800677" cy="2427411"/>
          </a:xfrm>
        </p:grpSpPr>
        <p:sp>
          <p:nvSpPr>
            <p:cNvPr id="5" name="TextBox 4">
              <a:extLst>
                <a:ext uri="{FF2B5EF4-FFF2-40B4-BE49-F238E27FC236}">
                  <a16:creationId xmlns:a16="http://schemas.microsoft.com/office/drawing/2014/main" id="{73584BD1-B059-6744-984F-B8AE02BCEE86}"/>
                </a:ext>
              </a:extLst>
            </p:cNvPr>
            <p:cNvSpPr txBox="1"/>
            <p:nvPr/>
          </p:nvSpPr>
          <p:spPr>
            <a:xfrm>
              <a:off x="1121628" y="537698"/>
              <a:ext cx="2803011" cy="523220"/>
            </a:xfrm>
            <a:prstGeom prst="rect">
              <a:avLst/>
            </a:prstGeom>
            <a:noFill/>
          </p:spPr>
          <p:txBody>
            <a:bodyPr wrap="none" rtlCol="0">
              <a:spAutoFit/>
            </a:bodyPr>
            <a:lstStyle/>
            <a:p>
              <a:r>
                <a:rPr lang="en-US" sz="2800" dirty="0"/>
                <a:t>Quality Assurance</a:t>
              </a:r>
            </a:p>
          </p:txBody>
        </p:sp>
        <p:sp>
          <p:nvSpPr>
            <p:cNvPr id="6" name="Rounded Rectangle 5">
              <a:extLst>
                <a:ext uri="{FF2B5EF4-FFF2-40B4-BE49-F238E27FC236}">
                  <a16:creationId xmlns:a16="http://schemas.microsoft.com/office/drawing/2014/main" id="{2882A832-B0BC-684D-99BF-F941D5929F17}"/>
                </a:ext>
              </a:extLst>
            </p:cNvPr>
            <p:cNvSpPr/>
            <p:nvPr/>
          </p:nvSpPr>
          <p:spPr>
            <a:xfrm>
              <a:off x="957430" y="423365"/>
              <a:ext cx="10800677" cy="2427411"/>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B9DD380E-8499-284B-8F3D-E16C158AB56E}"/>
              </a:ext>
            </a:extLst>
          </p:cNvPr>
          <p:cNvGrpSpPr/>
          <p:nvPr/>
        </p:nvGrpSpPr>
        <p:grpSpPr>
          <a:xfrm>
            <a:off x="5142155" y="1015967"/>
            <a:ext cx="6422564" cy="2094750"/>
            <a:chOff x="5142155" y="628682"/>
            <a:chExt cx="6422564" cy="2094750"/>
          </a:xfrm>
        </p:grpSpPr>
        <p:sp>
          <p:nvSpPr>
            <p:cNvPr id="3" name="TextBox 2">
              <a:extLst>
                <a:ext uri="{FF2B5EF4-FFF2-40B4-BE49-F238E27FC236}">
                  <a16:creationId xmlns:a16="http://schemas.microsoft.com/office/drawing/2014/main" id="{C20FB50F-4107-7948-8AE8-BC9D3AD49FAE}"/>
                </a:ext>
              </a:extLst>
            </p:cNvPr>
            <p:cNvSpPr txBox="1"/>
            <p:nvPr/>
          </p:nvSpPr>
          <p:spPr>
            <a:xfrm>
              <a:off x="8120828" y="628682"/>
              <a:ext cx="3443891" cy="523220"/>
            </a:xfrm>
            <a:prstGeom prst="rect">
              <a:avLst/>
            </a:prstGeom>
            <a:noFill/>
          </p:spPr>
          <p:txBody>
            <a:bodyPr wrap="none" rtlCol="0">
              <a:spAutoFit/>
            </a:bodyPr>
            <a:lstStyle/>
            <a:p>
              <a:r>
                <a:rPr lang="en-US" sz="2800" dirty="0"/>
                <a:t>Annotation &amp; Labeling</a:t>
              </a:r>
            </a:p>
          </p:txBody>
        </p:sp>
        <p:sp>
          <p:nvSpPr>
            <p:cNvPr id="7" name="Rounded Rectangle 6">
              <a:extLst>
                <a:ext uri="{FF2B5EF4-FFF2-40B4-BE49-F238E27FC236}">
                  <a16:creationId xmlns:a16="http://schemas.microsoft.com/office/drawing/2014/main" id="{CD777711-5A79-3342-B138-D9F54FAB17C3}"/>
                </a:ext>
              </a:extLst>
            </p:cNvPr>
            <p:cNvSpPr/>
            <p:nvPr/>
          </p:nvSpPr>
          <p:spPr>
            <a:xfrm>
              <a:off x="5142155" y="628682"/>
              <a:ext cx="6422564" cy="2094750"/>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3DA467DA-6AE0-8C4D-9688-0BA04BF74374}"/>
              </a:ext>
            </a:extLst>
          </p:cNvPr>
          <p:cNvGrpSpPr/>
          <p:nvPr/>
        </p:nvGrpSpPr>
        <p:grpSpPr>
          <a:xfrm>
            <a:off x="710005" y="3906826"/>
            <a:ext cx="5421854" cy="2768486"/>
            <a:chOff x="710005" y="3551815"/>
            <a:chExt cx="5421854" cy="2768486"/>
          </a:xfrm>
        </p:grpSpPr>
        <p:sp>
          <p:nvSpPr>
            <p:cNvPr id="4" name="TextBox 3">
              <a:extLst>
                <a:ext uri="{FF2B5EF4-FFF2-40B4-BE49-F238E27FC236}">
                  <a16:creationId xmlns:a16="http://schemas.microsoft.com/office/drawing/2014/main" id="{127D8EB8-2D70-7340-BAB4-FBB859268364}"/>
                </a:ext>
              </a:extLst>
            </p:cNvPr>
            <p:cNvSpPr txBox="1"/>
            <p:nvPr/>
          </p:nvSpPr>
          <p:spPr>
            <a:xfrm>
              <a:off x="814300" y="5706097"/>
              <a:ext cx="3110339" cy="523220"/>
            </a:xfrm>
            <a:prstGeom prst="rect">
              <a:avLst/>
            </a:prstGeom>
            <a:noFill/>
            <a:ln>
              <a:noFill/>
            </a:ln>
          </p:spPr>
          <p:txBody>
            <a:bodyPr wrap="none" rtlCol="0">
              <a:spAutoFit/>
            </a:bodyPr>
            <a:lstStyle/>
            <a:p>
              <a:r>
                <a:rPr lang="en-US" sz="2800" dirty="0"/>
                <a:t>Exploratory Analysis</a:t>
              </a:r>
            </a:p>
          </p:txBody>
        </p:sp>
        <p:sp>
          <p:nvSpPr>
            <p:cNvPr id="9" name="Rounded Rectangle 8">
              <a:extLst>
                <a:ext uri="{FF2B5EF4-FFF2-40B4-BE49-F238E27FC236}">
                  <a16:creationId xmlns:a16="http://schemas.microsoft.com/office/drawing/2014/main" id="{1844FDD2-706C-F34B-9922-9A9B3E822BA5}"/>
                </a:ext>
              </a:extLst>
            </p:cNvPr>
            <p:cNvSpPr/>
            <p:nvPr/>
          </p:nvSpPr>
          <p:spPr>
            <a:xfrm>
              <a:off x="710005" y="3551815"/>
              <a:ext cx="5421854" cy="2768486"/>
            </a:xfrm>
            <a:prstGeom prst="round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EB015F31-0907-0B49-9BBF-6EDBD243BD50}"/>
              </a:ext>
            </a:extLst>
          </p:cNvPr>
          <p:cNvGrpSpPr/>
          <p:nvPr/>
        </p:nvGrpSpPr>
        <p:grpSpPr>
          <a:xfrm>
            <a:off x="6045798" y="2000932"/>
            <a:ext cx="4894729" cy="4706654"/>
            <a:chOff x="6045798" y="1613647"/>
            <a:chExt cx="4894729" cy="4706654"/>
          </a:xfrm>
        </p:grpSpPr>
        <p:sp>
          <p:nvSpPr>
            <p:cNvPr id="10" name="TextBox 9">
              <a:extLst>
                <a:ext uri="{FF2B5EF4-FFF2-40B4-BE49-F238E27FC236}">
                  <a16:creationId xmlns:a16="http://schemas.microsoft.com/office/drawing/2014/main" id="{CA8BC152-BAF2-3944-985B-2E202B70412C}"/>
                </a:ext>
              </a:extLst>
            </p:cNvPr>
            <p:cNvSpPr txBox="1"/>
            <p:nvPr/>
          </p:nvSpPr>
          <p:spPr>
            <a:xfrm>
              <a:off x="8353437" y="5706097"/>
              <a:ext cx="2472472" cy="523220"/>
            </a:xfrm>
            <a:prstGeom prst="rect">
              <a:avLst/>
            </a:prstGeom>
            <a:solidFill>
              <a:schemeClr val="bg1"/>
            </a:solidFill>
          </p:spPr>
          <p:txBody>
            <a:bodyPr wrap="none" rtlCol="0">
              <a:spAutoFit/>
            </a:bodyPr>
            <a:lstStyle/>
            <a:p>
              <a:r>
                <a:rPr lang="en-US" sz="2800" dirty="0"/>
                <a:t>IO Optimization</a:t>
              </a:r>
            </a:p>
          </p:txBody>
        </p:sp>
        <p:sp>
          <p:nvSpPr>
            <p:cNvPr id="11" name="Rounded Rectangle 10">
              <a:extLst>
                <a:ext uri="{FF2B5EF4-FFF2-40B4-BE49-F238E27FC236}">
                  <a16:creationId xmlns:a16="http://schemas.microsoft.com/office/drawing/2014/main" id="{CD30A838-1874-6E42-AB50-CB99AD1E3488}"/>
                </a:ext>
              </a:extLst>
            </p:cNvPr>
            <p:cNvSpPr/>
            <p:nvPr/>
          </p:nvSpPr>
          <p:spPr>
            <a:xfrm>
              <a:off x="6045798" y="1613647"/>
              <a:ext cx="4894729" cy="4706654"/>
            </a:xfrm>
            <a:prstGeom prst="round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DE019318-5E67-0B47-9F51-2977737C670D}"/>
              </a:ext>
            </a:extLst>
          </p:cNvPr>
          <p:cNvSpPr txBox="1"/>
          <p:nvPr/>
        </p:nvSpPr>
        <p:spPr>
          <a:xfrm>
            <a:off x="281471" y="134891"/>
            <a:ext cx="2768322" cy="584775"/>
          </a:xfrm>
          <a:prstGeom prst="rect">
            <a:avLst/>
          </a:prstGeom>
          <a:noFill/>
        </p:spPr>
        <p:txBody>
          <a:bodyPr wrap="none" rtlCol="0">
            <a:spAutoFit/>
          </a:bodyPr>
          <a:lstStyle/>
          <a:p>
            <a:r>
              <a:rPr lang="en-US" sz="3200" u="sng" dirty="0"/>
              <a:t>Data Workflow </a:t>
            </a:r>
          </a:p>
        </p:txBody>
      </p:sp>
    </p:spTree>
    <p:extLst>
      <p:ext uri="{BB962C8B-B14F-4D97-AF65-F5344CB8AC3E}">
        <p14:creationId xmlns:p14="http://schemas.microsoft.com/office/powerpoint/2010/main" val="366974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BBCCCB8F-7AD0-4949-9D8F-E138A870B745}"/>
              </a:ext>
            </a:extLst>
          </p:cNvPr>
          <p:cNvGraphicFramePr/>
          <p:nvPr>
            <p:extLst>
              <p:ext uri="{D42A27DB-BD31-4B8C-83A1-F6EECF244321}">
                <p14:modId xmlns:p14="http://schemas.microsoft.com/office/powerpoint/2010/main" val="3855034934"/>
              </p:ext>
            </p:extLst>
          </p:nvPr>
        </p:nvGraphicFramePr>
        <p:xfrm>
          <a:off x="2032000" y="110695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9">
            <a:extLst>
              <a:ext uri="{FF2B5EF4-FFF2-40B4-BE49-F238E27FC236}">
                <a16:creationId xmlns:a16="http://schemas.microsoft.com/office/drawing/2014/main" id="{DD396748-E85B-524F-B104-7FFBDFDCAFEE}"/>
              </a:ext>
            </a:extLst>
          </p:cNvPr>
          <p:cNvGrpSpPr/>
          <p:nvPr/>
        </p:nvGrpSpPr>
        <p:grpSpPr>
          <a:xfrm>
            <a:off x="785528" y="3991232"/>
            <a:ext cx="5310471" cy="2669059"/>
            <a:chOff x="785528" y="3991232"/>
            <a:chExt cx="5310471" cy="2669059"/>
          </a:xfrm>
        </p:grpSpPr>
        <p:sp>
          <p:nvSpPr>
            <p:cNvPr id="4" name="TextBox 3">
              <a:extLst>
                <a:ext uri="{FF2B5EF4-FFF2-40B4-BE49-F238E27FC236}">
                  <a16:creationId xmlns:a16="http://schemas.microsoft.com/office/drawing/2014/main" id="{4F4F8AB1-3135-904E-A751-CA3AB1A4B1E5}"/>
                </a:ext>
              </a:extLst>
            </p:cNvPr>
            <p:cNvSpPr txBox="1"/>
            <p:nvPr/>
          </p:nvSpPr>
          <p:spPr>
            <a:xfrm>
              <a:off x="785529" y="4200714"/>
              <a:ext cx="1771191" cy="523220"/>
            </a:xfrm>
            <a:prstGeom prst="rect">
              <a:avLst/>
            </a:prstGeom>
            <a:noFill/>
          </p:spPr>
          <p:txBody>
            <a:bodyPr wrap="none" rtlCol="0">
              <a:spAutoFit/>
            </a:bodyPr>
            <a:lstStyle/>
            <a:p>
              <a:r>
                <a:rPr lang="en-US" sz="2800" dirty="0"/>
                <a:t>Early Stage</a:t>
              </a:r>
              <a:endParaRPr lang="en-US" sz="1400" dirty="0"/>
            </a:p>
          </p:txBody>
        </p:sp>
        <p:sp>
          <p:nvSpPr>
            <p:cNvPr id="8" name="Rounded Rectangle 7">
              <a:extLst>
                <a:ext uri="{FF2B5EF4-FFF2-40B4-BE49-F238E27FC236}">
                  <a16:creationId xmlns:a16="http://schemas.microsoft.com/office/drawing/2014/main" id="{785D079F-ADC3-244C-A827-E30FC48D1A93}"/>
                </a:ext>
              </a:extLst>
            </p:cNvPr>
            <p:cNvSpPr/>
            <p:nvPr/>
          </p:nvSpPr>
          <p:spPr>
            <a:xfrm>
              <a:off x="785528" y="3991232"/>
              <a:ext cx="5310471" cy="266905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2191811D-8EFB-B847-A833-64BB061E264F}"/>
              </a:ext>
            </a:extLst>
          </p:cNvPr>
          <p:cNvGrpSpPr/>
          <p:nvPr/>
        </p:nvGrpSpPr>
        <p:grpSpPr>
          <a:xfrm>
            <a:off x="2928551" y="744048"/>
            <a:ext cx="4090087" cy="2172147"/>
            <a:chOff x="2928551" y="744048"/>
            <a:chExt cx="4090087" cy="2172147"/>
          </a:xfrm>
        </p:grpSpPr>
        <p:sp>
          <p:nvSpPr>
            <p:cNvPr id="7" name="TextBox 6">
              <a:extLst>
                <a:ext uri="{FF2B5EF4-FFF2-40B4-BE49-F238E27FC236}">
                  <a16:creationId xmlns:a16="http://schemas.microsoft.com/office/drawing/2014/main" id="{C1C6216A-C437-2C47-83B4-7DA37050768F}"/>
                </a:ext>
              </a:extLst>
            </p:cNvPr>
            <p:cNvSpPr txBox="1"/>
            <p:nvPr/>
          </p:nvSpPr>
          <p:spPr>
            <a:xfrm>
              <a:off x="3098893" y="800274"/>
              <a:ext cx="1675395" cy="523220"/>
            </a:xfrm>
            <a:prstGeom prst="rect">
              <a:avLst/>
            </a:prstGeom>
            <a:noFill/>
          </p:spPr>
          <p:txBody>
            <a:bodyPr wrap="none" rtlCol="0">
              <a:spAutoFit/>
            </a:bodyPr>
            <a:lstStyle/>
            <a:p>
              <a:r>
                <a:rPr lang="en-US" sz="2800" dirty="0"/>
                <a:t>Late Stage</a:t>
              </a:r>
            </a:p>
          </p:txBody>
        </p:sp>
        <p:sp>
          <p:nvSpPr>
            <p:cNvPr id="9" name="Rounded Rectangle 8">
              <a:extLst>
                <a:ext uri="{FF2B5EF4-FFF2-40B4-BE49-F238E27FC236}">
                  <a16:creationId xmlns:a16="http://schemas.microsoft.com/office/drawing/2014/main" id="{C2BA0D6E-E4C3-1143-B3EA-F98F4251386D}"/>
                </a:ext>
              </a:extLst>
            </p:cNvPr>
            <p:cNvSpPr/>
            <p:nvPr/>
          </p:nvSpPr>
          <p:spPr>
            <a:xfrm>
              <a:off x="2928551" y="744048"/>
              <a:ext cx="4090087" cy="2172147"/>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EC40236C-4C5B-4A4E-9112-80FEC56700DC}"/>
              </a:ext>
            </a:extLst>
          </p:cNvPr>
          <p:cNvSpPr txBox="1"/>
          <p:nvPr/>
        </p:nvSpPr>
        <p:spPr>
          <a:xfrm>
            <a:off x="281471" y="134891"/>
            <a:ext cx="2768322" cy="584775"/>
          </a:xfrm>
          <a:prstGeom prst="rect">
            <a:avLst/>
          </a:prstGeom>
          <a:noFill/>
        </p:spPr>
        <p:txBody>
          <a:bodyPr wrap="none" rtlCol="0">
            <a:spAutoFit/>
          </a:bodyPr>
          <a:lstStyle/>
          <a:p>
            <a:r>
              <a:rPr lang="en-US" sz="3200" u="sng" dirty="0"/>
              <a:t>Data Workflow </a:t>
            </a:r>
          </a:p>
        </p:txBody>
      </p:sp>
    </p:spTree>
    <p:extLst>
      <p:ext uri="{BB962C8B-B14F-4D97-AF65-F5344CB8AC3E}">
        <p14:creationId xmlns:p14="http://schemas.microsoft.com/office/powerpoint/2010/main" val="296254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32EA54-9D35-7449-A2F7-57039A9D827B}"/>
              </a:ext>
            </a:extLst>
          </p:cNvPr>
          <p:cNvPicPr>
            <a:picLocks noChangeAspect="1"/>
          </p:cNvPicPr>
          <p:nvPr/>
        </p:nvPicPr>
        <p:blipFill>
          <a:blip r:embed="rId3"/>
          <a:stretch>
            <a:fillRect/>
          </a:stretch>
        </p:blipFill>
        <p:spPr>
          <a:xfrm>
            <a:off x="674371" y="5503794"/>
            <a:ext cx="2031881" cy="804286"/>
          </a:xfrm>
          <a:prstGeom prst="rect">
            <a:avLst/>
          </a:prstGeom>
        </p:spPr>
      </p:pic>
      <p:pic>
        <p:nvPicPr>
          <p:cNvPr id="7" name="Picture 6">
            <a:extLst>
              <a:ext uri="{FF2B5EF4-FFF2-40B4-BE49-F238E27FC236}">
                <a16:creationId xmlns:a16="http://schemas.microsoft.com/office/drawing/2014/main" id="{A46A86CA-0CEE-EB48-A081-A3630DD2D872}"/>
              </a:ext>
            </a:extLst>
          </p:cNvPr>
          <p:cNvPicPr>
            <a:picLocks noChangeAspect="1"/>
          </p:cNvPicPr>
          <p:nvPr/>
        </p:nvPicPr>
        <p:blipFill>
          <a:blip r:embed="rId4"/>
          <a:stretch>
            <a:fillRect/>
          </a:stretch>
        </p:blipFill>
        <p:spPr>
          <a:xfrm>
            <a:off x="1282325" y="1701566"/>
            <a:ext cx="815972" cy="815972"/>
          </a:xfrm>
          <a:prstGeom prst="rect">
            <a:avLst/>
          </a:prstGeom>
        </p:spPr>
      </p:pic>
      <p:pic>
        <p:nvPicPr>
          <p:cNvPr id="9" name="Picture 8">
            <a:extLst>
              <a:ext uri="{FF2B5EF4-FFF2-40B4-BE49-F238E27FC236}">
                <a16:creationId xmlns:a16="http://schemas.microsoft.com/office/drawing/2014/main" id="{2B9C1651-CCEA-B144-89B2-401A4F227E00}"/>
              </a:ext>
            </a:extLst>
          </p:cNvPr>
          <p:cNvPicPr>
            <a:picLocks noChangeAspect="1"/>
          </p:cNvPicPr>
          <p:nvPr/>
        </p:nvPicPr>
        <p:blipFill rotWithShape="1">
          <a:blip r:embed="rId5"/>
          <a:srcRect l="6953" t="24676" r="5493" b="23286"/>
          <a:stretch/>
        </p:blipFill>
        <p:spPr>
          <a:xfrm>
            <a:off x="4909923" y="4089485"/>
            <a:ext cx="2439931" cy="562072"/>
          </a:xfrm>
          <a:prstGeom prst="rect">
            <a:avLst/>
          </a:prstGeom>
        </p:spPr>
      </p:pic>
      <p:sp>
        <p:nvSpPr>
          <p:cNvPr id="10" name="TextBox 9">
            <a:extLst>
              <a:ext uri="{FF2B5EF4-FFF2-40B4-BE49-F238E27FC236}">
                <a16:creationId xmlns:a16="http://schemas.microsoft.com/office/drawing/2014/main" id="{791C7570-2BA9-4745-8D62-84D6C4017AB9}"/>
              </a:ext>
            </a:extLst>
          </p:cNvPr>
          <p:cNvSpPr txBox="1"/>
          <p:nvPr/>
        </p:nvSpPr>
        <p:spPr>
          <a:xfrm>
            <a:off x="704333" y="494271"/>
            <a:ext cx="8229602" cy="523220"/>
          </a:xfrm>
          <a:prstGeom prst="rect">
            <a:avLst/>
          </a:prstGeom>
          <a:noFill/>
        </p:spPr>
        <p:txBody>
          <a:bodyPr wrap="square" rtlCol="0">
            <a:spAutoFit/>
          </a:bodyPr>
          <a:lstStyle/>
          <a:p>
            <a:r>
              <a:rPr lang="en-US" sz="2800" u="sng" dirty="0"/>
              <a:t>Managing Data on Disk is a Pain</a:t>
            </a:r>
          </a:p>
        </p:txBody>
      </p:sp>
      <p:pic>
        <p:nvPicPr>
          <p:cNvPr id="4" name="Picture 3">
            <a:extLst>
              <a:ext uri="{FF2B5EF4-FFF2-40B4-BE49-F238E27FC236}">
                <a16:creationId xmlns:a16="http://schemas.microsoft.com/office/drawing/2014/main" id="{6BCC74B6-27F3-F148-A7CA-1DD2D31A7252}"/>
              </a:ext>
            </a:extLst>
          </p:cNvPr>
          <p:cNvPicPr>
            <a:picLocks noChangeAspect="1"/>
          </p:cNvPicPr>
          <p:nvPr/>
        </p:nvPicPr>
        <p:blipFill>
          <a:blip r:embed="rId6"/>
          <a:stretch>
            <a:fillRect/>
          </a:stretch>
        </p:blipFill>
        <p:spPr>
          <a:xfrm>
            <a:off x="718265" y="3943036"/>
            <a:ext cx="1866749" cy="977065"/>
          </a:xfrm>
          <a:prstGeom prst="rect">
            <a:avLst/>
          </a:prstGeom>
        </p:spPr>
      </p:pic>
      <p:pic>
        <p:nvPicPr>
          <p:cNvPr id="12" name="Picture 11">
            <a:extLst>
              <a:ext uri="{FF2B5EF4-FFF2-40B4-BE49-F238E27FC236}">
                <a16:creationId xmlns:a16="http://schemas.microsoft.com/office/drawing/2014/main" id="{F1D6EDC0-0B84-3D4B-AD01-CC64DBA93DD1}"/>
              </a:ext>
            </a:extLst>
          </p:cNvPr>
          <p:cNvPicPr>
            <a:picLocks noChangeAspect="1"/>
          </p:cNvPicPr>
          <p:nvPr/>
        </p:nvPicPr>
        <p:blipFill>
          <a:blip r:embed="rId7"/>
          <a:stretch>
            <a:fillRect/>
          </a:stretch>
        </p:blipFill>
        <p:spPr>
          <a:xfrm>
            <a:off x="718265" y="3005430"/>
            <a:ext cx="1944095" cy="362898"/>
          </a:xfrm>
          <a:prstGeom prst="rect">
            <a:avLst/>
          </a:prstGeom>
        </p:spPr>
      </p:pic>
      <p:sp>
        <p:nvSpPr>
          <p:cNvPr id="11" name="TextBox 10">
            <a:extLst>
              <a:ext uri="{FF2B5EF4-FFF2-40B4-BE49-F238E27FC236}">
                <a16:creationId xmlns:a16="http://schemas.microsoft.com/office/drawing/2014/main" id="{13B70C70-27C0-7640-B073-B60215AF808D}"/>
              </a:ext>
            </a:extLst>
          </p:cNvPr>
          <p:cNvSpPr txBox="1"/>
          <p:nvPr/>
        </p:nvSpPr>
        <p:spPr>
          <a:xfrm>
            <a:off x="5339996" y="1247887"/>
            <a:ext cx="6467540" cy="1938992"/>
          </a:xfrm>
          <a:prstGeom prst="rect">
            <a:avLst/>
          </a:prstGeom>
          <a:noFill/>
        </p:spPr>
        <p:txBody>
          <a:bodyPr wrap="none" rtlCol="0">
            <a:spAutoFit/>
          </a:bodyPr>
          <a:lstStyle/>
          <a:p>
            <a:pPr marL="285750" indent="-285750">
              <a:buFont typeface="Arial" panose="020B0604020202020204" pitchFamily="34" charset="0"/>
              <a:buChar char="•"/>
            </a:pPr>
            <a:r>
              <a:rPr lang="en-US" sz="2400" dirty="0"/>
              <a:t>Each are designed to solve a particular problem.</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Each has limitations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Each can be very complex to setup effectively</a:t>
            </a:r>
          </a:p>
        </p:txBody>
      </p:sp>
      <p:pic>
        <p:nvPicPr>
          <p:cNvPr id="8" name="Picture 7">
            <a:extLst>
              <a:ext uri="{FF2B5EF4-FFF2-40B4-BE49-F238E27FC236}">
                <a16:creationId xmlns:a16="http://schemas.microsoft.com/office/drawing/2014/main" id="{2DAF6AA3-529B-9843-9158-E9F84F2AA34B}"/>
              </a:ext>
            </a:extLst>
          </p:cNvPr>
          <p:cNvPicPr>
            <a:picLocks noChangeAspect="1"/>
          </p:cNvPicPr>
          <p:nvPr/>
        </p:nvPicPr>
        <p:blipFill rotWithShape="1">
          <a:blip r:embed="rId8"/>
          <a:srcRect l="20675" r="15407"/>
          <a:stretch/>
        </p:blipFill>
        <p:spPr>
          <a:xfrm>
            <a:off x="10248755" y="3701944"/>
            <a:ext cx="1504512" cy="1246157"/>
          </a:xfrm>
          <a:prstGeom prst="rect">
            <a:avLst/>
          </a:prstGeom>
        </p:spPr>
      </p:pic>
      <p:pic>
        <p:nvPicPr>
          <p:cNvPr id="13" name="Picture 12">
            <a:extLst>
              <a:ext uri="{FF2B5EF4-FFF2-40B4-BE49-F238E27FC236}">
                <a16:creationId xmlns:a16="http://schemas.microsoft.com/office/drawing/2014/main" id="{BDEC65F6-08C3-0745-8421-DB864293C94B}"/>
              </a:ext>
            </a:extLst>
          </p:cNvPr>
          <p:cNvPicPr>
            <a:picLocks noChangeAspect="1"/>
          </p:cNvPicPr>
          <p:nvPr/>
        </p:nvPicPr>
        <p:blipFill>
          <a:blip r:embed="rId9"/>
          <a:stretch>
            <a:fillRect/>
          </a:stretch>
        </p:blipFill>
        <p:spPr>
          <a:xfrm>
            <a:off x="6533635" y="5463166"/>
            <a:ext cx="2400300" cy="609600"/>
          </a:xfrm>
          <a:prstGeom prst="rect">
            <a:avLst/>
          </a:prstGeom>
        </p:spPr>
      </p:pic>
      <p:pic>
        <p:nvPicPr>
          <p:cNvPr id="14" name="Picture 13">
            <a:extLst>
              <a:ext uri="{FF2B5EF4-FFF2-40B4-BE49-F238E27FC236}">
                <a16:creationId xmlns:a16="http://schemas.microsoft.com/office/drawing/2014/main" id="{43B2D0B5-2CE6-D147-BFF9-AAF79290C16E}"/>
              </a:ext>
            </a:extLst>
          </p:cNvPr>
          <p:cNvPicPr>
            <a:picLocks noChangeAspect="1"/>
          </p:cNvPicPr>
          <p:nvPr/>
        </p:nvPicPr>
        <p:blipFill rotWithShape="1">
          <a:blip r:embed="rId10"/>
          <a:srcRect l="13806" r="13306"/>
          <a:stretch/>
        </p:blipFill>
        <p:spPr>
          <a:xfrm>
            <a:off x="7651115" y="3905712"/>
            <a:ext cx="2445027" cy="838620"/>
          </a:xfrm>
          <a:prstGeom prst="rect">
            <a:avLst/>
          </a:prstGeom>
        </p:spPr>
      </p:pic>
      <p:pic>
        <p:nvPicPr>
          <p:cNvPr id="15" name="Picture 14">
            <a:extLst>
              <a:ext uri="{FF2B5EF4-FFF2-40B4-BE49-F238E27FC236}">
                <a16:creationId xmlns:a16="http://schemas.microsoft.com/office/drawing/2014/main" id="{7FB2ABC4-7D5A-A448-BED9-DD3D39D5D8E1}"/>
              </a:ext>
            </a:extLst>
          </p:cNvPr>
          <p:cNvPicPr>
            <a:picLocks noChangeAspect="1"/>
          </p:cNvPicPr>
          <p:nvPr/>
        </p:nvPicPr>
        <p:blipFill>
          <a:blip r:embed="rId11"/>
          <a:stretch>
            <a:fillRect/>
          </a:stretch>
        </p:blipFill>
        <p:spPr>
          <a:xfrm>
            <a:off x="5047687" y="5204125"/>
            <a:ext cx="1158578" cy="1158578"/>
          </a:xfrm>
          <a:prstGeom prst="rect">
            <a:avLst/>
          </a:prstGeom>
        </p:spPr>
      </p:pic>
      <p:pic>
        <p:nvPicPr>
          <p:cNvPr id="17" name="Picture 16">
            <a:extLst>
              <a:ext uri="{FF2B5EF4-FFF2-40B4-BE49-F238E27FC236}">
                <a16:creationId xmlns:a16="http://schemas.microsoft.com/office/drawing/2014/main" id="{2EE4BA28-FE64-1D47-AB65-132392F2EC8E}"/>
              </a:ext>
            </a:extLst>
          </p:cNvPr>
          <p:cNvPicPr>
            <a:picLocks noChangeAspect="1"/>
          </p:cNvPicPr>
          <p:nvPr/>
        </p:nvPicPr>
        <p:blipFill>
          <a:blip r:embed="rId12"/>
          <a:stretch>
            <a:fillRect/>
          </a:stretch>
        </p:blipFill>
        <p:spPr>
          <a:xfrm>
            <a:off x="3082813" y="1701566"/>
            <a:ext cx="1553185" cy="869784"/>
          </a:xfrm>
          <a:prstGeom prst="rect">
            <a:avLst/>
          </a:prstGeom>
        </p:spPr>
      </p:pic>
      <p:pic>
        <p:nvPicPr>
          <p:cNvPr id="18" name="Picture 17">
            <a:extLst>
              <a:ext uri="{FF2B5EF4-FFF2-40B4-BE49-F238E27FC236}">
                <a16:creationId xmlns:a16="http://schemas.microsoft.com/office/drawing/2014/main" id="{58B50269-E89E-9A49-92C6-0AF185A75829}"/>
              </a:ext>
            </a:extLst>
          </p:cNvPr>
          <p:cNvPicPr>
            <a:picLocks noChangeAspect="1"/>
          </p:cNvPicPr>
          <p:nvPr/>
        </p:nvPicPr>
        <p:blipFill>
          <a:blip r:embed="rId13"/>
          <a:stretch>
            <a:fillRect/>
          </a:stretch>
        </p:blipFill>
        <p:spPr>
          <a:xfrm>
            <a:off x="2906905" y="4798922"/>
            <a:ext cx="1905000" cy="1905000"/>
          </a:xfrm>
          <a:prstGeom prst="rect">
            <a:avLst/>
          </a:prstGeom>
        </p:spPr>
      </p:pic>
      <p:pic>
        <p:nvPicPr>
          <p:cNvPr id="19" name="Picture 18">
            <a:extLst>
              <a:ext uri="{FF2B5EF4-FFF2-40B4-BE49-F238E27FC236}">
                <a16:creationId xmlns:a16="http://schemas.microsoft.com/office/drawing/2014/main" id="{3BA4BBB5-7946-7748-94F2-FF3D4D4C9DBE}"/>
              </a:ext>
            </a:extLst>
          </p:cNvPr>
          <p:cNvPicPr>
            <a:picLocks noChangeAspect="1"/>
          </p:cNvPicPr>
          <p:nvPr/>
        </p:nvPicPr>
        <p:blipFill>
          <a:blip r:embed="rId14"/>
          <a:stretch>
            <a:fillRect/>
          </a:stretch>
        </p:blipFill>
        <p:spPr>
          <a:xfrm>
            <a:off x="3415573" y="3255426"/>
            <a:ext cx="1193089" cy="1214113"/>
          </a:xfrm>
          <a:prstGeom prst="rect">
            <a:avLst/>
          </a:prstGeom>
        </p:spPr>
      </p:pic>
      <p:pic>
        <p:nvPicPr>
          <p:cNvPr id="20" name="Picture 19">
            <a:extLst>
              <a:ext uri="{FF2B5EF4-FFF2-40B4-BE49-F238E27FC236}">
                <a16:creationId xmlns:a16="http://schemas.microsoft.com/office/drawing/2014/main" id="{84658604-5753-E74B-88D2-BCBCF11DFA54}"/>
              </a:ext>
            </a:extLst>
          </p:cNvPr>
          <p:cNvPicPr>
            <a:picLocks noChangeAspect="1"/>
          </p:cNvPicPr>
          <p:nvPr/>
        </p:nvPicPr>
        <p:blipFill>
          <a:blip r:embed="rId15"/>
          <a:stretch>
            <a:fillRect/>
          </a:stretch>
        </p:blipFill>
        <p:spPr>
          <a:xfrm>
            <a:off x="9261305" y="5204125"/>
            <a:ext cx="2320539" cy="1094594"/>
          </a:xfrm>
          <a:prstGeom prst="rect">
            <a:avLst/>
          </a:prstGeom>
        </p:spPr>
      </p:pic>
    </p:spTree>
    <p:extLst>
      <p:ext uri="{BB962C8B-B14F-4D97-AF65-F5344CB8AC3E}">
        <p14:creationId xmlns:p14="http://schemas.microsoft.com/office/powerpoint/2010/main" val="210295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600"/>
                                        <p:tgtEl>
                                          <p:spTgt spid="7"/>
                                        </p:tgtEl>
                                      </p:cBhvr>
                                    </p:animEffect>
                                  </p:childTnLst>
                                </p:cTn>
                              </p:par>
                            </p:childTnLst>
                          </p:cTn>
                        </p:par>
                        <p:par>
                          <p:cTn id="8" fill="hold">
                            <p:stCondLst>
                              <p:cond delay="6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600"/>
                                        <p:tgtEl>
                                          <p:spTgt spid="17"/>
                                        </p:tgtEl>
                                      </p:cBhvr>
                                    </p:animEffect>
                                  </p:childTnLst>
                                </p:cTn>
                              </p:par>
                            </p:childTnLst>
                          </p:cTn>
                        </p:par>
                        <p:par>
                          <p:cTn id="12" fill="hold">
                            <p:stCondLst>
                              <p:cond delay="12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600"/>
                                        <p:tgtEl>
                                          <p:spTgt spid="12"/>
                                        </p:tgtEl>
                                      </p:cBhvr>
                                    </p:animEffect>
                                  </p:childTnLst>
                                </p:cTn>
                              </p:par>
                            </p:childTnLst>
                          </p:cTn>
                        </p:par>
                        <p:par>
                          <p:cTn id="16" fill="hold">
                            <p:stCondLst>
                              <p:cond delay="18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600"/>
                                        <p:tgtEl>
                                          <p:spTgt spid="19"/>
                                        </p:tgtEl>
                                      </p:cBhvr>
                                    </p:animEffect>
                                  </p:childTnLst>
                                </p:cTn>
                              </p:par>
                            </p:childTnLst>
                          </p:cTn>
                        </p:par>
                        <p:par>
                          <p:cTn id="20" fill="hold">
                            <p:stCondLst>
                              <p:cond delay="24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600"/>
                                        <p:tgtEl>
                                          <p:spTgt spid="4"/>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600"/>
                                        <p:tgtEl>
                                          <p:spTgt spid="6"/>
                                        </p:tgtEl>
                                      </p:cBhvr>
                                    </p:animEffect>
                                  </p:childTnLst>
                                </p:cTn>
                              </p:par>
                            </p:childTnLst>
                          </p:cTn>
                        </p:par>
                        <p:par>
                          <p:cTn id="28" fill="hold">
                            <p:stCondLst>
                              <p:cond delay="3600"/>
                            </p:stCondLst>
                            <p:childTnLst>
                              <p:par>
                                <p:cTn id="29" presetID="10"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600"/>
                                        <p:tgtEl>
                                          <p:spTgt spid="18"/>
                                        </p:tgtEl>
                                      </p:cBhvr>
                                    </p:animEffect>
                                  </p:childTnLst>
                                </p:cTn>
                              </p:par>
                            </p:childTnLst>
                          </p:cTn>
                        </p:par>
                        <p:par>
                          <p:cTn id="32" fill="hold">
                            <p:stCondLst>
                              <p:cond delay="4200"/>
                            </p:stCondLst>
                            <p:childTnLst>
                              <p:par>
                                <p:cTn id="33" presetID="10"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600"/>
                                        <p:tgtEl>
                                          <p:spTgt spid="9"/>
                                        </p:tgtEl>
                                      </p:cBhvr>
                                    </p:animEffect>
                                  </p:childTnLst>
                                </p:cTn>
                              </p:par>
                            </p:childTnLst>
                          </p:cTn>
                        </p:par>
                        <p:par>
                          <p:cTn id="36" fill="hold">
                            <p:stCondLst>
                              <p:cond delay="4800"/>
                            </p:stCondLst>
                            <p:childTnLst>
                              <p:par>
                                <p:cTn id="37" presetID="10"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600"/>
                                        <p:tgtEl>
                                          <p:spTgt spid="14"/>
                                        </p:tgtEl>
                                      </p:cBhvr>
                                    </p:animEffect>
                                  </p:childTnLst>
                                </p:cTn>
                              </p:par>
                            </p:childTnLst>
                          </p:cTn>
                        </p:par>
                        <p:par>
                          <p:cTn id="40" fill="hold">
                            <p:stCondLst>
                              <p:cond delay="5400"/>
                            </p:stCondLst>
                            <p:childTnLst>
                              <p:par>
                                <p:cTn id="41" presetID="10" presetClass="entr" presetSubtype="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600"/>
                                        <p:tgtEl>
                                          <p:spTgt spid="8"/>
                                        </p:tgtEl>
                                      </p:cBhvr>
                                    </p:animEffect>
                                  </p:childTnLst>
                                </p:cTn>
                              </p:par>
                            </p:childTnLst>
                          </p:cTn>
                        </p:par>
                        <p:par>
                          <p:cTn id="44" fill="hold">
                            <p:stCondLst>
                              <p:cond delay="6000"/>
                            </p:stCondLst>
                            <p:childTnLst>
                              <p:par>
                                <p:cTn id="45" presetID="10" presetClass="entr" presetSubtype="0"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600"/>
                                        <p:tgtEl>
                                          <p:spTgt spid="15"/>
                                        </p:tgtEl>
                                      </p:cBhvr>
                                    </p:animEffect>
                                  </p:childTnLst>
                                </p:cTn>
                              </p:par>
                            </p:childTnLst>
                          </p:cTn>
                        </p:par>
                        <p:par>
                          <p:cTn id="48" fill="hold">
                            <p:stCondLst>
                              <p:cond delay="6600"/>
                            </p:stCondLst>
                            <p:childTnLst>
                              <p:par>
                                <p:cTn id="49" presetID="10" presetClass="entr" presetSubtype="0"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600"/>
                                        <p:tgtEl>
                                          <p:spTgt spid="13"/>
                                        </p:tgtEl>
                                      </p:cBhvr>
                                    </p:animEffect>
                                  </p:childTnLst>
                                </p:cTn>
                              </p:par>
                            </p:childTnLst>
                          </p:cTn>
                        </p:par>
                        <p:par>
                          <p:cTn id="52" fill="hold">
                            <p:stCondLst>
                              <p:cond delay="7200"/>
                            </p:stCondLst>
                            <p:childTnLst>
                              <p:par>
                                <p:cTn id="53" presetID="10" presetClass="entr" presetSubtype="0" fill="hold"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6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474412D-F635-5B4F-B018-EEEDCD43F2F8}"/>
              </a:ext>
            </a:extLst>
          </p:cNvPr>
          <p:cNvGrpSpPr/>
          <p:nvPr/>
        </p:nvGrpSpPr>
        <p:grpSpPr>
          <a:xfrm>
            <a:off x="410560" y="661285"/>
            <a:ext cx="11333160" cy="1246678"/>
            <a:chOff x="410560" y="661285"/>
            <a:chExt cx="11333160" cy="1246678"/>
          </a:xfrm>
        </p:grpSpPr>
        <p:sp>
          <p:nvSpPr>
            <p:cNvPr id="12" name="TextBox 11">
              <a:extLst>
                <a:ext uri="{FF2B5EF4-FFF2-40B4-BE49-F238E27FC236}">
                  <a16:creationId xmlns:a16="http://schemas.microsoft.com/office/drawing/2014/main" id="{C82EFFA3-7D30-804F-8774-F18963777EC9}"/>
                </a:ext>
              </a:extLst>
            </p:cNvPr>
            <p:cNvSpPr txBox="1"/>
            <p:nvPr/>
          </p:nvSpPr>
          <p:spPr>
            <a:xfrm>
              <a:off x="410560" y="661285"/>
              <a:ext cx="10181968" cy="646331"/>
            </a:xfrm>
            <a:prstGeom prst="rect">
              <a:avLst/>
            </a:prstGeom>
            <a:noFill/>
          </p:spPr>
          <p:txBody>
            <a:bodyPr wrap="square" rtlCol="0">
              <a:spAutoFit/>
            </a:bodyPr>
            <a:lstStyle/>
            <a:p>
              <a:r>
                <a:rPr lang="en-US" sz="3600" dirty="0"/>
                <a:t>Creating a system to track data history is a chore…</a:t>
              </a:r>
            </a:p>
          </p:txBody>
        </p:sp>
        <p:sp>
          <p:nvSpPr>
            <p:cNvPr id="13" name="TextBox 12">
              <a:extLst>
                <a:ext uri="{FF2B5EF4-FFF2-40B4-BE49-F238E27FC236}">
                  <a16:creationId xmlns:a16="http://schemas.microsoft.com/office/drawing/2014/main" id="{8197D5DC-C1A3-3445-A971-FC59DA54A962}"/>
                </a:ext>
              </a:extLst>
            </p:cNvPr>
            <p:cNvSpPr txBox="1"/>
            <p:nvPr/>
          </p:nvSpPr>
          <p:spPr>
            <a:xfrm>
              <a:off x="4404788" y="1384743"/>
              <a:ext cx="7338932" cy="523220"/>
            </a:xfrm>
            <a:prstGeom prst="rect">
              <a:avLst/>
            </a:prstGeom>
            <a:noFill/>
          </p:spPr>
          <p:txBody>
            <a:bodyPr wrap="none" rtlCol="0">
              <a:spAutoFit/>
            </a:bodyPr>
            <a:lstStyle/>
            <a:p>
              <a:r>
                <a:rPr lang="en-US" sz="2800" dirty="0"/>
                <a:t>It’s not a priority for most people who “use” data</a:t>
              </a:r>
            </a:p>
          </p:txBody>
        </p:sp>
      </p:grpSp>
      <p:grpSp>
        <p:nvGrpSpPr>
          <p:cNvPr id="28" name="Group 27">
            <a:extLst>
              <a:ext uri="{FF2B5EF4-FFF2-40B4-BE49-F238E27FC236}">
                <a16:creationId xmlns:a16="http://schemas.microsoft.com/office/drawing/2014/main" id="{833B3EAF-2D8B-FD45-A418-D3A30B41BF2B}"/>
              </a:ext>
            </a:extLst>
          </p:cNvPr>
          <p:cNvGrpSpPr/>
          <p:nvPr/>
        </p:nvGrpSpPr>
        <p:grpSpPr>
          <a:xfrm>
            <a:off x="6351984" y="2592850"/>
            <a:ext cx="5571687" cy="3461870"/>
            <a:chOff x="6351984" y="2592850"/>
            <a:chExt cx="5571687" cy="3461870"/>
          </a:xfrm>
        </p:grpSpPr>
        <p:pic>
          <p:nvPicPr>
            <p:cNvPr id="5" name="Picture 4">
              <a:extLst>
                <a:ext uri="{FF2B5EF4-FFF2-40B4-BE49-F238E27FC236}">
                  <a16:creationId xmlns:a16="http://schemas.microsoft.com/office/drawing/2014/main" id="{EDDFECF9-1233-AE47-BF5C-33C301436AA1}"/>
                </a:ext>
              </a:extLst>
            </p:cNvPr>
            <p:cNvPicPr>
              <a:picLocks noChangeAspect="1"/>
            </p:cNvPicPr>
            <p:nvPr/>
          </p:nvPicPr>
          <p:blipFill>
            <a:blip r:embed="rId3"/>
            <a:stretch>
              <a:fillRect/>
            </a:stretch>
          </p:blipFill>
          <p:spPr>
            <a:xfrm>
              <a:off x="8170636" y="3329676"/>
              <a:ext cx="1481555" cy="618671"/>
            </a:xfrm>
            <a:prstGeom prst="rect">
              <a:avLst/>
            </a:prstGeom>
          </p:spPr>
        </p:pic>
        <p:grpSp>
          <p:nvGrpSpPr>
            <p:cNvPr id="7" name="Group 6">
              <a:extLst>
                <a:ext uri="{FF2B5EF4-FFF2-40B4-BE49-F238E27FC236}">
                  <a16:creationId xmlns:a16="http://schemas.microsoft.com/office/drawing/2014/main" id="{BC5917E7-7E72-294C-9512-D037EC07B33F}"/>
                </a:ext>
              </a:extLst>
            </p:cNvPr>
            <p:cNvGrpSpPr/>
            <p:nvPr/>
          </p:nvGrpSpPr>
          <p:grpSpPr>
            <a:xfrm>
              <a:off x="6351984" y="2592850"/>
              <a:ext cx="5571687" cy="3461870"/>
              <a:chOff x="6351984" y="2592850"/>
              <a:chExt cx="5571687" cy="3461870"/>
            </a:xfrm>
          </p:grpSpPr>
          <p:pic>
            <p:nvPicPr>
              <p:cNvPr id="21" name="Picture 20">
                <a:extLst>
                  <a:ext uri="{FF2B5EF4-FFF2-40B4-BE49-F238E27FC236}">
                    <a16:creationId xmlns:a16="http://schemas.microsoft.com/office/drawing/2014/main" id="{291B88A0-E55A-C34F-B648-A444B4E6E90C}"/>
                  </a:ext>
                </a:extLst>
              </p:cNvPr>
              <p:cNvPicPr>
                <a:picLocks noChangeAspect="1"/>
              </p:cNvPicPr>
              <p:nvPr/>
            </p:nvPicPr>
            <p:blipFill>
              <a:blip r:embed="rId4"/>
              <a:stretch>
                <a:fillRect/>
              </a:stretch>
            </p:blipFill>
            <p:spPr>
              <a:xfrm>
                <a:off x="6351984" y="3116070"/>
                <a:ext cx="4554323" cy="2938650"/>
              </a:xfrm>
              <a:prstGeom prst="rect">
                <a:avLst/>
              </a:prstGeom>
            </p:spPr>
          </p:pic>
          <p:sp>
            <p:nvSpPr>
              <p:cNvPr id="6" name="TextBox 5">
                <a:extLst>
                  <a:ext uri="{FF2B5EF4-FFF2-40B4-BE49-F238E27FC236}">
                    <a16:creationId xmlns:a16="http://schemas.microsoft.com/office/drawing/2014/main" id="{7A46B9ED-CDA9-9841-B396-11F8824084F6}"/>
                  </a:ext>
                </a:extLst>
              </p:cNvPr>
              <p:cNvSpPr txBox="1"/>
              <p:nvPr/>
            </p:nvSpPr>
            <p:spPr>
              <a:xfrm>
                <a:off x="7556129" y="2592850"/>
                <a:ext cx="4367542" cy="523220"/>
              </a:xfrm>
              <a:prstGeom prst="rect">
                <a:avLst/>
              </a:prstGeom>
              <a:noFill/>
            </p:spPr>
            <p:txBody>
              <a:bodyPr wrap="none" rtlCol="0">
                <a:spAutoFit/>
              </a:bodyPr>
              <a:lstStyle/>
              <a:p>
                <a:r>
                  <a:rPr lang="en-US" sz="2800" dirty="0"/>
                  <a:t>Model / Processing Pipelines</a:t>
                </a:r>
              </a:p>
            </p:txBody>
          </p:sp>
        </p:grpSp>
      </p:grpSp>
      <p:grpSp>
        <p:nvGrpSpPr>
          <p:cNvPr id="27" name="Group 26">
            <a:extLst>
              <a:ext uri="{FF2B5EF4-FFF2-40B4-BE49-F238E27FC236}">
                <a16:creationId xmlns:a16="http://schemas.microsoft.com/office/drawing/2014/main" id="{18977952-935E-0A45-8C13-A4DB4F2C321D}"/>
              </a:ext>
            </a:extLst>
          </p:cNvPr>
          <p:cNvGrpSpPr/>
          <p:nvPr/>
        </p:nvGrpSpPr>
        <p:grpSpPr>
          <a:xfrm>
            <a:off x="3620556" y="4722607"/>
            <a:ext cx="2649785" cy="1615098"/>
            <a:chOff x="3620556" y="4722607"/>
            <a:chExt cx="2649785" cy="1615098"/>
          </a:xfrm>
        </p:grpSpPr>
        <p:grpSp>
          <p:nvGrpSpPr>
            <p:cNvPr id="14" name="Group 13">
              <a:extLst>
                <a:ext uri="{FF2B5EF4-FFF2-40B4-BE49-F238E27FC236}">
                  <a16:creationId xmlns:a16="http://schemas.microsoft.com/office/drawing/2014/main" id="{32E522C2-159B-8D41-BD84-45C5D8ED8816}"/>
                </a:ext>
              </a:extLst>
            </p:cNvPr>
            <p:cNvGrpSpPr/>
            <p:nvPr/>
          </p:nvGrpSpPr>
          <p:grpSpPr>
            <a:xfrm>
              <a:off x="3620556" y="4722607"/>
              <a:ext cx="2649785" cy="989704"/>
              <a:chOff x="3620556" y="4722607"/>
              <a:chExt cx="2649785" cy="989704"/>
            </a:xfrm>
          </p:grpSpPr>
          <p:cxnSp>
            <p:nvCxnSpPr>
              <p:cNvPr id="23" name="Straight Arrow Connector 22">
                <a:extLst>
                  <a:ext uri="{FF2B5EF4-FFF2-40B4-BE49-F238E27FC236}">
                    <a16:creationId xmlns:a16="http://schemas.microsoft.com/office/drawing/2014/main" id="{50C6FF0E-53BF-E241-9465-FBFB5141231C}"/>
                  </a:ext>
                </a:extLst>
              </p:cNvPr>
              <p:cNvCxnSpPr>
                <a:cxnSpLocks/>
              </p:cNvCxnSpPr>
              <p:nvPr/>
            </p:nvCxnSpPr>
            <p:spPr>
              <a:xfrm>
                <a:off x="3620556" y="4722607"/>
                <a:ext cx="1486446" cy="989704"/>
              </a:xfrm>
              <a:prstGeom prst="straightConnector1">
                <a:avLst/>
              </a:prstGeom>
              <a:ln w="98425">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9A47368-DCD3-7D45-9598-596388683F20}"/>
                  </a:ext>
                </a:extLst>
              </p:cNvPr>
              <p:cNvCxnSpPr>
                <a:cxnSpLocks/>
              </p:cNvCxnSpPr>
              <p:nvPr/>
            </p:nvCxnSpPr>
            <p:spPr>
              <a:xfrm flipH="1">
                <a:off x="5188645" y="4835177"/>
                <a:ext cx="1081696" cy="877134"/>
              </a:xfrm>
              <a:prstGeom prst="straightConnector1">
                <a:avLst/>
              </a:prstGeom>
              <a:ln w="98425">
                <a:tailEnd type="triangle"/>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5300806D-F33C-ED4F-AC80-21634BCA5772}"/>
                </a:ext>
              </a:extLst>
            </p:cNvPr>
            <p:cNvSpPr txBox="1"/>
            <p:nvPr/>
          </p:nvSpPr>
          <p:spPr>
            <a:xfrm>
              <a:off x="4136402" y="5814485"/>
              <a:ext cx="2062872" cy="523220"/>
            </a:xfrm>
            <a:prstGeom prst="rect">
              <a:avLst/>
            </a:prstGeom>
            <a:noFill/>
          </p:spPr>
          <p:txBody>
            <a:bodyPr wrap="none" rtlCol="0">
              <a:spAutoFit/>
            </a:bodyPr>
            <a:lstStyle/>
            <a:p>
              <a:r>
                <a:rPr lang="en-US" sz="2800" dirty="0"/>
                <a:t>Your Product</a:t>
              </a:r>
              <a:endParaRPr lang="en-US" sz="1600" dirty="0"/>
            </a:p>
          </p:txBody>
        </p:sp>
      </p:grpSp>
      <p:grpSp>
        <p:nvGrpSpPr>
          <p:cNvPr id="11" name="Group 10">
            <a:extLst>
              <a:ext uri="{FF2B5EF4-FFF2-40B4-BE49-F238E27FC236}">
                <a16:creationId xmlns:a16="http://schemas.microsoft.com/office/drawing/2014/main" id="{A5548009-D9ED-A943-888C-365067FEF775}"/>
              </a:ext>
            </a:extLst>
          </p:cNvPr>
          <p:cNvGrpSpPr/>
          <p:nvPr/>
        </p:nvGrpSpPr>
        <p:grpSpPr>
          <a:xfrm>
            <a:off x="909077" y="2210335"/>
            <a:ext cx="3926722" cy="3007124"/>
            <a:chOff x="909077" y="2210335"/>
            <a:chExt cx="3926722" cy="3007124"/>
          </a:xfrm>
        </p:grpSpPr>
        <p:sp>
          <p:nvSpPr>
            <p:cNvPr id="3" name="TextBox 2">
              <a:extLst>
                <a:ext uri="{FF2B5EF4-FFF2-40B4-BE49-F238E27FC236}">
                  <a16:creationId xmlns:a16="http://schemas.microsoft.com/office/drawing/2014/main" id="{0696B940-E00B-374F-9706-99D53907F8EB}"/>
                </a:ext>
              </a:extLst>
            </p:cNvPr>
            <p:cNvSpPr txBox="1"/>
            <p:nvPr/>
          </p:nvSpPr>
          <p:spPr>
            <a:xfrm>
              <a:off x="945611" y="2429623"/>
              <a:ext cx="861454" cy="523220"/>
            </a:xfrm>
            <a:prstGeom prst="rect">
              <a:avLst/>
            </a:prstGeom>
            <a:noFill/>
          </p:spPr>
          <p:txBody>
            <a:bodyPr wrap="none" rtlCol="0">
              <a:spAutoFit/>
            </a:bodyPr>
            <a:lstStyle/>
            <a:p>
              <a:r>
                <a:rPr lang="en-US" sz="2800" dirty="0"/>
                <a:t>Data</a:t>
              </a:r>
            </a:p>
          </p:txBody>
        </p:sp>
        <p:grpSp>
          <p:nvGrpSpPr>
            <p:cNvPr id="31" name="Group 30">
              <a:extLst>
                <a:ext uri="{FF2B5EF4-FFF2-40B4-BE49-F238E27FC236}">
                  <a16:creationId xmlns:a16="http://schemas.microsoft.com/office/drawing/2014/main" id="{439DF9F6-C926-2F42-B957-A9B6D78D735B}"/>
                </a:ext>
              </a:extLst>
            </p:cNvPr>
            <p:cNvGrpSpPr/>
            <p:nvPr/>
          </p:nvGrpSpPr>
          <p:grpSpPr>
            <a:xfrm>
              <a:off x="909077" y="3554637"/>
              <a:ext cx="1447734" cy="1662822"/>
              <a:chOff x="3086183" y="3632510"/>
              <a:chExt cx="2628900" cy="3340100"/>
            </a:xfrm>
          </p:grpSpPr>
          <p:pic>
            <p:nvPicPr>
              <p:cNvPr id="32" name="Picture 31">
                <a:extLst>
                  <a:ext uri="{FF2B5EF4-FFF2-40B4-BE49-F238E27FC236}">
                    <a16:creationId xmlns:a16="http://schemas.microsoft.com/office/drawing/2014/main" id="{887B5DF6-01D1-9D44-902B-F4A62287716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521" b="99810" l="2899" r="100000"/>
                        </a14:imgEffect>
                      </a14:imgLayer>
                    </a14:imgProps>
                  </a:ext>
                </a:extLst>
              </a:blip>
              <a:stretch>
                <a:fillRect/>
              </a:stretch>
            </p:blipFill>
            <p:spPr>
              <a:xfrm>
                <a:off x="3086183" y="3632510"/>
                <a:ext cx="2628900" cy="3340100"/>
              </a:xfrm>
              <a:prstGeom prst="rect">
                <a:avLst/>
              </a:prstGeom>
            </p:spPr>
          </p:pic>
          <p:cxnSp>
            <p:nvCxnSpPr>
              <p:cNvPr id="33" name="Straight Connector 32">
                <a:extLst>
                  <a:ext uri="{FF2B5EF4-FFF2-40B4-BE49-F238E27FC236}">
                    <a16:creationId xmlns:a16="http://schemas.microsoft.com/office/drawing/2014/main" id="{F9AC05E4-261F-7B4D-8ADA-96FD9EF21F17}"/>
                  </a:ext>
                </a:extLst>
              </p:cNvPr>
              <p:cNvCxnSpPr/>
              <p:nvPr/>
            </p:nvCxnSpPr>
            <p:spPr>
              <a:xfrm>
                <a:off x="5658416" y="4590107"/>
                <a:ext cx="0" cy="1466661"/>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grpSp>
        <p:grpSp>
          <p:nvGrpSpPr>
            <p:cNvPr id="34" name="Group 33">
              <a:extLst>
                <a:ext uri="{FF2B5EF4-FFF2-40B4-BE49-F238E27FC236}">
                  <a16:creationId xmlns:a16="http://schemas.microsoft.com/office/drawing/2014/main" id="{037EF5D6-14F8-B243-A982-6BDFA0FDCD30}"/>
                </a:ext>
              </a:extLst>
            </p:cNvPr>
            <p:cNvGrpSpPr/>
            <p:nvPr/>
          </p:nvGrpSpPr>
          <p:grpSpPr>
            <a:xfrm>
              <a:off x="2404907" y="3863846"/>
              <a:ext cx="1050219" cy="1158125"/>
              <a:chOff x="3086183" y="3632510"/>
              <a:chExt cx="2628900" cy="3340100"/>
            </a:xfrm>
          </p:grpSpPr>
          <p:pic>
            <p:nvPicPr>
              <p:cNvPr id="35" name="Picture 34">
                <a:extLst>
                  <a:ext uri="{FF2B5EF4-FFF2-40B4-BE49-F238E27FC236}">
                    <a16:creationId xmlns:a16="http://schemas.microsoft.com/office/drawing/2014/main" id="{5F957627-DF65-F94A-B274-951C86DB0FFF}"/>
                  </a:ext>
                </a:extLst>
              </p:cNvPr>
              <p:cNvPicPr>
                <a:picLocks noChangeAspect="1"/>
              </p:cNvPicPr>
              <p:nvPr/>
            </p:nvPicPr>
            <p:blipFill>
              <a:blip r:embed="rId5">
                <a:extLst>
                  <a:ext uri="{BEBA8EAE-BF5A-486C-A8C5-ECC9F3942E4B}">
                    <a14:imgProps xmlns:a14="http://schemas.microsoft.com/office/drawing/2010/main">
                      <a14:imgLayer r:embed="rId7">
                        <a14:imgEffect>
                          <a14:backgroundRemoval t="1521" b="99810" l="2899" r="100000"/>
                        </a14:imgEffect>
                      </a14:imgLayer>
                    </a14:imgProps>
                  </a:ext>
                </a:extLst>
              </a:blip>
              <a:stretch>
                <a:fillRect/>
              </a:stretch>
            </p:blipFill>
            <p:spPr>
              <a:xfrm>
                <a:off x="3086183" y="3632510"/>
                <a:ext cx="2628900" cy="3340100"/>
              </a:xfrm>
              <a:prstGeom prst="rect">
                <a:avLst/>
              </a:prstGeom>
            </p:spPr>
          </p:pic>
          <p:cxnSp>
            <p:nvCxnSpPr>
              <p:cNvPr id="36" name="Straight Connector 35">
                <a:extLst>
                  <a:ext uri="{FF2B5EF4-FFF2-40B4-BE49-F238E27FC236}">
                    <a16:creationId xmlns:a16="http://schemas.microsoft.com/office/drawing/2014/main" id="{77A669CF-45A3-F942-8B71-CBE38DCEA8F0}"/>
                  </a:ext>
                </a:extLst>
              </p:cNvPr>
              <p:cNvCxnSpPr/>
              <p:nvPr/>
            </p:nvCxnSpPr>
            <p:spPr>
              <a:xfrm>
                <a:off x="5658416" y="4590107"/>
                <a:ext cx="0" cy="1466661"/>
              </a:xfrm>
              <a:prstGeom prst="line">
                <a:avLst/>
              </a:prstGeom>
              <a:ln w="22225">
                <a:solidFill>
                  <a:schemeClr val="tx1"/>
                </a:solidFill>
              </a:ln>
            </p:spPr>
            <p:style>
              <a:lnRef idx="1">
                <a:schemeClr val="dk1"/>
              </a:lnRef>
              <a:fillRef idx="0">
                <a:schemeClr val="dk1"/>
              </a:fillRef>
              <a:effectRef idx="0">
                <a:schemeClr val="dk1"/>
              </a:effectRef>
              <a:fontRef idx="minor">
                <a:schemeClr val="tx1"/>
              </a:fontRef>
            </p:style>
          </p:cxnSp>
        </p:grpSp>
        <p:grpSp>
          <p:nvGrpSpPr>
            <p:cNvPr id="37" name="Group 36">
              <a:extLst>
                <a:ext uri="{FF2B5EF4-FFF2-40B4-BE49-F238E27FC236}">
                  <a16:creationId xmlns:a16="http://schemas.microsoft.com/office/drawing/2014/main" id="{D2C36E88-6F87-AE4D-9730-A0566E30DB01}"/>
                </a:ext>
              </a:extLst>
            </p:cNvPr>
            <p:cNvGrpSpPr/>
            <p:nvPr/>
          </p:nvGrpSpPr>
          <p:grpSpPr>
            <a:xfrm>
              <a:off x="3133998" y="2592850"/>
              <a:ext cx="1701801" cy="1850059"/>
              <a:chOff x="3086183" y="3632510"/>
              <a:chExt cx="2628900" cy="3340100"/>
            </a:xfrm>
          </p:grpSpPr>
          <p:pic>
            <p:nvPicPr>
              <p:cNvPr id="38" name="Picture 37">
                <a:extLst>
                  <a:ext uri="{FF2B5EF4-FFF2-40B4-BE49-F238E27FC236}">
                    <a16:creationId xmlns:a16="http://schemas.microsoft.com/office/drawing/2014/main" id="{31619BEB-7656-1A43-8F1D-1A5221327A7C}"/>
                  </a:ext>
                </a:extLst>
              </p:cNvPr>
              <p:cNvPicPr>
                <a:picLocks noChangeAspect="1"/>
              </p:cNvPicPr>
              <p:nvPr/>
            </p:nvPicPr>
            <p:blipFill>
              <a:blip r:embed="rId5">
                <a:extLst>
                  <a:ext uri="{BEBA8EAE-BF5A-486C-A8C5-ECC9F3942E4B}">
                    <a14:imgProps xmlns:a14="http://schemas.microsoft.com/office/drawing/2010/main">
                      <a14:imgLayer r:embed="rId8">
                        <a14:imgEffect>
                          <a14:backgroundRemoval t="1521" b="99810" l="2899" r="100000"/>
                        </a14:imgEffect>
                      </a14:imgLayer>
                    </a14:imgProps>
                  </a:ext>
                </a:extLst>
              </a:blip>
              <a:stretch>
                <a:fillRect/>
              </a:stretch>
            </p:blipFill>
            <p:spPr>
              <a:xfrm>
                <a:off x="3086183" y="3632510"/>
                <a:ext cx="2628900" cy="3340100"/>
              </a:xfrm>
              <a:prstGeom prst="rect">
                <a:avLst/>
              </a:prstGeom>
            </p:spPr>
          </p:pic>
          <p:cxnSp>
            <p:nvCxnSpPr>
              <p:cNvPr id="39" name="Straight Connector 38">
                <a:extLst>
                  <a:ext uri="{FF2B5EF4-FFF2-40B4-BE49-F238E27FC236}">
                    <a16:creationId xmlns:a16="http://schemas.microsoft.com/office/drawing/2014/main" id="{479541ED-012B-6C49-BBC8-F1247F738B82}"/>
                  </a:ext>
                </a:extLst>
              </p:cNvPr>
              <p:cNvCxnSpPr/>
              <p:nvPr/>
            </p:nvCxnSpPr>
            <p:spPr>
              <a:xfrm>
                <a:off x="5658416" y="4590107"/>
                <a:ext cx="0" cy="1466661"/>
              </a:xfrm>
              <a:prstGeom prst="line">
                <a:avLst/>
              </a:prstGeom>
              <a:ln w="22225">
                <a:solidFill>
                  <a:schemeClr val="tx1"/>
                </a:solidFill>
              </a:ln>
            </p:spPr>
            <p:style>
              <a:lnRef idx="1">
                <a:schemeClr val="dk1"/>
              </a:lnRef>
              <a:fillRef idx="0">
                <a:schemeClr val="dk1"/>
              </a:fillRef>
              <a:effectRef idx="0">
                <a:schemeClr val="dk1"/>
              </a:effectRef>
              <a:fontRef idx="minor">
                <a:schemeClr val="tx1"/>
              </a:fontRef>
            </p:style>
          </p:cxnSp>
        </p:grpSp>
        <p:grpSp>
          <p:nvGrpSpPr>
            <p:cNvPr id="40" name="Group 39">
              <a:extLst>
                <a:ext uri="{FF2B5EF4-FFF2-40B4-BE49-F238E27FC236}">
                  <a16:creationId xmlns:a16="http://schemas.microsoft.com/office/drawing/2014/main" id="{EFB60D02-09A9-CE44-87C3-86E7232A62F7}"/>
                </a:ext>
              </a:extLst>
            </p:cNvPr>
            <p:cNvGrpSpPr/>
            <p:nvPr/>
          </p:nvGrpSpPr>
          <p:grpSpPr>
            <a:xfrm>
              <a:off x="1832774" y="2210335"/>
              <a:ext cx="1422522" cy="1811470"/>
              <a:chOff x="3086183" y="3632510"/>
              <a:chExt cx="2628900" cy="3340100"/>
            </a:xfrm>
          </p:grpSpPr>
          <p:pic>
            <p:nvPicPr>
              <p:cNvPr id="41" name="Picture 40">
                <a:extLst>
                  <a:ext uri="{FF2B5EF4-FFF2-40B4-BE49-F238E27FC236}">
                    <a16:creationId xmlns:a16="http://schemas.microsoft.com/office/drawing/2014/main" id="{A2AD4312-3F7A-884B-BAC4-400D8DF1D8C6}"/>
                  </a:ext>
                </a:extLst>
              </p:cNvPr>
              <p:cNvPicPr>
                <a:picLocks noChangeAspect="1"/>
              </p:cNvPicPr>
              <p:nvPr/>
            </p:nvPicPr>
            <p:blipFill>
              <a:blip r:embed="rId5">
                <a:extLst>
                  <a:ext uri="{BEBA8EAE-BF5A-486C-A8C5-ECC9F3942E4B}">
                    <a14:imgProps xmlns:a14="http://schemas.microsoft.com/office/drawing/2010/main">
                      <a14:imgLayer r:embed="rId9">
                        <a14:imgEffect>
                          <a14:backgroundRemoval t="1521" b="99810" l="2899" r="100000"/>
                        </a14:imgEffect>
                      </a14:imgLayer>
                    </a14:imgProps>
                  </a:ext>
                </a:extLst>
              </a:blip>
              <a:stretch>
                <a:fillRect/>
              </a:stretch>
            </p:blipFill>
            <p:spPr>
              <a:xfrm>
                <a:off x="3086183" y="3632510"/>
                <a:ext cx="2628900" cy="3340100"/>
              </a:xfrm>
              <a:prstGeom prst="rect">
                <a:avLst/>
              </a:prstGeom>
            </p:spPr>
          </p:pic>
          <p:cxnSp>
            <p:nvCxnSpPr>
              <p:cNvPr id="42" name="Straight Connector 41">
                <a:extLst>
                  <a:ext uri="{FF2B5EF4-FFF2-40B4-BE49-F238E27FC236}">
                    <a16:creationId xmlns:a16="http://schemas.microsoft.com/office/drawing/2014/main" id="{40B452B1-F1A5-3C46-8777-E3D8447FBA93}"/>
                  </a:ext>
                </a:extLst>
              </p:cNvPr>
              <p:cNvCxnSpPr/>
              <p:nvPr/>
            </p:nvCxnSpPr>
            <p:spPr>
              <a:xfrm>
                <a:off x="5658416" y="4590107"/>
                <a:ext cx="0" cy="1466661"/>
              </a:xfrm>
              <a:prstGeom prst="line">
                <a:avLst/>
              </a:prstGeom>
              <a:ln w="22225">
                <a:solidFill>
                  <a:schemeClr val="tx1"/>
                </a:solidFill>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51975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CDFA0F8-1093-9C41-B179-DF84E0F7A020}"/>
              </a:ext>
            </a:extLst>
          </p:cNvPr>
          <p:cNvSpPr txBox="1"/>
          <p:nvPr/>
        </p:nvSpPr>
        <p:spPr>
          <a:xfrm>
            <a:off x="461358" y="1497732"/>
            <a:ext cx="11324090" cy="2862322"/>
          </a:xfrm>
          <a:prstGeom prst="rect">
            <a:avLst/>
          </a:prstGeom>
          <a:noFill/>
        </p:spPr>
        <p:txBody>
          <a:bodyPr wrap="square" rtlCol="0">
            <a:spAutoFit/>
          </a:bodyPr>
          <a:lstStyle/>
          <a:p>
            <a:pPr algn="ctr"/>
            <a:r>
              <a:rPr lang="en-US" sz="3600" dirty="0"/>
              <a:t>How would we build a version control system…</a:t>
            </a:r>
          </a:p>
          <a:p>
            <a:pPr algn="ctr"/>
            <a:endParaRPr lang="en-US" sz="3600" dirty="0"/>
          </a:p>
          <a:p>
            <a:pPr algn="ctr"/>
            <a:r>
              <a:rPr lang="en-US" sz="3600" dirty="0"/>
              <a:t>designed for numeric data…</a:t>
            </a:r>
          </a:p>
          <a:p>
            <a:pPr algn="ctr"/>
            <a:endParaRPr lang="en-US" sz="3600" dirty="0"/>
          </a:p>
          <a:p>
            <a:pPr algn="ctr"/>
            <a:r>
              <a:rPr lang="en-US" sz="3600" dirty="0"/>
              <a:t>if we started from the ground up?</a:t>
            </a:r>
          </a:p>
        </p:txBody>
      </p:sp>
    </p:spTree>
    <p:extLst>
      <p:ext uri="{BB962C8B-B14F-4D97-AF65-F5344CB8AC3E}">
        <p14:creationId xmlns:p14="http://schemas.microsoft.com/office/powerpoint/2010/main" val="419836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animEffect transition="in" filter="fade">
                                      <p:cBhvr>
                                        <p:cTn id="11" dur="2000"/>
                                        <p:tgtEl>
                                          <p:spTgt spid="9">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animEffect transition="in" filter="fade">
                                      <p:cBhvr>
                                        <p:cTn id="15" dur="20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FD281E-6359-6A44-8004-15918C84725F}"/>
              </a:ext>
            </a:extLst>
          </p:cNvPr>
          <p:cNvSpPr/>
          <p:nvPr/>
        </p:nvSpPr>
        <p:spPr>
          <a:xfrm>
            <a:off x="700216" y="341123"/>
            <a:ext cx="11491784" cy="5904052"/>
          </a:xfrm>
          <a:prstGeom prst="rect">
            <a:avLst/>
          </a:prstGeom>
        </p:spPr>
        <p:txBody>
          <a:bodyPr wrap="square">
            <a:spAutoFit/>
          </a:bodyPr>
          <a:lstStyle/>
          <a:p>
            <a:r>
              <a:rPr lang="en-US" sz="2800" u="sng" dirty="0">
                <a:solidFill>
                  <a:srgbClr val="404040"/>
                </a:solidFill>
                <a:latin typeface="Lato"/>
              </a:rPr>
              <a:t>Design Goals</a:t>
            </a:r>
          </a:p>
          <a:p>
            <a:pPr>
              <a:buFont typeface="Arial" panose="020B0604020202020204" pitchFamily="34" charset="0"/>
              <a:buChar char="•"/>
            </a:pPr>
            <a:endParaRPr lang="en-US" dirty="0">
              <a:solidFill>
                <a:srgbClr val="404040"/>
              </a:solidFill>
              <a:latin typeface="Lato"/>
            </a:endParaRPr>
          </a:p>
          <a:p>
            <a:pPr marL="342900" indent="-342900">
              <a:lnSpc>
                <a:spcPct val="150000"/>
              </a:lnSpc>
              <a:buFont typeface="Arial" panose="020B0604020202020204" pitchFamily="34" charset="0"/>
              <a:buChar char="•"/>
            </a:pPr>
            <a:r>
              <a:rPr lang="en-US" sz="2800" dirty="0">
                <a:solidFill>
                  <a:srgbClr val="404040"/>
                </a:solidFill>
                <a:latin typeface="Lato"/>
              </a:rPr>
              <a:t> Efficiently store n-dimensional arrays.</a:t>
            </a:r>
          </a:p>
          <a:p>
            <a:pPr marL="342900" indent="-342900">
              <a:lnSpc>
                <a:spcPct val="150000"/>
              </a:lnSpc>
              <a:buFont typeface="Arial" panose="020B0604020202020204" pitchFamily="34" charset="0"/>
              <a:buChar char="•"/>
            </a:pPr>
            <a:r>
              <a:rPr lang="en-US" sz="2800" dirty="0">
                <a:solidFill>
                  <a:srgbClr val="404040"/>
                </a:solidFill>
                <a:latin typeface="Lato"/>
              </a:rPr>
              <a:t> Time travel through the history, checkout from any point. </a:t>
            </a:r>
          </a:p>
          <a:p>
            <a:pPr marL="342900" indent="-342900">
              <a:lnSpc>
                <a:spcPct val="150000"/>
              </a:lnSpc>
              <a:buFont typeface="Arial" panose="020B0604020202020204" pitchFamily="34" charset="0"/>
              <a:buChar char="•"/>
            </a:pPr>
            <a:r>
              <a:rPr lang="en-US" sz="2800" dirty="0">
                <a:solidFill>
                  <a:srgbClr val="404040"/>
                </a:solidFill>
                <a:latin typeface="Lato"/>
              </a:rPr>
              <a:t> Ensure integrity of data and history.</a:t>
            </a:r>
          </a:p>
          <a:p>
            <a:pPr marL="342900" indent="-342900">
              <a:lnSpc>
                <a:spcPct val="150000"/>
              </a:lnSpc>
              <a:buFont typeface="Arial" panose="020B0604020202020204" pitchFamily="34" charset="0"/>
              <a:buChar char="•"/>
            </a:pPr>
            <a:r>
              <a:rPr lang="en-US" sz="2800" dirty="0">
                <a:solidFill>
                  <a:srgbClr val="404040"/>
                </a:solidFill>
                <a:latin typeface="Lato"/>
              </a:rPr>
              <a:t> Zero cost branching &amp; merging.</a:t>
            </a:r>
          </a:p>
          <a:p>
            <a:pPr marL="342900" indent="-342900">
              <a:lnSpc>
                <a:spcPct val="150000"/>
              </a:lnSpc>
              <a:buFont typeface="Arial" panose="020B0604020202020204" pitchFamily="34" charset="0"/>
              <a:buChar char="•"/>
            </a:pPr>
            <a:r>
              <a:rPr lang="en-US" sz="2800" dirty="0">
                <a:solidFill>
                  <a:srgbClr val="404040"/>
                </a:solidFill>
                <a:latin typeface="Lato"/>
              </a:rPr>
              <a:t> Built for distribution &amp; collaboration.</a:t>
            </a:r>
          </a:p>
          <a:p>
            <a:pPr marL="342900" indent="-342900">
              <a:lnSpc>
                <a:spcPct val="150000"/>
              </a:lnSpc>
              <a:buFont typeface="Arial" panose="020B0604020202020204" pitchFamily="34" charset="0"/>
              <a:buChar char="•"/>
            </a:pPr>
            <a:r>
              <a:rPr lang="en-US" sz="2800" dirty="0">
                <a:solidFill>
                  <a:srgbClr val="404040"/>
                </a:solidFill>
                <a:latin typeface="Lato"/>
              </a:rPr>
              <a:t> Partially clone / fetch small parts of data from massive dataset.</a:t>
            </a:r>
          </a:p>
          <a:p>
            <a:pPr marL="342900" indent="-342900">
              <a:lnSpc>
                <a:spcPct val="150000"/>
              </a:lnSpc>
              <a:buFont typeface="Arial" panose="020B0604020202020204" pitchFamily="34" charset="0"/>
              <a:buChar char="•"/>
            </a:pPr>
            <a:r>
              <a:rPr lang="en-US" sz="2800" dirty="0">
                <a:solidFill>
                  <a:srgbClr val="404040"/>
                </a:solidFill>
                <a:latin typeface="Lato"/>
              </a:rPr>
              <a:t>Ability to saturate requests from reasonable sized compute clusters.</a:t>
            </a:r>
          </a:p>
          <a:p>
            <a:pPr marL="342900" indent="-342900">
              <a:lnSpc>
                <a:spcPct val="150000"/>
              </a:lnSpc>
              <a:buFont typeface="Arial" panose="020B0604020202020204" pitchFamily="34" charset="0"/>
              <a:buChar char="•"/>
            </a:pPr>
            <a:r>
              <a:rPr lang="en-US" sz="2800" dirty="0">
                <a:solidFill>
                  <a:srgbClr val="404040"/>
                </a:solidFill>
                <a:latin typeface="Lato"/>
              </a:rPr>
              <a:t> Simple to use</a:t>
            </a:r>
            <a:endParaRPr lang="en-US" sz="2400" dirty="0">
              <a:solidFill>
                <a:srgbClr val="404040"/>
              </a:solidFill>
              <a:latin typeface="Lato"/>
            </a:endParaRPr>
          </a:p>
        </p:txBody>
      </p:sp>
    </p:spTree>
    <p:extLst>
      <p:ext uri="{BB962C8B-B14F-4D97-AF65-F5344CB8AC3E}">
        <p14:creationId xmlns:p14="http://schemas.microsoft.com/office/powerpoint/2010/main" val="329227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5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fade">
                                      <p:cBhvr>
                                        <p:cTn id="37" dur="500"/>
                                        <p:tgtEl>
                                          <p:spTgt spid="2">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9" end="9"/>
                                            </p:txEl>
                                          </p:spTgt>
                                        </p:tgtEl>
                                        <p:attrNameLst>
                                          <p:attrName>style.visibility</p:attrName>
                                        </p:attrNameLst>
                                      </p:cBhvr>
                                      <p:to>
                                        <p:strVal val="visible"/>
                                      </p:to>
                                    </p:set>
                                    <p:animEffect transition="in" filter="fade">
                                      <p:cBhvr>
                                        <p:cTn id="4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AA7B90-26D8-654A-9C16-E14728B76F92}"/>
              </a:ext>
            </a:extLst>
          </p:cNvPr>
          <p:cNvSpPr txBox="1"/>
          <p:nvPr/>
        </p:nvSpPr>
        <p:spPr>
          <a:xfrm>
            <a:off x="535835" y="940522"/>
            <a:ext cx="5918886" cy="5632311"/>
          </a:xfrm>
          <a:prstGeom prst="rect">
            <a:avLst/>
          </a:prstGeom>
          <a:noFill/>
        </p:spPr>
        <p:txBody>
          <a:bodyPr wrap="square" rtlCol="0">
            <a:spAutoFit/>
          </a:bodyPr>
          <a:lstStyle/>
          <a:p>
            <a:r>
              <a:rPr lang="en-US" dirty="0"/>
              <a:t>Domain Specific Needs </a:t>
            </a:r>
          </a:p>
          <a:p>
            <a:pPr marL="285750" indent="-285750">
              <a:buFontTx/>
              <a:buChar char="-"/>
            </a:pPr>
            <a:r>
              <a:rPr lang="en-US" dirty="0"/>
              <a:t>Large-scale, n-dimensional, dense &amp; sparse arrays</a:t>
            </a:r>
          </a:p>
          <a:p>
            <a:endParaRPr lang="en-US" dirty="0"/>
          </a:p>
          <a:p>
            <a:r>
              <a:rPr lang="en-US" dirty="0"/>
              <a:t>Storage Size Requirements</a:t>
            </a:r>
          </a:p>
          <a:p>
            <a:pPr marL="285750" indent="-285750">
              <a:buFontTx/>
              <a:buChar char="-"/>
            </a:pPr>
            <a:r>
              <a:rPr lang="en-US" dirty="0"/>
              <a:t>No good if size of any dataset repository exceeds individual developer capabilities (mid-grade laptop / workstation)</a:t>
            </a:r>
          </a:p>
          <a:p>
            <a:endParaRPr lang="en-US" dirty="0"/>
          </a:p>
          <a:p>
            <a:r>
              <a:rPr lang="en-US" dirty="0"/>
              <a:t>Data Integrity &amp; Provenance</a:t>
            </a:r>
          </a:p>
          <a:p>
            <a:pPr marL="285750" indent="-285750">
              <a:buFontTx/>
              <a:buChar char="-"/>
            </a:pPr>
            <a:r>
              <a:rPr lang="en-US" dirty="0"/>
              <a:t>How to ensure that Data in == Data out for all of history? No Exceptions.</a:t>
            </a:r>
          </a:p>
          <a:p>
            <a:pPr marL="285750" indent="-285750">
              <a:buFontTx/>
              <a:buChar char="-"/>
            </a:pPr>
            <a:r>
              <a:rPr lang="en-US" dirty="0"/>
              <a:t>How to verify historical record?</a:t>
            </a:r>
          </a:p>
          <a:p>
            <a:endParaRPr lang="en-US" dirty="0"/>
          </a:p>
          <a:p>
            <a:r>
              <a:rPr lang="en-US" dirty="0"/>
              <a:t>Performance Scaling</a:t>
            </a:r>
          </a:p>
          <a:p>
            <a:pPr marL="285750" indent="-285750">
              <a:buFontTx/>
              <a:buChar char="-"/>
            </a:pPr>
            <a:r>
              <a:rPr lang="en-US" dirty="0"/>
              <a:t>Scale from individual laptop to large cluster training DL models.</a:t>
            </a:r>
          </a:p>
          <a:p>
            <a:endParaRPr lang="en-US" dirty="0"/>
          </a:p>
          <a:p>
            <a:r>
              <a:rPr lang="en-US" dirty="0"/>
              <a:t>Collaboration (Distribution) </a:t>
            </a:r>
          </a:p>
          <a:p>
            <a:pPr marL="285750" indent="-285750">
              <a:buFontTx/>
              <a:buChar char="-"/>
            </a:pPr>
            <a:r>
              <a:rPr lang="en-US" dirty="0"/>
              <a:t>How to branch / diff / merge array data?</a:t>
            </a:r>
          </a:p>
          <a:p>
            <a:pPr marL="285750" indent="-285750">
              <a:buFontTx/>
              <a:buChar char="-"/>
            </a:pPr>
            <a:r>
              <a:rPr lang="en-US" dirty="0"/>
              <a:t>Transfer speed limitations (due to data size)</a:t>
            </a:r>
          </a:p>
        </p:txBody>
      </p:sp>
      <p:sp>
        <p:nvSpPr>
          <p:cNvPr id="3" name="TextBox 2">
            <a:extLst>
              <a:ext uri="{FF2B5EF4-FFF2-40B4-BE49-F238E27FC236}">
                <a16:creationId xmlns:a16="http://schemas.microsoft.com/office/drawing/2014/main" id="{8A68CC13-A61B-5340-B77A-F9A7819C3165}"/>
              </a:ext>
            </a:extLst>
          </p:cNvPr>
          <p:cNvSpPr txBox="1"/>
          <p:nvPr/>
        </p:nvSpPr>
        <p:spPr>
          <a:xfrm>
            <a:off x="535835" y="298036"/>
            <a:ext cx="3506409" cy="523220"/>
          </a:xfrm>
          <a:prstGeom prst="rect">
            <a:avLst/>
          </a:prstGeom>
          <a:noFill/>
        </p:spPr>
        <p:txBody>
          <a:bodyPr wrap="none" rtlCol="0">
            <a:spAutoFit/>
          </a:bodyPr>
          <a:lstStyle/>
          <a:p>
            <a:r>
              <a:rPr lang="en-US" sz="2800" dirty="0"/>
              <a:t>Problems We Will Face</a:t>
            </a:r>
          </a:p>
        </p:txBody>
      </p:sp>
    </p:spTree>
    <p:extLst>
      <p:ext uri="{BB962C8B-B14F-4D97-AF65-F5344CB8AC3E}">
        <p14:creationId xmlns:p14="http://schemas.microsoft.com/office/powerpoint/2010/main" val="244029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fade">
                                      <p:cBhvr>
                                        <p:cTn id="18" dur="500"/>
                                        <p:tgtEl>
                                          <p:spTgt spid="2">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fade">
                                      <p:cBhvr>
                                        <p:cTn id="23" dur="500"/>
                                        <p:tgtEl>
                                          <p:spTgt spid="2">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
                                            <p:txEl>
                                              <p:pRg st="7" end="7"/>
                                            </p:txEl>
                                          </p:spTgt>
                                        </p:tgtEl>
                                        <p:attrNameLst>
                                          <p:attrName>style.visibility</p:attrName>
                                        </p:attrNameLst>
                                      </p:cBhvr>
                                      <p:to>
                                        <p:strVal val="visible"/>
                                      </p:to>
                                    </p:set>
                                    <p:animEffect transition="in" filter="fade">
                                      <p:cBhvr>
                                        <p:cTn id="26" dur="500"/>
                                        <p:tgtEl>
                                          <p:spTgt spid="2">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animEffect transition="in" filter="fade">
                                      <p:cBhvr>
                                        <p:cTn id="29" dur="500"/>
                                        <p:tgtEl>
                                          <p:spTgt spid="2">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10" end="10"/>
                                            </p:txEl>
                                          </p:spTgt>
                                        </p:tgtEl>
                                        <p:attrNameLst>
                                          <p:attrName>style.visibility</p:attrName>
                                        </p:attrNameLst>
                                      </p:cBhvr>
                                      <p:to>
                                        <p:strVal val="visible"/>
                                      </p:to>
                                    </p:set>
                                    <p:animEffect transition="in" filter="fade">
                                      <p:cBhvr>
                                        <p:cTn id="34" dur="500"/>
                                        <p:tgtEl>
                                          <p:spTgt spid="2">
                                            <p:txEl>
                                              <p:pRg st="10" end="1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2">
                                            <p:txEl>
                                              <p:pRg st="11" end="11"/>
                                            </p:txEl>
                                          </p:spTgt>
                                        </p:tgtEl>
                                        <p:attrNameLst>
                                          <p:attrName>style.visibility</p:attrName>
                                        </p:attrNameLst>
                                      </p:cBhvr>
                                      <p:to>
                                        <p:strVal val="visible"/>
                                      </p:to>
                                    </p:set>
                                    <p:animEffect transition="in" filter="fade">
                                      <p:cBhvr>
                                        <p:cTn id="37" dur="500"/>
                                        <p:tgtEl>
                                          <p:spTgt spid="2">
                                            <p:txEl>
                                              <p:pRg st="11" end="1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13" end="13"/>
                                            </p:txEl>
                                          </p:spTgt>
                                        </p:tgtEl>
                                        <p:attrNameLst>
                                          <p:attrName>style.visibility</p:attrName>
                                        </p:attrNameLst>
                                      </p:cBhvr>
                                      <p:to>
                                        <p:strVal val="visible"/>
                                      </p:to>
                                    </p:set>
                                    <p:animEffect transition="in" filter="fade">
                                      <p:cBhvr>
                                        <p:cTn id="42" dur="500"/>
                                        <p:tgtEl>
                                          <p:spTgt spid="2">
                                            <p:txEl>
                                              <p:pRg st="13" end="13"/>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
                                            <p:txEl>
                                              <p:pRg st="14" end="14"/>
                                            </p:txEl>
                                          </p:spTgt>
                                        </p:tgtEl>
                                        <p:attrNameLst>
                                          <p:attrName>style.visibility</p:attrName>
                                        </p:attrNameLst>
                                      </p:cBhvr>
                                      <p:to>
                                        <p:strVal val="visible"/>
                                      </p:to>
                                    </p:set>
                                    <p:animEffect transition="in" filter="fade">
                                      <p:cBhvr>
                                        <p:cTn id="45" dur="500"/>
                                        <p:tgtEl>
                                          <p:spTgt spid="2">
                                            <p:txEl>
                                              <p:pRg st="14" end="14"/>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2">
                                            <p:txEl>
                                              <p:pRg st="15" end="15"/>
                                            </p:txEl>
                                          </p:spTgt>
                                        </p:tgtEl>
                                        <p:attrNameLst>
                                          <p:attrName>style.visibility</p:attrName>
                                        </p:attrNameLst>
                                      </p:cBhvr>
                                      <p:to>
                                        <p:strVal val="visible"/>
                                      </p:to>
                                    </p:set>
                                    <p:animEffect transition="in" filter="fade">
                                      <p:cBhvr>
                                        <p:cTn id="48" dur="500"/>
                                        <p:tgtEl>
                                          <p:spTgt spid="2">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1513</TotalTime>
  <Words>2083</Words>
  <Application>Microsoft Macintosh PowerPoint</Application>
  <PresentationFormat>Widescreen</PresentationFormat>
  <Paragraphs>411</Paragraphs>
  <Slides>28</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Lato</vt:lpstr>
      <vt:lpstr>Wingdings</vt:lpstr>
      <vt:lpstr>Office Theme</vt:lpstr>
      <vt:lpstr>Hangar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Hangar in a nutshell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 Izzo</dc:creator>
  <cp:lastModifiedBy>Microsoft Office User</cp:lastModifiedBy>
  <cp:revision>175</cp:revision>
  <dcterms:created xsi:type="dcterms:W3CDTF">2019-05-23T21:30:07Z</dcterms:created>
  <dcterms:modified xsi:type="dcterms:W3CDTF">2020-07-23T00:09:37Z</dcterms:modified>
</cp:coreProperties>
</file>