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9" r:id="rId12"/>
    <p:sldId id="260" r:id="rId13"/>
    <p:sldId id="261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B"/>
    <a:srgbClr val="E75112"/>
    <a:srgbClr val="62C4DD"/>
    <a:srgbClr val="45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780"/>
  </p:normalViewPr>
  <p:slideViewPr>
    <p:cSldViewPr>
      <p:cViewPr varScale="1">
        <p:scale>
          <a:sx n="161" d="100"/>
          <a:sy n="161" d="100"/>
        </p:scale>
        <p:origin x="-8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61458-A3BA-2C45-8591-D0808DC45227}" type="datetime1">
              <a:rPr lang="fr-FR" smtClean="0"/>
              <a:t>26/06/20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F31A6-0184-974D-86AA-C586DB5E4A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0143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49AC0-28DF-7E44-B180-9AA803785E8F}" type="datetime1">
              <a:rPr lang="fr-FR" smtClean="0"/>
              <a:t>26/06/20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864A8-E5E8-4C6C-89E7-BC8C8B4867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9422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864A8-E5E8-4C6C-89E7-BC8C8B4867BC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69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079999"/>
            <a:ext cx="9144000" cy="1872296"/>
          </a:xfrm>
          <a:prstGeom prst="rect">
            <a:avLst/>
          </a:prstGeom>
          <a:solidFill>
            <a:srgbClr val="E75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 userDrawn="1"/>
        </p:nvCxnSpPr>
        <p:spPr>
          <a:xfrm flipH="1">
            <a:off x="6984958" y="5750260"/>
            <a:ext cx="1979530" cy="0"/>
          </a:xfrm>
          <a:prstGeom prst="line">
            <a:avLst/>
          </a:prstGeom>
          <a:ln>
            <a:solidFill>
              <a:srgbClr val="62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6696744" y="1340768"/>
            <a:ext cx="23397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b="0" dirty="0">
                <a:solidFill>
                  <a:srgbClr val="1B4367"/>
                </a:solidFill>
                <a:latin typeface="Arial Narrow" panose="020B0606020202030204" pitchFamily="34" charset="0"/>
              </a:rPr>
              <a:t>in2p3.cnrs.fr</a:t>
            </a:r>
          </a:p>
        </p:txBody>
      </p:sp>
      <p:sp>
        <p:nvSpPr>
          <p:cNvPr id="15" name="Titre 1"/>
          <p:cNvSpPr txBox="1">
            <a:spLocks/>
          </p:cNvSpPr>
          <p:nvPr userDrawn="1"/>
        </p:nvSpPr>
        <p:spPr>
          <a:xfrm>
            <a:off x="2123728" y="332656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fr-FR" sz="3600" dirty="0">
                <a:solidFill>
                  <a:srgbClr val="E7511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Institut national de physique nucléaire </a:t>
            </a:r>
          </a:p>
          <a:p>
            <a:pPr algn="r"/>
            <a:r>
              <a:rPr lang="fr-FR" altLang="fr-FR" sz="3600" dirty="0">
                <a:solidFill>
                  <a:srgbClr val="E7511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et de physique des particules</a:t>
            </a:r>
            <a:endParaRPr lang="fr-FR" sz="3600" dirty="0">
              <a:solidFill>
                <a:srgbClr val="E7511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87624" y="6516000"/>
            <a:ext cx="676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de-DE" sz="1200" smtClean="0"/>
              <a:t>Paris - 24/06/20</a:t>
            </a:r>
            <a:endParaRPr lang="fr-FR" sz="120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69754" y="5196832"/>
            <a:ext cx="7380312" cy="464416"/>
          </a:xfrm>
        </p:spPr>
        <p:txBody>
          <a:bodyPr>
            <a:noAutofit/>
          </a:bodyPr>
          <a:lstStyle>
            <a:lvl1pPr algn="r">
              <a:defRPr sz="3000" b="0" i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4824"/>
            <a:ext cx="9157313" cy="3311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ED3377-1CB8-3D4E-AB0C-DBF6CAA41290}"/>
              </a:ext>
            </a:extLst>
          </p:cNvPr>
          <p:cNvSpPr/>
          <p:nvPr userDrawn="1"/>
        </p:nvSpPr>
        <p:spPr>
          <a:xfrm>
            <a:off x="4427984" y="58070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i="1" dirty="0">
                <a:solidFill>
                  <a:schemeClr val="bg1"/>
                </a:solidFill>
              </a:rPr>
              <a:t>M.</a:t>
            </a:r>
            <a:r>
              <a:rPr lang="fr-FR" sz="1800" i="1" baseline="0" dirty="0">
                <a:solidFill>
                  <a:schemeClr val="bg1"/>
                </a:solidFill>
              </a:rPr>
              <a:t> ou Mme UNTEL</a:t>
            </a:r>
            <a:r>
              <a:rPr lang="fr-FR" sz="1800" i="1" dirty="0">
                <a:solidFill>
                  <a:schemeClr val="bg1"/>
                </a:solidFill>
              </a:rPr>
              <a:t> – Laboratoire </a:t>
            </a:r>
            <a:r>
              <a:rPr lang="fr-FR" sz="1800" i="1" dirty="0" err="1">
                <a:solidFill>
                  <a:schemeClr val="bg1"/>
                </a:solidFill>
              </a:rPr>
              <a:t>bla</a:t>
            </a:r>
            <a:r>
              <a:rPr lang="fr-FR" sz="1800" i="1" dirty="0">
                <a:solidFill>
                  <a:schemeClr val="bg1"/>
                </a:solidFill>
              </a:rPr>
              <a:t> </a:t>
            </a:r>
            <a:r>
              <a:rPr lang="fr-FR" sz="1800" i="1" dirty="0" err="1">
                <a:solidFill>
                  <a:schemeClr val="bg1"/>
                </a:solidFill>
              </a:rPr>
              <a:t>bla</a:t>
            </a:r>
            <a:r>
              <a:rPr lang="fr-FR" sz="1800" i="1" dirty="0">
                <a:solidFill>
                  <a:schemeClr val="bg1"/>
                </a:solidFill>
              </a:rPr>
              <a:t/>
            </a:r>
            <a:br>
              <a:rPr lang="fr-FR" sz="1800" i="1" dirty="0">
                <a:solidFill>
                  <a:schemeClr val="bg1"/>
                </a:solidFill>
              </a:rPr>
            </a:br>
            <a:r>
              <a:rPr lang="fr-FR" sz="1800" i="1" dirty="0">
                <a:solidFill>
                  <a:srgbClr val="FFFF00"/>
                </a:solidFill>
              </a:rPr>
              <a:t>monsieur.untel@in2p3.fr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34C6856-93C5-E94D-BA77-DE276E3D8D56}"/>
              </a:ext>
            </a:extLst>
          </p:cNvPr>
          <p:cNvSpPr txBox="1"/>
          <p:nvPr userDrawn="1"/>
        </p:nvSpPr>
        <p:spPr>
          <a:xfrm>
            <a:off x="6084168" y="4109010"/>
            <a:ext cx="299729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Entretiens Annuels Projets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D42082B-C51F-4D4A-9FE8-BE1A1FDA80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271" y="182914"/>
            <a:ext cx="1442483" cy="144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1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r>
              <a:rPr lang="de-DE" smtClean="0"/>
              <a:t>Paris - 24/06/20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fld id="{5A41D906-68FB-4FCF-A226-CB4AF2FE620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xmlns="" id="{88E2FC32-ED7C-FA4B-94C4-3D0E5B749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E0FE2E31-FA02-3C4D-A384-3B4F60B7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04" y="260648"/>
            <a:ext cx="7380312" cy="3460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9642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r>
              <a:rPr lang="de-DE" smtClean="0"/>
              <a:t>Paris - 24/06/20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fld id="{5A41D906-68FB-4FCF-A226-CB4AF2FE620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xmlns="" id="{11D35837-75E8-3C49-AE75-8F9B87B1E69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571F9CFD-73C7-434A-A7B2-49151489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04" y="260648"/>
            <a:ext cx="7380312" cy="3460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5677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 userDrawn="1"/>
        </p:nvSpPr>
        <p:spPr>
          <a:xfrm>
            <a:off x="3635896" y="927600"/>
            <a:ext cx="5508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14992"/>
            <a:ext cx="9144000" cy="230045"/>
          </a:xfrm>
          <a:prstGeom prst="rect">
            <a:avLst/>
          </a:prstGeom>
          <a:gradFill flip="none" rotWithShape="1">
            <a:gsLst>
              <a:gs pos="0">
                <a:srgbClr val="E75112"/>
              </a:gs>
              <a:gs pos="66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50" y="114992"/>
            <a:ext cx="636050" cy="230045"/>
          </a:xfrm>
          <a:prstGeom prst="rect">
            <a:avLst/>
          </a:prstGeom>
        </p:spPr>
      </p:pic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r>
              <a:rPr lang="de-DE" smtClean="0"/>
              <a:t>Paris - 24/06/20</a:t>
            </a:r>
            <a:endParaRPr lang="fr-FR" dirty="0"/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fld id="{5A41D906-68FB-4FCF-A226-CB4AF2FE620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490662"/>
            <a:ext cx="8507950" cy="34605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7511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CF4F2A73-E7E8-ED4E-B141-EBEDEC70A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D4CA93D-3525-9249-B3E5-5B6A2FA0EE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" y="6353630"/>
            <a:ext cx="828643" cy="459746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8E5E46E5-25CC-C04F-874A-FB7B80D94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22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6632"/>
            <a:ext cx="9144000" cy="637887"/>
          </a:xfrm>
          <a:prstGeom prst="rect">
            <a:avLst/>
          </a:prstGeom>
          <a:solidFill>
            <a:srgbClr val="E75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516000"/>
            <a:ext cx="51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294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Paris - 24/06/20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16416" y="65160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94B"/>
                </a:solidFill>
                <a:latin typeface="Arial Narrow" panose="020B0606020202030204" pitchFamily="34" charset="0"/>
              </a:defRPr>
            </a:lvl1pPr>
          </a:lstStyle>
          <a:p>
            <a:fld id="{5A41D906-68FB-4FCF-A226-CB4AF2FE620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977480" y="260648"/>
            <a:ext cx="4762872" cy="346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titre 10"/>
          <p:cNvSpPr>
            <a:spLocks noGrp="1"/>
          </p:cNvSpPr>
          <p:nvPr>
            <p:ph type="title"/>
          </p:nvPr>
        </p:nvSpPr>
        <p:spPr>
          <a:xfrm>
            <a:off x="936104" y="114729"/>
            <a:ext cx="7380312" cy="637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07766BF7-7152-8F4D-833A-7A2060F77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7993441C-B2E9-4D43-A74F-FFEF6CF4D7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504" y="6286127"/>
            <a:ext cx="459746" cy="4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9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z="1200" smtClean="0"/>
              <a:t>Paris - 24/06/20</a:t>
            </a:r>
            <a:endParaRPr lang="fr-FR" sz="1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604448" cy="1440160"/>
          </a:xfrm>
          <a:solidFill>
            <a:schemeClr val="accent3"/>
          </a:solidFill>
        </p:spPr>
        <p:txBody>
          <a:bodyPr/>
          <a:lstStyle/>
          <a:p>
            <a:r>
              <a:rPr lang="fr-FR" dirty="0" smtClean="0"/>
              <a:t>Groupe Neutrino du LPNHE: </a:t>
            </a:r>
            <a:r>
              <a:rPr lang="fr-FR" dirty="0"/>
              <a:t>contribution </a:t>
            </a:r>
            <a:r>
              <a:rPr lang="fr-FR" dirty="0" smtClean="0"/>
              <a:t>au projet HA</a:t>
            </a:r>
            <a:r>
              <a:rPr lang="fr-FR" dirty="0"/>
              <a:t>-</a:t>
            </a:r>
            <a:r>
              <a:rPr lang="fr-FR" dirty="0" smtClean="0"/>
              <a:t>TPC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(pour l’upgrade de ND280 dans l’expérience</a:t>
            </a:r>
            <a:r>
              <a:rPr lang="fr-FR" dirty="0"/>
              <a:t> </a:t>
            </a:r>
            <a:r>
              <a:rPr lang="fr-FR" dirty="0" smtClean="0"/>
              <a:t>T2K)</a:t>
            </a:r>
            <a:br>
              <a:rPr lang="fr-FR" dirty="0" smtClean="0"/>
            </a:br>
            <a:r>
              <a:rPr lang="fr-FR" sz="1600" dirty="0" err="1" smtClean="0"/>
              <a:t>resp</a:t>
            </a:r>
            <a:r>
              <a:rPr lang="fr-FR" sz="1600" dirty="0" smtClean="0"/>
              <a:t>. scientifique: B. Popov (boris.popov@lpnhe.in2p3.fr)</a:t>
            </a:r>
            <a:br>
              <a:rPr lang="fr-FR" sz="1600" dirty="0" smtClean="0"/>
            </a:br>
            <a:r>
              <a:rPr lang="fr-FR" sz="1600" dirty="0" err="1" smtClean="0"/>
              <a:t>resp</a:t>
            </a:r>
            <a:r>
              <a:rPr lang="fr-FR" sz="1600" dirty="0" smtClean="0"/>
              <a:t>. technique: J.M. </a:t>
            </a:r>
            <a:r>
              <a:rPr lang="fr-FR" sz="1600" dirty="0" err="1" smtClean="0"/>
              <a:t>Parraud</a:t>
            </a:r>
            <a:r>
              <a:rPr lang="fr-FR" sz="1600" dirty="0" smtClean="0"/>
              <a:t> (parraud@lpnhe.in2p3.fr)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185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Synthèse et consommation RH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7" y="946238"/>
            <a:ext cx="8280921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Contribuent au groupe neutrino du LPNHE:</a:t>
            </a:r>
          </a:p>
          <a:p>
            <a:pPr marL="285750" indent="-285750">
              <a:buFont typeface="Arial"/>
              <a:buChar char="•"/>
            </a:pPr>
            <a:r>
              <a:rPr lang="fr-FR" altLang="fr-FR" sz="1600" b="1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ITA</a:t>
            </a:r>
            <a:br>
              <a:rPr lang="fr-FR" altLang="fr-FR" sz="1600" b="1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Jean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-Marc 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Parraud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 (électronique): 50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%</a:t>
            </a:r>
            <a:b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François 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Toussenel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 (électronique): 10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%</a:t>
            </a:r>
            <a:b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Eric 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Pierre (électronique): 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10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%</a:t>
            </a:r>
            <a:b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Yann 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Orain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 (mécanique): 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40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%</a:t>
            </a:r>
            <a:b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Julien 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Philippe (mécanique): 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40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%</a:t>
            </a:r>
            <a:b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Diego 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Terront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 (informatique): 50%</a:t>
            </a:r>
          </a:p>
          <a:p>
            <a:endParaRPr lang="fr-FR" altLang="fr-FR" sz="1600" kern="0" dirty="0">
              <a:solidFill>
                <a:srgbClr val="00294B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fr-FR" altLang="fr-FR" sz="1600" b="1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Physiciens</a:t>
            </a:r>
            <a:br>
              <a:rPr lang="fr-FR" altLang="fr-FR" sz="1600" b="1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Bernard 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Andrieu (CR): 0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%</a:t>
            </a:r>
            <a:b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Adrien 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Blanchet (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postdoc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): 100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%</a:t>
            </a:r>
            <a:b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Alain 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Blondel (émérite): 20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%</a:t>
            </a:r>
            <a:b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Jacques 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Dumarchez (émérite): 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70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%</a:t>
            </a:r>
            <a:b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Claudio 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Giganti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 (CR): 70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%</a:t>
            </a:r>
            <a:b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Mathieu 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Guigue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 (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MdC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): 100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%</a:t>
            </a:r>
            <a:b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Jean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-Michel Lévy (bénévole): 50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%</a:t>
            </a:r>
            <a:b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Lucile 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Mellet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 (doctorante): 100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%</a:t>
            </a:r>
            <a:b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Viet 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Nguyen (doctorant): 100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%</a:t>
            </a:r>
            <a:b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XXX (doctorant): 100%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/>
            </a:r>
            <a:b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Boris 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Popov (DR): 100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%</a:t>
            </a:r>
            <a:b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Marco 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Zito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 (Directeur): 20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%</a:t>
            </a:r>
            <a:endParaRPr lang="fr-FR" altLang="fr-FR" sz="1600" kern="0" dirty="0">
              <a:solidFill>
                <a:srgbClr val="00294B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520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Etat des principaux risques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163200"/>
              </p:ext>
            </p:extLst>
          </p:nvPr>
        </p:nvGraphicFramePr>
        <p:xfrm>
          <a:off x="161365" y="1916832"/>
          <a:ext cx="8803123" cy="4257770"/>
        </p:xfrm>
        <a:graphic>
          <a:graphicData uri="http://schemas.openxmlformats.org/drawingml/2006/table">
            <a:tbl>
              <a:tblPr/>
              <a:tblGrid>
                <a:gridCol w="2466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284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Libellé</a:t>
                      </a:r>
                      <a:endParaRPr lang="fr-FR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Action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Responsable</a:t>
                      </a:r>
                      <a:endParaRPr lang="fr-FR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Criticité</a:t>
                      </a:r>
                      <a:endParaRPr lang="fr-FR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Tendance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3258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Livraison tardive </a:t>
                      </a:r>
                      <a:r>
                        <a:rPr lang="fr-FR" sz="1000" b="1" dirty="0">
                          <a:solidFill>
                            <a:srgbClr val="FF3300"/>
                          </a:solidFill>
                          <a:effectLst/>
                          <a:latin typeface="Arial"/>
                          <a:ea typeface="Times New Roman"/>
                        </a:rPr>
                        <a:t>(+25</a:t>
                      </a:r>
                      <a:r>
                        <a:rPr lang="fr-FR" sz="1000" b="1" baseline="0" dirty="0">
                          <a:solidFill>
                            <a:srgbClr val="FF3300"/>
                          </a:solidFill>
                          <a:effectLst/>
                          <a:latin typeface="Arial"/>
                          <a:ea typeface="Times New Roman"/>
                        </a:rPr>
                        <a:t> mois en tout, et on compte ..</a:t>
                      </a: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) des chaînes de détection de l’instrument et criticité de l’AIT du plan focal.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b="1" kern="1200" baseline="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Participation active à la revue de qualification des chaînes de détection</a:t>
                      </a:r>
                      <a:endParaRPr lang="fr-FR" sz="10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1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Estimation précise des risques techniques</a:t>
                      </a:r>
                      <a:r>
                        <a:rPr lang="fr-FR" sz="1000" b="1" kern="1200" baseline="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rémanents sur les modèles de production.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TBD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</a:t>
                      </a:r>
                      <a:endParaRPr kumimoji="0" lang="fr-FR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105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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8444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Retard sur</a:t>
                      </a: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la livraison des électroniques détecteurs par NASA.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Concertation</a:t>
                      </a:r>
                      <a:r>
                        <a:rPr lang="fr-FR" sz="1000" b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 étroite avec NASA pour évaluer la fourchette des retards et mise en place d ’une Read Team de suivi.</a:t>
                      </a:r>
                      <a:endParaRPr lang="fr-FR" sz="1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JL Biarrotte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  <a:sym typeface="Wingdings"/>
                        </a:rPr>
                        <a:t></a:t>
                      </a:r>
                      <a:endParaRPr lang="fr-FR" sz="3600" b="1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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Mauvais fonctionnement du modèle de qualification</a:t>
                      </a: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du 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DPU causant un retard sur les tests de l’EM et la livraison de l’instrument.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Analyse en cours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Utilisation d’une carte de production pour le test de l’EM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Réduction de la représentativité du test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R. Clédassou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  <a:sym typeface="Wingdings"/>
                        </a:rPr>
                        <a:t></a:t>
                      </a:r>
                      <a:endParaRPr lang="fr-FR" sz="3600" b="1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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Ressources humaines insuffisantes dans les laboratoires pour finaliser les développements en particulier</a:t>
                      </a: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sur le Data Center.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Analyse détaillée des implications et réductions de périmètre sur celles dont nous ne sommes pas responsables.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Responsable Technique de Projet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</a:t>
                      </a:r>
                      <a:endParaRPr kumimoji="0" lang="fr-FR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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Surconsommation</a:t>
                      </a: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RF liée à un a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llongement du calendrier au-delà des dates meilleures estimées (+3,1 M€ pour une hypothèse de livraison en décembre 2022).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La demande de recours</a:t>
                      </a:r>
                      <a:r>
                        <a:rPr lang="fr-FR" sz="1000" kern="1200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aux aléas sera décrites dans la prochaine fiche de suivi et formalisée à la reprévision budgétaire de septembre.</a:t>
                      </a:r>
                      <a:endParaRPr lang="fr-FR" sz="10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Responsable Technique de Projet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</a:t>
                      </a:r>
                      <a:endParaRPr kumimoji="0" lang="fr-FR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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Pas d ’infrastructure disponible pour la production des données niveau</a:t>
                      </a: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3.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Suivi de</a:t>
                      </a: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l’évolution du besoin de calcul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Ré-estimation des besoins de</a:t>
                      </a: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calcul d’ici la fin juin 2020.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Incorporation de LE3 dans l’accord INFN/IN2P3 d’ici fin 2021.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Responsable Scientifique de Projet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</a:t>
                      </a:r>
                      <a:endParaRPr lang="fr-FR" sz="3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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5906748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23527" y="946238"/>
            <a:ext cx="8280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Il ne s’agit pas ici de mettre le portefeuille des risques détaillés mais de faire remonter les plus critiques de façon synthétique.</a:t>
            </a:r>
          </a:p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Ici un exemple 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311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Principaux événements à venir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gray">
          <a:xfrm>
            <a:off x="768002" y="1545413"/>
            <a:ext cx="752216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3175" lvl="1" indent="0" defTabSz="9144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fr-FR" altLang="fr-FR" sz="2000" b="1" i="1" kern="0" dirty="0">
                <a:solidFill>
                  <a:schemeClr val="accent3"/>
                </a:solidFill>
                <a:cs typeface="Arial"/>
              </a:rPr>
              <a:t>Il s’agit des événements de l’année et des événements significatifs à venir (nos livraisons)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2000" b="1" kern="0" dirty="0">
                <a:solidFill>
                  <a:srgbClr val="005191"/>
                </a:solidFill>
                <a:cs typeface="Arial"/>
              </a:rPr>
              <a:t>Test de prototype TPC en faisceau à DESY	</a:t>
            </a:r>
            <a:r>
              <a:rPr lang="fr-FR" altLang="fr-FR" sz="2000" b="1" kern="0" dirty="0" smtClean="0">
                <a:solidFill>
                  <a:srgbClr val="005191"/>
                </a:solidFill>
                <a:cs typeface="Arial"/>
              </a:rPr>
              <a:t>	Octobre </a:t>
            </a:r>
            <a:r>
              <a:rPr lang="fr-FR" altLang="fr-FR" sz="2000" b="1" kern="0" dirty="0">
                <a:solidFill>
                  <a:srgbClr val="005191"/>
                </a:solidFill>
                <a:cs typeface="Arial"/>
              </a:rPr>
              <a:t>2020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2000" b="1" kern="0" dirty="0">
                <a:solidFill>
                  <a:srgbClr val="005191"/>
                </a:solidFill>
                <a:cs typeface="Arial"/>
              </a:rPr>
              <a:t>Proto demi-TPC complète au CERN	    	</a:t>
            </a:r>
            <a:r>
              <a:rPr lang="fr-FR" altLang="fr-FR" sz="2000" b="1" kern="0" dirty="0" smtClean="0">
                <a:solidFill>
                  <a:srgbClr val="005191"/>
                </a:solidFill>
                <a:cs typeface="Arial"/>
              </a:rPr>
              <a:t>Mars </a:t>
            </a:r>
            <a:r>
              <a:rPr lang="fr-FR" altLang="fr-FR" sz="2000" b="1" kern="0" dirty="0">
                <a:solidFill>
                  <a:srgbClr val="005191"/>
                </a:solidFill>
                <a:cs typeface="Arial"/>
              </a:rPr>
              <a:t>2021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2000" b="1" kern="0" dirty="0">
                <a:solidFill>
                  <a:srgbClr val="005191"/>
                </a:solidFill>
                <a:cs typeface="Arial"/>
              </a:rPr>
              <a:t>Installation HA-TPC au Japon			Mars 2022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2000" b="1" kern="0" dirty="0">
                <a:solidFill>
                  <a:srgbClr val="005191"/>
                </a:solidFill>
                <a:cs typeface="Arial"/>
              </a:rPr>
              <a:t>Prise de données pour T2K-II			Octobre 2022</a:t>
            </a:r>
          </a:p>
          <a:p>
            <a:pPr marL="3175" lvl="1" indent="0" defTabSz="9144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fr-FR" altLang="fr-FR" sz="2000" b="1" kern="0" dirty="0">
              <a:solidFill>
                <a:srgbClr val="00519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16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771800" y="6555189"/>
            <a:ext cx="5184000" cy="360000"/>
          </a:xfrm>
        </p:spPr>
        <p:txBody>
          <a:bodyPr/>
          <a:lstStyle/>
          <a:p>
            <a:r>
              <a:rPr lang="de-DE" smtClean="0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Synthèse et points à remonter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3529" y="908720"/>
            <a:ext cx="8280920" cy="2385269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En synthèse </a:t>
            </a:r>
            <a:r>
              <a:rPr lang="fr-FR" dirty="0"/>
              <a:t>:</a:t>
            </a:r>
          </a:p>
          <a:p>
            <a:pPr marL="184150" lvl="1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rgbClr val="005191"/>
                </a:solidFill>
                <a:cs typeface="Arial"/>
              </a:rPr>
              <a:t>Le développement de l’instrument se passe bien.</a:t>
            </a:r>
          </a:p>
          <a:p>
            <a:pPr marL="582737" lvl="2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rgbClr val="005191"/>
                </a:solidFill>
                <a:cs typeface="Arial"/>
              </a:rPr>
              <a:t>Les </a:t>
            </a:r>
            <a:r>
              <a:rPr lang="fr-FR" b="1" kern="0" dirty="0" smtClean="0">
                <a:solidFill>
                  <a:srgbClr val="005191"/>
                </a:solidFill>
                <a:cs typeface="Arial"/>
              </a:rPr>
              <a:t>premiers tests </a:t>
            </a:r>
            <a:r>
              <a:rPr lang="fr-FR" b="1" kern="0" dirty="0">
                <a:solidFill>
                  <a:srgbClr val="005191"/>
                </a:solidFill>
                <a:cs typeface="Arial"/>
              </a:rPr>
              <a:t>du prototype ont donné </a:t>
            </a:r>
            <a:r>
              <a:rPr lang="fr-FR" b="1" kern="0" dirty="0" smtClean="0">
                <a:solidFill>
                  <a:srgbClr val="005191"/>
                </a:solidFill>
                <a:cs typeface="Arial"/>
              </a:rPr>
              <a:t>satisfaction</a:t>
            </a:r>
          </a:p>
          <a:p>
            <a:pPr marL="582737" lvl="2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 smtClean="0">
                <a:solidFill>
                  <a:srgbClr val="005191"/>
                </a:solidFill>
                <a:cs typeface="Arial"/>
              </a:rPr>
              <a:t>Les tests en faisceau sont attendus pour l’automne, avant la production</a:t>
            </a:r>
            <a:endParaRPr lang="fr-FR" b="1" kern="0" dirty="0">
              <a:solidFill>
                <a:srgbClr val="005191"/>
              </a:solidFill>
              <a:cs typeface="Arial"/>
            </a:endParaRPr>
          </a:p>
          <a:p>
            <a:pPr marL="582737" lvl="2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Le coût de la production s’annonce conforme à l’attendu</a:t>
            </a:r>
          </a:p>
          <a:p>
            <a:pPr marL="582737" lvl="2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Le calendrier est </a:t>
            </a:r>
            <a:r>
              <a:rPr lang="fr-FR" b="1" kern="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tendu (le retard dû au Covid19 pèse sur le calendrier)</a:t>
            </a:r>
            <a:endParaRPr lang="fr-FR" b="1" kern="0" dirty="0">
              <a:solidFill>
                <a:srgbClr val="FF0000"/>
              </a:solidFill>
              <a:cs typeface="Arial"/>
            </a:endParaRPr>
          </a:p>
          <a:p>
            <a:pPr marL="184150" lvl="1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rgbClr val="005191"/>
                </a:solidFill>
                <a:cs typeface="Arial"/>
              </a:rPr>
              <a:t>I</a:t>
            </a:r>
            <a:r>
              <a:rPr lang="fr-FR" b="1" kern="0" dirty="0" smtClean="0">
                <a:solidFill>
                  <a:srgbClr val="005191"/>
                </a:solidFill>
                <a:cs typeface="Arial"/>
              </a:rPr>
              <a:t>ncertitude importante sur la capacité à réaliser la production complète en 2020 ou sur la nécessité de répartir sur 2020 et 2021</a:t>
            </a:r>
            <a:endParaRPr lang="fr-FR" b="1" kern="0" dirty="0">
              <a:solidFill>
                <a:srgbClr val="005191"/>
              </a:solidFill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528" y="3947227"/>
            <a:ext cx="8280920" cy="293926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Points à remonter </a:t>
            </a:r>
            <a:r>
              <a:rPr lang="fr-FR" dirty="0"/>
              <a:t>:</a:t>
            </a:r>
          </a:p>
          <a:p>
            <a:pPr marL="184150" lvl="1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rgbClr val="005191"/>
                </a:solidFill>
                <a:cs typeface="Arial"/>
              </a:rPr>
              <a:t>Nous souhaiterions </a:t>
            </a:r>
            <a:r>
              <a:rPr lang="fr-FR" b="1" kern="0" dirty="0" smtClean="0">
                <a:solidFill>
                  <a:srgbClr val="005191"/>
                </a:solidFill>
                <a:cs typeface="Arial"/>
              </a:rPr>
              <a:t>le soutien </a:t>
            </a:r>
            <a:r>
              <a:rPr lang="fr-FR" b="1" kern="0" dirty="0">
                <a:solidFill>
                  <a:srgbClr val="005191"/>
                </a:solidFill>
                <a:cs typeface="Arial"/>
              </a:rPr>
              <a:t>du </a:t>
            </a:r>
            <a:r>
              <a:rPr lang="fr-FR" b="1" kern="0" dirty="0" smtClean="0">
                <a:solidFill>
                  <a:srgbClr val="005191"/>
                </a:solidFill>
                <a:cs typeface="Arial"/>
              </a:rPr>
              <a:t>DAS dans les négociations de la collaboration T2K avec KEK pour le temps de faisceau </a:t>
            </a:r>
            <a:r>
              <a:rPr lang="fr-FR" b="1" kern="0" dirty="0">
                <a:solidFill>
                  <a:srgbClr val="005191"/>
                </a:solidFill>
                <a:cs typeface="Arial"/>
              </a:rPr>
              <a:t>d</a:t>
            </a:r>
            <a:r>
              <a:rPr lang="fr-FR" b="1" kern="0" dirty="0" smtClean="0">
                <a:solidFill>
                  <a:srgbClr val="005191"/>
                </a:solidFill>
                <a:cs typeface="Arial"/>
              </a:rPr>
              <a:t>es années à </a:t>
            </a:r>
            <a:r>
              <a:rPr lang="fr-FR" b="1" kern="0" dirty="0" smtClean="0">
                <a:solidFill>
                  <a:srgbClr val="005191"/>
                </a:solidFill>
                <a:cs typeface="Arial"/>
              </a:rPr>
              <a:t>venir</a:t>
            </a:r>
          </a:p>
          <a:p>
            <a:pPr marL="184150" lvl="1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dirty="0" smtClean="0"/>
              <a:t>Au </a:t>
            </a:r>
            <a:r>
              <a:rPr lang="fr-FR" b="1" dirty="0"/>
              <a:t>moment où la collaboration HK est en train de se constituer, nous souhaiterions le soutien de l’IN2P3: HK est la continuité de notre activité sur les oscillations de neutrinos au Japon depuis 15 ans. La mise à jour de la Stratégie Européenne recommande un soutien fort aux futures générations d’expériences sur les oscillations de neutrinos et nous souhaiterions que l’IN2P3 y souscrive en faisant de HK un projet de l’IN2P3. </a:t>
            </a:r>
            <a:endParaRPr lang="fr-FR" dirty="0"/>
          </a:p>
          <a:p>
            <a:pPr marL="184150" lvl="1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endParaRPr lang="fr-FR" b="1" kern="0" dirty="0">
              <a:solidFill>
                <a:srgbClr val="00519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19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Groupe Neutrino du LPNHE: contribution au projet HA-TPC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528793" y="980728"/>
            <a:ext cx="5363687" cy="5514432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Organisation et son évolution éventuelle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Avancement scientifique / faits marquants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Avancement technique / faits marquants</a:t>
            </a:r>
            <a:br>
              <a:rPr lang="fr-FR" sz="1800" b="1" dirty="0"/>
            </a:br>
            <a:r>
              <a:rPr lang="fr-FR" sz="1400" b="1" i="1" dirty="0" smtClean="0">
                <a:solidFill>
                  <a:schemeClr val="accent3"/>
                </a:solidFill>
              </a:rPr>
              <a:t>(1 </a:t>
            </a:r>
            <a:r>
              <a:rPr lang="fr-FR" sz="1400" b="1" i="1" dirty="0">
                <a:solidFill>
                  <a:schemeClr val="accent3"/>
                </a:solidFill>
              </a:rPr>
              <a:t>slides)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Communications et publications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Planning (principaux jalons) &amp; chemin critique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(2 slides)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Courbes de tendance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Synthèse des consommations RF et RH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(2 slides)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Etat des principaux risques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Principaux évènements à venir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Synthèse et points à remonter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61619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Rappel de l’organisation – évolutions éventuelles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7543" y="821025"/>
            <a:ext cx="8280921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400" kern="0" dirty="0">
                <a:latin typeface="Times New Roman"/>
                <a:cs typeface="Times New Roman"/>
              </a:rPr>
              <a:t>Depuis 15 ans le groupe neutrino du LPNHE est impliqué dans l'expérience T2k au Japon, avec des contributions à la construction et au fonctionnement, et il est aussi impliqué dans le fonctionnement de l'expérience ancillaire NA61 au CERN.</a:t>
            </a:r>
          </a:p>
          <a:p>
            <a:endParaRPr lang="fr-FR" altLang="fr-FR" sz="1400" kern="0" dirty="0">
              <a:latin typeface="Times New Roman"/>
              <a:cs typeface="Times New Roman"/>
            </a:endParaRP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L'upgrade de ND280 est coordonné par</a:t>
            </a: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 C. </a:t>
            </a:r>
            <a:r>
              <a:rPr lang="fr-FR" altLang="fr-FR" sz="1400" kern="0" dirty="0" err="1">
                <a:latin typeface="Times New Roman"/>
                <a:cs typeface="Times New Roman"/>
              </a:rPr>
              <a:t>Giganti</a:t>
            </a:r>
            <a:r>
              <a:rPr lang="fr-FR" altLang="fr-FR" sz="1400" kern="0" dirty="0">
                <a:latin typeface="Times New Roman"/>
                <a:cs typeface="Times New Roman"/>
              </a:rPr>
              <a:t> (LPNHE)</a:t>
            </a: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 M. </a:t>
            </a:r>
            <a:r>
              <a:rPr lang="fr-FR" altLang="fr-FR" sz="1400" kern="0" dirty="0" err="1">
                <a:latin typeface="Times New Roman"/>
                <a:cs typeface="Times New Roman"/>
              </a:rPr>
              <a:t>Yokoyama</a:t>
            </a:r>
            <a:r>
              <a:rPr lang="fr-FR" altLang="fr-FR" sz="1400" kern="0" dirty="0">
                <a:latin typeface="Times New Roman"/>
                <a:cs typeface="Times New Roman"/>
              </a:rPr>
              <a:t> (U. de Tokyo)</a:t>
            </a:r>
          </a:p>
          <a:p>
            <a:endParaRPr lang="fr-FR" altLang="fr-FR" sz="1400" kern="0" dirty="0">
              <a:latin typeface="Times New Roman"/>
              <a:cs typeface="Times New Roman"/>
            </a:endParaRP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Le groupe du LPNHE intervient dans </a:t>
            </a:r>
            <a:r>
              <a:rPr lang="fr-FR" altLang="fr-FR" sz="1400" kern="0" dirty="0" smtClean="0">
                <a:latin typeface="Times New Roman"/>
                <a:cs typeface="Times New Roman"/>
              </a:rPr>
              <a:t>3 </a:t>
            </a:r>
            <a:r>
              <a:rPr lang="fr-FR" altLang="fr-FR" sz="1400" kern="0" dirty="0">
                <a:latin typeface="Times New Roman"/>
                <a:cs typeface="Times New Roman"/>
              </a:rPr>
              <a:t>des X groupes de travail</a:t>
            </a: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qui structurent l'upgrade de ND280:</a:t>
            </a: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WG1: </a:t>
            </a:r>
            <a:r>
              <a:rPr lang="fr-FR" altLang="fr-FR" sz="1400" kern="0" dirty="0" smtClean="0">
                <a:latin typeface="Times New Roman"/>
                <a:cs typeface="Times New Roman"/>
              </a:rPr>
              <a:t>Intégration (</a:t>
            </a:r>
            <a:r>
              <a:rPr lang="fr-FR" altLang="fr-FR" sz="1400" kern="0" dirty="0">
                <a:latin typeface="Times New Roman"/>
                <a:cs typeface="Times New Roman"/>
              </a:rPr>
              <a:t>coordonné par </a:t>
            </a:r>
            <a:r>
              <a:rPr lang="fr-FR" altLang="fr-FR" sz="1400" kern="0" dirty="0" err="1">
                <a:latin typeface="Times New Roman"/>
                <a:cs typeface="Times New Roman"/>
              </a:rPr>
              <a:t>T</a:t>
            </a:r>
            <a:r>
              <a:rPr lang="fr-FR" altLang="fr-FR" sz="1400" kern="0" dirty="0">
                <a:latin typeface="Times New Roman"/>
                <a:cs typeface="Times New Roman"/>
              </a:rPr>
              <a:t>. Lux - IFAE Barcelone)</a:t>
            </a:r>
          </a:p>
          <a:p>
            <a:r>
              <a:rPr lang="fr-FR" altLang="fr-FR" sz="1400" kern="0" dirty="0" smtClean="0">
                <a:latin typeface="Times New Roman"/>
                <a:cs typeface="Times New Roman"/>
              </a:rPr>
              <a:t>WG2???: </a:t>
            </a:r>
            <a:r>
              <a:rPr lang="fr-FR" altLang="fr-FR" sz="1400" kern="0" dirty="0">
                <a:latin typeface="Times New Roman"/>
                <a:cs typeface="Times New Roman"/>
              </a:rPr>
              <a:t>HA-TPC (coordonné par G. </a:t>
            </a:r>
            <a:r>
              <a:rPr lang="fr-FR" altLang="fr-FR" sz="1400" kern="0" dirty="0" err="1">
                <a:latin typeface="Times New Roman"/>
                <a:cs typeface="Times New Roman"/>
              </a:rPr>
              <a:t>Collasuol</a:t>
            </a:r>
            <a:r>
              <a:rPr lang="fr-FR" altLang="fr-FR" sz="1400" kern="0" dirty="0">
                <a:latin typeface="Times New Roman"/>
                <a:cs typeface="Times New Roman"/>
              </a:rPr>
              <a:t> - INFN Padoue</a:t>
            </a:r>
            <a:r>
              <a:rPr lang="fr-FR" altLang="fr-FR" sz="1400" kern="0" dirty="0" smtClean="0">
                <a:latin typeface="Times New Roman"/>
                <a:cs typeface="Times New Roman"/>
              </a:rPr>
              <a:t>)</a:t>
            </a:r>
          </a:p>
          <a:p>
            <a:r>
              <a:rPr lang="fr-FR" altLang="fr-FR" sz="1400" kern="0" smtClean="0">
                <a:latin typeface="Times New Roman"/>
                <a:cs typeface="Times New Roman"/>
              </a:rPr>
              <a:t>WG?: </a:t>
            </a:r>
            <a:endParaRPr lang="fr-FR" altLang="fr-FR" sz="1400" kern="0" dirty="0">
              <a:latin typeface="Times New Roman"/>
              <a:cs typeface="Times New Roman"/>
            </a:endParaRPr>
          </a:p>
          <a:p>
            <a:endParaRPr lang="fr-FR" altLang="fr-FR" sz="1400" kern="0" dirty="0">
              <a:latin typeface="Times New Roman"/>
              <a:cs typeface="Times New Roman"/>
            </a:endParaRP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La contribution sur les HA-TPC est centrée sur l'électronique, dont la coordination est assurée par D. Calvet (CEA Saclay).</a:t>
            </a: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Le LPNHE est responsable de l'électronique front-end sous la coordination de JM </a:t>
            </a:r>
            <a:r>
              <a:rPr lang="fr-FR" altLang="fr-FR" sz="1400" kern="0" dirty="0" err="1">
                <a:latin typeface="Times New Roman"/>
                <a:cs typeface="Times New Roman"/>
              </a:rPr>
              <a:t>Parraud</a:t>
            </a:r>
            <a:r>
              <a:rPr lang="fr-FR" altLang="fr-FR" sz="1400" kern="0" dirty="0">
                <a:latin typeface="Times New Roman"/>
                <a:cs typeface="Times New Roman"/>
              </a:rPr>
              <a:t>.</a:t>
            </a: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Les différentes parties sont:</a:t>
            </a: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- </a:t>
            </a:r>
            <a:r>
              <a:rPr lang="fr-FR" altLang="fr-FR" sz="1400" kern="0" dirty="0" smtClean="0">
                <a:latin typeface="Times New Roman"/>
                <a:cs typeface="Times New Roman"/>
              </a:rPr>
              <a:t>design </a:t>
            </a:r>
            <a:r>
              <a:rPr lang="fr-FR" altLang="fr-FR" sz="1400" kern="0" dirty="0">
                <a:latin typeface="Times New Roman"/>
                <a:cs typeface="Times New Roman"/>
              </a:rPr>
              <a:t>et production des cartes FEC</a:t>
            </a: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- design et production des carapaces de refroidissement</a:t>
            </a: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- design et implémentation du système d'acquisition</a:t>
            </a:r>
          </a:p>
          <a:p>
            <a:endParaRPr lang="fr-FR" altLang="fr-FR" sz="1400" kern="0" dirty="0">
              <a:latin typeface="Times New Roman"/>
              <a:cs typeface="Times New Roman"/>
            </a:endParaRP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Au delà, le groupe est impliqué dans la définition d'une contribution française au projet HK récemment approuvé au Japon, et dans une R&amp;D préparatoire pour un nouveau système de synchronisation de l'électronique. La coordination de ce groupe dans HK est assurée par S. </a:t>
            </a:r>
            <a:r>
              <a:rPr lang="fr-FR" altLang="fr-FR" sz="1400" kern="0" dirty="0" err="1">
                <a:latin typeface="Times New Roman"/>
                <a:cs typeface="Times New Roman"/>
              </a:rPr>
              <a:t>Russo</a:t>
            </a:r>
            <a:r>
              <a:rPr lang="fr-FR" altLang="fr-FR" sz="1400" kern="0" dirty="0">
                <a:latin typeface="Times New Roman"/>
                <a:cs typeface="Times New Roman"/>
              </a:rPr>
              <a:t> (LPNHE). </a:t>
            </a:r>
            <a:endParaRPr lang="fr-FR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769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Avancement scientifique – faits marquants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7" y="946238"/>
            <a:ext cx="828092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T2K a récemment obtenu une contrainte importante sur la phase de violation de CP, 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𝛅</a:t>
            </a:r>
            <a:r>
              <a:rPr lang="fr-FR" altLang="fr-FR" sz="1600" kern="0" baseline="-25000" dirty="0" smtClean="0">
                <a:solidFill>
                  <a:srgbClr val="00294B"/>
                </a:solidFill>
                <a:latin typeface="Times New Roman"/>
                <a:cs typeface="Times New Roman"/>
              </a:rPr>
              <a:t>CP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. Pour la première fois une fraction importante des valeurs possibles est exclue à 3 sigma. Ce résultat a été publié dans la revue "Nature" et en a fait la couverture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.</a:t>
            </a:r>
          </a:p>
          <a:p>
            <a:endParaRPr lang="fr-FR" altLang="fr-FR" sz="1600" kern="0" dirty="0">
              <a:solidFill>
                <a:srgbClr val="00294B"/>
              </a:solidFill>
              <a:latin typeface="Times New Roman"/>
              <a:cs typeface="Times New Roman"/>
            </a:endParaRPr>
          </a:p>
          <a:p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Le projet Hyper-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Kamiokande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 a été approuvé par le gouvernement japonais et 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la 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collaboration est maintenant en train de se 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constituer.</a:t>
            </a:r>
          </a:p>
          <a:p>
            <a:endParaRPr lang="fr-FR" altLang="fr-FR" sz="1600" kern="0" dirty="0">
              <a:solidFill>
                <a:srgbClr val="00294B"/>
              </a:solidFill>
              <a:latin typeface="Times New Roman"/>
              <a:cs typeface="Times New Roman"/>
            </a:endParaRPr>
          </a:p>
          <a:p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La mise à jour de la Stratégie Européenne pour la Physique des Particules 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vient 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d'être adoptée par le Conseil du </a:t>
            </a:r>
            <a:r>
              <a:rPr lang="fr-FR" altLang="fr-FR" sz="16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CERN. 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Elle recommande en particulier un soutien fort aux expériences d'oscillations de neutrinos à longue ligne de base au Japon.</a:t>
            </a:r>
          </a:p>
          <a:p>
            <a:endParaRPr lang="fr-FR" altLang="fr-FR" b="1" i="1" kern="0" dirty="0" smtClean="0">
              <a:solidFill>
                <a:schemeClr val="accent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37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Avancement technique – faits marquants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7" y="946238"/>
            <a:ext cx="828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Le titre parle de lui-même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829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communication – publications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7" y="764704"/>
            <a:ext cx="8280921" cy="520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kern="0" dirty="0">
                <a:cs typeface="Arial"/>
              </a:rPr>
              <a:t>A </a:t>
            </a:r>
            <a:r>
              <a:rPr lang="fr-FR" altLang="fr-FR" b="1" kern="0" dirty="0" err="1">
                <a:cs typeface="Arial"/>
              </a:rPr>
              <a:t>list</a:t>
            </a:r>
            <a:r>
              <a:rPr lang="fr-FR" altLang="fr-FR" b="1" kern="0" dirty="0">
                <a:cs typeface="Arial"/>
              </a:rPr>
              <a:t> of </a:t>
            </a:r>
            <a:r>
              <a:rPr lang="fr-FR" altLang="fr-FR" b="1" kern="0" dirty="0" err="1">
                <a:cs typeface="Arial"/>
              </a:rPr>
              <a:t>selected</a:t>
            </a:r>
            <a:r>
              <a:rPr lang="fr-FR" altLang="fr-FR" b="1" kern="0" dirty="0">
                <a:cs typeface="Arial"/>
              </a:rPr>
              <a:t> </a:t>
            </a:r>
            <a:r>
              <a:rPr lang="fr-FR" altLang="fr-FR" b="1" kern="0" dirty="0" err="1">
                <a:cs typeface="Arial"/>
              </a:rPr>
              <a:t>recent</a:t>
            </a:r>
            <a:r>
              <a:rPr lang="fr-FR" altLang="fr-FR" b="1" kern="0" dirty="0">
                <a:cs typeface="Arial"/>
              </a:rPr>
              <a:t> publications </a:t>
            </a:r>
            <a:r>
              <a:rPr lang="fr-FR" altLang="fr-FR" kern="0" dirty="0">
                <a:cs typeface="Arial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200" kern="0" dirty="0">
                <a:latin typeface="Times New Roman"/>
                <a:cs typeface="Times New Roman"/>
              </a:rPr>
              <a:t>« </a:t>
            </a:r>
            <a:r>
              <a:rPr lang="fr-FR" altLang="fr-FR" sz="1200" kern="0" dirty="0" err="1">
                <a:latin typeface="Times New Roman"/>
                <a:cs typeface="Times New Roman"/>
              </a:rPr>
              <a:t>Simultaneous</a:t>
            </a:r>
            <a:r>
              <a:rPr lang="fr-FR" altLang="fr-FR" sz="1200" kern="0" dirty="0">
                <a:latin typeface="Times New Roman"/>
                <a:cs typeface="Times New Roman"/>
              </a:rPr>
              <a:t>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measurement</a:t>
            </a:r>
            <a:r>
              <a:rPr lang="fr-FR" altLang="fr-FR" sz="1200" kern="0" dirty="0">
                <a:latin typeface="Times New Roman"/>
                <a:cs typeface="Times New Roman"/>
              </a:rPr>
              <a:t> of the muon neutrino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charged-current</a:t>
            </a:r>
            <a:r>
              <a:rPr lang="fr-FR" altLang="fr-FR" sz="1200" kern="0" dirty="0">
                <a:latin typeface="Times New Roman"/>
                <a:cs typeface="Times New Roman"/>
              </a:rPr>
              <a:t> cross section on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oxygen</a:t>
            </a:r>
            <a:r>
              <a:rPr lang="fr-FR" altLang="fr-FR" sz="1200" kern="0" dirty="0">
                <a:latin typeface="Times New Roman"/>
                <a:cs typeface="Times New Roman"/>
              </a:rPr>
              <a:t> and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carbon</a:t>
            </a:r>
            <a:r>
              <a:rPr lang="fr-FR" altLang="fr-FR" sz="1200" kern="0" dirty="0">
                <a:latin typeface="Times New Roman"/>
                <a:cs typeface="Times New Roman"/>
              </a:rPr>
              <a:t>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without</a:t>
            </a:r>
            <a:r>
              <a:rPr lang="fr-FR" altLang="fr-FR" sz="1200" kern="0" dirty="0">
                <a:latin typeface="Times New Roman"/>
                <a:cs typeface="Times New Roman"/>
              </a:rPr>
              <a:t> pions in the final state at T2K », T2K Collaboration • K. Abe et al.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Phys.Rev.D</a:t>
            </a:r>
            <a:r>
              <a:rPr lang="fr-FR" altLang="fr-FR" sz="1200" kern="0" dirty="0">
                <a:latin typeface="Times New Roman"/>
                <a:cs typeface="Times New Roman"/>
              </a:rPr>
              <a:t> 101 (2020) 11, 112004 • e-</a:t>
            </a:r>
            <a:r>
              <a:rPr lang="fr-FR" altLang="fr-FR" sz="1200" kern="0" dirty="0" err="1">
                <a:latin typeface="Times New Roman"/>
                <a:cs typeface="Times New Roman"/>
              </a:rPr>
              <a:t>Print</a:t>
            </a:r>
            <a:r>
              <a:rPr lang="fr-FR" altLang="fr-FR" sz="1200" kern="0" dirty="0">
                <a:latin typeface="Times New Roman"/>
                <a:cs typeface="Times New Roman"/>
              </a:rPr>
              <a:t>: 2004.05434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200" kern="0" dirty="0">
                <a:latin typeface="Times New Roman"/>
                <a:cs typeface="Times New Roman"/>
              </a:rPr>
              <a:t>« First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combined</a:t>
            </a:r>
            <a:r>
              <a:rPr lang="fr-FR" altLang="fr-FR" sz="1200" kern="0" dirty="0">
                <a:latin typeface="Times New Roman"/>
                <a:cs typeface="Times New Roman"/>
              </a:rPr>
              <a:t>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measurement</a:t>
            </a:r>
            <a:r>
              <a:rPr lang="fr-FR" altLang="fr-FR" sz="1200" kern="0" dirty="0">
                <a:latin typeface="Times New Roman"/>
                <a:cs typeface="Times New Roman"/>
              </a:rPr>
              <a:t> of the muon neutrino and antineutrino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charged-current</a:t>
            </a:r>
            <a:r>
              <a:rPr lang="fr-FR" altLang="fr-FR" sz="1200" kern="0" dirty="0">
                <a:latin typeface="Times New Roman"/>
                <a:cs typeface="Times New Roman"/>
              </a:rPr>
              <a:t> cross section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without</a:t>
            </a:r>
            <a:r>
              <a:rPr lang="fr-FR" altLang="fr-FR" sz="1200" kern="0" dirty="0">
                <a:latin typeface="Times New Roman"/>
                <a:cs typeface="Times New Roman"/>
              </a:rPr>
              <a:t> pions in the final state at T2K », T2K Collaboration • K. Abe et al.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Phys.Rev.D</a:t>
            </a:r>
            <a:r>
              <a:rPr lang="fr-FR" altLang="fr-FR" sz="1200" kern="0" dirty="0">
                <a:latin typeface="Times New Roman"/>
                <a:cs typeface="Times New Roman"/>
              </a:rPr>
              <a:t> 101 (2020) 11, 112001 • e-</a:t>
            </a:r>
            <a:r>
              <a:rPr lang="fr-FR" altLang="fr-FR" sz="1200" kern="0" dirty="0" err="1">
                <a:latin typeface="Times New Roman"/>
                <a:cs typeface="Times New Roman"/>
              </a:rPr>
              <a:t>Print</a:t>
            </a:r>
            <a:r>
              <a:rPr lang="fr-FR" altLang="fr-FR" sz="1200" kern="0" dirty="0">
                <a:latin typeface="Times New Roman"/>
                <a:cs typeface="Times New Roman"/>
              </a:rPr>
              <a:t>: 2002.09323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200" kern="0" dirty="0">
                <a:latin typeface="Times New Roman"/>
                <a:cs typeface="Times New Roman"/>
              </a:rPr>
              <a:t>« K (892)∗ 0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meson</a:t>
            </a:r>
            <a:r>
              <a:rPr lang="fr-FR" altLang="fr-FR" sz="1200" kern="0" dirty="0">
                <a:latin typeface="Times New Roman"/>
                <a:cs typeface="Times New Roman"/>
              </a:rPr>
              <a:t> production in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inelastic</a:t>
            </a:r>
            <a:r>
              <a:rPr lang="fr-FR" altLang="fr-FR" sz="1200" kern="0" dirty="0">
                <a:latin typeface="Times New Roman"/>
                <a:cs typeface="Times New Roman"/>
              </a:rPr>
              <a:t>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p+p</a:t>
            </a:r>
            <a:r>
              <a:rPr lang="fr-FR" altLang="fr-FR" sz="1200" kern="0" dirty="0">
                <a:latin typeface="Times New Roman"/>
                <a:cs typeface="Times New Roman"/>
              </a:rPr>
              <a:t> interactions at 158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GeV</a:t>
            </a:r>
            <a:r>
              <a:rPr lang="fr-FR" altLang="fr-FR" sz="1200" kern="0" dirty="0">
                <a:latin typeface="Times New Roman"/>
                <a:cs typeface="Times New Roman"/>
              </a:rPr>
              <a:t>/c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beam</a:t>
            </a:r>
            <a:r>
              <a:rPr lang="fr-FR" altLang="fr-FR" sz="1200" kern="0" dirty="0">
                <a:latin typeface="Times New Roman"/>
                <a:cs typeface="Times New Roman"/>
              </a:rPr>
              <a:t>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momentum</a:t>
            </a:r>
            <a:r>
              <a:rPr lang="fr-FR" altLang="fr-FR" sz="1200" kern="0" dirty="0">
                <a:latin typeface="Times New Roman"/>
                <a:cs typeface="Times New Roman"/>
              </a:rPr>
              <a:t>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measured</a:t>
            </a:r>
            <a:r>
              <a:rPr lang="fr-FR" altLang="fr-FR" sz="1200" kern="0" dirty="0">
                <a:latin typeface="Times New Roman"/>
                <a:cs typeface="Times New Roman"/>
              </a:rPr>
              <a:t> by NA61/SHINE at the CERN SPS », NA61/SHINE Collaboration • A.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Aduszkiewicz</a:t>
            </a:r>
            <a:r>
              <a:rPr lang="fr-FR" altLang="fr-FR" sz="1200" kern="0" dirty="0">
                <a:latin typeface="Times New Roman"/>
                <a:cs typeface="Times New Roman"/>
              </a:rPr>
              <a:t> et al.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Eur.Phys.J.C</a:t>
            </a:r>
            <a:r>
              <a:rPr lang="fr-FR" altLang="fr-FR" sz="1200" kern="0" dirty="0">
                <a:latin typeface="Times New Roman"/>
                <a:cs typeface="Times New Roman"/>
              </a:rPr>
              <a:t> 80 (2020) 5, 460 • e-</a:t>
            </a:r>
            <a:r>
              <a:rPr lang="fr-FR" altLang="fr-FR" sz="1200" kern="0" dirty="0" err="1">
                <a:latin typeface="Times New Roman"/>
                <a:cs typeface="Times New Roman"/>
              </a:rPr>
              <a:t>Print</a:t>
            </a:r>
            <a:r>
              <a:rPr lang="fr-FR" altLang="fr-FR" sz="1200" kern="0" dirty="0">
                <a:latin typeface="Times New Roman"/>
                <a:cs typeface="Times New Roman"/>
              </a:rPr>
              <a:t>: 2001.05370 [</a:t>
            </a:r>
            <a:r>
              <a:rPr lang="fr-FR" altLang="fr-FR" sz="1200" kern="0" dirty="0" err="1">
                <a:latin typeface="Times New Roman"/>
                <a:cs typeface="Times New Roman"/>
              </a:rPr>
              <a:t>nucl</a:t>
            </a:r>
            <a:r>
              <a:rPr lang="fr-FR" altLang="fr-FR" sz="1200" kern="0" dirty="0">
                <a:latin typeface="Times New Roman"/>
                <a:cs typeface="Times New Roman"/>
              </a:rPr>
              <a:t>-ex]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200" kern="0" dirty="0">
                <a:latin typeface="Times New Roman"/>
                <a:cs typeface="Times New Roman"/>
              </a:rPr>
              <a:t>« </a:t>
            </a:r>
            <a:r>
              <a:rPr lang="fr-FR" altLang="fr-FR" sz="1200" kern="0" dirty="0" err="1">
                <a:latin typeface="Times New Roman"/>
                <a:cs typeface="Times New Roman"/>
              </a:rPr>
              <a:t>Search</a:t>
            </a:r>
            <a:r>
              <a:rPr lang="fr-FR" altLang="fr-FR" sz="1200" kern="0" dirty="0">
                <a:latin typeface="Times New Roman"/>
                <a:cs typeface="Times New Roman"/>
              </a:rPr>
              <a:t> for Electron Antineutrino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Appearance</a:t>
            </a:r>
            <a:r>
              <a:rPr lang="fr-FR" altLang="fr-FR" sz="1200" kern="0" dirty="0">
                <a:latin typeface="Times New Roman"/>
                <a:cs typeface="Times New Roman"/>
              </a:rPr>
              <a:t> in a Long-</a:t>
            </a:r>
            <a:r>
              <a:rPr lang="fr-FR" altLang="fr-FR" sz="1200" kern="0" dirty="0" err="1">
                <a:latin typeface="Times New Roman"/>
                <a:cs typeface="Times New Roman"/>
              </a:rPr>
              <a:t>baseline</a:t>
            </a:r>
            <a:r>
              <a:rPr lang="fr-FR" altLang="fr-FR" sz="1200" kern="0" dirty="0">
                <a:latin typeface="Times New Roman"/>
                <a:cs typeface="Times New Roman"/>
              </a:rPr>
              <a:t> Muon Antineutrino Beam », T2K Collaboration • K. Abe et al.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Phys.Rev.Lett</a:t>
            </a:r>
            <a:r>
              <a:rPr lang="fr-FR" altLang="fr-FR" sz="1200" kern="0" dirty="0">
                <a:latin typeface="Times New Roman"/>
                <a:cs typeface="Times New Roman"/>
              </a:rPr>
              <a:t>. 124 (2020) 16, 161802 • e-</a:t>
            </a:r>
            <a:r>
              <a:rPr lang="fr-FR" altLang="fr-FR" sz="1200" kern="0" dirty="0" err="1">
                <a:latin typeface="Times New Roman"/>
                <a:cs typeface="Times New Roman"/>
              </a:rPr>
              <a:t>Print</a:t>
            </a:r>
            <a:r>
              <a:rPr lang="fr-FR" altLang="fr-FR" sz="1200" kern="0" dirty="0">
                <a:latin typeface="Times New Roman"/>
                <a:cs typeface="Times New Roman"/>
              </a:rPr>
              <a:t>: 1911.07283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200" kern="0" dirty="0" smtClean="0">
                <a:latin typeface="Times New Roman"/>
                <a:cs typeface="Times New Roman"/>
              </a:rPr>
              <a:t>«</a:t>
            </a:r>
            <a:r>
              <a:rPr lang="fr-FR" altLang="fr-FR" sz="1200" kern="0" dirty="0">
                <a:latin typeface="Times New Roman"/>
                <a:cs typeface="Times New Roman"/>
              </a:rPr>
              <a:t> </a:t>
            </a:r>
            <a:r>
              <a:rPr lang="fr-FR" altLang="fr-FR" sz="1200" kern="0" dirty="0" err="1">
                <a:latin typeface="Times New Roman"/>
                <a:cs typeface="Times New Roman"/>
              </a:rPr>
              <a:t>Measurement</a:t>
            </a:r>
            <a:r>
              <a:rPr lang="fr-FR" altLang="fr-FR" sz="1200" kern="0" dirty="0">
                <a:latin typeface="Times New Roman"/>
                <a:cs typeface="Times New Roman"/>
              </a:rPr>
              <a:t> of neutrino and antineutrino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neutral-current</a:t>
            </a:r>
            <a:r>
              <a:rPr lang="fr-FR" altLang="fr-FR" sz="1200" kern="0" dirty="0">
                <a:latin typeface="Times New Roman"/>
                <a:cs typeface="Times New Roman"/>
              </a:rPr>
              <a:t>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quasielastic-like</a:t>
            </a:r>
            <a:r>
              <a:rPr lang="fr-FR" altLang="fr-FR" sz="1200" kern="0" dirty="0">
                <a:latin typeface="Times New Roman"/>
                <a:cs typeface="Times New Roman"/>
              </a:rPr>
              <a:t> interactions on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oxygen</a:t>
            </a:r>
            <a:r>
              <a:rPr lang="fr-FR" altLang="fr-FR" sz="1200" kern="0" dirty="0">
                <a:latin typeface="Times New Roman"/>
                <a:cs typeface="Times New Roman"/>
              </a:rPr>
              <a:t> by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detecting</a:t>
            </a:r>
            <a:r>
              <a:rPr lang="fr-FR" altLang="fr-FR" sz="1200" kern="0" dirty="0">
                <a:latin typeface="Times New Roman"/>
                <a:cs typeface="Times New Roman"/>
              </a:rPr>
              <a:t>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nuclear</a:t>
            </a:r>
            <a:r>
              <a:rPr lang="fr-FR" altLang="fr-FR" sz="1200" kern="0" dirty="0">
                <a:latin typeface="Times New Roman"/>
                <a:cs typeface="Times New Roman"/>
              </a:rPr>
              <a:t>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deexcitation</a:t>
            </a:r>
            <a:r>
              <a:rPr lang="fr-FR" altLang="fr-FR" sz="1200" kern="0" dirty="0">
                <a:latin typeface="Times New Roman"/>
                <a:cs typeface="Times New Roman"/>
              </a:rPr>
              <a:t> </a:t>
            </a:r>
            <a:r>
              <a:rPr lang="el-GR" altLang="fr-FR" sz="1200" kern="0" dirty="0">
                <a:latin typeface="Times New Roman"/>
                <a:cs typeface="Times New Roman"/>
              </a:rPr>
              <a:t>γ</a:t>
            </a:r>
            <a:r>
              <a:rPr lang="fr-FR" altLang="fr-FR" sz="1200" kern="0" dirty="0">
                <a:latin typeface="Times New Roman"/>
                <a:cs typeface="Times New Roman"/>
              </a:rPr>
              <a:t> rays », T2K Collaboration • K. Abe et al.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Phys.Rev.D</a:t>
            </a:r>
            <a:r>
              <a:rPr lang="fr-FR" altLang="fr-FR" sz="1200" kern="0" dirty="0">
                <a:latin typeface="Times New Roman"/>
                <a:cs typeface="Times New Roman"/>
              </a:rPr>
              <a:t> 100 (2019) 11, 112009 • e-</a:t>
            </a:r>
            <a:r>
              <a:rPr lang="fr-FR" altLang="fr-FR" sz="1200" kern="0" dirty="0" err="1">
                <a:latin typeface="Times New Roman"/>
                <a:cs typeface="Times New Roman"/>
              </a:rPr>
              <a:t>Print</a:t>
            </a:r>
            <a:r>
              <a:rPr lang="fr-FR" altLang="fr-FR" sz="1200" kern="0" dirty="0">
                <a:latin typeface="Times New Roman"/>
                <a:cs typeface="Times New Roman"/>
              </a:rPr>
              <a:t>: 1910.09439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200" kern="0" dirty="0">
                <a:solidFill>
                  <a:srgbClr val="0000FF"/>
                </a:solidFill>
                <a:latin typeface="Times New Roman"/>
                <a:cs typeface="Times New Roman"/>
              </a:rPr>
              <a:t>« </a:t>
            </a:r>
            <a:r>
              <a:rPr lang="fr-FR" altLang="fr-FR" sz="1200" kern="0" dirty="0" err="1">
                <a:solidFill>
                  <a:srgbClr val="0000FF"/>
                </a:solidFill>
                <a:latin typeface="Times New Roman"/>
                <a:cs typeface="Times New Roman"/>
              </a:rPr>
              <a:t>Constraint</a:t>
            </a:r>
            <a:r>
              <a:rPr lang="fr-FR" altLang="fr-FR" sz="1200" kern="0" dirty="0">
                <a:solidFill>
                  <a:srgbClr val="0000FF"/>
                </a:solidFill>
                <a:latin typeface="Times New Roman"/>
                <a:cs typeface="Times New Roman"/>
              </a:rPr>
              <a:t> on the </a:t>
            </a:r>
            <a:r>
              <a:rPr lang="fr-FR" altLang="fr-FR" sz="1200" kern="0" dirty="0" err="1">
                <a:solidFill>
                  <a:srgbClr val="0000FF"/>
                </a:solidFill>
                <a:latin typeface="Times New Roman"/>
                <a:cs typeface="Times New Roman"/>
              </a:rPr>
              <a:t>matter</a:t>
            </a:r>
            <a:r>
              <a:rPr lang="fr-FR" altLang="fr-FR" sz="1200" kern="0" dirty="0">
                <a:solidFill>
                  <a:srgbClr val="0000FF"/>
                </a:solidFill>
                <a:latin typeface="Times New Roman"/>
                <a:cs typeface="Times New Roman"/>
              </a:rPr>
              <a:t>–</a:t>
            </a:r>
            <a:r>
              <a:rPr lang="fr-FR" altLang="fr-FR" sz="1200" kern="0" dirty="0" err="1">
                <a:solidFill>
                  <a:srgbClr val="0000FF"/>
                </a:solidFill>
                <a:latin typeface="Times New Roman"/>
                <a:cs typeface="Times New Roman"/>
              </a:rPr>
              <a:t>antimatter</a:t>
            </a:r>
            <a:r>
              <a:rPr lang="fr-FR" altLang="fr-FR" sz="1200" kern="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fr-FR" altLang="fr-FR" sz="1200" kern="0" dirty="0" err="1">
                <a:solidFill>
                  <a:srgbClr val="0000FF"/>
                </a:solidFill>
                <a:latin typeface="Times New Roman"/>
                <a:cs typeface="Times New Roman"/>
              </a:rPr>
              <a:t>symmetry-violating</a:t>
            </a:r>
            <a:r>
              <a:rPr lang="fr-FR" altLang="fr-FR" sz="1200" kern="0" dirty="0">
                <a:solidFill>
                  <a:srgbClr val="0000FF"/>
                </a:solidFill>
                <a:latin typeface="Times New Roman"/>
                <a:cs typeface="Times New Roman"/>
              </a:rPr>
              <a:t> phase in neutrino oscillations », T2K Collaboration • K. Abe et al. Nature 580 (2020) 7803, 339-344 • e-</a:t>
            </a:r>
            <a:r>
              <a:rPr lang="fr-FR" altLang="fr-FR" sz="1200" kern="0" dirty="0" err="1">
                <a:solidFill>
                  <a:srgbClr val="0000FF"/>
                </a:solidFill>
                <a:latin typeface="Times New Roman"/>
                <a:cs typeface="Times New Roman"/>
              </a:rPr>
              <a:t>Print</a:t>
            </a:r>
            <a:r>
              <a:rPr lang="fr-FR" altLang="fr-FR" sz="1200" kern="0" dirty="0">
                <a:solidFill>
                  <a:srgbClr val="0000FF"/>
                </a:solidFill>
                <a:latin typeface="Times New Roman"/>
                <a:cs typeface="Times New Roman"/>
              </a:rPr>
              <a:t>: 1910.03887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200" kern="0" dirty="0">
                <a:latin typeface="Times New Roman"/>
                <a:cs typeface="Times New Roman"/>
              </a:rPr>
              <a:t>« </a:t>
            </a:r>
            <a:r>
              <a:rPr lang="fr-FR" altLang="fr-FR" sz="1200" kern="0" dirty="0" err="1">
                <a:latin typeface="Times New Roman"/>
                <a:cs typeface="Times New Roman"/>
              </a:rPr>
              <a:t>Measurements</a:t>
            </a:r>
            <a:r>
              <a:rPr lang="fr-FR" altLang="fr-FR" sz="1200" kern="0" dirty="0">
                <a:latin typeface="Times New Roman"/>
                <a:cs typeface="Times New Roman"/>
              </a:rPr>
              <a:t> of hadron production in  </a:t>
            </a:r>
            <a:r>
              <a:rPr lang="el-GR" altLang="fr-FR" sz="1200" kern="0" dirty="0">
                <a:latin typeface="Times New Roman"/>
                <a:cs typeface="Times New Roman"/>
              </a:rPr>
              <a:t>π+</a:t>
            </a:r>
            <a:r>
              <a:rPr lang="en-US" altLang="fr-FR" sz="1200" kern="0" dirty="0">
                <a:latin typeface="Times New Roman"/>
                <a:cs typeface="Times New Roman"/>
              </a:rPr>
              <a:t> </a:t>
            </a:r>
            <a:r>
              <a:rPr lang="fr-FR" altLang="fr-FR" sz="1200" kern="0" dirty="0">
                <a:latin typeface="Times New Roman"/>
                <a:cs typeface="Times New Roman"/>
              </a:rPr>
              <a:t>+ C and </a:t>
            </a:r>
            <a:r>
              <a:rPr lang="el-GR" altLang="fr-FR" sz="1200" kern="0" dirty="0">
                <a:latin typeface="Times New Roman"/>
                <a:cs typeface="Times New Roman"/>
              </a:rPr>
              <a:t>π+</a:t>
            </a:r>
            <a:r>
              <a:rPr lang="fr-FR" altLang="fr-FR" sz="1200" kern="0" dirty="0">
                <a:latin typeface="Times New Roman"/>
                <a:cs typeface="Times New Roman"/>
              </a:rPr>
              <a:t> + Be interactions at 60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GeV</a:t>
            </a:r>
            <a:r>
              <a:rPr lang="fr-FR" altLang="fr-FR" sz="1200" kern="0" dirty="0">
                <a:latin typeface="Times New Roman"/>
                <a:cs typeface="Times New Roman"/>
              </a:rPr>
              <a:t>/c », NA61/SHINE Collaboration • A.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Aduszkiewicz</a:t>
            </a:r>
            <a:r>
              <a:rPr lang="fr-FR" altLang="fr-FR" sz="1200" kern="0" dirty="0">
                <a:latin typeface="Times New Roman"/>
                <a:cs typeface="Times New Roman"/>
              </a:rPr>
              <a:t> et al.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Phys.Rev.D</a:t>
            </a:r>
            <a:r>
              <a:rPr lang="fr-FR" altLang="fr-FR" sz="1200" kern="0" dirty="0">
                <a:latin typeface="Times New Roman"/>
                <a:cs typeface="Times New Roman"/>
              </a:rPr>
              <a:t> 100 (2019) 11, 112004 • e-</a:t>
            </a:r>
            <a:r>
              <a:rPr lang="fr-FR" altLang="fr-FR" sz="1200" kern="0" dirty="0" err="1">
                <a:latin typeface="Times New Roman"/>
                <a:cs typeface="Times New Roman"/>
              </a:rPr>
              <a:t>Print</a:t>
            </a:r>
            <a:r>
              <a:rPr lang="fr-FR" altLang="fr-FR" sz="1200" kern="0" dirty="0">
                <a:latin typeface="Times New Roman"/>
                <a:cs typeface="Times New Roman"/>
              </a:rPr>
              <a:t>: 1909.06294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200" kern="0" dirty="0">
                <a:latin typeface="Times New Roman"/>
                <a:cs typeface="Times New Roman"/>
              </a:rPr>
              <a:t>« </a:t>
            </a:r>
            <a:r>
              <a:rPr lang="fr-FR" altLang="fr-FR" sz="1200" kern="0" dirty="0" err="1">
                <a:latin typeface="Times New Roman"/>
                <a:cs typeface="Times New Roman"/>
              </a:rPr>
              <a:t>Measurement</a:t>
            </a:r>
            <a:r>
              <a:rPr lang="fr-FR" altLang="fr-FR" sz="1200" kern="0" dirty="0">
                <a:latin typeface="Times New Roman"/>
                <a:cs typeface="Times New Roman"/>
              </a:rPr>
              <a:t> of the muon neutrino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charged-current</a:t>
            </a:r>
            <a:r>
              <a:rPr lang="fr-FR" altLang="fr-FR" sz="1200" kern="0" dirty="0">
                <a:latin typeface="Times New Roman"/>
                <a:cs typeface="Times New Roman"/>
              </a:rPr>
              <a:t> single </a:t>
            </a:r>
            <a:r>
              <a:rPr lang="el-GR" altLang="fr-FR" sz="1200" kern="0" dirty="0">
                <a:latin typeface="Times New Roman"/>
                <a:cs typeface="Times New Roman"/>
              </a:rPr>
              <a:t>π+</a:t>
            </a:r>
            <a:r>
              <a:rPr lang="fr-FR" altLang="fr-FR" sz="1200" kern="0" dirty="0">
                <a:latin typeface="Times New Roman"/>
                <a:cs typeface="Times New Roman"/>
              </a:rPr>
              <a:t> production on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hydrocarbon</a:t>
            </a:r>
            <a:r>
              <a:rPr lang="fr-FR" altLang="fr-FR" sz="1200" kern="0" dirty="0">
                <a:latin typeface="Times New Roman"/>
                <a:cs typeface="Times New Roman"/>
              </a:rPr>
              <a:t>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using</a:t>
            </a:r>
            <a:r>
              <a:rPr lang="fr-FR" altLang="fr-FR" sz="1200" kern="0" dirty="0">
                <a:latin typeface="Times New Roman"/>
                <a:cs typeface="Times New Roman"/>
              </a:rPr>
              <a:t> the T2K off-axis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near</a:t>
            </a:r>
            <a:r>
              <a:rPr lang="fr-FR" altLang="fr-FR" sz="1200" kern="0" dirty="0">
                <a:latin typeface="Times New Roman"/>
                <a:cs typeface="Times New Roman"/>
              </a:rPr>
              <a:t> detector ND280 », T2K Collaboration • K. Abe et al.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Phys.Rev.D</a:t>
            </a:r>
            <a:r>
              <a:rPr lang="fr-FR" altLang="fr-FR" sz="1200" kern="0" dirty="0">
                <a:latin typeface="Times New Roman"/>
                <a:cs typeface="Times New Roman"/>
              </a:rPr>
              <a:t> 101 (2020) 1, 012007 • e-</a:t>
            </a:r>
            <a:r>
              <a:rPr lang="fr-FR" altLang="fr-FR" sz="1200" kern="0" dirty="0" err="1">
                <a:latin typeface="Times New Roman"/>
                <a:cs typeface="Times New Roman"/>
              </a:rPr>
              <a:t>Print</a:t>
            </a:r>
            <a:r>
              <a:rPr lang="fr-FR" altLang="fr-FR" sz="1200" kern="0" dirty="0">
                <a:latin typeface="Times New Roman"/>
                <a:cs typeface="Times New Roman"/>
              </a:rPr>
              <a:t>: 1909.03936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200" kern="0" dirty="0">
                <a:latin typeface="Times New Roman"/>
                <a:cs typeface="Times New Roman"/>
              </a:rPr>
              <a:t>« </a:t>
            </a:r>
            <a:r>
              <a:rPr lang="fr-FR" altLang="fr-FR" sz="1200" kern="0" dirty="0" err="1">
                <a:latin typeface="Times New Roman"/>
                <a:cs typeface="Times New Roman"/>
              </a:rPr>
              <a:t>Measurements</a:t>
            </a:r>
            <a:r>
              <a:rPr lang="fr-FR" altLang="fr-FR" sz="1200" kern="0" dirty="0">
                <a:latin typeface="Times New Roman"/>
                <a:cs typeface="Times New Roman"/>
              </a:rPr>
              <a:t> of production and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inelastic</a:t>
            </a:r>
            <a:r>
              <a:rPr lang="fr-FR" altLang="fr-FR" sz="1200" kern="0" dirty="0">
                <a:latin typeface="Times New Roman"/>
                <a:cs typeface="Times New Roman"/>
              </a:rPr>
              <a:t> cross sections for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p+C</a:t>
            </a:r>
            <a:r>
              <a:rPr lang="fr-FR" altLang="fr-FR" sz="1200" kern="0" dirty="0">
                <a:latin typeface="Times New Roman"/>
                <a:cs typeface="Times New Roman"/>
              </a:rPr>
              <a:t> ,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p+Be</a:t>
            </a:r>
            <a:r>
              <a:rPr lang="fr-FR" altLang="fr-FR" sz="1200" kern="0" dirty="0">
                <a:latin typeface="Times New Roman"/>
                <a:cs typeface="Times New Roman"/>
              </a:rPr>
              <a:t> , and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p+Al</a:t>
            </a:r>
            <a:r>
              <a:rPr lang="fr-FR" altLang="fr-FR" sz="1200" kern="0" dirty="0">
                <a:latin typeface="Times New Roman"/>
                <a:cs typeface="Times New Roman"/>
              </a:rPr>
              <a:t> at 60  </a:t>
            </a:r>
            <a:r>
              <a:rPr lang="fr-FR" altLang="fr-FR" sz="1200" kern="0" dirty="0" err="1">
                <a:latin typeface="Times New Roman"/>
                <a:cs typeface="Times New Roman"/>
              </a:rPr>
              <a:t>GeV</a:t>
            </a:r>
            <a:r>
              <a:rPr lang="fr-FR" altLang="fr-FR" sz="1200" kern="0" dirty="0">
                <a:latin typeface="Times New Roman"/>
                <a:cs typeface="Times New Roman"/>
              </a:rPr>
              <a:t>/c and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p+C</a:t>
            </a:r>
            <a:r>
              <a:rPr lang="fr-FR" altLang="fr-FR" sz="1200" kern="0" dirty="0">
                <a:latin typeface="Times New Roman"/>
                <a:cs typeface="Times New Roman"/>
              </a:rPr>
              <a:t> and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p+Be</a:t>
            </a:r>
            <a:r>
              <a:rPr lang="fr-FR" altLang="fr-FR" sz="1200" kern="0" dirty="0">
                <a:latin typeface="Times New Roman"/>
                <a:cs typeface="Times New Roman"/>
              </a:rPr>
              <a:t> at 120  </a:t>
            </a:r>
            <a:r>
              <a:rPr lang="fr-FR" altLang="fr-FR" sz="1200" kern="0" dirty="0" err="1">
                <a:latin typeface="Times New Roman"/>
                <a:cs typeface="Times New Roman"/>
              </a:rPr>
              <a:t>GeV</a:t>
            </a:r>
            <a:r>
              <a:rPr lang="fr-FR" altLang="fr-FR" sz="1200" kern="0" dirty="0">
                <a:latin typeface="Times New Roman"/>
                <a:cs typeface="Times New Roman"/>
              </a:rPr>
              <a:t>/c », NA61/SHINE Collaboration • A. </a:t>
            </a:r>
            <a:r>
              <a:rPr lang="fr-FR" altLang="fr-FR" sz="1200" kern="0" dirty="0" err="1">
                <a:latin typeface="Times New Roman"/>
                <a:cs typeface="Times New Roman"/>
              </a:rPr>
              <a:t>Aduszkiewicz</a:t>
            </a:r>
            <a:r>
              <a:rPr lang="fr-FR" altLang="fr-FR" sz="1200" kern="0" dirty="0">
                <a:latin typeface="Times New Roman"/>
                <a:cs typeface="Times New Roman"/>
              </a:rPr>
              <a:t> et al. </a:t>
            </a:r>
            <a:r>
              <a:rPr lang="en-US" altLang="fr-FR" sz="1200" kern="0" dirty="0" err="1">
                <a:latin typeface="Times New Roman"/>
                <a:cs typeface="Times New Roman"/>
              </a:rPr>
              <a:t>Phys.Rev.D</a:t>
            </a:r>
            <a:r>
              <a:rPr lang="en-US" altLang="fr-FR" sz="1200" kern="0" dirty="0">
                <a:latin typeface="Times New Roman"/>
                <a:cs typeface="Times New Roman"/>
              </a:rPr>
              <a:t> 100 (2019) 11, 112001 • e-Print: 1909.03351 [hep-ex</a:t>
            </a:r>
            <a:r>
              <a:rPr lang="en-US" altLang="fr-FR" sz="1200" kern="0" dirty="0" smtClean="0">
                <a:latin typeface="Times New Roman"/>
                <a:cs typeface="Times New Roman"/>
              </a:rPr>
              <a:t>]</a:t>
            </a:r>
          </a:p>
          <a:p>
            <a:endParaRPr lang="en-US" altLang="fr-FR" sz="1200" kern="0" dirty="0">
              <a:latin typeface="Times New Roman"/>
              <a:cs typeface="Times New Roman"/>
            </a:endParaRPr>
          </a:p>
          <a:p>
            <a:r>
              <a:rPr lang="fr-FR" altLang="fr-FR" sz="1400" b="1" kern="0" dirty="0" smtClean="0">
                <a:cs typeface="Arial"/>
              </a:rPr>
              <a:t>Autres communications </a:t>
            </a:r>
            <a:r>
              <a:rPr lang="fr-FR" altLang="fr-FR" sz="1400" kern="0" dirty="0">
                <a:cs typeface="Arial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fr-FR" altLang="fr-FR" sz="1200" kern="0" dirty="0" smtClean="0">
                <a:latin typeface="Times New Roman"/>
                <a:cs typeface="Times New Roman"/>
              </a:rPr>
              <a:t>Claudio </a:t>
            </a:r>
            <a:r>
              <a:rPr lang="fr-FR" altLang="fr-FR" sz="1200" kern="0" dirty="0" err="1" smtClean="0">
                <a:latin typeface="Times New Roman"/>
                <a:cs typeface="Times New Roman"/>
              </a:rPr>
              <a:t>Giganti</a:t>
            </a:r>
            <a:r>
              <a:rPr lang="fr-FR" altLang="fr-FR" sz="1200" kern="0" dirty="0" smtClean="0">
                <a:latin typeface="Times New Roman"/>
                <a:cs typeface="Times New Roman"/>
              </a:rPr>
              <a:t>: </a:t>
            </a:r>
            <a:r>
              <a:rPr lang="fr-FR" altLang="fr-FR" sz="1200" kern="0" dirty="0" err="1" smtClean="0">
                <a:latin typeface="Times New Roman"/>
                <a:cs typeface="Times New Roman"/>
              </a:rPr>
              <a:t>Status</a:t>
            </a:r>
            <a:r>
              <a:rPr lang="fr-FR" altLang="fr-FR" sz="1200" kern="0" dirty="0" smtClean="0">
                <a:latin typeface="Times New Roman"/>
                <a:cs typeface="Times New Roman"/>
              </a:rPr>
              <a:t> and plans of the T2K ND280 upgrade </a:t>
            </a:r>
            <a:r>
              <a:rPr lang="fr-FR" altLang="fr-FR" sz="1200" kern="0" dirty="0" err="1" smtClean="0">
                <a:latin typeface="Times New Roman"/>
                <a:cs typeface="Times New Roman"/>
              </a:rPr>
              <a:t>project</a:t>
            </a:r>
            <a:r>
              <a:rPr lang="fr-FR" altLang="fr-FR" sz="1200" kern="0" dirty="0" smtClean="0">
                <a:latin typeface="Times New Roman"/>
                <a:cs typeface="Times New Roman"/>
              </a:rPr>
              <a:t> (NP07)</a:t>
            </a:r>
            <a:r>
              <a:rPr lang="fr-FR" altLang="fr-FR" sz="1200" kern="0" dirty="0">
                <a:latin typeface="Times New Roman"/>
                <a:cs typeface="Times New Roman"/>
              </a:rPr>
              <a:t/>
            </a:r>
            <a:br>
              <a:rPr lang="fr-FR" altLang="fr-FR" sz="1200" kern="0" dirty="0">
                <a:latin typeface="Times New Roman"/>
                <a:cs typeface="Times New Roman"/>
              </a:rPr>
            </a:br>
            <a:r>
              <a:rPr lang="fr-FR" altLang="fr-FR" sz="1200" kern="0" dirty="0" smtClean="0">
                <a:latin typeface="Times New Roman"/>
                <a:cs typeface="Times New Roman"/>
              </a:rPr>
              <a:t>Pr</a:t>
            </a:r>
            <a:r>
              <a:rPr lang="fr-FR" altLang="fr-FR" sz="1200" kern="0" dirty="0" smtClean="0">
                <a:latin typeface="Times New Roman"/>
                <a:cs typeface="Times New Roman"/>
              </a:rPr>
              <a:t>ésentation devant le SPSC du CERN, 7 avril 2020</a:t>
            </a:r>
          </a:p>
          <a:p>
            <a:pPr marL="285750" indent="-285750">
              <a:buFont typeface="Arial"/>
              <a:buChar char="•"/>
            </a:pPr>
            <a:endParaRPr lang="fr-FR" altLang="fr-FR" sz="1200" kern="0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fr-FR" altLang="fr-FR" sz="1200" kern="0" dirty="0" smtClean="0">
                <a:latin typeface="Times New Roman"/>
                <a:cs typeface="Times New Roman"/>
              </a:rPr>
              <a:t>Claudio </a:t>
            </a:r>
            <a:r>
              <a:rPr lang="fr-FR" altLang="fr-FR" sz="1200" kern="0" dirty="0" err="1" smtClean="0">
                <a:latin typeface="Times New Roman"/>
                <a:cs typeface="Times New Roman"/>
              </a:rPr>
              <a:t>Giganti</a:t>
            </a:r>
            <a:r>
              <a:rPr lang="fr-FR" altLang="fr-FR" sz="1200" kern="0" dirty="0" smtClean="0">
                <a:latin typeface="Times New Roman"/>
                <a:cs typeface="Times New Roman"/>
              </a:rPr>
              <a:t>: Présentation de le </a:t>
            </a:r>
            <a:r>
              <a:rPr lang="fr-FR" altLang="fr-FR" sz="1200" kern="0" dirty="0" err="1" smtClean="0">
                <a:latin typeface="Times New Roman"/>
                <a:cs typeface="Times New Roman"/>
              </a:rPr>
              <a:t>Physics</a:t>
            </a:r>
            <a:r>
              <a:rPr lang="fr-FR" altLang="fr-FR" sz="1200" kern="0" dirty="0" smtClean="0">
                <a:latin typeface="Times New Roman"/>
                <a:cs typeface="Times New Roman"/>
              </a:rPr>
              <a:t> </a:t>
            </a:r>
            <a:r>
              <a:rPr lang="fr-FR" altLang="fr-FR" sz="1200" kern="0" dirty="0" err="1" smtClean="0">
                <a:latin typeface="Times New Roman"/>
                <a:cs typeface="Times New Roman"/>
              </a:rPr>
              <a:t>Advisory</a:t>
            </a:r>
            <a:r>
              <a:rPr lang="fr-FR" altLang="fr-FR" sz="1200" kern="0" dirty="0" smtClean="0">
                <a:latin typeface="Times New Roman"/>
                <a:cs typeface="Times New Roman"/>
              </a:rPr>
              <a:t> </a:t>
            </a:r>
            <a:r>
              <a:rPr lang="fr-FR" altLang="fr-FR" sz="1200" kern="0" dirty="0" err="1" smtClean="0">
                <a:latin typeface="Times New Roman"/>
                <a:cs typeface="Times New Roman"/>
              </a:rPr>
              <a:t>Committee</a:t>
            </a:r>
            <a:r>
              <a:rPr lang="fr-FR" altLang="fr-FR" sz="1200" kern="0" dirty="0" smtClean="0">
                <a:latin typeface="Times New Roman"/>
                <a:cs typeface="Times New Roman"/>
              </a:rPr>
              <a:t> de J-PARC</a:t>
            </a:r>
            <a:endParaRPr lang="fr-FR" altLang="fr-FR" sz="1200" kern="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84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Planning et chemin critique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7" y="946238"/>
            <a:ext cx="828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Il s’agit de mettre ici le Gantt du projet (les fournitures IN2P3)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361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Courbe de tendance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7496" y="1143822"/>
            <a:ext cx="56311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Times New Roman"/>
                <a:cs typeface="Times New Roman"/>
              </a:rPr>
              <a:t>Livrables (voir ce qu’on a dit à la revue de projet et mettre à jour):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>
                <a:latin typeface="Times New Roman"/>
                <a:cs typeface="Times New Roman"/>
              </a:rPr>
              <a:t>FEC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>
                <a:latin typeface="Times New Roman"/>
                <a:cs typeface="Times New Roman"/>
              </a:rPr>
              <a:t>Capotages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>
                <a:latin typeface="Times New Roman"/>
                <a:cs typeface="Times New Roman"/>
              </a:rPr>
              <a:t>DAQ</a:t>
            </a:r>
            <a:endParaRPr lang="fr-FR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540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Synthèse et consommation RF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512" y="741675"/>
            <a:ext cx="8784976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 En 2020 le groupe a reçu de l'IN2P3 40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 pour les missions et 50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 pour de l'équipement (sur les 100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 envisagés, 50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 ont été gardés en réserve)</a:t>
            </a:r>
          </a:p>
          <a:p>
            <a:r>
              <a:rPr lang="fr-FR" altLang="fr-FR" sz="1400" b="1" kern="0" dirty="0">
                <a:solidFill>
                  <a:srgbClr val="00294B"/>
                </a:solidFill>
                <a:latin typeface="Times New Roman"/>
                <a:cs typeface="Times New Roman"/>
              </a:rPr>
              <a:t>Missions</a:t>
            </a:r>
          </a:p>
          <a:p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du fait du COVID19 seuls 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8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 ont été consommés en mission fin juin</a:t>
            </a:r>
          </a:p>
          <a:p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Si les voyages sont à nouveau possibles à l'automne, un budget de 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30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 est prévu pour couvrir les réunions de collaboration, faisceaux tests à DESY, réunions au CERN et conférences d'automne</a:t>
            </a:r>
          </a:p>
          <a:p>
            <a:r>
              <a:rPr lang="fr-FR" altLang="fr-FR" sz="1400" b="1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Equipement</a:t>
            </a:r>
            <a:endParaRPr lang="fr-FR" altLang="fr-FR" sz="1400" b="1" kern="0" dirty="0">
              <a:solidFill>
                <a:srgbClr val="00294B"/>
              </a:solidFill>
              <a:latin typeface="Times New Roman"/>
              <a:cs typeface="Times New Roman"/>
            </a:endParaRPr>
          </a:p>
          <a:p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Aucun crédit d'équipement significatif n'a encore été dépensé fin 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juin.</a:t>
            </a:r>
          </a:p>
          <a:p>
            <a:pPr marL="285750" indent="-285750">
              <a:buFont typeface="Arial"/>
              <a:buChar char="•"/>
            </a:pP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La 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procédure de PUMA pour la production des FEC a été conclue et la société OUESTRONIC a été sélectionnée pour un budget de 33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, pour une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pré-série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 de 12 cartes et une production finale de 72 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cartes.</a:t>
            </a:r>
            <a:b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Si 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la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pré-série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 peut être testée avec succès en octobre, la 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production sera 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lancée 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soit en un seul lot et 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le budget dépensé 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enti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èrement dépensé 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en 2020, soit en 2 lots (pour disposer plus rapidement d’une partie des cartes en vue des tests) et le budget (de 36 </a:t>
            </a:r>
            <a:r>
              <a:rPr lang="fr-FR" altLang="fr-FR" sz="1400" kern="0" dirty="0" err="1" smtClean="0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, donc plus cher) sera r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éparti sur 2020 (23 </a:t>
            </a:r>
            <a:r>
              <a:rPr lang="fr-FR" altLang="fr-FR" sz="1400" kern="0" dirty="0" err="1" smtClean="0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) et 2021 (13 </a:t>
            </a:r>
            <a:r>
              <a:rPr lang="fr-FR" altLang="fr-FR" sz="1400" kern="0" dirty="0" err="1" smtClean="0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)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/>
            </a:r>
            <a:b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Les 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capotages de refroidissement: les budgets sont en cours 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d'évaluation.</a:t>
            </a:r>
            <a:b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Un 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test de prototype est en cours (fin juin)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.</a:t>
            </a:r>
            <a:b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Une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pré-série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 de 8 sera réalisée en 2020 au laboratoire pour équiper un prototype complet de HA-TPC 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début</a:t>
            </a:r>
            <a:b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2021 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(coût approximatif: 2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)</a:t>
            </a:r>
            <a:b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Le 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coût de la série (de l'ordre de 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20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) est 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consommable en 2020 ou 2021</a:t>
            </a:r>
            <a:endParaRPr lang="fr-FR" altLang="fr-FR" sz="1400" kern="0" dirty="0">
              <a:solidFill>
                <a:srgbClr val="00294B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2 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ordinateurs ont été acquis pour le banc de test des FEC et plus tard leur maintenance, et pour l'acquisition du faisceau test à DESY et plus tard la station de monitoring des TPC au Japon: 3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endParaRPr lang="fr-FR" altLang="fr-FR" sz="1400" kern="0" dirty="0">
              <a:solidFill>
                <a:srgbClr val="00294B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Notre 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contribution à l'infrastructure commune 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(</a:t>
            </a:r>
            <a:r>
              <a:rPr lang="fr-FR" altLang="fr-FR" sz="1400" kern="0" dirty="0" err="1" smtClean="0">
                <a:solidFill>
                  <a:srgbClr val="00294B"/>
                </a:solidFill>
                <a:latin typeface="Times New Roman"/>
                <a:cs typeface="Times New Roman"/>
              </a:rPr>
              <a:t>cables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 basse tension et fibres optiques) pour 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les HA-TPC s'élève à environ 10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, en "échange" des chips AFTER fournis par Saclay pour équiper les cartes FEC. Cette contribution peut être dépensée en 2020 ou en 2021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À l'automne </a:t>
            </a:r>
            <a:r>
              <a:rPr lang="fr-FR" altLang="fr-FR" sz="1400" kern="0" dirty="0" smtClean="0">
                <a:solidFill>
                  <a:srgbClr val="00294B"/>
                </a:solidFill>
                <a:latin typeface="Times New Roman"/>
                <a:cs typeface="Times New Roman"/>
              </a:rPr>
              <a:t>2020 les 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crédits de mission non consommés seront utilisés pour l'équipement de la R&amp;D destinée au système de synchronisation de l'électronique de HK</a:t>
            </a:r>
          </a:p>
          <a:p>
            <a:pPr marL="285750" indent="-285750">
              <a:buFont typeface="Arial"/>
              <a:buChar char="•"/>
            </a:pPr>
            <a:endParaRPr lang="fr-FR" altLang="fr-FR" sz="1400" kern="0" dirty="0">
              <a:solidFill>
                <a:srgbClr val="00294B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7531579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presentation IN2P3">
  <a:themeElements>
    <a:clrScheme name="Thème IN2P3">
      <a:dk1>
        <a:srgbClr val="00294B"/>
      </a:dk1>
      <a:lt1>
        <a:srgbClr val="FFFFFF"/>
      </a:lt1>
      <a:dk2>
        <a:srgbClr val="456487"/>
      </a:dk2>
      <a:lt2>
        <a:srgbClr val="FFFFFF"/>
      </a:lt2>
      <a:accent1>
        <a:srgbClr val="00294B"/>
      </a:accent1>
      <a:accent2>
        <a:srgbClr val="456487"/>
      </a:accent2>
      <a:accent3>
        <a:srgbClr val="E75112"/>
      </a:accent3>
      <a:accent4>
        <a:srgbClr val="62C4DD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35010</TotalTime>
  <Words>1223</Words>
  <Application>Microsoft Macintosh PowerPoint</Application>
  <PresentationFormat>Présentation à l'écran (4:3)</PresentationFormat>
  <Paragraphs>154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Modele presentation IN2P3</vt:lpstr>
      <vt:lpstr>Groupe Neutrino du LPNHE: contribution au projet HA-TPC (pour l’upgrade de ND280 dans l’expérience T2K) resp. scientifique: B. Popov (boris.popov@lpnhe.in2p3.fr) resp. technique: J.M. Parraud (parraud@lpnhe.in2p3.fr)</vt:lpstr>
      <vt:lpstr>Groupe Neutrino du LPNHE: contribution au projet HA-TPC</vt:lpstr>
      <vt:lpstr>Rappel de l’organisation – évolutions éventuelles</vt:lpstr>
      <vt:lpstr>Avancement scientifique – faits marquants</vt:lpstr>
      <vt:lpstr>Avancement technique – faits marquants</vt:lpstr>
      <vt:lpstr>communication – publications</vt:lpstr>
      <vt:lpstr>Planning et chemin critique</vt:lpstr>
      <vt:lpstr>Courbe de tendance</vt:lpstr>
      <vt:lpstr>Synthèse et consommation RF</vt:lpstr>
      <vt:lpstr>Synthèse et consommation RH</vt:lpstr>
      <vt:lpstr>Etat des principaux risques</vt:lpstr>
      <vt:lpstr>Principaux événements à venir</vt:lpstr>
      <vt:lpstr>Synthèse et points à remonter</vt:lpstr>
    </vt:vector>
  </TitlesOfParts>
  <Company>CNRS DR16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Fiche type de RMP</dc:title>
  <dc:creator>rodolphe.cledassou@cnrs.fr</dc:creator>
  <cp:keywords>projet, reporting, management</cp:keywords>
  <cp:lastModifiedBy>Jacques Dumarchez</cp:lastModifiedBy>
  <cp:revision>265</cp:revision>
  <dcterms:created xsi:type="dcterms:W3CDTF">2017-07-31T09:41:10Z</dcterms:created>
  <dcterms:modified xsi:type="dcterms:W3CDTF">2020-06-26T14:57:11Z</dcterms:modified>
  <cp:category>management</cp:category>
</cp:coreProperties>
</file>