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62" r:id="rId5"/>
    <p:sldId id="269" r:id="rId6"/>
    <p:sldId id="263" r:id="rId7"/>
    <p:sldId id="264" r:id="rId8"/>
    <p:sldId id="265" r:id="rId9"/>
    <p:sldId id="266" r:id="rId10"/>
    <p:sldId id="267" r:id="rId11"/>
    <p:sldId id="268" r:id="rId12"/>
    <p:sldId id="259" r:id="rId13"/>
    <p:sldId id="260" r:id="rId14"/>
    <p:sldId id="261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94B"/>
    <a:srgbClr val="E75112"/>
    <a:srgbClr val="62C4DD"/>
    <a:srgbClr val="4564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12" autoAdjust="0"/>
    <p:restoredTop sz="94780"/>
  </p:normalViewPr>
  <p:slideViewPr>
    <p:cSldViewPr>
      <p:cViewPr varScale="1">
        <p:scale>
          <a:sx n="95" d="100"/>
          <a:sy n="95" d="100"/>
        </p:scale>
        <p:origin x="-90" y="-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61458-A3BA-2C45-8591-D0808DC45227}" type="datetime1">
              <a:rPr lang="fr-FR" smtClean="0"/>
              <a:t>26/06/2020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F31A6-0184-974D-86AA-C586DB5E4A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10143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49AC0-28DF-7E44-B180-9AA803785E8F}" type="datetime1">
              <a:rPr lang="fr-FR" smtClean="0"/>
              <a:t>26/06/2020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864A8-E5E8-4C6C-89E7-BC8C8B4867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49422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864A8-E5E8-4C6C-89E7-BC8C8B4867BC}" type="slidenum">
              <a:rPr lang="fr-FR" smtClean="0"/>
              <a:t>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4692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5079999"/>
            <a:ext cx="9144000" cy="1872296"/>
          </a:xfrm>
          <a:prstGeom prst="rect">
            <a:avLst/>
          </a:prstGeom>
          <a:solidFill>
            <a:srgbClr val="E751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12"/>
          <p:cNvCxnSpPr/>
          <p:nvPr userDrawn="1"/>
        </p:nvCxnSpPr>
        <p:spPr>
          <a:xfrm flipH="1">
            <a:off x="6984958" y="5750260"/>
            <a:ext cx="1979530" cy="0"/>
          </a:xfrm>
          <a:prstGeom prst="line">
            <a:avLst/>
          </a:prstGeom>
          <a:ln>
            <a:solidFill>
              <a:srgbClr val="62C4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6"/>
          <p:cNvSpPr txBox="1">
            <a:spLocks noChangeArrowheads="1"/>
          </p:cNvSpPr>
          <p:nvPr userDrawn="1"/>
        </p:nvSpPr>
        <p:spPr bwMode="auto">
          <a:xfrm>
            <a:off x="6696744" y="1340768"/>
            <a:ext cx="23397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fr-FR" b="0" dirty="0">
                <a:solidFill>
                  <a:srgbClr val="1B4367"/>
                </a:solidFill>
                <a:latin typeface="Arial Narrow" panose="020B0606020202030204" pitchFamily="34" charset="0"/>
              </a:rPr>
              <a:t>in2p3.cnrs.fr</a:t>
            </a:r>
          </a:p>
        </p:txBody>
      </p:sp>
      <p:sp>
        <p:nvSpPr>
          <p:cNvPr id="15" name="Titre 1"/>
          <p:cNvSpPr txBox="1">
            <a:spLocks/>
          </p:cNvSpPr>
          <p:nvPr userDrawn="1"/>
        </p:nvSpPr>
        <p:spPr>
          <a:xfrm>
            <a:off x="2123728" y="332656"/>
            <a:ext cx="69334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altLang="fr-FR" sz="3600" dirty="0">
                <a:solidFill>
                  <a:srgbClr val="E75112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  <a:t>Institut national de physique nucléaire </a:t>
            </a:r>
          </a:p>
          <a:p>
            <a:pPr algn="r"/>
            <a:r>
              <a:rPr lang="fr-FR" altLang="fr-FR" sz="3600" dirty="0">
                <a:solidFill>
                  <a:srgbClr val="E75112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  <a:t>et de physique des particules</a:t>
            </a:r>
            <a:endParaRPr lang="fr-FR" sz="3600" dirty="0">
              <a:solidFill>
                <a:srgbClr val="E75112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187624" y="6516000"/>
            <a:ext cx="676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de-DE" sz="1200"/>
              <a:t>Paris - 24/06/20</a:t>
            </a:r>
            <a:endParaRPr lang="fr-FR" sz="1200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669754" y="5196832"/>
            <a:ext cx="7380312" cy="464416"/>
          </a:xfrm>
        </p:spPr>
        <p:txBody>
          <a:bodyPr>
            <a:noAutofit/>
          </a:bodyPr>
          <a:lstStyle>
            <a:lvl1pPr algn="r">
              <a:defRPr sz="3000" b="0" i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44824"/>
            <a:ext cx="9157313" cy="33119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DED3377-1CB8-3D4E-AB0C-DBF6CAA41290}"/>
              </a:ext>
            </a:extLst>
          </p:cNvPr>
          <p:cNvSpPr/>
          <p:nvPr userDrawn="1"/>
        </p:nvSpPr>
        <p:spPr>
          <a:xfrm>
            <a:off x="4427984" y="580700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800" i="1" dirty="0">
                <a:solidFill>
                  <a:schemeClr val="bg1"/>
                </a:solidFill>
              </a:rPr>
              <a:t>M.</a:t>
            </a:r>
            <a:r>
              <a:rPr lang="fr-FR" sz="1800" i="1" baseline="0" dirty="0">
                <a:solidFill>
                  <a:schemeClr val="bg1"/>
                </a:solidFill>
              </a:rPr>
              <a:t> ou Mme UNTEL</a:t>
            </a:r>
            <a:r>
              <a:rPr lang="fr-FR" sz="1800" i="1" dirty="0">
                <a:solidFill>
                  <a:schemeClr val="bg1"/>
                </a:solidFill>
              </a:rPr>
              <a:t> – Laboratoire </a:t>
            </a:r>
            <a:r>
              <a:rPr lang="fr-FR" sz="1800" i="1" dirty="0" err="1">
                <a:solidFill>
                  <a:schemeClr val="bg1"/>
                </a:solidFill>
              </a:rPr>
              <a:t>bla</a:t>
            </a:r>
            <a:r>
              <a:rPr lang="fr-FR" sz="1800" i="1" dirty="0">
                <a:solidFill>
                  <a:schemeClr val="bg1"/>
                </a:solidFill>
              </a:rPr>
              <a:t> </a:t>
            </a:r>
            <a:r>
              <a:rPr lang="fr-FR" sz="1800" i="1" dirty="0" err="1">
                <a:solidFill>
                  <a:schemeClr val="bg1"/>
                </a:solidFill>
              </a:rPr>
              <a:t>bla</a:t>
            </a:r>
            <a:r>
              <a:rPr lang="fr-FR" sz="1800" i="1" dirty="0">
                <a:solidFill>
                  <a:schemeClr val="bg1"/>
                </a:solidFill>
              </a:rPr>
              <a:t/>
            </a:r>
            <a:br>
              <a:rPr lang="fr-FR" sz="1800" i="1" dirty="0">
                <a:solidFill>
                  <a:schemeClr val="bg1"/>
                </a:solidFill>
              </a:rPr>
            </a:br>
            <a:r>
              <a:rPr lang="fr-FR" sz="1800" i="1" dirty="0">
                <a:solidFill>
                  <a:srgbClr val="FFFF00"/>
                </a:solidFill>
              </a:rPr>
              <a:t>monsieur.untel@in2p3.fr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C34C6856-93C5-E94D-BA77-DE276E3D8D56}"/>
              </a:ext>
            </a:extLst>
          </p:cNvPr>
          <p:cNvSpPr txBox="1"/>
          <p:nvPr userDrawn="1"/>
        </p:nvSpPr>
        <p:spPr>
          <a:xfrm>
            <a:off x="6084168" y="4109010"/>
            <a:ext cx="2997295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20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Entretiens Annuels Projets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9D42082B-C51F-4D4A-9FE8-BE1A1FDA80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7271" y="182914"/>
            <a:ext cx="1442483" cy="144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617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71800" y="6516000"/>
            <a:ext cx="5184000" cy="360000"/>
          </a:xfrm>
        </p:spPr>
        <p:txBody>
          <a:bodyPr/>
          <a:lstStyle>
            <a:lvl1pPr>
              <a:defRPr>
                <a:solidFill>
                  <a:srgbClr val="00294B"/>
                </a:solidFill>
              </a:defRPr>
            </a:lvl1pPr>
          </a:lstStyle>
          <a:p>
            <a:r>
              <a:rPr lang="de-DE"/>
              <a:t>Paris - 24/06/20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16416" y="6516000"/>
            <a:ext cx="720000" cy="360000"/>
          </a:xfrm>
        </p:spPr>
        <p:txBody>
          <a:bodyPr/>
          <a:lstStyle>
            <a:lvl1pPr>
              <a:defRPr>
                <a:solidFill>
                  <a:srgbClr val="00294B"/>
                </a:solidFill>
              </a:defRPr>
            </a:lvl1pPr>
          </a:lstStyle>
          <a:p>
            <a:fld id="{5A41D906-68FB-4FCF-A226-CB4AF2FE620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e la date 1">
            <a:extLst>
              <a:ext uri="{FF2B5EF4-FFF2-40B4-BE49-F238E27FC236}">
                <a16:creationId xmlns="" xmlns:a16="http://schemas.microsoft.com/office/drawing/2014/main" id="{88E2FC32-ED7C-FA4B-94C4-3D0E5B7492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75656" y="6516000"/>
            <a:ext cx="1152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294B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Titre 1">
            <a:extLst>
              <a:ext uri="{FF2B5EF4-FFF2-40B4-BE49-F238E27FC236}">
                <a16:creationId xmlns="" xmlns:a16="http://schemas.microsoft.com/office/drawing/2014/main" id="{E0FE2E31-FA02-3C4D-A384-3B4F60B79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104" y="260648"/>
            <a:ext cx="7380312" cy="346050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796420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00141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00141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771800" y="6516000"/>
            <a:ext cx="5184000" cy="360000"/>
          </a:xfrm>
        </p:spPr>
        <p:txBody>
          <a:bodyPr/>
          <a:lstStyle>
            <a:lvl1pPr>
              <a:defRPr>
                <a:solidFill>
                  <a:srgbClr val="00294B"/>
                </a:solidFill>
              </a:defRPr>
            </a:lvl1pPr>
          </a:lstStyle>
          <a:p>
            <a:r>
              <a:rPr lang="de-DE"/>
              <a:t>Paris - 24/06/20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316416" y="6516000"/>
            <a:ext cx="720000" cy="360000"/>
          </a:xfrm>
        </p:spPr>
        <p:txBody>
          <a:bodyPr/>
          <a:lstStyle>
            <a:lvl1pPr>
              <a:defRPr>
                <a:solidFill>
                  <a:srgbClr val="00294B"/>
                </a:solidFill>
              </a:defRPr>
            </a:lvl1pPr>
          </a:lstStyle>
          <a:p>
            <a:fld id="{5A41D906-68FB-4FCF-A226-CB4AF2FE620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e la date 1">
            <a:extLst>
              <a:ext uri="{FF2B5EF4-FFF2-40B4-BE49-F238E27FC236}">
                <a16:creationId xmlns="" xmlns:a16="http://schemas.microsoft.com/office/drawing/2014/main" id="{11D35837-75E8-3C49-AE75-8F9B87B1E69C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475656" y="6516000"/>
            <a:ext cx="1152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294B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itre 1">
            <a:extLst>
              <a:ext uri="{FF2B5EF4-FFF2-40B4-BE49-F238E27FC236}">
                <a16:creationId xmlns="" xmlns:a16="http://schemas.microsoft.com/office/drawing/2014/main" id="{571F9CFD-73C7-434A-A7B2-491514893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104" y="260648"/>
            <a:ext cx="7380312" cy="346050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756773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 userDrawn="1"/>
        </p:nvSpPr>
        <p:spPr>
          <a:xfrm>
            <a:off x="3635896" y="927600"/>
            <a:ext cx="55081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14992"/>
            <a:ext cx="9144000" cy="230045"/>
          </a:xfrm>
          <a:prstGeom prst="rect">
            <a:avLst/>
          </a:prstGeom>
          <a:gradFill flip="none" rotWithShape="1">
            <a:gsLst>
              <a:gs pos="0">
                <a:srgbClr val="E75112"/>
              </a:gs>
              <a:gs pos="66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7950" y="114992"/>
            <a:ext cx="636050" cy="230045"/>
          </a:xfrm>
          <a:prstGeom prst="rect">
            <a:avLst/>
          </a:prstGeom>
        </p:spPr>
      </p:pic>
      <p:sp>
        <p:nvSpPr>
          <p:cNvPr id="16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771800" y="6516000"/>
            <a:ext cx="5184000" cy="360000"/>
          </a:xfrm>
        </p:spPr>
        <p:txBody>
          <a:bodyPr/>
          <a:lstStyle>
            <a:lvl1pPr>
              <a:defRPr>
                <a:solidFill>
                  <a:srgbClr val="00294B"/>
                </a:solidFill>
              </a:defRPr>
            </a:lvl1pPr>
          </a:lstStyle>
          <a:p>
            <a:r>
              <a:rPr lang="de-DE"/>
              <a:t>Paris - 24/06/20</a:t>
            </a:r>
            <a:endParaRPr lang="fr-FR" dirty="0"/>
          </a:p>
        </p:txBody>
      </p:sp>
      <p:sp>
        <p:nvSpPr>
          <p:cNvPr id="17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316416" y="6516000"/>
            <a:ext cx="720000" cy="360000"/>
          </a:xfrm>
        </p:spPr>
        <p:txBody>
          <a:bodyPr/>
          <a:lstStyle>
            <a:lvl1pPr>
              <a:defRPr>
                <a:solidFill>
                  <a:srgbClr val="00294B"/>
                </a:solidFill>
              </a:defRPr>
            </a:lvl1pPr>
          </a:lstStyle>
          <a:p>
            <a:fld id="{5A41D906-68FB-4FCF-A226-CB4AF2FE620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0" y="490662"/>
            <a:ext cx="8507950" cy="346050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E75112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1" name="Espace réservé de la date 1">
            <a:extLst>
              <a:ext uri="{FF2B5EF4-FFF2-40B4-BE49-F238E27FC236}">
                <a16:creationId xmlns="" xmlns:a16="http://schemas.microsoft.com/office/drawing/2014/main" id="{CF4F2A73-E7E8-ED4E-B141-EBEDEC70A4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75656" y="6516000"/>
            <a:ext cx="115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294B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9D4CA93D-3525-9249-B3E5-5B6A2FA0EE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5" y="6353630"/>
            <a:ext cx="828643" cy="459746"/>
          </a:xfrm>
          <a:prstGeom prst="rect">
            <a:avLst/>
          </a:prstGeom>
        </p:spPr>
      </p:pic>
      <p:sp>
        <p:nvSpPr>
          <p:cNvPr id="12" name="Espace réservé du contenu 2">
            <a:extLst>
              <a:ext uri="{FF2B5EF4-FFF2-40B4-BE49-F238E27FC236}">
                <a16:creationId xmlns="" xmlns:a16="http://schemas.microsoft.com/office/drawing/2014/main" id="{8E5E46E5-25CC-C04F-874A-FB7B80D94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5221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tif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16632"/>
            <a:ext cx="9144000" cy="637887"/>
          </a:xfrm>
          <a:prstGeom prst="rect">
            <a:avLst/>
          </a:prstGeom>
          <a:solidFill>
            <a:srgbClr val="E751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771800" y="6516000"/>
            <a:ext cx="5184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294B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/>
              <a:t>Paris - 24/06/20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316416" y="6516000"/>
            <a:ext cx="7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294B"/>
                </a:solidFill>
                <a:latin typeface="Arial Narrow" panose="020B0606020202030204" pitchFamily="34" charset="0"/>
              </a:defRPr>
            </a:lvl1pPr>
          </a:lstStyle>
          <a:p>
            <a:fld id="{5A41D906-68FB-4FCF-A226-CB4AF2FE620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2977480" y="260648"/>
            <a:ext cx="4762872" cy="3460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11" name="Espace réservé du titre 10"/>
          <p:cNvSpPr>
            <a:spLocks noGrp="1"/>
          </p:cNvSpPr>
          <p:nvPr>
            <p:ph type="title"/>
          </p:nvPr>
        </p:nvSpPr>
        <p:spPr>
          <a:xfrm>
            <a:off x="936104" y="114729"/>
            <a:ext cx="7380312" cy="6378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="" xmlns:a16="http://schemas.microsoft.com/office/drawing/2014/main" id="{07766BF7-7152-8F4D-833A-7A2060F77D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75656" y="6516000"/>
            <a:ext cx="1152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294B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12" name="Image 11">
            <a:extLst>
              <a:ext uri="{FF2B5EF4-FFF2-40B4-BE49-F238E27FC236}">
                <a16:creationId xmlns="" xmlns:a16="http://schemas.microsoft.com/office/drawing/2014/main" id="{7993441C-B2E9-4D43-A74F-FFEF6CF4D78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7504" y="6286127"/>
            <a:ext cx="459746" cy="45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691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6" r:id="rId4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z="1200"/>
              <a:t>Paris - 24/06/20</a:t>
            </a:r>
            <a:endParaRPr lang="fr-FR" sz="12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39552" y="5157192"/>
            <a:ext cx="8604448" cy="1440160"/>
          </a:xfrm>
          <a:solidFill>
            <a:schemeClr val="accent3"/>
          </a:solidFill>
        </p:spPr>
        <p:txBody>
          <a:bodyPr/>
          <a:lstStyle/>
          <a:p>
            <a:r>
              <a:rPr lang="fr-FR" dirty="0"/>
              <a:t>Groupe Neutrino du LPNHE: contribution au projet HA-TPC</a:t>
            </a:r>
            <a:br>
              <a:rPr lang="fr-FR" dirty="0"/>
            </a:br>
            <a:r>
              <a:rPr lang="fr-FR" dirty="0"/>
              <a:t>(pour l’upgrade de ND280 dans l’expérience T2K)</a:t>
            </a:r>
            <a:br>
              <a:rPr lang="fr-FR" dirty="0"/>
            </a:br>
            <a:r>
              <a:rPr lang="fr-FR" sz="1600" dirty="0" err="1"/>
              <a:t>resp</a:t>
            </a:r>
            <a:r>
              <a:rPr lang="fr-FR" sz="1600" dirty="0"/>
              <a:t>. scientifique: B. Popov (boris.popov@lpnhe.in2p3.fr)</a:t>
            </a:r>
            <a:br>
              <a:rPr lang="fr-FR" sz="1600" dirty="0"/>
            </a:br>
            <a:r>
              <a:rPr lang="fr-FR" sz="1600" dirty="0" err="1"/>
              <a:t>resp</a:t>
            </a:r>
            <a:r>
              <a:rPr lang="fr-FR" sz="1600" dirty="0"/>
              <a:t>. technique: J.M. </a:t>
            </a:r>
            <a:r>
              <a:rPr lang="fr-FR" sz="1600" dirty="0" err="1"/>
              <a:t>Parraud</a:t>
            </a:r>
            <a:r>
              <a:rPr lang="fr-FR" sz="1600" dirty="0"/>
              <a:t> (parraud@lpnhe.in2p3.fr)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1853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Paris - 24/06/20</a:t>
            </a:r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Synthèse et consommation RF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23528" y="741675"/>
            <a:ext cx="8280921" cy="6124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1400" kern="0" dirty="0">
                <a:solidFill>
                  <a:srgbClr val="00294B"/>
                </a:solidFill>
                <a:latin typeface="Times New Roman"/>
                <a:cs typeface="Times New Roman"/>
              </a:rPr>
              <a:t> En 2020 le groupe a reçu de l'IN2P3 40 </a:t>
            </a:r>
            <a:r>
              <a:rPr lang="fr-FR" altLang="fr-FR" sz="1400" kern="0" dirty="0" err="1">
                <a:solidFill>
                  <a:srgbClr val="00294B"/>
                </a:solidFill>
                <a:latin typeface="Times New Roman"/>
                <a:cs typeface="Times New Roman"/>
              </a:rPr>
              <a:t>kEuros</a:t>
            </a:r>
            <a:r>
              <a:rPr lang="fr-FR" altLang="fr-FR" sz="1400" kern="0" dirty="0">
                <a:solidFill>
                  <a:srgbClr val="00294B"/>
                </a:solidFill>
                <a:latin typeface="Times New Roman"/>
                <a:cs typeface="Times New Roman"/>
              </a:rPr>
              <a:t> pour les missions et 50 </a:t>
            </a:r>
            <a:r>
              <a:rPr lang="fr-FR" altLang="fr-FR" sz="1400" kern="0" dirty="0" err="1">
                <a:solidFill>
                  <a:srgbClr val="00294B"/>
                </a:solidFill>
                <a:latin typeface="Times New Roman"/>
                <a:cs typeface="Times New Roman"/>
              </a:rPr>
              <a:t>kEuros</a:t>
            </a:r>
            <a:r>
              <a:rPr lang="fr-FR" altLang="fr-FR" sz="1400" kern="0" dirty="0">
                <a:solidFill>
                  <a:srgbClr val="00294B"/>
                </a:solidFill>
                <a:latin typeface="Times New Roman"/>
                <a:cs typeface="Times New Roman"/>
              </a:rPr>
              <a:t> pour de l'équipement (sur les 100 </a:t>
            </a:r>
            <a:r>
              <a:rPr lang="fr-FR" altLang="fr-FR" sz="1400" kern="0" dirty="0" err="1">
                <a:solidFill>
                  <a:srgbClr val="00294B"/>
                </a:solidFill>
                <a:latin typeface="Times New Roman"/>
                <a:cs typeface="Times New Roman"/>
              </a:rPr>
              <a:t>kEuros</a:t>
            </a:r>
            <a:r>
              <a:rPr lang="fr-FR" altLang="fr-FR" sz="1400" kern="0" dirty="0">
                <a:solidFill>
                  <a:srgbClr val="00294B"/>
                </a:solidFill>
                <a:latin typeface="Times New Roman"/>
                <a:cs typeface="Times New Roman"/>
              </a:rPr>
              <a:t> envisagés, 50 </a:t>
            </a:r>
            <a:r>
              <a:rPr lang="fr-FR" altLang="fr-FR" sz="1400" kern="0" dirty="0" err="1">
                <a:solidFill>
                  <a:srgbClr val="00294B"/>
                </a:solidFill>
                <a:latin typeface="Times New Roman"/>
                <a:cs typeface="Times New Roman"/>
              </a:rPr>
              <a:t>kEuros</a:t>
            </a:r>
            <a:r>
              <a:rPr lang="fr-FR" altLang="fr-FR" sz="1400" kern="0" dirty="0">
                <a:solidFill>
                  <a:srgbClr val="00294B"/>
                </a:solidFill>
                <a:latin typeface="Times New Roman"/>
                <a:cs typeface="Times New Roman"/>
              </a:rPr>
              <a:t> ont été gardés en réserve)</a:t>
            </a:r>
          </a:p>
          <a:p>
            <a:r>
              <a:rPr lang="fr-FR" altLang="fr-FR" sz="1400" b="1" kern="0" dirty="0">
                <a:solidFill>
                  <a:srgbClr val="00294B"/>
                </a:solidFill>
                <a:latin typeface="Times New Roman"/>
                <a:cs typeface="Times New Roman"/>
              </a:rPr>
              <a:t>Missions</a:t>
            </a:r>
          </a:p>
          <a:p>
            <a:r>
              <a:rPr lang="fr-FR" altLang="fr-FR" sz="1400" kern="0" dirty="0">
                <a:solidFill>
                  <a:srgbClr val="00294B"/>
                </a:solidFill>
                <a:latin typeface="Times New Roman"/>
                <a:cs typeface="Times New Roman"/>
              </a:rPr>
              <a:t>du fait du COVID19 seuls 8 </a:t>
            </a:r>
            <a:r>
              <a:rPr lang="fr-FR" altLang="fr-FR" sz="1400" kern="0" dirty="0" err="1">
                <a:solidFill>
                  <a:srgbClr val="00294B"/>
                </a:solidFill>
                <a:latin typeface="Times New Roman"/>
                <a:cs typeface="Times New Roman"/>
              </a:rPr>
              <a:t>kEuros</a:t>
            </a:r>
            <a:r>
              <a:rPr lang="fr-FR" altLang="fr-FR" sz="1400" kern="0" dirty="0">
                <a:solidFill>
                  <a:srgbClr val="00294B"/>
                </a:solidFill>
                <a:latin typeface="Times New Roman"/>
                <a:cs typeface="Times New Roman"/>
              </a:rPr>
              <a:t> ont été consommés en mission fin juin</a:t>
            </a:r>
          </a:p>
          <a:p>
            <a:r>
              <a:rPr lang="fr-FR" altLang="fr-FR" sz="1400" kern="0" dirty="0">
                <a:solidFill>
                  <a:srgbClr val="00294B"/>
                </a:solidFill>
                <a:latin typeface="Times New Roman"/>
                <a:cs typeface="Times New Roman"/>
              </a:rPr>
              <a:t>Si les voyages sont à nouveau possibles à l'automne, un budget de 30 </a:t>
            </a:r>
            <a:r>
              <a:rPr lang="fr-FR" altLang="fr-FR" sz="1400" kern="0" dirty="0" err="1">
                <a:solidFill>
                  <a:srgbClr val="00294B"/>
                </a:solidFill>
                <a:latin typeface="Times New Roman"/>
                <a:cs typeface="Times New Roman"/>
              </a:rPr>
              <a:t>kEuros</a:t>
            </a:r>
            <a:r>
              <a:rPr lang="fr-FR" altLang="fr-FR" sz="1400" kern="0" dirty="0">
                <a:solidFill>
                  <a:srgbClr val="00294B"/>
                </a:solidFill>
                <a:latin typeface="Times New Roman"/>
                <a:cs typeface="Times New Roman"/>
              </a:rPr>
              <a:t> est prévu pour couvrir les réunions de collaboration, faisceaux tests à DESY, réunions au CERN et conférences d'automne</a:t>
            </a:r>
          </a:p>
          <a:p>
            <a:r>
              <a:rPr lang="fr-FR" altLang="fr-FR" sz="1400" b="1" kern="0" dirty="0">
                <a:solidFill>
                  <a:srgbClr val="00294B"/>
                </a:solidFill>
                <a:latin typeface="Times New Roman"/>
                <a:cs typeface="Times New Roman"/>
              </a:rPr>
              <a:t>Equipement</a:t>
            </a:r>
          </a:p>
          <a:p>
            <a:r>
              <a:rPr lang="fr-FR" altLang="fr-FR" sz="1400" kern="0" dirty="0">
                <a:solidFill>
                  <a:srgbClr val="00294B"/>
                </a:solidFill>
                <a:latin typeface="Times New Roman"/>
                <a:cs typeface="Times New Roman"/>
              </a:rPr>
              <a:t>Aucun crédit d'équipement significatif n'a encore été dépensé fin juin.</a:t>
            </a:r>
          </a:p>
          <a:p>
            <a:pPr marL="285750" indent="-285750">
              <a:buFont typeface="Arial"/>
              <a:buChar char="•"/>
            </a:pPr>
            <a:r>
              <a:rPr lang="fr-FR" altLang="fr-FR" sz="1400" kern="0" dirty="0">
                <a:solidFill>
                  <a:srgbClr val="00294B"/>
                </a:solidFill>
                <a:latin typeface="Times New Roman"/>
                <a:cs typeface="Times New Roman"/>
              </a:rPr>
              <a:t>La procédure de PUMA pour la production des FEC a été conclue et la société OUESTRONIC a été sélectionnée pour un budget de 33 </a:t>
            </a:r>
            <a:r>
              <a:rPr lang="fr-FR" altLang="fr-FR" sz="1400" kern="0" dirty="0" err="1">
                <a:solidFill>
                  <a:srgbClr val="00294B"/>
                </a:solidFill>
                <a:latin typeface="Times New Roman"/>
                <a:cs typeface="Times New Roman"/>
              </a:rPr>
              <a:t>kEuros</a:t>
            </a:r>
            <a:r>
              <a:rPr lang="fr-FR" altLang="fr-FR" sz="1400" kern="0" dirty="0">
                <a:solidFill>
                  <a:srgbClr val="00294B"/>
                </a:solidFill>
                <a:latin typeface="Times New Roman"/>
                <a:cs typeface="Times New Roman"/>
              </a:rPr>
              <a:t>, pour une </a:t>
            </a:r>
            <a:r>
              <a:rPr lang="fr-FR" altLang="fr-FR" sz="1400" kern="0" dirty="0" err="1">
                <a:solidFill>
                  <a:srgbClr val="00294B"/>
                </a:solidFill>
                <a:latin typeface="Times New Roman"/>
                <a:cs typeface="Times New Roman"/>
              </a:rPr>
              <a:t>pré-série</a:t>
            </a:r>
            <a:r>
              <a:rPr lang="fr-FR" altLang="fr-FR" sz="1400" kern="0" dirty="0">
                <a:solidFill>
                  <a:srgbClr val="00294B"/>
                </a:solidFill>
                <a:latin typeface="Times New Roman"/>
                <a:cs typeface="Times New Roman"/>
              </a:rPr>
              <a:t> de 12 cartes et une production finale de 72 cartes.</a:t>
            </a:r>
            <a:br>
              <a:rPr lang="fr-FR" altLang="fr-FR" sz="1400" kern="0" dirty="0">
                <a:solidFill>
                  <a:srgbClr val="00294B"/>
                </a:solidFill>
                <a:latin typeface="Times New Roman"/>
                <a:cs typeface="Times New Roman"/>
              </a:rPr>
            </a:br>
            <a:r>
              <a:rPr lang="fr-FR" altLang="fr-FR" sz="1400" kern="0" dirty="0">
                <a:solidFill>
                  <a:srgbClr val="00294B"/>
                </a:solidFill>
                <a:latin typeface="Times New Roman"/>
                <a:cs typeface="Times New Roman"/>
              </a:rPr>
              <a:t>Si la </a:t>
            </a:r>
            <a:r>
              <a:rPr lang="fr-FR" altLang="fr-FR" sz="1400" kern="0" dirty="0" err="1">
                <a:solidFill>
                  <a:srgbClr val="00294B"/>
                </a:solidFill>
                <a:latin typeface="Times New Roman"/>
                <a:cs typeface="Times New Roman"/>
              </a:rPr>
              <a:t>pré-série</a:t>
            </a:r>
            <a:r>
              <a:rPr lang="fr-FR" altLang="fr-FR" sz="1400" kern="0" dirty="0">
                <a:solidFill>
                  <a:srgbClr val="00294B"/>
                </a:solidFill>
                <a:latin typeface="Times New Roman"/>
                <a:cs typeface="Times New Roman"/>
              </a:rPr>
              <a:t> peut être testée avec succès en octobre, la production complète sera lancée et le budget dépensé en 2020. </a:t>
            </a:r>
            <a:br>
              <a:rPr lang="fr-FR" altLang="fr-FR" sz="1400" kern="0" dirty="0">
                <a:solidFill>
                  <a:srgbClr val="00294B"/>
                </a:solidFill>
                <a:latin typeface="Times New Roman"/>
                <a:cs typeface="Times New Roman"/>
              </a:rPr>
            </a:br>
            <a:r>
              <a:rPr lang="fr-FR" altLang="fr-FR" sz="1400" kern="0" dirty="0">
                <a:solidFill>
                  <a:srgbClr val="00294B"/>
                </a:solidFill>
                <a:latin typeface="Times New Roman"/>
                <a:cs typeface="Times New Roman"/>
              </a:rPr>
              <a:t>Sinon seule une moitié de la production sera faite en 2020, pour un budget de xx </a:t>
            </a:r>
            <a:r>
              <a:rPr lang="fr-FR" altLang="fr-FR" sz="1400" kern="0" dirty="0" err="1">
                <a:solidFill>
                  <a:srgbClr val="00294B"/>
                </a:solidFill>
                <a:latin typeface="Times New Roman"/>
                <a:cs typeface="Times New Roman"/>
              </a:rPr>
              <a:t>kEuros</a:t>
            </a:r>
            <a:r>
              <a:rPr lang="fr-FR" altLang="fr-FR" sz="1400" kern="0" dirty="0">
                <a:solidFill>
                  <a:srgbClr val="00294B"/>
                </a:solidFill>
                <a:latin typeface="Times New Roman"/>
                <a:cs typeface="Times New Roman"/>
              </a:rPr>
              <a:t>, la deuxième moitié devant être couverte sur le budget 2021.</a:t>
            </a:r>
          </a:p>
          <a:p>
            <a:pPr marL="285750" indent="-285750">
              <a:buFont typeface="Arial"/>
              <a:buChar char="•"/>
            </a:pPr>
            <a:r>
              <a:rPr lang="fr-FR" altLang="fr-FR" sz="1400" kern="0" dirty="0">
                <a:solidFill>
                  <a:srgbClr val="00294B"/>
                </a:solidFill>
                <a:latin typeface="Times New Roman"/>
                <a:cs typeface="Times New Roman"/>
              </a:rPr>
              <a:t>Les capotages de refroidissement: les budgets sont en cours d'évaluation.</a:t>
            </a:r>
            <a:br>
              <a:rPr lang="fr-FR" altLang="fr-FR" sz="1400" kern="0" dirty="0">
                <a:solidFill>
                  <a:srgbClr val="00294B"/>
                </a:solidFill>
                <a:latin typeface="Times New Roman"/>
                <a:cs typeface="Times New Roman"/>
              </a:rPr>
            </a:br>
            <a:r>
              <a:rPr lang="fr-FR" altLang="fr-FR" sz="1400" kern="0" dirty="0">
                <a:solidFill>
                  <a:srgbClr val="00294B"/>
                </a:solidFill>
                <a:latin typeface="Times New Roman"/>
                <a:cs typeface="Times New Roman"/>
              </a:rPr>
              <a:t>Un test de prototype est en cours (fin juin).</a:t>
            </a:r>
            <a:br>
              <a:rPr lang="fr-FR" altLang="fr-FR" sz="1400" kern="0" dirty="0">
                <a:solidFill>
                  <a:srgbClr val="00294B"/>
                </a:solidFill>
                <a:latin typeface="Times New Roman"/>
                <a:cs typeface="Times New Roman"/>
              </a:rPr>
            </a:br>
            <a:r>
              <a:rPr lang="fr-FR" altLang="fr-FR" sz="1400" kern="0" dirty="0">
                <a:solidFill>
                  <a:srgbClr val="00294B"/>
                </a:solidFill>
                <a:latin typeface="Times New Roman"/>
                <a:cs typeface="Times New Roman"/>
              </a:rPr>
              <a:t>Une </a:t>
            </a:r>
            <a:r>
              <a:rPr lang="fr-FR" altLang="fr-FR" sz="1400" kern="0" dirty="0" err="1">
                <a:solidFill>
                  <a:srgbClr val="00294B"/>
                </a:solidFill>
                <a:latin typeface="Times New Roman"/>
                <a:cs typeface="Times New Roman"/>
              </a:rPr>
              <a:t>pré-série</a:t>
            </a:r>
            <a:r>
              <a:rPr lang="fr-FR" altLang="fr-FR" sz="1400" kern="0" dirty="0">
                <a:solidFill>
                  <a:srgbClr val="00294B"/>
                </a:solidFill>
                <a:latin typeface="Times New Roman"/>
                <a:cs typeface="Times New Roman"/>
              </a:rPr>
              <a:t> de 8 sera réalisée en 2020 au laboratoire pour équiper un prototype complet de HA-TPC début</a:t>
            </a:r>
            <a:br>
              <a:rPr lang="fr-FR" altLang="fr-FR" sz="1400" kern="0" dirty="0">
                <a:solidFill>
                  <a:srgbClr val="00294B"/>
                </a:solidFill>
                <a:latin typeface="Times New Roman"/>
                <a:cs typeface="Times New Roman"/>
              </a:rPr>
            </a:br>
            <a:r>
              <a:rPr lang="fr-FR" altLang="fr-FR" sz="1400" kern="0" dirty="0">
                <a:solidFill>
                  <a:srgbClr val="00294B"/>
                </a:solidFill>
                <a:latin typeface="Times New Roman"/>
                <a:cs typeface="Times New Roman"/>
              </a:rPr>
              <a:t>2021 (coût approximatif: 2 </a:t>
            </a:r>
            <a:r>
              <a:rPr lang="fr-FR" altLang="fr-FR" sz="1400" kern="0" dirty="0" err="1">
                <a:solidFill>
                  <a:srgbClr val="00294B"/>
                </a:solidFill>
                <a:latin typeface="Times New Roman"/>
                <a:cs typeface="Times New Roman"/>
              </a:rPr>
              <a:t>kEuros</a:t>
            </a:r>
            <a:r>
              <a:rPr lang="fr-FR" altLang="fr-FR" sz="1400" kern="0" dirty="0">
                <a:solidFill>
                  <a:srgbClr val="00294B"/>
                </a:solidFill>
                <a:latin typeface="Times New Roman"/>
                <a:cs typeface="Times New Roman"/>
              </a:rPr>
              <a:t>)</a:t>
            </a:r>
            <a:br>
              <a:rPr lang="fr-FR" altLang="fr-FR" sz="1400" kern="0" dirty="0">
                <a:solidFill>
                  <a:srgbClr val="00294B"/>
                </a:solidFill>
                <a:latin typeface="Times New Roman"/>
                <a:cs typeface="Times New Roman"/>
              </a:rPr>
            </a:br>
            <a:r>
              <a:rPr lang="fr-FR" altLang="fr-FR" sz="1400" kern="0" dirty="0">
                <a:solidFill>
                  <a:srgbClr val="00294B"/>
                </a:solidFill>
                <a:latin typeface="Times New Roman"/>
                <a:cs typeface="Times New Roman"/>
              </a:rPr>
              <a:t>Le coût de la série (de l'ordre de 20 à 30 </a:t>
            </a:r>
            <a:r>
              <a:rPr lang="fr-FR" altLang="fr-FR" sz="1400" kern="0" dirty="0" err="1">
                <a:solidFill>
                  <a:srgbClr val="00294B"/>
                </a:solidFill>
                <a:latin typeface="Times New Roman"/>
                <a:cs typeface="Times New Roman"/>
              </a:rPr>
              <a:t>kEuros</a:t>
            </a:r>
            <a:r>
              <a:rPr lang="fr-FR" altLang="fr-FR" sz="1400" kern="0" dirty="0">
                <a:solidFill>
                  <a:srgbClr val="00294B"/>
                </a:solidFill>
                <a:latin typeface="Times New Roman"/>
                <a:cs typeface="Times New Roman"/>
              </a:rPr>
              <a:t>) est consommable en 2020 ou 2021</a:t>
            </a:r>
          </a:p>
          <a:p>
            <a:pPr marL="285750" indent="-285750">
              <a:buFont typeface="Arial"/>
              <a:buChar char="•"/>
            </a:pPr>
            <a:r>
              <a:rPr lang="fr-FR" altLang="fr-FR" sz="1400" kern="0" dirty="0">
                <a:solidFill>
                  <a:srgbClr val="00294B"/>
                </a:solidFill>
                <a:latin typeface="Times New Roman"/>
                <a:cs typeface="Times New Roman"/>
              </a:rPr>
              <a:t>2 ordinateurs ont été acquis pour le banc de test des FEC et plus tard leur maintenance, et pour l'acquisition du faisceau test à DESY et plus tard la station de monitoring des TPC au Japon: 3 </a:t>
            </a:r>
            <a:r>
              <a:rPr lang="fr-FR" altLang="fr-FR" sz="1400" kern="0" dirty="0" err="1">
                <a:solidFill>
                  <a:srgbClr val="00294B"/>
                </a:solidFill>
                <a:latin typeface="Times New Roman"/>
                <a:cs typeface="Times New Roman"/>
              </a:rPr>
              <a:t>kEuros</a:t>
            </a:r>
            <a:endParaRPr lang="fr-FR" altLang="fr-FR" sz="1400" kern="0" dirty="0">
              <a:solidFill>
                <a:srgbClr val="00294B"/>
              </a:solidFill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fr-FR" altLang="fr-FR" sz="1400" kern="0" dirty="0">
                <a:solidFill>
                  <a:srgbClr val="00294B"/>
                </a:solidFill>
                <a:latin typeface="Times New Roman"/>
                <a:cs typeface="Times New Roman"/>
              </a:rPr>
              <a:t>Notre contribution à l'infrastructure commune (câbles basse tension et fibres optiques) pour les HA-TPC s'élève à environ 10 </a:t>
            </a:r>
            <a:r>
              <a:rPr lang="fr-FR" altLang="fr-FR" sz="1400" kern="0" dirty="0" err="1">
                <a:solidFill>
                  <a:srgbClr val="00294B"/>
                </a:solidFill>
                <a:latin typeface="Times New Roman"/>
                <a:cs typeface="Times New Roman"/>
              </a:rPr>
              <a:t>kEuros</a:t>
            </a:r>
            <a:r>
              <a:rPr lang="fr-FR" altLang="fr-FR" sz="1400" kern="0" dirty="0">
                <a:solidFill>
                  <a:srgbClr val="00294B"/>
                </a:solidFill>
                <a:latin typeface="Times New Roman"/>
                <a:cs typeface="Times New Roman"/>
              </a:rPr>
              <a:t>, en "échange" des chips AFTER fournis par Saclay pour équiper les cartes FEC. Cette contribution peut être dépensée en 2020 ou en 2021.</a:t>
            </a:r>
          </a:p>
          <a:p>
            <a:pPr marL="285750" indent="-285750">
              <a:buFont typeface="Arial"/>
              <a:buChar char="•"/>
            </a:pPr>
            <a:r>
              <a:rPr lang="fr-FR" altLang="fr-FR" sz="1400" kern="0" dirty="0">
                <a:solidFill>
                  <a:srgbClr val="00294B"/>
                </a:solidFill>
                <a:latin typeface="Times New Roman"/>
                <a:cs typeface="Times New Roman"/>
              </a:rPr>
              <a:t>À l'automne 2020 les crédits de mission non consommés seront utilisés pour l'équipement de la R&amp;D destinée au système de synchronisation de l'électronique de HK</a:t>
            </a:r>
          </a:p>
          <a:p>
            <a:pPr marL="285750" indent="-285750">
              <a:buFont typeface="Arial"/>
              <a:buChar char="•"/>
            </a:pPr>
            <a:endParaRPr lang="fr-FR" altLang="fr-FR" sz="1400" kern="0" dirty="0">
              <a:solidFill>
                <a:srgbClr val="00294B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17531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Paris - 24/06/20</a:t>
            </a:r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Synthèse et consommation RH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23527" y="946238"/>
            <a:ext cx="8280921" cy="5509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1600" kern="0" dirty="0">
                <a:solidFill>
                  <a:srgbClr val="00294B"/>
                </a:solidFill>
                <a:latin typeface="Times New Roman"/>
                <a:cs typeface="Times New Roman"/>
              </a:rPr>
              <a:t>Contribuent au groupe neutrino du LPNHE:</a:t>
            </a:r>
          </a:p>
          <a:p>
            <a:pPr marL="285750" indent="-285750">
              <a:buFont typeface="Arial"/>
              <a:buChar char="•"/>
            </a:pPr>
            <a:r>
              <a:rPr lang="fr-FR" altLang="fr-FR" sz="1600" b="1" kern="0" dirty="0">
                <a:solidFill>
                  <a:srgbClr val="00294B"/>
                </a:solidFill>
                <a:latin typeface="Times New Roman"/>
                <a:cs typeface="Times New Roman"/>
              </a:rPr>
              <a:t>ITA</a:t>
            </a:r>
            <a:br>
              <a:rPr lang="fr-FR" altLang="fr-FR" sz="1600" b="1" kern="0" dirty="0">
                <a:solidFill>
                  <a:srgbClr val="00294B"/>
                </a:solidFill>
                <a:latin typeface="Times New Roman"/>
                <a:cs typeface="Times New Roman"/>
              </a:rPr>
            </a:br>
            <a:r>
              <a:rPr lang="fr-FR" altLang="fr-FR" sz="1600" kern="0" dirty="0">
                <a:solidFill>
                  <a:srgbClr val="00294B"/>
                </a:solidFill>
                <a:latin typeface="Times New Roman"/>
                <a:cs typeface="Times New Roman"/>
              </a:rPr>
              <a:t>Jean-Marc </a:t>
            </a:r>
            <a:r>
              <a:rPr lang="fr-FR" altLang="fr-FR" sz="1600" kern="0" dirty="0" err="1">
                <a:solidFill>
                  <a:srgbClr val="00294B"/>
                </a:solidFill>
                <a:latin typeface="Times New Roman"/>
                <a:cs typeface="Times New Roman"/>
              </a:rPr>
              <a:t>Parraud</a:t>
            </a:r>
            <a:r>
              <a:rPr lang="fr-FR" altLang="fr-FR" sz="1600" kern="0" dirty="0">
                <a:solidFill>
                  <a:srgbClr val="00294B"/>
                </a:solidFill>
                <a:latin typeface="Times New Roman"/>
                <a:cs typeface="Times New Roman"/>
              </a:rPr>
              <a:t> (électronique</a:t>
            </a:r>
            <a:r>
              <a:rPr lang="fr-FR" altLang="fr-FR" sz="1600" kern="0">
                <a:solidFill>
                  <a:srgbClr val="00294B"/>
                </a:solidFill>
                <a:latin typeface="Times New Roman"/>
                <a:cs typeface="Times New Roman"/>
              </a:rPr>
              <a:t>): </a:t>
            </a:r>
            <a:r>
              <a:rPr lang="fr-FR" altLang="fr-FR" sz="1600" kern="0">
                <a:solidFill>
                  <a:srgbClr val="FF0000"/>
                </a:solidFill>
                <a:latin typeface="Times New Roman"/>
                <a:cs typeface="Times New Roman"/>
              </a:rPr>
              <a:t>50</a:t>
            </a:r>
            <a:r>
              <a:rPr lang="fr-FR" altLang="fr-FR" sz="1600" kern="0">
                <a:solidFill>
                  <a:srgbClr val="00294B"/>
                </a:solidFill>
                <a:latin typeface="Times New Roman"/>
                <a:cs typeface="Times New Roman"/>
              </a:rPr>
              <a:t>%</a:t>
            </a:r>
            <a:r>
              <a:rPr lang="fr-FR" altLang="fr-FR" sz="1600" kern="0" dirty="0">
                <a:solidFill>
                  <a:srgbClr val="00294B"/>
                </a:solidFill>
                <a:latin typeface="Times New Roman"/>
                <a:cs typeface="Times New Roman"/>
              </a:rPr>
              <a:t/>
            </a:r>
            <a:br>
              <a:rPr lang="fr-FR" altLang="fr-FR" sz="1600" kern="0" dirty="0">
                <a:solidFill>
                  <a:srgbClr val="00294B"/>
                </a:solidFill>
                <a:latin typeface="Times New Roman"/>
                <a:cs typeface="Times New Roman"/>
              </a:rPr>
            </a:br>
            <a:r>
              <a:rPr lang="fr-FR" altLang="fr-FR" sz="1600" kern="0" dirty="0">
                <a:solidFill>
                  <a:srgbClr val="00294B"/>
                </a:solidFill>
                <a:latin typeface="Times New Roman"/>
                <a:cs typeface="Times New Roman"/>
              </a:rPr>
              <a:t>François </a:t>
            </a:r>
            <a:r>
              <a:rPr lang="fr-FR" altLang="fr-FR" sz="1600" kern="0" dirty="0" err="1">
                <a:solidFill>
                  <a:srgbClr val="00294B"/>
                </a:solidFill>
                <a:latin typeface="Times New Roman"/>
                <a:cs typeface="Times New Roman"/>
              </a:rPr>
              <a:t>Toussenel</a:t>
            </a:r>
            <a:r>
              <a:rPr lang="fr-FR" altLang="fr-FR" sz="1600" kern="0" dirty="0">
                <a:solidFill>
                  <a:srgbClr val="00294B"/>
                </a:solidFill>
                <a:latin typeface="Times New Roman"/>
                <a:cs typeface="Times New Roman"/>
              </a:rPr>
              <a:t> (électronique): 10%</a:t>
            </a:r>
            <a:br>
              <a:rPr lang="fr-FR" altLang="fr-FR" sz="1600" kern="0" dirty="0">
                <a:solidFill>
                  <a:srgbClr val="00294B"/>
                </a:solidFill>
                <a:latin typeface="Times New Roman"/>
                <a:cs typeface="Times New Roman"/>
              </a:rPr>
            </a:br>
            <a:r>
              <a:rPr lang="fr-FR" altLang="fr-FR" sz="1600" kern="0" dirty="0">
                <a:solidFill>
                  <a:srgbClr val="00294B"/>
                </a:solidFill>
                <a:latin typeface="Times New Roman"/>
                <a:cs typeface="Times New Roman"/>
              </a:rPr>
              <a:t>Eric Pierre (électronique): 20%</a:t>
            </a:r>
            <a:br>
              <a:rPr lang="fr-FR" altLang="fr-FR" sz="1600" kern="0" dirty="0">
                <a:solidFill>
                  <a:srgbClr val="00294B"/>
                </a:solidFill>
                <a:latin typeface="Times New Roman"/>
                <a:cs typeface="Times New Roman"/>
              </a:rPr>
            </a:br>
            <a:r>
              <a:rPr lang="fr-FR" altLang="fr-FR" sz="1600" kern="0" dirty="0">
                <a:solidFill>
                  <a:srgbClr val="00294B"/>
                </a:solidFill>
                <a:latin typeface="Times New Roman"/>
                <a:cs typeface="Times New Roman"/>
              </a:rPr>
              <a:t>Yann </a:t>
            </a:r>
            <a:r>
              <a:rPr lang="fr-FR" altLang="fr-FR" sz="1600" kern="0" dirty="0" err="1">
                <a:solidFill>
                  <a:srgbClr val="00294B"/>
                </a:solidFill>
                <a:latin typeface="Times New Roman"/>
                <a:cs typeface="Times New Roman"/>
              </a:rPr>
              <a:t>Orain</a:t>
            </a:r>
            <a:r>
              <a:rPr lang="fr-FR" altLang="fr-FR" sz="1600" kern="0" dirty="0">
                <a:solidFill>
                  <a:srgbClr val="00294B"/>
                </a:solidFill>
                <a:latin typeface="Times New Roman"/>
                <a:cs typeface="Times New Roman"/>
              </a:rPr>
              <a:t> (mécanique): 40%</a:t>
            </a:r>
            <a:br>
              <a:rPr lang="fr-FR" altLang="fr-FR" sz="1600" kern="0" dirty="0">
                <a:solidFill>
                  <a:srgbClr val="00294B"/>
                </a:solidFill>
                <a:latin typeface="Times New Roman"/>
                <a:cs typeface="Times New Roman"/>
              </a:rPr>
            </a:br>
            <a:r>
              <a:rPr lang="fr-FR" altLang="fr-FR" sz="1600" kern="0" dirty="0">
                <a:solidFill>
                  <a:srgbClr val="00294B"/>
                </a:solidFill>
                <a:latin typeface="Times New Roman"/>
                <a:cs typeface="Times New Roman"/>
              </a:rPr>
              <a:t>Julien Philippe (mécanique): 50%</a:t>
            </a:r>
            <a:br>
              <a:rPr lang="fr-FR" altLang="fr-FR" sz="1600" kern="0" dirty="0">
                <a:solidFill>
                  <a:srgbClr val="00294B"/>
                </a:solidFill>
                <a:latin typeface="Times New Roman"/>
                <a:cs typeface="Times New Roman"/>
              </a:rPr>
            </a:br>
            <a:r>
              <a:rPr lang="fr-FR" altLang="fr-FR" sz="1600" kern="0" dirty="0">
                <a:solidFill>
                  <a:srgbClr val="00294B"/>
                </a:solidFill>
                <a:latin typeface="Times New Roman"/>
                <a:cs typeface="Times New Roman"/>
              </a:rPr>
              <a:t>Diego </a:t>
            </a:r>
            <a:r>
              <a:rPr lang="fr-FR" altLang="fr-FR" sz="1600" kern="0" dirty="0" err="1">
                <a:solidFill>
                  <a:srgbClr val="00294B"/>
                </a:solidFill>
                <a:latin typeface="Times New Roman"/>
                <a:cs typeface="Times New Roman"/>
              </a:rPr>
              <a:t>Terront</a:t>
            </a:r>
            <a:r>
              <a:rPr lang="fr-FR" altLang="fr-FR" sz="1600" kern="0" dirty="0">
                <a:solidFill>
                  <a:srgbClr val="00294B"/>
                </a:solidFill>
                <a:latin typeface="Times New Roman"/>
                <a:cs typeface="Times New Roman"/>
              </a:rPr>
              <a:t> (informatique): 50%</a:t>
            </a:r>
          </a:p>
          <a:p>
            <a:pPr marL="285750" indent="-285750">
              <a:buFont typeface="Arial"/>
              <a:buChar char="•"/>
            </a:pPr>
            <a:r>
              <a:rPr lang="fr-FR" altLang="fr-FR" sz="1600" b="1" kern="0" dirty="0" err="1">
                <a:solidFill>
                  <a:srgbClr val="00294B"/>
                </a:solidFill>
                <a:latin typeface="Times New Roman"/>
                <a:cs typeface="Times New Roman"/>
              </a:rPr>
              <a:t>ITA_recherche</a:t>
            </a:r>
            <a:r>
              <a:rPr lang="fr-FR" altLang="fr-FR" sz="1600" kern="0" dirty="0">
                <a:solidFill>
                  <a:srgbClr val="00294B"/>
                </a:solidFill>
                <a:latin typeface="Times New Roman"/>
                <a:cs typeface="Times New Roman"/>
              </a:rPr>
              <a:t/>
            </a:r>
            <a:br>
              <a:rPr lang="fr-FR" altLang="fr-FR" sz="1600" kern="0" dirty="0">
                <a:solidFill>
                  <a:srgbClr val="00294B"/>
                </a:solidFill>
                <a:latin typeface="Times New Roman"/>
                <a:cs typeface="Times New Roman"/>
              </a:rPr>
            </a:br>
            <a:r>
              <a:rPr lang="fr-FR" altLang="fr-FR" sz="1600" kern="0" dirty="0">
                <a:solidFill>
                  <a:srgbClr val="00294B"/>
                </a:solidFill>
                <a:latin typeface="Times New Roman"/>
                <a:cs typeface="Times New Roman"/>
              </a:rPr>
              <a:t>Stefano </a:t>
            </a:r>
            <a:r>
              <a:rPr lang="fr-FR" altLang="fr-FR" sz="1600" kern="0" dirty="0" err="1">
                <a:solidFill>
                  <a:srgbClr val="00294B"/>
                </a:solidFill>
                <a:latin typeface="Times New Roman"/>
                <a:cs typeface="Times New Roman"/>
              </a:rPr>
              <a:t>Russo</a:t>
            </a:r>
            <a:r>
              <a:rPr lang="fr-FR" altLang="fr-FR" sz="1600" kern="0" dirty="0">
                <a:solidFill>
                  <a:srgbClr val="00294B"/>
                </a:solidFill>
                <a:latin typeface="Times New Roman"/>
                <a:cs typeface="Times New Roman"/>
              </a:rPr>
              <a:t> (instrumentation): 60%</a:t>
            </a:r>
          </a:p>
          <a:p>
            <a:pPr marL="285750" indent="-285750">
              <a:buFont typeface="Arial"/>
              <a:buChar char="•"/>
            </a:pPr>
            <a:r>
              <a:rPr lang="fr-FR" altLang="fr-FR" sz="1600" b="1" kern="0" dirty="0">
                <a:solidFill>
                  <a:srgbClr val="00294B"/>
                </a:solidFill>
                <a:latin typeface="Times New Roman"/>
                <a:cs typeface="Times New Roman"/>
              </a:rPr>
              <a:t>Physiciens</a:t>
            </a:r>
            <a:br>
              <a:rPr lang="fr-FR" altLang="fr-FR" sz="1600" b="1" kern="0" dirty="0">
                <a:solidFill>
                  <a:srgbClr val="00294B"/>
                </a:solidFill>
                <a:latin typeface="Times New Roman"/>
                <a:cs typeface="Times New Roman"/>
              </a:rPr>
            </a:br>
            <a:r>
              <a:rPr lang="fr-FR" altLang="fr-FR" sz="1600" kern="0" dirty="0">
                <a:solidFill>
                  <a:srgbClr val="00294B"/>
                </a:solidFill>
                <a:latin typeface="Times New Roman"/>
                <a:cs typeface="Times New Roman"/>
              </a:rPr>
              <a:t>Bernard Andrieu (CR): 0%</a:t>
            </a:r>
            <a:br>
              <a:rPr lang="fr-FR" altLang="fr-FR" sz="1600" kern="0" dirty="0">
                <a:solidFill>
                  <a:srgbClr val="00294B"/>
                </a:solidFill>
                <a:latin typeface="Times New Roman"/>
                <a:cs typeface="Times New Roman"/>
              </a:rPr>
            </a:br>
            <a:r>
              <a:rPr lang="fr-FR" altLang="fr-FR" sz="1600" kern="0" dirty="0">
                <a:solidFill>
                  <a:srgbClr val="00294B"/>
                </a:solidFill>
                <a:latin typeface="Times New Roman"/>
                <a:cs typeface="Times New Roman"/>
              </a:rPr>
              <a:t>Adrien Blanchet (</a:t>
            </a:r>
            <a:r>
              <a:rPr lang="fr-FR" altLang="fr-FR" sz="1600" kern="0" dirty="0" err="1">
                <a:solidFill>
                  <a:srgbClr val="00294B"/>
                </a:solidFill>
                <a:latin typeface="Times New Roman"/>
                <a:cs typeface="Times New Roman"/>
              </a:rPr>
              <a:t>postdoc</a:t>
            </a:r>
            <a:r>
              <a:rPr lang="fr-FR" altLang="fr-FR" sz="1600" kern="0" dirty="0">
                <a:solidFill>
                  <a:srgbClr val="00294B"/>
                </a:solidFill>
                <a:latin typeface="Times New Roman"/>
                <a:cs typeface="Times New Roman"/>
              </a:rPr>
              <a:t>): 100%</a:t>
            </a:r>
            <a:br>
              <a:rPr lang="fr-FR" altLang="fr-FR" sz="1600" kern="0" dirty="0">
                <a:solidFill>
                  <a:srgbClr val="00294B"/>
                </a:solidFill>
                <a:latin typeface="Times New Roman"/>
                <a:cs typeface="Times New Roman"/>
              </a:rPr>
            </a:br>
            <a:r>
              <a:rPr lang="fr-FR" altLang="fr-FR" sz="1600" kern="0" dirty="0">
                <a:solidFill>
                  <a:srgbClr val="00294B"/>
                </a:solidFill>
                <a:latin typeface="Times New Roman"/>
                <a:cs typeface="Times New Roman"/>
              </a:rPr>
              <a:t>Alain Blondel (émérite): 20%</a:t>
            </a:r>
            <a:br>
              <a:rPr lang="fr-FR" altLang="fr-FR" sz="1600" kern="0" dirty="0">
                <a:solidFill>
                  <a:srgbClr val="00294B"/>
                </a:solidFill>
                <a:latin typeface="Times New Roman"/>
                <a:cs typeface="Times New Roman"/>
              </a:rPr>
            </a:br>
            <a:r>
              <a:rPr lang="fr-FR" altLang="fr-FR" sz="1600" kern="0" dirty="0">
                <a:solidFill>
                  <a:srgbClr val="00294B"/>
                </a:solidFill>
                <a:latin typeface="Times New Roman"/>
                <a:cs typeface="Times New Roman"/>
              </a:rPr>
              <a:t>Jacques Dumarchez (émérite): 70%</a:t>
            </a:r>
            <a:br>
              <a:rPr lang="fr-FR" altLang="fr-FR" sz="1600" kern="0" dirty="0">
                <a:solidFill>
                  <a:srgbClr val="00294B"/>
                </a:solidFill>
                <a:latin typeface="Times New Roman"/>
                <a:cs typeface="Times New Roman"/>
              </a:rPr>
            </a:br>
            <a:r>
              <a:rPr lang="fr-FR" altLang="fr-FR" sz="1600" kern="0" dirty="0">
                <a:solidFill>
                  <a:srgbClr val="00294B"/>
                </a:solidFill>
                <a:latin typeface="Times New Roman"/>
                <a:cs typeface="Times New Roman"/>
              </a:rPr>
              <a:t>Claudio </a:t>
            </a:r>
            <a:r>
              <a:rPr lang="fr-FR" altLang="fr-FR" sz="1600" kern="0" dirty="0" err="1">
                <a:solidFill>
                  <a:srgbClr val="00294B"/>
                </a:solidFill>
                <a:latin typeface="Times New Roman"/>
                <a:cs typeface="Times New Roman"/>
              </a:rPr>
              <a:t>Giganti</a:t>
            </a:r>
            <a:r>
              <a:rPr lang="fr-FR" altLang="fr-FR" sz="1600" kern="0" dirty="0">
                <a:solidFill>
                  <a:srgbClr val="00294B"/>
                </a:solidFill>
                <a:latin typeface="Times New Roman"/>
                <a:cs typeface="Times New Roman"/>
              </a:rPr>
              <a:t> (CR): 70%</a:t>
            </a:r>
            <a:br>
              <a:rPr lang="fr-FR" altLang="fr-FR" sz="1600" kern="0" dirty="0">
                <a:solidFill>
                  <a:srgbClr val="00294B"/>
                </a:solidFill>
                <a:latin typeface="Times New Roman"/>
                <a:cs typeface="Times New Roman"/>
              </a:rPr>
            </a:br>
            <a:r>
              <a:rPr lang="fr-FR" altLang="fr-FR" sz="1600" kern="0" dirty="0">
                <a:solidFill>
                  <a:srgbClr val="00294B"/>
                </a:solidFill>
                <a:latin typeface="Times New Roman"/>
                <a:cs typeface="Times New Roman"/>
              </a:rPr>
              <a:t>Mathieu </a:t>
            </a:r>
            <a:r>
              <a:rPr lang="fr-FR" altLang="fr-FR" sz="1600" kern="0" dirty="0" err="1">
                <a:solidFill>
                  <a:srgbClr val="00294B"/>
                </a:solidFill>
                <a:latin typeface="Times New Roman"/>
                <a:cs typeface="Times New Roman"/>
              </a:rPr>
              <a:t>Guigue</a:t>
            </a:r>
            <a:r>
              <a:rPr lang="fr-FR" altLang="fr-FR" sz="1600" kern="0" dirty="0">
                <a:solidFill>
                  <a:srgbClr val="00294B"/>
                </a:solidFill>
                <a:latin typeface="Times New Roman"/>
                <a:cs typeface="Times New Roman"/>
              </a:rPr>
              <a:t> (</a:t>
            </a:r>
            <a:r>
              <a:rPr lang="fr-FR" altLang="fr-FR" sz="1600" kern="0" dirty="0" err="1">
                <a:solidFill>
                  <a:srgbClr val="00294B"/>
                </a:solidFill>
                <a:latin typeface="Times New Roman"/>
                <a:cs typeface="Times New Roman"/>
              </a:rPr>
              <a:t>MdC</a:t>
            </a:r>
            <a:r>
              <a:rPr lang="fr-FR" altLang="fr-FR" sz="1600" kern="0" dirty="0">
                <a:solidFill>
                  <a:srgbClr val="00294B"/>
                </a:solidFill>
                <a:latin typeface="Times New Roman"/>
                <a:cs typeface="Times New Roman"/>
              </a:rPr>
              <a:t>): 100%</a:t>
            </a:r>
            <a:br>
              <a:rPr lang="fr-FR" altLang="fr-FR" sz="1600" kern="0" dirty="0">
                <a:solidFill>
                  <a:srgbClr val="00294B"/>
                </a:solidFill>
                <a:latin typeface="Times New Roman"/>
                <a:cs typeface="Times New Roman"/>
              </a:rPr>
            </a:br>
            <a:r>
              <a:rPr lang="fr-FR" altLang="fr-FR" sz="1600" kern="0" dirty="0">
                <a:solidFill>
                  <a:srgbClr val="00294B"/>
                </a:solidFill>
                <a:latin typeface="Times New Roman"/>
                <a:cs typeface="Times New Roman"/>
              </a:rPr>
              <a:t>Jean-Michel Lévy (bénévole): 100%</a:t>
            </a:r>
            <a:br>
              <a:rPr lang="fr-FR" altLang="fr-FR" sz="1600" kern="0" dirty="0">
                <a:solidFill>
                  <a:srgbClr val="00294B"/>
                </a:solidFill>
                <a:latin typeface="Times New Roman"/>
                <a:cs typeface="Times New Roman"/>
              </a:rPr>
            </a:br>
            <a:r>
              <a:rPr lang="fr-FR" altLang="fr-FR" sz="1600" kern="0" dirty="0">
                <a:solidFill>
                  <a:srgbClr val="00294B"/>
                </a:solidFill>
                <a:latin typeface="Times New Roman"/>
                <a:cs typeface="Times New Roman"/>
              </a:rPr>
              <a:t>Lucile </a:t>
            </a:r>
            <a:r>
              <a:rPr lang="fr-FR" altLang="fr-FR" sz="1600" kern="0" dirty="0" err="1">
                <a:solidFill>
                  <a:srgbClr val="00294B"/>
                </a:solidFill>
                <a:latin typeface="Times New Roman"/>
                <a:cs typeface="Times New Roman"/>
              </a:rPr>
              <a:t>Mellet</a:t>
            </a:r>
            <a:r>
              <a:rPr lang="fr-FR" altLang="fr-FR" sz="1600" kern="0" dirty="0">
                <a:solidFill>
                  <a:srgbClr val="00294B"/>
                </a:solidFill>
                <a:latin typeface="Times New Roman"/>
                <a:cs typeface="Times New Roman"/>
              </a:rPr>
              <a:t> (doctorante): 100%</a:t>
            </a:r>
            <a:br>
              <a:rPr lang="fr-FR" altLang="fr-FR" sz="1600" kern="0" dirty="0">
                <a:solidFill>
                  <a:srgbClr val="00294B"/>
                </a:solidFill>
                <a:latin typeface="Times New Roman"/>
                <a:cs typeface="Times New Roman"/>
              </a:rPr>
            </a:br>
            <a:r>
              <a:rPr lang="fr-FR" altLang="fr-FR" sz="1600" kern="0" dirty="0">
                <a:solidFill>
                  <a:srgbClr val="00294B"/>
                </a:solidFill>
                <a:latin typeface="Times New Roman"/>
                <a:cs typeface="Times New Roman"/>
              </a:rPr>
              <a:t>Viet Nguyen (doctorant): 100%</a:t>
            </a:r>
            <a:br>
              <a:rPr lang="fr-FR" altLang="fr-FR" sz="1600" kern="0" dirty="0">
                <a:solidFill>
                  <a:srgbClr val="00294B"/>
                </a:solidFill>
                <a:latin typeface="Times New Roman"/>
                <a:cs typeface="Times New Roman"/>
              </a:rPr>
            </a:br>
            <a:r>
              <a:rPr lang="fr-FR" altLang="fr-FR" sz="1600" kern="0" dirty="0">
                <a:solidFill>
                  <a:srgbClr val="00294B"/>
                </a:solidFill>
                <a:latin typeface="Times New Roman"/>
                <a:cs typeface="Times New Roman"/>
              </a:rPr>
              <a:t>Boris Popov (DR): 100%</a:t>
            </a:r>
            <a:br>
              <a:rPr lang="fr-FR" altLang="fr-FR" sz="1600" kern="0" dirty="0">
                <a:solidFill>
                  <a:srgbClr val="00294B"/>
                </a:solidFill>
                <a:latin typeface="Times New Roman"/>
                <a:cs typeface="Times New Roman"/>
              </a:rPr>
            </a:br>
            <a:r>
              <a:rPr lang="fr-FR" altLang="fr-FR" sz="1600" kern="0" dirty="0">
                <a:solidFill>
                  <a:srgbClr val="00294B"/>
                </a:solidFill>
                <a:latin typeface="Times New Roman"/>
                <a:cs typeface="Times New Roman"/>
              </a:rPr>
              <a:t>Marco </a:t>
            </a:r>
            <a:r>
              <a:rPr lang="fr-FR" altLang="fr-FR" sz="1600" kern="0" dirty="0" err="1">
                <a:solidFill>
                  <a:srgbClr val="00294B"/>
                </a:solidFill>
                <a:latin typeface="Times New Roman"/>
                <a:cs typeface="Times New Roman"/>
              </a:rPr>
              <a:t>Zito</a:t>
            </a:r>
            <a:r>
              <a:rPr lang="fr-FR" altLang="fr-FR" sz="1600" kern="0" dirty="0">
                <a:solidFill>
                  <a:srgbClr val="00294B"/>
                </a:solidFill>
                <a:latin typeface="Times New Roman"/>
                <a:cs typeface="Times New Roman"/>
              </a:rPr>
              <a:t> (Directeur): 20%</a:t>
            </a:r>
          </a:p>
        </p:txBody>
      </p:sp>
    </p:spTree>
    <p:extLst>
      <p:ext uri="{BB962C8B-B14F-4D97-AF65-F5344CB8AC3E}">
        <p14:creationId xmlns:p14="http://schemas.microsoft.com/office/powerpoint/2010/main" val="2185203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Paris - 24/06/20</a:t>
            </a:r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Etat des principaux risques</a:t>
            </a: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0566376"/>
              </p:ext>
            </p:extLst>
          </p:nvPr>
        </p:nvGraphicFramePr>
        <p:xfrm>
          <a:off x="161365" y="1916832"/>
          <a:ext cx="8803123" cy="4443826"/>
        </p:xfrm>
        <a:graphic>
          <a:graphicData uri="http://schemas.openxmlformats.org/drawingml/2006/table">
            <a:tbl>
              <a:tblPr/>
              <a:tblGrid>
                <a:gridCol w="24664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283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1284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1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Libellé</a:t>
                      </a:r>
                      <a:endParaRPr lang="fr-FR" sz="105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05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Action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1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Responsable</a:t>
                      </a:r>
                      <a:endParaRPr lang="fr-FR" sz="105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1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Criticité</a:t>
                      </a:r>
                      <a:endParaRPr lang="fr-FR" sz="105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05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Tendance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3258">
                <a:tc>
                  <a:txBody>
                    <a:bodyPr/>
                    <a:lstStyle/>
                    <a:p>
                      <a:pPr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Evènement sismique sur site de Tokai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616" marR="22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charset="0"/>
                          <a:cs typeface="Arial" panose="020B0604020202020204" pitchFamily="34" charset="0"/>
                        </a:rPr>
                        <a:t>Mécanique du berceau : Etude de résistance des structures mécaniques en fonction du </a:t>
                      </a: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charset="0"/>
                          <a:cs typeface="Arial" panose="020B0604020202020204" pitchFamily="34" charset="0"/>
                        </a:rPr>
                        <a:t>risque estimé</a:t>
                      </a:r>
                      <a:endParaRPr kumimoji="0" 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charset="0"/>
                        <a:cs typeface="Arial" panose="020B0604020202020204" pitchFamily="34" charset="0"/>
                      </a:endParaRP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charset="0"/>
                          <a:cs typeface="Arial" panose="020B0604020202020204" pitchFamily="34" charset="0"/>
                        </a:rPr>
                        <a:t>Solution étudiée avec la </a:t>
                      </a: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charset="0"/>
                          <a:cs typeface="Arial" panose="020B0604020202020204" pitchFamily="34" charset="0"/>
                        </a:rPr>
                        <a:t>collaboration pour approbation</a:t>
                      </a:r>
                      <a:endParaRPr kumimoji="0" 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charset="0"/>
                        <a:cs typeface="Arial" panose="020B0604020202020204" pitchFamily="34" charset="0"/>
                      </a:endParaRPr>
                    </a:p>
                  </a:txBody>
                  <a:tcPr marL="22616" marR="22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fr-FR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22616" marR="22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sym typeface="Wingdings"/>
                        </a:rPr>
                        <a:t></a:t>
                      </a:r>
                      <a:endParaRPr lang="fr-FR" sz="3600" b="1" i="0" u="none" strike="noStrike" dirty="0" smtClean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  <a:p>
                      <a:pPr mar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fr-FR" sz="105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2616" marR="22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sym typeface="Wingdings"/>
                        </a:rPr>
                        <a:t></a:t>
                      </a:r>
                    </a:p>
                  </a:txBody>
                  <a:tcPr marL="22616" marR="22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84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charset="0"/>
                          <a:cs typeface="Arial" panose="020B0604020202020204" pitchFamily="34" charset="0"/>
                        </a:rPr>
                        <a:t>Budget de J-PARC (et incidence sur l’upgrade général de l’accélérateur)</a:t>
                      </a:r>
                    </a:p>
                  </a:txBody>
                  <a:tcPr marL="22616" marR="22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charset="0"/>
                          <a:cs typeface="Arial" panose="020B0604020202020204" pitchFamily="34" charset="0"/>
                        </a:rPr>
                        <a:t>Aucune action possible</a:t>
                      </a:r>
                    </a:p>
                    <a:p>
                      <a:pPr marL="17145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fr-FR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616" marR="22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+mn-cs"/>
                        </a:rPr>
                        <a:t>J-PARC</a:t>
                      </a:r>
                      <a:endParaRPr kumimoji="0" lang="fr-FR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22616" marR="22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sym typeface="Wingdings"/>
                        </a:rPr>
                        <a:t></a:t>
                      </a:r>
                      <a:endParaRPr lang="fr-FR" sz="3600" b="1" i="0" u="none" strike="noStrike" dirty="0" smtClean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22616" marR="22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sym typeface="Wingdings"/>
                        </a:rPr>
                        <a:t></a:t>
                      </a:r>
                    </a:p>
                  </a:txBody>
                  <a:tcPr marL="22616" marR="22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28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charset="0"/>
                          <a:cs typeface="Arial" panose="020B0604020202020204" pitchFamily="34" charset="0"/>
                        </a:rPr>
                        <a:t>Utilisation de Micromegas résistifs (première)</a:t>
                      </a:r>
                      <a:endParaRPr kumimoji="0" 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charset="0"/>
                        <a:cs typeface="Arial" panose="020B0604020202020204" pitchFamily="34" charset="0"/>
                      </a:endParaRPr>
                    </a:p>
                  </a:txBody>
                  <a:tcPr marL="22616" marR="22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charset="0"/>
                          <a:cs typeface="Arial" panose="020B0604020202020204" pitchFamily="34" charset="0"/>
                        </a:rPr>
                        <a:t>R&amp;D et </a:t>
                      </a: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charset="0"/>
                          <a:cs typeface="Arial" panose="020B0604020202020204" pitchFamily="34" charset="0"/>
                        </a:rPr>
                        <a:t>tests sur prototype </a:t>
                      </a:r>
                      <a:r>
                        <a:rPr kumimoji="0" 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charset="0"/>
                          <a:cs typeface="Arial" panose="020B0604020202020204" pitchFamily="34" charset="0"/>
                        </a:rPr>
                        <a:t>effectués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charset="0"/>
                          <a:cs typeface="Arial" panose="020B0604020202020204" pitchFamily="34" charset="0"/>
                        </a:rPr>
                        <a:t>Tests en cosmiques en cours à </a:t>
                      </a: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charset="0"/>
                          <a:cs typeface="Arial" panose="020B0604020202020204" pitchFamily="34" charset="0"/>
                        </a:rPr>
                        <a:t>Saclay, </a:t>
                      </a:r>
                      <a:r>
                        <a:rPr kumimoji="0" lang="fr-F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charset="0"/>
                          <a:cs typeface="Arial" panose="020B0604020202020204" pitchFamily="34" charset="0"/>
                        </a:rPr>
                        <a:t>beamtest</a:t>
                      </a: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charset="0"/>
                          <a:cs typeface="Arial" panose="020B0604020202020204" pitchFamily="34" charset="0"/>
                        </a:rPr>
                        <a:t> en octobre 2020.</a:t>
                      </a:r>
                      <a:endParaRPr kumimoji="0" 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616" marR="22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+mn-cs"/>
                        </a:rPr>
                        <a:t>IRFU</a:t>
                      </a:r>
                      <a:endParaRPr kumimoji="0" lang="fr-FR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22616" marR="22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sym typeface="Wingdings"/>
                        </a:rPr>
                        <a:t></a:t>
                      </a:r>
                      <a:endParaRPr lang="fr-FR" sz="3600" b="1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22616" marR="22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sym typeface="Wingdings"/>
                        </a:rPr>
                        <a:t></a:t>
                      </a:r>
                      <a:endParaRPr lang="fr-FR" sz="3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2616" marR="22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28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charset="0"/>
                          <a:cs typeface="Arial" panose="020B0604020202020204" pitchFamily="34" charset="0"/>
                        </a:rPr>
                        <a:t>Robustesse des connecteurs cruciale pour la durée de vie de l’expérience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616" marR="22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charset="0"/>
                          <a:cs typeface="Arial" panose="020B0604020202020204" pitchFamily="34" charset="0"/>
                        </a:rPr>
                        <a:t>R&amp;D maquettes et prototypes </a:t>
                      </a: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charset="0"/>
                          <a:cs typeface="Arial" panose="020B0604020202020204" pitchFamily="34" charset="0"/>
                        </a:rPr>
                        <a:t>ok </a:t>
                      </a: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 validation connectique</a:t>
                      </a:r>
                      <a:endParaRPr kumimoji="0" 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charset="0"/>
                        <a:cs typeface="Arial" panose="020B0604020202020204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charset="0"/>
                          <a:cs typeface="Arial" panose="020B0604020202020204" pitchFamily="34" charset="0"/>
                        </a:rPr>
                        <a:t>Tests en cosmiques en cours à Saclay</a:t>
                      </a:r>
                    </a:p>
                  </a:txBody>
                  <a:tcPr marL="22616" marR="22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+mn-cs"/>
                        </a:rPr>
                        <a:t>Responsable Technique de </a:t>
                      </a:r>
                      <a:r>
                        <a:rPr kumimoji="0" lang="fr-FR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+mn-cs"/>
                        </a:rPr>
                        <a:t>Projet : </a:t>
                      </a:r>
                      <a:r>
                        <a:rPr kumimoji="0" lang="fr-FR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+mn-cs"/>
                        </a:rPr>
                        <a:t>JM. </a:t>
                      </a:r>
                      <a:r>
                        <a:rPr kumimoji="0" lang="fr-FR" sz="11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+mn-cs"/>
                        </a:rPr>
                        <a:t>Parraud</a:t>
                      </a:r>
                      <a:endParaRPr kumimoji="0" lang="fr-FR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22616" marR="22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sym typeface="Wingdings"/>
                        </a:rPr>
                        <a:t></a:t>
                      </a:r>
                      <a:endParaRPr lang="fr-FR" sz="3600" b="1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22616" marR="22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sym typeface="Wingdings"/>
                        </a:rPr>
                        <a:t></a:t>
                      </a:r>
                      <a:endParaRPr lang="fr-FR" sz="3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2616" marR="22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128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PGothic" charset="0"/>
                          <a:cs typeface="Arial" panose="020B0604020202020204" pitchFamily="34" charset="0"/>
                        </a:rPr>
                        <a:t>Intégration des nouveaux détecteurs dans un espace très limité (accès difficile pour maintenance et réparation)</a:t>
                      </a:r>
                      <a:endParaRPr kumimoji="0" lang="fr-F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MS PGothic" charset="0"/>
                        <a:cs typeface="Arial" panose="020B0604020202020204" pitchFamily="34" charset="0"/>
                      </a:endParaRPr>
                    </a:p>
                  </a:txBody>
                  <a:tcPr marL="22616" marR="22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PGothic" charset="0"/>
                          <a:cs typeface="Arial" panose="020B0604020202020204" pitchFamily="34" charset="0"/>
                        </a:rPr>
                        <a:t>La conception des cartes électroniques  </a:t>
                      </a:r>
                      <a:r>
                        <a:rPr kumimoji="0" lang="fr-FR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PGothic" charset="0"/>
                          <a:cs typeface="Arial" panose="020B0604020202020204" pitchFamily="34" charset="0"/>
                        </a:rPr>
                        <a:t>intègre les aspects de fiabilité </a:t>
                      </a: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PGothic" charset="0"/>
                          <a:cs typeface="Arial" panose="020B0604020202020204" pitchFamily="34" charset="0"/>
                        </a:rPr>
                        <a:t>pour minimiser les interventions de maintenance </a:t>
                      </a:r>
                      <a:r>
                        <a:rPr kumimoji="0" lang="fr-FR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PGothic" charset="0"/>
                          <a:cs typeface="Arial" panose="020B0604020202020204" pitchFamily="34" charset="0"/>
                        </a:rPr>
                        <a:t>(choix composants et sous-traitant </a:t>
                      </a: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PGothic" charset="0"/>
                          <a:cs typeface="Arial" panose="020B0604020202020204" pitchFamily="34" charset="0"/>
                        </a:rPr>
                        <a:t>/ </a:t>
                      </a:r>
                      <a:r>
                        <a:rPr kumimoji="0" lang="fr-FR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PGothic" charset="0"/>
                          <a:cs typeface="Arial" panose="020B0604020202020204" pitchFamily="34" charset="0"/>
                        </a:rPr>
                        <a:t>tests systématiques)</a:t>
                      </a:r>
                      <a:endParaRPr kumimoji="0" lang="fr-F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MS PGothic" charset="0"/>
                        <a:cs typeface="Arial" panose="020B0604020202020204" pitchFamily="34" charset="0"/>
                      </a:endParaRPr>
                    </a:p>
                  </a:txBody>
                  <a:tcPr marL="22616" marR="22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+mn-cs"/>
                        </a:rPr>
                        <a:t>Responsable Technique de </a:t>
                      </a:r>
                      <a:r>
                        <a:rPr kumimoji="0" lang="fr-FR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+mn-cs"/>
                        </a:rPr>
                        <a:t>Projet : </a:t>
                      </a:r>
                      <a:r>
                        <a:rPr kumimoji="0" lang="fr-FR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+mn-cs"/>
                        </a:rPr>
                        <a:t>JM. </a:t>
                      </a:r>
                      <a:r>
                        <a:rPr kumimoji="0" lang="fr-FR" sz="11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+mn-cs"/>
                        </a:rPr>
                        <a:t>Parraud</a:t>
                      </a:r>
                      <a:endParaRPr kumimoji="0" lang="fr-FR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22616" marR="22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="0" i="0" u="none" strike="noStrike" dirty="0" smtClean="0">
                          <a:solidFill>
                            <a:srgbClr val="FFC000"/>
                          </a:solidFill>
                          <a:effectLst/>
                          <a:latin typeface="+mn-lt"/>
                          <a:sym typeface="Wingdings"/>
                        </a:rPr>
                        <a:t></a:t>
                      </a:r>
                      <a:endParaRPr lang="fr-FR" sz="3600" b="0" i="0" u="none" strike="noStrike" dirty="0">
                        <a:solidFill>
                          <a:srgbClr val="FFC000"/>
                        </a:solidFill>
                        <a:effectLst/>
                        <a:latin typeface="+mn-lt"/>
                      </a:endParaRPr>
                    </a:p>
                  </a:txBody>
                  <a:tcPr marL="22616" marR="22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sym typeface="Wingdings"/>
                        </a:rPr>
                        <a:t></a:t>
                      </a:r>
                      <a:endParaRPr lang="fr-FR" sz="3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2616" marR="22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128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Retards dûs à la pandémie du Covid-19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616" marR="22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0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Télétravail  généralisé au sein du groupe du LPNHE</a:t>
                      </a:r>
                    </a:p>
                    <a:p>
                      <a:pPr marL="17145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0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Travaux  techniques possibles au LPNHE depuis le 18 mai 2020</a:t>
                      </a:r>
                    </a:p>
                    <a:p>
                      <a:pPr marL="17145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0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Choix des sous-traitants : en activité pendant la pandémie</a:t>
                      </a:r>
                    </a:p>
                    <a:p>
                      <a:pPr marL="17145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00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Beamtest</a:t>
                      </a:r>
                      <a:r>
                        <a:rPr lang="fr-FR" sz="10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à DESY-Hambourg en octobre 2020 : retard possible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2616" marR="22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+mn-cs"/>
                        </a:rPr>
                        <a:t>Responsables </a:t>
                      </a: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+mn-cs"/>
                        </a:rPr>
                        <a:t>Scientifique </a:t>
                      </a:r>
                      <a:r>
                        <a:rPr kumimoji="0" lang="fr-FR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+mn-cs"/>
                        </a:rPr>
                        <a:t>et Technique de Projet : B. Popov et JM. </a:t>
                      </a:r>
                      <a:r>
                        <a:rPr kumimoji="0" lang="fr-FR" sz="11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+mn-cs"/>
                        </a:rPr>
                        <a:t>Parraud</a:t>
                      </a:r>
                      <a:endParaRPr kumimoji="0" lang="fr-FR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22616" marR="22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="0" i="0" u="none" strike="noStrike" dirty="0" smtClean="0">
                          <a:solidFill>
                            <a:srgbClr val="FFC000"/>
                          </a:solidFill>
                          <a:effectLst/>
                          <a:latin typeface="+mn-lt"/>
                          <a:sym typeface="Wingdings"/>
                        </a:rPr>
                        <a:t></a:t>
                      </a:r>
                      <a:endParaRPr lang="fr-FR" sz="3600" b="0" i="0" u="none" strike="noStrike" dirty="0">
                        <a:solidFill>
                          <a:srgbClr val="FFC000"/>
                        </a:solidFill>
                        <a:effectLst/>
                        <a:latin typeface="+mn-lt"/>
                      </a:endParaRPr>
                    </a:p>
                  </a:txBody>
                  <a:tcPr marL="22616" marR="22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sym typeface="Wingdings"/>
                        </a:rPr>
                        <a:t></a:t>
                      </a:r>
                      <a:endParaRPr lang="fr-FR" sz="3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2616" marR="22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65906748"/>
                  </a:ext>
                </a:extLst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323527" y="946238"/>
            <a:ext cx="82809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Il ne s’agit pas ici de mettre le portefeuille des risques détaillés mais de faire remonter les plus critiques de façon synthétique.</a:t>
            </a:r>
          </a:p>
          <a:p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Ici un exemple …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3118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Paris - 24/06/20</a:t>
            </a:r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Principaux événements à venir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gray">
          <a:xfrm>
            <a:off x="768002" y="1545413"/>
            <a:ext cx="7522166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1588" indent="-1588" algn="just" rtl="0" eaLnBrk="0" fontAlgn="base" hangingPunct="0">
              <a:spcBef>
                <a:spcPct val="0"/>
              </a:spcBef>
              <a:spcAft>
                <a:spcPct val="6000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4150" indent="-18097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"/>
              <a:defRPr>
                <a:solidFill>
                  <a:srgbClr val="000000"/>
                </a:solidFill>
                <a:latin typeface="+mn-lt"/>
                <a:cs typeface="+mn-cs"/>
              </a:defRPr>
            </a:lvl2pPr>
            <a:lvl3pPr marL="363538" indent="-17780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è"/>
              <a:defRPr sz="1600">
                <a:solidFill>
                  <a:srgbClr val="000000"/>
                </a:solidFill>
                <a:latin typeface="+mn-lt"/>
                <a:cs typeface="+mn-cs"/>
              </a:defRPr>
            </a:lvl3pPr>
            <a:lvl4pPr marL="539750" indent="-17462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+mn-lt"/>
                <a:cs typeface="+mn-cs"/>
              </a:defRPr>
            </a:lvl4pPr>
            <a:lvl5pPr marL="735013" indent="-19367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+mn-lt"/>
                <a:cs typeface="+mn-cs"/>
              </a:defRPr>
            </a:lvl5pPr>
            <a:lvl6pPr marL="1192213" indent="-193675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+mn-lt"/>
                <a:cs typeface="+mn-cs"/>
              </a:defRPr>
            </a:lvl6pPr>
            <a:lvl7pPr marL="1649413" indent="-193675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+mn-lt"/>
                <a:cs typeface="+mn-cs"/>
              </a:defRPr>
            </a:lvl7pPr>
            <a:lvl8pPr marL="2106613" indent="-193675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+mn-lt"/>
                <a:cs typeface="+mn-cs"/>
              </a:defRPr>
            </a:lvl8pPr>
            <a:lvl9pPr marL="2563813" indent="-193675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3175" lvl="1" indent="0" defTabSz="91440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fr-FR" altLang="fr-FR" sz="2000" b="1" i="1" kern="0" dirty="0">
                <a:solidFill>
                  <a:schemeClr val="accent3"/>
                </a:solidFill>
                <a:cs typeface="Arial"/>
              </a:rPr>
              <a:t>Il s’agit des événements de l’année et des événements significatifs à venir (nos livraisons)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fr-FR" altLang="fr-FR" sz="2000" b="1" kern="0" dirty="0">
                <a:solidFill>
                  <a:srgbClr val="005191"/>
                </a:solidFill>
                <a:cs typeface="Arial"/>
              </a:rPr>
              <a:t>Test </a:t>
            </a:r>
            <a:r>
              <a:rPr lang="fr-FR" altLang="fr-FR" sz="2000" b="1" strike="sngStrike" kern="0" dirty="0">
                <a:solidFill>
                  <a:srgbClr val="005191"/>
                </a:solidFill>
                <a:cs typeface="Arial"/>
              </a:rPr>
              <a:t>de</a:t>
            </a:r>
            <a:r>
              <a:rPr lang="fr-FR" altLang="fr-FR" sz="2000" b="1" kern="0" dirty="0">
                <a:solidFill>
                  <a:srgbClr val="005191"/>
                </a:solidFill>
                <a:cs typeface="Arial"/>
              </a:rPr>
              <a:t> </a:t>
            </a:r>
            <a:r>
              <a:rPr lang="fr-FR" altLang="fr-FR" sz="2000" b="1" kern="0" dirty="0">
                <a:solidFill>
                  <a:srgbClr val="FF0000"/>
                </a:solidFill>
                <a:cs typeface="Arial"/>
              </a:rPr>
              <a:t>du 2</a:t>
            </a:r>
            <a:r>
              <a:rPr lang="fr-FR" altLang="fr-FR" sz="2000" b="1" kern="0" baseline="30000" dirty="0">
                <a:solidFill>
                  <a:srgbClr val="FF0000"/>
                </a:solidFill>
                <a:cs typeface="Arial"/>
              </a:rPr>
              <a:t>ème</a:t>
            </a:r>
            <a:r>
              <a:rPr lang="fr-FR" altLang="fr-FR" sz="2000" b="1" kern="0" dirty="0">
                <a:solidFill>
                  <a:srgbClr val="FF0000"/>
                </a:solidFill>
                <a:cs typeface="Arial"/>
              </a:rPr>
              <a:t> ?</a:t>
            </a:r>
            <a:r>
              <a:rPr lang="fr-FR" altLang="fr-FR" sz="2000" b="1" kern="0" dirty="0">
                <a:solidFill>
                  <a:srgbClr val="005191"/>
                </a:solidFill>
                <a:cs typeface="Arial"/>
              </a:rPr>
              <a:t> prototype TPC en faisceau à DESY    Octobre </a:t>
            </a:r>
            <a:r>
              <a:rPr lang="fr-FR" altLang="fr-FR" sz="2000" b="1" kern="0" dirty="0" smtClean="0">
                <a:solidFill>
                  <a:srgbClr val="005191"/>
                </a:solidFill>
                <a:cs typeface="Arial"/>
              </a:rPr>
              <a:t>2020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fr-FR" altLang="fr-FR" sz="2000" b="1" kern="0" dirty="0" smtClean="0">
                <a:solidFill>
                  <a:srgbClr val="FF0000"/>
                </a:solidFill>
                <a:cs typeface="Arial"/>
              </a:rPr>
              <a:t>PRR des cartes front-end FEC + FEM – IRFU	Novembre 2020</a:t>
            </a:r>
            <a:endParaRPr lang="fr-FR" altLang="fr-FR" sz="2000" b="1" kern="0" dirty="0">
              <a:solidFill>
                <a:srgbClr val="FF0000"/>
              </a:solidFill>
              <a:cs typeface="Arial"/>
            </a:endParaRP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fr-FR" altLang="fr-FR" sz="2000" b="1" kern="0" dirty="0">
                <a:solidFill>
                  <a:srgbClr val="005191"/>
                </a:solidFill>
                <a:cs typeface="Arial"/>
              </a:rPr>
              <a:t>Production des FEC				</a:t>
            </a:r>
            <a:r>
              <a:rPr lang="fr-FR" altLang="fr-FR" sz="2000" b="1" strike="sngStrike" kern="0" dirty="0">
                <a:solidFill>
                  <a:srgbClr val="005191"/>
                </a:solidFill>
                <a:cs typeface="Arial"/>
              </a:rPr>
              <a:t>Mars</a:t>
            </a:r>
            <a:r>
              <a:rPr lang="fr-FR" altLang="fr-FR" sz="2000" b="1" kern="0" dirty="0">
                <a:solidFill>
                  <a:srgbClr val="005191"/>
                </a:solidFill>
                <a:cs typeface="Arial"/>
              </a:rPr>
              <a:t> </a:t>
            </a:r>
            <a:r>
              <a:rPr lang="fr-FR" altLang="fr-FR" sz="2000" b="1" kern="0" dirty="0">
                <a:solidFill>
                  <a:srgbClr val="FF0000"/>
                </a:solidFill>
                <a:cs typeface="Arial"/>
              </a:rPr>
              <a:t>Avril </a:t>
            </a:r>
            <a:r>
              <a:rPr lang="fr-FR" altLang="fr-FR" sz="2000" b="1" kern="0" dirty="0">
                <a:solidFill>
                  <a:srgbClr val="005191"/>
                </a:solidFill>
                <a:cs typeface="Arial"/>
              </a:rPr>
              <a:t>2021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fr-FR" altLang="fr-FR" sz="2000" b="1" strike="sngStrike" kern="0" dirty="0">
                <a:solidFill>
                  <a:srgbClr val="005191"/>
                </a:solidFill>
                <a:cs typeface="Arial"/>
              </a:rPr>
              <a:t>Proto</a:t>
            </a:r>
            <a:r>
              <a:rPr lang="fr-FR" altLang="fr-FR" sz="2000" b="1" kern="0" dirty="0">
                <a:solidFill>
                  <a:srgbClr val="005191"/>
                </a:solidFill>
                <a:cs typeface="Arial"/>
              </a:rPr>
              <a:t> </a:t>
            </a:r>
            <a:r>
              <a:rPr lang="fr-FR" altLang="fr-FR" sz="2000" b="1" kern="0" dirty="0">
                <a:solidFill>
                  <a:srgbClr val="FF0000"/>
                </a:solidFill>
                <a:cs typeface="Arial"/>
              </a:rPr>
              <a:t>1</a:t>
            </a:r>
            <a:r>
              <a:rPr lang="fr-FR" altLang="fr-FR" sz="2000" b="1" kern="0" baseline="30000" dirty="0">
                <a:solidFill>
                  <a:srgbClr val="FF0000"/>
                </a:solidFill>
                <a:cs typeface="Arial"/>
              </a:rPr>
              <a:t>ère</a:t>
            </a:r>
            <a:r>
              <a:rPr lang="fr-FR" altLang="fr-FR" sz="2000" b="1" kern="0" dirty="0">
                <a:solidFill>
                  <a:srgbClr val="FF0000"/>
                </a:solidFill>
                <a:cs typeface="Arial"/>
              </a:rPr>
              <a:t> </a:t>
            </a:r>
            <a:r>
              <a:rPr lang="fr-FR" altLang="fr-FR" sz="2000" b="1" kern="0" dirty="0">
                <a:solidFill>
                  <a:srgbClr val="005191"/>
                </a:solidFill>
                <a:cs typeface="Arial"/>
              </a:rPr>
              <a:t>demi-TPC complète au CERN	    	Mars 2021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fr-FR" altLang="fr-FR" sz="2000" b="1" kern="0" dirty="0">
                <a:solidFill>
                  <a:srgbClr val="005191"/>
                </a:solidFill>
                <a:cs typeface="Arial"/>
              </a:rPr>
              <a:t>Installation HA-TPC au Japon			Mars 2022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fr-FR" altLang="fr-FR" sz="2000" b="1" kern="0" dirty="0">
                <a:solidFill>
                  <a:srgbClr val="005191"/>
                </a:solidFill>
                <a:cs typeface="Arial"/>
              </a:rPr>
              <a:t>Prise de données pour T2K-II			Octobre 2022</a:t>
            </a:r>
          </a:p>
          <a:p>
            <a:pPr marL="3175" lvl="1" indent="0" defTabSz="91440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None/>
              <a:defRPr/>
            </a:pPr>
            <a:endParaRPr lang="fr-FR" altLang="fr-FR" sz="2000" b="1" kern="0" dirty="0">
              <a:solidFill>
                <a:srgbClr val="00519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5166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771800" y="6555189"/>
            <a:ext cx="5184000" cy="360000"/>
          </a:xfrm>
        </p:spPr>
        <p:txBody>
          <a:bodyPr/>
          <a:lstStyle/>
          <a:p>
            <a:r>
              <a:rPr lang="de-DE"/>
              <a:t>Paris - 24/06/20</a:t>
            </a:r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Synthèse et points à remonter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23529" y="908720"/>
            <a:ext cx="8280920" cy="2385269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En synthèse </a:t>
            </a:r>
            <a:r>
              <a:rPr lang="fr-FR" dirty="0"/>
              <a:t>:</a:t>
            </a:r>
          </a:p>
          <a:p>
            <a:pPr marL="184150" lvl="1" indent="-180975">
              <a:buClr>
                <a:schemeClr val="accent1">
                  <a:lumMod val="75000"/>
                </a:schemeClr>
              </a:buClr>
              <a:buSzPct val="80000"/>
              <a:buFont typeface="Wingdings 2" pitchFamily="18" charset="2"/>
              <a:buChar char=""/>
              <a:defRPr/>
            </a:pPr>
            <a:r>
              <a:rPr lang="fr-FR" b="1" kern="0" dirty="0">
                <a:solidFill>
                  <a:srgbClr val="005191"/>
                </a:solidFill>
                <a:cs typeface="Arial"/>
              </a:rPr>
              <a:t>Le développement de l’instrument se passe bien.</a:t>
            </a:r>
          </a:p>
          <a:p>
            <a:pPr marL="582737" lvl="2" indent="-180975">
              <a:buClr>
                <a:schemeClr val="accent1">
                  <a:lumMod val="75000"/>
                </a:schemeClr>
              </a:buClr>
              <a:buSzPct val="80000"/>
              <a:buFont typeface="Wingdings 2" pitchFamily="18" charset="2"/>
              <a:buChar char=""/>
              <a:defRPr/>
            </a:pPr>
            <a:r>
              <a:rPr lang="fr-FR" b="1" kern="0" dirty="0">
                <a:solidFill>
                  <a:srgbClr val="005191"/>
                </a:solidFill>
                <a:cs typeface="Arial"/>
              </a:rPr>
              <a:t>Les premiers tests du prototype ont donné satisfaction</a:t>
            </a:r>
          </a:p>
          <a:p>
            <a:pPr marL="582737" lvl="2" indent="-180975">
              <a:buClr>
                <a:schemeClr val="accent1">
                  <a:lumMod val="75000"/>
                </a:schemeClr>
              </a:buClr>
              <a:buSzPct val="80000"/>
              <a:buFont typeface="Wingdings 2" pitchFamily="18" charset="2"/>
              <a:buChar char=""/>
              <a:defRPr/>
            </a:pPr>
            <a:r>
              <a:rPr lang="fr-FR" b="1" kern="0" dirty="0">
                <a:solidFill>
                  <a:srgbClr val="005191"/>
                </a:solidFill>
                <a:cs typeface="Arial"/>
              </a:rPr>
              <a:t>Les tests en faisceau sont attendus pour l’automne, avant la production</a:t>
            </a:r>
          </a:p>
          <a:p>
            <a:pPr marL="582737" lvl="2" indent="-180975">
              <a:buClr>
                <a:schemeClr val="accent1">
                  <a:lumMod val="75000"/>
                </a:schemeClr>
              </a:buClr>
              <a:buSzPct val="80000"/>
              <a:buFont typeface="Wingdings 2" pitchFamily="18" charset="2"/>
              <a:buChar char=""/>
              <a:defRPr/>
            </a:pPr>
            <a:r>
              <a:rPr lang="fr-FR" b="1" kern="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Le coût de la production s’annonce conforme à l’attendu</a:t>
            </a:r>
          </a:p>
          <a:p>
            <a:pPr marL="582737" lvl="2" indent="-180975">
              <a:buClr>
                <a:schemeClr val="accent1">
                  <a:lumMod val="75000"/>
                </a:schemeClr>
              </a:buClr>
              <a:buSzPct val="80000"/>
              <a:buFont typeface="Wingdings 2" pitchFamily="18" charset="2"/>
              <a:buChar char=""/>
              <a:defRPr/>
            </a:pPr>
            <a:r>
              <a:rPr lang="fr-FR" b="1" kern="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Le calendrier est tendu (le retard dû au Covid19 pèse sur le calendrier)</a:t>
            </a:r>
            <a:endParaRPr lang="fr-FR" b="1" kern="0" dirty="0">
              <a:solidFill>
                <a:srgbClr val="FF0000"/>
              </a:solidFill>
              <a:cs typeface="Arial"/>
            </a:endParaRPr>
          </a:p>
          <a:p>
            <a:pPr marL="184150" lvl="1" indent="-180975">
              <a:buClr>
                <a:schemeClr val="accent1">
                  <a:lumMod val="75000"/>
                </a:schemeClr>
              </a:buClr>
              <a:buSzPct val="80000"/>
              <a:buFont typeface="Wingdings 2" pitchFamily="18" charset="2"/>
              <a:buChar char=""/>
              <a:defRPr/>
            </a:pPr>
            <a:r>
              <a:rPr lang="fr-FR" b="1" kern="0" dirty="0">
                <a:solidFill>
                  <a:srgbClr val="005191"/>
                </a:solidFill>
                <a:cs typeface="Arial"/>
              </a:rPr>
              <a:t>Incertitude importante sur la capacité à réaliser la production complète en 2020 ou sur la nécessité de répartir sur 2020 et 2021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23528" y="3933056"/>
            <a:ext cx="8280920" cy="2662268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Points à remonter </a:t>
            </a:r>
            <a:r>
              <a:rPr lang="fr-FR" dirty="0"/>
              <a:t>:</a:t>
            </a:r>
          </a:p>
          <a:p>
            <a:pPr marL="184150" lvl="1" indent="-180975">
              <a:buClr>
                <a:schemeClr val="accent1">
                  <a:lumMod val="75000"/>
                </a:schemeClr>
              </a:buClr>
              <a:buSzPct val="80000"/>
              <a:buFont typeface="Wingdings 2" pitchFamily="18" charset="2"/>
              <a:buChar char=""/>
              <a:defRPr/>
            </a:pPr>
            <a:r>
              <a:rPr lang="fr-FR" b="1" kern="0" dirty="0">
                <a:solidFill>
                  <a:srgbClr val="005191"/>
                </a:solidFill>
                <a:cs typeface="Arial"/>
              </a:rPr>
              <a:t>Nous souhaiterions le soutien du DAS dans les négociations de la collaboration T2K avec KEK pour le temps de faisceau des années à venir</a:t>
            </a:r>
          </a:p>
          <a:p>
            <a:pPr marL="184150" lvl="1" indent="-180975">
              <a:buClr>
                <a:schemeClr val="accent1">
                  <a:lumMod val="75000"/>
                </a:schemeClr>
              </a:buClr>
              <a:buSzPct val="80000"/>
              <a:buFont typeface="Wingdings 2" pitchFamily="18" charset="2"/>
              <a:buChar char=""/>
              <a:defRPr/>
            </a:pPr>
            <a:r>
              <a:rPr lang="fr-FR" b="1" kern="0" dirty="0">
                <a:solidFill>
                  <a:srgbClr val="005191"/>
                </a:solidFill>
                <a:cs typeface="Arial"/>
              </a:rPr>
              <a:t>Au moment où la collaboration HK est en train de se constituer, nous souhaiterions le soutien de l’IN2P3: HK est la continuité de notre activité sur les oscillations de neutrinos au Japon depuis 15 ans. La mise à jour de la Stratégie Européenne recommande un soutien fort aux futures générations d’expériences sur les oscillations de neutrinos et nous souhaiterions que l’IN2P3 y souscrive en faisant de HK un projet de l’IN2P3.</a:t>
            </a:r>
          </a:p>
        </p:txBody>
      </p:sp>
    </p:spTree>
    <p:extLst>
      <p:ext uri="{BB962C8B-B14F-4D97-AF65-F5344CB8AC3E}">
        <p14:creationId xmlns:p14="http://schemas.microsoft.com/office/powerpoint/2010/main" val="2695198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Paris - 24/06/20</a:t>
            </a:r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Groupe Neutrino du LPNHE: contribution au projet HA-TPC</a:t>
            </a: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3528793" y="980728"/>
            <a:ext cx="5363687" cy="5514432"/>
          </a:xfr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chemeClr val="accent1">
                  <a:lumMod val="75000"/>
                </a:schemeClr>
              </a:buClr>
            </a:pPr>
            <a:r>
              <a:rPr lang="fr-FR" sz="1800" b="1" dirty="0"/>
              <a:t>Organisation et son évolution éventuelle</a:t>
            </a:r>
            <a:br>
              <a:rPr lang="fr-FR" sz="1800" b="1" dirty="0"/>
            </a:br>
            <a:r>
              <a:rPr lang="fr-FR" sz="1400" b="1" i="1" dirty="0">
                <a:solidFill>
                  <a:schemeClr val="accent3"/>
                </a:solidFill>
              </a:rPr>
              <a:t>(1 slide)</a:t>
            </a:r>
          </a:p>
          <a:p>
            <a:pPr lvl="1">
              <a:buClr>
                <a:schemeClr val="accent1">
                  <a:lumMod val="75000"/>
                </a:schemeClr>
              </a:buClr>
            </a:pPr>
            <a:r>
              <a:rPr lang="fr-FR" sz="1800" b="1" dirty="0"/>
              <a:t>Avancement scientifique / faits marquants</a:t>
            </a:r>
            <a:br>
              <a:rPr lang="fr-FR" sz="1800" b="1" dirty="0"/>
            </a:br>
            <a:r>
              <a:rPr lang="fr-FR" sz="1400" b="1" i="1" dirty="0">
                <a:solidFill>
                  <a:schemeClr val="accent3"/>
                </a:solidFill>
              </a:rPr>
              <a:t>(1 slide)</a:t>
            </a:r>
          </a:p>
          <a:p>
            <a:pPr lvl="1">
              <a:buClr>
                <a:schemeClr val="accent1">
                  <a:lumMod val="75000"/>
                </a:schemeClr>
              </a:buClr>
            </a:pPr>
            <a:r>
              <a:rPr lang="fr-FR" sz="1800" b="1" dirty="0"/>
              <a:t>Avancement technique / faits marquants</a:t>
            </a:r>
            <a:br>
              <a:rPr lang="fr-FR" sz="1800" b="1" dirty="0"/>
            </a:br>
            <a:r>
              <a:rPr lang="fr-FR" sz="1400" b="1" i="1" dirty="0">
                <a:solidFill>
                  <a:schemeClr val="accent3"/>
                </a:solidFill>
              </a:rPr>
              <a:t>(1 slides)</a:t>
            </a:r>
          </a:p>
          <a:p>
            <a:pPr lvl="1">
              <a:buClr>
                <a:schemeClr val="accent1">
                  <a:lumMod val="75000"/>
                </a:schemeClr>
              </a:buClr>
            </a:pPr>
            <a:r>
              <a:rPr lang="fr-FR" sz="1800" b="1" dirty="0"/>
              <a:t>Communications et publications</a:t>
            </a:r>
            <a:br>
              <a:rPr lang="fr-FR" sz="1800" b="1" dirty="0"/>
            </a:br>
            <a:r>
              <a:rPr lang="fr-FR" sz="1400" b="1" i="1" dirty="0">
                <a:solidFill>
                  <a:schemeClr val="accent3"/>
                </a:solidFill>
              </a:rPr>
              <a:t>(1 slide)</a:t>
            </a:r>
          </a:p>
          <a:p>
            <a:pPr lvl="1">
              <a:buClr>
                <a:schemeClr val="accent1">
                  <a:lumMod val="75000"/>
                </a:schemeClr>
              </a:buClr>
            </a:pPr>
            <a:r>
              <a:rPr lang="fr-FR" sz="1800" b="1" dirty="0"/>
              <a:t>Planning (principaux jalons) &amp; chemin critique</a:t>
            </a:r>
            <a:br>
              <a:rPr lang="fr-FR" sz="1800" b="1" dirty="0"/>
            </a:br>
            <a:r>
              <a:rPr lang="fr-FR" sz="1400" b="1" i="1" dirty="0">
                <a:solidFill>
                  <a:schemeClr val="accent3"/>
                </a:solidFill>
              </a:rPr>
              <a:t>(2 slides)</a:t>
            </a:r>
          </a:p>
          <a:p>
            <a:pPr lvl="1">
              <a:buClr>
                <a:schemeClr val="accent1">
                  <a:lumMod val="75000"/>
                </a:schemeClr>
              </a:buClr>
            </a:pPr>
            <a:r>
              <a:rPr lang="fr-FR" sz="1800" b="1" dirty="0"/>
              <a:t>Courbes de tendance</a:t>
            </a:r>
            <a:br>
              <a:rPr lang="fr-FR" sz="1800" b="1" dirty="0"/>
            </a:br>
            <a:r>
              <a:rPr lang="fr-FR" sz="1400" b="1" i="1" dirty="0">
                <a:solidFill>
                  <a:schemeClr val="accent3"/>
                </a:solidFill>
              </a:rPr>
              <a:t>(1 slide)</a:t>
            </a:r>
          </a:p>
          <a:p>
            <a:pPr lvl="1">
              <a:buClr>
                <a:schemeClr val="accent1">
                  <a:lumMod val="75000"/>
                </a:schemeClr>
              </a:buClr>
            </a:pPr>
            <a:r>
              <a:rPr lang="fr-FR" sz="1800" b="1" dirty="0"/>
              <a:t>Synthèse des consommations RF et RH</a:t>
            </a:r>
            <a:br>
              <a:rPr lang="fr-FR" sz="1800" b="1" dirty="0"/>
            </a:br>
            <a:r>
              <a:rPr lang="fr-FR" sz="1400" b="1" i="1" dirty="0">
                <a:solidFill>
                  <a:schemeClr val="accent3"/>
                </a:solidFill>
              </a:rPr>
              <a:t>(2 slides)</a:t>
            </a:r>
          </a:p>
          <a:p>
            <a:pPr lvl="1">
              <a:buClr>
                <a:schemeClr val="accent1">
                  <a:lumMod val="75000"/>
                </a:schemeClr>
              </a:buClr>
            </a:pPr>
            <a:r>
              <a:rPr lang="fr-FR" sz="1800" b="1" dirty="0"/>
              <a:t>Etat des principaux risques</a:t>
            </a:r>
            <a:br>
              <a:rPr lang="fr-FR" sz="1800" b="1" dirty="0"/>
            </a:br>
            <a:r>
              <a:rPr lang="fr-FR" sz="1400" b="1" i="1" dirty="0">
                <a:solidFill>
                  <a:schemeClr val="accent3"/>
                </a:solidFill>
              </a:rPr>
              <a:t>(1 slide)</a:t>
            </a:r>
          </a:p>
          <a:p>
            <a:pPr lvl="1">
              <a:buClr>
                <a:schemeClr val="accent1">
                  <a:lumMod val="75000"/>
                </a:schemeClr>
              </a:buClr>
            </a:pPr>
            <a:r>
              <a:rPr lang="fr-FR" sz="1800" b="1" dirty="0"/>
              <a:t>Principaux évènements à venir</a:t>
            </a:r>
            <a:br>
              <a:rPr lang="fr-FR" sz="1800" b="1" dirty="0"/>
            </a:br>
            <a:r>
              <a:rPr lang="fr-FR" sz="1400" b="1" i="1" dirty="0">
                <a:solidFill>
                  <a:schemeClr val="accent3"/>
                </a:solidFill>
              </a:rPr>
              <a:t>(1 slide)</a:t>
            </a:r>
          </a:p>
          <a:p>
            <a:pPr lvl="1">
              <a:buClr>
                <a:schemeClr val="accent1">
                  <a:lumMod val="75000"/>
                </a:schemeClr>
              </a:buClr>
            </a:pPr>
            <a:r>
              <a:rPr lang="fr-FR" sz="1800" b="1" dirty="0"/>
              <a:t>Synthèse et points à remonter</a:t>
            </a:r>
            <a:br>
              <a:rPr lang="fr-FR" sz="1800" b="1" dirty="0"/>
            </a:br>
            <a:r>
              <a:rPr lang="fr-FR" sz="1400" b="1" i="1" dirty="0">
                <a:solidFill>
                  <a:schemeClr val="accent3"/>
                </a:solidFill>
              </a:rPr>
              <a:t>(1 slide)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3616194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Paris - 24/06/20</a:t>
            </a:r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Rappel de l’organisation – évolutions éventuelles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67543" y="821025"/>
            <a:ext cx="8280921" cy="6555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1400" kern="0" dirty="0">
                <a:latin typeface="Times New Roman"/>
                <a:cs typeface="Times New Roman"/>
              </a:rPr>
              <a:t>Depuis 15 ans le groupe neutrino du LPNHE est impliqué dans l'expérience T2K au Japon, avec des contributions à la construction et au fonctionnement, et il est aussi impliqué dans le fonctionnement de l'expérience ancillaire NA61 au CERN.</a:t>
            </a:r>
          </a:p>
          <a:p>
            <a:endParaRPr lang="fr-FR" altLang="fr-FR" sz="1400" kern="0" dirty="0">
              <a:latin typeface="Times New Roman"/>
              <a:cs typeface="Times New Roman"/>
            </a:endParaRPr>
          </a:p>
          <a:p>
            <a:r>
              <a:rPr lang="fr-FR" altLang="fr-FR" sz="1400" kern="0" dirty="0">
                <a:latin typeface="Times New Roman"/>
                <a:cs typeface="Times New Roman"/>
              </a:rPr>
              <a:t>L'upgrade de ND280 est coordonné par</a:t>
            </a:r>
          </a:p>
          <a:p>
            <a:r>
              <a:rPr lang="fr-FR" altLang="fr-FR" sz="1400" kern="0" dirty="0">
                <a:latin typeface="Times New Roman"/>
                <a:cs typeface="Times New Roman"/>
              </a:rPr>
              <a:t> C. </a:t>
            </a:r>
            <a:r>
              <a:rPr lang="fr-FR" altLang="fr-FR" sz="1400" kern="0" dirty="0" err="1">
                <a:latin typeface="Times New Roman"/>
                <a:cs typeface="Times New Roman"/>
              </a:rPr>
              <a:t>Giganti</a:t>
            </a:r>
            <a:r>
              <a:rPr lang="fr-FR" altLang="fr-FR" sz="1400" kern="0" dirty="0">
                <a:latin typeface="Times New Roman"/>
                <a:cs typeface="Times New Roman"/>
              </a:rPr>
              <a:t> (LPNHE)</a:t>
            </a:r>
          </a:p>
          <a:p>
            <a:r>
              <a:rPr lang="fr-FR" altLang="fr-FR" sz="1400" kern="0" dirty="0">
                <a:latin typeface="Times New Roman"/>
                <a:cs typeface="Times New Roman"/>
              </a:rPr>
              <a:t> M. </a:t>
            </a:r>
            <a:r>
              <a:rPr lang="fr-FR" altLang="fr-FR" sz="1400" kern="0" dirty="0" err="1">
                <a:latin typeface="Times New Roman"/>
                <a:cs typeface="Times New Roman"/>
              </a:rPr>
              <a:t>Yokoyama</a:t>
            </a:r>
            <a:r>
              <a:rPr lang="fr-FR" altLang="fr-FR" sz="1400" kern="0" dirty="0">
                <a:latin typeface="Times New Roman"/>
                <a:cs typeface="Times New Roman"/>
              </a:rPr>
              <a:t> (U. de Tokyo)</a:t>
            </a:r>
          </a:p>
          <a:p>
            <a:endParaRPr lang="fr-FR" altLang="fr-FR" sz="1400" kern="0" dirty="0">
              <a:latin typeface="Times New Roman"/>
              <a:cs typeface="Times New Roman"/>
            </a:endParaRPr>
          </a:p>
          <a:p>
            <a:r>
              <a:rPr lang="fr-FR" altLang="fr-FR" sz="1400" kern="0" dirty="0">
                <a:latin typeface="Times New Roman"/>
                <a:cs typeface="Times New Roman"/>
              </a:rPr>
              <a:t>Le groupe du LPNHE intervient dans 3 des X groupes de travail</a:t>
            </a:r>
          </a:p>
          <a:p>
            <a:r>
              <a:rPr lang="fr-FR" altLang="fr-FR" sz="1400" kern="0" dirty="0">
                <a:latin typeface="Times New Roman"/>
                <a:cs typeface="Times New Roman"/>
              </a:rPr>
              <a:t>qui structurent l'upgrade de ND280:</a:t>
            </a:r>
          </a:p>
          <a:p>
            <a:r>
              <a:rPr lang="fr-FR" altLang="fr-FR" sz="1400" b="1" kern="0" dirty="0">
                <a:latin typeface="Times New Roman"/>
                <a:cs typeface="Times New Roman"/>
              </a:rPr>
              <a:t>Intégration</a:t>
            </a:r>
            <a:r>
              <a:rPr lang="fr-FR" altLang="fr-FR" sz="1400" kern="0" dirty="0">
                <a:latin typeface="Times New Roman"/>
                <a:cs typeface="Times New Roman"/>
              </a:rPr>
              <a:t> (coordonné par </a:t>
            </a:r>
            <a:r>
              <a:rPr lang="fr-FR" altLang="fr-FR" sz="1400" kern="0" dirty="0" err="1">
                <a:latin typeface="Times New Roman"/>
                <a:cs typeface="Times New Roman"/>
              </a:rPr>
              <a:t>T</a:t>
            </a:r>
            <a:r>
              <a:rPr lang="fr-FR" altLang="fr-FR" sz="1400" kern="0" dirty="0">
                <a:latin typeface="Times New Roman"/>
                <a:cs typeface="Times New Roman"/>
              </a:rPr>
              <a:t>. Lux - IFAE Barcelone)</a:t>
            </a:r>
          </a:p>
          <a:p>
            <a:r>
              <a:rPr lang="fr-FR" altLang="fr-FR" sz="1400" b="1" kern="0" dirty="0">
                <a:latin typeface="Times New Roman"/>
                <a:cs typeface="Times New Roman"/>
              </a:rPr>
              <a:t>HA-TPC </a:t>
            </a:r>
            <a:r>
              <a:rPr lang="fr-FR" altLang="fr-FR" sz="1400" kern="0" dirty="0">
                <a:latin typeface="Times New Roman"/>
                <a:cs typeface="Times New Roman"/>
              </a:rPr>
              <a:t>(coordonné par G</a:t>
            </a:r>
            <a:r>
              <a:rPr lang="fr-FR" altLang="fr-FR" sz="1400" kern="0">
                <a:latin typeface="Times New Roman"/>
                <a:cs typeface="Times New Roman"/>
              </a:rPr>
              <a:t>. Colla</a:t>
            </a:r>
            <a:r>
              <a:rPr lang="fr-FR" altLang="fr-FR" sz="1400" kern="0">
                <a:solidFill>
                  <a:srgbClr val="FF0000"/>
                </a:solidFill>
                <a:latin typeface="Times New Roman"/>
                <a:cs typeface="Times New Roman"/>
              </a:rPr>
              <a:t>z</a:t>
            </a:r>
            <a:r>
              <a:rPr lang="fr-FR" altLang="fr-FR" sz="1400" kern="0">
                <a:latin typeface="Times New Roman"/>
                <a:cs typeface="Times New Roman"/>
              </a:rPr>
              <a:t>uol </a:t>
            </a:r>
            <a:r>
              <a:rPr lang="fr-FR" altLang="fr-FR" sz="1400" kern="0" dirty="0">
                <a:latin typeface="Times New Roman"/>
                <a:cs typeface="Times New Roman"/>
              </a:rPr>
              <a:t>- INFN Padoue)</a:t>
            </a:r>
          </a:p>
          <a:p>
            <a:r>
              <a:rPr lang="fr-FR" altLang="fr-FR" sz="1400" b="1" kern="0" dirty="0">
                <a:latin typeface="Times New Roman"/>
                <a:cs typeface="Times New Roman"/>
              </a:rPr>
              <a:t>Soft</a:t>
            </a:r>
            <a:r>
              <a:rPr lang="fr-FR" altLang="fr-FR" sz="1400" kern="0" dirty="0">
                <a:latin typeface="Times New Roman"/>
                <a:cs typeface="Times New Roman"/>
              </a:rPr>
              <a:t> (</a:t>
            </a:r>
            <a:r>
              <a:rPr lang="fr-FR" altLang="fr-FR" sz="1400" kern="0" dirty="0" err="1">
                <a:latin typeface="Times New Roman"/>
                <a:cs typeface="Times New Roman"/>
              </a:rPr>
              <a:t>co</a:t>
            </a:r>
            <a:r>
              <a:rPr lang="fr-FR" altLang="fr-FR" sz="1400" kern="0" dirty="0">
                <a:latin typeface="Times New Roman"/>
                <a:cs typeface="Times New Roman"/>
              </a:rPr>
              <a:t>-coordonné par M. </a:t>
            </a:r>
            <a:r>
              <a:rPr lang="fr-FR" altLang="fr-FR" sz="1400" kern="0" dirty="0" err="1">
                <a:latin typeface="Times New Roman"/>
                <a:cs typeface="Times New Roman"/>
              </a:rPr>
              <a:t>Guigue</a:t>
            </a:r>
            <a:r>
              <a:rPr lang="fr-FR" altLang="fr-FR" sz="1400" kern="0" dirty="0">
                <a:latin typeface="Times New Roman"/>
                <a:cs typeface="Times New Roman"/>
              </a:rPr>
              <a:t> - LPNHE)</a:t>
            </a:r>
          </a:p>
          <a:p>
            <a:endParaRPr lang="fr-FR" altLang="fr-FR" sz="1400" kern="0" dirty="0">
              <a:latin typeface="Times New Roman"/>
              <a:cs typeface="Times New Roman"/>
            </a:endParaRPr>
          </a:p>
          <a:p>
            <a:r>
              <a:rPr lang="fr-FR" altLang="fr-FR" sz="1400" kern="0" dirty="0">
                <a:latin typeface="Times New Roman"/>
                <a:cs typeface="Times New Roman"/>
              </a:rPr>
              <a:t>La contribution sur les HA-TPC est centrée sur l'électronique, dont la coordination est assurée par D. </a:t>
            </a:r>
            <a:r>
              <a:rPr lang="fr-FR" altLang="fr-FR" sz="1400" kern="0">
                <a:latin typeface="Times New Roman"/>
                <a:cs typeface="Times New Roman"/>
              </a:rPr>
              <a:t>Calvet (</a:t>
            </a:r>
            <a:r>
              <a:rPr lang="fr-FR" altLang="fr-FR" sz="1400" kern="0">
                <a:solidFill>
                  <a:srgbClr val="FF0000"/>
                </a:solidFill>
                <a:latin typeface="Times New Roman"/>
                <a:cs typeface="Times New Roman"/>
              </a:rPr>
              <a:t>IRFU/</a:t>
            </a:r>
            <a:r>
              <a:rPr lang="fr-FR" altLang="fr-FR" sz="1400" kern="0">
                <a:latin typeface="Times New Roman"/>
                <a:cs typeface="Times New Roman"/>
              </a:rPr>
              <a:t>CEA </a:t>
            </a:r>
            <a:r>
              <a:rPr lang="fr-FR" altLang="fr-FR" sz="1400" kern="0" dirty="0">
                <a:latin typeface="Times New Roman"/>
                <a:cs typeface="Times New Roman"/>
              </a:rPr>
              <a:t>Saclay).</a:t>
            </a:r>
          </a:p>
          <a:p>
            <a:r>
              <a:rPr lang="fr-FR" altLang="fr-FR" sz="1400" kern="0" dirty="0">
                <a:latin typeface="Times New Roman"/>
                <a:cs typeface="Times New Roman"/>
              </a:rPr>
              <a:t>Le LPNHE est responsable de l'électronique front-end sous la coordination de JM </a:t>
            </a:r>
            <a:r>
              <a:rPr lang="fr-FR" altLang="fr-FR" sz="1400" kern="0" dirty="0" err="1">
                <a:latin typeface="Times New Roman"/>
                <a:cs typeface="Times New Roman"/>
              </a:rPr>
              <a:t>Parraud</a:t>
            </a:r>
            <a:r>
              <a:rPr lang="fr-FR" altLang="fr-FR" sz="1400" kern="0" dirty="0">
                <a:latin typeface="Times New Roman"/>
                <a:cs typeface="Times New Roman"/>
              </a:rPr>
              <a:t>.</a:t>
            </a:r>
          </a:p>
          <a:p>
            <a:r>
              <a:rPr lang="fr-FR" altLang="fr-FR" sz="1400" kern="0" dirty="0">
                <a:latin typeface="Times New Roman"/>
                <a:cs typeface="Times New Roman"/>
              </a:rPr>
              <a:t>Les différentes parties sont:</a:t>
            </a:r>
          </a:p>
          <a:p>
            <a:r>
              <a:rPr lang="fr-FR" altLang="fr-FR" sz="1400" kern="0" dirty="0">
                <a:latin typeface="Times New Roman"/>
                <a:cs typeface="Times New Roman"/>
              </a:rPr>
              <a:t>- design et production des cartes FEC</a:t>
            </a:r>
          </a:p>
          <a:p>
            <a:r>
              <a:rPr lang="fr-FR" altLang="fr-FR" sz="1400" kern="0" dirty="0">
                <a:latin typeface="Times New Roman"/>
                <a:cs typeface="Times New Roman"/>
              </a:rPr>
              <a:t>- design et production des carapaces de refroidissement</a:t>
            </a:r>
          </a:p>
          <a:p>
            <a:r>
              <a:rPr lang="fr-FR" altLang="fr-FR" sz="1400" kern="0" dirty="0">
                <a:latin typeface="Times New Roman"/>
                <a:cs typeface="Times New Roman"/>
              </a:rPr>
              <a:t>- design et implémentation du système d'acquisition</a:t>
            </a:r>
          </a:p>
          <a:p>
            <a:endParaRPr lang="fr-FR" altLang="fr-FR" sz="1400" kern="0" dirty="0">
              <a:latin typeface="Times New Roman"/>
              <a:cs typeface="Times New Roman"/>
            </a:endParaRPr>
          </a:p>
          <a:p>
            <a:r>
              <a:rPr lang="fr-FR" altLang="fr-FR" sz="1400" kern="0" dirty="0">
                <a:latin typeface="Times New Roman"/>
                <a:cs typeface="Times New Roman"/>
              </a:rPr>
              <a:t>Pour l’expérience NA61, indispensable à T2K et aux prochaines générations d’expériences d’oscillation à longue ligne de base, la coordination de l’analyse est assurée par B. Popov</a:t>
            </a:r>
          </a:p>
          <a:p>
            <a:endParaRPr lang="fr-FR" altLang="fr-FR" sz="1400" kern="0" dirty="0">
              <a:latin typeface="Times New Roman"/>
              <a:cs typeface="Times New Roman"/>
            </a:endParaRPr>
          </a:p>
          <a:p>
            <a:r>
              <a:rPr lang="fr-FR" altLang="fr-FR" sz="1400" kern="0" dirty="0">
                <a:latin typeface="Times New Roman"/>
                <a:cs typeface="Times New Roman"/>
              </a:rPr>
              <a:t>Au delà, le groupe est impliqué dans la définition d'une contribution française commune au projet HK récemment approuvé au Japon.  Les laboratoires français (LLR, LPNHE, Omega et </a:t>
            </a:r>
            <a:r>
              <a:rPr lang="fr-FR" altLang="fr-FR" sz="1400" kern="0" dirty="0" err="1">
                <a:latin typeface="Times New Roman"/>
                <a:cs typeface="Times New Roman"/>
              </a:rPr>
              <a:t>Irfu</a:t>
            </a:r>
            <a:r>
              <a:rPr lang="fr-FR" altLang="fr-FR" sz="1400" kern="0" dirty="0">
                <a:latin typeface="Times New Roman"/>
                <a:cs typeface="Times New Roman"/>
              </a:rPr>
              <a:t>-Saclay) structurent leur projet autour de l’électronique de HK. Le LPNHE a lancé une R&amp;D préparatoire pour un nouveau système de synchronisation de l'électronique (en collaboration avec le SYRTE de l’Observatoire de Paris). La coordination de ce groupe dans HK est assurée par S. </a:t>
            </a:r>
            <a:r>
              <a:rPr lang="fr-FR" altLang="fr-FR" sz="1400" kern="0" dirty="0" err="1">
                <a:latin typeface="Times New Roman"/>
                <a:cs typeface="Times New Roman"/>
              </a:rPr>
              <a:t>Russo</a:t>
            </a:r>
            <a:r>
              <a:rPr lang="fr-FR" altLang="fr-FR" sz="1400" kern="0" dirty="0">
                <a:latin typeface="Times New Roman"/>
                <a:cs typeface="Times New Roman"/>
              </a:rPr>
              <a:t> (LPNHE). </a:t>
            </a:r>
            <a:endParaRPr lang="fr-FR" sz="1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47691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Paris - 24/06/20</a:t>
            </a:r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Avancement scientifique – faits marquants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23527" y="946238"/>
            <a:ext cx="828092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1600" kern="0" dirty="0">
                <a:solidFill>
                  <a:srgbClr val="00294B"/>
                </a:solidFill>
                <a:latin typeface="Times New Roman"/>
                <a:cs typeface="Times New Roman"/>
              </a:rPr>
              <a:t>T2K a récemment obtenu une contrainte importante sur la phase de violation de CP, 𝛅</a:t>
            </a:r>
            <a:r>
              <a:rPr lang="fr-FR" altLang="fr-FR" sz="1600" kern="0" baseline="-25000" dirty="0">
                <a:solidFill>
                  <a:srgbClr val="00294B"/>
                </a:solidFill>
                <a:latin typeface="Times New Roman"/>
                <a:cs typeface="Times New Roman"/>
              </a:rPr>
              <a:t>CP</a:t>
            </a:r>
            <a:r>
              <a:rPr lang="fr-FR" altLang="fr-FR" sz="1600" kern="0" dirty="0">
                <a:solidFill>
                  <a:srgbClr val="00294B"/>
                </a:solidFill>
                <a:latin typeface="Times New Roman"/>
                <a:cs typeface="Times New Roman"/>
              </a:rPr>
              <a:t>. Pour la première fois une fraction importante des valeurs possibles est exclue à 3 sigma. Ce résultat a été publié dans la revue "Nature" et en a fait la couverture. Il renforce clairement les objectifs scientifiques de T2K-II que l’upgrade de ND280 permettra d’atteindre, par une meilleure maîtrise des incertitudes systématiques.</a:t>
            </a:r>
          </a:p>
          <a:p>
            <a:endParaRPr lang="fr-FR" altLang="fr-FR" sz="1600" kern="0" dirty="0">
              <a:solidFill>
                <a:srgbClr val="00294B"/>
              </a:solidFill>
              <a:latin typeface="Times New Roman"/>
              <a:cs typeface="Times New Roman"/>
            </a:endParaRPr>
          </a:p>
          <a:p>
            <a:r>
              <a:rPr lang="fr-FR" altLang="fr-FR" sz="1600" kern="0" dirty="0">
                <a:solidFill>
                  <a:srgbClr val="00294B"/>
                </a:solidFill>
                <a:latin typeface="Times New Roman"/>
                <a:cs typeface="Times New Roman"/>
              </a:rPr>
              <a:t>Le projet Hyper-</a:t>
            </a:r>
            <a:r>
              <a:rPr lang="fr-FR" altLang="fr-FR" sz="1600" kern="0" dirty="0" err="1">
                <a:solidFill>
                  <a:srgbClr val="00294B"/>
                </a:solidFill>
                <a:latin typeface="Times New Roman"/>
                <a:cs typeface="Times New Roman"/>
              </a:rPr>
              <a:t>Kamiokande</a:t>
            </a:r>
            <a:r>
              <a:rPr lang="fr-FR" altLang="fr-FR" sz="1600" kern="0" dirty="0">
                <a:solidFill>
                  <a:srgbClr val="00294B"/>
                </a:solidFill>
                <a:latin typeface="Times New Roman"/>
                <a:cs typeface="Times New Roman"/>
              </a:rPr>
              <a:t> a été approuvé par le gouvernement japonais et la collaboration est maintenant en train de se constituer.</a:t>
            </a:r>
          </a:p>
          <a:p>
            <a:endParaRPr lang="fr-FR" altLang="fr-FR" sz="1600" kern="0" dirty="0">
              <a:solidFill>
                <a:srgbClr val="00294B"/>
              </a:solidFill>
              <a:latin typeface="Times New Roman"/>
              <a:cs typeface="Times New Roman"/>
            </a:endParaRPr>
          </a:p>
          <a:p>
            <a:r>
              <a:rPr lang="fr-FR" altLang="fr-FR" sz="1600" kern="0" dirty="0">
                <a:solidFill>
                  <a:srgbClr val="00294B"/>
                </a:solidFill>
                <a:latin typeface="Times New Roman"/>
                <a:cs typeface="Times New Roman"/>
              </a:rPr>
              <a:t>La mise à jour de la Stratégie Européenne pour la Physique des Particules vient d'être adoptée par le Conseil du CERN. Elle recommande en particulier un soutien fort aux expériences d'oscillations de neutrinos à longue ligne de base au Japon.</a:t>
            </a:r>
          </a:p>
          <a:p>
            <a:endParaRPr lang="fr-FR" altLang="fr-FR" b="1" i="1" kern="0" dirty="0">
              <a:solidFill>
                <a:schemeClr val="accent3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6373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>
                <a:ln>
                  <a:noFill/>
                </a:ln>
                <a:solidFill>
                  <a:srgbClr val="00294B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Paris - 24/06/20</a:t>
            </a: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00294B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Avancement technique – faits marquants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23527" y="946238"/>
            <a:ext cx="828092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1" u="sng" strike="noStrike" kern="1200" cap="none" spc="0" normalizeH="0" baseline="0" noProof="0">
                <a:ln>
                  <a:noFill/>
                </a:ln>
                <a:solidFill>
                  <a:srgbClr val="00294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Evénements marquants du projet depuis son début 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294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294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Développement et fabrication d’un prototype du détecteur Micromégas résistif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294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294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Tests en faisceau du prototype de la nouvelle TPC et de la nouvelle cible Super FGD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294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altLang="fr-FR" sz="1800" b="0" i="0" u="none" strike="noStrike" kern="0" cap="none" spc="0" normalizeH="0" baseline="0" noProof="0">
                <a:ln>
                  <a:noFill/>
                </a:ln>
                <a:solidFill>
                  <a:srgbClr val="00294B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Développement et fabrication d’un ensemble électronique front-end + back-end prototypes pour les nouvelles TPC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00294B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00294B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Super FGD  ??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294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7605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Paris - 24/06/20</a:t>
            </a:r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Avancement technique – faits marquants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23527" y="946238"/>
            <a:ext cx="828092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u="sng"/>
              <a:t>Evénements marquants du projet limité à la participation du LPNHE :</a:t>
            </a:r>
            <a:endParaRPr lang="fr-FR"/>
          </a:p>
          <a:p>
            <a:endParaRPr lang="fr-FR"/>
          </a:p>
          <a:p>
            <a:r>
              <a:rPr lang="fr-FR">
                <a:sym typeface="Wingdings" panose="05000000000000000000" pitchFamily="2" charset="2"/>
              </a:rPr>
              <a:t> </a:t>
            </a:r>
            <a:r>
              <a:rPr lang="fr-FR" sz="1600"/>
              <a:t>Fin 2018 : Premières maquettes de carte front-end FEC. Testées à l’Irfu-Saclay.</a:t>
            </a:r>
          </a:p>
          <a:p>
            <a:endParaRPr lang="fr-FR" sz="160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/>
              <a:t>Printemps 2019 : Deuxième version de cartes maquettes front-end FEC. Testées et montées sur le prototype de la nouvelle TPC pour tests en faisceau de juin 2019.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sz="160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/>
              <a:t>La connectique particulière (flottante) a été validée suite à l’ensemble des tests effectués sur les cartes maquettes (été 2019).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sz="160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/>
              <a:t>Début 2020 : Deux premiers prototypes entièrement fonctionnels de carte front-end FEC.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sz="160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/>
              <a:t>Printemps 2020 : Etude en collaboration avec l’Irfu des prototypes des carapaces de refroidissement des cartes FEC, pour une fabrication en juillet 2020.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sz="160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/>
              <a:t>Printemps 2020 : Procédure d’appel d’offres PUMA pour la fabrication et tests des 84 cartes front-end FEC. Sélection de l’entreprise sous-traitante : Ouestronic.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sz="160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/>
              <a:t>Juin 2020 : Lancement de la pré-série des cartes front-end FEC, pour livraison fin juillet 2020.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sz="160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/>
              <a:t>Faits marquents des travaux de Diego et Julien ??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08298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Paris - 24/06/20</a:t>
            </a:r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communication – publications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23527" y="764704"/>
            <a:ext cx="8280921" cy="5663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A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list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of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selected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</a:t>
            </a:r>
            <a:r>
              <a:rPr lang="fr-FR" altLang="fr-FR" b="1" i="1" kern="0" dirty="0" err="1">
                <a:solidFill>
                  <a:schemeClr val="accent3"/>
                </a:solidFill>
                <a:cs typeface="Arial"/>
              </a:rPr>
              <a:t>recent</a:t>
            </a:r>
            <a:r>
              <a:rPr lang="fr-FR" altLang="fr-FR" b="1" i="1" kern="0" dirty="0">
                <a:solidFill>
                  <a:schemeClr val="accent3"/>
                </a:solidFill>
                <a:cs typeface="Arial"/>
              </a:rPr>
              <a:t> publications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« </a:t>
            </a:r>
            <a:r>
              <a:rPr lang="fr-FR" altLang="fr-FR" sz="1300" b="1" i="1" kern="0" dirty="0" err="1">
                <a:solidFill>
                  <a:schemeClr val="accent3"/>
                </a:solidFill>
                <a:cs typeface="Arial"/>
              </a:rPr>
              <a:t>Simultaneous</a:t>
            </a: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 </a:t>
            </a:r>
            <a:r>
              <a:rPr lang="fr-FR" altLang="fr-FR" sz="1300" b="1" i="1" kern="0" dirty="0" err="1">
                <a:solidFill>
                  <a:schemeClr val="accent3"/>
                </a:solidFill>
                <a:cs typeface="Arial"/>
              </a:rPr>
              <a:t>measurement</a:t>
            </a: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 of the muon neutrino </a:t>
            </a:r>
            <a:r>
              <a:rPr lang="fr-FR" altLang="fr-FR" sz="1300" b="1" i="1" kern="0" dirty="0" err="1">
                <a:solidFill>
                  <a:schemeClr val="accent3"/>
                </a:solidFill>
                <a:cs typeface="Arial"/>
              </a:rPr>
              <a:t>charged-current</a:t>
            </a: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 cross section on </a:t>
            </a:r>
            <a:r>
              <a:rPr lang="fr-FR" altLang="fr-FR" sz="1300" b="1" i="1" kern="0" dirty="0" err="1">
                <a:solidFill>
                  <a:schemeClr val="accent3"/>
                </a:solidFill>
                <a:cs typeface="Arial"/>
              </a:rPr>
              <a:t>oxygen</a:t>
            </a: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 and </a:t>
            </a:r>
            <a:r>
              <a:rPr lang="fr-FR" altLang="fr-FR" sz="1300" b="1" i="1" kern="0" dirty="0" err="1">
                <a:solidFill>
                  <a:schemeClr val="accent3"/>
                </a:solidFill>
                <a:cs typeface="Arial"/>
              </a:rPr>
              <a:t>carbon</a:t>
            </a: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 </a:t>
            </a:r>
            <a:r>
              <a:rPr lang="fr-FR" altLang="fr-FR" sz="1300" b="1" i="1" kern="0" dirty="0" err="1">
                <a:solidFill>
                  <a:schemeClr val="accent3"/>
                </a:solidFill>
                <a:cs typeface="Arial"/>
              </a:rPr>
              <a:t>without</a:t>
            </a: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 pions in the final state at T2K », T2K Collaboration • K. Abe et al. </a:t>
            </a:r>
            <a:r>
              <a:rPr lang="fr-FR" altLang="fr-FR" sz="1300" b="1" i="1" kern="0" dirty="0" err="1">
                <a:solidFill>
                  <a:schemeClr val="accent3"/>
                </a:solidFill>
                <a:cs typeface="Arial"/>
              </a:rPr>
              <a:t>Phys.Rev.D</a:t>
            </a: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 101 (2020) 11, 112004 • e-</a:t>
            </a:r>
            <a:r>
              <a:rPr lang="fr-FR" altLang="fr-FR" sz="1300" b="1" i="1" kern="0" dirty="0" err="1">
                <a:solidFill>
                  <a:schemeClr val="accent3"/>
                </a:solidFill>
                <a:cs typeface="Arial"/>
              </a:rPr>
              <a:t>Print</a:t>
            </a: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: 2004.05434 [hep-ex]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« First </a:t>
            </a:r>
            <a:r>
              <a:rPr lang="fr-FR" altLang="fr-FR" sz="1300" b="1" i="1" kern="0" dirty="0" err="1">
                <a:solidFill>
                  <a:schemeClr val="accent3"/>
                </a:solidFill>
                <a:cs typeface="Arial"/>
              </a:rPr>
              <a:t>combined</a:t>
            </a: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 </a:t>
            </a:r>
            <a:r>
              <a:rPr lang="fr-FR" altLang="fr-FR" sz="1300" b="1" i="1" kern="0" dirty="0" err="1">
                <a:solidFill>
                  <a:schemeClr val="accent3"/>
                </a:solidFill>
                <a:cs typeface="Arial"/>
              </a:rPr>
              <a:t>measurement</a:t>
            </a: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 of the muon neutrino and antineutrino </a:t>
            </a:r>
            <a:r>
              <a:rPr lang="fr-FR" altLang="fr-FR" sz="1300" b="1" i="1" kern="0" dirty="0" err="1">
                <a:solidFill>
                  <a:schemeClr val="accent3"/>
                </a:solidFill>
                <a:cs typeface="Arial"/>
              </a:rPr>
              <a:t>charged-current</a:t>
            </a: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 cross section </a:t>
            </a:r>
            <a:r>
              <a:rPr lang="fr-FR" altLang="fr-FR" sz="1300" b="1" i="1" kern="0" dirty="0" err="1">
                <a:solidFill>
                  <a:schemeClr val="accent3"/>
                </a:solidFill>
                <a:cs typeface="Arial"/>
              </a:rPr>
              <a:t>without</a:t>
            </a: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 pions in the final state at T2K », T2K Collaboration • K. Abe et al. </a:t>
            </a:r>
            <a:r>
              <a:rPr lang="fr-FR" altLang="fr-FR" sz="1300" b="1" i="1" kern="0" dirty="0" err="1">
                <a:solidFill>
                  <a:schemeClr val="accent3"/>
                </a:solidFill>
                <a:cs typeface="Arial"/>
              </a:rPr>
              <a:t>Phys.Rev.D</a:t>
            </a: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 101 (2020) 11, 112001 • e-</a:t>
            </a:r>
            <a:r>
              <a:rPr lang="fr-FR" altLang="fr-FR" sz="1300" b="1" i="1" kern="0" dirty="0" err="1">
                <a:solidFill>
                  <a:schemeClr val="accent3"/>
                </a:solidFill>
                <a:cs typeface="Arial"/>
              </a:rPr>
              <a:t>Print</a:t>
            </a: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: 2002.09323 [hep-ex]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« K (892)∗ 0 </a:t>
            </a:r>
            <a:r>
              <a:rPr lang="fr-FR" altLang="fr-FR" sz="1300" b="1" i="1" kern="0" dirty="0" err="1">
                <a:solidFill>
                  <a:schemeClr val="accent3"/>
                </a:solidFill>
                <a:cs typeface="Arial"/>
              </a:rPr>
              <a:t>meson</a:t>
            </a: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 production in </a:t>
            </a:r>
            <a:r>
              <a:rPr lang="fr-FR" altLang="fr-FR" sz="1300" b="1" i="1" kern="0" dirty="0" err="1">
                <a:solidFill>
                  <a:schemeClr val="accent3"/>
                </a:solidFill>
                <a:cs typeface="Arial"/>
              </a:rPr>
              <a:t>inelastic</a:t>
            </a: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 </a:t>
            </a:r>
            <a:r>
              <a:rPr lang="fr-FR" altLang="fr-FR" sz="1300" b="1" i="1" kern="0" dirty="0" err="1">
                <a:solidFill>
                  <a:schemeClr val="accent3"/>
                </a:solidFill>
                <a:cs typeface="Arial"/>
              </a:rPr>
              <a:t>p+p</a:t>
            </a: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 interactions at 158 </a:t>
            </a:r>
            <a:r>
              <a:rPr lang="fr-FR" altLang="fr-FR" sz="1300" b="1" i="1" kern="0" dirty="0" err="1">
                <a:solidFill>
                  <a:schemeClr val="accent3"/>
                </a:solidFill>
                <a:cs typeface="Arial"/>
              </a:rPr>
              <a:t>GeV</a:t>
            </a: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/c </a:t>
            </a:r>
            <a:r>
              <a:rPr lang="fr-FR" altLang="fr-FR" sz="1300" b="1" i="1" kern="0" dirty="0" err="1">
                <a:solidFill>
                  <a:schemeClr val="accent3"/>
                </a:solidFill>
                <a:cs typeface="Arial"/>
              </a:rPr>
              <a:t>beam</a:t>
            </a: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 </a:t>
            </a:r>
            <a:r>
              <a:rPr lang="fr-FR" altLang="fr-FR" sz="1300" b="1" i="1" kern="0" dirty="0" err="1">
                <a:solidFill>
                  <a:schemeClr val="accent3"/>
                </a:solidFill>
                <a:cs typeface="Arial"/>
              </a:rPr>
              <a:t>momentum</a:t>
            </a: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 </a:t>
            </a:r>
            <a:r>
              <a:rPr lang="fr-FR" altLang="fr-FR" sz="1300" b="1" i="1" kern="0" dirty="0" err="1">
                <a:solidFill>
                  <a:schemeClr val="accent3"/>
                </a:solidFill>
                <a:cs typeface="Arial"/>
              </a:rPr>
              <a:t>measured</a:t>
            </a: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 by NA61/SHINE at the CERN SPS », NA61/SHINE Collaboration • A. </a:t>
            </a:r>
            <a:r>
              <a:rPr lang="fr-FR" altLang="fr-FR" sz="1300" b="1" i="1" kern="0" dirty="0" err="1">
                <a:solidFill>
                  <a:schemeClr val="accent3"/>
                </a:solidFill>
                <a:cs typeface="Arial"/>
              </a:rPr>
              <a:t>Aduszkiewicz</a:t>
            </a: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 et al. </a:t>
            </a:r>
            <a:r>
              <a:rPr lang="fr-FR" altLang="fr-FR" sz="1300" b="1" i="1" kern="0" dirty="0" err="1">
                <a:solidFill>
                  <a:schemeClr val="accent3"/>
                </a:solidFill>
                <a:cs typeface="Arial"/>
              </a:rPr>
              <a:t>Eur.Phys.J.C</a:t>
            </a: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 80 (2020) 5, 460 • e-</a:t>
            </a:r>
            <a:r>
              <a:rPr lang="fr-FR" altLang="fr-FR" sz="1300" b="1" i="1" kern="0" dirty="0" err="1">
                <a:solidFill>
                  <a:schemeClr val="accent3"/>
                </a:solidFill>
                <a:cs typeface="Arial"/>
              </a:rPr>
              <a:t>Print</a:t>
            </a: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: 2001.05370 [</a:t>
            </a:r>
            <a:r>
              <a:rPr lang="fr-FR" altLang="fr-FR" sz="1300" b="1" i="1" kern="0" dirty="0" err="1">
                <a:solidFill>
                  <a:schemeClr val="accent3"/>
                </a:solidFill>
                <a:cs typeface="Arial"/>
              </a:rPr>
              <a:t>nucl</a:t>
            </a: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-ex]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« </a:t>
            </a:r>
            <a:r>
              <a:rPr lang="fr-FR" altLang="fr-FR" sz="1300" b="1" i="1" kern="0" dirty="0" err="1">
                <a:solidFill>
                  <a:schemeClr val="accent3"/>
                </a:solidFill>
                <a:cs typeface="Arial"/>
              </a:rPr>
              <a:t>Search</a:t>
            </a: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 for Electron Antineutrino </a:t>
            </a:r>
            <a:r>
              <a:rPr lang="fr-FR" altLang="fr-FR" sz="1300" b="1" i="1" kern="0" dirty="0" err="1">
                <a:solidFill>
                  <a:schemeClr val="accent3"/>
                </a:solidFill>
                <a:cs typeface="Arial"/>
              </a:rPr>
              <a:t>Appearance</a:t>
            </a: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 in a Long-</a:t>
            </a:r>
            <a:r>
              <a:rPr lang="fr-FR" altLang="fr-FR" sz="1300" b="1" i="1" kern="0" dirty="0" err="1">
                <a:solidFill>
                  <a:schemeClr val="accent3"/>
                </a:solidFill>
                <a:cs typeface="Arial"/>
              </a:rPr>
              <a:t>baseline</a:t>
            </a: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 Muon Antineutrino Beam », T2K Collaboration • K. Abe et al. </a:t>
            </a:r>
            <a:r>
              <a:rPr lang="fr-FR" altLang="fr-FR" sz="1300" b="1" i="1" kern="0" dirty="0" err="1">
                <a:solidFill>
                  <a:schemeClr val="accent3"/>
                </a:solidFill>
                <a:cs typeface="Arial"/>
              </a:rPr>
              <a:t>Phys.Rev.Lett</a:t>
            </a: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. 124 (2020) 16, 161802 • e-</a:t>
            </a:r>
            <a:r>
              <a:rPr lang="fr-FR" altLang="fr-FR" sz="1300" b="1" i="1" kern="0" dirty="0" err="1">
                <a:solidFill>
                  <a:schemeClr val="accent3"/>
                </a:solidFill>
                <a:cs typeface="Arial"/>
              </a:rPr>
              <a:t>Print</a:t>
            </a: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: 1911.07283 [hep-ex]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« </a:t>
            </a:r>
            <a:r>
              <a:rPr lang="fr-FR" altLang="fr-FR" sz="1300" b="1" i="1" kern="0" dirty="0" err="1">
                <a:solidFill>
                  <a:schemeClr val="accent3"/>
                </a:solidFill>
                <a:cs typeface="Arial"/>
              </a:rPr>
              <a:t>Measurement</a:t>
            </a: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 of neutrino and antineutrino </a:t>
            </a:r>
            <a:r>
              <a:rPr lang="fr-FR" altLang="fr-FR" sz="1300" b="1" i="1" kern="0" dirty="0" err="1">
                <a:solidFill>
                  <a:schemeClr val="accent3"/>
                </a:solidFill>
                <a:cs typeface="Arial"/>
              </a:rPr>
              <a:t>neutral-current</a:t>
            </a: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 </a:t>
            </a:r>
            <a:r>
              <a:rPr lang="fr-FR" altLang="fr-FR" sz="1300" b="1" i="1" kern="0" dirty="0" err="1">
                <a:solidFill>
                  <a:schemeClr val="accent3"/>
                </a:solidFill>
                <a:cs typeface="Arial"/>
              </a:rPr>
              <a:t>quasielastic-like</a:t>
            </a: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 interactions on </a:t>
            </a:r>
            <a:r>
              <a:rPr lang="fr-FR" altLang="fr-FR" sz="1300" b="1" i="1" kern="0" dirty="0" err="1">
                <a:solidFill>
                  <a:schemeClr val="accent3"/>
                </a:solidFill>
                <a:cs typeface="Arial"/>
              </a:rPr>
              <a:t>oxygen</a:t>
            </a: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 by </a:t>
            </a:r>
            <a:r>
              <a:rPr lang="fr-FR" altLang="fr-FR" sz="1300" b="1" i="1" kern="0" dirty="0" err="1">
                <a:solidFill>
                  <a:schemeClr val="accent3"/>
                </a:solidFill>
                <a:cs typeface="Arial"/>
              </a:rPr>
              <a:t>detecting</a:t>
            </a: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 </a:t>
            </a:r>
            <a:r>
              <a:rPr lang="fr-FR" altLang="fr-FR" sz="1300" b="1" i="1" kern="0" dirty="0" err="1">
                <a:solidFill>
                  <a:schemeClr val="accent3"/>
                </a:solidFill>
                <a:cs typeface="Arial"/>
              </a:rPr>
              <a:t>nuclear</a:t>
            </a: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 </a:t>
            </a:r>
            <a:r>
              <a:rPr lang="fr-FR" altLang="fr-FR" sz="1300" b="1" i="1" kern="0" dirty="0" err="1">
                <a:solidFill>
                  <a:schemeClr val="accent3"/>
                </a:solidFill>
                <a:cs typeface="Arial"/>
              </a:rPr>
              <a:t>deexcitation</a:t>
            </a: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 </a:t>
            </a:r>
            <a:r>
              <a:rPr lang="el-GR" altLang="fr-FR" sz="1300" b="1" i="1" kern="0" dirty="0">
                <a:solidFill>
                  <a:schemeClr val="accent3"/>
                </a:solidFill>
                <a:cs typeface="Arial"/>
              </a:rPr>
              <a:t>γ</a:t>
            </a: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 rays », T2K Collaboration • K. Abe et al. </a:t>
            </a:r>
            <a:r>
              <a:rPr lang="fr-FR" altLang="fr-FR" sz="1300" b="1" i="1" kern="0" dirty="0" err="1">
                <a:solidFill>
                  <a:schemeClr val="accent3"/>
                </a:solidFill>
                <a:cs typeface="Arial"/>
              </a:rPr>
              <a:t>Phys.Rev.D</a:t>
            </a: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 100 (2019) 11, 112009 • e-</a:t>
            </a:r>
            <a:r>
              <a:rPr lang="fr-FR" altLang="fr-FR" sz="1300" b="1" i="1" kern="0" dirty="0" err="1">
                <a:solidFill>
                  <a:schemeClr val="accent3"/>
                </a:solidFill>
                <a:cs typeface="Arial"/>
              </a:rPr>
              <a:t>Print</a:t>
            </a: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: 1910.09439 [hep-ex]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fr-FR" sz="1300" b="1" i="1" kern="0" dirty="0">
                <a:solidFill>
                  <a:srgbClr val="7030A0"/>
                </a:solidFill>
                <a:cs typeface="Arial"/>
              </a:rPr>
              <a:t>« </a:t>
            </a:r>
            <a:r>
              <a:rPr lang="fr-FR" altLang="fr-FR" sz="1300" b="1" i="1" kern="0" dirty="0" err="1">
                <a:solidFill>
                  <a:srgbClr val="7030A0"/>
                </a:solidFill>
                <a:cs typeface="Arial"/>
              </a:rPr>
              <a:t>Constraint</a:t>
            </a:r>
            <a:r>
              <a:rPr lang="fr-FR" altLang="fr-FR" sz="1300" b="1" i="1" kern="0" dirty="0">
                <a:solidFill>
                  <a:srgbClr val="7030A0"/>
                </a:solidFill>
                <a:cs typeface="Arial"/>
              </a:rPr>
              <a:t> on the </a:t>
            </a:r>
            <a:r>
              <a:rPr lang="fr-FR" altLang="fr-FR" sz="1300" b="1" i="1" kern="0" dirty="0" err="1">
                <a:solidFill>
                  <a:srgbClr val="7030A0"/>
                </a:solidFill>
                <a:cs typeface="Arial"/>
              </a:rPr>
              <a:t>matter</a:t>
            </a:r>
            <a:r>
              <a:rPr lang="fr-FR" altLang="fr-FR" sz="1300" b="1" i="1" kern="0" dirty="0">
                <a:solidFill>
                  <a:srgbClr val="7030A0"/>
                </a:solidFill>
                <a:cs typeface="Arial"/>
              </a:rPr>
              <a:t>–</a:t>
            </a:r>
            <a:r>
              <a:rPr lang="fr-FR" altLang="fr-FR" sz="1300" b="1" i="1" kern="0" dirty="0" err="1">
                <a:solidFill>
                  <a:srgbClr val="7030A0"/>
                </a:solidFill>
                <a:cs typeface="Arial"/>
              </a:rPr>
              <a:t>antimatter</a:t>
            </a:r>
            <a:r>
              <a:rPr lang="fr-FR" altLang="fr-FR" sz="1300" b="1" i="1" kern="0" dirty="0">
                <a:solidFill>
                  <a:srgbClr val="7030A0"/>
                </a:solidFill>
                <a:cs typeface="Arial"/>
              </a:rPr>
              <a:t> </a:t>
            </a:r>
            <a:r>
              <a:rPr lang="fr-FR" altLang="fr-FR" sz="1300" b="1" i="1" kern="0" dirty="0" err="1">
                <a:solidFill>
                  <a:srgbClr val="7030A0"/>
                </a:solidFill>
                <a:cs typeface="Arial"/>
              </a:rPr>
              <a:t>symmetry-violating</a:t>
            </a:r>
            <a:r>
              <a:rPr lang="fr-FR" altLang="fr-FR" sz="1300" b="1" i="1" kern="0" dirty="0">
                <a:solidFill>
                  <a:srgbClr val="7030A0"/>
                </a:solidFill>
                <a:cs typeface="Arial"/>
              </a:rPr>
              <a:t> phase in neutrino oscillations », T2K Collaboration • K. Abe et al. Nature 580 (2020) 7803, 339-344 • e-</a:t>
            </a:r>
            <a:r>
              <a:rPr lang="fr-FR" altLang="fr-FR" sz="1300" b="1" i="1" kern="0" dirty="0" err="1">
                <a:solidFill>
                  <a:srgbClr val="7030A0"/>
                </a:solidFill>
                <a:cs typeface="Arial"/>
              </a:rPr>
              <a:t>Print</a:t>
            </a:r>
            <a:r>
              <a:rPr lang="fr-FR" altLang="fr-FR" sz="1300" b="1" i="1" kern="0" dirty="0">
                <a:solidFill>
                  <a:srgbClr val="7030A0"/>
                </a:solidFill>
                <a:cs typeface="Arial"/>
              </a:rPr>
              <a:t>: 1910.03887 [hep-ex]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« </a:t>
            </a:r>
            <a:r>
              <a:rPr lang="fr-FR" altLang="fr-FR" sz="1300" b="1" i="1" kern="0" dirty="0" err="1">
                <a:solidFill>
                  <a:schemeClr val="accent3"/>
                </a:solidFill>
                <a:cs typeface="Arial"/>
              </a:rPr>
              <a:t>Measurements</a:t>
            </a: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 of hadron production in  </a:t>
            </a:r>
            <a:r>
              <a:rPr lang="el-GR" altLang="fr-FR" sz="1300" b="1" i="1" kern="0" dirty="0">
                <a:solidFill>
                  <a:schemeClr val="accent3"/>
                </a:solidFill>
                <a:cs typeface="Arial"/>
              </a:rPr>
              <a:t>π+</a:t>
            </a:r>
            <a:r>
              <a:rPr lang="en-US" altLang="fr-FR" sz="1300" b="1" i="1" kern="0" dirty="0">
                <a:solidFill>
                  <a:schemeClr val="accent3"/>
                </a:solidFill>
                <a:cs typeface="Arial"/>
              </a:rPr>
              <a:t> </a:t>
            </a: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+ C and </a:t>
            </a:r>
            <a:r>
              <a:rPr lang="el-GR" altLang="fr-FR" sz="1300" b="1" i="1" kern="0" dirty="0">
                <a:solidFill>
                  <a:schemeClr val="accent3"/>
                </a:solidFill>
                <a:cs typeface="Arial"/>
              </a:rPr>
              <a:t>π+</a:t>
            </a: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 + Be interactions at 60 </a:t>
            </a:r>
            <a:r>
              <a:rPr lang="fr-FR" altLang="fr-FR" sz="1300" b="1" i="1" kern="0" dirty="0" err="1">
                <a:solidFill>
                  <a:schemeClr val="accent3"/>
                </a:solidFill>
                <a:cs typeface="Arial"/>
              </a:rPr>
              <a:t>GeV</a:t>
            </a: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/c », NA61/SHINE Collaboration • A. </a:t>
            </a:r>
            <a:r>
              <a:rPr lang="fr-FR" altLang="fr-FR" sz="1300" b="1" i="1" kern="0" dirty="0" err="1">
                <a:solidFill>
                  <a:schemeClr val="accent3"/>
                </a:solidFill>
                <a:cs typeface="Arial"/>
              </a:rPr>
              <a:t>Aduszkiewicz</a:t>
            </a: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 et al. </a:t>
            </a:r>
            <a:r>
              <a:rPr lang="fr-FR" altLang="fr-FR" sz="1300" b="1" i="1" kern="0" dirty="0" err="1">
                <a:solidFill>
                  <a:schemeClr val="accent3"/>
                </a:solidFill>
                <a:cs typeface="Arial"/>
              </a:rPr>
              <a:t>Phys.Rev.D</a:t>
            </a: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 100 (2019) 11, 112004 • e-</a:t>
            </a:r>
            <a:r>
              <a:rPr lang="fr-FR" altLang="fr-FR" sz="1300" b="1" i="1" kern="0" dirty="0" err="1">
                <a:solidFill>
                  <a:schemeClr val="accent3"/>
                </a:solidFill>
                <a:cs typeface="Arial"/>
              </a:rPr>
              <a:t>Print</a:t>
            </a: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: 1909.06294 [hep-ex]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« </a:t>
            </a:r>
            <a:r>
              <a:rPr lang="fr-FR" altLang="fr-FR" sz="1300" b="1" i="1" kern="0" dirty="0" err="1">
                <a:solidFill>
                  <a:schemeClr val="accent3"/>
                </a:solidFill>
                <a:cs typeface="Arial"/>
              </a:rPr>
              <a:t>Measurement</a:t>
            </a: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 of the muon neutrino </a:t>
            </a:r>
            <a:r>
              <a:rPr lang="fr-FR" altLang="fr-FR" sz="1300" b="1" i="1" kern="0" dirty="0" err="1">
                <a:solidFill>
                  <a:schemeClr val="accent3"/>
                </a:solidFill>
                <a:cs typeface="Arial"/>
              </a:rPr>
              <a:t>charged-current</a:t>
            </a: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 single </a:t>
            </a:r>
            <a:r>
              <a:rPr lang="el-GR" altLang="fr-FR" sz="1300" b="1" i="1" kern="0" dirty="0">
                <a:solidFill>
                  <a:schemeClr val="accent3"/>
                </a:solidFill>
                <a:cs typeface="Arial"/>
              </a:rPr>
              <a:t>π+</a:t>
            </a: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 production on </a:t>
            </a:r>
            <a:r>
              <a:rPr lang="fr-FR" altLang="fr-FR" sz="1300" b="1" i="1" kern="0" dirty="0" err="1">
                <a:solidFill>
                  <a:schemeClr val="accent3"/>
                </a:solidFill>
                <a:cs typeface="Arial"/>
              </a:rPr>
              <a:t>hydrocarbon</a:t>
            </a: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 </a:t>
            </a:r>
            <a:r>
              <a:rPr lang="fr-FR" altLang="fr-FR" sz="1300" b="1" i="1" kern="0" dirty="0" err="1">
                <a:solidFill>
                  <a:schemeClr val="accent3"/>
                </a:solidFill>
                <a:cs typeface="Arial"/>
              </a:rPr>
              <a:t>using</a:t>
            </a: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 the T2K off-axis </a:t>
            </a:r>
            <a:r>
              <a:rPr lang="fr-FR" altLang="fr-FR" sz="1300" b="1" i="1" kern="0" dirty="0" err="1">
                <a:solidFill>
                  <a:schemeClr val="accent3"/>
                </a:solidFill>
                <a:cs typeface="Arial"/>
              </a:rPr>
              <a:t>near</a:t>
            </a: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 detector ND280 », T2K Collaboration • K. Abe et al. </a:t>
            </a:r>
            <a:r>
              <a:rPr lang="fr-FR" altLang="fr-FR" sz="1300" b="1" i="1" kern="0" dirty="0" err="1">
                <a:solidFill>
                  <a:schemeClr val="accent3"/>
                </a:solidFill>
                <a:cs typeface="Arial"/>
              </a:rPr>
              <a:t>Phys.Rev.D</a:t>
            </a: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 101 (2020) 1, 012007 • e-</a:t>
            </a:r>
            <a:r>
              <a:rPr lang="fr-FR" altLang="fr-FR" sz="1300" b="1" i="1" kern="0" dirty="0" err="1">
                <a:solidFill>
                  <a:schemeClr val="accent3"/>
                </a:solidFill>
                <a:cs typeface="Arial"/>
              </a:rPr>
              <a:t>Print</a:t>
            </a: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: 1909.03936 [hep-ex]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« </a:t>
            </a:r>
            <a:r>
              <a:rPr lang="fr-FR" altLang="fr-FR" sz="1300" b="1" i="1" kern="0" dirty="0" err="1">
                <a:solidFill>
                  <a:schemeClr val="accent3"/>
                </a:solidFill>
                <a:cs typeface="Arial"/>
              </a:rPr>
              <a:t>Measurements</a:t>
            </a: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 of production and </a:t>
            </a:r>
            <a:r>
              <a:rPr lang="fr-FR" altLang="fr-FR" sz="1300" b="1" i="1" kern="0" dirty="0" err="1">
                <a:solidFill>
                  <a:schemeClr val="accent3"/>
                </a:solidFill>
                <a:cs typeface="Arial"/>
              </a:rPr>
              <a:t>inelastic</a:t>
            </a: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 cross sections for </a:t>
            </a:r>
            <a:r>
              <a:rPr lang="fr-FR" altLang="fr-FR" sz="1300" b="1" i="1" kern="0" dirty="0" err="1">
                <a:solidFill>
                  <a:schemeClr val="accent3"/>
                </a:solidFill>
                <a:cs typeface="Arial"/>
              </a:rPr>
              <a:t>p+C</a:t>
            </a: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 , </a:t>
            </a:r>
            <a:r>
              <a:rPr lang="fr-FR" altLang="fr-FR" sz="1300" b="1" i="1" kern="0" dirty="0" err="1">
                <a:solidFill>
                  <a:schemeClr val="accent3"/>
                </a:solidFill>
                <a:cs typeface="Arial"/>
              </a:rPr>
              <a:t>p+Be</a:t>
            </a: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 , and </a:t>
            </a:r>
            <a:r>
              <a:rPr lang="fr-FR" altLang="fr-FR" sz="1300" b="1" i="1" kern="0" dirty="0" err="1">
                <a:solidFill>
                  <a:schemeClr val="accent3"/>
                </a:solidFill>
                <a:cs typeface="Arial"/>
              </a:rPr>
              <a:t>p+Al</a:t>
            </a: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 at 60  </a:t>
            </a:r>
            <a:r>
              <a:rPr lang="fr-FR" altLang="fr-FR" sz="1300" b="1" i="1" kern="0" dirty="0" err="1">
                <a:solidFill>
                  <a:schemeClr val="accent3"/>
                </a:solidFill>
                <a:cs typeface="Arial"/>
              </a:rPr>
              <a:t>GeV</a:t>
            </a: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/c and </a:t>
            </a:r>
            <a:r>
              <a:rPr lang="fr-FR" altLang="fr-FR" sz="1300" b="1" i="1" kern="0" dirty="0" err="1">
                <a:solidFill>
                  <a:schemeClr val="accent3"/>
                </a:solidFill>
                <a:cs typeface="Arial"/>
              </a:rPr>
              <a:t>p+C</a:t>
            </a: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 and </a:t>
            </a:r>
            <a:r>
              <a:rPr lang="fr-FR" altLang="fr-FR" sz="1300" b="1" i="1" kern="0" dirty="0" err="1">
                <a:solidFill>
                  <a:schemeClr val="accent3"/>
                </a:solidFill>
                <a:cs typeface="Arial"/>
              </a:rPr>
              <a:t>p+Be</a:t>
            </a: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 at 120  </a:t>
            </a:r>
            <a:r>
              <a:rPr lang="fr-FR" altLang="fr-FR" sz="1300" b="1" i="1" kern="0" dirty="0" err="1">
                <a:solidFill>
                  <a:schemeClr val="accent3"/>
                </a:solidFill>
                <a:cs typeface="Arial"/>
              </a:rPr>
              <a:t>GeV</a:t>
            </a: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/c », NA61/SHINE Collaboration • A. </a:t>
            </a:r>
            <a:r>
              <a:rPr lang="fr-FR" altLang="fr-FR" sz="1300" b="1" i="1" kern="0" dirty="0" err="1">
                <a:solidFill>
                  <a:schemeClr val="accent3"/>
                </a:solidFill>
                <a:cs typeface="Arial"/>
              </a:rPr>
              <a:t>Aduszkiewicz</a:t>
            </a:r>
            <a:r>
              <a:rPr lang="fr-FR" altLang="fr-FR" sz="1300" b="1" i="1" kern="0" dirty="0">
                <a:solidFill>
                  <a:schemeClr val="accent3"/>
                </a:solidFill>
                <a:cs typeface="Arial"/>
              </a:rPr>
              <a:t> et al. </a:t>
            </a:r>
            <a:r>
              <a:rPr lang="en-US" altLang="fr-FR" sz="1300" b="1" i="1" kern="0" dirty="0" err="1">
                <a:solidFill>
                  <a:schemeClr val="accent3"/>
                </a:solidFill>
                <a:cs typeface="Arial"/>
              </a:rPr>
              <a:t>Phys.Rev.D</a:t>
            </a:r>
            <a:r>
              <a:rPr lang="en-US" altLang="fr-FR" sz="1300" b="1" i="1" kern="0" dirty="0">
                <a:solidFill>
                  <a:schemeClr val="accent3"/>
                </a:solidFill>
                <a:cs typeface="Arial"/>
              </a:rPr>
              <a:t> 100 (2019) 11, 112001 • e-Print: 1909.03351 [hep-ex]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altLang="fr-FR" sz="1400" b="1" i="1" kern="0" dirty="0">
              <a:solidFill>
                <a:schemeClr val="accent3"/>
              </a:solidFill>
              <a:cs typeface="Arial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848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Paris - 24/06/20</a:t>
            </a:r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Planning et chemin critique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7353329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3717032"/>
            <a:ext cx="7353329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3616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Paris - 24/06/20</a:t>
            </a:r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Courbe de tendance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57496" y="1143822"/>
            <a:ext cx="563116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latin typeface="Times New Roman"/>
                <a:cs typeface="Times New Roman"/>
              </a:rPr>
              <a:t>Livrables (voir ce qu’on a dit à la revue de projet et mettre à jour):</a:t>
            </a:r>
          </a:p>
          <a:p>
            <a:pPr marL="285750" indent="-285750">
              <a:buFont typeface="Arial"/>
              <a:buChar char="•"/>
            </a:pPr>
            <a:r>
              <a:rPr lang="fr-FR" sz="1600" dirty="0">
                <a:latin typeface="Times New Roman"/>
                <a:cs typeface="Times New Roman"/>
              </a:rPr>
              <a:t>FEC</a:t>
            </a:r>
          </a:p>
          <a:p>
            <a:pPr marL="285750" indent="-285750">
              <a:buFont typeface="Arial"/>
              <a:buChar char="•"/>
            </a:pPr>
            <a:r>
              <a:rPr lang="fr-FR" sz="1600" dirty="0">
                <a:latin typeface="Times New Roman"/>
                <a:cs typeface="Times New Roman"/>
              </a:rPr>
              <a:t>Capotages</a:t>
            </a:r>
          </a:p>
          <a:p>
            <a:pPr marL="285750" indent="-285750">
              <a:buFont typeface="Arial"/>
              <a:buChar char="•"/>
            </a:pPr>
            <a:r>
              <a:rPr lang="fr-FR" sz="1600" dirty="0">
                <a:latin typeface="Times New Roman"/>
                <a:cs typeface="Times New Roman"/>
              </a:rPr>
              <a:t>DAQ</a:t>
            </a:r>
          </a:p>
        </p:txBody>
      </p:sp>
    </p:spTree>
    <p:extLst>
      <p:ext uri="{BB962C8B-B14F-4D97-AF65-F5344CB8AC3E}">
        <p14:creationId xmlns:p14="http://schemas.microsoft.com/office/powerpoint/2010/main" val="905402010"/>
      </p:ext>
    </p:extLst>
  </p:cSld>
  <p:clrMapOvr>
    <a:masterClrMapping/>
  </p:clrMapOvr>
</p:sld>
</file>

<file path=ppt/theme/theme1.xml><?xml version="1.0" encoding="utf-8"?>
<a:theme xmlns:a="http://schemas.openxmlformats.org/drawingml/2006/main" name="Modele presentation IN2P3">
  <a:themeElements>
    <a:clrScheme name="Thème IN2P3">
      <a:dk1>
        <a:srgbClr val="00294B"/>
      </a:dk1>
      <a:lt1>
        <a:srgbClr val="FFFFFF"/>
      </a:lt1>
      <a:dk2>
        <a:srgbClr val="456487"/>
      </a:dk2>
      <a:lt2>
        <a:srgbClr val="FFFFFF"/>
      </a:lt2>
      <a:accent1>
        <a:srgbClr val="00294B"/>
      </a:accent1>
      <a:accent2>
        <a:srgbClr val="456487"/>
      </a:accent2>
      <a:accent3>
        <a:srgbClr val="E75112"/>
      </a:accent3>
      <a:accent4>
        <a:srgbClr val="62C4DD"/>
      </a:accent4>
      <a:accent5>
        <a:srgbClr val="000000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35206</TotalTime>
  <Words>1212</Words>
  <Application>Microsoft Office PowerPoint</Application>
  <PresentationFormat>Affichage à l'écran (4:3)</PresentationFormat>
  <Paragraphs>180</Paragraphs>
  <Slides>14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Modele presentation IN2P3</vt:lpstr>
      <vt:lpstr>Groupe Neutrino du LPNHE: contribution au projet HA-TPC (pour l’upgrade de ND280 dans l’expérience T2K) resp. scientifique: B. Popov (boris.popov@lpnhe.in2p3.fr) resp. technique: J.M. Parraud (parraud@lpnhe.in2p3.fr)</vt:lpstr>
      <vt:lpstr>Groupe Neutrino du LPNHE: contribution au projet HA-TPC</vt:lpstr>
      <vt:lpstr>Rappel de l’organisation – évolutions éventuelles</vt:lpstr>
      <vt:lpstr>Avancement scientifique – faits marquants</vt:lpstr>
      <vt:lpstr>Avancement technique – faits marquants</vt:lpstr>
      <vt:lpstr>Avancement technique – faits marquants</vt:lpstr>
      <vt:lpstr>communication – publications</vt:lpstr>
      <vt:lpstr>Planning et chemin critique</vt:lpstr>
      <vt:lpstr>Courbe de tendance</vt:lpstr>
      <vt:lpstr>Synthèse et consommation RF</vt:lpstr>
      <vt:lpstr>Synthèse et consommation RH</vt:lpstr>
      <vt:lpstr>Etat des principaux risques</vt:lpstr>
      <vt:lpstr>Principaux événements à venir</vt:lpstr>
      <vt:lpstr>Synthèse et points à remonter</vt:lpstr>
    </vt:vector>
  </TitlesOfParts>
  <Company>CNRS DR16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Fiche type de RMP</dc:title>
  <dc:creator>rodolphe.cledassou@cnrs.fr</dc:creator>
  <cp:keywords>projet, reporting, management</cp:keywords>
  <cp:lastModifiedBy>Jean-Marc Parraud</cp:lastModifiedBy>
  <cp:revision>293</cp:revision>
  <dcterms:created xsi:type="dcterms:W3CDTF">2017-07-31T09:41:10Z</dcterms:created>
  <dcterms:modified xsi:type="dcterms:W3CDTF">2020-06-26T09:38:53Z</dcterms:modified>
  <cp:category>management</cp:category>
</cp:coreProperties>
</file>