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E75112"/>
    <a:srgbClr val="62C4DD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780"/>
  </p:normalViewPr>
  <p:slideViewPr>
    <p:cSldViewPr>
      <p:cViewPr varScale="1">
        <p:scale>
          <a:sx n="66" d="100"/>
          <a:sy n="66" d="100"/>
        </p:scale>
        <p:origin x="1426" y="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7F24A-4044-434C-BEEA-F4F4DA9256D8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864A8-E5E8-4C6C-89E7-BC8C8B486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94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079999"/>
            <a:ext cx="9144000" cy="1872296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6984958" y="5750260"/>
            <a:ext cx="1979530" cy="0"/>
          </a:xfrm>
          <a:prstGeom prst="line">
            <a:avLst/>
          </a:prstGeom>
          <a:ln>
            <a:solidFill>
              <a:srgbClr val="62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696744" y="1340768"/>
            <a:ext cx="233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b="0" dirty="0">
                <a:solidFill>
                  <a:srgbClr val="1B4367"/>
                </a:solidFill>
                <a:latin typeface="Arial Narrow" panose="020B0606020202030204" pitchFamily="34" charset="0"/>
              </a:rPr>
              <a:t>in2p3.cnrs.fr</a:t>
            </a:r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2123728" y="332656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Institut national de physique nucléaire </a:t>
            </a:r>
          </a:p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 de physique des particules</a:t>
            </a:r>
            <a:endParaRPr lang="fr-FR" sz="3600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7624" y="6516000"/>
            <a:ext cx="676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r-FR" sz="1200" dirty="0"/>
              <a:t>Place - </a:t>
            </a:r>
            <a:fld id="{46EB8C6B-0ADE-B046-862A-A80B3D8F920E}" type="datetime1">
              <a:rPr lang="fr-FR" sz="1200" smtClean="0"/>
              <a:pPr/>
              <a:t>24/06/2020</a:t>
            </a:fld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69754" y="5196832"/>
            <a:ext cx="7380312" cy="464416"/>
          </a:xfrm>
        </p:spPr>
        <p:txBody>
          <a:bodyPr>
            <a:noAutofit/>
          </a:bodyPr>
          <a:lstStyle>
            <a:lvl1pPr algn="r">
              <a:defRPr sz="3000" b="0" i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9157313" cy="3311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ED3377-1CB8-3D4E-AB0C-DBF6CAA41290}"/>
              </a:ext>
            </a:extLst>
          </p:cNvPr>
          <p:cNvSpPr/>
          <p:nvPr userDrawn="1"/>
        </p:nvSpPr>
        <p:spPr>
          <a:xfrm>
            <a:off x="4427984" y="58070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i="1" dirty="0">
                <a:solidFill>
                  <a:schemeClr val="bg1"/>
                </a:solidFill>
              </a:rPr>
              <a:t>M.</a:t>
            </a:r>
            <a:r>
              <a:rPr lang="fr-FR" sz="1800" i="1" baseline="0" dirty="0">
                <a:solidFill>
                  <a:schemeClr val="bg1"/>
                </a:solidFill>
              </a:rPr>
              <a:t> ou Mme UNTEL</a:t>
            </a:r>
            <a:r>
              <a:rPr lang="fr-FR" sz="1800" i="1" dirty="0">
                <a:solidFill>
                  <a:schemeClr val="bg1"/>
                </a:solidFill>
              </a:rPr>
              <a:t> – Laboratoire </a:t>
            </a:r>
            <a:r>
              <a:rPr lang="fr-FR" sz="1800" i="1" dirty="0" err="1">
                <a:solidFill>
                  <a:schemeClr val="bg1"/>
                </a:solidFill>
              </a:rPr>
              <a:t>bla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bla</a:t>
            </a:r>
            <a:br>
              <a:rPr lang="fr-FR" sz="1800" i="1" dirty="0">
                <a:solidFill>
                  <a:schemeClr val="bg1"/>
                </a:solidFill>
              </a:rPr>
            </a:br>
            <a:r>
              <a:rPr lang="fr-FR" sz="1800" i="1" dirty="0">
                <a:solidFill>
                  <a:srgbClr val="FFFF00"/>
                </a:solidFill>
              </a:rPr>
              <a:t>monsieur.untel@in2p3.fr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4C6856-93C5-E94D-BA77-DE276E3D8D56}"/>
              </a:ext>
            </a:extLst>
          </p:cNvPr>
          <p:cNvSpPr txBox="1"/>
          <p:nvPr userDrawn="1"/>
        </p:nvSpPr>
        <p:spPr>
          <a:xfrm>
            <a:off x="6084168" y="4109010"/>
            <a:ext cx="299729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Entretiens Annuels Projets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42082B-C51F-4D4A-9FE8-BE1A1FDA8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271" y="182914"/>
            <a:ext cx="1442483" cy="14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fr-FR"/>
              <a:t>IN2P3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88E2FC32-ED7C-FA4B-94C4-3D0E5B749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fld id="{2286A1D0-96F7-294A-BDF0-BB132E9CC2D8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0FE2E31-FA02-3C4D-A384-3B4F60B7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04" y="260648"/>
            <a:ext cx="738031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9642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fr-FR"/>
              <a:t>IN2P3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11D35837-75E8-3C49-AE75-8F9B87B1E69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fld id="{19BED550-54B1-8A4D-B622-96E6284F2246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71F9CFD-73C7-434A-A7B2-49151489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04" y="260648"/>
            <a:ext cx="738031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5677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3635896" y="927600"/>
            <a:ext cx="5508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992"/>
            <a:ext cx="9144000" cy="230045"/>
          </a:xfrm>
          <a:prstGeom prst="rect">
            <a:avLst/>
          </a:prstGeom>
          <a:gradFill flip="none" rotWithShape="1">
            <a:gsLst>
              <a:gs pos="0">
                <a:srgbClr val="E75112"/>
              </a:gs>
              <a:gs pos="66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50" y="114992"/>
            <a:ext cx="636050" cy="230045"/>
          </a:xfrm>
          <a:prstGeom prst="rect">
            <a:avLst/>
          </a:prstGeom>
        </p:spPr>
      </p:pic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fr-FR"/>
              <a:t>IN2P3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490662"/>
            <a:ext cx="8507950" cy="3460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7511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CF4F2A73-E7E8-ED4E-B141-EBEDEC70A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fld id="{C2EC5636-4150-234F-A1ED-76ED7A2DF755}" type="datetime1">
              <a:rPr lang="fr-FR" smtClean="0"/>
              <a:pPr/>
              <a:t>24/06/2020</a:t>
            </a:fld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4CA93D-3525-9249-B3E5-5B6A2FA0E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" y="6353630"/>
            <a:ext cx="828643" cy="459746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E5E46E5-25CC-C04F-874A-FB7B80D9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22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6632"/>
            <a:ext cx="9144000" cy="637887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516000"/>
            <a:ext cx="51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94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416" y="6516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94B"/>
                </a:solidFill>
                <a:latin typeface="Arial Narrow" panose="020B0606020202030204" pitchFamily="34" charset="0"/>
              </a:defRPr>
            </a:lvl1pPr>
          </a:lstStyle>
          <a:p>
            <a:fld id="{5A41D906-68FB-4FCF-A226-CB4AF2FE620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977480" y="260648"/>
            <a:ext cx="4762872" cy="346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itre 10"/>
          <p:cNvSpPr>
            <a:spLocks noGrp="1"/>
          </p:cNvSpPr>
          <p:nvPr>
            <p:ph type="title"/>
          </p:nvPr>
        </p:nvSpPr>
        <p:spPr>
          <a:xfrm>
            <a:off x="936104" y="114729"/>
            <a:ext cx="7380312" cy="63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766BF7-7152-8F4D-833A-7A2060F77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fld id="{41D919AD-F361-0444-935F-64BAA89FF726}" type="datetime1">
              <a:rPr lang="fr-FR" smtClean="0"/>
              <a:pPr/>
              <a:t>24/06/2020</a:t>
            </a:fld>
            <a:endParaRPr lang="en-GB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993441C-B2E9-4D43-A74F-FFEF6CF4D7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504" y="6286127"/>
            <a:ext cx="459746" cy="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200"/>
              <a:t>Place - </a:t>
            </a:r>
            <a:fld id="{46EB8C6B-0ADE-B046-862A-A80B3D8F920E}" type="datetime1">
              <a:rPr lang="fr-FR" sz="1200" smtClean="0"/>
              <a:pPr/>
              <a:t>24/06/2020</a:t>
            </a:fld>
            <a:endParaRPr lang="fr-FR" sz="1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69754" y="5149516"/>
            <a:ext cx="7380312" cy="727756"/>
          </a:xfrm>
        </p:spPr>
        <p:txBody>
          <a:bodyPr/>
          <a:lstStyle/>
          <a:p>
            <a:r>
              <a:rPr lang="fr-FR" dirty="0"/>
              <a:t>LPNHE contribution to the HA-TPC </a:t>
            </a:r>
            <a:r>
              <a:rPr lang="fr-FR" dirty="0" err="1"/>
              <a:t>project</a:t>
            </a:r>
            <a:br>
              <a:rPr lang="fr-FR" dirty="0"/>
            </a:br>
            <a:r>
              <a:rPr lang="fr-FR" dirty="0"/>
              <a:t>(for the ND280 upgrade in the T2K </a:t>
            </a:r>
            <a:r>
              <a:rPr lang="fr-FR" dirty="0" err="1"/>
              <a:t>experiment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185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Synthèse et consommation RH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The LPNHE team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currently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consists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of:</a:t>
            </a:r>
          </a:p>
          <a:p>
            <a:pPr marL="285750" indent="-285750">
              <a:buFontTx/>
              <a:buChar char="-"/>
            </a:pP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Engineers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:</a:t>
            </a: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Jean-Marc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Parraud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,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Francois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Toussenel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,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Eric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Pierre, Yann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Orain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, Julien Philippe, Diego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Terront</a:t>
            </a:r>
            <a:endParaRPr lang="fr-FR" altLang="fr-FR" b="1" i="1" kern="0" dirty="0">
              <a:solidFill>
                <a:schemeClr val="accent3"/>
              </a:solidFill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Physicists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:</a:t>
            </a: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Bernard Andrieu, Adrien Blanchet, Alain Blondel, Claudio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Giganti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, Mathieu Guigue, Jacques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Dumarchez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, Jean-Michel Levy, Lucile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Mellet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, Viet Nguyen, Boris Popov, Marco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Zito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20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Etat des principaux risques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63200"/>
              </p:ext>
            </p:extLst>
          </p:nvPr>
        </p:nvGraphicFramePr>
        <p:xfrm>
          <a:off x="161365" y="1916832"/>
          <a:ext cx="8803123" cy="4199986"/>
        </p:xfrm>
        <a:graphic>
          <a:graphicData uri="http://schemas.openxmlformats.org/drawingml/2006/table">
            <a:tbl>
              <a:tblPr/>
              <a:tblGrid>
                <a:gridCol w="2466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8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Libellé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Action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Responsable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Criticité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Tendance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258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Livraison tardive </a:t>
                      </a:r>
                      <a:r>
                        <a:rPr lang="fr-FR" sz="1000" b="1" dirty="0">
                          <a:solidFill>
                            <a:srgbClr val="FF3300"/>
                          </a:solidFill>
                          <a:effectLst/>
                          <a:latin typeface="Arial"/>
                          <a:ea typeface="Times New Roman"/>
                        </a:rPr>
                        <a:t>(+25</a:t>
                      </a:r>
                      <a:r>
                        <a:rPr lang="fr-FR" sz="1000" b="1" baseline="0" dirty="0">
                          <a:solidFill>
                            <a:srgbClr val="FF3300"/>
                          </a:solidFill>
                          <a:effectLst/>
                          <a:latin typeface="Arial"/>
                          <a:ea typeface="Times New Roman"/>
                        </a:rPr>
                        <a:t> mois en tout, et on compte ..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) des chaînes de détection de l’instrument et criticité de l’AIT du plan focal.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b="1" kern="1200" baseline="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Participation active à la revue de qualification des chaînes de détection</a:t>
                      </a:r>
                      <a:endParaRPr lang="fr-FR" sz="1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Estimation précise des risques techniques</a:t>
                      </a:r>
                      <a:r>
                        <a:rPr lang="fr-FR" sz="1000" b="1" kern="1200" baseline="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rémanents sur les modèles de production.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TBD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</a:t>
                      </a:r>
                      <a:endParaRPr kumimoji="0" lang="fr-FR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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44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Retard sur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la livraison des électroniques détecteurs par NASA.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Concertation</a:t>
                      </a:r>
                      <a:r>
                        <a:rPr lang="fr-FR" sz="10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étroite avec NASA pour évaluer la fourchette des retards et mise en place d ’une Read Team de suivi.</a:t>
                      </a: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JL Biarrotte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1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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Mauvais fonctionnement du modèle de qualification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du 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DPU causant un retard sur les tests de l’EM et la livraison de l’instrument.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Analyse en cours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Utilisation d’une carte de production pour le test de l’EM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Réduction de la représentativité du test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R. Clédassou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1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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Ressources humaines insuffisantes dans les laboratoires pour finaliser les développements en particulier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sur le Data Center.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Analyse détaillée des implications et réductions de périmètre sur celles dont nous ne sommes pas responsables.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Responsable Technique de Projet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</a:t>
                      </a:r>
                      <a:endParaRPr kumimoji="0" lang="fr-FR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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Surconsommation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RF liée à un a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llongement du calendrier au-delà des dates meilleures estimées (+3,1 M€ pour une hypothèse de livraison en décembre 2022).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La demande de recours</a:t>
                      </a:r>
                      <a:r>
                        <a:rPr lang="fr-FR" sz="1000" kern="1200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aux aléas sera décrites dans la prochaine fiche de suivi et formalisée à la reprévision budgétaire de septembre.</a:t>
                      </a:r>
                      <a:endParaRPr lang="fr-FR" sz="1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Responsable Technique de Projet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</a:t>
                      </a:r>
                      <a:endParaRPr kumimoji="0" lang="fr-FR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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 d ’infrastructure disponible pour la production des données niveau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3.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Suivi de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l’évolution du besoin de calcul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Ré-estimation des besoins de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calcul d’ici la fin juin 2020.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Incorporation de LE3 dans l’accord INFN/IN2P3 d’ici fin 2021.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Responsable Scientifique de Projet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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06748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3527" y="946238"/>
            <a:ext cx="828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Il ne s’agit pas ici de mettre le portefeuille des risques détaillés mais de faire remonter les plus critiques de façon synthétique.</a:t>
            </a: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Ici un exemple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11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Principaux événements à venir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gray">
          <a:xfrm>
            <a:off x="768002" y="1545413"/>
            <a:ext cx="7522166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175" lvl="1" indent="0" defTabSz="9144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r-FR" altLang="fr-FR" sz="2000" b="1" i="1" kern="0" dirty="0">
                <a:solidFill>
                  <a:schemeClr val="accent3"/>
                </a:solidFill>
                <a:cs typeface="Arial"/>
              </a:rPr>
              <a:t>Il s’agit des événements de l’année et des événements significatifs à venir (nos livraisons)</a:t>
            </a:r>
          </a:p>
          <a:p>
            <a:pPr lvl="1" defTabSz="9144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endParaRPr lang="fr-FR" altLang="fr-FR" sz="2000" b="1" kern="0" dirty="0">
              <a:solidFill>
                <a:srgbClr val="005191"/>
              </a:solidFill>
              <a:cs typeface="Arial"/>
            </a:endParaRPr>
          </a:p>
          <a:p>
            <a:pPr lvl="1" defTabSz="9144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Revues :</a:t>
            </a:r>
          </a:p>
          <a:p>
            <a:pPr lvl="2" defTabSz="914400" eaLnBrk="1" hangingPunct="1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1800" b="1" kern="0" dirty="0">
                <a:solidFill>
                  <a:srgbClr val="005191"/>
                </a:solidFill>
                <a:cs typeface="Arial"/>
              </a:rPr>
              <a:t>TDR </a:t>
            </a:r>
            <a:r>
              <a:rPr lang="fr-FR" altLang="fr-FR" sz="1800" b="1" kern="0" dirty="0" err="1">
                <a:solidFill>
                  <a:srgbClr val="005191"/>
                </a:solidFill>
                <a:cs typeface="Arial"/>
              </a:rPr>
              <a:t>Nectarcam</a:t>
            </a:r>
            <a:r>
              <a:rPr lang="fr-FR" altLang="fr-FR" sz="1800" b="1" kern="0" dirty="0">
                <a:solidFill>
                  <a:srgbClr val="005191"/>
                </a:solidFill>
                <a:cs typeface="Arial"/>
              </a:rPr>
              <a:t>				mars 2019</a:t>
            </a:r>
          </a:p>
          <a:p>
            <a:pPr lvl="2" defTabSz="914400" eaLnBrk="1" hangingPunct="1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1800" b="1" kern="0" dirty="0">
                <a:solidFill>
                  <a:srgbClr val="005191"/>
                </a:solidFill>
                <a:cs typeface="Arial"/>
              </a:rPr>
              <a:t>KP Qubic TD					janvier 2020</a:t>
            </a:r>
          </a:p>
          <a:p>
            <a:pPr lvl="1" defTabSz="9144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Livraisons :</a:t>
            </a:r>
          </a:p>
          <a:p>
            <a:pPr lvl="2" defTabSz="914400" eaLnBrk="1" hangingPunct="1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1800" b="1" kern="0" dirty="0">
                <a:solidFill>
                  <a:srgbClr val="005191"/>
                </a:solidFill>
                <a:cs typeface="Arial"/>
              </a:rPr>
              <a:t>CTA-LST prototype				février 2019</a:t>
            </a:r>
          </a:p>
          <a:p>
            <a:pPr lvl="2" defTabSz="914400" eaLnBrk="1" hangingPunct="1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1800" b="1" kern="0" dirty="0">
                <a:solidFill>
                  <a:srgbClr val="005191"/>
                </a:solidFill>
                <a:cs typeface="Arial"/>
              </a:rPr>
              <a:t>Chips ITK					février 2020</a:t>
            </a:r>
          </a:p>
          <a:p>
            <a:pPr lvl="2" defTabSz="914400" eaLnBrk="1" hangingPunct="1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1800" b="1" kern="0" dirty="0">
                <a:solidFill>
                  <a:srgbClr val="005191"/>
                </a:solidFill>
                <a:cs typeface="Arial"/>
              </a:rPr>
              <a:t>Livraison changeur de filtre			décembre 2019</a:t>
            </a:r>
          </a:p>
          <a:p>
            <a:pPr lvl="2" defTabSz="914400" eaLnBrk="1" hangingPunct="1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1800" b="1" kern="0" dirty="0">
                <a:solidFill>
                  <a:srgbClr val="005191"/>
                </a:solidFill>
                <a:cs typeface="Arial"/>
              </a:rPr>
              <a:t>Modèle de vol NISP				octobre 2021</a:t>
            </a:r>
          </a:p>
        </p:txBody>
      </p:sp>
    </p:spTree>
    <p:extLst>
      <p:ext uri="{BB962C8B-B14F-4D97-AF65-F5344CB8AC3E}">
        <p14:creationId xmlns:p14="http://schemas.microsoft.com/office/powerpoint/2010/main" val="271516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771800" y="6555189"/>
            <a:ext cx="5184000" cy="360000"/>
          </a:xfrm>
        </p:spPr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Synthèse et points à remonter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9" y="908720"/>
            <a:ext cx="8280920" cy="349326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En synthèse </a:t>
            </a:r>
            <a:r>
              <a:rPr lang="fr-FR" dirty="0"/>
              <a:t>:</a:t>
            </a: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Le développement de l’instrument se passe bien.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Les tests du prototype ont donné satisfaction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Le coût de la production s’annonce conforme à l’attendu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Le calendrier est maîtrisé et comporte des marges</a:t>
            </a:r>
            <a:endParaRPr lang="fr-FR" b="1" kern="0" dirty="0">
              <a:solidFill>
                <a:srgbClr val="FF0000"/>
              </a:solidFill>
              <a:cs typeface="Arial"/>
            </a:endParaRP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FF0000"/>
                </a:solidFill>
                <a:cs typeface="Arial"/>
              </a:rPr>
              <a:t>Le développement du data center est toujours problématique.</a:t>
            </a:r>
            <a:endParaRPr lang="fr-FR" b="1" kern="0" dirty="0">
              <a:solidFill>
                <a:srgbClr val="005191"/>
              </a:solidFill>
              <a:cs typeface="Arial"/>
            </a:endParaRP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Malgré des relances nous attendons toujours le calendrier de livraison des pipelines de notre partenaire UK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FF0000"/>
                </a:solidFill>
                <a:cs typeface="Arial"/>
              </a:rPr>
              <a:t>Nous avons l’impression d’un sous </a:t>
            </a:r>
            <a:r>
              <a:rPr lang="fr-FR" b="1" kern="0" dirty="0" err="1">
                <a:solidFill>
                  <a:srgbClr val="FF0000"/>
                </a:solidFill>
                <a:cs typeface="Arial"/>
              </a:rPr>
              <a:t>staffing</a:t>
            </a:r>
            <a:r>
              <a:rPr lang="fr-FR" b="1" kern="0" dirty="0">
                <a:solidFill>
                  <a:srgbClr val="FF0000"/>
                </a:solidFill>
                <a:cs typeface="Arial"/>
              </a:rPr>
              <a:t> mais avons très peu de visibilité sur leurs développements.</a:t>
            </a: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Les aléas RF liés aux retards sont ~1,8 M€ (livraison en juin 2022) après absorption d’une partie par la marge pour incertitude restante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9" y="4509120"/>
            <a:ext cx="8280920" cy="183127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Points à remonter </a:t>
            </a:r>
            <a:r>
              <a:rPr lang="fr-FR" dirty="0"/>
              <a:t>:</a:t>
            </a: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Nous souhaiterions une intervention du DAS auprès de l’institut partenaire sur le Data center.</a:t>
            </a: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Nous demandons, pour minimiser les impacts planning,  à pouvoir évaluer un changement de périmètre correspondant à la reprise du pipeline de « magnification » avec les surcoûts associés.</a:t>
            </a:r>
          </a:p>
        </p:txBody>
      </p:sp>
    </p:spTree>
    <p:extLst>
      <p:ext uri="{BB962C8B-B14F-4D97-AF65-F5344CB8AC3E}">
        <p14:creationId xmlns:p14="http://schemas.microsoft.com/office/powerpoint/2010/main" val="269519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Mon projet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528793" y="980728"/>
            <a:ext cx="5363687" cy="5514432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Organisation et son évolution éventuelle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Avancement scientifique / faits marquants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Avancement technique / faits marquants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(3 slides)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Communications et publications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Planning (principaux jalons) &amp; chemin critique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(2 slides)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Courbes de tendance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Synthèse des consommations RF et RH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(2 slides)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Etat des principaux risques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Principaux évènements à venir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Synthèse et points à remonter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1619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Rappel de l’organisation – évolutions éventuelles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3" y="821025"/>
            <a:ext cx="82809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Since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about 15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years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LPNHE-neutrino group has been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actively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involved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in the T2K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experiment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in Japan. It has made important contributions to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near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detector ND280 construction and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operation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as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well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as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has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played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leading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role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in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obtaining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crucial hadron production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measurements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with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NA61/SHINE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experiment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at CERN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needed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for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precise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predictions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of neutrino fluxes in T2K. Important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scientific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results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have been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obtained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by T2K,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including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discovery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of </a:t>
            </a:r>
            <a:r>
              <a:rPr lang="fr-FR" altLang="fr-FR" b="1" i="1" kern="0" dirty="0">
                <a:solidFill>
                  <a:schemeClr val="accent3"/>
                </a:solidFill>
                <a:latin typeface="Symbol" panose="05050102010706020507" pitchFamily="18" charset="2"/>
                <a:cs typeface="Arial"/>
              </a:rPr>
              <a:t>n</a:t>
            </a:r>
            <a:r>
              <a:rPr lang="fr-FR" altLang="fr-FR" sz="1400" b="1" i="1" kern="0" dirty="0">
                <a:solidFill>
                  <a:schemeClr val="accent3"/>
                </a:solidFill>
                <a:latin typeface="Symbol" panose="05050102010706020507" pitchFamily="18" charset="2"/>
                <a:cs typeface="Arial"/>
              </a:rPr>
              <a:t>m</a:t>
            </a:r>
            <a:r>
              <a:rPr lang="fr-FR" altLang="fr-FR" b="1" i="1" kern="0" dirty="0">
                <a:solidFill>
                  <a:schemeClr val="accent3"/>
                </a:solidFill>
                <a:latin typeface="Symbol" panose="05050102010706020507" pitchFamily="18" charset="2"/>
                <a:cs typeface="Arial"/>
              </a:rPr>
              <a:t> 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-&gt; </a:t>
            </a:r>
            <a:r>
              <a:rPr lang="fr-FR" altLang="fr-FR" b="1" i="1" kern="0" dirty="0">
                <a:solidFill>
                  <a:schemeClr val="accent3"/>
                </a:solidFill>
                <a:latin typeface="Symbol" panose="05050102010706020507" pitchFamily="18" charset="2"/>
                <a:cs typeface="Arial"/>
              </a:rPr>
              <a:t>n</a:t>
            </a:r>
            <a:r>
              <a:rPr lang="fr-FR" altLang="fr-FR" sz="1400" b="1" i="1" kern="0" dirty="0">
                <a:solidFill>
                  <a:schemeClr val="accent3"/>
                </a:solidFill>
                <a:cs typeface="Arial"/>
              </a:rPr>
              <a:t>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appearance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and first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hints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of CP violation in the lepton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sector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.</a:t>
            </a: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group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currently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involved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in the second phase of T2K (T2K-II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project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)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with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 a goal to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establish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CP violation at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level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of 3</a:t>
            </a:r>
            <a:r>
              <a:rPr lang="fr-FR" altLang="fr-FR" b="1" i="1" kern="0" dirty="0">
                <a:solidFill>
                  <a:schemeClr val="accent3"/>
                </a:solidFill>
                <a:latin typeface="Symbol" panose="05050102010706020507" pitchFamily="18" charset="2"/>
                <a:cs typeface="Arial"/>
              </a:rPr>
              <a:t>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. For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this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purpose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upgrade of the ND280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being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performed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to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reduce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systematic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uncertainties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. Claudio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Giganti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co-coordinator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for the ND280-upgrade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project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. The group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involved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in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development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and production of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Front-End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Cards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(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FECs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) for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electronics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of the new High-Angle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TPCs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,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corresponding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cooling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plates as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well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as in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development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and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integration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of the new DAQ system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based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on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embedded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Linux.</a:t>
            </a: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With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recent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approval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by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Japanses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goverment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of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next-generation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Hyper-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Kamiokande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project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group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currently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performing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an active R&amp;D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project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in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order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to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define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potential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contributions to HK. In close collaboration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with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other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French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laboratories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(LLR, OMEGA and IRFU) a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common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contribution to the HK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electronics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being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considered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. The LPNHE team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responsible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for the timing and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synchronization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part. 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69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Avancement scientifique – faits marquants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T2K has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recently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obtained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important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constrants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on the CP-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violating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phase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dCP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. For the first time a range of possible values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excluded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at 3s.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corresponding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results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are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published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in the « Nature » journal.</a:t>
            </a:r>
          </a:p>
          <a:p>
            <a:endParaRPr lang="fr-FR" altLang="fr-FR" b="1" i="1" kern="0" dirty="0">
              <a:solidFill>
                <a:schemeClr val="accent3"/>
              </a:solidFill>
              <a:cs typeface="Arial"/>
            </a:endParaRP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The Hyper-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Kamiokande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project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has been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approved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by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Japanese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goverment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and the real collaboration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now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being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actively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formed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.</a:t>
            </a:r>
          </a:p>
          <a:p>
            <a:endParaRPr lang="fr-FR" altLang="fr-FR" b="1" i="1" kern="0" dirty="0">
              <a:solidFill>
                <a:schemeClr val="accent3"/>
              </a:solidFill>
              <a:cs typeface="Arial"/>
            </a:endParaRP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updated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eddition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of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European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Strategy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for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Particle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Physics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explicitly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supports new long-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baseline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neutrino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experiments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in Japan.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37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Avancement technique – faits marquants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Le titre parle de lui-même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29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communication – publications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764704"/>
            <a:ext cx="8280921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A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list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of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selected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recent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publications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Simultaneous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measurement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of the muon neutrino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charged-current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cross section on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oxygen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and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carbon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without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pions in the final state at T2K », T2K Collaboration • K. Abe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Phys.Rev.D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101 (2020) 11, 112004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2004.05434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First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combined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measurement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of the muon neutrino and antineutrino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charged-current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cross section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without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pions in the final state at T2K », T2K Collaboration • K. Abe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Phys.Rev.D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101 (2020) 11, 112001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2002.09323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K (892)∗ 0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meson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production in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inelastic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p+p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interactions at 158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GeV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/c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beam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momentum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by NA61/SHINE at the CERN SPS », NA61/SHINE Collaboration • A.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Aduszkiewicz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Eur.Phys.J.C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80 (2020) 5, 460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2001.05370 [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nucl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-ex]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Search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for Electron Antineutrino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Appearance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in a Long-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baseline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Muon Antineutrino Beam », T2K Collaboration • K. Abe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Phys.Rev.Lett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. 124 (2020) 16, 161802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1911.07283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Search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for an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Exotic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S=-2, Q=-2 baryon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resonance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in proton-proton interactions at 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sNN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= 17.3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GeV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 », NA61/SHINE Collaboration • A.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Aduszkiewicz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Phys.Rev.D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101 (2020) 5, 051101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1912.12198 [hep-ex]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Measurement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of neutrino and antineutrino neutral-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current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quasielastic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-like interactions on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oxygen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by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detecting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nuclear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deexcitation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el-GR" altLang="fr-FR" sz="1300" b="1" i="1" kern="0" dirty="0">
                <a:solidFill>
                  <a:schemeClr val="accent3"/>
                </a:solidFill>
                <a:cs typeface="Arial"/>
              </a:rPr>
              <a:t>γ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rays », T2K Collaboration • K. Abe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Phys.Rev.D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100 (2019) 11, 112009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1910.09439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rgbClr val="7030A0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rgbClr val="7030A0"/>
                </a:solidFill>
                <a:cs typeface="Arial"/>
              </a:rPr>
              <a:t>Constraint</a:t>
            </a:r>
            <a:r>
              <a:rPr lang="fr-FR" altLang="fr-FR" sz="1300" b="1" i="1" kern="0" dirty="0">
                <a:solidFill>
                  <a:srgbClr val="7030A0"/>
                </a:solidFill>
                <a:cs typeface="Arial"/>
              </a:rPr>
              <a:t> on the </a:t>
            </a:r>
            <a:r>
              <a:rPr lang="fr-FR" altLang="fr-FR" sz="1300" b="1" i="1" kern="0" dirty="0" err="1">
                <a:solidFill>
                  <a:srgbClr val="7030A0"/>
                </a:solidFill>
                <a:cs typeface="Arial"/>
              </a:rPr>
              <a:t>matter</a:t>
            </a:r>
            <a:r>
              <a:rPr lang="fr-FR" altLang="fr-FR" sz="1300" b="1" i="1" kern="0" dirty="0">
                <a:solidFill>
                  <a:srgbClr val="7030A0"/>
                </a:solidFill>
                <a:cs typeface="Arial"/>
              </a:rPr>
              <a:t>–</a:t>
            </a:r>
            <a:r>
              <a:rPr lang="fr-FR" altLang="fr-FR" sz="1300" b="1" i="1" kern="0" dirty="0" err="1">
                <a:solidFill>
                  <a:srgbClr val="7030A0"/>
                </a:solidFill>
                <a:cs typeface="Arial"/>
              </a:rPr>
              <a:t>antimatter</a:t>
            </a:r>
            <a:r>
              <a:rPr lang="fr-FR" altLang="fr-FR" sz="1300" b="1" i="1" kern="0" dirty="0">
                <a:solidFill>
                  <a:srgbClr val="7030A0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rgbClr val="7030A0"/>
                </a:solidFill>
                <a:cs typeface="Arial"/>
              </a:rPr>
              <a:t>symmetry-violating</a:t>
            </a:r>
            <a:r>
              <a:rPr lang="fr-FR" altLang="fr-FR" sz="1300" b="1" i="1" kern="0" dirty="0">
                <a:solidFill>
                  <a:srgbClr val="7030A0"/>
                </a:solidFill>
                <a:cs typeface="Arial"/>
              </a:rPr>
              <a:t> phase in neutrino oscillations », T2K Collaboration • K. Abe et al. Nature 580 (2020) 7803, 339-344 • e-</a:t>
            </a:r>
            <a:r>
              <a:rPr lang="fr-FR" altLang="fr-FR" sz="1300" b="1" i="1" kern="0" dirty="0" err="1">
                <a:solidFill>
                  <a:srgbClr val="7030A0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rgbClr val="7030A0"/>
                </a:solidFill>
                <a:cs typeface="Arial"/>
              </a:rPr>
              <a:t>: 1910.03887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Measurements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of hadron production in  </a:t>
            </a:r>
            <a:r>
              <a:rPr lang="el-GR" altLang="fr-FR" sz="1300" b="1" i="1" kern="0" dirty="0">
                <a:solidFill>
                  <a:schemeClr val="accent3"/>
                </a:solidFill>
                <a:cs typeface="Arial"/>
              </a:rPr>
              <a:t>π+</a:t>
            </a:r>
            <a:r>
              <a:rPr lang="en-US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+ C and </a:t>
            </a:r>
            <a:r>
              <a:rPr lang="el-GR" altLang="fr-FR" sz="1300" b="1" i="1" kern="0" dirty="0">
                <a:solidFill>
                  <a:schemeClr val="accent3"/>
                </a:solidFill>
                <a:cs typeface="Arial"/>
              </a:rPr>
              <a:t>π+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+ Be interactions at 60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GeV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/c », NA61/SHINE Collaboration • A.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Aduszkiewicz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Phys.Rev.D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100 (2019) 11, 112004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1909.06294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Measurement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of the muon neutrino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charged-current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single </a:t>
            </a:r>
            <a:r>
              <a:rPr lang="el-GR" altLang="fr-FR" sz="1300" b="1" i="1" kern="0" dirty="0">
                <a:solidFill>
                  <a:schemeClr val="accent3"/>
                </a:solidFill>
                <a:cs typeface="Arial"/>
              </a:rPr>
              <a:t>π+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production on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hydrocarbon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using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the T2K off-axis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near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detector ND280 », T2K Collaboration • K. Abe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Phys.Rev.D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101 (2020) 1, 012007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1909.03936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Measurements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of production and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inelastic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cross sections for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p+C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,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p+Be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, and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p+Al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at 60  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GeV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/c and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p+C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and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p+Be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at 120  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GeV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/c », NA61/SHINE Collaboration • A.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Aduszkiewicz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et al. </a:t>
            </a:r>
            <a:r>
              <a:rPr lang="en-US" altLang="fr-FR" sz="1300" b="1" i="1" kern="0" dirty="0" err="1">
                <a:solidFill>
                  <a:schemeClr val="accent3"/>
                </a:solidFill>
                <a:cs typeface="Arial"/>
              </a:rPr>
              <a:t>Phys.Rev.D</a:t>
            </a:r>
            <a:r>
              <a:rPr lang="en-US" altLang="fr-FR" sz="1300" b="1" i="1" kern="0" dirty="0">
                <a:solidFill>
                  <a:schemeClr val="accent3"/>
                </a:solidFill>
                <a:cs typeface="Arial"/>
              </a:rPr>
              <a:t> 100 (2019) 11, 112001 • e-Print: 1909.03351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400" b="1" i="1" kern="0" dirty="0">
              <a:solidFill>
                <a:schemeClr val="accent3"/>
              </a:solidFill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4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Planning et chemin critique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Il s’agit de mettre ici le Gantt du projet (les fournitures IN2P3)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61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Courbe de tendance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6851624" cy="44700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3527" y="946238"/>
            <a:ext cx="8280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Voici un exemple mais on peut faire plus simple, il s’agit de suivre l’évolution des livrables et jalons principaux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40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24/06/2020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Synthèse et consommation RF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For the 2020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we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have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received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from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IN2P3 50k for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equipment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and 40k for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scientific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trips.</a:t>
            </a: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PUMA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procedure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for the production of FEC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boards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have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recently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been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concluded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. OUESTRONIC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company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has been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selected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.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estimated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financial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resources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for the production of 84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boards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(12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boards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during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pre-production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and 72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boards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for the final production)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about 33k.</a:t>
            </a: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Additional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resources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have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already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been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spent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for laptop to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used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for the FEC test-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bench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and for the desktop PC to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used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during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test-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beam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at DESY and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then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as a new TPC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workstation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in the ND280 control room. About 3k in total.</a:t>
            </a: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We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still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need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to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invest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money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into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common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HA-TPC infrastructure in exchange to the AFTER chips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provided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by Saclay. About 10k.</a:t>
            </a: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exact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price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estimate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for the production of 8 (prototype) and 64 (final production) FEC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cooling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plates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is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still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pending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.  </a:t>
            </a: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leftover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money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from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scientific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trips budget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will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be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spent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for the production of 8 prototype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cooling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plates and for the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equipment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needed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for the HK R&amp;D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project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.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53157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presentation IN2P3">
  <a:themeElements>
    <a:clrScheme name="Thème IN2P3">
      <a:dk1>
        <a:srgbClr val="00294B"/>
      </a:dk1>
      <a:lt1>
        <a:srgbClr val="FFFFFF"/>
      </a:lt1>
      <a:dk2>
        <a:srgbClr val="456487"/>
      </a:dk2>
      <a:lt2>
        <a:srgbClr val="FFFFFF"/>
      </a:lt2>
      <a:accent1>
        <a:srgbClr val="00294B"/>
      </a:accent1>
      <a:accent2>
        <a:srgbClr val="456487"/>
      </a:accent2>
      <a:accent3>
        <a:srgbClr val="E75112"/>
      </a:accent3>
      <a:accent4>
        <a:srgbClr val="62C4DD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33629</TotalTime>
  <Words>1931</Words>
  <Application>Microsoft Office PowerPoint</Application>
  <PresentationFormat>On-screen Show (4:3)</PresentationFormat>
  <Paragraphs>157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Arial Narrow</vt:lpstr>
      <vt:lpstr>Calibri</vt:lpstr>
      <vt:lpstr>Symbol</vt:lpstr>
      <vt:lpstr>Times New Roman</vt:lpstr>
      <vt:lpstr>Wingdings</vt:lpstr>
      <vt:lpstr>Wingdings 2</vt:lpstr>
      <vt:lpstr>Modele presentation IN2P3</vt:lpstr>
      <vt:lpstr>LPNHE contribution to the HA-TPC project (for the ND280 upgrade in the T2K experiment)</vt:lpstr>
      <vt:lpstr>Mon projet</vt:lpstr>
      <vt:lpstr>Rappel de l’organisation – évolutions éventuelles</vt:lpstr>
      <vt:lpstr>Avancement scientifique – faits marquants</vt:lpstr>
      <vt:lpstr>Avancement technique – faits marquants</vt:lpstr>
      <vt:lpstr>communication – publications</vt:lpstr>
      <vt:lpstr>Planning et chemin critique</vt:lpstr>
      <vt:lpstr>Courbe de tendance</vt:lpstr>
      <vt:lpstr>Synthèse et consommation RF</vt:lpstr>
      <vt:lpstr>Synthèse et consommation RH</vt:lpstr>
      <vt:lpstr>Etat des principaux risques</vt:lpstr>
      <vt:lpstr>Principaux événements à venir</vt:lpstr>
      <vt:lpstr>Synthèse et points à remonter</vt:lpstr>
    </vt:vector>
  </TitlesOfParts>
  <Company>CNRS DR16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 type de RMP</dc:title>
  <dc:creator>rodolphe.cledassou@cnrs.fr</dc:creator>
  <cp:keywords>projet, reporting, management</cp:keywords>
  <cp:lastModifiedBy>LPNHE</cp:lastModifiedBy>
  <cp:revision>236</cp:revision>
  <dcterms:created xsi:type="dcterms:W3CDTF">2017-07-31T09:41:10Z</dcterms:created>
  <dcterms:modified xsi:type="dcterms:W3CDTF">2020-06-24T11:27:11Z</dcterms:modified>
  <cp:category>management</cp:category>
</cp:coreProperties>
</file>