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E75112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780"/>
  </p:normalViewPr>
  <p:slideViewPr>
    <p:cSldViewPr>
      <p:cViewPr varScale="1">
        <p:scale>
          <a:sx n="115" d="100"/>
          <a:sy n="115" d="100"/>
        </p:scale>
        <p:origin x="17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F24A-4044-434C-BEEA-F4F4DA9256D8}" type="datetimeFigureOut">
              <a:rPr lang="fr-FR" smtClean="0"/>
              <a:t>29/01/2020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in2p3.cnrs.fr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200" dirty="0"/>
              <a:t>Place - </a:t>
            </a:r>
            <a:fld id="{46EB8C6B-0ADE-B046-862A-A80B3D8F920E}" type="datetime1">
              <a:rPr lang="fr-FR" sz="1200" smtClean="0"/>
              <a:pPr/>
              <a:t>29/01/2020</a:t>
            </a:fld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57313" cy="3311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ED3377-1CB8-3D4E-AB0C-DBF6CAA41290}"/>
              </a:ext>
            </a:extLst>
          </p:cNvPr>
          <p:cNvSpPr/>
          <p:nvPr userDrawn="1"/>
        </p:nvSpPr>
        <p:spPr>
          <a:xfrm>
            <a:off x="4427984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i="1" dirty="0" smtClean="0">
                <a:solidFill>
                  <a:schemeClr val="bg1"/>
                </a:solidFill>
              </a:rPr>
              <a:t>M.</a:t>
            </a:r>
            <a:r>
              <a:rPr lang="fr-FR" sz="1800" i="1" baseline="0" dirty="0" smtClean="0">
                <a:solidFill>
                  <a:schemeClr val="bg1"/>
                </a:solidFill>
              </a:rPr>
              <a:t> ou Mme UNTEL</a:t>
            </a:r>
            <a:r>
              <a:rPr lang="fr-FR" sz="1800" i="1" dirty="0" smtClean="0">
                <a:solidFill>
                  <a:schemeClr val="bg1"/>
                </a:solidFill>
              </a:rPr>
              <a:t> </a:t>
            </a:r>
            <a:r>
              <a:rPr lang="fr-FR" sz="1800" i="1" dirty="0">
                <a:solidFill>
                  <a:schemeClr val="bg1"/>
                </a:solidFill>
              </a:rPr>
              <a:t>– </a:t>
            </a:r>
            <a:r>
              <a:rPr lang="fr-FR" sz="1800" i="1" dirty="0" smtClean="0">
                <a:solidFill>
                  <a:schemeClr val="bg1"/>
                </a:solidFill>
              </a:rPr>
              <a:t>Laboratoire </a:t>
            </a:r>
            <a:r>
              <a:rPr lang="fr-FR" sz="1800" i="1" dirty="0" err="1" smtClean="0">
                <a:solidFill>
                  <a:schemeClr val="bg1"/>
                </a:solidFill>
              </a:rPr>
              <a:t>bla</a:t>
            </a:r>
            <a:r>
              <a:rPr lang="fr-FR" sz="1800" i="1" dirty="0" smtClean="0">
                <a:solidFill>
                  <a:schemeClr val="bg1"/>
                </a:solidFill>
              </a:rPr>
              <a:t> </a:t>
            </a:r>
            <a:r>
              <a:rPr lang="fr-FR" sz="1800" i="1" dirty="0" err="1" smtClean="0">
                <a:solidFill>
                  <a:schemeClr val="bg1"/>
                </a:solidFill>
              </a:rPr>
              <a:t>bla</a:t>
            </a:r>
            <a:r>
              <a:rPr lang="fr-FR" sz="1800" i="1" dirty="0">
                <a:solidFill>
                  <a:schemeClr val="bg1"/>
                </a:solidFill>
              </a:rPr>
              <a:t/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 smtClean="0">
                <a:solidFill>
                  <a:srgbClr val="FFFF00"/>
                </a:solidFill>
              </a:rPr>
              <a:t>monsieur.untel@in2p3.fr</a:t>
            </a:r>
            <a:endParaRPr lang="fr-FR" sz="1800" i="1" dirty="0">
              <a:solidFill>
                <a:srgbClr val="FFFF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4C6856-93C5-E94D-BA77-DE276E3D8D56}"/>
              </a:ext>
            </a:extLst>
          </p:cNvPr>
          <p:cNvSpPr txBox="1"/>
          <p:nvPr userDrawn="1"/>
        </p:nvSpPr>
        <p:spPr>
          <a:xfrm>
            <a:off x="6084168" y="4109010"/>
            <a:ext cx="299729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Entretiens Annuels Projets</a:t>
            </a:r>
            <a:endParaRPr lang="fr-FR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42082B-C51F-4D4A-9FE8-BE1A1FDA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71" y="182914"/>
            <a:ext cx="1442483" cy="1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0FE2E31-FA02-3C4D-A384-3B4F60B7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/>
              <a:t>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19BED550-54B1-8A4D-B622-96E6284F2246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71F9CFD-73C7-434A-A7B2-49151489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/>
              <a:t>IN2P3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C2EC5636-4150-234F-A1ED-76ED7A2DF755}" type="datetime1">
              <a:rPr lang="fr-FR" smtClean="0"/>
              <a:pPr/>
              <a:t>29/01/2020</a:t>
            </a:fld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4CA93D-3525-9249-B3E5-5B6A2FA0E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" y="6353630"/>
            <a:ext cx="828643" cy="459746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E5E46E5-25CC-C04F-874A-FB7B80D9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632"/>
            <a:ext cx="9144000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936104" y="114729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fld id="{41D919AD-F361-0444-935F-64BAA89FF726}" type="datetime1">
              <a:rPr lang="fr-FR" smtClean="0"/>
              <a:pPr/>
              <a:t>29/01/2020</a:t>
            </a:fld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93441C-B2E9-4D43-A74F-FFEF6CF4D7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6286127"/>
            <a:ext cx="459746" cy="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 smtClean="0"/>
              <a:t>Place - </a:t>
            </a:r>
            <a:fld id="{46EB8C6B-0ADE-B046-862A-A80B3D8F920E}" type="datetime1">
              <a:rPr lang="fr-FR" sz="1200" smtClean="0"/>
              <a:pPr/>
              <a:t>29/01/2020</a:t>
            </a:fld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RMP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85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Synthèse et consommation RH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Synthèse des ressources en cours et points sur les difficultés éventuelles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20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Etat des principaux risques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63200"/>
              </p:ext>
            </p:extLst>
          </p:nvPr>
        </p:nvGraphicFramePr>
        <p:xfrm>
          <a:off x="161365" y="1916832"/>
          <a:ext cx="8803123" cy="4199986"/>
        </p:xfrm>
        <a:graphic>
          <a:graphicData uri="http://schemas.openxmlformats.org/drawingml/2006/table">
            <a:tbl>
              <a:tblPr/>
              <a:tblGrid>
                <a:gridCol w="246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8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Libellé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Action</a:t>
                      </a:r>
                      <a:endParaRPr lang="fr-FR" sz="105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Responsable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Criticité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Tendance</a:t>
                      </a:r>
                      <a:endParaRPr lang="fr-FR" sz="105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25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Livraison tardive </a:t>
                      </a:r>
                      <a:r>
                        <a:rPr lang="fr-FR" sz="1000" b="1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  <a:ea typeface="Times New Roman"/>
                        </a:rPr>
                        <a:t>(+25</a:t>
                      </a:r>
                      <a:r>
                        <a:rPr lang="fr-FR" sz="1000" b="1" baseline="0" dirty="0" smtClean="0">
                          <a:solidFill>
                            <a:srgbClr val="FF3300"/>
                          </a:solidFill>
                          <a:effectLst/>
                          <a:latin typeface="Arial"/>
                          <a:ea typeface="Times New Roman"/>
                        </a:rPr>
                        <a:t> mois en tout, et on compte ..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) des chaînes de détection de l’instrument et criticité de l’AIT du plan focal.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1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Participation active à la revue de qualification des chaînes de détection</a:t>
                      </a:r>
                      <a:endParaRPr lang="fr-F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Estimation précise des risques techniques</a:t>
                      </a:r>
                      <a:r>
                        <a:rPr lang="fr-FR" sz="1000" b="1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rémanents sur les modèles de production.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TBD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44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Retard sur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la livraison des électroniques détecteurs par NASA.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Concertation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étroite avec NASA pour évaluer la fourchette des retards et mise en place d ’une Read Team de suivi.</a:t>
                      </a:r>
                      <a:endParaRPr lang="fr-FR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JL Biarrotte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 smtClean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Mauvais fonctionnement du modèle de qualification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du </a:t>
                      </a: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DPU causant un retard sur les tests de l’EM et la livraison de l’instrument.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Analyse en cours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Utilisation d’une carte de production pour le test de l’EM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Réduction de la représentativité du test</a:t>
                      </a:r>
                      <a:endParaRPr lang="fr-FR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R. Clédassou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 smtClean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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Ressources humaines insuffisantes dans les laboratoires pour finaliser les développements en particulier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sur le Data Center.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Analyse détaillée des implications et réductions de périmètre sur celles dont nous ne sommes pas responsables.</a:t>
                      </a:r>
                      <a:endParaRPr lang="fr-FR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Surconsommation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RF liée à un a</a:t>
                      </a: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llongement du calendrier au-delà des dates meilleures estimées (+3,1 M€ pour une hypothèse de livraison en décembre 2022).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La demande de recours</a:t>
                      </a:r>
                      <a:r>
                        <a:rPr lang="fr-FR" sz="1000" kern="1200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aux aléas sera décrites dans la prochaine fiche de suivi et formalisée à la reprévision budgétaire de septembre.</a:t>
                      </a:r>
                      <a:endParaRPr lang="fr-F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 d ’infrastructure disponible pour la production des données niveau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3.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Suivi de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l’évolution du besoin de calcul</a:t>
                      </a:r>
                      <a:endParaRPr lang="fr-FR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Ré-estimation des besoins de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calcul d’ici la fin juin 2020.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Incorporation de LE3 dans l’accord INFN/IN2P3 d’ici fin 2021.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Scientifique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0674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7" y="946238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Il ne s’agit pas ici de mettre le portefeuille des risques détaillés mais de faire remonter les plus critiques de façon synthétique.</a:t>
            </a:r>
          </a:p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Ici un exemple …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11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Principaux événements à venir</a:t>
            </a:r>
            <a:endParaRPr lang="fr-FR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gray">
          <a:xfrm>
            <a:off x="768002" y="1545413"/>
            <a:ext cx="7522166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lvl="1" indent="0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r-FR" altLang="fr-FR" sz="2000" b="1" i="1" kern="0" dirty="0" smtClean="0">
                <a:solidFill>
                  <a:schemeClr val="accent3"/>
                </a:solidFill>
                <a:cs typeface="Arial"/>
              </a:rPr>
              <a:t>Il s’agit des événements de l’année et des événements significatifs à venir (nos livraisons)</a:t>
            </a:r>
          </a:p>
          <a:p>
            <a:pPr lvl="1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endParaRPr lang="fr-FR" altLang="fr-FR" sz="2000" b="1" kern="0" dirty="0">
              <a:solidFill>
                <a:srgbClr val="005191"/>
              </a:solidFill>
              <a:cs typeface="Arial"/>
            </a:endParaRPr>
          </a:p>
          <a:p>
            <a:pPr lvl="1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 smtClean="0">
                <a:solidFill>
                  <a:srgbClr val="005191"/>
                </a:solidFill>
                <a:cs typeface="Arial"/>
              </a:rPr>
              <a:t>Revues 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: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TDR </a:t>
            </a:r>
            <a:r>
              <a:rPr lang="fr-FR" altLang="fr-FR" sz="1800" b="1" kern="0" dirty="0" err="1" smtClean="0">
                <a:solidFill>
                  <a:srgbClr val="005191"/>
                </a:solidFill>
                <a:cs typeface="Arial"/>
              </a:rPr>
              <a:t>Nectarcam</a:t>
            </a: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		</a:t>
            </a: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		mars 2019</a:t>
            </a: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KP Qubic TD					janvier 2020</a:t>
            </a:r>
            <a:endParaRPr lang="fr-FR" altLang="fr-FR" sz="1800" b="1" kern="0" dirty="0">
              <a:solidFill>
                <a:srgbClr val="005191"/>
              </a:solidFill>
              <a:cs typeface="Arial"/>
            </a:endParaRPr>
          </a:p>
          <a:p>
            <a:pPr lvl="1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 smtClean="0">
                <a:solidFill>
                  <a:srgbClr val="005191"/>
                </a:solidFill>
                <a:cs typeface="Arial"/>
              </a:rPr>
              <a:t>Livraisons :</a:t>
            </a:r>
            <a:endParaRPr lang="fr-FR" altLang="fr-FR" sz="2000" b="1" kern="0" dirty="0">
              <a:solidFill>
                <a:srgbClr val="005191"/>
              </a:solidFill>
              <a:cs typeface="Arial"/>
            </a:endParaRP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CTA-LST prototype</a:t>
            </a: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				</a:t>
            </a: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février 2019</a:t>
            </a:r>
            <a:endParaRPr lang="fr-FR" altLang="fr-FR" sz="1800" b="1" kern="0" dirty="0">
              <a:solidFill>
                <a:srgbClr val="005191"/>
              </a:solidFill>
              <a:cs typeface="Arial"/>
            </a:endParaRP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Chips ITK</a:t>
            </a: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					</a:t>
            </a: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février 2020</a:t>
            </a:r>
            <a:endParaRPr lang="fr-FR" altLang="fr-FR" sz="1800" b="1" kern="0" dirty="0">
              <a:solidFill>
                <a:srgbClr val="005191"/>
              </a:solidFill>
              <a:cs typeface="Arial"/>
            </a:endParaRP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Livraison changeur de filtre</a:t>
            </a: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	</a:t>
            </a: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		décembre 2019</a:t>
            </a:r>
            <a:endParaRPr lang="fr-FR" altLang="fr-FR" sz="1800" b="1" kern="0" dirty="0">
              <a:solidFill>
                <a:srgbClr val="005191"/>
              </a:solidFill>
              <a:cs typeface="Arial"/>
            </a:endParaRPr>
          </a:p>
          <a:p>
            <a:pPr lvl="2" defTabSz="914400" eaLnBrk="1" hangingPunct="1">
              <a:lnSpc>
                <a:spcPct val="10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1800" b="1" kern="0" dirty="0">
                <a:solidFill>
                  <a:srgbClr val="005191"/>
                </a:solidFill>
                <a:cs typeface="Arial"/>
              </a:rPr>
              <a:t>Modèle de vol NISP		</a:t>
            </a:r>
            <a:r>
              <a:rPr lang="fr-FR" altLang="fr-FR" sz="1800" b="1" kern="0" dirty="0" smtClean="0">
                <a:solidFill>
                  <a:srgbClr val="005191"/>
                </a:solidFill>
                <a:cs typeface="Arial"/>
              </a:rPr>
              <a:t>		octobre 2021</a:t>
            </a:r>
            <a:endParaRPr lang="fr-FR" altLang="fr-FR" sz="1800" b="1" kern="0" dirty="0">
              <a:solidFill>
                <a:srgbClr val="00519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16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71800" y="6555189"/>
            <a:ext cx="5184000" cy="360000"/>
          </a:xfrm>
        </p:spPr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Synthèse et points à remonter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9" y="908720"/>
            <a:ext cx="8280920" cy="349326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En synthèse </a:t>
            </a:r>
            <a:r>
              <a:rPr lang="fr-FR" dirty="0" smtClean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Le développement de l’instrument se passe bien.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Les tests du prototype ont donné satisfaction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Le coût de la production s’annonce conforme à l’attendu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Le calendrier est maîtrisé et comporte des marges</a:t>
            </a:r>
            <a:endParaRPr lang="fr-FR" b="1" kern="0" dirty="0" smtClean="0">
              <a:solidFill>
                <a:srgbClr val="FF0000"/>
              </a:solidFill>
              <a:cs typeface="Arial"/>
            </a:endParaRP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FF0000"/>
                </a:solidFill>
                <a:cs typeface="Arial"/>
              </a:rPr>
              <a:t>Le développement du data center est toujours problématique.</a:t>
            </a:r>
            <a:endParaRPr lang="fr-FR" b="1" kern="0" dirty="0">
              <a:solidFill>
                <a:srgbClr val="005191"/>
              </a:solidFill>
              <a:cs typeface="Arial"/>
            </a:endParaRP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Malgré des relances nous attendons toujours le calendrier de livraison des pipelines de notre partenaire UK</a:t>
            </a:r>
            <a:endParaRPr lang="fr-FR" b="1" kern="0" dirty="0">
              <a:solidFill>
                <a:srgbClr val="005191"/>
              </a:solidFill>
              <a:cs typeface="Arial"/>
            </a:endParaRP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FF0000"/>
                </a:solidFill>
                <a:cs typeface="Arial"/>
              </a:rPr>
              <a:t>Nous avons l’impression d’un sous </a:t>
            </a:r>
            <a:r>
              <a:rPr lang="fr-FR" b="1" kern="0" dirty="0" err="1" smtClean="0">
                <a:solidFill>
                  <a:srgbClr val="FF0000"/>
                </a:solidFill>
                <a:cs typeface="Arial"/>
              </a:rPr>
              <a:t>staffing</a:t>
            </a:r>
            <a:r>
              <a:rPr lang="fr-FR" b="1" kern="0" dirty="0" smtClean="0">
                <a:solidFill>
                  <a:srgbClr val="FF0000"/>
                </a:solidFill>
                <a:cs typeface="Arial"/>
              </a:rPr>
              <a:t> mais avons très peu de visibilité sur leurs développements.</a:t>
            </a:r>
            <a:endParaRPr lang="fr-FR" b="1" kern="0" dirty="0">
              <a:solidFill>
                <a:srgbClr val="FF0000"/>
              </a:solidFill>
              <a:cs typeface="Arial"/>
            </a:endParaRP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Les aléas 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RF liés aux retards sont ~1,8 M€ (livraison en juin 2022) après absorption d’une partie par la marge pour incertitude restante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9" y="4509120"/>
            <a:ext cx="8280920" cy="183127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Points à remonter </a:t>
            </a:r>
            <a:r>
              <a:rPr lang="fr-FR" dirty="0" smtClean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Nous souhaiterions une intervention du DAS auprès de l’institut partenaire sur le Data center.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Nous demandons, pour minimiser les impacts planning,  à pouvoir évaluer un changement de périmètre correspondant à la reprise du pipeline de « magnification » avec les surcoûts associés.</a:t>
            </a:r>
            <a:endParaRPr lang="fr-FR" b="1" kern="0" dirty="0">
              <a:solidFill>
                <a:srgbClr val="00519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19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Mon projet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528793" y="980728"/>
            <a:ext cx="5363687" cy="5514432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Organisation et son évolution </a:t>
            </a:r>
            <a:r>
              <a:rPr lang="fr-FR" sz="1800" b="1" dirty="0" smtClean="0"/>
              <a:t>éventuelle</a:t>
            </a:r>
            <a:br>
              <a:rPr lang="fr-FR" sz="1800" b="1" dirty="0" smtClean="0"/>
            </a:br>
            <a:r>
              <a:rPr lang="fr-FR" sz="1400" b="1" i="1" dirty="0" smtClean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Avancement </a:t>
            </a:r>
            <a:r>
              <a:rPr lang="fr-FR" sz="1800" b="1" dirty="0" smtClean="0"/>
              <a:t>scientifique / faits marquants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Avancement technique / faits marquants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(3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Communications et publications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Planning (principaux jalons) &amp; chemin critique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Courbes de tendance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Synthèse des consommations RF et RH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Etat des principaux risques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Principaux évènements à venir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 smtClean="0"/>
              <a:t>Synthèse et points à remonter</a:t>
            </a:r>
            <a:br>
              <a:rPr lang="fr-FR" sz="1800" b="1" dirty="0" smtClean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4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3" y="1412776"/>
            <a:ext cx="3264363" cy="2448272"/>
          </a:xfrm>
          <a:prstGeom prst="rect">
            <a:avLst/>
          </a:prstGeom>
        </p:spPr>
      </p:pic>
      <p:pic>
        <p:nvPicPr>
          <p:cNvPr id="13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60" y="4437112"/>
            <a:ext cx="1728192" cy="971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19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Rappel de l’organisation – évolutions éventuelles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Le titre parle de lui-même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69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Avancement scientifique – faits marquants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Le titre parle de lui-même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37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Avancement technique – faits marquants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Le titre parle de lui-même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2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communication – publications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On met ici :</a:t>
            </a:r>
          </a:p>
          <a:p>
            <a:endParaRPr lang="fr-FR" altLang="fr-FR" b="1" i="1" kern="0" dirty="0" smtClean="0">
              <a:solidFill>
                <a:schemeClr val="accent3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les initiatives de communication externe (grand public, </a:t>
            </a:r>
            <a:r>
              <a:rPr lang="fr-FR" altLang="fr-FR" b="1" i="1" kern="0" dirty="0" err="1" smtClean="0">
                <a:solidFill>
                  <a:schemeClr val="accent3"/>
                </a:solidFill>
                <a:cs typeface="Arial"/>
              </a:rPr>
              <a:t>outreach</a:t>
            </a:r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Les événements du consortium (réunion de collaboration, workshop,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Les publications envisagées ou faites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4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Planning et chemin critique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Il s’agit de mettre ici le Gantt du projet (les fournitures IN2P3)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6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Courbe de tendance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6851624" cy="44700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7" y="946238"/>
            <a:ext cx="828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Voici un exemple mais on peut faire plus simple, il s’agit de suivre l’évolution des livrables et jalons principaux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40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IN2P3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86A1D0-96F7-294A-BDF0-BB132E9CC2D8}" type="datetime1">
              <a:rPr lang="fr-FR" smtClean="0"/>
              <a:pPr/>
              <a:t>29/01/2020</a:t>
            </a:fld>
            <a:endParaRPr lang="en-GB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Synthèse et consommation RF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Synthèse des dépenses effectivement réalisées (par poste macroscopique) et prévisionnels courant des dépenses sur l’année.</a:t>
            </a:r>
          </a:p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Indication des besoins supplémentaires en fonction des risques</a:t>
            </a:r>
          </a:p>
          <a:p>
            <a:r>
              <a:rPr lang="fr-FR" altLang="fr-FR" b="1" i="1" kern="0" dirty="0" smtClean="0">
                <a:solidFill>
                  <a:schemeClr val="accent3"/>
                </a:solidFill>
                <a:cs typeface="Arial"/>
              </a:rPr>
              <a:t>Point sur les gros marchés à venir dans l’année ou en début d’année prochaine et qui nécessitent des actions dans l’année courante.</a:t>
            </a:r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3157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33576</TotalTime>
  <Words>867</Words>
  <Application>Microsoft Office PowerPoint</Application>
  <PresentationFormat>Affichage à l'écran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Times New Roman</vt:lpstr>
      <vt:lpstr>Wingdings</vt:lpstr>
      <vt:lpstr>Wingdings 2</vt:lpstr>
      <vt:lpstr>Modele presentation IN2P3</vt:lpstr>
      <vt:lpstr>RMP my project</vt:lpstr>
      <vt:lpstr>Mon projet</vt:lpstr>
      <vt:lpstr>Rappel de l’organisation – évolutions éventuelles</vt:lpstr>
      <vt:lpstr>Avancement scientifique – faits marquants</vt:lpstr>
      <vt:lpstr>Avancement technique – faits marquants</vt:lpstr>
      <vt:lpstr>communication – publications</vt:lpstr>
      <vt:lpstr>Planning et chemin critique</vt:lpstr>
      <vt:lpstr>Courbe de tendance</vt:lpstr>
      <vt:lpstr>Synthèse et consommation RF</vt:lpstr>
      <vt:lpstr>Synthèse et consommation RH</vt:lpstr>
      <vt:lpstr>Etat des principaux risques</vt:lpstr>
      <vt:lpstr>Principaux événements à venir</vt:lpstr>
      <vt:lpstr>Synthèse et points à remonter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type de RMP</dc:title>
  <dc:creator>rodolphe.cledassou@cnrs.fr</dc:creator>
  <cp:keywords>projet, reporting, management</cp:keywords>
  <cp:lastModifiedBy>CLEDASSOU Rodolphe</cp:lastModifiedBy>
  <cp:revision>223</cp:revision>
  <dcterms:created xsi:type="dcterms:W3CDTF">2017-07-31T09:41:10Z</dcterms:created>
  <dcterms:modified xsi:type="dcterms:W3CDTF">2020-01-29T10:56:16Z</dcterms:modified>
  <cp:category>management</cp:category>
</cp:coreProperties>
</file>