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5220" r:id="rId2"/>
  </p:sldMasterIdLst>
  <p:notesMasterIdLst>
    <p:notesMasterId r:id="rId13"/>
  </p:notesMasterIdLst>
  <p:handoutMasterIdLst>
    <p:handoutMasterId r:id="rId14"/>
  </p:handoutMasterIdLst>
  <p:sldIdLst>
    <p:sldId id="777" r:id="rId3"/>
    <p:sldId id="789" r:id="rId4"/>
    <p:sldId id="766" r:id="rId5"/>
    <p:sldId id="791" r:id="rId6"/>
    <p:sldId id="790" r:id="rId7"/>
    <p:sldId id="793" r:id="rId8"/>
    <p:sldId id="734" r:id="rId9"/>
    <p:sldId id="794" r:id="rId10"/>
    <p:sldId id="780" r:id="rId11"/>
    <p:sldId id="788" r:id="rId12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70724"/>
    <a:srgbClr val="070722"/>
    <a:srgbClr val="0A0A2E"/>
    <a:srgbClr val="03030D"/>
    <a:srgbClr val="B85808"/>
    <a:srgbClr val="E46C0A"/>
    <a:srgbClr val="0070C0"/>
    <a:srgbClr val="15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3" autoAdjust="0"/>
    <p:restoredTop sz="88312" autoAdjust="0"/>
  </p:normalViewPr>
  <p:slideViewPr>
    <p:cSldViewPr>
      <p:cViewPr varScale="1">
        <p:scale>
          <a:sx n="127" d="100"/>
          <a:sy n="127" d="100"/>
        </p:scale>
        <p:origin x="1062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C5F1B-E5B7-0C42-B7D9-EB6CE99E009B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F758-F826-1544-BD06-28B0E3845F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87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02/06/20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Générale CPPM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02/06/20</a:t>
            </a:r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FF6600"/>
                </a:solidFill>
              </a:rPr>
              <a:t>Aujourd’hui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Nous ferons d’abord un petit récapitulatif… pour mieux nous projeter jusqu’à la pause estivale. Je vous donnerai aussi des « devoirs de vacances », à faire avec votre famille et vos amis </a:t>
            </a: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Nous parlerons de la conservation de la quantité de mouvement qui explique le recul d'une arme à feu. </a:t>
            </a:r>
          </a:p>
          <a:p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Paradoxalement, c'est aussi cette conservation de la quantité de mouvement qui permet la propulsion d'une fusée dans le vide. </a:t>
            </a:r>
          </a:p>
          <a:p>
            <a:endParaRPr lang="fr-FR" dirty="0">
              <a:solidFill>
                <a:schemeClr val="tx1"/>
              </a:solidFill>
              <a:latin typeface="+mj-lt"/>
            </a:endParaRPr>
          </a:p>
          <a:p>
            <a:endParaRPr lang="fr-FR" dirty="0">
              <a:solidFill>
                <a:schemeClr val="tx1"/>
              </a:solidFill>
              <a:latin typeface="+mj-lt"/>
            </a:endParaRPr>
          </a:p>
          <a:p>
            <a:pPr lvl="0"/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9194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fr-FR" sz="2800" b="1" dirty="0">
                <a:solidFill>
                  <a:srgbClr val="B85808"/>
                </a:solidFill>
              </a:rPr>
              <a:t>La semaine prochaine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/>
              </a:rPr>
              <a:t>Les explosions de supernovas et les rayons cosmiques …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Kepler …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319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FF6600"/>
                </a:solidFill>
              </a:rPr>
              <a:t>Récapitulatif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0 La Lune, vue par Galilée en 1609 avec sa lunette, met à mal le dogme</a:t>
            </a:r>
          </a:p>
          <a:p>
            <a:endParaRPr lang="fr-FR" dirty="0">
              <a:solidFill>
                <a:schemeClr val="tx1"/>
              </a:solidFill>
              <a:latin typeface="+mj-lt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 La vraie influence de la Lune, les marées, l’origine de notre satellite naturel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 La relativité de Galilée et la remise en cause de la physique d’Aristote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 La physique de Galilée, la quantité de mouvement et le service de </a:t>
            </a:r>
            <a:r>
              <a:rPr lang="fr-FR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Nadal</a:t>
            </a:r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4 La conservation de la quantité de mouvement lors d’un choc élastique : le carreau !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648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Conservation de la </a:t>
            </a:r>
            <a:r>
              <a:rPr lang="en-US" sz="2800" b="1" dirty="0" err="1">
                <a:solidFill>
                  <a:srgbClr val="B85808"/>
                </a:solidFill>
              </a:rPr>
              <a:t>quantité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mouvement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1"/>
            <a:ext cx="792088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+mn-lt"/>
              </a:rPr>
              <a:t>Reprenons </a:t>
            </a:r>
            <a:r>
              <a:rPr lang="fr-FR" b="1" dirty="0">
                <a:solidFill>
                  <a:srgbClr val="000000"/>
                </a:solidFill>
                <a:latin typeface="+mn-lt"/>
              </a:rPr>
              <a:t>le 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wagonnet de mine, rempli de charbon, de masse égale à 1 tonne, roulant sur ses rails à la vitesse de 1 m/s (3,6 km/h).</a:t>
            </a:r>
          </a:p>
          <a:p>
            <a:r>
              <a:rPr lang="fr-FR" dirty="0">
                <a:solidFill>
                  <a:srgbClr val="000000"/>
                </a:solidFill>
                <a:latin typeface="+mn-lt"/>
              </a:rPr>
              <a:t>Faisons-le heurter un autre wagonnet similaire, au moyen d’un ressort.</a:t>
            </a:r>
          </a:p>
          <a:p>
            <a:r>
              <a:rPr lang="fr-FR" dirty="0">
                <a:solidFill>
                  <a:srgbClr val="000000"/>
                </a:solidFill>
                <a:latin typeface="+mn-lt"/>
              </a:rPr>
              <a:t>Le ressort s’écrase  et fournit une force de freinage au 1</a:t>
            </a:r>
            <a:r>
              <a:rPr lang="fr-FR" baseline="30000" dirty="0">
                <a:solidFill>
                  <a:srgbClr val="000000"/>
                </a:solidFill>
                <a:latin typeface="+mn-lt"/>
              </a:rPr>
              <a:t>er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 wagonnet </a:t>
            </a:r>
          </a:p>
          <a:p>
            <a:r>
              <a:rPr lang="fr-FR" dirty="0">
                <a:solidFill>
                  <a:srgbClr val="000000"/>
                </a:solidFill>
                <a:latin typeface="+mn-lt"/>
              </a:rPr>
              <a:t>le ressort fournit une force opposée et de même intensité, </a:t>
            </a:r>
            <a:r>
              <a:rPr lang="fr-FR" b="1" dirty="0">
                <a:solidFill>
                  <a:srgbClr val="000000"/>
                </a:solidFill>
                <a:latin typeface="+mn-lt"/>
              </a:rPr>
              <a:t>d’accélération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, au 2</a:t>
            </a:r>
            <a:r>
              <a:rPr lang="fr-FR" baseline="30000" dirty="0">
                <a:solidFill>
                  <a:srgbClr val="000000"/>
                </a:solidFill>
                <a:latin typeface="+mn-lt"/>
              </a:rPr>
              <a:t>e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 wagonnet. Le choc est élastique, un wagonnet s’arrête, l’autre démarre avec la même vitesse.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2267744" y="2780928"/>
            <a:ext cx="4613143" cy="1296144"/>
            <a:chOff x="867476" y="2158858"/>
            <a:chExt cx="5196908" cy="1460164"/>
          </a:xfrm>
        </p:grpSpPr>
        <p:pic>
          <p:nvPicPr>
            <p:cNvPr id="9" name="Image 8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867476" y="2204864"/>
              <a:ext cx="2153296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868922" y="2158858"/>
              <a:ext cx="2195462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er 10"/>
          <p:cNvGrpSpPr>
            <a:grpSpLocks noChangeAspect="1"/>
          </p:cNvGrpSpPr>
          <p:nvPr/>
        </p:nvGrpSpPr>
        <p:grpSpPr>
          <a:xfrm>
            <a:off x="2123728" y="4149080"/>
            <a:ext cx="4176464" cy="1296144"/>
            <a:chOff x="786356" y="2158858"/>
            <a:chExt cx="4704971" cy="1460164"/>
          </a:xfrm>
        </p:grpSpPr>
        <p:pic>
          <p:nvPicPr>
            <p:cNvPr id="12" name="Image 11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786356" y="2204864"/>
              <a:ext cx="2153296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295867" y="2158858"/>
              <a:ext cx="2195460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er 13"/>
          <p:cNvGrpSpPr>
            <a:grpSpLocks noChangeAspect="1"/>
          </p:cNvGrpSpPr>
          <p:nvPr/>
        </p:nvGrpSpPr>
        <p:grpSpPr>
          <a:xfrm>
            <a:off x="1691680" y="5517232"/>
            <a:ext cx="4680521" cy="1296144"/>
            <a:chOff x="867476" y="2158858"/>
            <a:chExt cx="5272812" cy="1460164"/>
          </a:xfrm>
        </p:grpSpPr>
        <p:pic>
          <p:nvPicPr>
            <p:cNvPr id="15" name="Image 14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867476" y="2204864"/>
              <a:ext cx="2153296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 15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944827" y="2158858"/>
              <a:ext cx="2195461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7" name="Grouper 56"/>
          <p:cNvGrpSpPr/>
          <p:nvPr/>
        </p:nvGrpSpPr>
        <p:grpSpPr>
          <a:xfrm>
            <a:off x="4067944" y="4797152"/>
            <a:ext cx="478707" cy="181784"/>
            <a:chOff x="7452320" y="3861048"/>
            <a:chExt cx="1008112" cy="360040"/>
          </a:xfrm>
        </p:grpSpPr>
        <p:grpSp>
          <p:nvGrpSpPr>
            <p:cNvPr id="44" name="Grouper 43"/>
            <p:cNvGrpSpPr/>
            <p:nvPr/>
          </p:nvGrpSpPr>
          <p:grpSpPr>
            <a:xfrm>
              <a:off x="7452320" y="3861048"/>
              <a:ext cx="288032" cy="360040"/>
              <a:chOff x="7452320" y="3429000"/>
              <a:chExt cx="288032" cy="360040"/>
            </a:xfrm>
          </p:grpSpPr>
          <p:cxnSp>
            <p:nvCxnSpPr>
              <p:cNvPr id="41" name="Connecteur droit 40"/>
              <p:cNvCxnSpPr/>
              <p:nvPr/>
            </p:nvCxnSpPr>
            <p:spPr bwMode="auto">
              <a:xfrm flipH="1">
                <a:off x="7452320" y="3429000"/>
                <a:ext cx="144016" cy="36004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Connecteur droit 42"/>
              <p:cNvCxnSpPr/>
              <p:nvPr/>
            </p:nvCxnSpPr>
            <p:spPr bwMode="auto">
              <a:xfrm flipH="1" flipV="1">
                <a:off x="7596336" y="3429000"/>
                <a:ext cx="144016" cy="36004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er 47"/>
            <p:cNvGrpSpPr/>
            <p:nvPr/>
          </p:nvGrpSpPr>
          <p:grpSpPr>
            <a:xfrm>
              <a:off x="7740352" y="3861048"/>
              <a:ext cx="288032" cy="360040"/>
              <a:chOff x="7452320" y="3429000"/>
              <a:chExt cx="288032" cy="360040"/>
            </a:xfrm>
          </p:grpSpPr>
          <p:cxnSp>
            <p:nvCxnSpPr>
              <p:cNvPr id="49" name="Connecteur droit 48"/>
              <p:cNvCxnSpPr/>
              <p:nvPr/>
            </p:nvCxnSpPr>
            <p:spPr bwMode="auto">
              <a:xfrm flipH="1">
                <a:off x="7452320" y="3429000"/>
                <a:ext cx="144016" cy="36004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Connecteur droit 49"/>
              <p:cNvCxnSpPr/>
              <p:nvPr/>
            </p:nvCxnSpPr>
            <p:spPr bwMode="auto">
              <a:xfrm flipH="1" flipV="1">
                <a:off x="7596336" y="3429000"/>
                <a:ext cx="144016" cy="36004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ouper 50"/>
            <p:cNvGrpSpPr/>
            <p:nvPr/>
          </p:nvGrpSpPr>
          <p:grpSpPr>
            <a:xfrm>
              <a:off x="8028384" y="3861048"/>
              <a:ext cx="288032" cy="360040"/>
              <a:chOff x="7452320" y="3429000"/>
              <a:chExt cx="288032" cy="360040"/>
            </a:xfrm>
          </p:grpSpPr>
          <p:cxnSp>
            <p:nvCxnSpPr>
              <p:cNvPr id="52" name="Connecteur droit 51"/>
              <p:cNvCxnSpPr/>
              <p:nvPr/>
            </p:nvCxnSpPr>
            <p:spPr bwMode="auto">
              <a:xfrm flipH="1">
                <a:off x="7452320" y="3429000"/>
                <a:ext cx="144016" cy="36004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Connecteur droit 52"/>
              <p:cNvCxnSpPr/>
              <p:nvPr/>
            </p:nvCxnSpPr>
            <p:spPr bwMode="auto">
              <a:xfrm flipH="1" flipV="1">
                <a:off x="7596336" y="3429000"/>
                <a:ext cx="144016" cy="36004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5" name="Connecteur droit 54"/>
            <p:cNvCxnSpPr/>
            <p:nvPr/>
          </p:nvCxnSpPr>
          <p:spPr bwMode="auto">
            <a:xfrm flipH="1">
              <a:off x="8316416" y="3861048"/>
              <a:ext cx="144016" cy="36004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er 68"/>
          <p:cNvGrpSpPr/>
          <p:nvPr/>
        </p:nvGrpSpPr>
        <p:grpSpPr>
          <a:xfrm rot="2700000">
            <a:off x="3840323" y="5861052"/>
            <a:ext cx="675029" cy="857813"/>
            <a:chOff x="6588224" y="3645024"/>
            <a:chExt cx="1296144" cy="1728192"/>
          </a:xfrm>
        </p:grpSpPr>
        <p:cxnSp>
          <p:nvCxnSpPr>
            <p:cNvPr id="70" name="Connecteur en angle 69"/>
            <p:cNvCxnSpPr/>
            <p:nvPr/>
          </p:nvCxnSpPr>
          <p:spPr bwMode="auto">
            <a:xfrm rot="5400000" flipH="1" flipV="1">
              <a:off x="6372200" y="4725144"/>
              <a:ext cx="864096" cy="432048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Connecteur en angle 70"/>
            <p:cNvCxnSpPr/>
            <p:nvPr/>
          </p:nvCxnSpPr>
          <p:spPr bwMode="auto">
            <a:xfrm rot="5400000" flipH="1" flipV="1">
              <a:off x="6804248" y="4293096"/>
              <a:ext cx="864096" cy="432048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en angle 71"/>
            <p:cNvCxnSpPr/>
            <p:nvPr/>
          </p:nvCxnSpPr>
          <p:spPr bwMode="auto">
            <a:xfrm rot="5400000" flipH="1" flipV="1">
              <a:off x="7236296" y="3861048"/>
              <a:ext cx="864096" cy="432048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er 76"/>
          <p:cNvGrpSpPr/>
          <p:nvPr/>
        </p:nvGrpSpPr>
        <p:grpSpPr>
          <a:xfrm rot="2700000">
            <a:off x="4200363" y="3106224"/>
            <a:ext cx="675029" cy="857813"/>
            <a:chOff x="6588224" y="3645024"/>
            <a:chExt cx="1296144" cy="1728192"/>
          </a:xfrm>
        </p:grpSpPr>
        <p:cxnSp>
          <p:nvCxnSpPr>
            <p:cNvPr id="78" name="Connecteur en angle 77"/>
            <p:cNvCxnSpPr/>
            <p:nvPr/>
          </p:nvCxnSpPr>
          <p:spPr bwMode="auto">
            <a:xfrm rot="5400000" flipH="1" flipV="1">
              <a:off x="6372200" y="4725144"/>
              <a:ext cx="864096" cy="432048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Connecteur en angle 78"/>
            <p:cNvCxnSpPr/>
            <p:nvPr/>
          </p:nvCxnSpPr>
          <p:spPr bwMode="auto">
            <a:xfrm rot="5400000" flipH="1" flipV="1">
              <a:off x="6804248" y="4293096"/>
              <a:ext cx="864096" cy="432048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Connecteur en angle 79"/>
            <p:cNvCxnSpPr/>
            <p:nvPr/>
          </p:nvCxnSpPr>
          <p:spPr bwMode="auto">
            <a:xfrm rot="5400000" flipH="1" flipV="1">
              <a:off x="7236296" y="3861048"/>
              <a:ext cx="864096" cy="432048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1" name="Flèche vers la droite 80"/>
          <p:cNvSpPr/>
          <p:nvPr/>
        </p:nvSpPr>
        <p:spPr bwMode="auto">
          <a:xfrm flipH="1">
            <a:off x="4644008" y="3212976"/>
            <a:ext cx="648072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èche vers la droite 81"/>
          <p:cNvSpPr/>
          <p:nvPr/>
        </p:nvSpPr>
        <p:spPr bwMode="auto">
          <a:xfrm flipH="1">
            <a:off x="4211960" y="4581128"/>
            <a:ext cx="360000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lèche vers la droite 82"/>
          <p:cNvSpPr/>
          <p:nvPr/>
        </p:nvSpPr>
        <p:spPr bwMode="auto">
          <a:xfrm flipH="1">
            <a:off x="2339752" y="4581128"/>
            <a:ext cx="360000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lèche vers la droite 83"/>
          <p:cNvSpPr/>
          <p:nvPr/>
        </p:nvSpPr>
        <p:spPr bwMode="auto">
          <a:xfrm flipH="1">
            <a:off x="1619672" y="6021288"/>
            <a:ext cx="648072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7019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Conservation de la </a:t>
            </a:r>
            <a:r>
              <a:rPr lang="en-US" sz="2800" b="1" dirty="0" err="1">
                <a:solidFill>
                  <a:srgbClr val="B85808"/>
                </a:solidFill>
              </a:rPr>
              <a:t>quantité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mouvement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1"/>
            <a:ext cx="792088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+mn-lt"/>
              </a:rPr>
              <a:t>Reprenons les</a:t>
            </a:r>
            <a:r>
              <a:rPr lang="fr-FR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wagonnets de mine, remplis de charbon, de masse égale à 1 tonne, l’un roulant sur ses rails à la vitesse de 1 m/s (3,6 km/h), l’autre immobile.</a:t>
            </a:r>
          </a:p>
          <a:p>
            <a:r>
              <a:rPr lang="fr-FR" dirty="0">
                <a:solidFill>
                  <a:srgbClr val="000000"/>
                </a:solidFill>
                <a:latin typeface="+mn-lt"/>
              </a:rPr>
              <a:t>Cette fois, il heurte le système d’accrochage et les deux wagons restent solidaires.</a:t>
            </a: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  <a:p>
            <a:r>
              <a:rPr lang="fr-FR" dirty="0">
                <a:solidFill>
                  <a:srgbClr val="000000"/>
                </a:solidFill>
                <a:latin typeface="+mn-lt"/>
              </a:rPr>
              <a:t>Pour comprendre ce qui va se passer :</a:t>
            </a:r>
          </a:p>
          <a:p>
            <a:r>
              <a:rPr lang="fr-FR" dirty="0">
                <a:solidFill>
                  <a:srgbClr val="000000"/>
                </a:solidFill>
                <a:latin typeface="+mn-lt"/>
              </a:rPr>
              <a:t>on fait la </a:t>
            </a:r>
            <a:r>
              <a:rPr lang="fr-FR" b="1" dirty="0">
                <a:solidFill>
                  <a:srgbClr val="000000"/>
                </a:solidFill>
                <a:latin typeface="+mn-lt"/>
              </a:rPr>
              <a:t>manip.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 (</a:t>
            </a:r>
            <a:r>
              <a:rPr lang="fr-FR" b="1" dirty="0">
                <a:solidFill>
                  <a:srgbClr val="000000"/>
                </a:solidFill>
                <a:latin typeface="+mn-lt"/>
              </a:rPr>
              <a:t>CPPM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) … et on fait de la </a:t>
            </a:r>
            <a:r>
              <a:rPr lang="fr-FR" b="1" dirty="0">
                <a:solidFill>
                  <a:schemeClr val="accent2"/>
                </a:solidFill>
                <a:latin typeface="+mn-lt"/>
              </a:rPr>
              <a:t>théorie</a:t>
            </a:r>
            <a:r>
              <a:rPr lang="fr-FR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b="1" dirty="0">
                <a:solidFill>
                  <a:srgbClr val="3333CC"/>
                </a:solidFill>
                <a:latin typeface="+mn-lt"/>
              </a:rPr>
              <a:t>CPT</a:t>
            </a:r>
            <a:r>
              <a:rPr lang="fr-FR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endParaRPr lang="fr-FR" dirty="0">
              <a:solidFill>
                <a:srgbClr val="000000"/>
              </a:solidFill>
              <a:latin typeface="+mn-lt"/>
            </a:endParaRPr>
          </a:p>
          <a:p>
            <a:r>
              <a:rPr lang="fr-FR" b="1" dirty="0">
                <a:solidFill>
                  <a:srgbClr val="000000"/>
                </a:solidFill>
                <a:latin typeface="+mn-lt"/>
              </a:rPr>
              <a:t> 1 les deux wagonnets </a:t>
            </a:r>
          </a:p>
          <a:p>
            <a:r>
              <a:rPr lang="fr-FR" b="1" dirty="0">
                <a:solidFill>
                  <a:srgbClr val="000000"/>
                </a:solidFill>
                <a:latin typeface="+mn-lt"/>
              </a:rPr>
              <a:t>vont à 0,5 km/h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 </a:t>
            </a:r>
            <a:endParaRPr lang="fr-FR" b="1" dirty="0">
              <a:solidFill>
                <a:srgbClr val="000000"/>
              </a:solidFill>
              <a:latin typeface="Calibri"/>
            </a:endParaRPr>
          </a:p>
          <a:p>
            <a:endParaRPr lang="fr-FR" b="1" dirty="0">
              <a:solidFill>
                <a:srgbClr val="000000"/>
              </a:solidFill>
              <a:latin typeface="Calibri"/>
            </a:endParaRPr>
          </a:p>
          <a:p>
            <a:r>
              <a:rPr lang="fr-FR" b="1" dirty="0">
                <a:solidFill>
                  <a:srgbClr val="3333CC"/>
                </a:solidFill>
                <a:latin typeface="Calibri"/>
              </a:rPr>
              <a:t>2 Supposons que la quantité de mouvement TOTALE ne change pas 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ex : quand les enfants se bagarrent à l’arrière, la voiture ne ralentit pas 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Si on se place dans le repère Galiléen qui va à 0,5 km/h vers la gauche, on a :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3203848" y="1916832"/>
            <a:ext cx="3788257" cy="1296144"/>
            <a:chOff x="1796744" y="2158858"/>
            <a:chExt cx="4267640" cy="1460164"/>
          </a:xfrm>
        </p:grpSpPr>
        <p:pic>
          <p:nvPicPr>
            <p:cNvPr id="9" name="Image 8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1796744" y="2204864"/>
              <a:ext cx="2153297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868922" y="2158858"/>
              <a:ext cx="2195462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1" name="Flèche vers la droite 80"/>
          <p:cNvSpPr/>
          <p:nvPr/>
        </p:nvSpPr>
        <p:spPr bwMode="auto">
          <a:xfrm flipH="1">
            <a:off x="4716016" y="2276872"/>
            <a:ext cx="648072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  <p:grpSp>
        <p:nvGrpSpPr>
          <p:cNvPr id="56" name="Grouper 55"/>
          <p:cNvGrpSpPr>
            <a:grpSpLocks noChangeAspect="1"/>
          </p:cNvGrpSpPr>
          <p:nvPr/>
        </p:nvGrpSpPr>
        <p:grpSpPr>
          <a:xfrm>
            <a:off x="2987824" y="3933056"/>
            <a:ext cx="3788257" cy="1296144"/>
            <a:chOff x="1796744" y="2158858"/>
            <a:chExt cx="4267640" cy="1460164"/>
          </a:xfrm>
        </p:grpSpPr>
        <p:pic>
          <p:nvPicPr>
            <p:cNvPr id="58" name="Image 57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1796744" y="2204864"/>
              <a:ext cx="2153297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9" name="Image 58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868922" y="2158858"/>
              <a:ext cx="2195462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7" name="Flèche vers la droite 46"/>
          <p:cNvSpPr/>
          <p:nvPr/>
        </p:nvSpPr>
        <p:spPr bwMode="auto">
          <a:xfrm flipH="1">
            <a:off x="3123456" y="4396916"/>
            <a:ext cx="360000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èche vers la droite 53"/>
          <p:cNvSpPr/>
          <p:nvPr/>
        </p:nvSpPr>
        <p:spPr bwMode="auto">
          <a:xfrm flipH="1">
            <a:off x="4788024" y="4396916"/>
            <a:ext cx="360000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Conservation de la </a:t>
            </a:r>
            <a:r>
              <a:rPr lang="en-US" sz="2800" b="1" dirty="0" err="1">
                <a:solidFill>
                  <a:srgbClr val="B85808"/>
                </a:solidFill>
              </a:rPr>
              <a:t>quantité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mouvement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080001"/>
            <a:ext cx="792088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/>
              </a:rPr>
              <a:t>Si on se place dans le repère Galiléen qui va à 0,5 km/h vers la gauche, on a :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avant le choc, il faut soustraire (en rouge) 0,5 km/h et on obtient(en magenta)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														q. de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mvt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														</a:t>
            </a:r>
            <a:r>
              <a:rPr lang="fr-FR" b="1" i="1" dirty="0">
                <a:solidFill>
                  <a:srgbClr val="000000"/>
                </a:solidFill>
                <a:latin typeface="Calibri"/>
              </a:rPr>
              <a:t>p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p</a:t>
            </a:r>
            <a:r>
              <a:rPr lang="fr-FR" b="1" i="1" baseline="-25000" dirty="0">
                <a:solidFill>
                  <a:srgbClr val="FF00FF"/>
                </a:solidFill>
                <a:latin typeface="Calibri"/>
              </a:rPr>
              <a:t>1</a:t>
            </a:r>
            <a:r>
              <a:rPr lang="fr-FR" b="1" i="1" baseline="-25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+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p</a:t>
            </a:r>
            <a:r>
              <a:rPr lang="fr-FR" b="1" i="1" baseline="-25000" dirty="0">
                <a:solidFill>
                  <a:srgbClr val="FF00FF"/>
                </a:solidFill>
                <a:latin typeface="Calibri"/>
              </a:rPr>
              <a:t>2</a:t>
            </a:r>
            <a:r>
              <a:rPr lang="fr-FR" dirty="0">
                <a:solidFill>
                  <a:srgbClr val="FF00FF"/>
                </a:solidFill>
                <a:latin typeface="Calibri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= 0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Après le choc, on fait de même : 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														q. de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mvt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														</a:t>
            </a:r>
            <a:r>
              <a:rPr lang="fr-FR" b="1" i="1" dirty="0">
                <a:solidFill>
                  <a:srgbClr val="000000"/>
                </a:solidFill>
                <a:latin typeface="Calibri"/>
              </a:rPr>
              <a:t>p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0</a:t>
            </a:r>
            <a:r>
              <a:rPr lang="fr-FR" b="1" i="1" baseline="-25000" dirty="0">
                <a:solidFill>
                  <a:srgbClr val="FF00FF"/>
                </a:solidFill>
                <a:latin typeface="Calibri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+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0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= 0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les wagonnets sont immobiles dans le repère Galiléen qui va à 0,5 km/h vers la gauche, la quantité de mouvement est nulle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436446" y="1916832"/>
            <a:ext cx="5195619" cy="1296144"/>
            <a:chOff x="211292" y="2158858"/>
            <a:chExt cx="5853092" cy="1460164"/>
          </a:xfrm>
        </p:grpSpPr>
        <p:pic>
          <p:nvPicPr>
            <p:cNvPr id="9" name="Image 8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211292" y="2204864"/>
              <a:ext cx="2153296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868922" y="2158858"/>
              <a:ext cx="2195462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1" name="Flèche vers la droite 80"/>
          <p:cNvSpPr/>
          <p:nvPr/>
        </p:nvSpPr>
        <p:spPr bwMode="auto">
          <a:xfrm flipH="1">
            <a:off x="4716016" y="2276872"/>
            <a:ext cx="648072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  <p:grpSp>
        <p:nvGrpSpPr>
          <p:cNvPr id="56" name="Grouper 55"/>
          <p:cNvGrpSpPr>
            <a:grpSpLocks noChangeAspect="1"/>
          </p:cNvGrpSpPr>
          <p:nvPr/>
        </p:nvGrpSpPr>
        <p:grpSpPr>
          <a:xfrm>
            <a:off x="2987824" y="3933056"/>
            <a:ext cx="3788257" cy="1296144"/>
            <a:chOff x="1796744" y="2158858"/>
            <a:chExt cx="4267640" cy="1460164"/>
          </a:xfrm>
        </p:grpSpPr>
        <p:pic>
          <p:nvPicPr>
            <p:cNvPr id="58" name="Image 57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" r="10121"/>
            <a:stretch/>
          </p:blipFill>
          <p:spPr>
            <a:xfrm>
              <a:off x="1796744" y="2204864"/>
              <a:ext cx="2153297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9" name="Image 58" descr="Screenshot_2020-06-02 EGGER BAHN 2011, wagonnet à benne basculante chargé Neuf BO(1)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9"/>
            <a:stretch/>
          </p:blipFill>
          <p:spPr>
            <a:xfrm>
              <a:off x="3868922" y="2158858"/>
              <a:ext cx="2195462" cy="1414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7" name="Flèche vers la droite 46"/>
          <p:cNvSpPr/>
          <p:nvPr/>
        </p:nvSpPr>
        <p:spPr bwMode="auto">
          <a:xfrm flipH="1">
            <a:off x="3123456" y="4396916"/>
            <a:ext cx="360000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èche vers la droite 53"/>
          <p:cNvSpPr/>
          <p:nvPr/>
        </p:nvSpPr>
        <p:spPr bwMode="auto">
          <a:xfrm flipH="1">
            <a:off x="4788024" y="4396916"/>
            <a:ext cx="360000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lèche vers la droite 59"/>
          <p:cNvSpPr/>
          <p:nvPr/>
        </p:nvSpPr>
        <p:spPr bwMode="auto">
          <a:xfrm>
            <a:off x="3059832" y="2420888"/>
            <a:ext cx="36000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lèche vers la droite 60"/>
          <p:cNvSpPr/>
          <p:nvPr/>
        </p:nvSpPr>
        <p:spPr bwMode="auto">
          <a:xfrm>
            <a:off x="5004048" y="2420888"/>
            <a:ext cx="36000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lèche vers la droite 61"/>
          <p:cNvSpPr/>
          <p:nvPr/>
        </p:nvSpPr>
        <p:spPr bwMode="auto">
          <a:xfrm flipH="1">
            <a:off x="4355976" y="2564904"/>
            <a:ext cx="360000" cy="144016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lèche vers la droite 62"/>
          <p:cNvSpPr/>
          <p:nvPr/>
        </p:nvSpPr>
        <p:spPr bwMode="auto">
          <a:xfrm>
            <a:off x="3347864" y="2564904"/>
            <a:ext cx="360000" cy="144016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lèche vers la droite 63"/>
          <p:cNvSpPr/>
          <p:nvPr/>
        </p:nvSpPr>
        <p:spPr bwMode="auto">
          <a:xfrm>
            <a:off x="3131840" y="4581128"/>
            <a:ext cx="36000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lèche vers la droite 64"/>
          <p:cNvSpPr/>
          <p:nvPr/>
        </p:nvSpPr>
        <p:spPr bwMode="auto">
          <a:xfrm>
            <a:off x="4788024" y="4581128"/>
            <a:ext cx="36000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2699792" y="1484784"/>
            <a:ext cx="5106924" cy="3825240"/>
            <a:chOff x="683568" y="2124040"/>
            <a:chExt cx="5106924" cy="3825240"/>
          </a:xfrm>
        </p:grpSpPr>
        <p:pic>
          <p:nvPicPr>
            <p:cNvPr id="6" name="Image 5" descr="patineur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124040"/>
              <a:ext cx="5106924" cy="3825240"/>
            </a:xfrm>
            <a:prstGeom prst="rect">
              <a:avLst/>
            </a:prstGeom>
          </p:spPr>
        </p:pic>
        <p:sp>
          <p:nvSpPr>
            <p:cNvPr id="62" name="Flèche vers la droite 61"/>
            <p:cNvSpPr/>
            <p:nvPr/>
          </p:nvSpPr>
          <p:spPr bwMode="auto">
            <a:xfrm flipH="1">
              <a:off x="1763688" y="3356992"/>
              <a:ext cx="360000" cy="144016"/>
            </a:xfrm>
            <a:prstGeom prst="right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lèche vers la droite 62"/>
            <p:cNvSpPr/>
            <p:nvPr/>
          </p:nvSpPr>
          <p:spPr bwMode="auto">
            <a:xfrm>
              <a:off x="4716016" y="3356992"/>
              <a:ext cx="360000" cy="144016"/>
            </a:xfrm>
            <a:prstGeom prst="right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11560" y="1080001"/>
            <a:ext cx="828092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/>
              </a:rPr>
              <a:t>Autre exemple bien connu des patineurs :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au début ils sont immobiles : </a:t>
            </a:r>
            <a:r>
              <a:rPr lang="fr-FR" b="1" i="1" dirty="0">
                <a:solidFill>
                  <a:srgbClr val="000000"/>
                </a:solidFill>
                <a:latin typeface="Calibri"/>
              </a:rPr>
              <a:t>p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0</a:t>
            </a:r>
            <a:r>
              <a:rPr lang="fr-FR" b="1" i="1" baseline="-25000" dirty="0">
                <a:solidFill>
                  <a:srgbClr val="FF00FF"/>
                </a:solidFill>
                <a:latin typeface="Calibri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+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0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= 0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Ils se repoussent, prennent tous deux de la vitesse, mais pas obligatoirement la même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le plus lourd ira moins vite 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Si il est deux fois plus massif, il ira deux fois moins vite, et </a:t>
            </a:r>
            <a:r>
              <a:rPr lang="fr-FR" b="1" i="1" dirty="0">
                <a:solidFill>
                  <a:srgbClr val="000000"/>
                </a:solidFill>
                <a:latin typeface="Calibri"/>
              </a:rPr>
              <a:t>p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p</a:t>
            </a:r>
            <a:r>
              <a:rPr lang="fr-FR" b="1" i="1" baseline="-25000" dirty="0">
                <a:solidFill>
                  <a:srgbClr val="FF00FF"/>
                </a:solidFill>
                <a:latin typeface="Calibri"/>
              </a:rPr>
              <a:t>1</a:t>
            </a:r>
            <a:r>
              <a:rPr lang="fr-FR" b="1" i="1" baseline="-25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+ </a:t>
            </a:r>
            <a:r>
              <a:rPr lang="fr-FR" b="1" i="1" dirty="0">
                <a:solidFill>
                  <a:srgbClr val="FF00FF"/>
                </a:solidFill>
                <a:latin typeface="Calibri"/>
              </a:rPr>
              <a:t>p</a:t>
            </a:r>
            <a:r>
              <a:rPr lang="fr-FR" b="1" i="1" baseline="-25000" dirty="0">
                <a:solidFill>
                  <a:srgbClr val="FF00FF"/>
                </a:solidFill>
                <a:latin typeface="Calibri"/>
              </a:rPr>
              <a:t>2</a:t>
            </a:r>
            <a:r>
              <a:rPr lang="fr-FR" dirty="0">
                <a:solidFill>
                  <a:srgbClr val="FF00FF"/>
                </a:solidFill>
                <a:latin typeface="Calibri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= 0</a:t>
            </a: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Conservation de la </a:t>
            </a:r>
            <a:r>
              <a:rPr lang="en-US" sz="2800" b="1" dirty="0" err="1">
                <a:solidFill>
                  <a:srgbClr val="B85808"/>
                </a:solidFill>
              </a:rPr>
              <a:t>quantité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mouvement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6592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080000"/>
            <a:ext cx="8799379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 d’inertie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</a:t>
            </a:r>
            <a:r>
              <a:rPr lang="fr-F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loi de Newton)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corps, si il n’est soumis à aucune force extérieure,					 persévère dans son état de repos ou de mouvement rectiligne uniforme</a:t>
            </a: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ainsi que pourra fonctionner un moteur à réaction :</a:t>
            </a: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 de masse de gaz, très chaud et à grande vitesse pousse le moteur (et l’avion) dans l’autre sens.</a:t>
            </a: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besoin de s’appuyer sur l’atmosphère, ça marche dans le vide : la fusée</a:t>
            </a: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La physique de Newton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971600" y="3068960"/>
            <a:ext cx="792088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619672" y="3212976"/>
            <a:ext cx="1728192" cy="792088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vers la droite 7"/>
          <p:cNvSpPr/>
          <p:nvPr/>
        </p:nvSpPr>
        <p:spPr bwMode="auto">
          <a:xfrm flipH="1">
            <a:off x="611560" y="3573016"/>
            <a:ext cx="360000" cy="144016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sées 5"/>
          <p:cNvSpPr/>
          <p:nvPr/>
        </p:nvSpPr>
        <p:spPr bwMode="auto">
          <a:xfrm>
            <a:off x="3347864" y="3068960"/>
            <a:ext cx="2232248" cy="936104"/>
          </a:xfrm>
          <a:prstGeom prst="cloudCallou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a droite 8"/>
          <p:cNvSpPr/>
          <p:nvPr/>
        </p:nvSpPr>
        <p:spPr bwMode="auto">
          <a:xfrm>
            <a:off x="4283968" y="3573016"/>
            <a:ext cx="360000" cy="144016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779912" y="3960000"/>
            <a:ext cx="360040" cy="2880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48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723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FF6600"/>
                </a:solidFill>
              </a:rPr>
              <a:t>Le </a:t>
            </a:r>
            <a:r>
              <a:rPr lang="en-US" sz="2800" b="1" dirty="0" err="1">
                <a:solidFill>
                  <a:srgbClr val="FF6600"/>
                </a:solidFill>
              </a:rPr>
              <a:t>recul</a:t>
            </a:r>
            <a:r>
              <a:rPr lang="en-US" sz="2800" b="1" dirty="0">
                <a:solidFill>
                  <a:srgbClr val="FF6600"/>
                </a:solidFill>
              </a:rPr>
              <a:t> du canon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  <p:pic>
        <p:nvPicPr>
          <p:cNvPr id="4" name="Image 3" descr="le-canon-de-75-modele-1897 (glissé(e)s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14351"/>
          <a:stretch/>
        </p:blipFill>
        <p:spPr>
          <a:xfrm>
            <a:off x="1475656" y="692696"/>
            <a:ext cx="612929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052736"/>
            <a:ext cx="8799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Regarder aux jumelles ou bien à la lunette :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ballet des satellites de Jupiter, qui se lève assez tôt dans la nuit;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mouvement lent par rapport à Saturne;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profiter des nuits presque sans lune pour bien voir le triangle d’été aux alentours du 20 de chaque mois;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guider avec </a:t>
            </a:r>
            <a:r>
              <a:rPr 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Sky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 exemple, pour les constellations;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écouter les annonces de pluies d’étoiles filantes;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0"/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  <a:solidFill>
            <a:schemeClr val="bg1"/>
          </a:solidFill>
        </p:spPr>
        <p:txBody>
          <a:bodyPr/>
          <a:lstStyle/>
          <a:p>
            <a:pPr>
              <a:tabLst>
                <a:tab pos="8248650" algn="l"/>
              </a:tabLst>
            </a:pPr>
            <a:r>
              <a:rPr lang="en-US" sz="2800" b="1" dirty="0">
                <a:solidFill>
                  <a:srgbClr val="B85808"/>
                </a:solidFill>
              </a:rPr>
              <a:t>Devoirs de </a:t>
            </a:r>
            <a:r>
              <a:rPr lang="en-US" sz="2800" b="1" dirty="0" err="1">
                <a:solidFill>
                  <a:srgbClr val="B85808"/>
                </a:solidFill>
              </a:rPr>
              <a:t>vacances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/>
          <a:p>
            <a:pPr>
              <a:defRPr/>
            </a:pPr>
            <a:r>
              <a:rPr lang="en-US" altLang="fr-FR" dirty="0"/>
              <a:t>23/06/20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7090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71656</TotalTime>
  <Words>916</Words>
  <Application>Microsoft Office PowerPoint</Application>
  <PresentationFormat>Affichage à l'écran (4:3)</PresentationFormat>
  <Paragraphs>166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5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Aujourd’hui</vt:lpstr>
      <vt:lpstr>Récapitulatif</vt:lpstr>
      <vt:lpstr>Conservation de la quantité de mouvement</vt:lpstr>
      <vt:lpstr>Conservation de la quantité de mouvement</vt:lpstr>
      <vt:lpstr>Conservation de la quantité de mouvement</vt:lpstr>
      <vt:lpstr>Conservation de la quantité de mouvement</vt:lpstr>
      <vt:lpstr>La physique de Newton </vt:lpstr>
      <vt:lpstr>Le recul du canon</vt:lpstr>
      <vt:lpstr>Devoirs de vacances</vt:lpstr>
      <vt:lpstr>La semaine prochaine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1281</cp:revision>
  <cp:lastPrinted>2020-06-09T08:00:05Z</cp:lastPrinted>
  <dcterms:created xsi:type="dcterms:W3CDTF">2017-09-05T06:23:59Z</dcterms:created>
  <dcterms:modified xsi:type="dcterms:W3CDTF">2020-06-23T09:01:29Z</dcterms:modified>
</cp:coreProperties>
</file>