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C6D8"/>
    <a:srgbClr val="E48312"/>
    <a:srgbClr val="C2B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C0BC1-5589-467A-A890-6CD072BFAD40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81D1D-DC69-4435-984C-D5B7A39C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0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A4v4YWPa7c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So24XLhd6M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EAF1-F8A0-4659-B78A-4F17C5544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Mechanical</a:t>
            </a:r>
            <a:r>
              <a:rPr lang="fr-FR" dirty="0"/>
              <a:t> R&amp;D @ CPPM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AE4B1-BF8F-482E-B55D-92F1B65B3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Eric Vigeolas FC-CPPM meeting June the 23rd 2020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3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506E5-32D2-454E-A2D8-224741C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4779991" cy="1508641"/>
          </a:xfrm>
        </p:spPr>
        <p:txBody>
          <a:bodyPr/>
          <a:lstStyle/>
          <a:p>
            <a:r>
              <a:rPr lang="en-US" dirty="0"/>
              <a:t>Robot arm for the future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2042CA-9EE5-4316-86F3-4D8BA1781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4730" y="589721"/>
            <a:ext cx="5528801" cy="229527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826713-FEC3-4DF9-8E61-9EB0ABCB28FC}"/>
              </a:ext>
            </a:extLst>
          </p:cNvPr>
          <p:cNvSpPr txBox="1">
            <a:spLocks/>
          </p:cNvSpPr>
          <p:nvPr/>
        </p:nvSpPr>
        <p:spPr>
          <a:xfrm>
            <a:off x="854000" y="1907656"/>
            <a:ext cx="4322008" cy="401497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Large number of fabrication processes will be done with 6DOF robotic arm </a:t>
            </a:r>
            <a:r>
              <a:rPr lang="en-US" dirty="0">
                <a:sym typeface="Wingdings" panose="05000000000000000000" pitchFamily="2" charset="2"/>
              </a:rPr>
              <a:t> 3D printing is on of the potential development to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Remote handling is one of the field we would like to cover  remote services connection disconnection, remote pipe welding, services routing and 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Developing systems under high radiative env.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This development will have high potential application in industries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BA2C3-CB8C-428B-ACEC-008FA400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063" y="2499920"/>
            <a:ext cx="2564866" cy="2489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75F1F-517A-4618-8040-EF005FE92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355" y="3973001"/>
            <a:ext cx="3505650" cy="22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95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121D-7C4F-4454-832C-2005DC62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B9A88-D959-47B6-A078-7255AAD4D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099797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 activities developed around detector qualification, manufacturing and assembly are sharing common space to develop new technics and improve our capabilities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Robotic arm behave like the metrology device it can be a starting point on multiple interesting development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We are currently looking to finance our first arm </a:t>
            </a:r>
            <a:r>
              <a:rPr lang="en-US" dirty="0">
                <a:sym typeface="Wingdings" panose="05000000000000000000" pitchFamily="2" charset="2"/>
              </a:rPr>
              <a:t> 16Keuro  first to evaluate capability to perform complex assembly steps on ITK and develop improvements 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73BF5-DDC0-482F-9A7D-2C1729704C22}"/>
              </a:ext>
            </a:extLst>
          </p:cNvPr>
          <p:cNvGrpSpPr/>
          <p:nvPr/>
        </p:nvGrpSpPr>
        <p:grpSpPr>
          <a:xfrm>
            <a:off x="5212987" y="185285"/>
            <a:ext cx="6864346" cy="6206956"/>
            <a:chOff x="2620789" y="126562"/>
            <a:chExt cx="6864346" cy="62069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B05809D-04E2-4EB5-87F7-CA99966E84BA}"/>
                </a:ext>
              </a:extLst>
            </p:cNvPr>
            <p:cNvSpPr/>
            <p:nvPr/>
          </p:nvSpPr>
          <p:spPr>
            <a:xfrm>
              <a:off x="4467236" y="2322502"/>
              <a:ext cx="2952924" cy="2927758"/>
            </a:xfrm>
            <a:prstGeom prst="ellipse">
              <a:avLst/>
            </a:prstGeom>
            <a:solidFill>
              <a:srgbClr val="E48312">
                <a:alpha val="6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Metrology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A66EB85-923C-4837-BB61-57A708A186DC}"/>
                </a:ext>
              </a:extLst>
            </p:cNvPr>
            <p:cNvSpPr/>
            <p:nvPr/>
          </p:nvSpPr>
          <p:spPr>
            <a:xfrm>
              <a:off x="6205908" y="3539457"/>
              <a:ext cx="2915175" cy="2794061"/>
            </a:xfrm>
            <a:prstGeom prst="ellipse">
              <a:avLst/>
            </a:prstGeom>
            <a:solidFill>
              <a:srgbClr val="C2BC80">
                <a:alpha val="6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Material characterization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66506C-9F27-4B1B-8F1F-7061ABD722CD}"/>
                </a:ext>
              </a:extLst>
            </p:cNvPr>
            <p:cNvSpPr txBox="1"/>
            <p:nvPr/>
          </p:nvSpPr>
          <p:spPr>
            <a:xfrm rot="18658525">
              <a:off x="6142097" y="3876271"/>
              <a:ext cx="1627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Thermal properties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053A4C-6289-46F0-95A8-11714C14E4A5}"/>
                </a:ext>
              </a:extLst>
            </p:cNvPr>
            <p:cNvSpPr/>
            <p:nvPr/>
          </p:nvSpPr>
          <p:spPr>
            <a:xfrm>
              <a:off x="2620789" y="1607740"/>
              <a:ext cx="2915175" cy="2794061"/>
            </a:xfrm>
            <a:prstGeom prst="ellipse">
              <a:avLst/>
            </a:prstGeom>
            <a:solidFill>
              <a:srgbClr val="6AC6D8">
                <a:alpha val="6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Assembly process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986EB8-8B8A-4A08-9552-3CC308032B27}"/>
                </a:ext>
              </a:extLst>
            </p:cNvPr>
            <p:cNvSpPr/>
            <p:nvPr/>
          </p:nvSpPr>
          <p:spPr>
            <a:xfrm>
              <a:off x="4305802" y="149201"/>
              <a:ext cx="2915175" cy="2794061"/>
            </a:xfrm>
            <a:prstGeom prst="ellipse">
              <a:avLst/>
            </a:prstGeom>
            <a:solidFill>
              <a:srgbClr val="FFC000">
                <a:alpha val="6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Robotic Arm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300356-E8A4-4982-B3DF-908909934DD2}"/>
                </a:ext>
              </a:extLst>
            </p:cNvPr>
            <p:cNvSpPr txBox="1"/>
            <p:nvPr/>
          </p:nvSpPr>
          <p:spPr>
            <a:xfrm rot="18170035">
              <a:off x="4153516" y="3129433"/>
              <a:ext cx="1627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High accuracy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BF71ED-3D0C-4189-8341-23839C286BE0}"/>
                </a:ext>
              </a:extLst>
            </p:cNvPr>
            <p:cNvSpPr txBox="1"/>
            <p:nvPr/>
          </p:nvSpPr>
          <p:spPr>
            <a:xfrm rot="2562881">
              <a:off x="4359981" y="2116370"/>
              <a:ext cx="1627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Complex assembly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E91327-65A6-4543-B598-763E1DE783B2}"/>
                </a:ext>
              </a:extLst>
            </p:cNvPr>
            <p:cNvSpPr txBox="1"/>
            <p:nvPr/>
          </p:nvSpPr>
          <p:spPr>
            <a:xfrm>
              <a:off x="5213811" y="2387158"/>
              <a:ext cx="1627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New metrology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BE7E1A-D90B-425B-90C3-A86F5C529EFE}"/>
                </a:ext>
              </a:extLst>
            </p:cNvPr>
            <p:cNvSpPr/>
            <p:nvPr/>
          </p:nvSpPr>
          <p:spPr>
            <a:xfrm>
              <a:off x="6569960" y="126562"/>
              <a:ext cx="2915175" cy="2794061"/>
            </a:xfrm>
            <a:prstGeom prst="ellipse">
              <a:avLst/>
            </a:prstGeom>
            <a:solidFill>
              <a:srgbClr val="C2BC80">
                <a:alpha val="6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Manufacturing process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3E7B1D-307F-4BFA-A3D5-95940BA5EB80}"/>
                </a:ext>
              </a:extLst>
            </p:cNvPr>
            <p:cNvSpPr/>
            <p:nvPr/>
          </p:nvSpPr>
          <p:spPr>
            <a:xfrm rot="16200000">
              <a:off x="6059411" y="1237285"/>
              <a:ext cx="15835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Additive manufacturing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71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93B4-3BF6-47BB-8369-94DAFB2E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 </a:t>
            </a:r>
            <a:r>
              <a:rPr lang="fr-FR" dirty="0" err="1"/>
              <a:t>years</a:t>
            </a:r>
            <a:r>
              <a:rPr lang="fr-FR" dirty="0"/>
              <a:t> of expertise @ CPPM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C3DA-B759-4254-B99D-CF3B6324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9548349" cy="20719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Cppm</a:t>
            </a:r>
            <a:r>
              <a:rPr lang="en-US" dirty="0"/>
              <a:t> was involved in Aleph, Delphi, Pixel, IBL and now ITK pixel construction and installation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Skill developed  in materials and assembly geometrical and thermal properties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Contact and Non contact Metrology (</a:t>
            </a:r>
            <a:r>
              <a:rPr lang="en-US" dirty="0" err="1"/>
              <a:t>Crysta</a:t>
            </a:r>
            <a:r>
              <a:rPr lang="en-US" dirty="0"/>
              <a:t> Apex 9166 Mitutoyo MMT, SP25 scanning system, Laser Scanning system, QVP camera probing..) complete measurement capability @ CPPM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Skill developed in semi automated electronic assembly (Glue deposition, module handling and precise placement)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4AE7F-8D05-4E87-8D4A-BD598510C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71" y="4084678"/>
            <a:ext cx="1915553" cy="2071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35F3C5-DAC7-471C-A195-06AC80B7A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89" y="3816990"/>
            <a:ext cx="2556289" cy="249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6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9955-33A3-44BF-9365-E654398C4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Made @ CPPM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EBE8-A693-4616-92AB-DA1E6730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25" y="1803789"/>
            <a:ext cx="6041751" cy="42726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2 years ago, we developed the adaptation of STIL optical sensors on the Mitutoyo MMT. This development offer us the capability to measure by scanning large variety of materials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has permit us to develop our capacity to measure pieces under different temperature conditions and extract the thermal deformations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CPPM is the only site in the collaboration where thermal deformations are measures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laser scanning is now largely used by </a:t>
            </a:r>
            <a:r>
              <a:rPr lang="en-US" dirty="0" err="1"/>
              <a:t>Madmax</a:t>
            </a:r>
            <a:r>
              <a:rPr lang="en-US" dirty="0"/>
              <a:t> to probe the crystals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F5B2E-6461-4582-A6C7-A7E2D446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327" y="1928091"/>
            <a:ext cx="2862715" cy="3603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1A7A2-2CF0-40EB-B6F1-1B9A7D7E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59" y="2121629"/>
            <a:ext cx="2399585" cy="18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9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28FA-2CDE-4402-98C7-9D7EA0EB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source of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0B8AC-4208-4333-ACD2-99537CA6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Keep  our Metrological capability and improv it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Develop our capability to perform such metrology under various thermal condition even cryogenic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Keep developing the STIL scanning system, automation improvement </a:t>
            </a:r>
          </a:p>
        </p:txBody>
      </p:sp>
    </p:spTree>
    <p:extLst>
      <p:ext uri="{BB962C8B-B14F-4D97-AF65-F5344CB8AC3E}">
        <p14:creationId xmlns:p14="http://schemas.microsoft.com/office/powerpoint/2010/main" val="2003035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412C-2226-407E-9EED-D04BCC31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01BE-55E2-42B8-88DE-53AEF05E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14241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Since Atlas Pixel detector we developed automated process to deposit modules on support structure </a:t>
            </a:r>
            <a:r>
              <a:rPr lang="en-US" dirty="0">
                <a:sym typeface="Wingdings" panose="05000000000000000000" pitchFamily="2" charset="2"/>
              </a:rPr>
              <a:t> better accuracy, high repeatability, process safety, complex motions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Detectors, especially tracked will integer more and more modules (1400 module on the actual Atlas Pixel detector, 11000 Modules on the future ITK PIXEL </a:t>
            </a:r>
            <a:r>
              <a:rPr lang="en-US" dirty="0" err="1">
                <a:sym typeface="Wingdings" panose="05000000000000000000" pitchFamily="2" charset="2"/>
              </a:rPr>
              <a:t>dectector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Placement accuracy is in the order of ±0.05 mm 3σ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3364F-A21B-40CB-9190-3D180642E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967" y="1845734"/>
            <a:ext cx="3026740" cy="412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7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FFDD-7734-49B2-BC9C-FC40C9D75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assembly </a:t>
            </a:r>
          </a:p>
        </p:txBody>
      </p:sp>
      <p:pic>
        <p:nvPicPr>
          <p:cNvPr id="5" name="Online Media 4" title="Dépôt colle">
            <a:hlinkClick r:id="" action="ppaction://media"/>
            <a:extLst>
              <a:ext uri="{FF2B5EF4-FFF2-40B4-BE49-F238E27FC236}">
                <a16:creationId xmlns:a16="http://schemas.microsoft.com/office/drawing/2014/main" id="{80FD916C-BC43-4A1A-A15D-BE45802867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29077" y="587229"/>
            <a:ext cx="3506597" cy="19724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F93248-08B1-4508-BA4E-F08D40412511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14241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887FB3-1B82-4983-8A1E-2BB4ABC9B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97" y="1845734"/>
            <a:ext cx="3464933" cy="44066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CB4859-4F7D-4EA0-9950-9B5341C03ED4}"/>
              </a:ext>
            </a:extLst>
          </p:cNvPr>
          <p:cNvSpPr txBox="1">
            <a:spLocks/>
          </p:cNvSpPr>
          <p:nvPr/>
        </p:nvSpPr>
        <p:spPr>
          <a:xfrm>
            <a:off x="1249680" y="1998134"/>
            <a:ext cx="3464933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One development which was started few years ago and which will be developed consists to transform a full automated MTT to a glue deposition device and a automated module assembly device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Demonstrator has been already developed, final tool need to be designed , tested and qualified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5BFBE4-12A1-4D76-9771-604445F39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153" y="3685695"/>
            <a:ext cx="4574742" cy="25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3E1C-3271-444A-B1A1-AA0A2D62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motions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10F40-01E3-45BB-9E81-A6F10672C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707902" cy="203836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Here is an example of what was necessary to repair a module on Pixel detector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Pixel replacement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Usually 4 to 5 DOF systems needs to be designed to satisfy the complex assembly we are performing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C8182-1699-4BBA-8AE8-C0D721519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82" y="1737360"/>
            <a:ext cx="6359249" cy="36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742D2-EF14-4E36-BDE0-A725F328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source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7FAEB-8975-460E-81CF-7E1891CBB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High precision 6DOF systems development for multi purpose </a:t>
            </a:r>
            <a:r>
              <a:rPr lang="en-US" dirty="0" err="1"/>
              <a:t>acticities</a:t>
            </a:r>
            <a:r>
              <a:rPr lang="en-US" dirty="0"/>
              <a:t> (glue deposition, module loading and integration, automated connections, metrology/scanning)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61246-D73D-44C1-8770-B863F679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8" y="3212982"/>
            <a:ext cx="3192350" cy="1653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640CA-FCA7-495D-9904-776A943F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14" y="3004415"/>
            <a:ext cx="2527489" cy="27957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D7FAF-3C24-4B18-B548-8DC11744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4D3B3-4918-4C27-AA14-C3A926EB2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042" y="2770088"/>
            <a:ext cx="3155468" cy="33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970E-765B-4B3A-81A1-57FFFBCD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robot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764B-2337-4299-BA3D-BF02A2E2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40415" cy="3959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Robotization is the growing in all industries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This offer the 6DOF we are looking for with a high precision and repeatability capacity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Our goal is to develop capacity to deposit glues, thermal past, modules or even services with such robotic 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Arm can be operated under a MMT and therefor improvement of the accuracy and Robot/MMT collaboration developed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Arm could be equipped with scanning syst to perform complex parts geometrical control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F7B32-AF0B-4CCD-8603-CD29F499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557" y="2308815"/>
            <a:ext cx="5092769" cy="30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639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</TotalTime>
  <Words>623</Words>
  <Application>Microsoft Office PowerPoint</Application>
  <PresentationFormat>Widescreen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Mechanical R&amp;D @ CPPM</vt:lpstr>
      <vt:lpstr>20 years of expertise @ CPPM</vt:lpstr>
      <vt:lpstr>Developments Made @ CPPM</vt:lpstr>
      <vt:lpstr>First source of development </vt:lpstr>
      <vt:lpstr>Electronic assembly</vt:lpstr>
      <vt:lpstr>Electronic assembly </vt:lpstr>
      <vt:lpstr>Complex motions </vt:lpstr>
      <vt:lpstr>Second source of development</vt:lpstr>
      <vt:lpstr>Universal robot</vt:lpstr>
      <vt:lpstr>Robot arm for the future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R&amp;D @ CPPM</dc:title>
  <dc:creator>Eric Vigeolas</dc:creator>
  <cp:lastModifiedBy>Eric Vigeolas</cp:lastModifiedBy>
  <cp:revision>15</cp:revision>
  <dcterms:created xsi:type="dcterms:W3CDTF">2020-06-22T11:53:09Z</dcterms:created>
  <dcterms:modified xsi:type="dcterms:W3CDTF">2020-06-22T14:18:37Z</dcterms:modified>
</cp:coreProperties>
</file>