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0" r:id="rId3"/>
    <p:sldId id="282" r:id="rId4"/>
    <p:sldId id="283" r:id="rId5"/>
    <p:sldId id="284" r:id="rId6"/>
    <p:sldId id="285" r:id="rId7"/>
    <p:sldId id="287" r:id="rId8"/>
    <p:sldId id="286" r:id="rId9"/>
    <p:sldId id="28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65"/>
    <p:restoredTop sz="96671"/>
  </p:normalViewPr>
  <p:slideViewPr>
    <p:cSldViewPr snapToGrid="0" snapToObjects="1">
      <p:cViewPr varScale="1">
        <p:scale>
          <a:sx n="114" d="100"/>
          <a:sy n="114" d="100"/>
        </p:scale>
        <p:origin x="184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39E2F-455F-6B4A-8249-392A2D612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90EB6-6351-814B-8EFA-57E67BDF27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B6449-C5B1-954C-A843-A5A401798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7AE84-2B89-E94C-8A73-5476AA58A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995AA-C2F9-AF47-83E0-677953B36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E75E0-EC38-C240-AAC2-42E57318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16C80-032D-BB4D-82A0-960EE8A05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0D85E-DF67-574E-AEED-38F9387CB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04160-DEDC-BE4B-9CB3-ABB0B4E1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4524-D358-9A49-BD0D-8851A0BB0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6AF78A-394C-CC4F-9D69-171E3EBB0A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98FBC-7055-8447-BA23-AD2B85FD6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1440A-71A8-C141-AAEE-44C60546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3A5BD-46E8-D64A-BD13-91CB7045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53DB4-5B30-E04E-AB74-B73907B2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0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A3079-9933-544D-A31F-AB883F62F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F38AB-0D7C-F640-B322-F846149D5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B958A-B663-304A-B70A-A8C4E302A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3CEA9-A63F-CB49-866C-C3B0294AC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00F16-44D6-C047-B25D-A1694F421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0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0EEE8-90A5-6C42-933E-8C3354EE0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024AA-F6A2-E24A-A33B-56B33D6DC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F5768-AE0D-A740-8CB0-5572DBAFB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0A850-3B81-CE42-A064-3B203A02C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74219-4C26-7D49-9686-4DCFC465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1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388DF-50E7-0F47-9098-809F8FA9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06803-177D-4749-9980-A9D0DC3D24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62D05-04AB-0745-958C-67E14800B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913EE-E94E-964D-BEA6-17023F7D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B2F8B-1F7A-1349-A14E-95E1A98A4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3549B-A1DD-3F45-9D4C-55EBF37D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6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DF13-D56F-8342-9B6F-57B97231E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6A41E-982C-9E48-96A1-7332FE8D8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8293D-4753-6040-8A8A-D579A4E4A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EF6D80-A2B6-E149-8197-33F7C4F55B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E1ACC0-78E1-1849-95ED-AA103B57D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7F821C-D488-5F44-B175-C20B8F5C6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F92D31-2592-914E-8AA5-7B9E9B84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D96192-D42B-8347-B061-F3938A5C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9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E46C7-94F8-704B-A953-CD145E0D3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D2A2A7-4D9C-C344-9E2E-6B728B0DF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2898D-F1F7-FA46-AE7E-9458AAE48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7DB92-7B45-0244-A0E9-D27C91DA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96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B7CC35-AF0B-3D49-85D2-5E09286C5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EA8AE8-5FA5-3544-81D4-59961000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84FD3-332E-944D-BB31-038D5773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0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3B1F4-F52C-894C-B0A8-75B8B0E64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53B95-1521-994C-9585-B533399D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4AA8E-87BB-A147-B1B1-6E2DBF132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9B5D6-B8E8-6549-81A5-735624B1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F9B6D-5887-AB48-8929-AF1EBDFF6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109C0-E61B-FB40-88A9-C7BEA7A7C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0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A1F3-C559-5445-9017-39D2BB67C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E001EB-A220-EA40-AEAD-DB4DFCBBA4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2AB69-7FF6-D349-B272-945612680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7D24A-0186-6649-B8E3-DFE78AFB0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C154F-0692-CE43-8C92-B127D19E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CF98A8-92F9-CA42-A9E8-8EEC4A0B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6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91119C-B447-EF45-A86C-2721B71E2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3D02-D046-0B4C-BFCD-299651692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A2FF4-F492-0049-84E9-ACB4D701F6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0ED25-54D2-8349-B7B4-E50329CC09EA}" type="datetimeFigureOut">
              <a:rPr lang="en-US" smtClean="0"/>
              <a:t>6/4/20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051C0-EDB6-DC4A-9E8B-136F7DB4B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C1538-E764-F443-BF2E-1C8E14FE3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CF115-9DCE-BD44-A112-4D0CCA22B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6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yrte.obspm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A40D78D-2CD2-1D45-A670-08A49A418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061882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June 2020 update on the </a:t>
            </a:r>
            <a:br>
              <a:rPr lang="en-US" sz="4800" dirty="0"/>
            </a:br>
            <a:r>
              <a:rPr lang="en-US" sz="4800" dirty="0">
                <a:solidFill>
                  <a:schemeClr val="accent2"/>
                </a:solidFill>
                <a:latin typeface="+mn-lt"/>
              </a:rPr>
              <a:t>time distribution system R&amp;D</a:t>
            </a:r>
            <a:br>
              <a:rPr lang="en-US" sz="4800" dirty="0">
                <a:solidFill>
                  <a:schemeClr val="accent2"/>
                </a:solidFill>
                <a:latin typeface="+mn-lt"/>
              </a:rPr>
            </a:br>
            <a:r>
              <a:rPr lang="en-US" sz="4800" dirty="0"/>
              <a:t>for the Hyper-</a:t>
            </a:r>
            <a:r>
              <a:rPr lang="en-US" sz="4800" dirty="0" err="1"/>
              <a:t>Kamiokande</a:t>
            </a:r>
            <a:r>
              <a:rPr lang="en-US" sz="4800" dirty="0"/>
              <a:t> experiment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06F16-042C-9641-961B-6DDDFC085F8C}"/>
              </a:ext>
            </a:extLst>
          </p:cNvPr>
          <p:cNvSpPr txBox="1"/>
          <p:nvPr/>
        </p:nvSpPr>
        <p:spPr>
          <a:xfrm>
            <a:off x="0" y="648866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stefano</a:t>
            </a:r>
            <a:r>
              <a:rPr lang="en-US" dirty="0"/>
              <a:t> </a:t>
            </a:r>
            <a:r>
              <a:rPr lang="en-US" dirty="0" err="1"/>
              <a:t>russo</a:t>
            </a:r>
            <a:r>
              <a:rPr lang="en-US" dirty="0"/>
              <a:t> LPNHE Paris, HK meeting 05/06/2020</a:t>
            </a:r>
          </a:p>
        </p:txBody>
      </p:sp>
    </p:spTree>
    <p:extLst>
      <p:ext uri="{BB962C8B-B14F-4D97-AF65-F5344CB8AC3E}">
        <p14:creationId xmlns:p14="http://schemas.microsoft.com/office/powerpoint/2010/main" val="157358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84483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GNSS/UTC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272F8F-FD6A-2343-BBA0-A65F45A88FC8}"/>
              </a:ext>
            </a:extLst>
          </p:cNvPr>
          <p:cNvSpPr txBox="1">
            <a:spLocks/>
          </p:cNvSpPr>
          <p:nvPr/>
        </p:nvSpPr>
        <p:spPr>
          <a:xfrm>
            <a:off x="124860" y="5670197"/>
            <a:ext cx="12067140" cy="94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/>
              <a:t>Thanks to the close and fruitful collaboration with SYRTE (</a:t>
            </a:r>
            <a:r>
              <a:rPr lang="fr-FR" sz="2600" dirty="0">
                <a:hlinkClick r:id="rId2"/>
              </a:rPr>
              <a:t>https://syrte.obspm.fr</a:t>
            </a:r>
            <a:r>
              <a:rPr lang="fr-FR" sz="2600" dirty="0"/>
              <a:t>)</a:t>
            </a:r>
            <a:r>
              <a:rPr lang="en-US" sz="2600" dirty="0"/>
              <a:t> colleagues we have selected the architecture most suitable for HK. The next phase will be to select and test components  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C990EE-E132-4A46-9DD3-3E8B06F61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32" y="-758575"/>
            <a:ext cx="6428772" cy="6428772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0883B10-1AF4-5B43-9597-7BE574CADBEC}"/>
              </a:ext>
            </a:extLst>
          </p:cNvPr>
          <p:cNvSpPr/>
          <p:nvPr/>
        </p:nvSpPr>
        <p:spPr>
          <a:xfrm>
            <a:off x="7410069" y="3801808"/>
            <a:ext cx="1287738" cy="600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GNSS receiver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60FD97-A3D3-B84D-AA3A-4E0B2CDCEA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5490" y="882343"/>
            <a:ext cx="887150" cy="855304"/>
          </a:xfrm>
          <a:prstGeom prst="rect">
            <a:avLst/>
          </a:prstGeom>
        </p:spPr>
      </p:pic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D97C1045-1661-3940-8539-E58C36D42D4A}"/>
              </a:ext>
            </a:extLst>
          </p:cNvPr>
          <p:cNvCxnSpPr>
            <a:cxnSpLocks/>
            <a:endCxn id="6" idx="3"/>
          </p:cNvCxnSpPr>
          <p:nvPr/>
        </p:nvCxnSpPr>
        <p:spPr>
          <a:xfrm rot="5400000">
            <a:off x="8645927" y="3726153"/>
            <a:ext cx="427854" cy="32409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C3ADF008-AC8C-E240-BC23-2694C8A3372B}"/>
              </a:ext>
            </a:extLst>
          </p:cNvPr>
          <p:cNvSpPr/>
          <p:nvPr/>
        </p:nvSpPr>
        <p:spPr>
          <a:xfrm>
            <a:off x="8877782" y="3558523"/>
            <a:ext cx="266217" cy="11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684D507B-E3B0-1D4B-9FB2-F9ACF90FA6FC}"/>
              </a:ext>
            </a:extLst>
          </p:cNvPr>
          <p:cNvSpPr/>
          <p:nvPr/>
        </p:nvSpPr>
        <p:spPr>
          <a:xfrm>
            <a:off x="1833449" y="3594376"/>
            <a:ext cx="938614" cy="101119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684689A-7707-BD42-AD22-9BC2546E08C5}"/>
              </a:ext>
            </a:extLst>
          </p:cNvPr>
          <p:cNvSpPr/>
          <p:nvPr/>
        </p:nvSpPr>
        <p:spPr>
          <a:xfrm>
            <a:off x="3613855" y="3795716"/>
            <a:ext cx="1287738" cy="60063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Time distribution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3A855EA-0F9E-8643-9B35-4AE822AFE300}"/>
              </a:ext>
            </a:extLst>
          </p:cNvPr>
          <p:cNvCxnSpPr>
            <a:stCxn id="11" idx="1"/>
            <a:endCxn id="10" idx="4"/>
          </p:cNvCxnSpPr>
          <p:nvPr/>
        </p:nvCxnSpPr>
        <p:spPr>
          <a:xfrm flipH="1">
            <a:off x="2772063" y="4096034"/>
            <a:ext cx="841792" cy="393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287A6D-22CD-A04C-9203-BB7FAC965E97}"/>
              </a:ext>
            </a:extLst>
          </p:cNvPr>
          <p:cNvCxnSpPr/>
          <p:nvPr/>
        </p:nvCxnSpPr>
        <p:spPr>
          <a:xfrm flipH="1" flipV="1">
            <a:off x="2739316" y="3888199"/>
            <a:ext cx="315245" cy="20783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191831-1354-2B45-BB9E-CA60E4596830}"/>
              </a:ext>
            </a:extLst>
          </p:cNvPr>
          <p:cNvCxnSpPr/>
          <p:nvPr/>
        </p:nvCxnSpPr>
        <p:spPr>
          <a:xfrm flipH="1">
            <a:off x="2772063" y="4096034"/>
            <a:ext cx="278937" cy="1698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F8CFE56-E187-A84C-A0B5-E122FD15EA44}"/>
              </a:ext>
            </a:extLst>
          </p:cNvPr>
          <p:cNvSpPr/>
          <p:nvPr/>
        </p:nvSpPr>
        <p:spPr>
          <a:xfrm>
            <a:off x="4634355" y="4491116"/>
            <a:ext cx="909917" cy="72700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Atomic</a:t>
            </a:r>
          </a:p>
          <a:p>
            <a:pPr algn="ctr"/>
            <a:r>
              <a:rPr lang="en-US" sz="1600" dirty="0"/>
              <a:t>clock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4F8285-5A4E-5349-B00D-C478C531661E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5089314" y="4096034"/>
            <a:ext cx="0" cy="3950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2961952-3C5C-B54C-BD8A-60FA0ABBA237}"/>
              </a:ext>
            </a:extLst>
          </p:cNvPr>
          <p:cNvCxnSpPr/>
          <p:nvPr/>
        </p:nvCxnSpPr>
        <p:spPr>
          <a:xfrm flipH="1">
            <a:off x="4901593" y="4096034"/>
            <a:ext cx="17929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5E953CC8-E886-3F44-96F3-005B183E1856}"/>
              </a:ext>
            </a:extLst>
          </p:cNvPr>
          <p:cNvCxnSpPr>
            <a:stCxn id="15" idx="3"/>
            <a:endCxn id="6" idx="1"/>
          </p:cNvCxnSpPr>
          <p:nvPr/>
        </p:nvCxnSpPr>
        <p:spPr>
          <a:xfrm flipV="1">
            <a:off x="5544272" y="4102126"/>
            <a:ext cx="1865797" cy="752491"/>
          </a:xfrm>
          <a:prstGeom prst="bentConnector3">
            <a:avLst>
              <a:gd name="adj1" fmla="val 24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808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84483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GNSS/UTC – Key components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272F8F-FD6A-2343-BBA0-A65F45A88FC8}"/>
              </a:ext>
            </a:extLst>
          </p:cNvPr>
          <p:cNvSpPr txBox="1">
            <a:spLocks/>
          </p:cNvSpPr>
          <p:nvPr/>
        </p:nvSpPr>
        <p:spPr>
          <a:xfrm>
            <a:off x="124860" y="3722695"/>
            <a:ext cx="12067140" cy="3130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3600" dirty="0"/>
              <a:t>Atomic Clock</a:t>
            </a:r>
          </a:p>
          <a:p>
            <a:pPr>
              <a:buFontTx/>
              <a:buChar char="-"/>
            </a:pPr>
            <a:r>
              <a:rPr lang="en-US" sz="3600" dirty="0"/>
              <a:t>Multi GNSS receiver and Antenna </a:t>
            </a:r>
          </a:p>
          <a:p>
            <a:pPr>
              <a:buFontTx/>
              <a:buChar char="-"/>
            </a:pPr>
            <a:r>
              <a:rPr lang="en-US" sz="3600" dirty="0"/>
              <a:t>Distribution system between Atomic Clock and GNSS receiver</a:t>
            </a:r>
          </a:p>
          <a:p>
            <a:pPr>
              <a:buFontTx/>
              <a:buChar char="-"/>
            </a:pPr>
            <a:r>
              <a:rPr lang="en-US" sz="3600" dirty="0"/>
              <a:t>Software correction for UTC correlation</a:t>
            </a:r>
          </a:p>
          <a:p>
            <a:pPr>
              <a:buFontTx/>
              <a:buChar char="-"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C990EE-E132-4A46-9DD3-3E8B06F61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45980"/>
            <a:ext cx="3242440" cy="3242440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0883B10-1AF4-5B43-9597-7BE574CADBEC}"/>
              </a:ext>
            </a:extLst>
          </p:cNvPr>
          <p:cNvSpPr/>
          <p:nvPr/>
        </p:nvSpPr>
        <p:spPr>
          <a:xfrm>
            <a:off x="3339919" y="2017155"/>
            <a:ext cx="786077" cy="301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GNSS receiver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60FD97-A3D3-B84D-AA3A-4E0B2CDCE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160" y="825685"/>
            <a:ext cx="530606" cy="511559"/>
          </a:xfrm>
          <a:prstGeom prst="rect">
            <a:avLst/>
          </a:prstGeom>
        </p:spPr>
      </p:pic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D97C1045-1661-3940-8539-E58C36D42D4A}"/>
              </a:ext>
            </a:extLst>
          </p:cNvPr>
          <p:cNvCxnSpPr>
            <a:cxnSpLocks/>
            <a:stCxn id="9" idx="4"/>
            <a:endCxn id="6" idx="3"/>
          </p:cNvCxnSpPr>
          <p:nvPr/>
        </p:nvCxnSpPr>
        <p:spPr>
          <a:xfrm rot="5400000">
            <a:off x="3997305" y="1898018"/>
            <a:ext cx="398749" cy="14136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C3ADF008-AC8C-E240-BC23-2694C8A3372B}"/>
              </a:ext>
            </a:extLst>
          </p:cNvPr>
          <p:cNvSpPr/>
          <p:nvPr/>
        </p:nvSpPr>
        <p:spPr>
          <a:xfrm>
            <a:off x="4185748" y="1683552"/>
            <a:ext cx="163227" cy="85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684D507B-E3B0-1D4B-9FB2-F9ACF90FA6FC}"/>
              </a:ext>
            </a:extLst>
          </p:cNvPr>
          <p:cNvSpPr/>
          <p:nvPr/>
        </p:nvSpPr>
        <p:spPr>
          <a:xfrm>
            <a:off x="556772" y="1896100"/>
            <a:ext cx="562855" cy="6714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684689A-7707-BD42-AD22-9BC2546E08C5}"/>
              </a:ext>
            </a:extLst>
          </p:cNvPr>
          <p:cNvSpPr/>
          <p:nvPr/>
        </p:nvSpPr>
        <p:spPr>
          <a:xfrm>
            <a:off x="1493070" y="2086289"/>
            <a:ext cx="832781" cy="30031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Time distribution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3A855EA-0F9E-8643-9B35-4AE822AFE300}"/>
              </a:ext>
            </a:extLst>
          </p:cNvPr>
          <p:cNvCxnSpPr>
            <a:cxnSpLocks/>
            <a:stCxn id="11" idx="1"/>
            <a:endCxn id="10" idx="4"/>
          </p:cNvCxnSpPr>
          <p:nvPr/>
        </p:nvCxnSpPr>
        <p:spPr>
          <a:xfrm flipH="1" flipV="1">
            <a:off x="1119627" y="2231844"/>
            <a:ext cx="373443" cy="46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287A6D-22CD-A04C-9203-BB7FAC965E97}"/>
              </a:ext>
            </a:extLst>
          </p:cNvPr>
          <p:cNvCxnSpPr>
            <a:cxnSpLocks/>
          </p:cNvCxnSpPr>
          <p:nvPr/>
        </p:nvCxnSpPr>
        <p:spPr>
          <a:xfrm flipH="1" flipV="1">
            <a:off x="1086881" y="2022658"/>
            <a:ext cx="315245" cy="20783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191831-1354-2B45-BB9E-CA60E4596830}"/>
              </a:ext>
            </a:extLst>
          </p:cNvPr>
          <p:cNvCxnSpPr>
            <a:cxnSpLocks/>
          </p:cNvCxnSpPr>
          <p:nvPr/>
        </p:nvCxnSpPr>
        <p:spPr>
          <a:xfrm flipH="1">
            <a:off x="1119628" y="2230493"/>
            <a:ext cx="278937" cy="1698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F8CFE56-E187-A84C-A0B5-E122FD15EA44}"/>
              </a:ext>
            </a:extLst>
          </p:cNvPr>
          <p:cNvSpPr/>
          <p:nvPr/>
        </p:nvSpPr>
        <p:spPr>
          <a:xfrm>
            <a:off x="2224084" y="2459783"/>
            <a:ext cx="562113" cy="36350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Atomic</a:t>
            </a:r>
          </a:p>
          <a:p>
            <a:pPr algn="ctr"/>
            <a:r>
              <a:rPr lang="en-US" sz="800" dirty="0"/>
              <a:t>clock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4F8285-5A4E-5349-B00D-C478C531661E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2505141" y="2230493"/>
            <a:ext cx="0" cy="2292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2961952-3C5C-B54C-BD8A-60FA0ABBA237}"/>
              </a:ext>
            </a:extLst>
          </p:cNvPr>
          <p:cNvCxnSpPr>
            <a:cxnSpLocks/>
          </p:cNvCxnSpPr>
          <p:nvPr/>
        </p:nvCxnSpPr>
        <p:spPr>
          <a:xfrm flipH="1">
            <a:off x="2325851" y="2230493"/>
            <a:ext cx="17929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5E953CC8-E886-3F44-96F3-005B183E1856}"/>
              </a:ext>
            </a:extLst>
          </p:cNvPr>
          <p:cNvCxnSpPr>
            <a:cxnSpLocks/>
            <a:stCxn id="15" idx="3"/>
            <a:endCxn id="6" idx="1"/>
          </p:cNvCxnSpPr>
          <p:nvPr/>
        </p:nvCxnSpPr>
        <p:spPr>
          <a:xfrm flipV="1">
            <a:off x="2786197" y="2168076"/>
            <a:ext cx="553722" cy="4734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975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84483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Atomic Clock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272F8F-FD6A-2343-BBA0-A65F45A88FC8}"/>
              </a:ext>
            </a:extLst>
          </p:cNvPr>
          <p:cNvSpPr txBox="1">
            <a:spLocks/>
          </p:cNvSpPr>
          <p:nvPr/>
        </p:nvSpPr>
        <p:spPr>
          <a:xfrm>
            <a:off x="0" y="3180362"/>
            <a:ext cx="12192000" cy="359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2400" dirty="0"/>
              <a:t>The atomic clock is the foundation of the local time base</a:t>
            </a:r>
          </a:p>
          <a:p>
            <a:pPr>
              <a:buFontTx/>
              <a:buChar char="-"/>
            </a:pPr>
            <a:r>
              <a:rPr lang="en-US" sz="2400" dirty="0"/>
              <a:t>Needs to be as stable as possible </a:t>
            </a:r>
          </a:p>
          <a:p>
            <a:pPr>
              <a:buFontTx/>
              <a:buChar char="-"/>
            </a:pPr>
            <a:r>
              <a:rPr lang="en-US" sz="2400" dirty="0"/>
              <a:t>A good tradeoff between cost and performance could be a “Passive Hydrogen Maser”</a:t>
            </a:r>
          </a:p>
          <a:p>
            <a:pPr lvl="1">
              <a:buFontTx/>
              <a:buChar char="-"/>
            </a:pPr>
            <a:r>
              <a:rPr lang="en-US" sz="2000" dirty="0"/>
              <a:t>Frequency stability: 5</a:t>
            </a:r>
            <a:r>
              <a:rPr lang="en-US" sz="2000" baseline="30000" dirty="0"/>
              <a:t>-13</a:t>
            </a:r>
            <a:r>
              <a:rPr lang="en-US" sz="2000" dirty="0"/>
              <a:t>s @ 1s, 4</a:t>
            </a:r>
            <a:r>
              <a:rPr lang="en-US" sz="2000" baseline="30000" dirty="0"/>
              <a:t>-15</a:t>
            </a:r>
            <a:r>
              <a:rPr lang="en-US" sz="2000" dirty="0"/>
              <a:t>s @ 1day </a:t>
            </a:r>
          </a:p>
          <a:p>
            <a:pPr lvl="1">
              <a:buFontTx/>
              <a:buChar char="-"/>
            </a:pPr>
            <a:r>
              <a:rPr lang="en-US" sz="2000" dirty="0"/>
              <a:t>Jitter equivalent: 0.5 </a:t>
            </a:r>
            <a:r>
              <a:rPr lang="en-US" sz="2000" dirty="0" err="1"/>
              <a:t>ps</a:t>
            </a:r>
            <a:r>
              <a:rPr lang="en-US" sz="2000" dirty="0"/>
              <a:t> on RF signals, &lt;40 </a:t>
            </a:r>
            <a:r>
              <a:rPr lang="en-US" sz="2000" dirty="0" err="1"/>
              <a:t>ps</a:t>
            </a:r>
            <a:r>
              <a:rPr lang="en-US" sz="2000" dirty="0"/>
              <a:t> on PPS</a:t>
            </a:r>
          </a:p>
          <a:p>
            <a:pPr lvl="1">
              <a:buFontTx/>
              <a:buChar char="-"/>
            </a:pPr>
            <a:r>
              <a:rPr lang="en-US" sz="2000" dirty="0"/>
              <a:t>Frequency Drift: 1</a:t>
            </a:r>
            <a:r>
              <a:rPr lang="en-US" sz="2000" baseline="30000" dirty="0"/>
              <a:t>-15</a:t>
            </a:r>
            <a:r>
              <a:rPr lang="en-US" sz="2000" dirty="0"/>
              <a:t>s per 1day (many 1</a:t>
            </a:r>
            <a:r>
              <a:rPr lang="en-US" sz="2000" baseline="30000" dirty="0"/>
              <a:t>-13</a:t>
            </a:r>
            <a:r>
              <a:rPr lang="en-US" sz="2000" dirty="0"/>
              <a:t>s in a year) 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The main problem of this kind of atomic clocks is the medium-long term frequency drift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C990EE-E132-4A46-9DD3-3E8B06F61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45980"/>
            <a:ext cx="3242440" cy="3242440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0883B10-1AF4-5B43-9597-7BE574CADBEC}"/>
              </a:ext>
            </a:extLst>
          </p:cNvPr>
          <p:cNvSpPr/>
          <p:nvPr/>
        </p:nvSpPr>
        <p:spPr>
          <a:xfrm>
            <a:off x="3339919" y="2017155"/>
            <a:ext cx="786077" cy="301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GNSS receiver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60FD97-A3D3-B84D-AA3A-4E0B2CDCE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160" y="825685"/>
            <a:ext cx="530606" cy="511559"/>
          </a:xfrm>
          <a:prstGeom prst="rect">
            <a:avLst/>
          </a:prstGeom>
        </p:spPr>
      </p:pic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D97C1045-1661-3940-8539-E58C36D42D4A}"/>
              </a:ext>
            </a:extLst>
          </p:cNvPr>
          <p:cNvCxnSpPr>
            <a:cxnSpLocks/>
            <a:stCxn id="9" idx="4"/>
            <a:endCxn id="6" idx="3"/>
          </p:cNvCxnSpPr>
          <p:nvPr/>
        </p:nvCxnSpPr>
        <p:spPr>
          <a:xfrm rot="5400000">
            <a:off x="3997305" y="1898018"/>
            <a:ext cx="398749" cy="14136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C3ADF008-AC8C-E240-BC23-2694C8A3372B}"/>
              </a:ext>
            </a:extLst>
          </p:cNvPr>
          <p:cNvSpPr/>
          <p:nvPr/>
        </p:nvSpPr>
        <p:spPr>
          <a:xfrm>
            <a:off x="4185748" y="1683552"/>
            <a:ext cx="163227" cy="85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684D507B-E3B0-1D4B-9FB2-F9ACF90FA6FC}"/>
              </a:ext>
            </a:extLst>
          </p:cNvPr>
          <p:cNvSpPr/>
          <p:nvPr/>
        </p:nvSpPr>
        <p:spPr>
          <a:xfrm>
            <a:off x="556772" y="1896100"/>
            <a:ext cx="562855" cy="6714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684689A-7707-BD42-AD22-9BC2546E08C5}"/>
              </a:ext>
            </a:extLst>
          </p:cNvPr>
          <p:cNvSpPr/>
          <p:nvPr/>
        </p:nvSpPr>
        <p:spPr>
          <a:xfrm>
            <a:off x="1493070" y="2086289"/>
            <a:ext cx="832781" cy="30031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Time distribution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3A855EA-0F9E-8643-9B35-4AE822AFE300}"/>
              </a:ext>
            </a:extLst>
          </p:cNvPr>
          <p:cNvCxnSpPr>
            <a:cxnSpLocks/>
            <a:stCxn id="11" idx="1"/>
            <a:endCxn id="10" idx="4"/>
          </p:cNvCxnSpPr>
          <p:nvPr/>
        </p:nvCxnSpPr>
        <p:spPr>
          <a:xfrm flipH="1" flipV="1">
            <a:off x="1119627" y="2231844"/>
            <a:ext cx="373443" cy="46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287A6D-22CD-A04C-9203-BB7FAC965E97}"/>
              </a:ext>
            </a:extLst>
          </p:cNvPr>
          <p:cNvCxnSpPr>
            <a:cxnSpLocks/>
          </p:cNvCxnSpPr>
          <p:nvPr/>
        </p:nvCxnSpPr>
        <p:spPr>
          <a:xfrm flipH="1" flipV="1">
            <a:off x="1086881" y="2022658"/>
            <a:ext cx="315245" cy="20783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191831-1354-2B45-BB9E-CA60E4596830}"/>
              </a:ext>
            </a:extLst>
          </p:cNvPr>
          <p:cNvCxnSpPr>
            <a:cxnSpLocks/>
          </p:cNvCxnSpPr>
          <p:nvPr/>
        </p:nvCxnSpPr>
        <p:spPr>
          <a:xfrm flipH="1">
            <a:off x="1119628" y="2230493"/>
            <a:ext cx="278937" cy="1698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F8CFE56-E187-A84C-A0B5-E122FD15EA44}"/>
              </a:ext>
            </a:extLst>
          </p:cNvPr>
          <p:cNvSpPr/>
          <p:nvPr/>
        </p:nvSpPr>
        <p:spPr>
          <a:xfrm>
            <a:off x="2224084" y="2459783"/>
            <a:ext cx="562113" cy="36350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Atomic</a:t>
            </a:r>
          </a:p>
          <a:p>
            <a:pPr algn="ctr"/>
            <a:r>
              <a:rPr lang="en-US" sz="800" dirty="0"/>
              <a:t>clock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4F8285-5A4E-5349-B00D-C478C531661E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2505141" y="2230493"/>
            <a:ext cx="0" cy="2292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2961952-3C5C-B54C-BD8A-60FA0ABBA237}"/>
              </a:ext>
            </a:extLst>
          </p:cNvPr>
          <p:cNvCxnSpPr>
            <a:cxnSpLocks/>
          </p:cNvCxnSpPr>
          <p:nvPr/>
        </p:nvCxnSpPr>
        <p:spPr>
          <a:xfrm flipH="1">
            <a:off x="2325851" y="2230493"/>
            <a:ext cx="17929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5E953CC8-E886-3F44-96F3-005B183E1856}"/>
              </a:ext>
            </a:extLst>
          </p:cNvPr>
          <p:cNvCxnSpPr>
            <a:cxnSpLocks/>
            <a:stCxn id="15" idx="3"/>
            <a:endCxn id="6" idx="1"/>
          </p:cNvCxnSpPr>
          <p:nvPr/>
        </p:nvCxnSpPr>
        <p:spPr>
          <a:xfrm flipV="1">
            <a:off x="2786197" y="2168076"/>
            <a:ext cx="553722" cy="4734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65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84483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Multi GNSS Receiver and Antenna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272F8F-FD6A-2343-BBA0-A65F45A88FC8}"/>
              </a:ext>
            </a:extLst>
          </p:cNvPr>
          <p:cNvSpPr txBox="1">
            <a:spLocks/>
          </p:cNvSpPr>
          <p:nvPr/>
        </p:nvSpPr>
        <p:spPr>
          <a:xfrm>
            <a:off x="0" y="2823284"/>
            <a:ext cx="12192000" cy="4034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The GNSS receiver is driven by the atomic clock to ensure short term stability</a:t>
            </a:r>
          </a:p>
          <a:p>
            <a:pPr>
              <a:buFontTx/>
              <a:buChar char="-"/>
            </a:pPr>
            <a:r>
              <a:rPr lang="en-US" sz="2400" dirty="0"/>
              <a:t>The performances are heavily dependent by the antenna field of view (site orography)</a:t>
            </a:r>
          </a:p>
          <a:p>
            <a:pPr>
              <a:buFontTx/>
              <a:buChar char="-"/>
            </a:pPr>
            <a:r>
              <a:rPr lang="en-US" sz="2400" dirty="0"/>
              <a:t>The less satellites are available the less precision is achieved (position and corrections)</a:t>
            </a:r>
          </a:p>
          <a:p>
            <a:pPr>
              <a:buFontTx/>
              <a:buChar char="-"/>
            </a:pPr>
            <a:r>
              <a:rPr lang="en-US" sz="2400" dirty="0"/>
              <a:t>A multi GNSS provides a larger satellites catalog (not only GPS)</a:t>
            </a:r>
          </a:p>
          <a:p>
            <a:pPr>
              <a:buFontTx/>
              <a:buChar char="-"/>
            </a:pPr>
            <a:r>
              <a:rPr lang="en-US" sz="2400" dirty="0"/>
              <a:t>A common view technique could be developed to “trigger” the far detector when the beam is active</a:t>
            </a:r>
          </a:p>
          <a:p>
            <a:pPr>
              <a:buFontTx/>
              <a:buChar char="-"/>
            </a:pPr>
            <a:r>
              <a:rPr lang="en-US" sz="2400" dirty="0"/>
              <a:t>A mobile system is needed to study the orography (before start) and check the ”resident” system (every 2/3 years)</a:t>
            </a:r>
          </a:p>
          <a:p>
            <a:pPr lvl="1">
              <a:buFontTx/>
              <a:buChar char="-"/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C990EE-E132-4A46-9DD3-3E8B06F61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45980"/>
            <a:ext cx="3242440" cy="3242440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0883B10-1AF4-5B43-9597-7BE574CADBEC}"/>
              </a:ext>
            </a:extLst>
          </p:cNvPr>
          <p:cNvSpPr/>
          <p:nvPr/>
        </p:nvSpPr>
        <p:spPr>
          <a:xfrm>
            <a:off x="3339919" y="2017155"/>
            <a:ext cx="786077" cy="301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GNSS receiver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60FD97-A3D3-B84D-AA3A-4E0B2CDCE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160" y="825685"/>
            <a:ext cx="530606" cy="511559"/>
          </a:xfrm>
          <a:prstGeom prst="rect">
            <a:avLst/>
          </a:prstGeom>
        </p:spPr>
      </p:pic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D97C1045-1661-3940-8539-E58C36D42D4A}"/>
              </a:ext>
            </a:extLst>
          </p:cNvPr>
          <p:cNvCxnSpPr>
            <a:cxnSpLocks/>
            <a:stCxn id="9" idx="4"/>
            <a:endCxn id="6" idx="3"/>
          </p:cNvCxnSpPr>
          <p:nvPr/>
        </p:nvCxnSpPr>
        <p:spPr>
          <a:xfrm rot="5400000">
            <a:off x="3997305" y="1898018"/>
            <a:ext cx="398749" cy="14136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C3ADF008-AC8C-E240-BC23-2694C8A3372B}"/>
              </a:ext>
            </a:extLst>
          </p:cNvPr>
          <p:cNvSpPr/>
          <p:nvPr/>
        </p:nvSpPr>
        <p:spPr>
          <a:xfrm>
            <a:off x="4185748" y="1683552"/>
            <a:ext cx="163227" cy="85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684D507B-E3B0-1D4B-9FB2-F9ACF90FA6FC}"/>
              </a:ext>
            </a:extLst>
          </p:cNvPr>
          <p:cNvSpPr/>
          <p:nvPr/>
        </p:nvSpPr>
        <p:spPr>
          <a:xfrm>
            <a:off x="556772" y="1896100"/>
            <a:ext cx="562855" cy="6714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684689A-7707-BD42-AD22-9BC2546E08C5}"/>
              </a:ext>
            </a:extLst>
          </p:cNvPr>
          <p:cNvSpPr/>
          <p:nvPr/>
        </p:nvSpPr>
        <p:spPr>
          <a:xfrm>
            <a:off x="1493070" y="2086289"/>
            <a:ext cx="832781" cy="30031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Time distribution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3A855EA-0F9E-8643-9B35-4AE822AFE300}"/>
              </a:ext>
            </a:extLst>
          </p:cNvPr>
          <p:cNvCxnSpPr>
            <a:cxnSpLocks/>
            <a:stCxn id="11" idx="1"/>
            <a:endCxn id="10" idx="4"/>
          </p:cNvCxnSpPr>
          <p:nvPr/>
        </p:nvCxnSpPr>
        <p:spPr>
          <a:xfrm flipH="1" flipV="1">
            <a:off x="1119627" y="2231844"/>
            <a:ext cx="373443" cy="46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287A6D-22CD-A04C-9203-BB7FAC965E97}"/>
              </a:ext>
            </a:extLst>
          </p:cNvPr>
          <p:cNvCxnSpPr>
            <a:cxnSpLocks/>
          </p:cNvCxnSpPr>
          <p:nvPr/>
        </p:nvCxnSpPr>
        <p:spPr>
          <a:xfrm flipH="1" flipV="1">
            <a:off x="1086881" y="2022658"/>
            <a:ext cx="315245" cy="20783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191831-1354-2B45-BB9E-CA60E4596830}"/>
              </a:ext>
            </a:extLst>
          </p:cNvPr>
          <p:cNvCxnSpPr>
            <a:cxnSpLocks/>
          </p:cNvCxnSpPr>
          <p:nvPr/>
        </p:nvCxnSpPr>
        <p:spPr>
          <a:xfrm flipH="1">
            <a:off x="1119628" y="2230493"/>
            <a:ext cx="278937" cy="1698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F8CFE56-E187-A84C-A0B5-E122FD15EA44}"/>
              </a:ext>
            </a:extLst>
          </p:cNvPr>
          <p:cNvSpPr/>
          <p:nvPr/>
        </p:nvSpPr>
        <p:spPr>
          <a:xfrm>
            <a:off x="2224084" y="2459783"/>
            <a:ext cx="562113" cy="36350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Atomic</a:t>
            </a:r>
          </a:p>
          <a:p>
            <a:pPr algn="ctr"/>
            <a:r>
              <a:rPr lang="en-US" sz="800" dirty="0"/>
              <a:t>clock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4F8285-5A4E-5349-B00D-C478C531661E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2505141" y="2230493"/>
            <a:ext cx="0" cy="2292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2961952-3C5C-B54C-BD8A-60FA0ABBA237}"/>
              </a:ext>
            </a:extLst>
          </p:cNvPr>
          <p:cNvCxnSpPr>
            <a:cxnSpLocks/>
          </p:cNvCxnSpPr>
          <p:nvPr/>
        </p:nvCxnSpPr>
        <p:spPr>
          <a:xfrm flipH="1">
            <a:off x="2325851" y="2230493"/>
            <a:ext cx="17929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5E953CC8-E886-3F44-96F3-005B183E1856}"/>
              </a:ext>
            </a:extLst>
          </p:cNvPr>
          <p:cNvCxnSpPr>
            <a:cxnSpLocks/>
            <a:stCxn id="15" idx="3"/>
            <a:endCxn id="6" idx="1"/>
          </p:cNvCxnSpPr>
          <p:nvPr/>
        </p:nvCxnSpPr>
        <p:spPr>
          <a:xfrm flipV="1">
            <a:off x="2786197" y="2168076"/>
            <a:ext cx="553722" cy="4734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4BFB152-59FD-5B4E-BB4C-EE6F3B535237}"/>
              </a:ext>
            </a:extLst>
          </p:cNvPr>
          <p:cNvSpPr/>
          <p:nvPr/>
        </p:nvSpPr>
        <p:spPr>
          <a:xfrm>
            <a:off x="5846957" y="111068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400" dirty="0"/>
              <a:t>The GNSS receiver is needed to: </a:t>
            </a:r>
          </a:p>
          <a:p>
            <a:pPr lvl="1">
              <a:buFontTx/>
              <a:buChar char="-"/>
            </a:pPr>
            <a:r>
              <a:rPr lang="en-US" sz="2000" dirty="0"/>
              <a:t>accord the local base to UTC </a:t>
            </a:r>
          </a:p>
          <a:p>
            <a:pPr lvl="1">
              <a:buFontTx/>
              <a:buChar char="-"/>
            </a:pPr>
            <a:r>
              <a:rPr lang="en-US" sz="2000" dirty="0"/>
              <a:t>Correct the medium/long term drifts of the atomic clock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088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84483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GNSS to local time distribution link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272F8F-FD6A-2343-BBA0-A65F45A88FC8}"/>
              </a:ext>
            </a:extLst>
          </p:cNvPr>
          <p:cNvSpPr txBox="1">
            <a:spLocks/>
          </p:cNvSpPr>
          <p:nvPr/>
        </p:nvSpPr>
        <p:spPr>
          <a:xfrm>
            <a:off x="0" y="3722694"/>
            <a:ext cx="12192000" cy="3135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2400" dirty="0"/>
              <a:t>The local atomic clock drives the GNSS receiver with 10 MHz and 1 PPS signals</a:t>
            </a:r>
          </a:p>
          <a:p>
            <a:pPr>
              <a:buFontTx/>
              <a:buChar char="-"/>
            </a:pPr>
            <a:r>
              <a:rPr lang="en-US" sz="2400" dirty="0"/>
              <a:t>This link must be synchronous and phase deterministic to have good stability results</a:t>
            </a:r>
          </a:p>
          <a:p>
            <a:pPr>
              <a:buFontTx/>
              <a:buChar char="-"/>
            </a:pPr>
            <a:r>
              <a:rPr lang="en-US" sz="2400" dirty="0"/>
              <a:t>A system able to compensate a very long fiber path is needed (same R&amp;D as the local time distribution)</a:t>
            </a:r>
          </a:p>
          <a:p>
            <a:pPr>
              <a:buFontTx/>
              <a:buChar char="-"/>
            </a:pPr>
            <a:r>
              <a:rPr lang="en-US" sz="2400" dirty="0"/>
              <a:t>The final choice will be taken once the antenna and receiver location will be decided </a:t>
            </a:r>
          </a:p>
          <a:p>
            <a:pPr lvl="1">
              <a:buFontTx/>
              <a:buChar char="-"/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C990EE-E132-4A46-9DD3-3E8B06F61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45980"/>
            <a:ext cx="3242440" cy="3242440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0883B10-1AF4-5B43-9597-7BE574CADBEC}"/>
              </a:ext>
            </a:extLst>
          </p:cNvPr>
          <p:cNvSpPr/>
          <p:nvPr/>
        </p:nvSpPr>
        <p:spPr>
          <a:xfrm>
            <a:off x="3339919" y="2017155"/>
            <a:ext cx="786077" cy="301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GNSS receiver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60FD97-A3D3-B84D-AA3A-4E0B2CDCE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160" y="825685"/>
            <a:ext cx="530606" cy="511559"/>
          </a:xfrm>
          <a:prstGeom prst="rect">
            <a:avLst/>
          </a:prstGeom>
        </p:spPr>
      </p:pic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D97C1045-1661-3940-8539-E58C36D42D4A}"/>
              </a:ext>
            </a:extLst>
          </p:cNvPr>
          <p:cNvCxnSpPr>
            <a:cxnSpLocks/>
            <a:stCxn id="9" idx="4"/>
            <a:endCxn id="6" idx="3"/>
          </p:cNvCxnSpPr>
          <p:nvPr/>
        </p:nvCxnSpPr>
        <p:spPr>
          <a:xfrm rot="5400000">
            <a:off x="3997305" y="1898018"/>
            <a:ext cx="398749" cy="14136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C3ADF008-AC8C-E240-BC23-2694C8A3372B}"/>
              </a:ext>
            </a:extLst>
          </p:cNvPr>
          <p:cNvSpPr/>
          <p:nvPr/>
        </p:nvSpPr>
        <p:spPr>
          <a:xfrm>
            <a:off x="4185748" y="1683552"/>
            <a:ext cx="163227" cy="85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684D507B-E3B0-1D4B-9FB2-F9ACF90FA6FC}"/>
              </a:ext>
            </a:extLst>
          </p:cNvPr>
          <p:cNvSpPr/>
          <p:nvPr/>
        </p:nvSpPr>
        <p:spPr>
          <a:xfrm>
            <a:off x="556772" y="1896100"/>
            <a:ext cx="562855" cy="6714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684689A-7707-BD42-AD22-9BC2546E08C5}"/>
              </a:ext>
            </a:extLst>
          </p:cNvPr>
          <p:cNvSpPr/>
          <p:nvPr/>
        </p:nvSpPr>
        <p:spPr>
          <a:xfrm>
            <a:off x="1493070" y="2086289"/>
            <a:ext cx="832781" cy="30031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Time distribution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3A855EA-0F9E-8643-9B35-4AE822AFE300}"/>
              </a:ext>
            </a:extLst>
          </p:cNvPr>
          <p:cNvCxnSpPr>
            <a:cxnSpLocks/>
            <a:stCxn id="11" idx="1"/>
            <a:endCxn id="10" idx="4"/>
          </p:cNvCxnSpPr>
          <p:nvPr/>
        </p:nvCxnSpPr>
        <p:spPr>
          <a:xfrm flipH="1" flipV="1">
            <a:off x="1119627" y="2231844"/>
            <a:ext cx="373443" cy="46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287A6D-22CD-A04C-9203-BB7FAC965E97}"/>
              </a:ext>
            </a:extLst>
          </p:cNvPr>
          <p:cNvCxnSpPr>
            <a:cxnSpLocks/>
          </p:cNvCxnSpPr>
          <p:nvPr/>
        </p:nvCxnSpPr>
        <p:spPr>
          <a:xfrm flipH="1" flipV="1">
            <a:off x="1086881" y="2022658"/>
            <a:ext cx="315245" cy="20783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191831-1354-2B45-BB9E-CA60E4596830}"/>
              </a:ext>
            </a:extLst>
          </p:cNvPr>
          <p:cNvCxnSpPr>
            <a:cxnSpLocks/>
          </p:cNvCxnSpPr>
          <p:nvPr/>
        </p:nvCxnSpPr>
        <p:spPr>
          <a:xfrm flipH="1">
            <a:off x="1119628" y="2230493"/>
            <a:ext cx="278937" cy="1698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F8CFE56-E187-A84C-A0B5-E122FD15EA44}"/>
              </a:ext>
            </a:extLst>
          </p:cNvPr>
          <p:cNvSpPr/>
          <p:nvPr/>
        </p:nvSpPr>
        <p:spPr>
          <a:xfrm>
            <a:off x="2224084" y="2459783"/>
            <a:ext cx="562113" cy="36350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Atomic</a:t>
            </a:r>
          </a:p>
          <a:p>
            <a:pPr algn="ctr"/>
            <a:r>
              <a:rPr lang="en-US" sz="800" dirty="0"/>
              <a:t>clock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4F8285-5A4E-5349-B00D-C478C531661E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2505141" y="2230493"/>
            <a:ext cx="0" cy="2292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2961952-3C5C-B54C-BD8A-60FA0ABBA237}"/>
              </a:ext>
            </a:extLst>
          </p:cNvPr>
          <p:cNvCxnSpPr>
            <a:cxnSpLocks/>
          </p:cNvCxnSpPr>
          <p:nvPr/>
        </p:nvCxnSpPr>
        <p:spPr>
          <a:xfrm flipH="1">
            <a:off x="2325851" y="2230493"/>
            <a:ext cx="17929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5E953CC8-E886-3F44-96F3-005B183E1856}"/>
              </a:ext>
            </a:extLst>
          </p:cNvPr>
          <p:cNvCxnSpPr>
            <a:cxnSpLocks/>
            <a:stCxn id="15" idx="3"/>
            <a:endCxn id="6" idx="1"/>
          </p:cNvCxnSpPr>
          <p:nvPr/>
        </p:nvCxnSpPr>
        <p:spPr>
          <a:xfrm flipV="1">
            <a:off x="2786197" y="2168076"/>
            <a:ext cx="553722" cy="4734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89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627" y="60325"/>
            <a:ext cx="11072373" cy="84483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Software correction for UTC correlation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272F8F-FD6A-2343-BBA0-A65F45A88FC8}"/>
              </a:ext>
            </a:extLst>
          </p:cNvPr>
          <p:cNvSpPr txBox="1">
            <a:spLocks/>
          </p:cNvSpPr>
          <p:nvPr/>
        </p:nvSpPr>
        <p:spPr>
          <a:xfrm>
            <a:off x="0" y="3722694"/>
            <a:ext cx="12192000" cy="3135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2400" dirty="0"/>
              <a:t>The time base will be correlated to the UTC using the GNSS receiver</a:t>
            </a:r>
          </a:p>
          <a:p>
            <a:pPr>
              <a:buFontTx/>
              <a:buChar char="-"/>
            </a:pPr>
            <a:r>
              <a:rPr lang="en-US" sz="2400" dirty="0"/>
              <a:t>If a great precision is needed software algorithms can be used to correct satellites data using “time products” distributed by the UTC consortium</a:t>
            </a:r>
          </a:p>
          <a:p>
            <a:pPr>
              <a:buFontTx/>
              <a:buChar char="-"/>
            </a:pPr>
            <a:r>
              <a:rPr lang="en-US" sz="2400" dirty="0"/>
              <a:t> These “time products” and therefore the corrected data would be available every week.</a:t>
            </a:r>
          </a:p>
          <a:p>
            <a:pPr>
              <a:buFontTx/>
              <a:buChar char="-"/>
            </a:pPr>
            <a:r>
              <a:rPr lang="en-US" sz="2400" dirty="0"/>
              <a:t>The need of this kind of techniques will be defined once we’ll establish the experimental constraints and study the site (antenna position) </a:t>
            </a:r>
          </a:p>
          <a:p>
            <a:pPr lvl="1">
              <a:buFontTx/>
              <a:buChar char="-"/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C990EE-E132-4A46-9DD3-3E8B06F61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45980"/>
            <a:ext cx="3242440" cy="3242440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0883B10-1AF4-5B43-9597-7BE574CADBEC}"/>
              </a:ext>
            </a:extLst>
          </p:cNvPr>
          <p:cNvSpPr/>
          <p:nvPr/>
        </p:nvSpPr>
        <p:spPr>
          <a:xfrm>
            <a:off x="3339919" y="2017155"/>
            <a:ext cx="786077" cy="301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GNSS receiver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60FD97-A3D3-B84D-AA3A-4E0B2CDCE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160" y="825685"/>
            <a:ext cx="530606" cy="511559"/>
          </a:xfrm>
          <a:prstGeom prst="rect">
            <a:avLst/>
          </a:prstGeom>
        </p:spPr>
      </p:pic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D97C1045-1661-3940-8539-E58C36D42D4A}"/>
              </a:ext>
            </a:extLst>
          </p:cNvPr>
          <p:cNvCxnSpPr>
            <a:cxnSpLocks/>
            <a:stCxn id="9" idx="4"/>
            <a:endCxn id="6" idx="3"/>
          </p:cNvCxnSpPr>
          <p:nvPr/>
        </p:nvCxnSpPr>
        <p:spPr>
          <a:xfrm rot="5400000">
            <a:off x="3997305" y="1898018"/>
            <a:ext cx="398749" cy="14136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C3ADF008-AC8C-E240-BC23-2694C8A3372B}"/>
              </a:ext>
            </a:extLst>
          </p:cNvPr>
          <p:cNvSpPr/>
          <p:nvPr/>
        </p:nvSpPr>
        <p:spPr>
          <a:xfrm>
            <a:off x="4185748" y="1683552"/>
            <a:ext cx="163227" cy="85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684D507B-E3B0-1D4B-9FB2-F9ACF90FA6FC}"/>
              </a:ext>
            </a:extLst>
          </p:cNvPr>
          <p:cNvSpPr/>
          <p:nvPr/>
        </p:nvSpPr>
        <p:spPr>
          <a:xfrm>
            <a:off x="556772" y="1896100"/>
            <a:ext cx="562855" cy="6714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684689A-7707-BD42-AD22-9BC2546E08C5}"/>
              </a:ext>
            </a:extLst>
          </p:cNvPr>
          <p:cNvSpPr/>
          <p:nvPr/>
        </p:nvSpPr>
        <p:spPr>
          <a:xfrm>
            <a:off x="1493070" y="2086289"/>
            <a:ext cx="832781" cy="30031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Time distribution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3A855EA-0F9E-8643-9B35-4AE822AFE300}"/>
              </a:ext>
            </a:extLst>
          </p:cNvPr>
          <p:cNvCxnSpPr>
            <a:cxnSpLocks/>
            <a:stCxn id="11" idx="1"/>
            <a:endCxn id="10" idx="4"/>
          </p:cNvCxnSpPr>
          <p:nvPr/>
        </p:nvCxnSpPr>
        <p:spPr>
          <a:xfrm flipH="1" flipV="1">
            <a:off x="1119627" y="2231844"/>
            <a:ext cx="373443" cy="46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287A6D-22CD-A04C-9203-BB7FAC965E97}"/>
              </a:ext>
            </a:extLst>
          </p:cNvPr>
          <p:cNvCxnSpPr>
            <a:cxnSpLocks/>
          </p:cNvCxnSpPr>
          <p:nvPr/>
        </p:nvCxnSpPr>
        <p:spPr>
          <a:xfrm flipH="1" flipV="1">
            <a:off x="1086881" y="2022658"/>
            <a:ext cx="315245" cy="20783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191831-1354-2B45-BB9E-CA60E4596830}"/>
              </a:ext>
            </a:extLst>
          </p:cNvPr>
          <p:cNvCxnSpPr>
            <a:cxnSpLocks/>
          </p:cNvCxnSpPr>
          <p:nvPr/>
        </p:nvCxnSpPr>
        <p:spPr>
          <a:xfrm flipH="1">
            <a:off x="1119628" y="2230493"/>
            <a:ext cx="278937" cy="1698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F8CFE56-E187-A84C-A0B5-E122FD15EA44}"/>
              </a:ext>
            </a:extLst>
          </p:cNvPr>
          <p:cNvSpPr/>
          <p:nvPr/>
        </p:nvSpPr>
        <p:spPr>
          <a:xfrm>
            <a:off x="2224084" y="2459783"/>
            <a:ext cx="562113" cy="36350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Atomic</a:t>
            </a:r>
          </a:p>
          <a:p>
            <a:pPr algn="ctr"/>
            <a:r>
              <a:rPr lang="en-US" sz="800" dirty="0"/>
              <a:t>clock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4F8285-5A4E-5349-B00D-C478C531661E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2505141" y="2230493"/>
            <a:ext cx="0" cy="2292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2961952-3C5C-B54C-BD8A-60FA0ABBA237}"/>
              </a:ext>
            </a:extLst>
          </p:cNvPr>
          <p:cNvCxnSpPr>
            <a:cxnSpLocks/>
          </p:cNvCxnSpPr>
          <p:nvPr/>
        </p:nvCxnSpPr>
        <p:spPr>
          <a:xfrm flipH="1">
            <a:off x="2325851" y="2230493"/>
            <a:ext cx="17929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5E953CC8-E886-3F44-96F3-005B183E1856}"/>
              </a:ext>
            </a:extLst>
          </p:cNvPr>
          <p:cNvCxnSpPr>
            <a:cxnSpLocks/>
            <a:stCxn id="15" idx="3"/>
            <a:endCxn id="6" idx="1"/>
          </p:cNvCxnSpPr>
          <p:nvPr/>
        </p:nvCxnSpPr>
        <p:spPr>
          <a:xfrm flipV="1">
            <a:off x="2786197" y="2168076"/>
            <a:ext cx="553722" cy="4734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39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84483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Cost estimation (updated)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272F8F-FD6A-2343-BBA0-A65F45A88FC8}"/>
              </a:ext>
            </a:extLst>
          </p:cNvPr>
          <p:cNvSpPr txBox="1">
            <a:spLocks/>
          </p:cNvSpPr>
          <p:nvPr/>
        </p:nvSpPr>
        <p:spPr>
          <a:xfrm>
            <a:off x="0" y="2870823"/>
            <a:ext cx="12192000" cy="39871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2400" dirty="0"/>
              <a:t>As today the price of the system is: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Atomic clock: 60/70 </a:t>
            </a:r>
            <a:r>
              <a:rPr lang="en-US" sz="2400" dirty="0" err="1"/>
              <a:t>KEuro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GNSS receiver: 15 </a:t>
            </a:r>
            <a:r>
              <a:rPr lang="en-US" sz="2400" dirty="0" err="1"/>
              <a:t>Keuro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Antenna + cable: 8 </a:t>
            </a:r>
            <a:r>
              <a:rPr lang="en-US" sz="2400" dirty="0" err="1"/>
              <a:t>Keuro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Clock distribution system: 5 </a:t>
            </a:r>
            <a:r>
              <a:rPr lang="en-US" sz="2400" dirty="0" err="1"/>
              <a:t>KEuro</a:t>
            </a:r>
            <a:r>
              <a:rPr lang="en-US" sz="2400" dirty="0"/>
              <a:t> 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FF0000"/>
                </a:solidFill>
              </a:rPr>
              <a:t>TOTAL: ~100 </a:t>
            </a:r>
            <a:r>
              <a:rPr lang="en-US" sz="2400" dirty="0" err="1">
                <a:solidFill>
                  <a:srgbClr val="FF0000"/>
                </a:solidFill>
              </a:rPr>
              <a:t>Keuro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sz="2400" dirty="0"/>
              <a:t>Prices and performances may vary in the future so we’ll buy the equipment just before deployment  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C990EE-E132-4A46-9DD3-3E8B06F61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45980"/>
            <a:ext cx="3242440" cy="3242440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0883B10-1AF4-5B43-9597-7BE574CADBEC}"/>
              </a:ext>
            </a:extLst>
          </p:cNvPr>
          <p:cNvSpPr/>
          <p:nvPr/>
        </p:nvSpPr>
        <p:spPr>
          <a:xfrm>
            <a:off x="3339919" y="2017155"/>
            <a:ext cx="786077" cy="301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GNSS receiver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60FD97-A3D3-B84D-AA3A-4E0B2CDCE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160" y="825685"/>
            <a:ext cx="530606" cy="511559"/>
          </a:xfrm>
          <a:prstGeom prst="rect">
            <a:avLst/>
          </a:prstGeom>
        </p:spPr>
      </p:pic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D97C1045-1661-3940-8539-E58C36D42D4A}"/>
              </a:ext>
            </a:extLst>
          </p:cNvPr>
          <p:cNvCxnSpPr>
            <a:cxnSpLocks/>
            <a:stCxn id="9" idx="4"/>
            <a:endCxn id="6" idx="3"/>
          </p:cNvCxnSpPr>
          <p:nvPr/>
        </p:nvCxnSpPr>
        <p:spPr>
          <a:xfrm rot="5400000">
            <a:off x="3997305" y="1898018"/>
            <a:ext cx="398749" cy="14136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C3ADF008-AC8C-E240-BC23-2694C8A3372B}"/>
              </a:ext>
            </a:extLst>
          </p:cNvPr>
          <p:cNvSpPr/>
          <p:nvPr/>
        </p:nvSpPr>
        <p:spPr>
          <a:xfrm>
            <a:off x="4185748" y="1683552"/>
            <a:ext cx="163227" cy="85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684D507B-E3B0-1D4B-9FB2-F9ACF90FA6FC}"/>
              </a:ext>
            </a:extLst>
          </p:cNvPr>
          <p:cNvSpPr/>
          <p:nvPr/>
        </p:nvSpPr>
        <p:spPr>
          <a:xfrm>
            <a:off x="556772" y="1896100"/>
            <a:ext cx="562855" cy="6714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684689A-7707-BD42-AD22-9BC2546E08C5}"/>
              </a:ext>
            </a:extLst>
          </p:cNvPr>
          <p:cNvSpPr/>
          <p:nvPr/>
        </p:nvSpPr>
        <p:spPr>
          <a:xfrm>
            <a:off x="1493070" y="2086289"/>
            <a:ext cx="832781" cy="30031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Time distribution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3A855EA-0F9E-8643-9B35-4AE822AFE300}"/>
              </a:ext>
            </a:extLst>
          </p:cNvPr>
          <p:cNvCxnSpPr>
            <a:cxnSpLocks/>
            <a:stCxn id="11" idx="1"/>
            <a:endCxn id="10" idx="4"/>
          </p:cNvCxnSpPr>
          <p:nvPr/>
        </p:nvCxnSpPr>
        <p:spPr>
          <a:xfrm flipH="1" flipV="1">
            <a:off x="1119627" y="2231844"/>
            <a:ext cx="373443" cy="46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287A6D-22CD-A04C-9203-BB7FAC965E97}"/>
              </a:ext>
            </a:extLst>
          </p:cNvPr>
          <p:cNvCxnSpPr>
            <a:cxnSpLocks/>
          </p:cNvCxnSpPr>
          <p:nvPr/>
        </p:nvCxnSpPr>
        <p:spPr>
          <a:xfrm flipH="1" flipV="1">
            <a:off x="1086881" y="2022658"/>
            <a:ext cx="315245" cy="20783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191831-1354-2B45-BB9E-CA60E4596830}"/>
              </a:ext>
            </a:extLst>
          </p:cNvPr>
          <p:cNvCxnSpPr>
            <a:cxnSpLocks/>
          </p:cNvCxnSpPr>
          <p:nvPr/>
        </p:nvCxnSpPr>
        <p:spPr>
          <a:xfrm flipH="1">
            <a:off x="1119628" y="2230493"/>
            <a:ext cx="278937" cy="1698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F8CFE56-E187-A84C-A0B5-E122FD15EA44}"/>
              </a:ext>
            </a:extLst>
          </p:cNvPr>
          <p:cNvSpPr/>
          <p:nvPr/>
        </p:nvSpPr>
        <p:spPr>
          <a:xfrm>
            <a:off x="2224084" y="2459783"/>
            <a:ext cx="562113" cy="36350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Atomic</a:t>
            </a:r>
          </a:p>
          <a:p>
            <a:pPr algn="ctr"/>
            <a:r>
              <a:rPr lang="en-US" sz="800" dirty="0"/>
              <a:t>clock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4F8285-5A4E-5349-B00D-C478C531661E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2505141" y="2230493"/>
            <a:ext cx="0" cy="2292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2961952-3C5C-B54C-BD8A-60FA0ABBA237}"/>
              </a:ext>
            </a:extLst>
          </p:cNvPr>
          <p:cNvCxnSpPr>
            <a:cxnSpLocks/>
          </p:cNvCxnSpPr>
          <p:nvPr/>
        </p:nvCxnSpPr>
        <p:spPr>
          <a:xfrm flipH="1">
            <a:off x="2325851" y="2230493"/>
            <a:ext cx="17929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5E953CC8-E886-3F44-96F3-005B183E1856}"/>
              </a:ext>
            </a:extLst>
          </p:cNvPr>
          <p:cNvCxnSpPr>
            <a:cxnSpLocks/>
            <a:stCxn id="15" idx="3"/>
            <a:endCxn id="6" idx="1"/>
          </p:cNvCxnSpPr>
          <p:nvPr/>
        </p:nvCxnSpPr>
        <p:spPr>
          <a:xfrm flipV="1">
            <a:off x="2786197" y="2168076"/>
            <a:ext cx="553722" cy="4734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319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97D9-7304-8649-BB36-7C39B231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84483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+mn-lt"/>
              </a:rPr>
              <a:t>Summary and next steps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272F8F-FD6A-2343-BBA0-A65F45A88FC8}"/>
              </a:ext>
            </a:extLst>
          </p:cNvPr>
          <p:cNvSpPr txBox="1">
            <a:spLocks/>
          </p:cNvSpPr>
          <p:nvPr/>
        </p:nvSpPr>
        <p:spPr>
          <a:xfrm>
            <a:off x="124860" y="1784194"/>
            <a:ext cx="12067140" cy="5073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Thanks to our colleagues at SYRTE we have a better idea of the needed architecture</a:t>
            </a:r>
          </a:p>
          <a:p>
            <a:r>
              <a:rPr lang="en-US" sz="2600" dirty="0"/>
              <a:t>In the near future we’ll keep performing R&amp;D on components and follow technology evolution </a:t>
            </a:r>
          </a:p>
          <a:p>
            <a:endParaRPr lang="en-US" sz="2600" dirty="0"/>
          </a:p>
          <a:p>
            <a:endParaRPr lang="en-US" sz="2600" dirty="0"/>
          </a:p>
          <a:p>
            <a:r>
              <a:rPr lang="en-US" sz="2600" dirty="0"/>
              <a:t>To finalize the design, would be very helpful to have:</a:t>
            </a:r>
          </a:p>
          <a:p>
            <a:pPr lvl="1"/>
            <a:r>
              <a:rPr lang="en-US" sz="2200" dirty="0"/>
              <a:t>Well defined experimental constraints (total jitter and UTC resolution)</a:t>
            </a:r>
          </a:p>
          <a:p>
            <a:pPr lvl="1"/>
            <a:r>
              <a:rPr lang="en-US" sz="2200" dirty="0"/>
              <a:t>Early access to the site to study its characteristics and test the satellite signals</a:t>
            </a:r>
          </a:p>
          <a:p>
            <a:pPr lvl="1"/>
            <a:r>
              <a:rPr lang="en-US" sz="2200" dirty="0"/>
              <a:t>Info about the GNSS equipment available and data acquired at the accelerator site </a:t>
            </a:r>
          </a:p>
        </p:txBody>
      </p:sp>
    </p:spTree>
    <p:extLst>
      <p:ext uri="{BB962C8B-B14F-4D97-AF65-F5344CB8AC3E}">
        <p14:creationId xmlns:p14="http://schemas.microsoft.com/office/powerpoint/2010/main" val="122416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7070</TotalTime>
  <Words>650</Words>
  <Application>Microsoft Macintosh PowerPoint</Application>
  <PresentationFormat>Widescreen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June 2020 update on the  time distribution system R&amp;D for the Hyper-Kamiokande experiment </vt:lpstr>
      <vt:lpstr>GNSS/UTC</vt:lpstr>
      <vt:lpstr>GNSS/UTC – Key components</vt:lpstr>
      <vt:lpstr>Atomic Clock</vt:lpstr>
      <vt:lpstr>Multi GNSS Receiver and Antenna</vt:lpstr>
      <vt:lpstr>GNSS to local time distribution link </vt:lpstr>
      <vt:lpstr>Software correction for UTC correlation</vt:lpstr>
      <vt:lpstr>Cost estimation (updated)</vt:lpstr>
      <vt:lpstr>Summary and next steps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February 2020 update on the  time distribution system R&amp;D for the Hyper-Kamiokande experiment </dc:title>
  <dc:creator>stefano russo</dc:creator>
  <cp:lastModifiedBy>stefano russo</cp:lastModifiedBy>
  <cp:revision>126</cp:revision>
  <dcterms:created xsi:type="dcterms:W3CDTF">2020-01-24T13:09:17Z</dcterms:created>
  <dcterms:modified xsi:type="dcterms:W3CDTF">2020-06-04T10:26:13Z</dcterms:modified>
</cp:coreProperties>
</file>