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4v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5220" r:id="rId2"/>
  </p:sldMasterIdLst>
  <p:notesMasterIdLst>
    <p:notesMasterId r:id="rId22"/>
  </p:notesMasterIdLst>
  <p:handoutMasterIdLst>
    <p:handoutMasterId r:id="rId23"/>
  </p:handoutMasterIdLst>
  <p:sldIdLst>
    <p:sldId id="777" r:id="rId3"/>
    <p:sldId id="747" r:id="rId4"/>
    <p:sldId id="734" r:id="rId5"/>
    <p:sldId id="780" r:id="rId6"/>
    <p:sldId id="778" r:id="rId7"/>
    <p:sldId id="782" r:id="rId8"/>
    <p:sldId id="783" r:id="rId9"/>
    <p:sldId id="784" r:id="rId10"/>
    <p:sldId id="785" r:id="rId11"/>
    <p:sldId id="786" r:id="rId12"/>
    <p:sldId id="787" r:id="rId13"/>
    <p:sldId id="766" r:id="rId14"/>
    <p:sldId id="779" r:id="rId15"/>
    <p:sldId id="772" r:id="rId16"/>
    <p:sldId id="773" r:id="rId17"/>
    <p:sldId id="774" r:id="rId18"/>
    <p:sldId id="775" r:id="rId19"/>
    <p:sldId id="776" r:id="rId20"/>
    <p:sldId id="788" r:id="rId21"/>
  </p:sldIdLst>
  <p:sldSz cx="9144000" cy="6858000" type="screen4x3"/>
  <p:notesSz cx="6807200" cy="99393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charset="0"/>
        <a:ea typeface="ＭＳ Ｐゴシック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charset="0"/>
        <a:ea typeface="ＭＳ Ｐゴシック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charset="0"/>
        <a:ea typeface="ＭＳ Ｐゴシック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charset="0"/>
        <a:ea typeface="ＭＳ Ｐゴシック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Verdana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Verdana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Verdana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Verdana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70724"/>
    <a:srgbClr val="070722"/>
    <a:srgbClr val="0A0A2E"/>
    <a:srgbClr val="03030D"/>
    <a:srgbClr val="B85808"/>
    <a:srgbClr val="E46C0A"/>
    <a:srgbClr val="0070C0"/>
    <a:srgbClr val="1563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3" autoAdjust="0"/>
    <p:restoredTop sz="88312" autoAdjust="0"/>
  </p:normalViewPr>
  <p:slideViewPr>
    <p:cSldViewPr>
      <p:cViewPr varScale="1">
        <p:scale>
          <a:sx n="105" d="100"/>
          <a:sy n="105" d="100"/>
        </p:scale>
        <p:origin x="-464" y="-1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413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C5F1B-E5B7-0C42-B7D9-EB6CE99E009B}" type="datetimeFigureOut">
              <a:rPr lang="fr-FR" smtClean="0"/>
              <a:t>08/06/20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EF758-F826-1544-BD06-28B0E3845F2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687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1"/>
          <p:cNvSpPr>
            <a:spLocks noChangeArrowheads="1"/>
          </p:cNvSpPr>
          <p:nvPr/>
        </p:nvSpPr>
        <p:spPr bwMode="auto">
          <a:xfrm>
            <a:off x="0" y="0"/>
            <a:ext cx="6807200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fr-FR" altLang="en-US"/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fr-FR" altLang="en-US"/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fr-FR" altLang="en-US"/>
          </a:p>
        </p:txBody>
      </p:sp>
      <p:sp>
        <p:nvSpPr>
          <p:cNvPr id="3174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6125"/>
            <a:ext cx="4965700" cy="372427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1038" y="4719638"/>
            <a:ext cx="5443537" cy="447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440863"/>
            <a:ext cx="29479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56038" y="9440863"/>
            <a:ext cx="294798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47D3DB-D2E3-DC46-A2AB-9484D0453C3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6450998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C47D3DB-D2E3-DC46-A2AB-9484D0453C3E}" type="slidenum">
              <a:rPr lang="fr-FR" altLang="fr-FR" smtClean="0"/>
              <a:pPr>
                <a:defRPr/>
              </a:pPr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256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C47D3DB-D2E3-DC46-A2AB-9484D0453C3E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256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C47D3DB-D2E3-DC46-A2AB-9484D0453C3E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256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C47D3DB-D2E3-DC46-A2AB-9484D0453C3E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256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C47D3DB-D2E3-DC46-A2AB-9484D0453C3E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256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C47D3DB-D2E3-DC46-A2AB-9484D0453C3E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256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C47D3DB-D2E3-DC46-A2AB-9484D0453C3E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256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C47D3DB-D2E3-DC46-A2AB-9484D0453C3E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256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C47D3DB-D2E3-DC46-A2AB-9484D0453C3E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25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C47D3DB-D2E3-DC46-A2AB-9484D0453C3E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25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C47D3DB-D2E3-DC46-A2AB-9484D0453C3E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256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C47D3DB-D2E3-DC46-A2AB-9484D0453C3E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256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C47D3DB-D2E3-DC46-A2AB-9484D0453C3E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256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C47D3DB-D2E3-DC46-A2AB-9484D0453C3E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256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Groupe          Evaluation AERES          13-14 janvier 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C47D3DB-D2E3-DC46-A2AB-9484D0453C3E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25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3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400">
                <a:solidFill>
                  <a:srgbClr val="00B0F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 smtClean="0"/>
              <a:t>02/06/20</a:t>
            </a:r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Réunion Générale CPPM</a:t>
            </a:r>
            <a:endParaRPr lang="fr-FR" alt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CF931-5CF2-7942-92A9-AACEE2BC712C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8138" y="-456406"/>
            <a:ext cx="1454150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email"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71600" cy="178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5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03"/>
            <a:ext cx="529136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04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 smtClean="0"/>
              <a:t>02/06/20</a:t>
            </a:r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Réunion Générale CPPM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FEB23-35BB-B148-8AC1-83B7EBAF10C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9877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 smtClean="0"/>
              <a:t>02/06/20</a:t>
            </a:r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Réunion Générale CPPM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67219-517C-8B43-BF80-BBAF27F9CA8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245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8" descr="Groupe CPPM complet 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101" y="2160588"/>
            <a:ext cx="62738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9"/>
          <p:cNvSpPr>
            <a:spLocks noChangeArrowheads="1"/>
          </p:cNvSpPr>
          <p:nvPr userDrawn="1"/>
        </p:nvSpPr>
        <p:spPr bwMode="auto">
          <a:xfrm>
            <a:off x="1435101" y="4427539"/>
            <a:ext cx="6273800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342900"/>
            <a:r>
              <a:rPr lang="fr-FR" sz="1650" dirty="0">
                <a:solidFill>
                  <a:srgbClr val="1147AC"/>
                </a:solidFill>
                <a:latin typeface="Colobri" charset="0"/>
                <a:ea typeface="Cabin Bold" charset="0"/>
              </a:rPr>
              <a:t>EVALUATION AERES 12-13-14 JANVIER 2011</a:t>
            </a:r>
          </a:p>
        </p:txBody>
      </p:sp>
      <p:sp>
        <p:nvSpPr>
          <p:cNvPr id="9" name="ZoneTexte 20"/>
          <p:cNvSpPr txBox="1">
            <a:spLocks noChangeArrowheads="1"/>
          </p:cNvSpPr>
          <p:nvPr userDrawn="1"/>
        </p:nvSpPr>
        <p:spPr bwMode="auto">
          <a:xfrm>
            <a:off x="6342062" y="6477002"/>
            <a:ext cx="2657475" cy="20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r" defTabSz="342900"/>
            <a:r>
              <a:rPr lang="fr-FR" sz="750" dirty="0">
                <a:solidFill>
                  <a:srgbClr val="1147AC"/>
                </a:solidFill>
                <a:latin typeface="Colibri" charset="0"/>
                <a:ea typeface="Cabin Bold" charset="0"/>
              </a:rPr>
              <a:t>Eric KAJFASZ</a:t>
            </a:r>
          </a:p>
        </p:txBody>
      </p:sp>
      <p:pic>
        <p:nvPicPr>
          <p:cNvPr id="10" name="Image 15" descr="cppm RVB.ai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0800" y="-196850"/>
            <a:ext cx="1454150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1" descr="amu.ai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1" y="6048375"/>
            <a:ext cx="1593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2" descr="Logo cnrs.ai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4" y="6030913"/>
            <a:ext cx="10795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2674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149601" y="871538"/>
            <a:ext cx="3060700" cy="360362"/>
          </a:xfrm>
          <a:prstGeom prst="rect">
            <a:avLst/>
          </a:prstGeom>
          <a:solidFill>
            <a:srgbClr val="1147AC"/>
          </a:solidFill>
          <a:ln>
            <a:solidFill>
              <a:srgbClr val="1147A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342900">
              <a:defRPr/>
            </a:pPr>
            <a:r>
              <a:rPr lang="fr-FR" sz="1650" dirty="0">
                <a:solidFill>
                  <a:prstClr val="white"/>
                </a:solidFill>
                <a:cs typeface="Calibri"/>
              </a:rPr>
              <a:t>PLAN DE PRESENTATION</a:t>
            </a:r>
          </a:p>
        </p:txBody>
      </p:sp>
      <p:pic>
        <p:nvPicPr>
          <p:cNvPr id="4" name="Image 15" descr="cppm RVB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9438" y="-163513"/>
            <a:ext cx="963612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1354138" y="1938339"/>
            <a:ext cx="3192462" cy="315855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>
              <a:spcAft>
                <a:spcPts val="450"/>
              </a:spcAft>
              <a:defRPr/>
            </a:pPr>
            <a:r>
              <a:rPr lang="fr-FR" sz="1350" dirty="0">
                <a:solidFill>
                  <a:srgbClr val="1147AC"/>
                </a:solidFill>
                <a:cs typeface="Calibri"/>
              </a:rPr>
              <a:t>1. MISSION DU LABORATOIRE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L’objectif final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Relation client offre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Un exemple concret</a:t>
            </a:r>
          </a:p>
          <a:p>
            <a:pPr marL="135000" defTabSz="342900">
              <a:defRPr/>
            </a:pPr>
            <a:endParaRPr lang="fr-FR" sz="1125" dirty="0">
              <a:solidFill>
                <a:prstClr val="black"/>
              </a:solidFill>
              <a:latin typeface="Cabin Regular"/>
              <a:cs typeface="Cabin Regular"/>
            </a:endParaRPr>
          </a:p>
          <a:p>
            <a:pPr defTabSz="342900">
              <a:spcAft>
                <a:spcPts val="450"/>
              </a:spcAft>
              <a:defRPr/>
            </a:pPr>
            <a:r>
              <a:rPr lang="fr-FR" sz="1350" dirty="0">
                <a:solidFill>
                  <a:srgbClr val="1147AC"/>
                </a:solidFill>
                <a:cs typeface="Calibri"/>
              </a:rPr>
              <a:t>2. ATLAS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L’objectif final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Relation client offre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Un exemple concret</a:t>
            </a:r>
          </a:p>
          <a:p>
            <a:pPr marL="135000" defTabSz="342900">
              <a:defRPr/>
            </a:pPr>
            <a:endParaRPr lang="fr-FR" sz="1125" dirty="0">
              <a:solidFill>
                <a:prstClr val="black"/>
              </a:solidFill>
              <a:latin typeface="Cabin Regular"/>
              <a:cs typeface="Cabin Regular"/>
            </a:endParaRPr>
          </a:p>
          <a:p>
            <a:pPr defTabSz="342900">
              <a:spcAft>
                <a:spcPts val="450"/>
              </a:spcAft>
              <a:defRPr/>
            </a:pPr>
            <a:r>
              <a:rPr lang="fr-FR" sz="1350" dirty="0">
                <a:solidFill>
                  <a:srgbClr val="1147AC"/>
                </a:solidFill>
                <a:cs typeface="Calibri"/>
              </a:rPr>
              <a:t>3. RENOIR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L’objectif final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Relation client offre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Un exemple concret</a:t>
            </a:r>
          </a:p>
          <a:p>
            <a:pPr marL="135000" defTabSz="342900">
              <a:defRPr/>
            </a:pPr>
            <a:endParaRPr lang="fr-FR" sz="1125" dirty="0">
              <a:solidFill>
                <a:prstClr val="black"/>
              </a:solidFill>
              <a:latin typeface="Cabin Regular"/>
              <a:cs typeface="Cabin Regular"/>
            </a:endParaRPr>
          </a:p>
          <a:p>
            <a:pPr marL="135000" defTabSz="342900">
              <a:defRPr/>
            </a:pPr>
            <a:endParaRPr lang="fr-FR" sz="1125" dirty="0">
              <a:solidFill>
                <a:prstClr val="black"/>
              </a:solidFill>
              <a:latin typeface="Cabin Regular"/>
              <a:cs typeface="Cabin Regular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006976" y="1938338"/>
            <a:ext cx="3192463" cy="315855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>
              <a:spcAft>
                <a:spcPts val="450"/>
              </a:spcAft>
              <a:defRPr/>
            </a:pPr>
            <a:r>
              <a:rPr lang="fr-FR" sz="1350" dirty="0">
                <a:solidFill>
                  <a:srgbClr val="1147AC"/>
                </a:solidFill>
                <a:cs typeface="Calibri"/>
              </a:rPr>
              <a:t>4. IMXGAM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L’objectif final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Relation client offre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Un exemple concret</a:t>
            </a:r>
          </a:p>
          <a:p>
            <a:pPr marL="135000" defTabSz="342900">
              <a:defRPr/>
            </a:pPr>
            <a:endParaRPr lang="fr-FR" sz="1125" dirty="0">
              <a:solidFill>
                <a:prstClr val="black"/>
              </a:solidFill>
              <a:latin typeface="Cabin Regular"/>
              <a:cs typeface="Cabin Regular"/>
            </a:endParaRPr>
          </a:p>
          <a:p>
            <a:pPr defTabSz="342900">
              <a:spcAft>
                <a:spcPts val="450"/>
              </a:spcAft>
              <a:defRPr/>
            </a:pPr>
            <a:r>
              <a:rPr lang="fr-FR" sz="1350" dirty="0">
                <a:solidFill>
                  <a:srgbClr val="1147AC"/>
                </a:solidFill>
                <a:cs typeface="Calibri"/>
              </a:rPr>
              <a:t>5. GRILLE DE CALCUL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L’objectif final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Relation client offre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Un exemple concret</a:t>
            </a:r>
          </a:p>
          <a:p>
            <a:pPr marL="135000" defTabSz="342900">
              <a:defRPr/>
            </a:pPr>
            <a:endParaRPr lang="fr-FR" sz="1125" dirty="0">
              <a:solidFill>
                <a:prstClr val="black"/>
              </a:solidFill>
              <a:latin typeface="Cabin Regular"/>
              <a:cs typeface="Cabin Regular"/>
            </a:endParaRPr>
          </a:p>
          <a:p>
            <a:pPr defTabSz="342900">
              <a:spcAft>
                <a:spcPts val="450"/>
              </a:spcAft>
              <a:defRPr/>
            </a:pPr>
            <a:r>
              <a:rPr lang="fr-FR" sz="1350" dirty="0">
                <a:solidFill>
                  <a:srgbClr val="1147AC"/>
                </a:solidFill>
                <a:cs typeface="Calibri"/>
              </a:rPr>
              <a:t>6. SUPERNEMO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L’objectif final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Relation client offre</a:t>
            </a:r>
          </a:p>
          <a:p>
            <a:pPr marL="135000" defTabSz="342900">
              <a:defRPr/>
            </a:pPr>
            <a:r>
              <a:rPr lang="fr-FR" sz="1125" dirty="0">
                <a:solidFill>
                  <a:prstClr val="black"/>
                </a:solidFill>
                <a:cs typeface="Calibri"/>
              </a:rPr>
              <a:t>• Un exemple concret</a:t>
            </a:r>
          </a:p>
          <a:p>
            <a:pPr marL="135000" defTabSz="342900">
              <a:defRPr/>
            </a:pPr>
            <a:endParaRPr lang="fr-FR" sz="1125" dirty="0">
              <a:solidFill>
                <a:prstClr val="black"/>
              </a:solidFill>
              <a:latin typeface="Cabin Regular"/>
              <a:cs typeface="Cabin Regular"/>
            </a:endParaRPr>
          </a:p>
          <a:p>
            <a:pPr marL="135000" defTabSz="342900">
              <a:defRPr/>
            </a:pPr>
            <a:endParaRPr lang="fr-FR" sz="1125" dirty="0">
              <a:solidFill>
                <a:prstClr val="black"/>
              </a:solidFill>
              <a:latin typeface="Cabin Regular"/>
              <a:cs typeface="Cabi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53829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354138" y="871538"/>
            <a:ext cx="2646362" cy="360362"/>
          </a:xfrm>
          <a:prstGeom prst="rect">
            <a:avLst/>
          </a:prstGeom>
          <a:solidFill>
            <a:srgbClr val="1147AC"/>
          </a:solidFill>
          <a:ln>
            <a:solidFill>
              <a:srgbClr val="1147A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defTabSz="342900">
              <a:defRPr/>
            </a:pPr>
            <a:r>
              <a:rPr lang="fr-FR" sz="1200" dirty="0">
                <a:solidFill>
                  <a:prstClr val="white"/>
                </a:solidFill>
                <a:cs typeface="Calibri"/>
              </a:rPr>
              <a:t>1. MISSION DU LABORATOIRE</a:t>
            </a:r>
          </a:p>
        </p:txBody>
      </p:sp>
      <p:sp>
        <p:nvSpPr>
          <p:cNvPr id="4" name="ZoneTexte 13"/>
          <p:cNvSpPr txBox="1">
            <a:spLocks noChangeArrowheads="1"/>
          </p:cNvSpPr>
          <p:nvPr userDrawn="1"/>
        </p:nvSpPr>
        <p:spPr bwMode="auto">
          <a:xfrm>
            <a:off x="1354139" y="1303340"/>
            <a:ext cx="7129462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342900">
              <a:spcAft>
                <a:spcPts val="900"/>
              </a:spcAft>
            </a:pPr>
            <a:r>
              <a:rPr lang="fr-FR" sz="1200">
                <a:solidFill>
                  <a:prstClr val="black"/>
                </a:solidFill>
                <a:ea typeface="Cabin Medium" charset="0"/>
              </a:rPr>
              <a:t>L’OBJECTIF FINAL</a:t>
            </a:r>
          </a:p>
          <a:p>
            <a:pPr defTabSz="342900"/>
            <a:r>
              <a:rPr lang="fr-FR" sz="1200">
                <a:solidFill>
                  <a:srgbClr val="1147AC"/>
                </a:solidFill>
                <a:ea typeface="Cabin Medium" charset="0"/>
              </a:rPr>
              <a:t>De l’infiniment petit à l’infiniment grand, comprendre notre Univers,</a:t>
            </a:r>
          </a:p>
          <a:p>
            <a:pPr defTabSz="342900"/>
            <a:r>
              <a:rPr lang="fr-FR" sz="1200">
                <a:solidFill>
                  <a:srgbClr val="1147AC"/>
                </a:solidFill>
                <a:ea typeface="Cabin Medium" charset="0"/>
              </a:rPr>
              <a:t>De quoi il est fait et comment il évolue… </a:t>
            </a:r>
          </a:p>
        </p:txBody>
      </p:sp>
      <p:pic>
        <p:nvPicPr>
          <p:cNvPr id="5" name="Image 7" descr="Sans titre-1.psd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" y="2455863"/>
            <a:ext cx="4800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8" descr="BULLES.pd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1638" y="3009900"/>
            <a:ext cx="33147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15" descr="cppm RVB.ai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9438" y="-163513"/>
            <a:ext cx="963612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590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5" descr="cppm RVB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9438" y="-163513"/>
            <a:ext cx="963612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2460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5" descr="cppm RVB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9438" y="-163513"/>
            <a:ext cx="963612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2979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02/06/20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Réunion Générale CPPM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1ECAA13-4B49-4B2B-B39F-C228BAAF6A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330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706090"/>
          </a:xfrm>
        </p:spPr>
        <p:txBody>
          <a:bodyPr/>
          <a:lstStyle>
            <a:lvl1pPr>
              <a:defRPr sz="3600" b="0">
                <a:solidFill>
                  <a:srgbClr val="00B0F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4999831"/>
          </a:xfrm>
        </p:spPr>
        <p:txBody>
          <a:bodyPr>
            <a:normAutofit/>
          </a:bodyPr>
          <a:lstStyle>
            <a:lvl1pPr marL="457200" indent="-457200">
              <a:buFont typeface="Courier New" charset="0"/>
              <a:buChar char="o"/>
              <a:defRPr sz="2800">
                <a:solidFill>
                  <a:srgbClr val="0070C0"/>
                </a:solidFill>
              </a:defRPr>
            </a:lvl1pPr>
            <a:lvl2pPr marL="800100" indent="-342900">
              <a:buFont typeface="Courier New" charset="0"/>
              <a:buChar char="o"/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 marL="1257300" indent="-342900">
              <a:buFont typeface="Courier New" charset="0"/>
              <a:buChar char="o"/>
              <a:defRPr sz="2000">
                <a:solidFill>
                  <a:schemeClr val="accent6">
                    <a:lumMod val="75000"/>
                  </a:schemeClr>
                </a:solidFill>
              </a:defRPr>
            </a:lvl3pPr>
            <a:lvl4pPr marL="1714500" indent="-342900">
              <a:buFont typeface="Courier New" charset="0"/>
              <a:buChar char="o"/>
              <a:defRPr/>
            </a:lvl4pPr>
            <a:lvl5pPr marL="2171700" indent="-342900">
              <a:buFont typeface="Courier New" charset="0"/>
              <a:buChar char="o"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 smtClean="0"/>
              <a:t>02/06/20</a:t>
            </a:r>
            <a:endParaRPr lang="fr-FR" alt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263837" y="6356350"/>
            <a:ext cx="2894013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Réunion Générale CPPM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832475" y="6356350"/>
            <a:ext cx="2132013" cy="3635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‹#›</a:t>
            </a:fld>
            <a:endParaRPr lang="fr-FR" alt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416" y="-315416"/>
            <a:ext cx="978478" cy="138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email">
            <a:alphaModFix amt="9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4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00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 smtClean="0"/>
              <a:t>02/06/20</a:t>
            </a:r>
            <a:endParaRPr lang="fr-FR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Réunion Générale CPPM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D00AC-05A8-1545-A319-FF77EB83170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1482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 smtClean="0"/>
              <a:t>02/06/20</a:t>
            </a:r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Réunion Générale CPPM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F0E30-3EBC-C545-850C-E4B0FF2B8AE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04792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 smtClean="0"/>
              <a:t>02/06/20</a:t>
            </a:r>
            <a:endParaRPr lang="fr-FR" alt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Réunion Générale CPPM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8873-5107-E241-B371-3BD64729BC6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18450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 smtClean="0"/>
              <a:t>02/06/20</a:t>
            </a:r>
            <a:endParaRPr lang="fr-FR" alt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Réunion Générale CPPM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0C567-9CEF-0D40-A839-2618B7CD0E7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8880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 smtClean="0"/>
              <a:t>02/06/20</a:t>
            </a:r>
            <a:endParaRPr lang="fr-FR" alt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Réunion Générale CPPM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8C222-AA39-464A-AA8F-5BAC5177952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3144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 smtClean="0"/>
              <a:t>02/06/20</a:t>
            </a:r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Réunion Générale CPPM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28459-E296-BF42-BF65-D00BCD71F7D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5624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 smtClean="0"/>
              <a:t>02/06/20</a:t>
            </a:r>
            <a:endParaRPr lang="fr-FR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Réunion Générale CPPM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8CEE5-50A9-864A-B6CB-77AC2447C90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1930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fr-FR" smtClean="0"/>
              <a:t>02/06/20</a:t>
            </a:r>
            <a:endParaRPr lang="fr-FR" alt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 altLang="fr-FR"/>
              <a:t>Réunion Générale CPPM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09A75C-F33C-8E45-BE88-C5A5866D98C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7" r:id="rId1"/>
    <p:sldLayoutId id="2147485208" r:id="rId2"/>
    <p:sldLayoutId id="2147485209" r:id="rId3"/>
    <p:sldLayoutId id="2147485210" r:id="rId4"/>
    <p:sldLayoutId id="2147485211" r:id="rId5"/>
    <p:sldLayoutId id="2147485212" r:id="rId6"/>
    <p:sldLayoutId id="2147485213" r:id="rId7"/>
    <p:sldLayoutId id="2147485214" r:id="rId8"/>
    <p:sldLayoutId id="2147485215" r:id="rId9"/>
    <p:sldLayoutId id="2147485216" r:id="rId10"/>
    <p:sldLayoutId id="2147485217" r:id="rId11"/>
  </p:sldLayoutIdLst>
  <p:hf hdr="0" ft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1"/>
          <p:cNvSpPr txBox="1">
            <a:spLocks noChangeArrowheads="1"/>
          </p:cNvSpPr>
          <p:nvPr userDrawn="1"/>
        </p:nvSpPr>
        <p:spPr bwMode="auto">
          <a:xfrm>
            <a:off x="6224588" y="6678613"/>
            <a:ext cx="28098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r" defTabSz="342900"/>
            <a:r>
              <a:rPr lang="fr-FR" sz="525" i="1">
                <a:solidFill>
                  <a:prstClr val="white"/>
                </a:solidFill>
                <a:ea typeface="Cabin Bold" charset="0"/>
              </a:rPr>
              <a:t>EVALUATION AERES 12-13-14 JANVIER 2011 # 01</a:t>
            </a:r>
            <a:endParaRPr lang="fr-FR" sz="525">
              <a:solidFill>
                <a:prstClr val="white"/>
              </a:solidFill>
              <a:ea typeface="Cabin Bold" charset="0"/>
            </a:endParaRPr>
          </a:p>
        </p:txBody>
      </p:sp>
      <p:pic>
        <p:nvPicPr>
          <p:cNvPr id="9" name="Image 17" descr="Coin.ai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 userDrawn="1"/>
        </p:nvSpPr>
        <p:spPr>
          <a:xfrm>
            <a:off x="0" y="6692900"/>
            <a:ext cx="9144000" cy="179388"/>
          </a:xfrm>
          <a:prstGeom prst="rect">
            <a:avLst/>
          </a:prstGeom>
          <a:solidFill>
            <a:srgbClr val="1147A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sz="1350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16" name="ZoneTexte 11"/>
          <p:cNvSpPr txBox="1">
            <a:spLocks noChangeArrowheads="1"/>
          </p:cNvSpPr>
          <p:nvPr userDrawn="1"/>
        </p:nvSpPr>
        <p:spPr bwMode="auto">
          <a:xfrm>
            <a:off x="6224588" y="6675438"/>
            <a:ext cx="28098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r" defTabSz="342900"/>
            <a:r>
              <a:rPr lang="fr-FR" sz="800" baseline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Mercredi 6 juillet 2016 – Page </a:t>
            </a:r>
            <a:fld id="{603EE76A-6AFC-4ABB-911C-A01F2316BFFB}" type="slidenum">
              <a:rPr lang="fr-FR" sz="800" baseline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342900"/>
              <a:t>‹#›</a:t>
            </a:fld>
            <a:r>
              <a:rPr lang="fr-FR" sz="525" baseline="0" dirty="0">
                <a:solidFill>
                  <a:prstClr val="white"/>
                </a:solidFill>
                <a:ea typeface="Cabin Bold" charset="0"/>
              </a:rPr>
              <a:t> </a:t>
            </a:r>
            <a:endParaRPr lang="fr-FR" sz="525" dirty="0">
              <a:solidFill>
                <a:prstClr val="white"/>
              </a:solidFill>
              <a:ea typeface="Cabi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65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</p:sldLayoutIdLst>
  <p:hf hdr="0" ft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98"/>
            <a:ext cx="9144000" cy="706090"/>
          </a:xfrm>
        </p:spPr>
        <p:txBody>
          <a:bodyPr/>
          <a:lstStyle/>
          <a:p>
            <a:r>
              <a:rPr lang="en-US" sz="2800" b="1" dirty="0" err="1" smtClean="0">
                <a:solidFill>
                  <a:srgbClr val="FF6600"/>
                </a:solidFill>
              </a:rPr>
              <a:t>Aujourd’hui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745" y="2060848"/>
            <a:ext cx="88799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b="1" dirty="0">
              <a:solidFill>
                <a:srgbClr val="002060"/>
              </a:solidFill>
              <a:latin typeface="+mn-lt"/>
            </a:endParaRPr>
          </a:p>
          <a:p>
            <a:r>
              <a:rPr lang="fr-FR" b="1" dirty="0">
                <a:solidFill>
                  <a:srgbClr val="E46C0A"/>
                </a:solidFill>
                <a:latin typeface="+mn-lt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BAA96ED-062F-4957-99D8-0BD04D9A4C27}"/>
              </a:ext>
            </a:extLst>
          </p:cNvPr>
          <p:cNvSpPr txBox="1"/>
          <p:nvPr/>
        </p:nvSpPr>
        <p:spPr>
          <a:xfrm>
            <a:off x="344621" y="1124744"/>
            <a:ext cx="879937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FR" sz="14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 le service de </a:t>
            </a:r>
            <a:r>
              <a:rPr lang="fr-FR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Nadal</a:t>
            </a:r>
            <a:r>
              <a:rPr lang="fr-FR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 nous verrons en même temps le swing de </a:t>
            </a:r>
            <a:r>
              <a:rPr lang="fr-FR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Tiger</a:t>
            </a:r>
            <a:r>
              <a:rPr lang="fr-FR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Woods</a:t>
            </a:r>
            <a:r>
              <a:rPr lang="fr-FR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;-) et le coup de batte de </a:t>
            </a:r>
            <a:r>
              <a:rPr lang="fr-FR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Babe</a:t>
            </a:r>
            <a:r>
              <a:rPr lang="fr-FR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Ruth ;-)). Nous explorerons la différence fondamentale avec le coup de balai domestique</a:t>
            </a:r>
            <a:r>
              <a:rPr lang="fr-FR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1</a:t>
            </a:fld>
            <a:endParaRPr lang="fr-FR" alt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smtClean="0"/>
              <a:t>02/06/20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29194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98"/>
            <a:ext cx="9144000" cy="706090"/>
          </a:xfrm>
        </p:spPr>
        <p:txBody>
          <a:bodyPr/>
          <a:lstStyle/>
          <a:p>
            <a:r>
              <a:rPr lang="en-US" sz="2800" b="1" dirty="0" err="1" smtClean="0">
                <a:solidFill>
                  <a:srgbClr val="B85808"/>
                </a:solidFill>
              </a:rPr>
              <a:t>Faisons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err="1" smtClean="0">
                <a:solidFill>
                  <a:srgbClr val="B85808"/>
                </a:solidFill>
              </a:rPr>
              <a:t>une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err="1" smtClean="0">
                <a:solidFill>
                  <a:srgbClr val="B85808"/>
                </a:solidFill>
              </a:rPr>
              <a:t>exp</a:t>
            </a:r>
            <a:r>
              <a:rPr lang="en-US" sz="2800" b="1" dirty="0" err="1" smtClean="0">
                <a:solidFill>
                  <a:srgbClr val="B85808"/>
                </a:solidFill>
              </a:rPr>
              <a:t>érience</a:t>
            </a:r>
            <a:endParaRPr lang="en-US" sz="2800" b="1" dirty="0">
              <a:solidFill>
                <a:srgbClr val="B85808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10</a:t>
            </a:fld>
            <a:endParaRPr lang="fr-FR" alt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dirty="0" smtClean="0"/>
              <a:t>09</a:t>
            </a:r>
            <a:r>
              <a:rPr lang="en-US" altLang="fr-FR" dirty="0" smtClean="0"/>
              <a:t>/</a:t>
            </a:r>
            <a:r>
              <a:rPr lang="en-US" altLang="fr-FR" dirty="0" smtClean="0"/>
              <a:t>06/20</a:t>
            </a:r>
            <a:endParaRPr lang="fr-FR" altLang="fr-FR" dirty="0"/>
          </a:p>
        </p:txBody>
      </p:sp>
      <p:pic>
        <p:nvPicPr>
          <p:cNvPr id="3" name="Image 2" descr="choc_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912"/>
            <a:ext cx="9144000" cy="51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98"/>
            <a:ext cx="9144000" cy="706090"/>
          </a:xfrm>
        </p:spPr>
        <p:txBody>
          <a:bodyPr/>
          <a:lstStyle/>
          <a:p>
            <a:r>
              <a:rPr lang="en-US" sz="2800" b="1" dirty="0" err="1" smtClean="0">
                <a:solidFill>
                  <a:srgbClr val="B85808"/>
                </a:solidFill>
              </a:rPr>
              <a:t>Faisons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err="1" smtClean="0">
                <a:solidFill>
                  <a:srgbClr val="B85808"/>
                </a:solidFill>
              </a:rPr>
              <a:t>une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err="1" smtClean="0">
                <a:solidFill>
                  <a:srgbClr val="B85808"/>
                </a:solidFill>
              </a:rPr>
              <a:t>exp</a:t>
            </a:r>
            <a:r>
              <a:rPr lang="en-US" sz="2800" b="1" dirty="0" err="1" smtClean="0">
                <a:solidFill>
                  <a:srgbClr val="B85808"/>
                </a:solidFill>
              </a:rPr>
              <a:t>érience</a:t>
            </a:r>
            <a:endParaRPr lang="en-US" sz="2800" b="1" dirty="0">
              <a:solidFill>
                <a:srgbClr val="B85808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11</a:t>
            </a:fld>
            <a:endParaRPr lang="fr-FR" alt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dirty="0" smtClean="0"/>
              <a:t>09</a:t>
            </a:r>
            <a:r>
              <a:rPr lang="en-US" altLang="fr-FR" dirty="0" smtClean="0"/>
              <a:t>/</a:t>
            </a:r>
            <a:r>
              <a:rPr lang="en-US" altLang="fr-FR" dirty="0" smtClean="0"/>
              <a:t>06/20</a:t>
            </a:r>
            <a:endParaRPr lang="fr-FR" altLang="fr-FR" dirty="0"/>
          </a:p>
        </p:txBody>
      </p:sp>
      <p:pic>
        <p:nvPicPr>
          <p:cNvPr id="3" name="Image 2" descr="choc_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5155"/>
            <a:ext cx="9144000" cy="51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2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98"/>
            <a:ext cx="9144000" cy="70609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B85808"/>
                </a:solidFill>
              </a:rPr>
              <a:t>Conservation de la </a:t>
            </a:r>
            <a:r>
              <a:rPr lang="en-US" sz="2800" b="1" dirty="0" err="1" smtClean="0">
                <a:solidFill>
                  <a:srgbClr val="B85808"/>
                </a:solidFill>
              </a:rPr>
              <a:t>q</a:t>
            </a:r>
            <a:r>
              <a:rPr lang="en-US" sz="2800" b="1" dirty="0" err="1" smtClean="0">
                <a:solidFill>
                  <a:srgbClr val="B85808"/>
                </a:solidFill>
              </a:rPr>
              <a:t>uantité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smtClean="0">
                <a:solidFill>
                  <a:srgbClr val="B85808"/>
                </a:solidFill>
              </a:rPr>
              <a:t>de </a:t>
            </a:r>
            <a:r>
              <a:rPr lang="en-US" sz="2800" b="1" dirty="0" err="1" smtClean="0">
                <a:solidFill>
                  <a:srgbClr val="B85808"/>
                </a:solidFill>
              </a:rPr>
              <a:t>mouvement</a:t>
            </a:r>
            <a:endParaRPr lang="en-US" sz="2800" b="1" dirty="0">
              <a:solidFill>
                <a:srgbClr val="B85808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745" y="2060848"/>
            <a:ext cx="88799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b="1" dirty="0">
              <a:solidFill>
                <a:srgbClr val="002060"/>
              </a:solidFill>
              <a:latin typeface="+mn-lt"/>
            </a:endParaRPr>
          </a:p>
          <a:p>
            <a:r>
              <a:rPr lang="fr-FR" b="1" dirty="0">
                <a:solidFill>
                  <a:srgbClr val="E46C0A"/>
                </a:solidFill>
                <a:latin typeface="+mn-lt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560" y="1080001"/>
            <a:ext cx="792088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latin typeface="+mn-lt"/>
              </a:rPr>
              <a:t>Reprenons </a:t>
            </a:r>
            <a:r>
              <a:rPr lang="fr-FR" b="1" dirty="0" smtClean="0">
                <a:solidFill>
                  <a:srgbClr val="000000"/>
                </a:solidFill>
                <a:latin typeface="+mn-lt"/>
              </a:rPr>
              <a:t>le </a:t>
            </a:r>
            <a:r>
              <a:rPr lang="fr-FR" dirty="0" smtClean="0">
                <a:solidFill>
                  <a:srgbClr val="000000"/>
                </a:solidFill>
                <a:latin typeface="+mn-lt"/>
              </a:rPr>
              <a:t>wagonnet de mine, rempli de charbon, de masse égale à 1 tonne, roulant sur ses rails à la vitesse de 1 m/s (3,6 km/h).</a:t>
            </a:r>
          </a:p>
          <a:p>
            <a:r>
              <a:rPr lang="fr-FR" dirty="0" smtClean="0">
                <a:solidFill>
                  <a:srgbClr val="000000"/>
                </a:solidFill>
                <a:latin typeface="+mn-lt"/>
              </a:rPr>
              <a:t>Faisons-le heurter un autre wagonnet similaire, au moyen d’un ressort.</a:t>
            </a:r>
          </a:p>
          <a:p>
            <a:r>
              <a:rPr lang="fr-FR" dirty="0" smtClean="0">
                <a:solidFill>
                  <a:srgbClr val="000000"/>
                </a:solidFill>
                <a:latin typeface="+mn-lt"/>
              </a:rPr>
              <a:t>Le ressort s’</a:t>
            </a:r>
            <a:r>
              <a:rPr lang="fr-FR" dirty="0" smtClean="0">
                <a:solidFill>
                  <a:srgbClr val="000000"/>
                </a:solidFill>
                <a:latin typeface="+mn-lt"/>
              </a:rPr>
              <a:t>écrase  et fournit une </a:t>
            </a:r>
            <a:r>
              <a:rPr lang="fr-FR" dirty="0" smtClean="0">
                <a:solidFill>
                  <a:srgbClr val="000000"/>
                </a:solidFill>
                <a:latin typeface="+mn-lt"/>
              </a:rPr>
              <a:t>force </a:t>
            </a:r>
            <a:r>
              <a:rPr lang="fr-FR" dirty="0" smtClean="0">
                <a:solidFill>
                  <a:srgbClr val="000000"/>
                </a:solidFill>
                <a:latin typeface="+mn-lt"/>
              </a:rPr>
              <a:t>de freinage </a:t>
            </a:r>
            <a:r>
              <a:rPr lang="fr-FR" dirty="0" smtClean="0">
                <a:solidFill>
                  <a:srgbClr val="000000"/>
                </a:solidFill>
                <a:latin typeface="+mn-lt"/>
              </a:rPr>
              <a:t>au 1</a:t>
            </a:r>
            <a:r>
              <a:rPr lang="fr-FR" baseline="30000" dirty="0" smtClean="0">
                <a:solidFill>
                  <a:srgbClr val="000000"/>
                </a:solidFill>
                <a:latin typeface="+mn-lt"/>
              </a:rPr>
              <a:t>er</a:t>
            </a:r>
            <a:r>
              <a:rPr lang="fr-FR" dirty="0" smtClean="0">
                <a:solidFill>
                  <a:srgbClr val="000000"/>
                </a:solidFill>
                <a:latin typeface="+mn-lt"/>
              </a:rPr>
              <a:t> wagonnet </a:t>
            </a:r>
          </a:p>
          <a:p>
            <a:r>
              <a:rPr lang="fr-FR" dirty="0" smtClean="0">
                <a:solidFill>
                  <a:srgbClr val="000000"/>
                </a:solidFill>
                <a:latin typeface="+mn-lt"/>
              </a:rPr>
              <a:t>le ressort fournit une force </a:t>
            </a:r>
            <a:r>
              <a:rPr lang="fr-FR" dirty="0" smtClean="0">
                <a:solidFill>
                  <a:srgbClr val="000000"/>
                </a:solidFill>
                <a:latin typeface="+mn-lt"/>
              </a:rPr>
              <a:t>oppos</a:t>
            </a:r>
            <a:r>
              <a:rPr lang="fr-FR" dirty="0" smtClean="0">
                <a:solidFill>
                  <a:srgbClr val="000000"/>
                </a:solidFill>
                <a:latin typeface="+mn-lt"/>
              </a:rPr>
              <a:t>ée et de même intensité, </a:t>
            </a:r>
            <a:r>
              <a:rPr lang="fr-FR" b="1" dirty="0" smtClean="0">
                <a:solidFill>
                  <a:srgbClr val="000000"/>
                </a:solidFill>
                <a:latin typeface="+mn-lt"/>
              </a:rPr>
              <a:t>d’accélération</a:t>
            </a:r>
            <a:r>
              <a:rPr lang="fr-FR" dirty="0" smtClean="0">
                <a:solidFill>
                  <a:srgbClr val="000000"/>
                </a:solidFill>
                <a:latin typeface="+mn-lt"/>
              </a:rPr>
              <a:t>, au 2</a:t>
            </a:r>
            <a:r>
              <a:rPr lang="fr-FR" baseline="30000" dirty="0" smtClean="0">
                <a:solidFill>
                  <a:srgbClr val="000000"/>
                </a:solidFill>
                <a:latin typeface="+mn-lt"/>
              </a:rPr>
              <a:t>e</a:t>
            </a:r>
            <a:r>
              <a:rPr lang="fr-FR" dirty="0" smtClean="0">
                <a:solidFill>
                  <a:srgbClr val="000000"/>
                </a:solidFill>
                <a:latin typeface="+mn-lt"/>
              </a:rPr>
              <a:t> wagonnet. Le choc est élastique, un wagonnet s’arrête, l’autre démarre avec la même vitesse.</a:t>
            </a:r>
            <a:endParaRPr lang="fr-FR" dirty="0" smtClean="0">
              <a:solidFill>
                <a:srgbClr val="000000"/>
              </a:solidFill>
              <a:latin typeface="+mn-lt"/>
            </a:endParaRPr>
          </a:p>
          <a:p>
            <a:endParaRPr lang="fr-FR" dirty="0" smtClean="0">
              <a:solidFill>
                <a:srgbClr val="000000"/>
              </a:solidFill>
              <a:latin typeface="Calibri"/>
            </a:endParaRPr>
          </a:p>
          <a:p>
            <a:endParaRPr lang="fr-FR" dirty="0">
              <a:solidFill>
                <a:srgbClr val="000000"/>
              </a:solidFill>
              <a:latin typeface="Calibri"/>
            </a:endParaRPr>
          </a:p>
          <a:p>
            <a:endParaRPr lang="fr-FR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12</a:t>
            </a:fld>
            <a:endParaRPr lang="fr-FR" alt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smtClean="0"/>
              <a:t>02/06/20</a:t>
            </a:r>
            <a:endParaRPr lang="fr-FR" altLang="fr-FR" dirty="0"/>
          </a:p>
        </p:txBody>
      </p:sp>
      <p:grpSp>
        <p:nvGrpSpPr>
          <p:cNvPr id="4" name="Grouper 3"/>
          <p:cNvGrpSpPr>
            <a:grpSpLocks noChangeAspect="1"/>
          </p:cNvGrpSpPr>
          <p:nvPr/>
        </p:nvGrpSpPr>
        <p:grpSpPr>
          <a:xfrm>
            <a:off x="2267744" y="2780928"/>
            <a:ext cx="4613143" cy="1296144"/>
            <a:chOff x="867476" y="2158858"/>
            <a:chExt cx="5196908" cy="1460164"/>
          </a:xfrm>
        </p:grpSpPr>
        <p:pic>
          <p:nvPicPr>
            <p:cNvPr id="9" name="Image 8" descr="Screenshot_2020-06-02 EGGER BAHN 2011, wagonnet à benne basculante chargé Neuf BO(1)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1" r="10121"/>
            <a:stretch/>
          </p:blipFill>
          <p:spPr>
            <a:xfrm>
              <a:off x="867476" y="2204864"/>
              <a:ext cx="2153296" cy="1414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 9" descr="Screenshot_2020-06-02 EGGER BAHN 2011, wagonnet à benne basculante chargé Neuf BO(1)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9"/>
            <a:stretch/>
          </p:blipFill>
          <p:spPr>
            <a:xfrm>
              <a:off x="3868922" y="2158858"/>
              <a:ext cx="2195462" cy="1414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" name="Grouper 10"/>
          <p:cNvGrpSpPr>
            <a:grpSpLocks noChangeAspect="1"/>
          </p:cNvGrpSpPr>
          <p:nvPr/>
        </p:nvGrpSpPr>
        <p:grpSpPr>
          <a:xfrm>
            <a:off x="2123728" y="4149080"/>
            <a:ext cx="4176464" cy="1296144"/>
            <a:chOff x="786356" y="2158858"/>
            <a:chExt cx="4704971" cy="1460164"/>
          </a:xfrm>
        </p:grpSpPr>
        <p:pic>
          <p:nvPicPr>
            <p:cNvPr id="12" name="Image 11" descr="Screenshot_2020-06-02 EGGER BAHN 2011, wagonnet à benne basculante chargé Neuf BO(1)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1" r="10121"/>
            <a:stretch/>
          </p:blipFill>
          <p:spPr>
            <a:xfrm>
              <a:off x="786356" y="2204864"/>
              <a:ext cx="2153296" cy="1414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age 12" descr="Screenshot_2020-06-02 EGGER BAHN 2011, wagonnet à benne basculante chargé Neuf BO(1)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9"/>
            <a:stretch/>
          </p:blipFill>
          <p:spPr>
            <a:xfrm>
              <a:off x="3295867" y="2158858"/>
              <a:ext cx="2195460" cy="1414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4" name="Grouper 13"/>
          <p:cNvGrpSpPr>
            <a:grpSpLocks noChangeAspect="1"/>
          </p:cNvGrpSpPr>
          <p:nvPr/>
        </p:nvGrpSpPr>
        <p:grpSpPr>
          <a:xfrm>
            <a:off x="1691680" y="5517232"/>
            <a:ext cx="4680521" cy="1296144"/>
            <a:chOff x="867476" y="2158858"/>
            <a:chExt cx="5272812" cy="1460164"/>
          </a:xfrm>
        </p:grpSpPr>
        <p:pic>
          <p:nvPicPr>
            <p:cNvPr id="15" name="Image 14" descr="Screenshot_2020-06-02 EGGER BAHN 2011, wagonnet à benne basculante chargé Neuf BO(1)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1" r="10121"/>
            <a:stretch/>
          </p:blipFill>
          <p:spPr>
            <a:xfrm>
              <a:off x="867476" y="2204864"/>
              <a:ext cx="2153296" cy="1414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Image 15" descr="Screenshot_2020-06-02 EGGER BAHN 2011, wagonnet à benne basculante chargé Neuf BO(1)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9"/>
            <a:stretch/>
          </p:blipFill>
          <p:spPr>
            <a:xfrm>
              <a:off x="3944827" y="2158858"/>
              <a:ext cx="2195461" cy="1414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7" name="Grouper 56"/>
          <p:cNvGrpSpPr/>
          <p:nvPr/>
        </p:nvGrpSpPr>
        <p:grpSpPr>
          <a:xfrm>
            <a:off x="4067944" y="4797152"/>
            <a:ext cx="478707" cy="181784"/>
            <a:chOff x="7452320" y="3861048"/>
            <a:chExt cx="1008112" cy="360040"/>
          </a:xfrm>
        </p:grpSpPr>
        <p:grpSp>
          <p:nvGrpSpPr>
            <p:cNvPr id="44" name="Grouper 43"/>
            <p:cNvGrpSpPr/>
            <p:nvPr/>
          </p:nvGrpSpPr>
          <p:grpSpPr>
            <a:xfrm>
              <a:off x="7452320" y="3861048"/>
              <a:ext cx="288032" cy="360040"/>
              <a:chOff x="7452320" y="3429000"/>
              <a:chExt cx="288032" cy="360040"/>
            </a:xfrm>
          </p:grpSpPr>
          <p:cxnSp>
            <p:nvCxnSpPr>
              <p:cNvPr id="41" name="Connecteur droit 40"/>
              <p:cNvCxnSpPr/>
              <p:nvPr/>
            </p:nvCxnSpPr>
            <p:spPr bwMode="auto">
              <a:xfrm flipH="1">
                <a:off x="7452320" y="3429000"/>
                <a:ext cx="144016" cy="36004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Connecteur droit 42"/>
              <p:cNvCxnSpPr/>
              <p:nvPr/>
            </p:nvCxnSpPr>
            <p:spPr bwMode="auto">
              <a:xfrm flipH="1" flipV="1">
                <a:off x="7596336" y="3429000"/>
                <a:ext cx="144016" cy="36004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8" name="Grouper 47"/>
            <p:cNvGrpSpPr/>
            <p:nvPr/>
          </p:nvGrpSpPr>
          <p:grpSpPr>
            <a:xfrm>
              <a:off x="7740352" y="3861048"/>
              <a:ext cx="288032" cy="360040"/>
              <a:chOff x="7452320" y="3429000"/>
              <a:chExt cx="288032" cy="360040"/>
            </a:xfrm>
          </p:grpSpPr>
          <p:cxnSp>
            <p:nvCxnSpPr>
              <p:cNvPr id="49" name="Connecteur droit 48"/>
              <p:cNvCxnSpPr/>
              <p:nvPr/>
            </p:nvCxnSpPr>
            <p:spPr bwMode="auto">
              <a:xfrm flipH="1">
                <a:off x="7452320" y="3429000"/>
                <a:ext cx="144016" cy="36004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Connecteur droit 49"/>
              <p:cNvCxnSpPr/>
              <p:nvPr/>
            </p:nvCxnSpPr>
            <p:spPr bwMode="auto">
              <a:xfrm flipH="1" flipV="1">
                <a:off x="7596336" y="3429000"/>
                <a:ext cx="144016" cy="36004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1" name="Grouper 50"/>
            <p:cNvGrpSpPr/>
            <p:nvPr/>
          </p:nvGrpSpPr>
          <p:grpSpPr>
            <a:xfrm>
              <a:off x="8028384" y="3861048"/>
              <a:ext cx="288032" cy="360040"/>
              <a:chOff x="7452320" y="3429000"/>
              <a:chExt cx="288032" cy="360040"/>
            </a:xfrm>
          </p:grpSpPr>
          <p:cxnSp>
            <p:nvCxnSpPr>
              <p:cNvPr id="52" name="Connecteur droit 51"/>
              <p:cNvCxnSpPr/>
              <p:nvPr/>
            </p:nvCxnSpPr>
            <p:spPr bwMode="auto">
              <a:xfrm flipH="1">
                <a:off x="7452320" y="3429000"/>
                <a:ext cx="144016" cy="36004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Connecteur droit 52"/>
              <p:cNvCxnSpPr/>
              <p:nvPr/>
            </p:nvCxnSpPr>
            <p:spPr bwMode="auto">
              <a:xfrm flipH="1" flipV="1">
                <a:off x="7596336" y="3429000"/>
                <a:ext cx="144016" cy="36004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" name="Connecteur droit 54"/>
            <p:cNvCxnSpPr/>
            <p:nvPr/>
          </p:nvCxnSpPr>
          <p:spPr bwMode="auto">
            <a:xfrm flipH="1">
              <a:off x="8316416" y="3861048"/>
              <a:ext cx="144016" cy="36004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er 68"/>
          <p:cNvGrpSpPr/>
          <p:nvPr/>
        </p:nvGrpSpPr>
        <p:grpSpPr>
          <a:xfrm rot="2700000">
            <a:off x="3840323" y="5861052"/>
            <a:ext cx="675029" cy="857813"/>
            <a:chOff x="6588224" y="3645024"/>
            <a:chExt cx="1296144" cy="1728192"/>
          </a:xfrm>
        </p:grpSpPr>
        <p:cxnSp>
          <p:nvCxnSpPr>
            <p:cNvPr id="70" name="Connecteur en angle 69"/>
            <p:cNvCxnSpPr/>
            <p:nvPr/>
          </p:nvCxnSpPr>
          <p:spPr bwMode="auto">
            <a:xfrm rot="5400000" flipH="1" flipV="1">
              <a:off x="6372200" y="4725144"/>
              <a:ext cx="864096" cy="432048"/>
            </a:xfrm>
            <a:prstGeom prst="bentConnector3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Connecteur en angle 70"/>
            <p:cNvCxnSpPr/>
            <p:nvPr/>
          </p:nvCxnSpPr>
          <p:spPr bwMode="auto">
            <a:xfrm rot="5400000" flipH="1" flipV="1">
              <a:off x="6804248" y="4293096"/>
              <a:ext cx="864096" cy="432048"/>
            </a:xfrm>
            <a:prstGeom prst="bentConnector3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Connecteur en angle 71"/>
            <p:cNvCxnSpPr/>
            <p:nvPr/>
          </p:nvCxnSpPr>
          <p:spPr bwMode="auto">
            <a:xfrm rot="5400000" flipH="1" flipV="1">
              <a:off x="7236296" y="3861048"/>
              <a:ext cx="864096" cy="432048"/>
            </a:xfrm>
            <a:prstGeom prst="bentConnector3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" name="Grouper 76"/>
          <p:cNvGrpSpPr/>
          <p:nvPr/>
        </p:nvGrpSpPr>
        <p:grpSpPr>
          <a:xfrm rot="2700000">
            <a:off x="4200363" y="3106224"/>
            <a:ext cx="675029" cy="857813"/>
            <a:chOff x="6588224" y="3645024"/>
            <a:chExt cx="1296144" cy="1728192"/>
          </a:xfrm>
        </p:grpSpPr>
        <p:cxnSp>
          <p:nvCxnSpPr>
            <p:cNvPr id="78" name="Connecteur en angle 77"/>
            <p:cNvCxnSpPr/>
            <p:nvPr/>
          </p:nvCxnSpPr>
          <p:spPr bwMode="auto">
            <a:xfrm rot="5400000" flipH="1" flipV="1">
              <a:off x="6372200" y="4725144"/>
              <a:ext cx="864096" cy="432048"/>
            </a:xfrm>
            <a:prstGeom prst="bentConnector3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Connecteur en angle 78"/>
            <p:cNvCxnSpPr/>
            <p:nvPr/>
          </p:nvCxnSpPr>
          <p:spPr bwMode="auto">
            <a:xfrm rot="5400000" flipH="1" flipV="1">
              <a:off x="6804248" y="4293096"/>
              <a:ext cx="864096" cy="432048"/>
            </a:xfrm>
            <a:prstGeom prst="bentConnector3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Connecteur en angle 79"/>
            <p:cNvCxnSpPr/>
            <p:nvPr/>
          </p:nvCxnSpPr>
          <p:spPr bwMode="auto">
            <a:xfrm rot="5400000" flipH="1" flipV="1">
              <a:off x="7236296" y="3861048"/>
              <a:ext cx="864096" cy="432048"/>
            </a:xfrm>
            <a:prstGeom prst="bentConnector3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1" name="Flèche vers la droite 80"/>
          <p:cNvSpPr/>
          <p:nvPr/>
        </p:nvSpPr>
        <p:spPr bwMode="auto">
          <a:xfrm flipH="1">
            <a:off x="4644008" y="3212976"/>
            <a:ext cx="648072" cy="14401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" name="Flèche vers la droite 81"/>
          <p:cNvSpPr/>
          <p:nvPr/>
        </p:nvSpPr>
        <p:spPr bwMode="auto">
          <a:xfrm flipH="1">
            <a:off x="4211960" y="4581128"/>
            <a:ext cx="360000" cy="14401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Flèche vers la droite 82"/>
          <p:cNvSpPr/>
          <p:nvPr/>
        </p:nvSpPr>
        <p:spPr bwMode="auto">
          <a:xfrm flipH="1">
            <a:off x="2339752" y="4581128"/>
            <a:ext cx="360000" cy="14401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4" name="Flèche vers la droite 83"/>
          <p:cNvSpPr/>
          <p:nvPr/>
        </p:nvSpPr>
        <p:spPr bwMode="auto">
          <a:xfrm flipH="1">
            <a:off x="1619672" y="6021288"/>
            <a:ext cx="648072" cy="14401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19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98"/>
            <a:ext cx="9144000" cy="70609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B85808"/>
                </a:solidFill>
              </a:rPr>
              <a:t>Conservation de la </a:t>
            </a:r>
            <a:r>
              <a:rPr lang="en-US" sz="2800" b="1" dirty="0" err="1" smtClean="0">
                <a:solidFill>
                  <a:srgbClr val="B85808"/>
                </a:solidFill>
              </a:rPr>
              <a:t>q</a:t>
            </a:r>
            <a:r>
              <a:rPr lang="en-US" sz="2800" b="1" dirty="0" err="1" smtClean="0">
                <a:solidFill>
                  <a:srgbClr val="B85808"/>
                </a:solidFill>
              </a:rPr>
              <a:t>uantité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smtClean="0">
                <a:solidFill>
                  <a:srgbClr val="B85808"/>
                </a:solidFill>
              </a:rPr>
              <a:t>de </a:t>
            </a:r>
            <a:r>
              <a:rPr lang="en-US" sz="2800" b="1" dirty="0" err="1" smtClean="0">
                <a:solidFill>
                  <a:srgbClr val="B85808"/>
                </a:solidFill>
              </a:rPr>
              <a:t>mouvement</a:t>
            </a:r>
            <a:endParaRPr lang="en-US" sz="2800" b="1" dirty="0">
              <a:solidFill>
                <a:srgbClr val="B85808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745" y="2060848"/>
            <a:ext cx="88799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b="1" dirty="0">
              <a:solidFill>
                <a:srgbClr val="002060"/>
              </a:solidFill>
              <a:latin typeface="+mn-lt"/>
            </a:endParaRPr>
          </a:p>
          <a:p>
            <a:r>
              <a:rPr lang="fr-FR" b="1" dirty="0">
                <a:solidFill>
                  <a:srgbClr val="E46C0A"/>
                </a:solidFill>
                <a:latin typeface="+mn-lt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560" y="1080001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latin typeface="+mn-lt"/>
              </a:rPr>
              <a:t>C’est la m</a:t>
            </a:r>
            <a:r>
              <a:rPr lang="fr-FR" dirty="0" smtClean="0">
                <a:solidFill>
                  <a:srgbClr val="000000"/>
                </a:solidFill>
                <a:latin typeface="+mn-lt"/>
              </a:rPr>
              <a:t>ê</a:t>
            </a:r>
            <a:r>
              <a:rPr lang="fr-FR" dirty="0" smtClean="0">
                <a:solidFill>
                  <a:srgbClr val="000000"/>
                </a:solidFill>
                <a:latin typeface="+mn-lt"/>
              </a:rPr>
              <a:t>me chose qui se passe avec le carreau à la pétanque, le rôle du ressort est joué par une très faible compression des boules au point de contact, suivi d’une détente pour revenir à la forme de chaque boule.</a:t>
            </a:r>
            <a:endParaRPr lang="fr-FR" dirty="0">
              <a:solidFill>
                <a:srgbClr val="000000"/>
              </a:solidFill>
              <a:latin typeface="Calibri"/>
            </a:endParaRPr>
          </a:p>
          <a:p>
            <a:endParaRPr lang="fr-FR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13</a:t>
            </a:fld>
            <a:endParaRPr lang="fr-FR" alt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smtClean="0"/>
              <a:t>02/06/20</a:t>
            </a:r>
            <a:endParaRPr lang="fr-FR" altLang="fr-FR" dirty="0"/>
          </a:p>
        </p:txBody>
      </p:sp>
      <p:grpSp>
        <p:nvGrpSpPr>
          <p:cNvPr id="4" name="Grouper 3"/>
          <p:cNvGrpSpPr>
            <a:grpSpLocks noChangeAspect="1"/>
          </p:cNvGrpSpPr>
          <p:nvPr/>
        </p:nvGrpSpPr>
        <p:grpSpPr>
          <a:xfrm>
            <a:off x="2267744" y="2780928"/>
            <a:ext cx="4613143" cy="1296144"/>
            <a:chOff x="867476" y="2158858"/>
            <a:chExt cx="5196908" cy="1460164"/>
          </a:xfrm>
        </p:grpSpPr>
        <p:pic>
          <p:nvPicPr>
            <p:cNvPr id="9" name="Image 8" descr="Screenshot_2020-06-02 EGGER BAHN 2011, wagonnet à benne basculante chargé Neuf BO(1)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1" r="10121"/>
            <a:stretch/>
          </p:blipFill>
          <p:spPr>
            <a:xfrm>
              <a:off x="867476" y="2204864"/>
              <a:ext cx="2153296" cy="1414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 9" descr="Screenshot_2020-06-02 EGGER BAHN 2011, wagonnet à benne basculante chargé Neuf BO(1)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9"/>
            <a:stretch/>
          </p:blipFill>
          <p:spPr>
            <a:xfrm>
              <a:off x="3868922" y="2158858"/>
              <a:ext cx="2195462" cy="1414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" name="Grouper 10"/>
          <p:cNvGrpSpPr>
            <a:grpSpLocks noChangeAspect="1"/>
          </p:cNvGrpSpPr>
          <p:nvPr/>
        </p:nvGrpSpPr>
        <p:grpSpPr>
          <a:xfrm>
            <a:off x="2123728" y="4149080"/>
            <a:ext cx="4176464" cy="1296144"/>
            <a:chOff x="786356" y="2158858"/>
            <a:chExt cx="4704971" cy="1460164"/>
          </a:xfrm>
        </p:grpSpPr>
        <p:pic>
          <p:nvPicPr>
            <p:cNvPr id="12" name="Image 11" descr="Screenshot_2020-06-02 EGGER BAHN 2011, wagonnet à benne basculante chargé Neuf BO(1)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1" r="10121"/>
            <a:stretch/>
          </p:blipFill>
          <p:spPr>
            <a:xfrm>
              <a:off x="786356" y="2204864"/>
              <a:ext cx="2153296" cy="1414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age 12" descr="Screenshot_2020-06-02 EGGER BAHN 2011, wagonnet à benne basculante chargé Neuf BO(1)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9"/>
            <a:stretch/>
          </p:blipFill>
          <p:spPr>
            <a:xfrm>
              <a:off x="3295867" y="2158858"/>
              <a:ext cx="2195460" cy="1414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4" name="Grouper 13"/>
          <p:cNvGrpSpPr>
            <a:grpSpLocks noChangeAspect="1"/>
          </p:cNvGrpSpPr>
          <p:nvPr/>
        </p:nvGrpSpPr>
        <p:grpSpPr>
          <a:xfrm>
            <a:off x="1691680" y="5517232"/>
            <a:ext cx="4680521" cy="1296144"/>
            <a:chOff x="867476" y="2158858"/>
            <a:chExt cx="5272812" cy="1460164"/>
          </a:xfrm>
        </p:grpSpPr>
        <p:pic>
          <p:nvPicPr>
            <p:cNvPr id="15" name="Image 14" descr="Screenshot_2020-06-02 EGGER BAHN 2011, wagonnet à benne basculante chargé Neuf BO(1)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1" r="10121"/>
            <a:stretch/>
          </p:blipFill>
          <p:spPr>
            <a:xfrm>
              <a:off x="867476" y="2204864"/>
              <a:ext cx="2153296" cy="1414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Image 15" descr="Screenshot_2020-06-02 EGGER BAHN 2011, wagonnet à benne basculante chargé Neuf BO(1)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9"/>
            <a:stretch/>
          </p:blipFill>
          <p:spPr>
            <a:xfrm>
              <a:off x="3944827" y="2158858"/>
              <a:ext cx="2195461" cy="1414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7" name="Grouper 56"/>
          <p:cNvGrpSpPr/>
          <p:nvPr/>
        </p:nvGrpSpPr>
        <p:grpSpPr>
          <a:xfrm>
            <a:off x="3923928" y="4797152"/>
            <a:ext cx="478707" cy="181784"/>
            <a:chOff x="7452320" y="3861048"/>
            <a:chExt cx="1008112" cy="360040"/>
          </a:xfrm>
        </p:grpSpPr>
        <p:grpSp>
          <p:nvGrpSpPr>
            <p:cNvPr id="44" name="Grouper 43"/>
            <p:cNvGrpSpPr/>
            <p:nvPr/>
          </p:nvGrpSpPr>
          <p:grpSpPr>
            <a:xfrm>
              <a:off x="7452320" y="3861048"/>
              <a:ext cx="288032" cy="360040"/>
              <a:chOff x="7452320" y="3429000"/>
              <a:chExt cx="288032" cy="360040"/>
            </a:xfrm>
          </p:grpSpPr>
          <p:cxnSp>
            <p:nvCxnSpPr>
              <p:cNvPr id="41" name="Connecteur droit 40"/>
              <p:cNvCxnSpPr/>
              <p:nvPr/>
            </p:nvCxnSpPr>
            <p:spPr bwMode="auto">
              <a:xfrm flipH="1">
                <a:off x="7452320" y="3429000"/>
                <a:ext cx="144016" cy="36004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Connecteur droit 42"/>
              <p:cNvCxnSpPr/>
              <p:nvPr/>
            </p:nvCxnSpPr>
            <p:spPr bwMode="auto">
              <a:xfrm flipH="1" flipV="1">
                <a:off x="7596336" y="3429000"/>
                <a:ext cx="144016" cy="36004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8" name="Grouper 47"/>
            <p:cNvGrpSpPr/>
            <p:nvPr/>
          </p:nvGrpSpPr>
          <p:grpSpPr>
            <a:xfrm>
              <a:off x="7740352" y="3861048"/>
              <a:ext cx="288032" cy="360040"/>
              <a:chOff x="7452320" y="3429000"/>
              <a:chExt cx="288032" cy="360040"/>
            </a:xfrm>
          </p:grpSpPr>
          <p:cxnSp>
            <p:nvCxnSpPr>
              <p:cNvPr id="49" name="Connecteur droit 48"/>
              <p:cNvCxnSpPr/>
              <p:nvPr/>
            </p:nvCxnSpPr>
            <p:spPr bwMode="auto">
              <a:xfrm flipH="1">
                <a:off x="7452320" y="3429000"/>
                <a:ext cx="144016" cy="36004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Connecteur droit 49"/>
              <p:cNvCxnSpPr/>
              <p:nvPr/>
            </p:nvCxnSpPr>
            <p:spPr bwMode="auto">
              <a:xfrm flipH="1" flipV="1">
                <a:off x="7596336" y="3429000"/>
                <a:ext cx="144016" cy="36004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1" name="Grouper 50"/>
            <p:cNvGrpSpPr/>
            <p:nvPr/>
          </p:nvGrpSpPr>
          <p:grpSpPr>
            <a:xfrm>
              <a:off x="8028384" y="3861048"/>
              <a:ext cx="288032" cy="360040"/>
              <a:chOff x="7452320" y="3429000"/>
              <a:chExt cx="288032" cy="360040"/>
            </a:xfrm>
          </p:grpSpPr>
          <p:cxnSp>
            <p:nvCxnSpPr>
              <p:cNvPr id="52" name="Connecteur droit 51"/>
              <p:cNvCxnSpPr/>
              <p:nvPr/>
            </p:nvCxnSpPr>
            <p:spPr bwMode="auto">
              <a:xfrm flipH="1">
                <a:off x="7452320" y="3429000"/>
                <a:ext cx="144016" cy="36004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Connecteur droit 52"/>
              <p:cNvCxnSpPr/>
              <p:nvPr/>
            </p:nvCxnSpPr>
            <p:spPr bwMode="auto">
              <a:xfrm flipH="1" flipV="1">
                <a:off x="7596336" y="3429000"/>
                <a:ext cx="144016" cy="36004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" name="Connecteur droit 54"/>
            <p:cNvCxnSpPr/>
            <p:nvPr/>
          </p:nvCxnSpPr>
          <p:spPr bwMode="auto">
            <a:xfrm flipH="1">
              <a:off x="8316416" y="3861048"/>
              <a:ext cx="144016" cy="36004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er 68"/>
          <p:cNvGrpSpPr/>
          <p:nvPr/>
        </p:nvGrpSpPr>
        <p:grpSpPr>
          <a:xfrm rot="2700000">
            <a:off x="3696307" y="5842528"/>
            <a:ext cx="675029" cy="857813"/>
            <a:chOff x="6588224" y="3645024"/>
            <a:chExt cx="1296144" cy="1728192"/>
          </a:xfrm>
        </p:grpSpPr>
        <p:cxnSp>
          <p:nvCxnSpPr>
            <p:cNvPr id="70" name="Connecteur en angle 69"/>
            <p:cNvCxnSpPr/>
            <p:nvPr/>
          </p:nvCxnSpPr>
          <p:spPr bwMode="auto">
            <a:xfrm rot="5400000" flipH="1" flipV="1">
              <a:off x="6372200" y="4725144"/>
              <a:ext cx="864096" cy="432048"/>
            </a:xfrm>
            <a:prstGeom prst="bentConnector3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Connecteur en angle 70"/>
            <p:cNvCxnSpPr/>
            <p:nvPr/>
          </p:nvCxnSpPr>
          <p:spPr bwMode="auto">
            <a:xfrm rot="5400000" flipH="1" flipV="1">
              <a:off x="6804248" y="4293096"/>
              <a:ext cx="864096" cy="432048"/>
            </a:xfrm>
            <a:prstGeom prst="bentConnector3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Connecteur en angle 71"/>
            <p:cNvCxnSpPr/>
            <p:nvPr/>
          </p:nvCxnSpPr>
          <p:spPr bwMode="auto">
            <a:xfrm rot="5400000" flipH="1" flipV="1">
              <a:off x="7236296" y="3861048"/>
              <a:ext cx="864096" cy="432048"/>
            </a:xfrm>
            <a:prstGeom prst="bentConnector3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" name="Grouper 76"/>
          <p:cNvGrpSpPr/>
          <p:nvPr/>
        </p:nvGrpSpPr>
        <p:grpSpPr>
          <a:xfrm rot="2700000">
            <a:off x="4200363" y="3106224"/>
            <a:ext cx="675029" cy="857813"/>
            <a:chOff x="6588224" y="3645024"/>
            <a:chExt cx="1296144" cy="1728192"/>
          </a:xfrm>
        </p:grpSpPr>
        <p:cxnSp>
          <p:nvCxnSpPr>
            <p:cNvPr id="78" name="Connecteur en angle 77"/>
            <p:cNvCxnSpPr/>
            <p:nvPr/>
          </p:nvCxnSpPr>
          <p:spPr bwMode="auto">
            <a:xfrm rot="5400000" flipH="1" flipV="1">
              <a:off x="6372200" y="4725144"/>
              <a:ext cx="864096" cy="432048"/>
            </a:xfrm>
            <a:prstGeom prst="bentConnector3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Connecteur en angle 78"/>
            <p:cNvCxnSpPr/>
            <p:nvPr/>
          </p:nvCxnSpPr>
          <p:spPr bwMode="auto">
            <a:xfrm rot="5400000" flipH="1" flipV="1">
              <a:off x="6804248" y="4293096"/>
              <a:ext cx="864096" cy="432048"/>
            </a:xfrm>
            <a:prstGeom prst="bentConnector3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Connecteur en angle 79"/>
            <p:cNvCxnSpPr/>
            <p:nvPr/>
          </p:nvCxnSpPr>
          <p:spPr bwMode="auto">
            <a:xfrm rot="5400000" flipH="1" flipV="1">
              <a:off x="7236296" y="3861048"/>
              <a:ext cx="864096" cy="432048"/>
            </a:xfrm>
            <a:prstGeom prst="bentConnector3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1" name="Flèche vers la droite 80"/>
          <p:cNvSpPr/>
          <p:nvPr/>
        </p:nvSpPr>
        <p:spPr bwMode="auto">
          <a:xfrm flipH="1">
            <a:off x="4644008" y="3212976"/>
            <a:ext cx="648072" cy="14401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" name="Flèche vers la droite 81"/>
          <p:cNvSpPr/>
          <p:nvPr/>
        </p:nvSpPr>
        <p:spPr bwMode="auto">
          <a:xfrm flipH="1">
            <a:off x="4356016" y="4581128"/>
            <a:ext cx="360000" cy="14401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Flèche vers la droite 82"/>
          <p:cNvSpPr/>
          <p:nvPr/>
        </p:nvSpPr>
        <p:spPr bwMode="auto">
          <a:xfrm flipH="1">
            <a:off x="2267744" y="4581128"/>
            <a:ext cx="360000" cy="14401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4" name="Flèche vers la droite 83"/>
          <p:cNvSpPr/>
          <p:nvPr/>
        </p:nvSpPr>
        <p:spPr bwMode="auto">
          <a:xfrm flipH="1">
            <a:off x="1547664" y="6021288"/>
            <a:ext cx="648072" cy="14401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smtClean="0"/>
              <a:t>02/06/20</a:t>
            </a:r>
            <a:endParaRPr lang="fr-FR" alt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14</a:t>
            </a:fld>
            <a:endParaRPr lang="fr-FR" altLang="fr-FR" dirty="0"/>
          </a:p>
        </p:txBody>
      </p:sp>
      <p:pic>
        <p:nvPicPr>
          <p:cNvPr id="6" name="Image 5" descr="nadal_pre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22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smtClean="0"/>
              <a:t>02/06/20</a:t>
            </a:r>
            <a:endParaRPr lang="fr-FR" alt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15</a:t>
            </a:fld>
            <a:endParaRPr lang="fr-FR" altLang="fr-FR" dirty="0"/>
          </a:p>
        </p:txBody>
      </p:sp>
      <p:pic>
        <p:nvPicPr>
          <p:cNvPr id="2" name="Image 1" descr="nadal_avan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40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smtClean="0"/>
              <a:t>02/06/20</a:t>
            </a:r>
            <a:endParaRPr lang="fr-FR" alt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16</a:t>
            </a:fld>
            <a:endParaRPr lang="fr-FR" altLang="fr-FR" dirty="0"/>
          </a:p>
        </p:txBody>
      </p:sp>
      <p:pic>
        <p:nvPicPr>
          <p:cNvPr id="2" name="Image 1" descr="nadal_pendan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smtClean="0"/>
              <a:t>02/06/20</a:t>
            </a:r>
            <a:endParaRPr lang="fr-FR" alt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17</a:t>
            </a:fld>
            <a:endParaRPr lang="fr-FR" altLang="fr-FR" dirty="0"/>
          </a:p>
        </p:txBody>
      </p:sp>
      <p:pic>
        <p:nvPicPr>
          <p:cNvPr id="2" name="Image 1" descr="nadal_apr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1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98"/>
            <a:ext cx="9144000" cy="706090"/>
          </a:xfrm>
        </p:spPr>
        <p:txBody>
          <a:bodyPr/>
          <a:lstStyle/>
          <a:p>
            <a:r>
              <a:rPr lang="fr-FR" sz="2800" b="1" dirty="0" smtClean="0">
                <a:solidFill>
                  <a:srgbClr val="B85808"/>
                </a:solidFill>
              </a:rPr>
              <a:t>La catapulte gravitationnelle</a:t>
            </a:r>
            <a:r>
              <a:rPr lang="fr-FR" sz="2800" b="1" dirty="0" smtClean="0">
                <a:solidFill>
                  <a:srgbClr val="B85808"/>
                </a:solidFill>
              </a:rPr>
              <a:t> </a:t>
            </a:r>
            <a:endParaRPr lang="fr-FR" sz="2800" b="1" dirty="0">
              <a:solidFill>
                <a:srgbClr val="B85808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745" y="2060848"/>
            <a:ext cx="88799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b="1" dirty="0">
              <a:solidFill>
                <a:srgbClr val="002060"/>
              </a:solidFill>
              <a:latin typeface="+mn-lt"/>
            </a:endParaRPr>
          </a:p>
          <a:p>
            <a:r>
              <a:rPr lang="fr-FR" b="1" dirty="0">
                <a:solidFill>
                  <a:srgbClr val="E46C0A"/>
                </a:solidFill>
                <a:latin typeface="+mn-lt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560" y="1080000"/>
            <a:ext cx="7992888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latin typeface="Calibri"/>
              </a:rPr>
              <a:t>sonde rouge et plan</a:t>
            </a:r>
            <a:r>
              <a:rPr lang="fr-FR" dirty="0" smtClean="0">
                <a:solidFill>
                  <a:srgbClr val="000000"/>
                </a:solidFill>
                <a:latin typeface="Calibri"/>
              </a:rPr>
              <a:t>ète grise </a:t>
            </a:r>
            <a:endParaRPr lang="fr-FR" dirty="0">
              <a:solidFill>
                <a:srgbClr val="000000"/>
              </a:solidFill>
              <a:latin typeface="Calibri"/>
            </a:endParaRPr>
          </a:p>
          <a:p>
            <a:endParaRPr lang="fr-FR" dirty="0" smtClean="0">
              <a:solidFill>
                <a:srgbClr val="000000"/>
              </a:solidFill>
              <a:latin typeface="Calibri"/>
            </a:endParaRPr>
          </a:p>
          <a:p>
            <a:endParaRPr lang="fr-FR" dirty="0">
              <a:solidFill>
                <a:srgbClr val="000000"/>
              </a:solidFill>
              <a:latin typeface="Calibri"/>
            </a:endParaRPr>
          </a:p>
          <a:p>
            <a:endParaRPr lang="fr-FR" dirty="0" smtClean="0">
              <a:solidFill>
                <a:srgbClr val="000000"/>
              </a:solidFill>
              <a:latin typeface="Calibri"/>
            </a:endParaRPr>
          </a:p>
          <a:p>
            <a:endParaRPr lang="fr-FR" dirty="0">
              <a:solidFill>
                <a:srgbClr val="000000"/>
              </a:solidFill>
              <a:latin typeface="Calibri"/>
            </a:endParaRPr>
          </a:p>
          <a:p>
            <a:endParaRPr lang="fr-FR" dirty="0" smtClean="0">
              <a:solidFill>
                <a:srgbClr val="000000"/>
              </a:solidFill>
              <a:latin typeface="Calibri"/>
            </a:endParaRPr>
          </a:p>
          <a:p>
            <a:endParaRPr lang="fr-FR" dirty="0" smtClean="0">
              <a:solidFill>
                <a:srgbClr val="000000"/>
              </a:solidFill>
              <a:latin typeface="Calibri"/>
            </a:endParaRPr>
          </a:p>
          <a:p>
            <a:endParaRPr lang="fr-FR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endParaRPr lang="fr-FR" dirty="0" smtClean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endParaRPr lang="fr-FR" dirty="0" smtClean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rgbClr val="000000"/>
                </a:solidFill>
                <a:latin typeface="Calibri"/>
              </a:rPr>
              <a:t>je </a:t>
            </a:r>
            <a:r>
              <a:rPr lang="fr-FR" dirty="0" smtClean="0">
                <a:solidFill>
                  <a:srgbClr val="000000"/>
                </a:solidFill>
                <a:latin typeface="Calibri"/>
              </a:rPr>
              <a:t>repars à </a:t>
            </a:r>
            <a:r>
              <a:rPr lang="fr-FR" dirty="0" smtClean="0">
                <a:solidFill>
                  <a:srgbClr val="000000"/>
                </a:solidFill>
                <a:latin typeface="+mn-lt"/>
              </a:rPr>
              <a:t>à </a:t>
            </a:r>
            <a:r>
              <a:rPr lang="fr-FR" dirty="0">
                <a:solidFill>
                  <a:srgbClr val="000000"/>
                </a:solidFill>
                <a:latin typeface="+mn-lt"/>
              </a:rPr>
              <a:t>2 </a:t>
            </a:r>
            <a:r>
              <a:rPr lang="fr-FR" b="1" i="1" dirty="0" smtClean="0">
                <a:solidFill>
                  <a:srgbClr val="000000"/>
                </a:solidFill>
                <a:latin typeface="+mn-lt"/>
              </a:rPr>
              <a:t>V</a:t>
            </a:r>
            <a:endParaRPr lang="fr-FR" dirty="0" smtClean="0">
              <a:solidFill>
                <a:srgbClr val="000000"/>
              </a:solidFill>
              <a:latin typeface="+mn-lt"/>
            </a:endParaRPr>
          </a:p>
          <a:p>
            <a:endParaRPr lang="fr-FR" dirty="0" smtClean="0">
              <a:solidFill>
                <a:srgbClr val="000000"/>
              </a:solidFill>
              <a:latin typeface="+mn-lt"/>
            </a:endParaRPr>
          </a:p>
          <a:p>
            <a:endParaRPr lang="fr-FR" dirty="0">
              <a:solidFill>
                <a:srgbClr val="000000"/>
              </a:solidFill>
              <a:latin typeface="+mn-lt"/>
            </a:endParaRPr>
          </a:p>
          <a:p>
            <a:r>
              <a:rPr lang="fr-FR" dirty="0" smtClean="0">
                <a:solidFill>
                  <a:srgbClr val="000000"/>
                </a:solidFill>
                <a:latin typeface="+mn-lt"/>
              </a:rPr>
              <a:t>on peut calculer un peu …</a:t>
            </a:r>
            <a:endParaRPr lang="fr-FR" dirty="0" smtClean="0">
              <a:solidFill>
                <a:srgbClr val="000000"/>
              </a:solidFill>
              <a:latin typeface="+mn-lt"/>
            </a:endParaRPr>
          </a:p>
          <a:p>
            <a:endParaRPr lang="fr-FR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18</a:t>
            </a:fld>
            <a:endParaRPr lang="fr-FR" alt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smtClean="0"/>
              <a:t>02/06/20</a:t>
            </a:r>
            <a:endParaRPr lang="fr-FR" altLang="fr-FR" dirty="0"/>
          </a:p>
        </p:txBody>
      </p:sp>
      <p:sp>
        <p:nvSpPr>
          <p:cNvPr id="4" name="Ellipse 3"/>
          <p:cNvSpPr/>
          <p:nvPr/>
        </p:nvSpPr>
        <p:spPr bwMode="auto">
          <a:xfrm>
            <a:off x="5724128" y="2132856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7956376" y="1628800"/>
            <a:ext cx="576064" cy="576064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èche vers la droite 9"/>
          <p:cNvSpPr/>
          <p:nvPr/>
        </p:nvSpPr>
        <p:spPr bwMode="auto">
          <a:xfrm flipH="1">
            <a:off x="7236296" y="1772816"/>
            <a:ext cx="648072" cy="14401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5868144" y="2420888"/>
            <a:ext cx="432048" cy="432048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èche vers la droite 21"/>
          <p:cNvSpPr/>
          <p:nvPr/>
        </p:nvSpPr>
        <p:spPr bwMode="auto">
          <a:xfrm flipH="1">
            <a:off x="683568" y="3429000"/>
            <a:ext cx="1296000" cy="14401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5796136" y="2348880"/>
            <a:ext cx="576064" cy="576064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èche vers la droite 25"/>
          <p:cNvSpPr/>
          <p:nvPr/>
        </p:nvSpPr>
        <p:spPr bwMode="auto">
          <a:xfrm flipH="1">
            <a:off x="5076056" y="2564904"/>
            <a:ext cx="648072" cy="14401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5724128" y="1556792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3563888" y="2924944"/>
            <a:ext cx="576064" cy="576064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èche vers la droite 28"/>
          <p:cNvSpPr/>
          <p:nvPr/>
        </p:nvSpPr>
        <p:spPr bwMode="auto">
          <a:xfrm flipH="1">
            <a:off x="2771800" y="3068960"/>
            <a:ext cx="648072" cy="14401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Ellipse 29"/>
          <p:cNvSpPr/>
          <p:nvPr/>
        </p:nvSpPr>
        <p:spPr bwMode="auto">
          <a:xfrm>
            <a:off x="2123728" y="3429000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67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98"/>
            <a:ext cx="9144000" cy="706090"/>
          </a:xfrm>
        </p:spPr>
        <p:txBody>
          <a:bodyPr/>
          <a:lstStyle/>
          <a:p>
            <a:r>
              <a:rPr lang="fr-FR" sz="2800" b="1" dirty="0" smtClean="0">
                <a:solidFill>
                  <a:srgbClr val="B85808"/>
                </a:solidFill>
              </a:rPr>
              <a:t>La semaine prochaine</a:t>
            </a:r>
            <a:endParaRPr lang="fr-FR" sz="2800" b="1" dirty="0">
              <a:solidFill>
                <a:srgbClr val="B85808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745" y="2060848"/>
            <a:ext cx="88799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b="1" dirty="0">
              <a:solidFill>
                <a:srgbClr val="002060"/>
              </a:solidFill>
              <a:latin typeface="+mn-lt"/>
            </a:endParaRPr>
          </a:p>
          <a:p>
            <a:r>
              <a:rPr lang="fr-FR" b="1" dirty="0">
                <a:solidFill>
                  <a:srgbClr val="E46C0A"/>
                </a:solidFill>
                <a:latin typeface="+mn-lt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560" y="1080000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latin typeface="Calibri"/>
              </a:rPr>
              <a:t>Les explosions de supernovas et les rayons cosmiques …</a:t>
            </a:r>
          </a:p>
          <a:p>
            <a:r>
              <a:rPr lang="fr-FR" dirty="0" smtClean="0">
                <a:solidFill>
                  <a:srgbClr val="000000"/>
                </a:solidFill>
                <a:latin typeface="Calibri"/>
              </a:rPr>
              <a:t>les fus</a:t>
            </a:r>
            <a:r>
              <a:rPr lang="fr-FR" dirty="0" smtClean="0">
                <a:solidFill>
                  <a:srgbClr val="000000"/>
                </a:solidFill>
                <a:latin typeface="Calibri"/>
              </a:rPr>
              <a:t>ées …</a:t>
            </a:r>
            <a:endParaRPr lang="fr-FR" dirty="0">
              <a:solidFill>
                <a:srgbClr val="000000"/>
              </a:solidFill>
              <a:latin typeface="Calibri"/>
            </a:endParaRPr>
          </a:p>
          <a:p>
            <a:endParaRPr lang="fr-FR" dirty="0" smtClean="0">
              <a:solidFill>
                <a:srgbClr val="000000"/>
              </a:solidFill>
              <a:latin typeface="Calibri"/>
            </a:endParaRPr>
          </a:p>
          <a:p>
            <a:endParaRPr lang="fr-FR" dirty="0">
              <a:solidFill>
                <a:srgbClr val="000000"/>
              </a:solidFill>
              <a:latin typeface="Calibri"/>
            </a:endParaRPr>
          </a:p>
          <a:p>
            <a:endParaRPr lang="fr-FR" dirty="0" smtClean="0">
              <a:solidFill>
                <a:srgbClr val="000000"/>
              </a:solidFill>
              <a:latin typeface="Calibri"/>
            </a:endParaRPr>
          </a:p>
          <a:p>
            <a:endParaRPr lang="fr-FR" dirty="0">
              <a:solidFill>
                <a:srgbClr val="000000"/>
              </a:solidFill>
              <a:latin typeface="Calibri"/>
            </a:endParaRPr>
          </a:p>
          <a:p>
            <a:endParaRPr lang="fr-FR" dirty="0" smtClean="0">
              <a:solidFill>
                <a:srgbClr val="000000"/>
              </a:solidFill>
              <a:latin typeface="Calibri"/>
            </a:endParaRPr>
          </a:p>
          <a:p>
            <a:endParaRPr lang="fr-FR" dirty="0" smtClean="0">
              <a:solidFill>
                <a:srgbClr val="000000"/>
              </a:solidFill>
              <a:latin typeface="Calibri"/>
            </a:endParaRPr>
          </a:p>
          <a:p>
            <a:endParaRPr lang="fr-FR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endParaRPr lang="fr-FR" dirty="0" smtClean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endParaRPr lang="fr-FR" dirty="0" smtClean="0">
              <a:solidFill>
                <a:srgbClr val="000000"/>
              </a:solidFill>
              <a:latin typeface="Calibri"/>
            </a:endParaRPr>
          </a:p>
          <a:p>
            <a:endParaRPr lang="fr-FR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19</a:t>
            </a:fld>
            <a:endParaRPr lang="fr-FR" alt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smtClean="0"/>
              <a:t>02/06/20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31906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voilier2.tif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24" t="7866" r="5772" b="11747"/>
          <a:stretch/>
        </p:blipFill>
        <p:spPr>
          <a:xfrm>
            <a:off x="0" y="0"/>
            <a:ext cx="9769596" cy="6942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98"/>
            <a:ext cx="9144000" cy="706090"/>
          </a:xfrm>
        </p:spPr>
        <p:txBody>
          <a:bodyPr/>
          <a:lstStyle/>
          <a:p>
            <a:r>
              <a:rPr lang="en-US" sz="2800" b="1" dirty="0">
                <a:solidFill>
                  <a:srgbClr val="FF6600"/>
                </a:solidFill>
              </a:rPr>
              <a:t>La physique de </a:t>
            </a:r>
            <a:r>
              <a:rPr lang="en-US" sz="2800" b="1" dirty="0" err="1">
                <a:solidFill>
                  <a:srgbClr val="FF6600"/>
                </a:solidFill>
              </a:rPr>
              <a:t>Galilée</a:t>
            </a:r>
            <a:r>
              <a:rPr lang="en-US" sz="2800" b="1" dirty="0">
                <a:solidFill>
                  <a:srgbClr val="FF6600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52745" y="2060848"/>
            <a:ext cx="88799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b="1" dirty="0">
              <a:solidFill>
                <a:srgbClr val="002060"/>
              </a:solidFill>
              <a:latin typeface="+mn-lt"/>
            </a:endParaRPr>
          </a:p>
          <a:p>
            <a:r>
              <a:rPr lang="fr-FR" b="1" dirty="0">
                <a:solidFill>
                  <a:srgbClr val="E46C0A"/>
                </a:solidFill>
                <a:latin typeface="+mn-lt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BAA96ED-062F-4957-99D8-0BD04D9A4C27}"/>
              </a:ext>
            </a:extLst>
          </p:cNvPr>
          <p:cNvSpPr txBox="1"/>
          <p:nvPr/>
        </p:nvSpPr>
        <p:spPr>
          <a:xfrm>
            <a:off x="324607" y="836712"/>
            <a:ext cx="590357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Galilée dit : </a:t>
            </a:r>
          </a:p>
          <a:p>
            <a:pPr lvl="0"/>
            <a:r>
              <a:rPr lang="fr-FR" sz="1600" dirty="0" smtClean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nous sommes enfermé dans  </a:t>
            </a:r>
          </a:p>
          <a:p>
            <a:pPr lvl="0"/>
            <a:r>
              <a:rPr lang="fr-FR" sz="1600" dirty="0" smtClean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notre cabine sans hublot,</a:t>
            </a:r>
          </a:p>
          <a:p>
            <a:pPr lvl="0"/>
            <a:r>
              <a:rPr lang="fr-FR" sz="16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rien ne nous dit si le bateau est </a:t>
            </a:r>
          </a:p>
          <a:p>
            <a:pPr lvl="0"/>
            <a:r>
              <a:rPr lang="fr-FR" sz="16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immobile ou bien glisse</a:t>
            </a:r>
          </a:p>
          <a:p>
            <a:pPr lvl="0"/>
            <a:r>
              <a:rPr lang="fr-FR" sz="16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paisiblement à vitesse constante </a:t>
            </a:r>
          </a:p>
          <a:p>
            <a:pPr lvl="0"/>
            <a:r>
              <a:rPr lang="fr-FR" sz="16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 une mer d’huile</a:t>
            </a:r>
          </a:p>
          <a:p>
            <a:pPr lvl="0"/>
            <a:endParaRPr lang="fr-FR" sz="1600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Eh bien AUCUNE mesure ne</a:t>
            </a:r>
          </a:p>
          <a:p>
            <a:pPr lvl="0"/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permet de le savoir. C’est le </a:t>
            </a:r>
          </a:p>
          <a:p>
            <a:pPr lvl="0"/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principe de RELATIVITE</a:t>
            </a:r>
          </a:p>
          <a:p>
            <a:pPr lvl="0"/>
            <a:endParaRPr lang="fr-FR" sz="1600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fr-FR" sz="16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Donc Galilée dit :</a:t>
            </a:r>
          </a:p>
          <a:p>
            <a:pPr lvl="0"/>
            <a:r>
              <a:rPr lang="fr-FR" sz="16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clé à molette tombe</a:t>
            </a:r>
          </a:p>
          <a:p>
            <a:pPr lvl="0"/>
            <a:r>
              <a:rPr lang="fr-FR" sz="16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exactement au pied du mât</a:t>
            </a:r>
          </a:p>
          <a:p>
            <a:pPr lvl="0"/>
            <a:r>
              <a:rPr lang="fr-FR" sz="1600" dirty="0" smtClean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Ici on admet que sa prise </a:t>
            </a:r>
          </a:p>
          <a:p>
            <a:pPr lvl="0"/>
            <a:r>
              <a:rPr lang="fr-FR" sz="1600" dirty="0" smtClean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 vent est nulle</a:t>
            </a:r>
            <a:endParaRPr lang="fr-FR" sz="1600" dirty="0">
              <a:solidFill>
                <a:srgbClr val="A6A6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BAA96ED-062F-4957-99D8-0BD04D9A4C27}"/>
              </a:ext>
            </a:extLst>
          </p:cNvPr>
          <p:cNvSpPr txBox="1"/>
          <p:nvPr/>
        </p:nvSpPr>
        <p:spPr>
          <a:xfrm>
            <a:off x="5652120" y="836712"/>
            <a:ext cx="3240360" cy="581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endParaRPr lang="fr-FR" sz="1600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/>
            <a:endParaRPr lang="fr-FR" sz="1600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/>
            <a:endParaRPr lang="fr-FR" sz="1600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fr-FR" sz="24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 a juste fait ça ?</a:t>
            </a:r>
            <a:endParaRPr lang="fr-FR" sz="2400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/>
            <a:endParaRPr lang="fr-FR" sz="1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/>
            <a:r>
              <a:rPr lang="fr-FR" sz="16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vous restez perplexe, </a:t>
            </a:r>
            <a:r>
              <a:rPr lang="fr-FR" sz="16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vérifiez</a:t>
            </a:r>
            <a:r>
              <a:rPr lang="fr-FR" sz="16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  <a:p>
            <a:pPr lvl="0" algn="r"/>
            <a:r>
              <a:rPr lang="fr-FR" sz="16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Lâchez devant vous une petite </a:t>
            </a:r>
          </a:p>
          <a:p>
            <a:pPr lvl="0" algn="r"/>
            <a:r>
              <a:rPr lang="fr-FR" sz="16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pierre alors que vous courez,</a:t>
            </a:r>
          </a:p>
          <a:p>
            <a:pPr lvl="0" algn="r"/>
            <a:r>
              <a:rPr lang="fr-FR" sz="16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regardez où elle tombe… </a:t>
            </a:r>
          </a:p>
          <a:p>
            <a:pPr lvl="0" algn="r"/>
            <a:r>
              <a:rPr lang="fr-FR" sz="16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vos pieds, pas derrière !</a:t>
            </a:r>
          </a:p>
          <a:p>
            <a:pPr lvl="0" algn="r"/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pensez aux objets que </a:t>
            </a:r>
          </a:p>
          <a:p>
            <a:pPr lvl="0" algn="r"/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vous lâchez dans le TGV ; </a:t>
            </a:r>
          </a:p>
          <a:p>
            <a:pPr lvl="0" algn="r"/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partent-ils en arrière tels</a:t>
            </a:r>
          </a:p>
          <a:p>
            <a:pPr lvl="0" algn="r"/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 missiles à 300 km/h 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 algn="r"/>
            <a:endParaRPr lang="fr-FR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/>
            <a:endParaRPr lang="fr-FR" sz="1600" dirty="0" smtClean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/>
            <a:endParaRPr lang="fr-FR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/>
            <a:endParaRPr lang="fr-FR" sz="1600" dirty="0" smtClean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La physique est une </a:t>
            </a:r>
            <a:r>
              <a:rPr lang="fr-FR" sz="2000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fr-FR" sz="20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</a:t>
            </a:r>
            <a:r>
              <a:rPr lang="fr-FR" sz="2000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érimentale</a:t>
            </a:r>
            <a:r>
              <a:rPr lang="fr-FR" sz="20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  <a:p>
            <a:pPr lvl="0" algn="ctr"/>
            <a:r>
              <a:rPr lang="fr-FR" sz="20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faut </a:t>
            </a:r>
            <a:r>
              <a:rPr lang="fr-FR" sz="2000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vérifier que ça marche</a:t>
            </a:r>
            <a:endParaRPr lang="fr-FR" sz="2000" b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/>
            <a:endParaRPr lang="fr-FR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smtClean="0"/>
              <a:t>02/06/20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971486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BAA96ED-062F-4957-99D8-0BD04D9A4C27}"/>
              </a:ext>
            </a:extLst>
          </p:cNvPr>
          <p:cNvSpPr txBox="1"/>
          <p:nvPr/>
        </p:nvSpPr>
        <p:spPr>
          <a:xfrm>
            <a:off x="344621" y="1080000"/>
            <a:ext cx="8799379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principe de relativit</a:t>
            </a: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a 400 ans … et il laisse encore perplexe … une majorité de gens !</a:t>
            </a:r>
            <a:endParaRPr lang="fr-FR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Pourtant… c’est un outil tr</a:t>
            </a: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ès pratique et très puissant. Par exemple :</a:t>
            </a: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Qu’y a-t-il de commun entre le service de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Nadal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le swing de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Tiger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Woods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le coup de batte de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Babe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Ruth ?</a:t>
            </a: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quand on pousse un tas de poussière avec sa balayette, dans la pelle ?</a:t>
            </a:r>
          </a:p>
          <a:p>
            <a:pPr lvl="0"/>
            <a:endParaRPr lang="fr-FR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Principe 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relativité </a:t>
            </a: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aucune expérience ne permet de savoir si le bateau :</a:t>
            </a:r>
          </a:p>
          <a:p>
            <a:pPr marL="1200150" lvl="2" indent="0"/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 bien est 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mouvement rectiligne uniforme </a:t>
            </a: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en langage </a:t>
            </a:r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physicien</a:t>
            </a:r>
          </a:p>
          <a:p>
            <a:pPr marL="1200150" lvl="2" indent="0"/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c.à.d. « </a:t>
            </a:r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garde son cap et son allure</a:t>
            </a: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»						en langage </a:t>
            </a:r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</a:t>
            </a:r>
          </a:p>
          <a:p>
            <a:pPr marL="1200150" lvl="2" indent="0"/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c.à.d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« </a:t>
            </a:r>
            <a:r>
              <a:rPr lang="fr-FR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avance en ligne droite à </a:t>
            </a:r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vitesse constante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	en français </a:t>
            </a:r>
            <a:r>
              <a:rPr lang="fr-FR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courant</a:t>
            </a:r>
          </a:p>
          <a:p>
            <a:pPr marL="1200150" lvl="2" indent="0"/>
            <a:endParaRPr lang="fr-FR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0"/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 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bien est immobile</a:t>
            </a:r>
          </a:p>
          <a:p>
            <a:pPr lvl="0"/>
            <a:endParaRPr lang="fr-FR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Principe 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d’inertie 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</a:t>
            </a:r>
            <a:r>
              <a:rPr lang="fr-FR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loi de Newton)</a:t>
            </a:r>
            <a:endParaRPr lang="fr-FR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Tout corps, si il n’est soumis à aucune force extérieure,					 persévère dans son état de repos ou de mouvement rectiligne uniforme</a:t>
            </a:r>
          </a:p>
          <a:p>
            <a:pPr lvl="0"/>
            <a:endParaRPr lang="fr-FR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98"/>
            <a:ext cx="9144000" cy="70609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B85808"/>
                </a:solidFill>
              </a:rPr>
              <a:t>La physique de </a:t>
            </a:r>
            <a:r>
              <a:rPr lang="en-US" sz="2800" b="1" dirty="0" err="1" smtClean="0">
                <a:solidFill>
                  <a:srgbClr val="B85808"/>
                </a:solidFill>
              </a:rPr>
              <a:t>Galilée</a:t>
            </a:r>
            <a:r>
              <a:rPr lang="en-US" sz="2800" b="1" dirty="0" smtClean="0">
                <a:solidFill>
                  <a:srgbClr val="B85808"/>
                </a:solidFill>
              </a:rPr>
              <a:t> et de Newton </a:t>
            </a:r>
            <a:endParaRPr lang="en-US" sz="2800" b="1" dirty="0">
              <a:solidFill>
                <a:srgbClr val="B85808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3</a:t>
            </a:fld>
            <a:endParaRPr lang="fr-FR" alt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dirty="0" smtClean="0"/>
              <a:t>09</a:t>
            </a:r>
            <a:r>
              <a:rPr lang="en-US" altLang="fr-FR" dirty="0" smtClean="0"/>
              <a:t>/</a:t>
            </a:r>
            <a:r>
              <a:rPr lang="en-US" altLang="fr-FR" dirty="0" smtClean="0"/>
              <a:t>06/20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02723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BAA96ED-062F-4957-99D8-0BD04D9A4C27}"/>
              </a:ext>
            </a:extLst>
          </p:cNvPr>
          <p:cNvSpPr txBox="1"/>
          <p:nvPr/>
        </p:nvSpPr>
        <p:spPr>
          <a:xfrm>
            <a:off x="344621" y="1052736"/>
            <a:ext cx="8799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communique avec le balai, une vitesse </a:t>
            </a: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la poussière : la vitesse du balai</a:t>
            </a:r>
          </a:p>
          <a:p>
            <a:pPr lvl="0"/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C’est le minimum qu’on puisse faire</a:t>
            </a: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lor</a:t>
            </a: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d’un choc</a:t>
            </a:r>
          </a:p>
          <a:p>
            <a:pPr lvl="0"/>
            <a:endParaRPr lang="fr-FR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arrive la même chose avec un service au tennis si la balle est en mousse très molle :</a:t>
            </a:r>
          </a:p>
          <a:p>
            <a:pPr lvl="0"/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 ira se « coller » à la raquette</a:t>
            </a:r>
            <a:endParaRPr lang="fr-FR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98"/>
            <a:ext cx="9144000" cy="706090"/>
          </a:xfrm>
          <a:solidFill>
            <a:schemeClr val="bg1"/>
          </a:solidFill>
        </p:spPr>
        <p:txBody>
          <a:bodyPr/>
          <a:lstStyle/>
          <a:p>
            <a:pPr>
              <a:tabLst>
                <a:tab pos="8248650" algn="l"/>
              </a:tabLst>
            </a:pPr>
            <a:r>
              <a:rPr lang="en-US" sz="2800" b="1" dirty="0" err="1" smtClean="0">
                <a:solidFill>
                  <a:srgbClr val="B85808"/>
                </a:solidFill>
              </a:rPr>
              <a:t>Quand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>
                <a:solidFill>
                  <a:srgbClr val="B85808"/>
                </a:solidFill>
              </a:rPr>
              <a:t>on </a:t>
            </a:r>
            <a:r>
              <a:rPr lang="en-US" sz="2800" b="1" dirty="0" err="1">
                <a:solidFill>
                  <a:srgbClr val="B85808"/>
                </a:solidFill>
              </a:rPr>
              <a:t>pousse</a:t>
            </a:r>
            <a:r>
              <a:rPr lang="en-US" sz="2800" b="1" dirty="0">
                <a:solidFill>
                  <a:srgbClr val="B85808"/>
                </a:solidFill>
              </a:rPr>
              <a:t> un </a:t>
            </a:r>
            <a:r>
              <a:rPr lang="en-US" sz="2800" b="1" dirty="0" err="1">
                <a:solidFill>
                  <a:srgbClr val="B85808"/>
                </a:solidFill>
              </a:rPr>
              <a:t>tas</a:t>
            </a:r>
            <a:r>
              <a:rPr lang="en-US" sz="2800" b="1" dirty="0">
                <a:solidFill>
                  <a:srgbClr val="B85808"/>
                </a:solidFill>
              </a:rPr>
              <a:t> de </a:t>
            </a:r>
            <a:r>
              <a:rPr lang="en-US" sz="2800" b="1" dirty="0" err="1">
                <a:solidFill>
                  <a:srgbClr val="B85808"/>
                </a:solidFill>
              </a:rPr>
              <a:t>poussière</a:t>
            </a:r>
            <a:r>
              <a:rPr lang="en-US" sz="2800" b="1" dirty="0">
                <a:solidFill>
                  <a:srgbClr val="B85808"/>
                </a:solidFill>
              </a:rPr>
              <a:t> avec </a:t>
            </a:r>
            <a:r>
              <a:rPr lang="en-US" sz="2800" b="1" dirty="0" err="1">
                <a:solidFill>
                  <a:srgbClr val="B85808"/>
                </a:solidFill>
              </a:rPr>
              <a:t>sa</a:t>
            </a:r>
            <a:r>
              <a:rPr lang="en-US" sz="2800" b="1" dirty="0">
                <a:solidFill>
                  <a:srgbClr val="B85808"/>
                </a:solidFill>
              </a:rPr>
              <a:t> </a:t>
            </a:r>
            <a:r>
              <a:rPr lang="en-US" sz="2800" b="1" dirty="0" err="1">
                <a:solidFill>
                  <a:srgbClr val="B85808"/>
                </a:solidFill>
              </a:rPr>
              <a:t>balayette</a:t>
            </a:r>
            <a:endParaRPr lang="en-US" sz="2800" b="1" dirty="0">
              <a:solidFill>
                <a:srgbClr val="B85808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4</a:t>
            </a:fld>
            <a:endParaRPr lang="fr-FR" alt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dirty="0" smtClean="0"/>
              <a:t>09</a:t>
            </a:r>
            <a:r>
              <a:rPr lang="en-US" altLang="fr-FR" dirty="0" smtClean="0"/>
              <a:t>/</a:t>
            </a:r>
            <a:r>
              <a:rPr lang="en-US" altLang="fr-FR" dirty="0" smtClean="0"/>
              <a:t>06/20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070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BAA96ED-062F-4957-99D8-0BD04D9A4C27}"/>
              </a:ext>
            </a:extLst>
          </p:cNvPr>
          <p:cNvSpPr txBox="1"/>
          <p:nvPr/>
        </p:nvSpPr>
        <p:spPr>
          <a:xfrm>
            <a:off x="344621" y="1080000"/>
            <a:ext cx="87993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protagonistes :</a:t>
            </a:r>
          </a:p>
          <a:p>
            <a:pPr lvl="0"/>
            <a:r>
              <a:rPr lang="fr-FR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gobelet (pr</a:t>
            </a:r>
            <a:r>
              <a:rPr lang="fr-FR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écieux !) qui rebondit bien</a:t>
            </a:r>
          </a:p>
          <a:p>
            <a:pPr lvl="0"/>
            <a:r>
              <a:rPr lang="fr-FR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casserole (plus ) lourde (que le gobelet)</a:t>
            </a:r>
            <a:endParaRPr lang="fr-FR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3" lvl="1" indent="0"/>
            <a:endParaRPr lang="fr-FR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98"/>
            <a:ext cx="9144000" cy="706090"/>
          </a:xfrm>
        </p:spPr>
        <p:txBody>
          <a:bodyPr/>
          <a:lstStyle/>
          <a:p>
            <a:r>
              <a:rPr lang="en-US" sz="2800" b="1" dirty="0" err="1" smtClean="0">
                <a:solidFill>
                  <a:srgbClr val="B85808"/>
                </a:solidFill>
              </a:rPr>
              <a:t>Faisons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err="1" smtClean="0">
                <a:solidFill>
                  <a:srgbClr val="B85808"/>
                </a:solidFill>
              </a:rPr>
              <a:t>une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err="1" smtClean="0">
                <a:solidFill>
                  <a:srgbClr val="B85808"/>
                </a:solidFill>
              </a:rPr>
              <a:t>exp</a:t>
            </a:r>
            <a:r>
              <a:rPr lang="en-US" sz="2800" b="1" dirty="0" err="1" smtClean="0">
                <a:solidFill>
                  <a:srgbClr val="B85808"/>
                </a:solidFill>
              </a:rPr>
              <a:t>érience</a:t>
            </a:r>
            <a:endParaRPr lang="en-US" sz="2800" b="1" dirty="0">
              <a:solidFill>
                <a:srgbClr val="B85808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5</a:t>
            </a:fld>
            <a:endParaRPr lang="fr-FR" alt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dirty="0" smtClean="0"/>
              <a:t>09</a:t>
            </a:r>
            <a:r>
              <a:rPr lang="en-US" altLang="fr-FR" dirty="0" smtClean="0"/>
              <a:t>/</a:t>
            </a:r>
            <a:r>
              <a:rPr lang="en-US" altLang="fr-FR" dirty="0" smtClean="0"/>
              <a:t>06/20</a:t>
            </a:r>
            <a:endParaRPr lang="fr-FR" altLang="fr-FR" dirty="0"/>
          </a:p>
        </p:txBody>
      </p:sp>
      <p:pic>
        <p:nvPicPr>
          <p:cNvPr id="4" name="Image 3" descr="IMG_510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23456" b="23104"/>
          <a:stretch/>
        </p:blipFill>
        <p:spPr>
          <a:xfrm>
            <a:off x="395536" y="2636912"/>
            <a:ext cx="8115905" cy="36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7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98"/>
            <a:ext cx="9144000" cy="706090"/>
          </a:xfrm>
        </p:spPr>
        <p:txBody>
          <a:bodyPr/>
          <a:lstStyle/>
          <a:p>
            <a:r>
              <a:rPr lang="en-US" sz="2800" b="1" dirty="0" err="1" smtClean="0">
                <a:solidFill>
                  <a:srgbClr val="B85808"/>
                </a:solidFill>
              </a:rPr>
              <a:t>Faisons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err="1" smtClean="0">
                <a:solidFill>
                  <a:srgbClr val="B85808"/>
                </a:solidFill>
              </a:rPr>
              <a:t>une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err="1" smtClean="0">
                <a:solidFill>
                  <a:srgbClr val="B85808"/>
                </a:solidFill>
              </a:rPr>
              <a:t>exp</a:t>
            </a:r>
            <a:r>
              <a:rPr lang="en-US" sz="2800" b="1" dirty="0" err="1" smtClean="0">
                <a:solidFill>
                  <a:srgbClr val="B85808"/>
                </a:solidFill>
              </a:rPr>
              <a:t>érience</a:t>
            </a:r>
            <a:endParaRPr lang="en-US" sz="2800" b="1" dirty="0">
              <a:solidFill>
                <a:srgbClr val="B85808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6</a:t>
            </a:fld>
            <a:endParaRPr lang="fr-FR" alt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dirty="0" smtClean="0"/>
              <a:t>09</a:t>
            </a:r>
            <a:r>
              <a:rPr lang="en-US" altLang="fr-FR" dirty="0" smtClean="0"/>
              <a:t>/</a:t>
            </a:r>
            <a:r>
              <a:rPr lang="en-US" altLang="fr-FR" dirty="0" smtClean="0"/>
              <a:t>06/20</a:t>
            </a:r>
            <a:endParaRPr lang="fr-FR" altLang="fr-FR" dirty="0"/>
          </a:p>
        </p:txBody>
      </p:sp>
      <p:pic>
        <p:nvPicPr>
          <p:cNvPr id="4" name="Image 3" descr="IMG_510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23456" b="23104"/>
          <a:stretch/>
        </p:blipFill>
        <p:spPr>
          <a:xfrm>
            <a:off x="395536" y="2636912"/>
            <a:ext cx="8115905" cy="3664856"/>
          </a:xfrm>
          <a:prstGeom prst="rect">
            <a:avLst/>
          </a:prstGeom>
        </p:spPr>
      </p:pic>
      <p:pic>
        <p:nvPicPr>
          <p:cNvPr id="6" name="IMG_5100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26876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5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98"/>
            <a:ext cx="9144000" cy="706090"/>
          </a:xfrm>
        </p:spPr>
        <p:txBody>
          <a:bodyPr/>
          <a:lstStyle/>
          <a:p>
            <a:r>
              <a:rPr lang="en-US" sz="2800" b="1" dirty="0" err="1" smtClean="0">
                <a:solidFill>
                  <a:srgbClr val="B85808"/>
                </a:solidFill>
              </a:rPr>
              <a:t>Faisons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err="1" smtClean="0">
                <a:solidFill>
                  <a:srgbClr val="B85808"/>
                </a:solidFill>
              </a:rPr>
              <a:t>une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err="1" smtClean="0">
                <a:solidFill>
                  <a:srgbClr val="B85808"/>
                </a:solidFill>
              </a:rPr>
              <a:t>exp</a:t>
            </a:r>
            <a:r>
              <a:rPr lang="en-US" sz="2800" b="1" dirty="0" err="1" smtClean="0">
                <a:solidFill>
                  <a:srgbClr val="B85808"/>
                </a:solidFill>
              </a:rPr>
              <a:t>érience</a:t>
            </a:r>
            <a:endParaRPr lang="en-US" sz="2800" b="1" dirty="0">
              <a:solidFill>
                <a:srgbClr val="B85808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7</a:t>
            </a:fld>
            <a:endParaRPr lang="fr-FR" alt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dirty="0" smtClean="0"/>
              <a:t>09</a:t>
            </a:r>
            <a:r>
              <a:rPr lang="en-US" altLang="fr-FR" dirty="0" smtClean="0"/>
              <a:t>/</a:t>
            </a:r>
            <a:r>
              <a:rPr lang="en-US" altLang="fr-FR" dirty="0" smtClean="0"/>
              <a:t>06/20</a:t>
            </a:r>
            <a:endParaRPr lang="fr-FR" altLang="fr-FR" dirty="0"/>
          </a:p>
        </p:txBody>
      </p:sp>
      <p:pic>
        <p:nvPicPr>
          <p:cNvPr id="3" name="Image 2" descr="choc_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690"/>
            <a:ext cx="9144000" cy="515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1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98"/>
            <a:ext cx="9144000" cy="706090"/>
          </a:xfrm>
        </p:spPr>
        <p:txBody>
          <a:bodyPr/>
          <a:lstStyle/>
          <a:p>
            <a:r>
              <a:rPr lang="en-US" sz="2800" b="1" dirty="0" err="1" smtClean="0">
                <a:solidFill>
                  <a:srgbClr val="B85808"/>
                </a:solidFill>
              </a:rPr>
              <a:t>Faisons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err="1" smtClean="0">
                <a:solidFill>
                  <a:srgbClr val="B85808"/>
                </a:solidFill>
              </a:rPr>
              <a:t>une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err="1" smtClean="0">
                <a:solidFill>
                  <a:srgbClr val="B85808"/>
                </a:solidFill>
              </a:rPr>
              <a:t>exp</a:t>
            </a:r>
            <a:r>
              <a:rPr lang="en-US" sz="2800" b="1" dirty="0" err="1" smtClean="0">
                <a:solidFill>
                  <a:srgbClr val="B85808"/>
                </a:solidFill>
              </a:rPr>
              <a:t>érience</a:t>
            </a:r>
            <a:endParaRPr lang="en-US" sz="2800" b="1" dirty="0">
              <a:solidFill>
                <a:srgbClr val="B85808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8</a:t>
            </a:fld>
            <a:endParaRPr lang="fr-FR" alt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dirty="0" smtClean="0"/>
              <a:t>09</a:t>
            </a:r>
            <a:r>
              <a:rPr lang="en-US" altLang="fr-FR" dirty="0" smtClean="0"/>
              <a:t>/</a:t>
            </a:r>
            <a:r>
              <a:rPr lang="en-US" altLang="fr-FR" dirty="0" smtClean="0"/>
              <a:t>06/20</a:t>
            </a:r>
            <a:endParaRPr lang="fr-FR" altLang="fr-FR" dirty="0"/>
          </a:p>
        </p:txBody>
      </p:sp>
      <p:pic>
        <p:nvPicPr>
          <p:cNvPr id="3" name="Image 2" descr="choc_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754"/>
            <a:ext cx="9144000" cy="513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198"/>
            <a:ext cx="9144000" cy="706090"/>
          </a:xfrm>
        </p:spPr>
        <p:txBody>
          <a:bodyPr/>
          <a:lstStyle/>
          <a:p>
            <a:r>
              <a:rPr lang="en-US" sz="2800" b="1" dirty="0" err="1" smtClean="0">
                <a:solidFill>
                  <a:srgbClr val="B85808"/>
                </a:solidFill>
              </a:rPr>
              <a:t>Faisons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err="1" smtClean="0">
                <a:solidFill>
                  <a:srgbClr val="B85808"/>
                </a:solidFill>
              </a:rPr>
              <a:t>une</a:t>
            </a:r>
            <a:r>
              <a:rPr lang="en-US" sz="2800" b="1" dirty="0" smtClean="0">
                <a:solidFill>
                  <a:srgbClr val="B85808"/>
                </a:solidFill>
              </a:rPr>
              <a:t> </a:t>
            </a:r>
            <a:r>
              <a:rPr lang="en-US" sz="2800" b="1" dirty="0" err="1" smtClean="0">
                <a:solidFill>
                  <a:srgbClr val="B85808"/>
                </a:solidFill>
              </a:rPr>
              <a:t>exp</a:t>
            </a:r>
            <a:r>
              <a:rPr lang="en-US" sz="2800" b="1" dirty="0" err="1" smtClean="0">
                <a:solidFill>
                  <a:srgbClr val="B85808"/>
                </a:solidFill>
              </a:rPr>
              <a:t>érience</a:t>
            </a:r>
            <a:endParaRPr lang="en-US" sz="2800" b="1" dirty="0">
              <a:solidFill>
                <a:srgbClr val="B85808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A0FB817-97B8-4046-A94F-3C4AD34C55D3}" type="slidenum">
              <a:rPr lang="fr-FR" altLang="fr-FR" smtClean="0"/>
              <a:pPr>
                <a:defRPr/>
              </a:pPr>
              <a:t>9</a:t>
            </a:fld>
            <a:endParaRPr lang="fr-FR" alt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fr-FR" dirty="0" smtClean="0"/>
              <a:t>09</a:t>
            </a:r>
            <a:r>
              <a:rPr lang="en-US" altLang="fr-FR" dirty="0" smtClean="0"/>
              <a:t>/</a:t>
            </a:r>
            <a:r>
              <a:rPr lang="en-US" altLang="fr-FR" dirty="0" smtClean="0"/>
              <a:t>06/20</a:t>
            </a:r>
            <a:endParaRPr lang="fr-FR" altLang="fr-FR" dirty="0"/>
          </a:p>
        </p:txBody>
      </p:sp>
      <p:pic>
        <p:nvPicPr>
          <p:cNvPr id="3" name="Image 2" descr="choc_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232"/>
            <a:ext cx="9144000" cy="51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42092"/>
      </a:hlink>
      <a:folHlink>
        <a:srgbClr val="B2B2B2"/>
      </a:folHlink>
    </a:clrScheme>
    <a:fontScheme name="Thème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DIACONU_CPPM_RG_20170905" id="{659EF39F-A356-A843-8077-187A89945745}" vid="{427C1CD4-2290-1348-B9E7-23127CC07889}"/>
    </a:ext>
  </a:extLst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DIACONU_CPPM_RG_20170905</Template>
  <TotalTime>71467</TotalTime>
  <Words>839</Words>
  <Application>Microsoft Macintosh PowerPoint</Application>
  <PresentationFormat>Présentation à l'écran (4:3)</PresentationFormat>
  <Paragraphs>187</Paragraphs>
  <Slides>19</Slides>
  <Notes>15</Notes>
  <HiddenSlides>0</HiddenSlides>
  <MMClips>1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21" baseType="lpstr">
      <vt:lpstr>Thème Office</vt:lpstr>
      <vt:lpstr>1_Thème Office</vt:lpstr>
      <vt:lpstr>Aujourd’hui</vt:lpstr>
      <vt:lpstr>La physique de Galilée </vt:lpstr>
      <vt:lpstr>La physique de Galilée et de Newton </vt:lpstr>
      <vt:lpstr>Quand on pousse un tas de poussière avec sa balayette</vt:lpstr>
      <vt:lpstr>Faisons une expérience</vt:lpstr>
      <vt:lpstr>Faisons une expérience</vt:lpstr>
      <vt:lpstr>Faisons une expérience</vt:lpstr>
      <vt:lpstr>Faisons une expérience</vt:lpstr>
      <vt:lpstr>Faisons une expérience</vt:lpstr>
      <vt:lpstr>Faisons une expérience</vt:lpstr>
      <vt:lpstr>Faisons une expérience</vt:lpstr>
      <vt:lpstr>Conservation de la quantité de mouvement</vt:lpstr>
      <vt:lpstr>Conservation de la quantité de mouvement</vt:lpstr>
      <vt:lpstr>Présentation PowerPoint</vt:lpstr>
      <vt:lpstr>Présentation PowerPoint</vt:lpstr>
      <vt:lpstr>Présentation PowerPoint</vt:lpstr>
      <vt:lpstr>Présentation PowerPoint</vt:lpstr>
      <vt:lpstr>La catapulte gravitationnelle </vt:lpstr>
      <vt:lpstr>La semaine prochaine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Réunion Générale du Laboratoire</dc:title>
  <dc:creator>Magali Damoiseaux</dc:creator>
  <dc:description>Examen à 4 ans, 1er et 2 février 2007</dc:description>
  <cp:lastModifiedBy>Fabrice Feinstein</cp:lastModifiedBy>
  <cp:revision>1264</cp:revision>
  <cp:lastPrinted>2020-06-09T08:00:05Z</cp:lastPrinted>
  <dcterms:created xsi:type="dcterms:W3CDTF">2017-09-05T06:23:59Z</dcterms:created>
  <dcterms:modified xsi:type="dcterms:W3CDTF">2020-06-12T09:13:38Z</dcterms:modified>
</cp:coreProperties>
</file>