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220" r:id="rId2"/>
  </p:sldMasterIdLst>
  <p:notesMasterIdLst>
    <p:notesMasterId r:id="rId18"/>
  </p:notesMasterIdLst>
  <p:sldIdLst>
    <p:sldId id="734" r:id="rId3"/>
    <p:sldId id="748" r:id="rId4"/>
    <p:sldId id="750" r:id="rId5"/>
    <p:sldId id="749" r:id="rId6"/>
    <p:sldId id="751" r:id="rId7"/>
    <p:sldId id="753" r:id="rId8"/>
    <p:sldId id="756" r:id="rId9"/>
    <p:sldId id="758" r:id="rId10"/>
    <p:sldId id="757" r:id="rId11"/>
    <p:sldId id="759" r:id="rId12"/>
    <p:sldId id="754" r:id="rId13"/>
    <p:sldId id="760" r:id="rId14"/>
    <p:sldId id="735" r:id="rId15"/>
    <p:sldId id="747" r:id="rId16"/>
    <p:sldId id="761" r:id="rId17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0724"/>
    <a:srgbClr val="070722"/>
    <a:srgbClr val="0A0A2E"/>
    <a:srgbClr val="03030D"/>
    <a:srgbClr val="B85808"/>
    <a:srgbClr val="E46C0A"/>
    <a:srgbClr val="0070C0"/>
    <a:srgbClr val="1563FF"/>
    <a:srgbClr val="FF9900"/>
    <a:srgbClr val="00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3" autoAdjust="0"/>
    <p:restoredTop sz="88312" autoAdjust="0"/>
  </p:normalViewPr>
  <p:slideViewPr>
    <p:cSldViewPr>
      <p:cViewPr varScale="1">
        <p:scale>
          <a:sx n="127" d="100"/>
          <a:sy n="127" d="100"/>
        </p:scale>
        <p:origin x="1062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EA36-04CD-0A41-ABB3-F0EF1A6AAAFC}" type="datetime1">
              <a:rPr lang="fr-FR" altLang="fr-FR" smtClean="0"/>
              <a:t>26/05/2020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138" y="-456406"/>
            <a:ext cx="14541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email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C268-8517-3D46-A9B3-DF856594513C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EB52-BD93-F24F-A295-CE6DF0DC7C10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17B10E-FD15-4710-84D0-704ADE2554B6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4FB0-82FB-F24A-A6B9-24EF0D8BB04B}" type="datetime1">
              <a:rPr lang="fr-FR" altLang="fr-FR" smtClean="0"/>
              <a:t>26/05/2020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-315416"/>
            <a:ext cx="978478" cy="1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FD7E-2DC1-CF49-BC91-32CFEA0E0A6D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D742-4D8F-C149-9DCF-E26C8242717D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775-F352-D348-B4DF-D9440177D5D4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03CC-1FB6-A646-8720-467DCD0714B6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4073-366E-544E-8293-4FB98C4F4328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ED1-56D6-C74E-A44E-FD9922ABC228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FBB-F1D1-9F49-BA7F-8B9DD581525B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2BE35E-C4FF-BC4F-9E6E-90FD933D42F2}" type="datetime1">
              <a:rPr lang="fr-FR" altLang="fr-FR" smtClean="0"/>
              <a:t>26/05/2020</a:t>
            </a:fld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sldNum="0"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‹N°›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551563"/>
            <a:ext cx="8799379" cy="467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Nous avons vu que la Lune était loin d’être une sphère parfaite…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contradiction avec les conceptions d’Aristote</a:t>
            </a:r>
          </a:p>
          <a:p>
            <a:pPr lvl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 </a:t>
            </a:r>
            <a:r>
              <a:rPr lang="en-US" sz="2800" b="1" dirty="0" err="1">
                <a:solidFill>
                  <a:srgbClr val="B85808"/>
                </a:solidFill>
              </a:rPr>
              <a:t>principe</a:t>
            </a:r>
            <a:r>
              <a:rPr lang="en-US" sz="2800" b="1" dirty="0">
                <a:solidFill>
                  <a:srgbClr val="B85808"/>
                </a:solidFill>
              </a:rPr>
              <a:t> de </a:t>
            </a:r>
            <a:r>
              <a:rPr lang="en-US" sz="2800" b="1" dirty="0" err="1">
                <a:solidFill>
                  <a:srgbClr val="B85808"/>
                </a:solidFill>
              </a:rPr>
              <a:t>relativité</a:t>
            </a:r>
            <a:r>
              <a:rPr lang="en-US" sz="2800" b="1" dirty="0">
                <a:solidFill>
                  <a:srgbClr val="B85808"/>
                </a:solidFill>
              </a:rPr>
              <a:t> de </a:t>
            </a:r>
            <a:r>
              <a:rPr lang="en-US" sz="2800" b="1" dirty="0" err="1">
                <a:solidFill>
                  <a:srgbClr val="B85808"/>
                </a:solidFill>
              </a:rPr>
              <a:t>Galilée</a:t>
            </a:r>
            <a:r>
              <a:rPr lang="en-US" sz="2800" b="1" dirty="0">
                <a:solidFill>
                  <a:srgbClr val="B85808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1510963" y="2298376"/>
            <a:ext cx="6445413" cy="3218856"/>
            <a:chOff x="1785062" y="3170354"/>
            <a:chExt cx="6445413" cy="3218856"/>
          </a:xfrm>
        </p:grpSpPr>
        <p:pic>
          <p:nvPicPr>
            <p:cNvPr id="8" name="Image 7" descr="250px-Galileo's_sketches_of_the_moon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60000">
              <a:off x="4820162" y="3233105"/>
              <a:ext cx="3410313" cy="3105067"/>
            </a:xfrm>
            <a:prstGeom prst="rect">
              <a:avLst/>
            </a:prstGeom>
            <a:scene3d>
              <a:camera prst="orthographicFront">
                <a:rot lat="0" lon="120000" rev="0"/>
              </a:camera>
              <a:lightRig rig="threePt" dir="t"/>
            </a:scene3d>
          </p:spPr>
        </p:pic>
        <p:pic>
          <p:nvPicPr>
            <p:cNvPr id="6" name="Image 5" descr="DSC_1494 (1)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5062" y="3170354"/>
              <a:ext cx="3218985" cy="3218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23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>
                <a:solidFill>
                  <a:srgbClr val="B85808"/>
                </a:solidFill>
              </a:rPr>
              <a:t>Aristote</a:t>
            </a:r>
            <a:r>
              <a:rPr lang="en-US" sz="2800" b="1" dirty="0">
                <a:solidFill>
                  <a:srgbClr val="B85808"/>
                </a:solidFill>
              </a:rPr>
              <a:t> (</a:t>
            </a:r>
            <a:r>
              <a:rPr lang="en-US" sz="2800" b="1" dirty="0" err="1">
                <a:solidFill>
                  <a:srgbClr val="B85808"/>
                </a:solidFill>
              </a:rPr>
              <a:t>IV</a:t>
            </a:r>
            <a:r>
              <a:rPr lang="en-US" sz="2800" b="1" baseline="30000" dirty="0" err="1">
                <a:solidFill>
                  <a:srgbClr val="B85808"/>
                </a:solidFill>
              </a:rPr>
              <a:t>e</a:t>
            </a:r>
            <a:r>
              <a:rPr lang="en-US" sz="2800" b="1" dirty="0">
                <a:solidFill>
                  <a:srgbClr val="B85808"/>
                </a:solidFill>
              </a:rPr>
              <a:t> s. </a:t>
            </a:r>
            <a:r>
              <a:rPr lang="en-US" sz="2800" b="1" dirty="0" err="1">
                <a:solidFill>
                  <a:srgbClr val="B85808"/>
                </a:solidFill>
              </a:rPr>
              <a:t>avant</a:t>
            </a:r>
            <a:r>
              <a:rPr lang="en-US" sz="2800" b="1" dirty="0">
                <a:solidFill>
                  <a:srgbClr val="B85808"/>
                </a:solidFill>
              </a:rPr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52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Elève de Platon et prof. (précepteur) d’Alexandre de Macédoine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63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Lune et au-delà sont lieux de perfection : mouvements circulaires, uniformes, divins</a:t>
            </a:r>
          </a:p>
          <a:p>
            <a:pPr marL="715963"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63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Terre est sphérique, au centre l’Univers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y trouve des mélanges de quatre éléments du + dense au + léger : terre, eau, air, feu (plus éther dans l’espace, car la Nature a horreur du vide… )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 ont une place naturelle sur Terre du plus bas au plus haut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sortes de mouvements :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naturel (une pierre tombe plus vite que de l’eau car sa place naturelle est plus bas)</a:t>
            </a:r>
          </a:p>
          <a:p>
            <a:pPr marL="1200150" lvl="2" indent="0"/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une grosse pierre tombe plus vite qu’une petite car elle est + en déséquilibre</a:t>
            </a:r>
          </a:p>
          <a:p>
            <a:pPr lvl="1" indent="0"/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artificiel, causé par une force (forcé) p. ex quand les bœufs tirent la charrette</a:t>
            </a:r>
          </a:p>
          <a:p>
            <a:pPr marL="1200150" lvl="2" indent="0"/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charrette s’arrête dès que la force disparaît (les bœufs ne tirent plus)</a:t>
            </a:r>
          </a:p>
          <a:p>
            <a:pPr marL="1200150" lvl="2" indent="0"/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1" indent="0"/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un sens </a:t>
            </a: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lieu est une qualité, la vitesse s’épuise quand on lance une pierre car la force de la main ne s’y applique plus</a:t>
            </a:r>
          </a:p>
          <a:p>
            <a:pPr marL="174625" lvl="1" indent="0"/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1" indent="0"/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guides du philosophe </a:t>
            </a: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REALITE </a:t>
            </a: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 BEAUTE DU MONDE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et </a:t>
            </a: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BON SENS  SIMPLICITE DES CAUSES</a:t>
            </a: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2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>
                <a:solidFill>
                  <a:srgbClr val="B85808"/>
                </a:solidFill>
              </a:rPr>
              <a:t>Augustin</a:t>
            </a:r>
            <a:r>
              <a:rPr lang="en-US" sz="2800" b="1" dirty="0">
                <a:solidFill>
                  <a:srgbClr val="B85808"/>
                </a:solidFill>
              </a:rPr>
              <a:t> (</a:t>
            </a:r>
            <a:r>
              <a:rPr lang="en-US" sz="2800" b="1" dirty="0" err="1">
                <a:solidFill>
                  <a:srgbClr val="B85808"/>
                </a:solidFill>
              </a:rPr>
              <a:t>V</a:t>
            </a:r>
            <a:r>
              <a:rPr lang="en-US" sz="2800" b="1" baseline="30000" dirty="0" err="1">
                <a:solidFill>
                  <a:srgbClr val="B85808"/>
                </a:solidFill>
              </a:rPr>
              <a:t>e</a:t>
            </a:r>
            <a:r>
              <a:rPr lang="en-US" sz="2800" b="1" dirty="0">
                <a:solidFill>
                  <a:srgbClr val="B85808"/>
                </a:solidFill>
              </a:rPr>
              <a:t> s.) et Thomas </a:t>
            </a:r>
            <a:r>
              <a:rPr lang="en-US" sz="2800" b="1" dirty="0" err="1">
                <a:solidFill>
                  <a:srgbClr val="B85808"/>
                </a:solidFill>
              </a:rPr>
              <a:t>d’Aquin</a:t>
            </a:r>
            <a:r>
              <a:rPr lang="en-US" sz="2800" b="1" dirty="0">
                <a:solidFill>
                  <a:srgbClr val="B85808"/>
                </a:solidFill>
              </a:rPr>
              <a:t> (</a:t>
            </a:r>
            <a:r>
              <a:rPr lang="en-US" sz="2800" b="1" dirty="0" err="1">
                <a:solidFill>
                  <a:srgbClr val="B85808"/>
                </a:solidFill>
              </a:rPr>
              <a:t>XIII</a:t>
            </a:r>
            <a:r>
              <a:rPr lang="en-US" sz="2800" b="1" baseline="30000" dirty="0" err="1">
                <a:solidFill>
                  <a:srgbClr val="B85808"/>
                </a:solidFill>
              </a:rPr>
              <a:t>e</a:t>
            </a:r>
            <a:r>
              <a:rPr lang="en-US" sz="2800" b="1" dirty="0">
                <a:solidFill>
                  <a:srgbClr val="B85808"/>
                </a:solidFill>
              </a:rPr>
              <a:t> s.)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89000"/>
            <a:ext cx="3302000" cy="50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908719"/>
            <a:ext cx="3384376" cy="50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2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VIVE LE CONFINEMENT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Galilée (</a:t>
            </a:r>
            <a:r>
              <a:rPr lang="fr-FR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XVII</a:t>
            </a:r>
            <a:r>
              <a:rPr lang="fr-FR" sz="1600" b="1" baseline="30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1633 : condamnation. L’héliocentrisme est contraire à la doctrine catholique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assigné à résidence</a:t>
            </a:r>
          </a:p>
          <a:p>
            <a:pPr marL="1200150" lvl="2" indent="0"/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1636, Louis Elzevier reçoit une ébauche des </a:t>
            </a:r>
            <a:r>
              <a:rPr lang="fr-FR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Discours sur deux sciences nouvelles 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fondements de la dynamique (effets des forces sur le mouvement)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gros caillou ne tombe pas plus vite car son inertie est plus grande et s’oppose à l’effet de la force le poids, plus grand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bien connu de l’inertie : louvoyer avec un Caddie bien rempli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l’état naturel, c’est le mouvement et pas l’immobilité, la vitesse est relative et pas absolue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forces modifient le mouvement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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accélération en plus ou en moins (freinage)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9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voilier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81" t="10916" r="9448" b="8465"/>
          <a:stretch/>
        </p:blipFill>
        <p:spPr>
          <a:xfrm>
            <a:off x="-1" y="0"/>
            <a:ext cx="9765036" cy="69622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24606" y="836712"/>
            <a:ext cx="8799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5"/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Où tombe la clé à molette du matelot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maladroit, qui est en haut du mât,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alors que le fier voilier fait route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Marseille à Toulon :</a:t>
            </a:r>
          </a:p>
          <a:p>
            <a:pPr lvl="0"/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pied du mât 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derrière le mât, vers Marseille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devant le mât, vers Toulon ?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Solution de </a:t>
            </a:r>
            <a:r>
              <a:rPr lang="en-US" sz="2800" b="1" dirty="0" err="1">
                <a:solidFill>
                  <a:srgbClr val="B85808"/>
                </a:solidFill>
              </a:rPr>
              <a:t>l’énigme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fld id="{8E0716E2-5324-EA47-BEC5-390E2BE070D5}" type="slidenum">
              <a:rPr lang="fr-FR" altLang="fr-FR" smtClean="0"/>
              <a:t>13</a:t>
            </a:fld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12 mai 2020</a:t>
            </a:r>
          </a:p>
        </p:txBody>
      </p:sp>
    </p:spTree>
    <p:extLst>
      <p:ext uri="{BB962C8B-B14F-4D97-AF65-F5344CB8AC3E}">
        <p14:creationId xmlns:p14="http://schemas.microsoft.com/office/powerpoint/2010/main" val="379199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voilier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24" t="7866" r="5772" b="11747"/>
          <a:stretch/>
        </p:blipFill>
        <p:spPr>
          <a:xfrm>
            <a:off x="0" y="0"/>
            <a:ext cx="9769596" cy="6942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Solution de </a:t>
            </a:r>
            <a:r>
              <a:rPr lang="en-US" sz="2800" b="1" dirty="0" err="1">
                <a:solidFill>
                  <a:srgbClr val="B85808"/>
                </a:solidFill>
              </a:rPr>
              <a:t>l’énigme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fld id="{8E0716E2-5324-EA47-BEC5-390E2BE070D5}" type="slidenum">
              <a:rPr lang="fr-FR" altLang="fr-FR" smtClean="0"/>
              <a:t>14</a:t>
            </a:fld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 mai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24607" y="836712"/>
            <a:ext cx="5903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Galilée dit : 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nous sommes enfermé dans  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notre cabine sans hublot,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rien ne nous dit si le bateau est 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immobile ou bien glisse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paisiblement à vitesse constante 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une mer d’huile</a:t>
            </a:r>
          </a:p>
          <a:p>
            <a:pPr lvl="0"/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 bien AUCUNE mesure ne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de le savoir. C’est le 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 de RELATIVITE</a:t>
            </a:r>
          </a:p>
          <a:p>
            <a:pPr lvl="0"/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Donc Galilée dit :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clé à molette tombe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exactement au pied du mât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6173857" y="840266"/>
            <a:ext cx="3204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!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TERRE TOURNE</a:t>
            </a:r>
          </a:p>
          <a:p>
            <a:pPr lvl="0"/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l’ouest vers l’est</a:t>
            </a:r>
          </a:p>
          <a:p>
            <a:pPr lvl="0"/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le haut du mât tourne plus vite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la coque car il est plus loin du centre de la Terre</a:t>
            </a:r>
          </a:p>
          <a:p>
            <a:pPr lvl="0"/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Donc la clé à molette tombe</a:t>
            </a:r>
          </a:p>
          <a:p>
            <a:pPr lvl="0"/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peu en avant, puis que le </a:t>
            </a:r>
            <a:r>
              <a:rPr lang="fr-FR" sz="1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bâteau</a:t>
            </a:r>
            <a: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 vers l’est</a:t>
            </a:r>
          </a:p>
        </p:txBody>
      </p:sp>
    </p:spTree>
    <p:extLst>
      <p:ext uri="{BB962C8B-B14F-4D97-AF65-F5344CB8AC3E}">
        <p14:creationId xmlns:p14="http://schemas.microsoft.com/office/powerpoint/2010/main" val="197148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La </a:t>
            </a:r>
            <a:r>
              <a:rPr lang="en-US" sz="2800" b="1" dirty="0" err="1">
                <a:solidFill>
                  <a:srgbClr val="B85808"/>
                </a:solidFill>
              </a:rPr>
              <a:t>semaine</a:t>
            </a:r>
            <a:r>
              <a:rPr lang="en-US" sz="2800" b="1" dirty="0">
                <a:solidFill>
                  <a:srgbClr val="B85808"/>
                </a:solidFill>
              </a:rPr>
              <a:t> </a:t>
            </a:r>
            <a:r>
              <a:rPr lang="en-US" sz="2800" b="1" dirty="0" err="1">
                <a:solidFill>
                  <a:srgbClr val="B85808"/>
                </a:solidFill>
              </a:rPr>
              <a:t>prochaine</a:t>
            </a:r>
            <a:r>
              <a:rPr lang="en-US" sz="2800" b="1" dirty="0">
                <a:solidFill>
                  <a:srgbClr val="B85808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encore plus sur Galilée (</a:t>
            </a:r>
            <a:r>
              <a:rPr lang="fr-FR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XVII</a:t>
            </a:r>
            <a:r>
              <a:rPr lang="fr-FR" sz="1600" b="1" baseline="30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)… et quelques autres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qu’est-ce qu’un référentiel Galiléen ?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pourquoi on peut faire un carreau à la pétanque </a:t>
            </a:r>
          </a:p>
          <a:p>
            <a:pPr marL="1428750" lvl="2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essayez avec deux pièces de 2 euros sur une surface bien lisse </a:t>
            </a:r>
          </a:p>
          <a:p>
            <a:pPr marL="1200150" lvl="2" indent="0"/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jouez au billard avec, pour reproduire la situation du carreau</a:t>
            </a:r>
          </a:p>
        </p:txBody>
      </p:sp>
    </p:spTree>
    <p:extLst>
      <p:ext uri="{BB962C8B-B14F-4D97-AF65-F5344CB8AC3E}">
        <p14:creationId xmlns:p14="http://schemas.microsoft.com/office/powerpoint/2010/main" val="424175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52736"/>
            <a:ext cx="6846482" cy="5682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 </a:t>
            </a:r>
            <a:r>
              <a:rPr lang="en-US" sz="2800" b="1" dirty="0" err="1">
                <a:solidFill>
                  <a:srgbClr val="B85808"/>
                </a:solidFill>
              </a:rPr>
              <a:t>système</a:t>
            </a:r>
            <a:r>
              <a:rPr lang="en-US" sz="2800" b="1" dirty="0">
                <a:solidFill>
                  <a:srgbClr val="B85808"/>
                </a:solidFill>
              </a:rPr>
              <a:t> de </a:t>
            </a:r>
            <a:r>
              <a:rPr lang="en-US" sz="2800" b="1" dirty="0" err="1">
                <a:solidFill>
                  <a:srgbClr val="B85808"/>
                </a:solidFill>
              </a:rPr>
              <a:t>Ptolémée</a:t>
            </a:r>
            <a:r>
              <a:rPr lang="en-US" sz="2800" b="1" dirty="0">
                <a:solidFill>
                  <a:srgbClr val="B85808"/>
                </a:solidFill>
              </a:rPr>
              <a:t> (</a:t>
            </a:r>
            <a:r>
              <a:rPr lang="en-US" sz="2800" b="1" dirty="0" err="1">
                <a:solidFill>
                  <a:srgbClr val="B85808"/>
                </a:solidFill>
                <a:latin typeface="Times New Roman"/>
                <a:cs typeface="Times New Roman"/>
              </a:rPr>
              <a:t>II</a:t>
            </a:r>
            <a:r>
              <a:rPr lang="en-US" sz="2800" b="1" baseline="30000" dirty="0" err="1">
                <a:solidFill>
                  <a:srgbClr val="B85808"/>
                </a:solidFill>
                <a:latin typeface="Times New Roman"/>
                <a:cs typeface="Times New Roman"/>
              </a:rPr>
              <a:t>e</a:t>
            </a:r>
            <a:r>
              <a:rPr lang="en-US" sz="2800" b="1" dirty="0">
                <a:solidFill>
                  <a:srgbClr val="B85808"/>
                </a:solidFill>
                <a:latin typeface="Times New Roman"/>
                <a:cs typeface="Times New Roman"/>
              </a:rPr>
              <a:t> siècle</a:t>
            </a:r>
            <a:r>
              <a:rPr lang="en-US" sz="2800" b="1" dirty="0">
                <a:solidFill>
                  <a:srgbClr val="B85808"/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836712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/>
                </a:solidFill>
                <a:latin typeface="+mj-lt"/>
              </a:rPr>
              <a:t>Andreas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Cellarius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, Harmonia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macrocosmica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, 1705  Paris,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BnF</a:t>
            </a:r>
            <a:endParaRPr lang="fr-FR" sz="20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68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ystem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249651" cy="4320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 </a:t>
            </a:r>
            <a:r>
              <a:rPr lang="en-US" sz="2800" b="1" dirty="0" err="1">
                <a:solidFill>
                  <a:srgbClr val="B85808"/>
                </a:solidFill>
              </a:rPr>
              <a:t>mouvement</a:t>
            </a:r>
            <a:r>
              <a:rPr lang="en-US" sz="2800" b="1" dirty="0">
                <a:solidFill>
                  <a:srgbClr val="B85808"/>
                </a:solidFill>
              </a:rPr>
              <a:t> de Jupiter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87624" y="1052736"/>
            <a:ext cx="6846482" cy="56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0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yst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31142"/>
            <a:ext cx="3456384" cy="39021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87624" y="1052736"/>
            <a:ext cx="6846482" cy="5682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Beaucoup de </a:t>
            </a:r>
            <a:r>
              <a:rPr lang="en-US" sz="2800" b="1" dirty="0" err="1">
                <a:solidFill>
                  <a:srgbClr val="B85808"/>
                </a:solidFill>
              </a:rPr>
              <a:t>sphères</a:t>
            </a:r>
            <a:r>
              <a:rPr lang="en-US" sz="2800" b="1" dirty="0">
                <a:solidFill>
                  <a:srgbClr val="B85808"/>
                </a:solidFill>
              </a:rPr>
              <a:t> pour </a:t>
            </a:r>
            <a:r>
              <a:rPr lang="en-US" sz="2800" b="1" dirty="0" err="1">
                <a:solidFill>
                  <a:srgbClr val="B85808"/>
                </a:solidFill>
              </a:rPr>
              <a:t>sauver</a:t>
            </a:r>
            <a:r>
              <a:rPr lang="en-US" sz="2800" b="1" dirty="0">
                <a:solidFill>
                  <a:srgbClr val="B85808"/>
                </a:solidFill>
              </a:rPr>
              <a:t> les </a:t>
            </a:r>
            <a:r>
              <a:rPr lang="en-US" sz="2800" b="1" dirty="0" err="1">
                <a:solidFill>
                  <a:srgbClr val="B85808"/>
                </a:solidFill>
              </a:rPr>
              <a:t>apparences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628800"/>
            <a:ext cx="4740901" cy="480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Apparences = observations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Eclipses parfois annulaires,</a:t>
            </a:r>
          </a:p>
          <a:p>
            <a:r>
              <a:rPr lang="fr-FR" dirty="0">
                <a:solidFill>
                  <a:srgbClr val="000000"/>
                </a:solidFill>
              </a:rPr>
              <a:t>parfois complètes</a:t>
            </a:r>
          </a:p>
          <a:p>
            <a:r>
              <a:rPr lang="fr-FR" dirty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Recul temporaire de Mars</a:t>
            </a:r>
          </a:p>
          <a:p>
            <a:r>
              <a:rPr lang="fr-FR" dirty="0">
                <a:solidFill>
                  <a:srgbClr val="000000"/>
                </a:solidFill>
              </a:rPr>
              <a:t>(mouvement rétrograde)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Mercure et Vénus toujours </a:t>
            </a:r>
          </a:p>
          <a:p>
            <a:r>
              <a:rPr lang="fr-FR" dirty="0">
                <a:solidFill>
                  <a:srgbClr val="000000"/>
                </a:solidFill>
              </a:rPr>
              <a:t>du soir ou du matin, c.à.d. </a:t>
            </a:r>
          </a:p>
          <a:p>
            <a:r>
              <a:rPr lang="fr-FR" dirty="0">
                <a:solidFill>
                  <a:srgbClr val="000000"/>
                </a:solidFill>
              </a:rPr>
              <a:t>proches du Soleil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Pour expliquer tout ça,</a:t>
            </a:r>
          </a:p>
          <a:p>
            <a:r>
              <a:rPr lang="fr-FR" dirty="0">
                <a:solidFill>
                  <a:srgbClr val="000000"/>
                </a:solidFill>
              </a:rPr>
              <a:t>Ptolémée a besoin des </a:t>
            </a:r>
          </a:p>
          <a:p>
            <a:r>
              <a:rPr lang="fr-FR" dirty="0">
                <a:solidFill>
                  <a:srgbClr val="000000"/>
                </a:solidFill>
              </a:rPr>
              <a:t>55 sphères d’Aristote</a:t>
            </a:r>
          </a:p>
          <a:p>
            <a:r>
              <a:rPr lang="fr-FR" dirty="0">
                <a:solidFill>
                  <a:srgbClr val="000000"/>
                </a:solidFill>
              </a:rPr>
              <a:t>et doit abandonner l’idée</a:t>
            </a:r>
          </a:p>
          <a:p>
            <a:r>
              <a:rPr lang="fr-FR" dirty="0">
                <a:solidFill>
                  <a:srgbClr val="000000"/>
                </a:solidFill>
              </a:rPr>
              <a:t>de la Terre au centre exact de l’Univers</a:t>
            </a:r>
          </a:p>
        </p:txBody>
      </p:sp>
    </p:spTree>
    <p:extLst>
      <p:ext uri="{BB962C8B-B14F-4D97-AF65-F5344CB8AC3E}">
        <p14:creationId xmlns:p14="http://schemas.microsoft.com/office/powerpoint/2010/main" val="335019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1" y="6472030"/>
            <a:ext cx="971600" cy="38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fr-FR" altLang="fr-FR" dirty="0"/>
              <a:t>26/05/20</a:t>
            </a:r>
          </a:p>
        </p:txBody>
      </p:sp>
      <p:pic>
        <p:nvPicPr>
          <p:cNvPr id="9" name="Image 8" descr="JetSat-26042020-04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88640"/>
            <a:ext cx="6350000" cy="4572000"/>
          </a:xfrm>
          <a:prstGeom prst="rect">
            <a:avLst/>
          </a:prstGeom>
        </p:spPr>
      </p:pic>
      <p:pic>
        <p:nvPicPr>
          <p:cNvPr id="11" name="Image 10" descr="JetSat26042020-0558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716260"/>
            <a:ext cx="5930900" cy="4152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9592" y="1700808"/>
            <a:ext cx="140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mai, 4h51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608" y="3501008"/>
            <a:ext cx="71737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Arguments de Galilée en faveur du modèle héliocentrique de Copernic</a:t>
            </a:r>
          </a:p>
          <a:p>
            <a:pPr lvl="0"/>
            <a:endParaRPr lang="fr-FR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Manifestement, tout ne tourne pas autour de la Terre </a:t>
            </a:r>
          </a:p>
          <a:p>
            <a:pPr lvl="0"/>
            <a:endParaRPr lang="fr-FR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plus il a montré (on verra les détails une autre fois) que les comètes</a:t>
            </a:r>
          </a:p>
          <a:p>
            <a:pPr lvl="0"/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au-delà de la Lune et doivent traverser ces fameuses sphères célestes</a:t>
            </a:r>
          </a:p>
          <a:p>
            <a:pPr lvl="0"/>
            <a:endParaRPr lang="fr-FR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Copernic, tout est plus simple !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36096" y="170080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mai, 5h58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6198"/>
            <a:ext cx="91440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800" b="1" dirty="0">
                <a:solidFill>
                  <a:srgbClr val="B85808"/>
                </a:solidFill>
              </a:rPr>
              <a:t>Le </a:t>
            </a:r>
            <a:r>
              <a:rPr lang="en-US" sz="2800" b="1" dirty="0" err="1">
                <a:solidFill>
                  <a:srgbClr val="B85808"/>
                </a:solidFill>
              </a:rPr>
              <a:t>mouvement</a:t>
            </a:r>
            <a:r>
              <a:rPr lang="en-US" sz="2800" b="1" dirty="0">
                <a:solidFill>
                  <a:srgbClr val="B85808"/>
                </a:solidFill>
              </a:rPr>
              <a:t> </a:t>
            </a:r>
            <a:r>
              <a:rPr lang="en-US" sz="2800" b="1" dirty="0" err="1">
                <a:solidFill>
                  <a:srgbClr val="B85808"/>
                </a:solidFill>
              </a:rPr>
              <a:t>autour</a:t>
            </a:r>
            <a:r>
              <a:rPr lang="en-US" sz="2800" b="1" dirty="0">
                <a:solidFill>
                  <a:srgbClr val="B85808"/>
                </a:solidFill>
              </a:rPr>
              <a:t> de Jupiter</a:t>
            </a:r>
          </a:p>
        </p:txBody>
      </p:sp>
    </p:spTree>
    <p:extLst>
      <p:ext uri="{BB962C8B-B14F-4D97-AF65-F5344CB8AC3E}">
        <p14:creationId xmlns:p14="http://schemas.microsoft.com/office/powerpoint/2010/main" val="288169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315416"/>
            <a:ext cx="7482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Le </a:t>
            </a:r>
            <a:r>
              <a:rPr lang="en-US" sz="2800" b="1" dirty="0" err="1">
                <a:solidFill>
                  <a:srgbClr val="B85808"/>
                </a:solidFill>
              </a:rPr>
              <a:t>modèle</a:t>
            </a:r>
            <a:r>
              <a:rPr lang="en-US" sz="2800" b="1" dirty="0">
                <a:solidFill>
                  <a:srgbClr val="B85808"/>
                </a:solidFill>
              </a:rPr>
              <a:t> de Copernic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16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-158101" y="404664"/>
            <a:ext cx="10058692" cy="6696744"/>
            <a:chOff x="599908" y="1169826"/>
            <a:chExt cx="7925927" cy="5276820"/>
          </a:xfrm>
        </p:grpSpPr>
        <p:pic>
          <p:nvPicPr>
            <p:cNvPr id="8" name="Image 7" descr="spherePtolemeeBnF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08" y="1193756"/>
              <a:ext cx="4181088" cy="5252890"/>
            </a:xfrm>
            <a:prstGeom prst="rect">
              <a:avLst/>
            </a:prstGeom>
          </p:spPr>
        </p:pic>
        <p:pic>
          <p:nvPicPr>
            <p:cNvPr id="6" name="Image 5" descr="sphereCopernicBnF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376" y="1169826"/>
              <a:ext cx="4482459" cy="514254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 bwMode="auto">
          <a:xfrm>
            <a:off x="-1044624" y="-99392"/>
            <a:ext cx="11809312" cy="576064"/>
          </a:xfrm>
          <a:prstGeom prst="rect">
            <a:avLst/>
          </a:prstGeom>
          <a:solidFill>
            <a:srgbClr val="0707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>
                <a:solidFill>
                  <a:srgbClr val="B85808"/>
                </a:solidFill>
              </a:rPr>
              <a:t>Vraiment</a:t>
            </a:r>
            <a:r>
              <a:rPr lang="en-US" sz="2800" b="1" dirty="0">
                <a:solidFill>
                  <a:srgbClr val="B85808"/>
                </a:solidFill>
              </a:rPr>
              <a:t> plus simple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758" y="4653136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499992" y="4653136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69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-158101" y="404664"/>
            <a:ext cx="10058692" cy="6696744"/>
            <a:chOff x="599908" y="1169826"/>
            <a:chExt cx="7925927" cy="5276820"/>
          </a:xfrm>
        </p:grpSpPr>
        <p:pic>
          <p:nvPicPr>
            <p:cNvPr id="8" name="Image 7" descr="spherePtolemeeBnF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08" y="1193756"/>
              <a:ext cx="4181088" cy="5252890"/>
            </a:xfrm>
            <a:prstGeom prst="rect">
              <a:avLst/>
            </a:prstGeom>
          </p:spPr>
        </p:pic>
        <p:pic>
          <p:nvPicPr>
            <p:cNvPr id="6" name="Image 5" descr="sphereCopernicBnF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376" y="1169826"/>
              <a:ext cx="4482459" cy="514254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 bwMode="auto">
          <a:xfrm>
            <a:off x="-1044624" y="-99392"/>
            <a:ext cx="11809312" cy="576064"/>
          </a:xfrm>
          <a:prstGeom prst="rect">
            <a:avLst/>
          </a:prstGeom>
          <a:solidFill>
            <a:srgbClr val="0707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 err="1">
                <a:solidFill>
                  <a:srgbClr val="B85808"/>
                </a:solidFill>
              </a:rPr>
              <a:t>Vraiment</a:t>
            </a:r>
            <a:r>
              <a:rPr lang="en-US" sz="2800" b="1" dirty="0">
                <a:solidFill>
                  <a:srgbClr val="B85808"/>
                </a:solidFill>
              </a:rPr>
              <a:t> plus simple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758" y="4653136"/>
            <a:ext cx="108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Ptolémée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499992" y="4653136"/>
            <a:ext cx="1017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Copernic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72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De nouveaux </a:t>
            </a:r>
            <a:r>
              <a:rPr lang="en-US" sz="2800" b="1" dirty="0" err="1">
                <a:solidFill>
                  <a:srgbClr val="B85808"/>
                </a:solidFill>
              </a:rPr>
              <a:t>problèmes</a:t>
            </a: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26/05/20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344621" y="1124744"/>
            <a:ext cx="879937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Copernic 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étoiles ne tournent pas à toute vitesse autour de la Terre en 24 h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 recule quand il est dépassé par la Terre qui tourne 2 x plus vite autour du Soleil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Vénus et Mercure sont des planètes intérieures =&gt; </a:t>
            </a:r>
            <a:r>
              <a:rPr lang="fr-FR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soir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matin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minuit</a:t>
            </a:r>
          </a:p>
          <a:p>
            <a:pPr lvl="1" indent="0"/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: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la Terre est en orbite autour du Soleil, en 6 mois on devrait voir bouger les étoiles (on y reviendra)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problème avec l’Ancien Testament (commun aux trois religions du Livre !) </a:t>
            </a:r>
          </a:p>
          <a:p>
            <a:pPr lvl="1" indent="0"/>
            <a:r>
              <a:rPr lang="fr-FR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cela voir </a:t>
            </a:r>
            <a:r>
              <a:rPr lang="fr-FR" sz="1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fr-F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fr-FR" sz="1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fr.timesofisrael.com</a:t>
            </a:r>
            <a:r>
              <a:rPr lang="fr-F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/josue-a-arrete-le-soleil-il-y-a-3-224-ans-selon-les-scientifiques/</a:t>
            </a:r>
          </a:p>
          <a:p>
            <a:pPr lvl="1" indent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surtout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on ne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 pas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mouvement qui devrait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causer des cataclysmes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ENFIN : c’est en contradiction avec les conceptions d’Aristote </a:t>
            </a:r>
          </a:p>
          <a:p>
            <a:pPr lvl="0"/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029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61996</TotalTime>
  <Words>1023</Words>
  <Application>Microsoft Office PowerPoint</Application>
  <PresentationFormat>Affichage à l'écran (4:3)</PresentationFormat>
  <Paragraphs>235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30" baseType="lpstr">
      <vt:lpstr>ＭＳ Ｐゴシック</vt:lpstr>
      <vt:lpstr>Arial</vt:lpstr>
      <vt:lpstr>Cabin Bold</vt:lpstr>
      <vt:lpstr>Cabin Medium</vt:lpstr>
      <vt:lpstr>Cabin Regular</vt:lpstr>
      <vt:lpstr>Calibri</vt:lpstr>
      <vt:lpstr>Colibri</vt:lpstr>
      <vt:lpstr>Colobri</vt:lpstr>
      <vt:lpstr>Courier New</vt:lpstr>
      <vt:lpstr>Tahoma</vt:lpstr>
      <vt:lpstr>Times New Roman</vt:lpstr>
      <vt:lpstr>Verdana</vt:lpstr>
      <vt:lpstr>Wingdings</vt:lpstr>
      <vt:lpstr>Thème Office</vt:lpstr>
      <vt:lpstr>1_Thème Office</vt:lpstr>
      <vt:lpstr>Le principe de relativité de Galilée </vt:lpstr>
      <vt:lpstr>Le système de Ptolémée (IIe siècle)</vt:lpstr>
      <vt:lpstr>Le mouvement de Jupiter</vt:lpstr>
      <vt:lpstr>Beaucoup de sphères pour sauver les apparences</vt:lpstr>
      <vt:lpstr>Présentation PowerPoint</vt:lpstr>
      <vt:lpstr>Le modèle de Copernic</vt:lpstr>
      <vt:lpstr>Vraiment plus simple ?</vt:lpstr>
      <vt:lpstr>Vraiment plus simple ?</vt:lpstr>
      <vt:lpstr>De nouveaux problèmes</vt:lpstr>
      <vt:lpstr>Aristote (IVe s. avant) </vt:lpstr>
      <vt:lpstr>Augustin (Ve s.) et Thomas d’Aquin (XIIIe s.)</vt:lpstr>
      <vt:lpstr>VIVE LE CONFINEMENT !</vt:lpstr>
      <vt:lpstr>Solution de l’énigme</vt:lpstr>
      <vt:lpstr>Solution de l’énigme</vt:lpstr>
      <vt:lpstr>La semaine prochaine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damoiseaux magali</cp:lastModifiedBy>
  <cp:revision>1186</cp:revision>
  <cp:lastPrinted>2020-05-18T07:34:42Z</cp:lastPrinted>
  <dcterms:created xsi:type="dcterms:W3CDTF">2017-09-05T06:23:59Z</dcterms:created>
  <dcterms:modified xsi:type="dcterms:W3CDTF">2020-05-26T12:34:19Z</dcterms:modified>
</cp:coreProperties>
</file>