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76" r:id="rId3"/>
    <p:sldMasterId id="2147483690" r:id="rId4"/>
    <p:sldMasterId id="2147483692" r:id="rId5"/>
    <p:sldMasterId id="2147483704" r:id="rId6"/>
    <p:sldMasterId id="2147483716" r:id="rId7"/>
  </p:sldMasterIdLst>
  <p:notesMasterIdLst>
    <p:notesMasterId r:id="rId59"/>
  </p:notesMasterIdLst>
  <p:sldIdLst>
    <p:sldId id="439" r:id="rId8"/>
    <p:sldId id="514" r:id="rId9"/>
    <p:sldId id="515" r:id="rId10"/>
    <p:sldId id="513" r:id="rId11"/>
    <p:sldId id="517" r:id="rId12"/>
    <p:sldId id="449" r:id="rId13"/>
    <p:sldId id="489" r:id="rId14"/>
    <p:sldId id="491" r:id="rId15"/>
    <p:sldId id="490" r:id="rId16"/>
    <p:sldId id="336" r:id="rId17"/>
    <p:sldId id="487" r:id="rId18"/>
    <p:sldId id="408" r:id="rId19"/>
    <p:sldId id="475" r:id="rId20"/>
    <p:sldId id="404" r:id="rId21"/>
    <p:sldId id="394" r:id="rId22"/>
    <p:sldId id="450" r:id="rId23"/>
    <p:sldId id="393" r:id="rId24"/>
    <p:sldId id="471" r:id="rId25"/>
    <p:sldId id="492" r:id="rId26"/>
    <p:sldId id="498" r:id="rId27"/>
    <p:sldId id="499" r:id="rId28"/>
    <p:sldId id="500" r:id="rId29"/>
    <p:sldId id="502" r:id="rId30"/>
    <p:sldId id="518" r:id="rId31"/>
    <p:sldId id="507" r:id="rId32"/>
    <p:sldId id="511" r:id="rId33"/>
    <p:sldId id="409" r:id="rId34"/>
    <p:sldId id="398" r:id="rId35"/>
    <p:sldId id="391" r:id="rId36"/>
    <p:sldId id="389" r:id="rId37"/>
    <p:sldId id="397" r:id="rId38"/>
    <p:sldId id="509" r:id="rId39"/>
    <p:sldId id="486" r:id="rId40"/>
    <p:sldId id="493" r:id="rId41"/>
    <p:sldId id="457" r:id="rId42"/>
    <p:sldId id="512" r:id="rId43"/>
    <p:sldId id="516" r:id="rId44"/>
    <p:sldId id="505" r:id="rId45"/>
    <p:sldId id="506" r:id="rId46"/>
    <p:sldId id="508" r:id="rId47"/>
    <p:sldId id="482" r:id="rId48"/>
    <p:sldId id="496" r:id="rId49"/>
    <p:sldId id="494" r:id="rId50"/>
    <p:sldId id="485" r:id="rId51"/>
    <p:sldId id="396" r:id="rId52"/>
    <p:sldId id="465" r:id="rId53"/>
    <p:sldId id="466" r:id="rId54"/>
    <p:sldId id="415" r:id="rId55"/>
    <p:sldId id="463" r:id="rId56"/>
    <p:sldId id="510" r:id="rId57"/>
    <p:sldId id="462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664"/>
    <p:restoredTop sz="94519"/>
  </p:normalViewPr>
  <p:slideViewPr>
    <p:cSldViewPr snapToGrid="0" snapToObjects="1">
      <p:cViewPr varScale="1">
        <p:scale>
          <a:sx n="123" d="100"/>
          <a:sy n="123" d="100"/>
        </p:scale>
        <p:origin x="175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8" d="100"/>
        <a:sy n="108" d="100"/>
      </p:scale>
      <p:origin x="0" y="19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emf"/><Relationship Id="rId1" Type="http://schemas.openxmlformats.org/officeDocument/2006/relationships/image" Target="../media/image22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emf"/><Relationship Id="rId1" Type="http://schemas.openxmlformats.org/officeDocument/2006/relationships/image" Target="../media/image2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image" Target="../media/image2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D3486-DDFC-9E4A-9FBF-6B8A78F43845}" type="datetimeFigureOut">
              <a:rPr lang="en-US" smtClean="0"/>
              <a:t>5/18/20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F6046D-0E5E-F449-88AC-55E476F2E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32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48A17BFA-A819-8943-9598-84A1B81B66BC}" type="slidenum">
              <a:rPr lang="en-US" sz="120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F6046D-0E5E-F449-88AC-55E476F2E3A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967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658938" y="1600200"/>
            <a:ext cx="6837362" cy="3200400"/>
            <a:chOff x="1045" y="1008"/>
            <a:chExt cx="4307" cy="2016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452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1219207"/>
            <a:ext cx="77724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452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505202"/>
            <a:ext cx="6400800" cy="1752600"/>
          </a:xfrm>
        </p:spPr>
        <p:txBody>
          <a:bodyPr/>
          <a:lstStyle>
            <a:lvl1pPr marL="0" indent="0" algn="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96CFED2C-F1AD-5945-AA15-5B6DB4EF1A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22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E91B14B7-A339-F44F-A52D-7C6DB459AB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07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628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42"/>
            <a:ext cx="6019800" cy="585628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7DCC15F4-5A64-AC45-A96F-AFA3B13B32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841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18/2/2008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David Wands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60759-619C-AC49-BB83-806D9588A88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412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808080"/>
              </a:solidFill>
              <a:latin typeface="Tahoma"/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808080"/>
              </a:solidFill>
              <a:latin typeface="Tahoma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269BA-1304-4F81-82F0-B4A2515FB772}" type="slidenum">
              <a:rPr lang="en-GB">
                <a:solidFill>
                  <a:srgbClr val="808080"/>
                </a:solidFill>
                <a:latin typeface="Tahoma"/>
              </a:rPr>
              <a:pPr>
                <a:defRPr/>
              </a:pPr>
              <a:t>‹#›</a:t>
            </a:fld>
            <a:endParaRPr lang="en-GB">
              <a:solidFill>
                <a:srgbClr val="80808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18/2/2008</a:t>
            </a:r>
            <a:endParaRPr lang="en-GB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latin typeface="Calibri"/>
              </a:rPr>
              <a:t>David Wands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5DDAF-FCA0-42F9-B3BC-BC4EC5855832}" type="slidenum">
              <a:rPr lang="en-GB">
                <a:latin typeface="Calibri"/>
              </a:rPr>
              <a:pPr>
                <a:defRPr/>
              </a:pPr>
              <a:t>‹#›</a:t>
            </a:fld>
            <a:endParaRPr lang="en-GB">
              <a:latin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878-C723-AA48-ADBB-D015744762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8FC5-C2E8-FA40-A612-1D5A9021819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5143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878-C723-AA48-ADBB-D015744762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8FC5-C2E8-FA40-A612-1D5A9021819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5384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878-C723-AA48-ADBB-D015744762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8FC5-C2E8-FA40-A612-1D5A9021819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031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878-C723-AA48-ADBB-D015744762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8FC5-C2E8-FA40-A612-1D5A9021819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3789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878-C723-AA48-ADBB-D015744762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8FC5-C2E8-FA40-A612-1D5A9021819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5942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22A81629-65FF-CA49-82F5-DA30E2E61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99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878-C723-AA48-ADBB-D015744762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8FC5-C2E8-FA40-A612-1D5A9021819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0559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878-C723-AA48-ADBB-D015744762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8FC5-C2E8-FA40-A612-1D5A9021819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25490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878-C723-AA48-ADBB-D015744762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8FC5-C2E8-FA40-A612-1D5A9021819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3310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878-C723-AA48-ADBB-D015744762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8FC5-C2E8-FA40-A612-1D5A9021819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680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878-C723-AA48-ADBB-D015744762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8FC5-C2E8-FA40-A612-1D5A9021819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87275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878-C723-AA48-ADBB-D015744762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8FC5-C2E8-FA40-A612-1D5A9021819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6090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 rot="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78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  <a:effectLst/>
        </p:spPr>
        <p:txBody>
          <a:bodyPr anchorCtr="1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667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D94E0D8-8AD8-0442-B5FF-27D86ACB4D4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64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338066B6-3A10-C940-982C-BD6299A953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2270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9996805-EDA3-2046-BAD9-F5CBB7E177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9441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07E5492-DE01-A04C-A5AE-886EB428214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072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9" indent="0">
              <a:buNone/>
              <a:defRPr sz="1800"/>
            </a:lvl2pPr>
            <a:lvl3pPr marL="914337" indent="0">
              <a:buNone/>
              <a:defRPr sz="1600"/>
            </a:lvl3pPr>
            <a:lvl4pPr marL="1371506" indent="0">
              <a:buNone/>
              <a:defRPr sz="1400"/>
            </a:lvl4pPr>
            <a:lvl5pPr marL="1828674" indent="0">
              <a:buNone/>
              <a:defRPr sz="1400"/>
            </a:lvl5pPr>
            <a:lvl6pPr marL="2285843" indent="0">
              <a:buNone/>
              <a:defRPr sz="1400"/>
            </a:lvl6pPr>
            <a:lvl7pPr marL="2743011" indent="0">
              <a:buNone/>
              <a:defRPr sz="1400"/>
            </a:lvl7pPr>
            <a:lvl8pPr marL="3200176" indent="0">
              <a:buNone/>
              <a:defRPr sz="1400"/>
            </a:lvl8pPr>
            <a:lvl9pPr marL="3657344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0D0D033D-1210-0C4A-81A2-6291EEA84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428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9E77A97-3950-5E4F-B086-C2322781EE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2616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140D0D8-EC65-DF4B-8266-4B695C7AF3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379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8DDE584-2E74-7C4A-8CE3-9C40E91CAA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0556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C2FE3370-75EF-8541-B7DF-8B58BC0847A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52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31CB2F1-C7EA-A54C-9DF1-DEF6B77646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0599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40259670-3B2D-F64A-8A3B-7C3E8147D5F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2479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381000"/>
            <a:ext cx="20193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59055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D8A95120-9CB2-804B-B292-2D49CC7D6C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1740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658938" y="1600200"/>
            <a:ext cx="6837362" cy="3200400"/>
            <a:chOff x="1045" y="1008"/>
            <a:chExt cx="4307" cy="2016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452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1219207"/>
            <a:ext cx="77724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452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505202"/>
            <a:ext cx="6400800" cy="1752600"/>
          </a:xfrm>
        </p:spPr>
        <p:txBody>
          <a:bodyPr/>
          <a:lstStyle>
            <a:lvl1pPr marL="0" indent="0" algn="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8F824395-78EC-D941-AAD5-310F3366B0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051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8054C03F-3A6C-B348-8402-6113262946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23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9" indent="0">
              <a:buNone/>
              <a:defRPr sz="1800"/>
            </a:lvl2pPr>
            <a:lvl3pPr marL="914337" indent="0">
              <a:buNone/>
              <a:defRPr sz="1600"/>
            </a:lvl3pPr>
            <a:lvl4pPr marL="1371506" indent="0">
              <a:buNone/>
              <a:defRPr sz="1400"/>
            </a:lvl4pPr>
            <a:lvl5pPr marL="1828674" indent="0">
              <a:buNone/>
              <a:defRPr sz="1400"/>
            </a:lvl5pPr>
            <a:lvl6pPr marL="2285843" indent="0">
              <a:buNone/>
              <a:defRPr sz="1400"/>
            </a:lvl6pPr>
            <a:lvl7pPr marL="2743011" indent="0">
              <a:buNone/>
              <a:defRPr sz="1400"/>
            </a:lvl7pPr>
            <a:lvl8pPr marL="3200176" indent="0">
              <a:buNone/>
              <a:defRPr sz="1400"/>
            </a:lvl8pPr>
            <a:lvl9pPr marL="3657344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6A77B322-5070-B249-B82B-F2E4AC5755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30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07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B47278D2-8EC3-D14B-B608-857DE6928B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0036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07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A63A802E-F75C-6549-9C03-32D771CC4E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708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9" indent="0">
              <a:buNone/>
              <a:defRPr sz="2000" b="1"/>
            </a:lvl2pPr>
            <a:lvl3pPr marL="914337" indent="0">
              <a:buNone/>
              <a:defRPr sz="1800" b="1"/>
            </a:lvl3pPr>
            <a:lvl4pPr marL="1371506" indent="0">
              <a:buNone/>
              <a:defRPr sz="1600" b="1"/>
            </a:lvl4pPr>
            <a:lvl5pPr marL="1828674" indent="0">
              <a:buNone/>
              <a:defRPr sz="1600" b="1"/>
            </a:lvl5pPr>
            <a:lvl6pPr marL="2285843" indent="0">
              <a:buNone/>
              <a:defRPr sz="1600" b="1"/>
            </a:lvl6pPr>
            <a:lvl7pPr marL="2743011" indent="0">
              <a:buNone/>
              <a:defRPr sz="1600" b="1"/>
            </a:lvl7pPr>
            <a:lvl8pPr marL="3200176" indent="0">
              <a:buNone/>
              <a:defRPr sz="1600" b="1"/>
            </a:lvl8pPr>
            <a:lvl9pPr marL="3657344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9" indent="0">
              <a:buNone/>
              <a:defRPr sz="2000" b="1"/>
            </a:lvl2pPr>
            <a:lvl3pPr marL="914337" indent="0">
              <a:buNone/>
              <a:defRPr sz="1800" b="1"/>
            </a:lvl3pPr>
            <a:lvl4pPr marL="1371506" indent="0">
              <a:buNone/>
              <a:defRPr sz="1600" b="1"/>
            </a:lvl4pPr>
            <a:lvl5pPr marL="1828674" indent="0">
              <a:buNone/>
              <a:defRPr sz="1600" b="1"/>
            </a:lvl5pPr>
            <a:lvl6pPr marL="2285843" indent="0">
              <a:buNone/>
              <a:defRPr sz="1600" b="1"/>
            </a:lvl6pPr>
            <a:lvl7pPr marL="2743011" indent="0">
              <a:buNone/>
              <a:defRPr sz="1600" b="1"/>
            </a:lvl7pPr>
            <a:lvl8pPr marL="3200176" indent="0">
              <a:buNone/>
              <a:defRPr sz="1600" b="1"/>
            </a:lvl8pPr>
            <a:lvl9pPr marL="3657344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8F7E772A-6C3B-E644-9BA6-7889659BC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380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D1239B15-B3B6-C747-BCA1-FD92D28413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02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92F5AABE-A2D2-5245-B73B-D7F6576370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0529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69" indent="0">
              <a:buNone/>
              <a:defRPr sz="1200"/>
            </a:lvl2pPr>
            <a:lvl3pPr marL="914337" indent="0">
              <a:buNone/>
              <a:defRPr sz="1000"/>
            </a:lvl3pPr>
            <a:lvl4pPr marL="1371506" indent="0">
              <a:buNone/>
              <a:defRPr sz="900"/>
            </a:lvl4pPr>
            <a:lvl5pPr marL="1828674" indent="0">
              <a:buNone/>
              <a:defRPr sz="900"/>
            </a:lvl5pPr>
            <a:lvl6pPr marL="2285843" indent="0">
              <a:buNone/>
              <a:defRPr sz="900"/>
            </a:lvl6pPr>
            <a:lvl7pPr marL="2743011" indent="0">
              <a:buNone/>
              <a:defRPr sz="900"/>
            </a:lvl7pPr>
            <a:lvl8pPr marL="3200176" indent="0">
              <a:buNone/>
              <a:defRPr sz="900"/>
            </a:lvl8pPr>
            <a:lvl9pPr marL="3657344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795F061D-9505-CF47-A0C7-BCAA113599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3441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9" indent="0">
              <a:buNone/>
              <a:defRPr sz="2800"/>
            </a:lvl2pPr>
            <a:lvl3pPr marL="914337" indent="0">
              <a:buNone/>
              <a:defRPr sz="2400"/>
            </a:lvl3pPr>
            <a:lvl4pPr marL="1371506" indent="0">
              <a:buNone/>
              <a:defRPr sz="2000"/>
            </a:lvl4pPr>
            <a:lvl5pPr marL="1828674" indent="0">
              <a:buNone/>
              <a:defRPr sz="2000"/>
            </a:lvl5pPr>
            <a:lvl6pPr marL="2285843" indent="0">
              <a:buNone/>
              <a:defRPr sz="2000"/>
            </a:lvl6pPr>
            <a:lvl7pPr marL="2743011" indent="0">
              <a:buNone/>
              <a:defRPr sz="2000"/>
            </a:lvl7pPr>
            <a:lvl8pPr marL="3200176" indent="0">
              <a:buNone/>
              <a:defRPr sz="2000"/>
            </a:lvl8pPr>
            <a:lvl9pPr marL="365734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69" indent="0">
              <a:buNone/>
              <a:defRPr sz="1200"/>
            </a:lvl2pPr>
            <a:lvl3pPr marL="914337" indent="0">
              <a:buNone/>
              <a:defRPr sz="1000"/>
            </a:lvl3pPr>
            <a:lvl4pPr marL="1371506" indent="0">
              <a:buNone/>
              <a:defRPr sz="900"/>
            </a:lvl4pPr>
            <a:lvl5pPr marL="1828674" indent="0">
              <a:buNone/>
              <a:defRPr sz="900"/>
            </a:lvl5pPr>
            <a:lvl6pPr marL="2285843" indent="0">
              <a:buNone/>
              <a:defRPr sz="900"/>
            </a:lvl6pPr>
            <a:lvl7pPr marL="2743011" indent="0">
              <a:buNone/>
              <a:defRPr sz="900"/>
            </a:lvl7pPr>
            <a:lvl8pPr marL="3200176" indent="0">
              <a:buNone/>
              <a:defRPr sz="900"/>
            </a:lvl8pPr>
            <a:lvl9pPr marL="3657344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ED22122F-8F05-5648-B540-61FDAF00CD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701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44B0DBBA-6064-4049-BCBA-0444216B42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439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628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42"/>
            <a:ext cx="6019800" cy="585628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19F1F36A-8494-D245-BCD7-E37B4DF8BA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91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9" indent="0">
              <a:buNone/>
              <a:defRPr sz="2000" b="1"/>
            </a:lvl2pPr>
            <a:lvl3pPr marL="914337" indent="0">
              <a:buNone/>
              <a:defRPr sz="1800" b="1"/>
            </a:lvl3pPr>
            <a:lvl4pPr marL="1371506" indent="0">
              <a:buNone/>
              <a:defRPr sz="1600" b="1"/>
            </a:lvl4pPr>
            <a:lvl5pPr marL="1828674" indent="0">
              <a:buNone/>
              <a:defRPr sz="1600" b="1"/>
            </a:lvl5pPr>
            <a:lvl6pPr marL="2285843" indent="0">
              <a:buNone/>
              <a:defRPr sz="1600" b="1"/>
            </a:lvl6pPr>
            <a:lvl7pPr marL="2743011" indent="0">
              <a:buNone/>
              <a:defRPr sz="1600" b="1"/>
            </a:lvl7pPr>
            <a:lvl8pPr marL="3200176" indent="0">
              <a:buNone/>
              <a:defRPr sz="1600" b="1"/>
            </a:lvl8pPr>
            <a:lvl9pPr marL="3657344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9" indent="0">
              <a:buNone/>
              <a:defRPr sz="2000" b="1"/>
            </a:lvl2pPr>
            <a:lvl3pPr marL="914337" indent="0">
              <a:buNone/>
              <a:defRPr sz="1800" b="1"/>
            </a:lvl3pPr>
            <a:lvl4pPr marL="1371506" indent="0">
              <a:buNone/>
              <a:defRPr sz="1600" b="1"/>
            </a:lvl4pPr>
            <a:lvl5pPr marL="1828674" indent="0">
              <a:buNone/>
              <a:defRPr sz="1600" b="1"/>
            </a:lvl5pPr>
            <a:lvl6pPr marL="2285843" indent="0">
              <a:buNone/>
              <a:defRPr sz="1600" b="1"/>
            </a:lvl6pPr>
            <a:lvl7pPr marL="2743011" indent="0">
              <a:buNone/>
              <a:defRPr sz="1600" b="1"/>
            </a:lvl7pPr>
            <a:lvl8pPr marL="3200176" indent="0">
              <a:buNone/>
              <a:defRPr sz="1600" b="1"/>
            </a:lvl8pPr>
            <a:lvl9pPr marL="3657344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F054C8D2-AFEB-AA45-A068-A578728B9F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04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F63A8775-B489-9D40-9178-AC08C48FD7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38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D6C9820E-CE31-C546-98EF-06F11217BC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65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69" indent="0">
              <a:buNone/>
              <a:defRPr sz="1200"/>
            </a:lvl2pPr>
            <a:lvl3pPr marL="914337" indent="0">
              <a:buNone/>
              <a:defRPr sz="1000"/>
            </a:lvl3pPr>
            <a:lvl4pPr marL="1371506" indent="0">
              <a:buNone/>
              <a:defRPr sz="900"/>
            </a:lvl4pPr>
            <a:lvl5pPr marL="1828674" indent="0">
              <a:buNone/>
              <a:defRPr sz="900"/>
            </a:lvl5pPr>
            <a:lvl6pPr marL="2285843" indent="0">
              <a:buNone/>
              <a:defRPr sz="900"/>
            </a:lvl6pPr>
            <a:lvl7pPr marL="2743011" indent="0">
              <a:buNone/>
              <a:defRPr sz="900"/>
            </a:lvl7pPr>
            <a:lvl8pPr marL="3200176" indent="0">
              <a:buNone/>
              <a:defRPr sz="900"/>
            </a:lvl8pPr>
            <a:lvl9pPr marL="3657344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DF4F8EF8-A8D6-EA4C-8547-12D93E746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231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9" indent="0">
              <a:buNone/>
              <a:defRPr sz="2800"/>
            </a:lvl2pPr>
            <a:lvl3pPr marL="914337" indent="0">
              <a:buNone/>
              <a:defRPr sz="2400"/>
            </a:lvl3pPr>
            <a:lvl4pPr marL="1371506" indent="0">
              <a:buNone/>
              <a:defRPr sz="2000"/>
            </a:lvl4pPr>
            <a:lvl5pPr marL="1828674" indent="0">
              <a:buNone/>
              <a:defRPr sz="2000"/>
            </a:lvl5pPr>
            <a:lvl6pPr marL="2285843" indent="0">
              <a:buNone/>
              <a:defRPr sz="2000"/>
            </a:lvl6pPr>
            <a:lvl7pPr marL="2743011" indent="0">
              <a:buNone/>
              <a:defRPr sz="2000"/>
            </a:lvl7pPr>
            <a:lvl8pPr marL="3200176" indent="0">
              <a:buNone/>
              <a:defRPr sz="2000"/>
            </a:lvl8pPr>
            <a:lvl9pPr marL="365734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69" indent="0">
              <a:buNone/>
              <a:defRPr sz="1200"/>
            </a:lvl2pPr>
            <a:lvl3pPr marL="914337" indent="0">
              <a:buNone/>
              <a:defRPr sz="1000"/>
            </a:lvl3pPr>
            <a:lvl4pPr marL="1371506" indent="0">
              <a:buNone/>
              <a:defRPr sz="900"/>
            </a:lvl4pPr>
            <a:lvl5pPr marL="1828674" indent="0">
              <a:buNone/>
              <a:defRPr sz="900"/>
            </a:lvl5pPr>
            <a:lvl6pPr marL="2285843" indent="0">
              <a:buNone/>
              <a:defRPr sz="900"/>
            </a:lvl6pPr>
            <a:lvl7pPr marL="2743011" indent="0">
              <a:buNone/>
              <a:defRPr sz="900"/>
            </a:lvl7pPr>
            <a:lvl8pPr marL="3200176" indent="0">
              <a:buNone/>
              <a:defRPr sz="900"/>
            </a:lvl8pPr>
            <a:lvl9pPr marL="3657344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17D7AB72-EBC2-CF40-8283-922A98726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54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1071563" y="304800"/>
            <a:ext cx="7615237" cy="1106488"/>
            <a:chOff x="675" y="192"/>
            <a:chExt cx="4797" cy="697"/>
          </a:xfrm>
        </p:grpSpPr>
        <p:sp>
          <p:nvSpPr>
            <p:cNvPr id="15368" name="Oval 3"/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369" name="Oval 4"/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370" name="Oval 5"/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371" name="Oval 6"/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372" name="Oval 7"/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5363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349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349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349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42D82C5-106F-C542-871D-3FAC93051250}" type="slidenum">
              <a:rPr lang="en-US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5367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169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337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506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674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l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¡"/>
        <a:defRPr sz="2700">
          <a:solidFill>
            <a:schemeClr val="tx1"/>
          </a:solidFill>
          <a:latin typeface="+mn-lt"/>
          <a:ea typeface="ＭＳ Ｐゴシック" charset="-128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l"/>
        <a:defRPr sz="2300">
          <a:solidFill>
            <a:schemeClr val="tx1"/>
          </a:solidFill>
          <a:latin typeface="+mn-lt"/>
          <a:ea typeface="ＭＳ Ｐゴシック" charset="-128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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425" indent="-228584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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593" indent="-228584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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760" indent="-228584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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5927" indent="-228584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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9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7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6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4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43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11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6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4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75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/>
              <a:t>18/2/2008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GB"/>
              <a:t>David Wands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97EA00E-4241-E14C-A4FB-B43CC74BC972}" type="slidenum">
              <a:rPr lang="en-GB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ea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001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741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6868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0150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808080"/>
              </a:solidFill>
              <a:latin typeface="Tahoma"/>
            </a:endParaRPr>
          </a:p>
        </p:txBody>
      </p:sp>
      <p:sp>
        <p:nvSpPr>
          <p:cNvPr id="36869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150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808080"/>
              </a:solidFill>
              <a:latin typeface="Tahoma"/>
            </a:endParaRPr>
          </a:p>
        </p:txBody>
      </p:sp>
      <p:sp>
        <p:nvSpPr>
          <p:cNvPr id="36870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0150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057156A-59EB-4275-8CDA-00DCBE58D0FB}" type="slidenum">
              <a:rPr lang="en-GB">
                <a:solidFill>
                  <a:srgbClr val="808080"/>
                </a:solidFill>
                <a:latin typeface="Tahoma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808080"/>
              </a:solidFill>
              <a:latin typeface="Tahoma"/>
            </a:endParaRPr>
          </a:p>
        </p:txBody>
      </p:sp>
      <p:grpSp>
        <p:nvGrpSpPr>
          <p:cNvPr id="2" name="Group 1031"/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36872" name="Rectangle 1032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36873" name="Rectangle 1033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034"/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36875" name="Rectangle 1035"/>
            <p:cNvSpPr>
              <a:spLocks noChangeArrowheads="1"/>
            </p:cNvSpPr>
            <p:nvPr/>
          </p:nvSpPr>
          <p:spPr bwMode="auto">
            <a:xfrm rot="-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36876" name="Rectangle 1036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1037"/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36878" name="Rectangle 1038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36879" name="Rectangle 1039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1040"/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36881" name="Rectangle 1041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36882" name="Rectangle 1042"/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6" name="Group 1043"/>
          <p:cNvGrpSpPr>
            <a:grpSpLocks/>
          </p:cNvGrpSpPr>
          <p:nvPr/>
        </p:nvGrpSpPr>
        <p:grpSpPr bwMode="auto">
          <a:xfrm>
            <a:off x="71438" y="176213"/>
            <a:ext cx="8745537" cy="161925"/>
            <a:chOff x="48" y="111"/>
            <a:chExt cx="5509" cy="102"/>
          </a:xfrm>
        </p:grpSpPr>
        <p:sp>
          <p:nvSpPr>
            <p:cNvPr id="36884" name="Rectangle 1044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36885" name="Rectangle 1045"/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7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defTabSz="914400">
              <a:defRPr/>
            </a:pPr>
            <a:r>
              <a:rPr lang="en-US">
                <a:latin typeface="Calibri"/>
              </a:rPr>
              <a:t>18/2/2008</a:t>
            </a:r>
            <a:endParaRPr lang="en-GB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defTabSz="914400">
              <a:defRPr/>
            </a:pPr>
            <a:r>
              <a:rPr lang="en-GB">
                <a:latin typeface="Calibri"/>
              </a:rPr>
              <a:t>David Wands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E388D34B-E150-4775-969B-67CCEC63930B}" type="slidenum">
              <a:rPr lang="en-GB">
                <a:latin typeface="Calibri"/>
              </a:rPr>
              <a:pPr defTabSz="914400">
                <a:defRPr/>
              </a:pPr>
              <a:t>‹#›</a:t>
            </a:fld>
            <a:endParaRPr lang="en-GB"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DF878-C723-AA48-ADBB-D015744762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58FC5-C2E8-FA40-A612-1D5A9021819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8487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001000" cy="838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77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0150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808080"/>
                </a:solidFill>
                <a:latin typeface="Tahoma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177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150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808080"/>
                </a:solidFill>
                <a:latin typeface="Tahoma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177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0150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808080"/>
                </a:solidFill>
                <a:latin typeface="Tahoma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C0F49F0-DAC1-2B4F-A8F0-ACB84C44BE03}" type="slidenum">
              <a:rPr lang="en-GB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ea typeface="ＭＳ Ｐゴシック" charset="0"/>
            </a:endParaRPr>
          </a:p>
        </p:txBody>
      </p:sp>
      <p:grpSp>
        <p:nvGrpSpPr>
          <p:cNvPr id="119815" name="Group 7"/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119828" name="Rectangle 8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9829" name="Rectangle 9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19816" name="Group 10"/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119826" name="Rectangle 11"/>
            <p:cNvSpPr>
              <a:spLocks noChangeArrowheads="1"/>
            </p:cNvSpPr>
            <p:nvPr/>
          </p:nvSpPr>
          <p:spPr bwMode="auto">
            <a:xfrm rot="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9827" name="Rectangle 12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19817" name="Group 13"/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119824" name="Rectangle 14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9825" name="Rectangle 15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19818" name="Group 16"/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119822" name="Rectangle 17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9823" name="Rectangle 18"/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71438" y="176213"/>
            <a:ext cx="8745537" cy="161925"/>
            <a:chOff x="48" y="111"/>
            <a:chExt cx="5509" cy="102"/>
          </a:xfrm>
        </p:grpSpPr>
        <p:sp>
          <p:nvSpPr>
            <p:cNvPr id="119820" name="Rectangle 20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9821" name="Rectangle 21"/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259955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1071563" y="304800"/>
            <a:ext cx="7615237" cy="1106488"/>
            <a:chOff x="675" y="192"/>
            <a:chExt cx="4797" cy="697"/>
          </a:xfrm>
        </p:grpSpPr>
        <p:sp>
          <p:nvSpPr>
            <p:cNvPr id="17416" name="Oval 3"/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417" name="Oval 4"/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418" name="Oval 5"/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419" name="Oval 6"/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420" name="Oval 7"/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7411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349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349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349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B3BA795-B6F0-1C42-813C-1E280564B72C}" type="slidenum">
              <a:rPr lang="en-US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7415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3947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169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337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506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674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l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¡"/>
        <a:defRPr sz="2700">
          <a:solidFill>
            <a:schemeClr val="tx1"/>
          </a:solidFill>
          <a:latin typeface="+mn-lt"/>
          <a:ea typeface="ＭＳ Ｐゴシック" charset="-128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l"/>
        <a:defRPr sz="2300">
          <a:solidFill>
            <a:schemeClr val="tx1"/>
          </a:solidFill>
          <a:latin typeface="+mn-lt"/>
          <a:ea typeface="ＭＳ Ｐゴシック" charset="-128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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425" indent="-228584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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593" indent="-228584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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760" indent="-228584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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5927" indent="-228584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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9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7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6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4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43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11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6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4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wmf"/><Relationship Id="rId9" Type="http://schemas.openxmlformats.org/officeDocument/2006/relationships/image" Target="../media/image1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9.tiff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0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5.emf"/><Relationship Id="rId7" Type="http://schemas.openxmlformats.org/officeDocument/2006/relationships/image" Target="../media/image27.emf"/><Relationship Id="rId12" Type="http://schemas.openxmlformats.org/officeDocument/2006/relationships/image" Target="../media/image2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6.emf"/><Relationship Id="rId11" Type="http://schemas.openxmlformats.org/officeDocument/2006/relationships/oleObject" Target="../embeddings/oleObject9.bin"/><Relationship Id="rId5" Type="http://schemas.openxmlformats.org/officeDocument/2006/relationships/image" Target="../media/image22.emf"/><Relationship Id="rId10" Type="http://schemas.openxmlformats.org/officeDocument/2006/relationships/image" Target="../media/image23.emf"/><Relationship Id="rId4" Type="http://schemas.openxmlformats.org/officeDocument/2006/relationships/oleObject" Target="../embeddings/oleObject7.bin"/><Relationship Id="rId9" Type="http://schemas.openxmlformats.org/officeDocument/2006/relationships/oleObject" Target="../embeddings/oleObject8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5.emf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0.emf"/><Relationship Id="rId5" Type="http://schemas.openxmlformats.org/officeDocument/2006/relationships/image" Target="../media/image22.emf"/><Relationship Id="rId10" Type="http://schemas.openxmlformats.org/officeDocument/2006/relationships/image" Target="../media/image24.emf"/><Relationship Id="rId4" Type="http://schemas.openxmlformats.org/officeDocument/2006/relationships/oleObject" Target="../embeddings/oleObject10.bin"/><Relationship Id="rId9" Type="http://schemas.openxmlformats.org/officeDocument/2006/relationships/oleObject" Target="../embeddings/oleObject12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5.emf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0.emf"/><Relationship Id="rId5" Type="http://schemas.openxmlformats.org/officeDocument/2006/relationships/image" Target="../media/image22.emf"/><Relationship Id="rId10" Type="http://schemas.openxmlformats.org/officeDocument/2006/relationships/image" Target="../media/image24.emf"/><Relationship Id="rId4" Type="http://schemas.openxmlformats.org/officeDocument/2006/relationships/oleObject" Target="../embeddings/oleObject13.bin"/><Relationship Id="rId9" Type="http://schemas.openxmlformats.org/officeDocument/2006/relationships/oleObject" Target="../embeddings/oleObject15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9.tiff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emf"/><Relationship Id="rId4" Type="http://schemas.openxmlformats.org/officeDocument/2006/relationships/image" Target="../media/image3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emf"/><Relationship Id="rId4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emf"/><Relationship Id="rId4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emf"/><Relationship Id="rId4" Type="http://schemas.openxmlformats.org/officeDocument/2006/relationships/image" Target="../media/image3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oleObject" Target="../embeddings/oleObject17.bin"/><Relationship Id="rId7" Type="http://schemas.openxmlformats.org/officeDocument/2006/relationships/image" Target="../media/image40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2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10" Type="http://schemas.openxmlformats.org/officeDocument/2006/relationships/image" Target="../media/image49.png"/><Relationship Id="rId4" Type="http://schemas.openxmlformats.org/officeDocument/2006/relationships/image" Target="../media/image28.emf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emf"/><Relationship Id="rId4" Type="http://schemas.openxmlformats.org/officeDocument/2006/relationships/image" Target="../media/image45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7.emf"/><Relationship Id="rId7" Type="http://schemas.openxmlformats.org/officeDocument/2006/relationships/image" Target="../media/image47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3.emf"/><Relationship Id="rId4" Type="http://schemas.openxmlformats.org/officeDocument/2006/relationships/image" Target="../media/image6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3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7" Type="http://schemas.openxmlformats.org/officeDocument/2006/relationships/image" Target="../media/image80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9.emf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7" Type="http://schemas.openxmlformats.org/officeDocument/2006/relationships/image" Target="../media/image88.pn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7.emf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emf"/><Relationship Id="rId4" Type="http://schemas.openxmlformats.org/officeDocument/2006/relationships/image" Target="../media/image92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93.emf"/><Relationship Id="rId4" Type="http://schemas.openxmlformats.org/officeDocument/2006/relationships/oleObject" Target="../embeddings/oleObject19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3454" y="2732817"/>
            <a:ext cx="8398434" cy="1077450"/>
          </a:xfrm>
        </p:spPr>
        <p:txBody>
          <a:bodyPr/>
          <a:lstStyle/>
          <a:p>
            <a:pPr eaLnBrk="1" hangingPunct="1"/>
            <a:r>
              <a:rPr lang="en-US" sz="4800" dirty="0">
                <a:latin typeface="Helvetica Neue Black Condensed" charset="0"/>
                <a:ea typeface="ＭＳ Ｐゴシック" charset="0"/>
                <a:cs typeface="ＭＳ Ｐゴシック" charset="0"/>
              </a:rPr>
              <a:t>The stochastic </a:t>
            </a:r>
            <a:r>
              <a:rPr lang="el-GR" sz="4800" b="1" i="1" dirty="0">
                <a:latin typeface="Helvetica Neue Black Condensed" charset="0"/>
                <a:ea typeface="ＭＳ Ｐゴシック" charset="0"/>
                <a:cs typeface="ＭＳ Ｐゴシック" charset="0"/>
              </a:rPr>
              <a:t>δ</a:t>
            </a:r>
            <a:r>
              <a:rPr lang="en-US" sz="4800" b="1" i="1" dirty="0">
                <a:latin typeface="Helvetica Neue Black Condensed" charset="0"/>
                <a:ea typeface="ＭＳ Ｐゴシック" charset="0"/>
                <a:cs typeface="ＭＳ Ｐゴシック" charset="0"/>
              </a:rPr>
              <a:t>N </a:t>
            </a:r>
            <a:r>
              <a:rPr lang="en-US" sz="4800" dirty="0">
                <a:latin typeface="Helvetica Neue Black Condensed" charset="0"/>
                <a:ea typeface="ＭＳ Ｐゴシック" charset="0"/>
                <a:cs typeface="ＭＳ Ｐゴシック" charset="0"/>
              </a:rPr>
              <a:t>formalism</a:t>
            </a:r>
            <a:endParaRPr lang="en-US" sz="1800" i="1" dirty="0">
              <a:latin typeface="Helvetica Neue Black Condense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4195766"/>
            <a:ext cx="8572500" cy="1066800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z="2800" b="1" dirty="0">
                <a:latin typeface="Helvetica Neue" charset="0"/>
                <a:ea typeface="ＭＳ Ｐゴシック" charset="0"/>
                <a:cs typeface="ＭＳ Ｐゴシック" charset="0"/>
              </a:rPr>
              <a:t>David Wands</a:t>
            </a:r>
          </a:p>
          <a:p>
            <a:pPr eaLnBrk="1" hangingPunct="1">
              <a:buFont typeface="Wingdings" charset="0"/>
              <a:buNone/>
            </a:pPr>
            <a:r>
              <a:rPr lang="en-US" sz="2000" dirty="0">
                <a:latin typeface="Helvetica Neue" charset="0"/>
                <a:ea typeface="ＭＳ Ｐゴシック" charset="0"/>
                <a:cs typeface="ＭＳ Ｐゴシック" charset="0"/>
              </a:rPr>
              <a:t>Institute of Cosmology and Gravitation, University of Portsmouth</a:t>
            </a:r>
          </a:p>
          <a:p>
            <a:pPr eaLnBrk="1" hangingPunct="1">
              <a:buFont typeface="Wingdings" charset="0"/>
              <a:buNone/>
            </a:pPr>
            <a:endParaRPr lang="en-US" sz="2000" dirty="0">
              <a:latin typeface="Helvetica Neue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sz="2000" i="1" dirty="0">
                <a:latin typeface="Helvetica Neue" charset="0"/>
                <a:ea typeface="ＭＳ Ｐゴシック" charset="0"/>
                <a:cs typeface="ＭＳ Ｐゴシック" charset="0"/>
              </a:rPr>
              <a:t>with Chris Pattison, </a:t>
            </a:r>
            <a:r>
              <a:rPr lang="en-US" sz="2000" i="1" dirty="0" err="1">
                <a:latin typeface="Helvetica Neue" charset="0"/>
                <a:ea typeface="ＭＳ Ｐゴシック" charset="0"/>
                <a:cs typeface="ＭＳ Ｐゴシック" charset="0"/>
              </a:rPr>
              <a:t>Hooshyar</a:t>
            </a:r>
            <a:r>
              <a:rPr lang="en-US" sz="2000" i="1" dirty="0">
                <a:latin typeface="Helvetica Neue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i="1" dirty="0" err="1">
                <a:latin typeface="Helvetica Neue" charset="0"/>
                <a:ea typeface="ＭＳ Ｐゴシック" charset="0"/>
                <a:cs typeface="ＭＳ Ｐゴシック" charset="0"/>
              </a:rPr>
              <a:t>Assadullahi</a:t>
            </a:r>
            <a:r>
              <a:rPr lang="en-US" sz="2000" i="1" dirty="0">
                <a:latin typeface="Helvetica Neue" charset="0"/>
                <a:ea typeface="ＭＳ Ｐゴシック" charset="0"/>
                <a:cs typeface="ＭＳ Ｐゴシック" charset="0"/>
              </a:rPr>
              <a:t> and Vincent </a:t>
            </a:r>
            <a:r>
              <a:rPr lang="en-US" sz="2000" i="1" dirty="0" err="1">
                <a:latin typeface="Helvetica Neue" charset="0"/>
                <a:ea typeface="ＭＳ Ｐゴシック" charset="0"/>
                <a:cs typeface="ＭＳ Ｐゴシック" charset="0"/>
              </a:rPr>
              <a:t>Vennin</a:t>
            </a:r>
            <a:r>
              <a:rPr lang="en-US" sz="2000" i="1" dirty="0">
                <a:latin typeface="Helvetica Neue" charset="0"/>
                <a:ea typeface="ＭＳ Ｐゴシック" charset="0"/>
                <a:cs typeface="ＭＳ Ｐゴシック" charset="0"/>
              </a:rPr>
              <a:t> (Paris)</a:t>
            </a:r>
          </a:p>
          <a:p>
            <a:pPr eaLnBrk="1" hangingPunct="1">
              <a:buFont typeface="Wingdings" charset="0"/>
              <a:buNone/>
            </a:pPr>
            <a:r>
              <a:rPr lang="en-US" sz="2000" i="1" dirty="0">
                <a:latin typeface="Helvetica Neue" charset="0"/>
                <a:ea typeface="ＭＳ Ｐゴシック" charset="0"/>
                <a:cs typeface="ＭＳ Ｐゴシック" charset="0"/>
              </a:rPr>
              <a:t>Hassan </a:t>
            </a:r>
            <a:r>
              <a:rPr lang="en-US" sz="2000" i="1" dirty="0" err="1">
                <a:latin typeface="Helvetica Neue" charset="0"/>
                <a:ea typeface="ＭＳ Ｐゴシック" charset="0"/>
                <a:cs typeface="ＭＳ Ｐゴシック" charset="0"/>
              </a:rPr>
              <a:t>Firouzjahi</a:t>
            </a:r>
            <a:r>
              <a:rPr lang="en-US" sz="2000" i="1" dirty="0">
                <a:latin typeface="Helvetica Neue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2000" i="1" dirty="0" err="1">
                <a:latin typeface="Helvetica Neue" charset="0"/>
                <a:ea typeface="ＭＳ Ｐゴシック" charset="0"/>
                <a:cs typeface="ＭＳ Ｐゴシック" charset="0"/>
              </a:rPr>
              <a:t>Mahdiyar</a:t>
            </a:r>
            <a:r>
              <a:rPr lang="en-US" sz="2000" i="1" dirty="0">
                <a:latin typeface="Helvetica Neue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i="1" dirty="0" err="1">
                <a:latin typeface="Helvetica Neue" charset="0"/>
                <a:ea typeface="ＭＳ Ｐゴシック" charset="0"/>
                <a:cs typeface="ＭＳ Ｐゴシック" charset="0"/>
              </a:rPr>
              <a:t>Noorbala</a:t>
            </a:r>
            <a:r>
              <a:rPr lang="en-US" sz="2000" i="1" dirty="0">
                <a:latin typeface="Helvetica Neue" charset="0"/>
                <a:ea typeface="ＭＳ Ｐゴシック" charset="0"/>
                <a:cs typeface="ＭＳ Ｐゴシック" charset="0"/>
              </a:rPr>
              <a:t> (IPM, Tehran)</a:t>
            </a:r>
          </a:p>
          <a:p>
            <a:pPr eaLnBrk="1" hangingPunct="1"/>
            <a:r>
              <a:rPr lang="en-US" sz="2000" i="1" dirty="0">
                <a:latin typeface="Helvetica Neue" charset="0"/>
                <a:ea typeface="ＭＳ Ｐゴシック" charset="0"/>
                <a:cs typeface="ＭＳ Ｐゴシック" charset="0"/>
              </a:rPr>
              <a:t>Emmanuel </a:t>
            </a:r>
            <a:r>
              <a:rPr lang="en-US" sz="2000" i="1" dirty="0" err="1">
                <a:latin typeface="Helvetica Neue" charset="0"/>
                <a:ea typeface="ＭＳ Ｐゴシック" charset="0"/>
                <a:cs typeface="ＭＳ Ｐゴシック" charset="0"/>
              </a:rPr>
              <a:t>Frion</a:t>
            </a:r>
            <a:r>
              <a:rPr lang="en-US" sz="2000" i="1" dirty="0">
                <a:latin typeface="Helvetica Neue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2000" i="1" dirty="0" err="1">
                <a:latin typeface="Helvetica Neue" charset="0"/>
                <a:ea typeface="ＭＳ Ｐゴシック" charset="0"/>
                <a:cs typeface="ＭＳ Ｐゴシック" charset="0"/>
              </a:rPr>
              <a:t>Tays</a:t>
            </a:r>
            <a:r>
              <a:rPr lang="en-US" sz="2000" i="1" dirty="0">
                <a:latin typeface="Helvetica Neue" charset="0"/>
                <a:ea typeface="ＭＳ Ｐゴシック" charset="0"/>
                <a:cs typeface="ＭＳ Ｐゴシック" charset="0"/>
              </a:rPr>
              <a:t> Miranda (UFES, Brazil) </a:t>
            </a:r>
          </a:p>
        </p:txBody>
      </p:sp>
      <p:sp>
        <p:nvSpPr>
          <p:cNvPr id="31747" name="Picture 8" descr="icg-logo-new-colour"/>
          <p:cNvSpPr>
            <a:spLocks noChangeAspect="1" noChangeArrowheads="1"/>
          </p:cNvSpPr>
          <p:nvPr/>
        </p:nvSpPr>
        <p:spPr bwMode="auto">
          <a:xfrm>
            <a:off x="7092950" y="5157788"/>
            <a:ext cx="168116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9" name="Picture 1" descr="fNL logo2_med.png"/>
          <p:cNvSpPr>
            <a:spLocks noChangeAspect="1"/>
          </p:cNvSpPr>
          <p:nvPr/>
        </p:nvSpPr>
        <p:spPr bwMode="auto">
          <a:xfrm>
            <a:off x="539750" y="404813"/>
            <a:ext cx="2540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6" descr="icg_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089" y="1280518"/>
            <a:ext cx="1479176" cy="1479176"/>
          </a:xfrm>
          <a:prstGeom prst="rect">
            <a:avLst/>
          </a:prstGeom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2627313" y="357188"/>
            <a:ext cx="61595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800" i="1" dirty="0">
                <a:solidFill>
                  <a:srgbClr val="000000"/>
                </a:solidFill>
                <a:latin typeface="Arial" charset="0"/>
              </a:rPr>
              <a:t>International Emerging Action: Primordial Black Holes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800" i="1" dirty="0" err="1">
                <a:solidFill>
                  <a:srgbClr val="000000"/>
                </a:solidFill>
                <a:latin typeface="Arial" charset="0"/>
              </a:rPr>
              <a:t>Paris+Portsmouth</a:t>
            </a:r>
            <a:r>
              <a:rPr lang="en-GB" sz="1800" i="1" dirty="0">
                <a:solidFill>
                  <a:srgbClr val="000000"/>
                </a:solidFill>
                <a:latin typeface="Arial" charset="0"/>
              </a:rPr>
              <a:t> online, 18</a:t>
            </a:r>
            <a:r>
              <a:rPr lang="en-GB" sz="1800" i="1" baseline="30000" dirty="0">
                <a:solidFill>
                  <a:srgbClr val="000000"/>
                </a:solidFill>
                <a:latin typeface="Arial" charset="0"/>
              </a:rPr>
              <a:t>th</a:t>
            </a:r>
            <a:r>
              <a:rPr lang="en-GB" sz="1800" i="1" dirty="0">
                <a:solidFill>
                  <a:srgbClr val="000000"/>
                </a:solidFill>
                <a:latin typeface="Arial" charset="0"/>
              </a:rPr>
              <a:t> May 2020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GB" sz="1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" name="Picture 1" descr="UoP Log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089" y="357188"/>
            <a:ext cx="2226224" cy="7922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85067E-CB0A-3943-B597-B79595C94D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7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534400" cy="838200"/>
          </a:xfrm>
        </p:spPr>
        <p:txBody>
          <a:bodyPr/>
          <a:lstStyle/>
          <a:p>
            <a:r>
              <a:rPr lang="en-GB" sz="3200" b="1" dirty="0">
                <a:solidFill>
                  <a:schemeClr val="tx2"/>
                </a:solidFill>
                <a:latin typeface="Calibri" charset="0"/>
              </a:rPr>
              <a:t>quantum fluctuations </a:t>
            </a:r>
            <a:br>
              <a:rPr lang="en-GB" sz="2800" b="1" dirty="0">
                <a:solidFill>
                  <a:schemeClr val="tx2"/>
                </a:solidFill>
                <a:latin typeface="Calibri" charset="0"/>
              </a:rPr>
            </a:br>
            <a:r>
              <a:rPr lang="en-GB" sz="1600" dirty="0">
                <a:solidFill>
                  <a:schemeClr val="tx2"/>
                </a:solidFill>
                <a:latin typeface="Calibri" charset="0"/>
              </a:rPr>
              <a:t>ESA Planck collaboration</a:t>
            </a:r>
            <a:endParaRPr lang="en-GB" sz="900" dirty="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68610" name="Freeform 6"/>
          <p:cNvSpPr>
            <a:spLocks/>
          </p:cNvSpPr>
          <p:nvPr/>
        </p:nvSpPr>
        <p:spPr bwMode="auto">
          <a:xfrm>
            <a:off x="3200400" y="2971800"/>
            <a:ext cx="1524000" cy="609600"/>
          </a:xfrm>
          <a:custGeom>
            <a:avLst/>
            <a:gdLst>
              <a:gd name="T0" fmla="*/ 0 w 960"/>
              <a:gd name="T1" fmla="*/ 0 h 384"/>
              <a:gd name="T2" fmla="*/ 2147483647 w 960"/>
              <a:gd name="T3" fmla="*/ 2147483647 h 384"/>
              <a:gd name="T4" fmla="*/ 2147483647 w 960"/>
              <a:gd name="T5" fmla="*/ 2147483647 h 384"/>
              <a:gd name="T6" fmla="*/ 0 60000 65536"/>
              <a:gd name="T7" fmla="*/ 0 60000 65536"/>
              <a:gd name="T8" fmla="*/ 0 60000 65536"/>
              <a:gd name="T9" fmla="*/ 0 w 960"/>
              <a:gd name="T10" fmla="*/ 0 h 384"/>
              <a:gd name="T11" fmla="*/ 960 w 960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0" h="384">
                <a:moveTo>
                  <a:pt x="0" y="0"/>
                </a:moveTo>
                <a:cubicBezTo>
                  <a:pt x="112" y="88"/>
                  <a:pt x="224" y="176"/>
                  <a:pt x="384" y="240"/>
                </a:cubicBezTo>
                <a:cubicBezTo>
                  <a:pt x="544" y="304"/>
                  <a:pt x="752" y="344"/>
                  <a:pt x="960" y="384"/>
                </a:cubicBezTo>
              </a:path>
            </a:pathLst>
          </a:custGeom>
          <a:noFill/>
          <a:ln w="53975" cap="flat" cmpd="sng">
            <a:solidFill>
              <a:schemeClr val="tx1"/>
            </a:solidFill>
            <a:prstDash val="solid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8611" name="Picture 1" descr="Planck_CMB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17600"/>
            <a:ext cx="8928100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TextBox 6"/>
          <p:cNvSpPr txBox="1">
            <a:spLocks noChangeArrowheads="1"/>
          </p:cNvSpPr>
          <p:nvPr/>
        </p:nvSpPr>
        <p:spPr bwMode="auto">
          <a:xfrm>
            <a:off x="250825" y="6453188"/>
            <a:ext cx="1800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© ESA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331788" y="5732463"/>
            <a:ext cx="853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400" dirty="0">
                <a:solidFill>
                  <a:schemeClr val="tx2"/>
                </a:solidFill>
                <a:latin typeface="Calibri" charset="0"/>
              </a:rPr>
              <a:t>cosmic microwave background radiation:</a:t>
            </a:r>
          </a:p>
          <a:p>
            <a:r>
              <a:rPr lang="en-GB" sz="2400" dirty="0">
                <a:solidFill>
                  <a:schemeClr val="tx2"/>
                </a:solidFill>
                <a:latin typeface="Calibri" charset="0"/>
              </a:rPr>
              <a:t> 380,000 years after inflation</a:t>
            </a:r>
            <a:endParaRPr lang="en-GB" sz="800" dirty="0">
              <a:solidFill>
                <a:schemeClr val="tx2"/>
              </a:solidFill>
              <a:latin typeface="Calibri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two semi-classical approaches to studying classical background + quantum fluctuations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594971" cy="4846464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b="1" dirty="0">
                    <a:solidFill>
                      <a:schemeClr val="tx2"/>
                    </a:solidFill>
                  </a:rPr>
                  <a:t>standard perturbation theory</a:t>
                </a:r>
              </a:p>
              <a:p>
                <a:pPr marL="400050" lvl="1" indent="0">
                  <a:buNone/>
                </a:pPr>
                <a:endParaRPr lang="en-US" dirty="0">
                  <a:solidFill>
                    <a:schemeClr val="tx2"/>
                  </a:solidFill>
                </a:endParaRPr>
              </a:p>
              <a:p>
                <a:pPr marL="914400" lvl="1" indent="-514350"/>
                <a:r>
                  <a:rPr lang="en-US" dirty="0">
                    <a:solidFill>
                      <a:schemeClr val="tx2"/>
                    </a:solidFill>
                  </a:rPr>
                  <a:t>classical background,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GB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2"/>
                  </a:solidFill>
                </a:endParaRPr>
              </a:p>
              <a:p>
                <a:pPr marL="914400" lvl="1" indent="-514350"/>
                <a:r>
                  <a:rPr lang="en-US" dirty="0">
                    <a:solidFill>
                      <a:schemeClr val="tx2"/>
                    </a:solidFill>
                  </a:rPr>
                  <a:t>quantum perturbations,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𝛿𝜑</m:t>
                    </m:r>
                    <m:d>
                      <m:dPr>
                        <m:ctrlP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GB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GB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+…</m:t>
                    </m:r>
                  </m:oMath>
                </a14:m>
                <a:endParaRPr lang="en-US" dirty="0">
                  <a:solidFill>
                    <a:schemeClr val="tx2"/>
                  </a:solidFill>
                </a:endParaRPr>
              </a:p>
              <a:p>
                <a:pPr marL="1314450" lvl="2" indent="-514350"/>
                <a:r>
                  <a:rPr lang="en-US" dirty="0">
                    <a:solidFill>
                      <a:schemeClr val="tx2"/>
                    </a:solidFill>
                  </a:rPr>
                  <a:t>decompose into Fourier modes, comoving wavenumber k</a:t>
                </a:r>
              </a:p>
              <a:p>
                <a:pPr marL="1314450" lvl="2" indent="-514350"/>
                <a:r>
                  <a:rPr lang="en-US" dirty="0">
                    <a:solidFill>
                      <a:schemeClr val="tx2"/>
                    </a:solidFill>
                  </a:rPr>
                  <a:t>first-order free field fluctuations in curved spacetime</a:t>
                </a:r>
              </a:p>
              <a:p>
                <a:pPr marL="1314450" lvl="2" indent="-514350"/>
                <a:r>
                  <a:rPr lang="en-US" dirty="0">
                    <a:solidFill>
                      <a:schemeClr val="tx2"/>
                    </a:solidFill>
                  </a:rPr>
                  <a:t>+ higher-order interactions</a:t>
                </a:r>
              </a:p>
              <a:p>
                <a:endParaRPr lang="en-US" b="1" i="1" dirty="0">
                  <a:solidFill>
                    <a:srgbClr val="000090"/>
                  </a:solidFill>
                </a:endParaRPr>
              </a:p>
              <a:p>
                <a:endParaRPr lang="en-US" dirty="0">
                  <a:solidFill>
                    <a:srgbClr val="00009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594971" cy="4846464"/>
              </a:xfrm>
              <a:blipFill>
                <a:blip r:embed="rId2"/>
                <a:stretch>
                  <a:fillRect l="-1920" t="-1567" r="-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varphi_=_varphi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791" y="2221338"/>
            <a:ext cx="2179451" cy="39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6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>
                <a:solidFill>
                  <a:srgbClr val="000090"/>
                </a:solidFill>
              </a:rPr>
              <a:t>quantum fluctuations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4821616" y="428889"/>
            <a:ext cx="3479119" cy="1458913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2" name="Group 1041"/>
          <p:cNvGrpSpPr>
            <a:grpSpLocks/>
          </p:cNvGrpSpPr>
          <p:nvPr/>
        </p:nvGrpSpPr>
        <p:grpSpPr bwMode="auto">
          <a:xfrm>
            <a:off x="4953000" y="762000"/>
            <a:ext cx="3048000" cy="1077913"/>
            <a:chOff x="3360" y="240"/>
            <a:chExt cx="2160" cy="873"/>
          </a:xfrm>
        </p:grpSpPr>
        <p:sp>
          <p:nvSpPr>
            <p:cNvPr id="3081" name="Line 1029"/>
            <p:cNvSpPr>
              <a:spLocks noChangeShapeType="1"/>
            </p:cNvSpPr>
            <p:nvPr/>
          </p:nvSpPr>
          <p:spPr bwMode="auto">
            <a:xfrm flipV="1">
              <a:off x="3984" y="2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F8F8F8"/>
                </a:solidFill>
                <a:latin typeface="Times New Roman" charset="0"/>
              </a:endParaRPr>
            </a:p>
          </p:txBody>
        </p:sp>
        <p:sp>
          <p:nvSpPr>
            <p:cNvPr id="3082" name="Line 1030"/>
            <p:cNvSpPr>
              <a:spLocks noChangeShapeType="1"/>
            </p:cNvSpPr>
            <p:nvPr/>
          </p:nvSpPr>
          <p:spPr bwMode="auto">
            <a:xfrm>
              <a:off x="3408" y="864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F8F8F8"/>
                </a:solidFill>
                <a:latin typeface="Times New Roman" charset="0"/>
              </a:endParaRPr>
            </a:p>
          </p:txBody>
        </p:sp>
        <p:sp>
          <p:nvSpPr>
            <p:cNvPr id="3083" name="Freeform 1031"/>
            <p:cNvSpPr>
              <a:spLocks/>
            </p:cNvSpPr>
            <p:nvPr/>
          </p:nvSpPr>
          <p:spPr bwMode="auto">
            <a:xfrm>
              <a:off x="3360" y="336"/>
              <a:ext cx="2112" cy="464"/>
            </a:xfrm>
            <a:custGeom>
              <a:avLst/>
              <a:gdLst>
                <a:gd name="T0" fmla="*/ 0 w 2112"/>
                <a:gd name="T1" fmla="*/ 192 h 464"/>
                <a:gd name="T2" fmla="*/ 720 w 2112"/>
                <a:gd name="T3" fmla="*/ 432 h 464"/>
                <a:gd name="T4" fmla="*/ 2112 w 2112"/>
                <a:gd name="T5" fmla="*/ 0 h 464"/>
                <a:gd name="T6" fmla="*/ 0 60000 65536"/>
                <a:gd name="T7" fmla="*/ 0 60000 65536"/>
                <a:gd name="T8" fmla="*/ 0 60000 65536"/>
                <a:gd name="T9" fmla="*/ 0 w 2112"/>
                <a:gd name="T10" fmla="*/ 0 h 464"/>
                <a:gd name="T11" fmla="*/ 2112 w 2112"/>
                <a:gd name="T12" fmla="*/ 464 h 4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12" h="464">
                  <a:moveTo>
                    <a:pt x="0" y="192"/>
                  </a:moveTo>
                  <a:cubicBezTo>
                    <a:pt x="184" y="328"/>
                    <a:pt x="368" y="464"/>
                    <a:pt x="720" y="432"/>
                  </a:cubicBezTo>
                  <a:cubicBezTo>
                    <a:pt x="1072" y="400"/>
                    <a:pt x="1592" y="200"/>
                    <a:pt x="211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</a:endParaRPr>
            </a:p>
          </p:txBody>
        </p:sp>
        <p:sp>
          <p:nvSpPr>
            <p:cNvPr id="3084" name="Oval 1032"/>
            <p:cNvSpPr>
              <a:spLocks noChangeArrowheads="1"/>
            </p:cNvSpPr>
            <p:nvPr/>
          </p:nvSpPr>
          <p:spPr bwMode="auto">
            <a:xfrm>
              <a:off x="5040" y="38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</a:endParaRPr>
            </a:p>
          </p:txBody>
        </p:sp>
        <p:sp>
          <p:nvSpPr>
            <p:cNvPr id="3085" name="Text Box 1033"/>
            <p:cNvSpPr txBox="1">
              <a:spLocks noChangeArrowheads="1"/>
            </p:cNvSpPr>
            <p:nvPr/>
          </p:nvSpPr>
          <p:spPr bwMode="auto">
            <a:xfrm>
              <a:off x="5184" y="816"/>
              <a:ext cx="336" cy="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GB">
                  <a:solidFill>
                    <a:srgbClr val="F8F8F8"/>
                  </a:solidFill>
                  <a:latin typeface="Times New Roman" charset="0"/>
                  <a:sym typeface="Symbol" pitchFamily="18" charset="2"/>
                </a:rPr>
                <a:t></a:t>
              </a:r>
              <a:endParaRPr lang="en-GB">
                <a:solidFill>
                  <a:srgbClr val="F8F8F8"/>
                </a:solidFill>
                <a:latin typeface="Times New Roman" charset="0"/>
              </a:endParaRPr>
            </a:p>
          </p:txBody>
        </p:sp>
        <p:sp>
          <p:nvSpPr>
            <p:cNvPr id="3086" name="Text Box 1034"/>
            <p:cNvSpPr txBox="1">
              <a:spLocks noChangeArrowheads="1"/>
            </p:cNvSpPr>
            <p:nvPr/>
          </p:nvSpPr>
          <p:spPr bwMode="auto">
            <a:xfrm>
              <a:off x="3456" y="240"/>
              <a:ext cx="528" cy="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GB" sz="2000">
                  <a:solidFill>
                    <a:srgbClr val="F8F8F8"/>
                  </a:solidFill>
                  <a:latin typeface="Times New Roman" charset="0"/>
                  <a:sym typeface="Symbol" pitchFamily="18" charset="2"/>
                </a:rPr>
                <a:t>V()</a:t>
              </a:r>
            </a:p>
          </p:txBody>
        </p:sp>
        <p:sp>
          <p:nvSpPr>
            <p:cNvPr id="3087" name="Freeform 1038"/>
            <p:cNvSpPr>
              <a:spLocks/>
            </p:cNvSpPr>
            <p:nvPr/>
          </p:nvSpPr>
          <p:spPr bwMode="auto">
            <a:xfrm rot="-627339">
              <a:off x="4752" y="480"/>
              <a:ext cx="192" cy="49"/>
            </a:xfrm>
            <a:custGeom>
              <a:avLst/>
              <a:gdLst>
                <a:gd name="T0" fmla="*/ 591 w 132"/>
                <a:gd name="T1" fmla="*/ 0 h 30"/>
                <a:gd name="T2" fmla="*/ 0 w 132"/>
                <a:gd name="T3" fmla="*/ 214 h 30"/>
                <a:gd name="T4" fmla="*/ 0 60000 65536"/>
                <a:gd name="T5" fmla="*/ 0 60000 65536"/>
                <a:gd name="T6" fmla="*/ 0 w 132"/>
                <a:gd name="T7" fmla="*/ 0 h 30"/>
                <a:gd name="T8" fmla="*/ 132 w 132"/>
                <a:gd name="T9" fmla="*/ 30 h 3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2" h="30">
                  <a:moveTo>
                    <a:pt x="132" y="0"/>
                  </a:moveTo>
                  <a:lnTo>
                    <a:pt x="0" y="30"/>
                  </a:lnTo>
                </a:path>
              </a:pathLst>
            </a:custGeom>
            <a:noFill/>
            <a:ln w="9525">
              <a:solidFill>
                <a:srgbClr val="FFFF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</a:endParaRPr>
            </a:p>
          </p:txBody>
        </p:sp>
        <p:sp>
          <p:nvSpPr>
            <p:cNvPr id="3088" name="Freeform 1039"/>
            <p:cNvSpPr>
              <a:spLocks/>
            </p:cNvSpPr>
            <p:nvPr/>
          </p:nvSpPr>
          <p:spPr bwMode="auto">
            <a:xfrm>
              <a:off x="5136" y="288"/>
              <a:ext cx="192" cy="82"/>
            </a:xfrm>
            <a:custGeom>
              <a:avLst/>
              <a:gdLst>
                <a:gd name="T0" fmla="*/ 0 w 192"/>
                <a:gd name="T1" fmla="*/ 82 h 82"/>
                <a:gd name="T2" fmla="*/ 192 w 192"/>
                <a:gd name="T3" fmla="*/ 0 h 82"/>
                <a:gd name="T4" fmla="*/ 0 60000 65536"/>
                <a:gd name="T5" fmla="*/ 0 60000 65536"/>
                <a:gd name="T6" fmla="*/ 0 w 192"/>
                <a:gd name="T7" fmla="*/ 0 h 82"/>
                <a:gd name="T8" fmla="*/ 192 w 192"/>
                <a:gd name="T9" fmla="*/ 82 h 8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2" h="82">
                  <a:moveTo>
                    <a:pt x="0" y="82"/>
                  </a:moveTo>
                  <a:lnTo>
                    <a:pt x="192" y="0"/>
                  </a:lnTo>
                </a:path>
              </a:pathLst>
            </a:custGeom>
            <a:noFill/>
            <a:ln w="9525">
              <a:solidFill>
                <a:srgbClr val="FFFF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</a:endParaRPr>
            </a:p>
          </p:txBody>
        </p:sp>
      </p:grpSp>
      <p:sp>
        <p:nvSpPr>
          <p:cNvPr id="3078" name="Rectangle 1036"/>
          <p:cNvSpPr>
            <a:spLocks noChangeArrowheads="1"/>
          </p:cNvSpPr>
          <p:nvPr/>
        </p:nvSpPr>
        <p:spPr bwMode="auto">
          <a:xfrm>
            <a:off x="495299" y="2293488"/>
            <a:ext cx="8179777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00100" lvl="1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rgbClr val="000090"/>
                </a:solidFill>
                <a:latin typeface="Tahoma" pitchFamily="34" charset="0"/>
              </a:rPr>
              <a:t>small-scale/underdamped vacuum oscillations:</a:t>
            </a:r>
          </a:p>
          <a:p>
            <a:pPr marL="742950" lvl="1" indent="-285750" defTabSz="91440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Tx/>
              <a:buChar char="•"/>
            </a:pPr>
            <a:endParaRPr lang="en-GB" sz="2000" i="1" dirty="0">
              <a:solidFill>
                <a:srgbClr val="000090"/>
              </a:solidFill>
              <a:latin typeface="Tahoma" pitchFamily="34" charset="0"/>
            </a:endParaRPr>
          </a:p>
          <a:p>
            <a:pPr lvl="1" defTabSz="91440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</a:pPr>
            <a:endParaRPr lang="en-GB" sz="2000" i="1" dirty="0">
              <a:solidFill>
                <a:srgbClr val="000090"/>
              </a:solidFill>
              <a:latin typeface="Tahoma" pitchFamily="34" charset="0"/>
            </a:endParaRPr>
          </a:p>
          <a:p>
            <a:pPr lvl="1" defTabSz="91440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</a:pPr>
            <a:endParaRPr lang="en-GB" sz="2000" i="1" dirty="0">
              <a:solidFill>
                <a:srgbClr val="000090"/>
              </a:solidFill>
              <a:latin typeface="Tahoma" pitchFamily="34" charset="0"/>
            </a:endParaRPr>
          </a:p>
          <a:p>
            <a:pPr lvl="1" defTabSz="91440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</a:pPr>
            <a:endParaRPr lang="en-GB" sz="2000" i="1" dirty="0">
              <a:solidFill>
                <a:srgbClr val="000090"/>
              </a:solidFill>
              <a:latin typeface="Tahoma" pitchFamily="34" charset="0"/>
            </a:endParaRPr>
          </a:p>
          <a:p>
            <a:pPr lvl="1" defTabSz="91440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</a:pPr>
            <a:endParaRPr lang="en-GB" sz="2000" i="1" dirty="0">
              <a:solidFill>
                <a:srgbClr val="000090"/>
              </a:solidFill>
              <a:latin typeface="Tahoma" pitchFamily="34" charset="0"/>
            </a:endParaRPr>
          </a:p>
          <a:p>
            <a:pPr marL="742950" lvl="1" indent="-285750" defTabSz="91440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Tx/>
              <a:buChar char="•"/>
            </a:pPr>
            <a:r>
              <a:rPr lang="en-GB" sz="2000" i="1" dirty="0">
                <a:solidFill>
                  <a:srgbClr val="000090"/>
                </a:solidFill>
                <a:latin typeface="Tahoma" pitchFamily="34" charset="0"/>
              </a:rPr>
              <a:t>give large-scale/overdamped perturbations in squeezed state:</a:t>
            </a:r>
          </a:p>
        </p:txBody>
      </p:sp>
      <p:graphicFrame>
        <p:nvGraphicFramePr>
          <p:cNvPr id="3074" name="Object 10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995711"/>
              </p:ext>
            </p:extLst>
          </p:nvPr>
        </p:nvGraphicFramePr>
        <p:xfrm>
          <a:off x="2073804" y="2928310"/>
          <a:ext cx="1435841" cy="897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85" name="Equation" r:id="rId3" imgW="711000" imgH="444240" progId="Equation.3">
                  <p:embed/>
                </p:oleObj>
              </mc:Choice>
              <mc:Fallback>
                <p:oleObj name="Equation" r:id="rId3" imgW="7110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3804" y="2928310"/>
                        <a:ext cx="1435841" cy="8976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10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6813165"/>
              </p:ext>
            </p:extLst>
          </p:nvPr>
        </p:nvGraphicFramePr>
        <p:xfrm>
          <a:off x="2073804" y="4918065"/>
          <a:ext cx="5249863" cy="108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86" name="Equation" r:id="rId5" imgW="2450880" imgH="507960" progId="Equation.3">
                  <p:embed/>
                </p:oleObj>
              </mc:Choice>
              <mc:Fallback>
                <p:oleObj name="Equation" r:id="rId5" imgW="245088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3804" y="4918065"/>
                        <a:ext cx="5249863" cy="10858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Text Box 1044"/>
          <p:cNvSpPr txBox="1">
            <a:spLocks noChangeArrowheads="1"/>
          </p:cNvSpPr>
          <p:nvPr/>
        </p:nvSpPr>
        <p:spPr bwMode="auto">
          <a:xfrm>
            <a:off x="5486400" y="533400"/>
            <a:ext cx="3048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1000">
                <a:solidFill>
                  <a:srgbClr val="F8F8F8"/>
                </a:solidFill>
                <a:latin typeface="Tahoma" pitchFamily="34" charset="0"/>
              </a:rPr>
              <a:t>Hawking ’82, Starobinsky ’82, Guth &amp; Pi ‘82</a:t>
            </a: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3167793"/>
              </p:ext>
            </p:extLst>
          </p:nvPr>
        </p:nvGraphicFramePr>
        <p:xfrm>
          <a:off x="492229" y="1058333"/>
          <a:ext cx="3163150" cy="903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87" name="Equation" r:id="rId7" imgW="1422400" imgH="406400" progId="Equation.3">
                  <p:embed/>
                </p:oleObj>
              </mc:Choice>
              <mc:Fallback>
                <p:oleObj name="Equation" r:id="rId7" imgW="14224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2229" y="1058333"/>
                        <a:ext cx="3163150" cy="9037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9B294A9-20CC-9C47-A156-1255683182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1238" y="2820597"/>
            <a:ext cx="1463523" cy="146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5422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844675"/>
            <a:ext cx="8546733" cy="2286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1800" i="1" dirty="0">
                <a:latin typeface="Tahoma" charset="0"/>
              </a:rPr>
              <a:t>Characteristic timescales for waves, comoving </a:t>
            </a:r>
            <a:r>
              <a:rPr lang="en-GB" sz="1800" i="1" dirty="0" err="1">
                <a:latin typeface="Tahoma" charset="0"/>
              </a:rPr>
              <a:t>wavemode</a:t>
            </a:r>
            <a:r>
              <a:rPr lang="en-GB" sz="1800" i="1" dirty="0">
                <a:latin typeface="Tahoma" charset="0"/>
              </a:rPr>
              <a:t> k: oscillation vs damping</a:t>
            </a:r>
          </a:p>
          <a:p>
            <a:pPr eaLnBrk="1" hangingPunct="1"/>
            <a:r>
              <a:rPr lang="en-GB" sz="1800" i="1" dirty="0">
                <a:latin typeface="Tahoma" charset="0"/>
              </a:rPr>
              <a:t>small-scales , k/a &gt; H,  under-damped oscillator</a:t>
            </a:r>
          </a:p>
          <a:p>
            <a:pPr eaLnBrk="1" hangingPunct="1"/>
            <a:r>
              <a:rPr lang="en-GB" sz="1800" i="1" dirty="0">
                <a:latin typeface="Tahoma" charset="0"/>
              </a:rPr>
              <a:t>large-scales , k/a &lt; H,	over-damped “frozen-in”</a:t>
            </a:r>
          </a:p>
          <a:p>
            <a:pPr eaLnBrk="1" hangingPunct="1"/>
            <a:endParaRPr lang="en-GB" sz="1800" i="1" dirty="0">
              <a:latin typeface="Tahoma" charset="0"/>
            </a:endParaRPr>
          </a:p>
          <a:p>
            <a:pPr eaLnBrk="1" hangingPunct="1">
              <a:buFontTx/>
              <a:buNone/>
            </a:pPr>
            <a:endParaRPr lang="en-GB" sz="1800" dirty="0">
              <a:latin typeface="Tahoma" charset="0"/>
            </a:endParaRPr>
          </a:p>
        </p:txBody>
      </p:sp>
      <p:graphicFrame>
        <p:nvGraphicFramePr>
          <p:cNvPr id="282627" name="Object 5"/>
          <p:cNvGraphicFramePr>
            <a:graphicFrameLocks noChangeAspect="1"/>
          </p:cNvGraphicFramePr>
          <p:nvPr/>
        </p:nvGraphicFramePr>
        <p:xfrm>
          <a:off x="574675" y="1196975"/>
          <a:ext cx="4635500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58" name="Equation" r:id="rId3" imgW="1651000" imgH="228600" progId="Equation.3">
                  <p:embed/>
                </p:oleObj>
              </mc:Choice>
              <mc:Fallback>
                <p:oleObj name="Equation" r:id="rId3" imgW="1651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75" y="1196975"/>
                        <a:ext cx="4635500" cy="642938"/>
                      </a:xfrm>
                      <a:prstGeom prst="rect">
                        <a:avLst/>
                      </a:prstGeom>
                      <a:solidFill>
                        <a:srgbClr val="F5C20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2629" name="Straight Arrow Connector 33"/>
          <p:cNvCxnSpPr>
            <a:cxnSpLocks noChangeShapeType="1"/>
          </p:cNvCxnSpPr>
          <p:nvPr/>
        </p:nvCxnSpPr>
        <p:spPr bwMode="auto">
          <a:xfrm rot="5400000" flipH="1" flipV="1">
            <a:off x="2820194" y="4036219"/>
            <a:ext cx="2359025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82630" name="Straight Connector 38"/>
          <p:cNvCxnSpPr>
            <a:cxnSpLocks noChangeShapeType="1"/>
          </p:cNvCxnSpPr>
          <p:nvPr/>
        </p:nvCxnSpPr>
        <p:spPr bwMode="auto">
          <a:xfrm flipV="1">
            <a:off x="4000500" y="3357563"/>
            <a:ext cx="3714750" cy="1071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82631" name="Straight Connector 40"/>
          <p:cNvCxnSpPr>
            <a:cxnSpLocks noChangeShapeType="1"/>
          </p:cNvCxnSpPr>
          <p:nvPr/>
        </p:nvCxnSpPr>
        <p:spPr bwMode="auto">
          <a:xfrm flipV="1">
            <a:off x="4000500" y="3071813"/>
            <a:ext cx="3714750" cy="1071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82632" name="Straight Connector 41"/>
          <p:cNvCxnSpPr>
            <a:cxnSpLocks noChangeShapeType="1"/>
          </p:cNvCxnSpPr>
          <p:nvPr/>
        </p:nvCxnSpPr>
        <p:spPr bwMode="auto">
          <a:xfrm flipV="1">
            <a:off x="4000500" y="3643313"/>
            <a:ext cx="3714750" cy="1071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82633" name="Straight Connector 35"/>
          <p:cNvCxnSpPr>
            <a:cxnSpLocks noChangeShapeType="1"/>
          </p:cNvCxnSpPr>
          <p:nvPr/>
        </p:nvCxnSpPr>
        <p:spPr bwMode="auto">
          <a:xfrm flipV="1">
            <a:off x="4000500" y="2857500"/>
            <a:ext cx="3714750" cy="2000250"/>
          </a:xfrm>
          <a:prstGeom prst="line">
            <a:avLst/>
          </a:prstGeom>
          <a:noFill/>
          <a:ln w="317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82634" name="TextBox 56"/>
          <p:cNvSpPr txBox="1">
            <a:spLocks noChangeArrowheads="1"/>
          </p:cNvSpPr>
          <p:nvPr/>
        </p:nvSpPr>
        <p:spPr bwMode="auto">
          <a:xfrm>
            <a:off x="4929188" y="4429125"/>
            <a:ext cx="3786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800">
                <a:solidFill>
                  <a:srgbClr val="FFC000"/>
                </a:solidFill>
                <a:latin typeface="Tahoma" charset="0"/>
                <a:cs typeface="Tahoma" charset="0"/>
              </a:rPr>
              <a:t>Hubble length, H</a:t>
            </a:r>
            <a:r>
              <a:rPr lang="en-GB" sz="1800" baseline="30000">
                <a:solidFill>
                  <a:srgbClr val="FFC000"/>
                </a:solidFill>
                <a:latin typeface="Tahoma" charset="0"/>
                <a:cs typeface="Tahoma" charset="0"/>
              </a:rPr>
              <a:t>-1</a:t>
            </a:r>
            <a:r>
              <a:rPr lang="en-GB" sz="1800">
                <a:solidFill>
                  <a:srgbClr val="FFC000"/>
                </a:solidFill>
                <a:latin typeface="Tahoma" charset="0"/>
                <a:cs typeface="Tahoma" charset="0"/>
              </a:rPr>
              <a:t>, grows with time during radiation or matter eras</a:t>
            </a:r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178595" y="4143377"/>
            <a:ext cx="3821905" cy="1000006"/>
            <a:chOff x="178564" y="4143380"/>
            <a:chExt cx="3821932" cy="1000132"/>
          </a:xfrm>
        </p:grpSpPr>
        <p:cxnSp>
          <p:nvCxnSpPr>
            <p:cNvPr id="282638" name="Straight Connector 45"/>
            <p:cNvCxnSpPr>
              <a:cxnSpLocks noChangeShapeType="1"/>
            </p:cNvCxnSpPr>
            <p:nvPr/>
          </p:nvCxnSpPr>
          <p:spPr bwMode="auto">
            <a:xfrm>
              <a:off x="303182" y="4856123"/>
              <a:ext cx="3697314" cy="3225"/>
            </a:xfrm>
            <a:prstGeom prst="line">
              <a:avLst/>
            </a:prstGeom>
            <a:noFill/>
            <a:ln w="3175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82639" name="Straight Connector 48"/>
            <p:cNvCxnSpPr>
              <a:cxnSpLocks noChangeShapeType="1"/>
            </p:cNvCxnSpPr>
            <p:nvPr/>
          </p:nvCxnSpPr>
          <p:spPr bwMode="auto">
            <a:xfrm flipV="1">
              <a:off x="2571736" y="4714884"/>
              <a:ext cx="1428760" cy="4286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82640" name="Straight Connector 49"/>
            <p:cNvCxnSpPr>
              <a:cxnSpLocks noChangeShapeType="1"/>
            </p:cNvCxnSpPr>
            <p:nvPr/>
          </p:nvCxnSpPr>
          <p:spPr bwMode="auto">
            <a:xfrm flipV="1">
              <a:off x="1571604" y="4429132"/>
              <a:ext cx="2428892" cy="7143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82641" name="Straight Connector 50"/>
            <p:cNvCxnSpPr>
              <a:cxnSpLocks noChangeShapeType="1"/>
            </p:cNvCxnSpPr>
            <p:nvPr/>
          </p:nvCxnSpPr>
          <p:spPr bwMode="auto">
            <a:xfrm flipV="1">
              <a:off x="1000100" y="4143380"/>
              <a:ext cx="3000396" cy="857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82642" name="TextBox 60"/>
            <p:cNvSpPr txBox="1">
              <a:spLocks noChangeArrowheads="1"/>
            </p:cNvSpPr>
            <p:nvPr/>
          </p:nvSpPr>
          <p:spPr bwMode="auto">
            <a:xfrm>
              <a:off x="178564" y="4163187"/>
              <a:ext cx="3786214" cy="64633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800" b="1" i="1" dirty="0">
                  <a:solidFill>
                    <a:srgbClr val="FFC000"/>
                  </a:solidFill>
                  <a:latin typeface="Tahoma" charset="0"/>
                  <a:cs typeface="Tahoma" charset="0"/>
                </a:rPr>
                <a:t>Inflation -&gt; almost constant Hubble length</a:t>
              </a:r>
            </a:p>
          </p:txBody>
        </p:sp>
      </p:grpSp>
      <p:sp>
        <p:nvSpPr>
          <p:cNvPr id="20" name="TextBox 62"/>
          <p:cNvSpPr txBox="1">
            <a:spLocks noChangeArrowheads="1"/>
          </p:cNvSpPr>
          <p:nvPr/>
        </p:nvSpPr>
        <p:spPr bwMode="auto">
          <a:xfrm>
            <a:off x="7019925" y="5143500"/>
            <a:ext cx="1766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i="1" dirty="0">
                <a:solidFill>
                  <a:srgbClr val="F8F8F8"/>
                </a:solidFill>
                <a:cs typeface="ＭＳ Ｐゴシック" charset="0"/>
              </a:rPr>
              <a:t>N = </a:t>
            </a:r>
            <a:r>
              <a:rPr lang="en-GB" sz="3200" i="1" dirty="0" err="1">
                <a:solidFill>
                  <a:srgbClr val="F8F8F8"/>
                </a:solidFill>
                <a:cs typeface="ＭＳ Ｐゴシック" charset="0"/>
              </a:rPr>
              <a:t>ln</a:t>
            </a:r>
            <a:r>
              <a:rPr lang="en-GB" sz="3200" i="1" dirty="0">
                <a:solidFill>
                  <a:srgbClr val="F8F8F8"/>
                </a:solidFill>
                <a:cs typeface="ＭＳ Ｐゴシック" charset="0"/>
              </a:rPr>
              <a:t>(a)</a:t>
            </a:r>
          </a:p>
        </p:txBody>
      </p:sp>
      <p:sp>
        <p:nvSpPr>
          <p:cNvPr id="21" name="TextBox 59"/>
          <p:cNvSpPr txBox="1">
            <a:spLocks noChangeArrowheads="1"/>
          </p:cNvSpPr>
          <p:nvPr/>
        </p:nvSpPr>
        <p:spPr bwMode="auto">
          <a:xfrm>
            <a:off x="214313" y="5181797"/>
            <a:ext cx="3784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initial quantum vacuum state for under-damped oscillator on sub-Hubble scales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D74042A-3133-2148-8808-A6E30BCF15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4856027"/>
            <a:ext cx="3694113" cy="300174"/>
          </a:xfrm>
          <a:prstGeom prst="rect">
            <a:avLst/>
          </a:prstGeom>
          <a:gradFill flip="none" rotWithShape="1">
            <a:gsLst>
              <a:gs pos="5400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</p:pic>
      <p:cxnSp>
        <p:nvCxnSpPr>
          <p:cNvPr id="282628" name="Straight Arrow Connector 31"/>
          <p:cNvCxnSpPr>
            <a:cxnSpLocks noChangeShapeType="1"/>
          </p:cNvCxnSpPr>
          <p:nvPr/>
        </p:nvCxnSpPr>
        <p:spPr bwMode="auto">
          <a:xfrm>
            <a:off x="1071563" y="5143500"/>
            <a:ext cx="714375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3" name="Rectangle 2">
            <a:extLst>
              <a:ext uri="{FF2B5EF4-FFF2-40B4-BE49-F238E27FC236}">
                <a16:creationId xmlns:a16="http://schemas.microsoft.com/office/drawing/2014/main" id="{1D76F9E9-577A-D349-BC3D-604E677444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7" y="469900"/>
            <a:ext cx="8666649" cy="62865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>
                <a:ea typeface="+mj-ea"/>
                <a:cs typeface="+mj-cs"/>
              </a:rPr>
              <a:t>Wave equation for massless field in FRW cosmology:</a:t>
            </a:r>
          </a:p>
        </p:txBody>
      </p:sp>
    </p:spTree>
    <p:extLst>
      <p:ext uri="{BB962C8B-B14F-4D97-AF65-F5344CB8AC3E}">
        <p14:creationId xmlns:p14="http://schemas.microsoft.com/office/powerpoint/2010/main" val="188069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259820" y="142852"/>
            <a:ext cx="8748713" cy="796748"/>
          </a:xfrm>
        </p:spPr>
        <p:txBody>
          <a:bodyPr/>
          <a:lstStyle/>
          <a:p>
            <a:pPr algn="l"/>
            <a:r>
              <a:rPr lang="en-GB" sz="3200" b="1" dirty="0">
                <a:solidFill>
                  <a:schemeClr val="tx2"/>
                </a:solidFill>
                <a:sym typeface="Symbol" pitchFamily="18" charset="2"/>
              </a:rPr>
              <a:t></a:t>
            </a:r>
            <a:r>
              <a:rPr lang="en-GB" sz="3200" b="1" dirty="0">
                <a:solidFill>
                  <a:schemeClr val="tx2"/>
                </a:solidFill>
              </a:rPr>
              <a:t>N for primordial density fluctuations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4414838"/>
            <a:ext cx="8424862" cy="580495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GB" sz="2000" b="1" i="1" dirty="0">
                <a:sym typeface="Symbol" pitchFamily="18" charset="2"/>
              </a:rPr>
              <a:t>during inflation</a:t>
            </a:r>
            <a:r>
              <a:rPr lang="en-GB" sz="2000" b="1" dirty="0">
                <a:sym typeface="Symbol" pitchFamily="18" charset="2"/>
              </a:rPr>
              <a:t>: </a:t>
            </a:r>
            <a:r>
              <a:rPr lang="en-GB" sz="2000" b="1" dirty="0"/>
              <a:t>field perturbations </a:t>
            </a:r>
            <a:r>
              <a:rPr lang="en-GB" sz="2000" b="1" i="1" dirty="0">
                <a:latin typeface="Times New Roman" charset="0"/>
                <a:sym typeface="Symbol" pitchFamily="18" charset="2"/>
              </a:rPr>
              <a:t>(</a:t>
            </a:r>
            <a:r>
              <a:rPr lang="en-GB" sz="2000" b="1" i="1" dirty="0" err="1">
                <a:latin typeface="Times New Roman" charset="0"/>
                <a:sym typeface="Symbol" pitchFamily="18" charset="2"/>
              </a:rPr>
              <a:t>x,t</a:t>
            </a:r>
            <a:r>
              <a:rPr lang="en-GB" sz="2000" b="1" i="1" baseline="-25000" dirty="0" err="1">
                <a:latin typeface="Times New Roman" charset="0"/>
                <a:sym typeface="Symbol" pitchFamily="18" charset="2"/>
              </a:rPr>
              <a:t>i</a:t>
            </a:r>
            <a:r>
              <a:rPr lang="en-GB" sz="2000" b="1" i="1" dirty="0">
                <a:latin typeface="Times New Roman" charset="0"/>
                <a:sym typeface="Symbol" pitchFamily="18" charset="2"/>
              </a:rPr>
              <a:t>)</a:t>
            </a:r>
            <a:r>
              <a:rPr lang="en-GB" sz="2000" b="1" dirty="0">
                <a:sym typeface="Symbol" pitchFamily="18" charset="2"/>
              </a:rPr>
              <a:t> on initial spatially-flat </a:t>
            </a:r>
            <a:r>
              <a:rPr lang="en-GB" sz="2000" b="1" dirty="0" err="1">
                <a:sym typeface="Symbol" pitchFamily="18" charset="2"/>
              </a:rPr>
              <a:t>hypersurface</a:t>
            </a:r>
            <a:endParaRPr lang="en-GB" sz="2000" b="1" dirty="0">
              <a:sym typeface="Symbol" pitchFamily="18" charset="2"/>
            </a:endParaRPr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395288" y="1481667"/>
            <a:ext cx="8424862" cy="869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</a:pPr>
            <a:r>
              <a:rPr lang="en-GB" sz="2000" b="1" i="1" dirty="0">
                <a:solidFill>
                  <a:schemeClr val="tx2"/>
                </a:solidFill>
              </a:rPr>
              <a:t>after inflation</a:t>
            </a:r>
            <a:r>
              <a:rPr lang="en-GB" sz="2000" b="1" dirty="0">
                <a:solidFill>
                  <a:schemeClr val="tx2"/>
                </a:solidFill>
              </a:rPr>
              <a:t>: curvature perturbation </a:t>
            </a:r>
            <a:r>
              <a:rPr lang="en-GB" sz="2000" b="1" i="1" dirty="0">
                <a:solidFill>
                  <a:schemeClr val="tx2"/>
                </a:solidFill>
                <a:sym typeface="Symbol" pitchFamily="18" charset="2"/>
              </a:rPr>
              <a:t></a:t>
            </a:r>
            <a:r>
              <a:rPr lang="en-GB" sz="2000" b="1" dirty="0">
                <a:solidFill>
                  <a:schemeClr val="tx2"/>
                </a:solidFill>
                <a:sym typeface="Symbol" pitchFamily="18" charset="2"/>
              </a:rPr>
              <a:t> </a:t>
            </a:r>
            <a:r>
              <a:rPr lang="en-GB" sz="2000" b="1" dirty="0">
                <a:solidFill>
                  <a:schemeClr val="tx2"/>
                </a:solidFill>
              </a:rPr>
              <a:t>on uniform-density </a:t>
            </a:r>
            <a:r>
              <a:rPr lang="en-GB" sz="2000" b="1" dirty="0" err="1">
                <a:solidFill>
                  <a:schemeClr val="tx2"/>
                </a:solidFill>
              </a:rPr>
              <a:t>hypersurface</a:t>
            </a:r>
            <a:endParaRPr lang="en-GB" sz="2000" b="1" dirty="0">
              <a:solidFill>
                <a:schemeClr val="tx2"/>
              </a:solidFill>
            </a:endParaRPr>
          </a:p>
        </p:txBody>
      </p:sp>
      <p:sp>
        <p:nvSpPr>
          <p:cNvPr id="4103" name="Line 5"/>
          <p:cNvSpPr>
            <a:spLocks noChangeShapeType="1"/>
          </p:cNvSpPr>
          <p:nvPr/>
        </p:nvSpPr>
        <p:spPr bwMode="auto">
          <a:xfrm>
            <a:off x="2463801" y="4025726"/>
            <a:ext cx="3743325" cy="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4104" name="Line 6"/>
          <p:cNvSpPr>
            <a:spLocks noChangeShapeType="1"/>
          </p:cNvSpPr>
          <p:nvPr/>
        </p:nvSpPr>
        <p:spPr bwMode="auto">
          <a:xfrm flipV="1">
            <a:off x="2655888" y="2097088"/>
            <a:ext cx="0" cy="2089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prstClr val="black"/>
              </a:solidFill>
              <a:latin typeface="Times New Roman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463801" y="2205038"/>
            <a:ext cx="3816350" cy="1824038"/>
            <a:chOff x="2925" y="1192"/>
            <a:chExt cx="2404" cy="1149"/>
          </a:xfrm>
        </p:grpSpPr>
        <p:sp>
          <p:nvSpPr>
            <p:cNvPr id="4113" name="Freeform 8"/>
            <p:cNvSpPr>
              <a:spLocks/>
            </p:cNvSpPr>
            <p:nvPr/>
          </p:nvSpPr>
          <p:spPr bwMode="auto">
            <a:xfrm>
              <a:off x="2925" y="1192"/>
              <a:ext cx="2404" cy="152"/>
            </a:xfrm>
            <a:custGeom>
              <a:avLst/>
              <a:gdLst>
                <a:gd name="T0" fmla="*/ 0 w 2404"/>
                <a:gd name="T1" fmla="*/ 106 h 152"/>
                <a:gd name="T2" fmla="*/ 182 w 2404"/>
                <a:gd name="T3" fmla="*/ 61 h 152"/>
                <a:gd name="T4" fmla="*/ 409 w 2404"/>
                <a:gd name="T5" fmla="*/ 15 h 152"/>
                <a:gd name="T6" fmla="*/ 908 w 2404"/>
                <a:gd name="T7" fmla="*/ 152 h 152"/>
                <a:gd name="T8" fmla="*/ 1724 w 2404"/>
                <a:gd name="T9" fmla="*/ 15 h 152"/>
                <a:gd name="T10" fmla="*/ 2404 w 2404"/>
                <a:gd name="T11" fmla="*/ 61 h 1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04"/>
                <a:gd name="T19" fmla="*/ 0 h 152"/>
                <a:gd name="T20" fmla="*/ 2404 w 2404"/>
                <a:gd name="T21" fmla="*/ 152 h 1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04" h="152">
                  <a:moveTo>
                    <a:pt x="0" y="106"/>
                  </a:moveTo>
                  <a:cubicBezTo>
                    <a:pt x="57" y="91"/>
                    <a:pt x="114" y="76"/>
                    <a:pt x="182" y="61"/>
                  </a:cubicBezTo>
                  <a:cubicBezTo>
                    <a:pt x="250" y="46"/>
                    <a:pt x="288" y="0"/>
                    <a:pt x="409" y="15"/>
                  </a:cubicBezTo>
                  <a:cubicBezTo>
                    <a:pt x="530" y="30"/>
                    <a:pt x="689" y="152"/>
                    <a:pt x="908" y="152"/>
                  </a:cubicBezTo>
                  <a:cubicBezTo>
                    <a:pt x="1127" y="152"/>
                    <a:pt x="1475" y="30"/>
                    <a:pt x="1724" y="15"/>
                  </a:cubicBezTo>
                  <a:cubicBezTo>
                    <a:pt x="1973" y="0"/>
                    <a:pt x="2188" y="30"/>
                    <a:pt x="2404" y="61"/>
                  </a:cubicBezTo>
                </a:path>
              </a:pathLst>
            </a:custGeom>
            <a:noFill/>
            <a:ln w="38100" cmpd="sng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4114" name="Line 9"/>
            <p:cNvSpPr>
              <a:spLocks noChangeShapeType="1"/>
            </p:cNvSpPr>
            <p:nvPr/>
          </p:nvSpPr>
          <p:spPr bwMode="auto">
            <a:xfrm flipV="1">
              <a:off x="3288" y="1207"/>
              <a:ext cx="0" cy="1134"/>
            </a:xfrm>
            <a:prstGeom prst="line">
              <a:avLst/>
            </a:prstGeom>
            <a:noFill/>
            <a:ln w="28575" cmpd="sng">
              <a:solidFill>
                <a:srgbClr val="FF6600"/>
              </a:solidFill>
              <a:prstDash val="dash"/>
              <a:round/>
              <a:headEnd type="oval"/>
              <a:tailEnd type="triangl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prstClr val="black"/>
                </a:solidFill>
                <a:latin typeface="Times New Roman" charset="0"/>
              </a:endParaRPr>
            </a:p>
          </p:txBody>
        </p:sp>
        <p:sp>
          <p:nvSpPr>
            <p:cNvPr id="4115" name="Line 10"/>
            <p:cNvSpPr>
              <a:spLocks noChangeShapeType="1"/>
            </p:cNvSpPr>
            <p:nvPr/>
          </p:nvSpPr>
          <p:spPr bwMode="auto">
            <a:xfrm flipV="1">
              <a:off x="3833" y="1344"/>
              <a:ext cx="0" cy="997"/>
            </a:xfrm>
            <a:prstGeom prst="line">
              <a:avLst/>
            </a:prstGeom>
            <a:noFill/>
            <a:ln w="28575" cmpd="sng">
              <a:solidFill>
                <a:srgbClr val="FF6600"/>
              </a:solidFill>
              <a:prstDash val="dash"/>
              <a:round/>
              <a:headEnd type="oval"/>
              <a:tailEnd type="triangl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prstClr val="black"/>
                </a:solidFill>
                <a:latin typeface="Times New Roman" charset="0"/>
              </a:endParaRPr>
            </a:p>
          </p:txBody>
        </p:sp>
        <p:sp>
          <p:nvSpPr>
            <p:cNvPr id="4116" name="Line 11"/>
            <p:cNvSpPr>
              <a:spLocks noChangeShapeType="1"/>
            </p:cNvSpPr>
            <p:nvPr/>
          </p:nvSpPr>
          <p:spPr bwMode="auto">
            <a:xfrm flipV="1">
              <a:off x="4740" y="1207"/>
              <a:ext cx="0" cy="1134"/>
            </a:xfrm>
            <a:prstGeom prst="line">
              <a:avLst/>
            </a:prstGeom>
            <a:noFill/>
            <a:ln w="28575" cmpd="sng">
              <a:solidFill>
                <a:srgbClr val="FF6600"/>
              </a:solidFill>
              <a:prstDash val="dash"/>
              <a:round/>
              <a:headEnd type="oval"/>
              <a:tailEnd type="triangl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prstClr val="black"/>
                </a:solidFill>
                <a:latin typeface="Times New Roman" charset="0"/>
              </a:endParaRP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5475640" y="2516895"/>
            <a:ext cx="2574926" cy="1403350"/>
            <a:chOff x="3629" y="2187"/>
            <a:chExt cx="1622" cy="884"/>
          </a:xfrm>
        </p:grpSpPr>
        <p:graphicFrame>
          <p:nvGraphicFramePr>
            <p:cNvPr id="4099" name="Object 3"/>
            <p:cNvGraphicFramePr>
              <a:graphicFrameLocks noChangeAspect="1"/>
            </p:cNvGraphicFramePr>
            <p:nvPr/>
          </p:nvGraphicFramePr>
          <p:xfrm>
            <a:off x="3878" y="2568"/>
            <a:ext cx="1373" cy="5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800" name="Equation" r:id="rId3" imgW="901440" imgH="330120" progId="Equation.3">
                    <p:embed/>
                  </p:oleObj>
                </mc:Choice>
                <mc:Fallback>
                  <p:oleObj name="Equation" r:id="rId3" imgW="901440" imgH="3301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8" y="2568"/>
                          <a:ext cx="1373" cy="503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FF6600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12" name="Line 14"/>
            <p:cNvSpPr>
              <a:spLocks noChangeShapeType="1"/>
            </p:cNvSpPr>
            <p:nvPr/>
          </p:nvSpPr>
          <p:spPr bwMode="auto">
            <a:xfrm flipH="1" flipV="1">
              <a:off x="3629" y="2187"/>
              <a:ext cx="476" cy="381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prstClr val="black"/>
                </a:solidFill>
                <a:latin typeface="Times New Roman" charset="0"/>
              </a:endParaRPr>
            </a:p>
          </p:txBody>
        </p:sp>
      </p:grpSp>
      <p:sp>
        <p:nvSpPr>
          <p:cNvPr id="4109" name="Text Box 18"/>
          <p:cNvSpPr txBox="1">
            <a:spLocks noChangeArrowheads="1"/>
          </p:cNvSpPr>
          <p:nvPr/>
        </p:nvSpPr>
        <p:spPr bwMode="auto">
          <a:xfrm>
            <a:off x="2368551" y="1868488"/>
            <a:ext cx="287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2400">
                <a:solidFill>
                  <a:srgbClr val="000000"/>
                </a:solidFill>
                <a:latin typeface="Times New Roman" charset="0"/>
              </a:rPr>
              <a:t>t</a:t>
            </a:r>
          </a:p>
        </p:txBody>
      </p:sp>
      <p:sp>
        <p:nvSpPr>
          <p:cNvPr id="4110" name="Text Box 19"/>
          <p:cNvSpPr txBox="1">
            <a:spLocks noChangeArrowheads="1"/>
          </p:cNvSpPr>
          <p:nvPr/>
        </p:nvSpPr>
        <p:spPr bwMode="auto">
          <a:xfrm>
            <a:off x="6231290" y="3844928"/>
            <a:ext cx="360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2400" dirty="0">
                <a:solidFill>
                  <a:srgbClr val="000000"/>
                </a:solidFill>
                <a:latin typeface="Times New Roman" charset="0"/>
              </a:rPr>
              <a:t>x</a:t>
            </a:r>
          </a:p>
        </p:txBody>
      </p:sp>
      <p:sp>
        <p:nvSpPr>
          <p:cNvPr id="4111" name="Freeform 20"/>
          <p:cNvSpPr>
            <a:spLocks/>
          </p:cNvSpPr>
          <p:nvPr/>
        </p:nvSpPr>
        <p:spPr bwMode="auto">
          <a:xfrm rot="20511908">
            <a:off x="3075217" y="3700107"/>
            <a:ext cx="1812019" cy="515062"/>
          </a:xfrm>
          <a:custGeom>
            <a:avLst/>
            <a:gdLst>
              <a:gd name="T0" fmla="*/ 0 w 1270"/>
              <a:gd name="T1" fmla="*/ 2147483647 h 326"/>
              <a:gd name="T2" fmla="*/ 2147483647 w 1270"/>
              <a:gd name="T3" fmla="*/ 2147483647 h 326"/>
              <a:gd name="T4" fmla="*/ 2147483647 w 1270"/>
              <a:gd name="T5" fmla="*/ 2147483647 h 326"/>
              <a:gd name="T6" fmla="*/ 0 60000 65536"/>
              <a:gd name="T7" fmla="*/ 0 60000 65536"/>
              <a:gd name="T8" fmla="*/ 0 60000 65536"/>
              <a:gd name="T9" fmla="*/ 0 w 1270"/>
              <a:gd name="T10" fmla="*/ 0 h 326"/>
              <a:gd name="T11" fmla="*/ 1270 w 1270"/>
              <a:gd name="T12" fmla="*/ 326 h 3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70" h="326">
                <a:moveTo>
                  <a:pt x="0" y="281"/>
                </a:moveTo>
                <a:cubicBezTo>
                  <a:pt x="370" y="140"/>
                  <a:pt x="740" y="0"/>
                  <a:pt x="952" y="8"/>
                </a:cubicBezTo>
                <a:cubicBezTo>
                  <a:pt x="1164" y="16"/>
                  <a:pt x="1217" y="171"/>
                  <a:pt x="1270" y="326"/>
                </a:cubicBezTo>
              </a:path>
            </a:pathLst>
          </a:custGeom>
          <a:noFill/>
          <a:ln w="9525">
            <a:solidFill>
              <a:schemeClr val="tx1"/>
            </a:solidFill>
            <a:prstDash val="sysDot"/>
            <a:round/>
            <a:headEnd/>
            <a:tailEnd type="arrow" w="med" len="med"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5" name="Rectangle 17"/>
          <p:cNvSpPr>
            <a:spLocks noChangeArrowheads="1"/>
          </p:cNvSpPr>
          <p:nvPr/>
        </p:nvSpPr>
        <p:spPr bwMode="auto">
          <a:xfrm>
            <a:off x="1056745" y="925489"/>
            <a:ext cx="776340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</a:pPr>
            <a:r>
              <a:rPr lang="en-GB" sz="1600" dirty="0" err="1">
                <a:solidFill>
                  <a:schemeClr val="tx2"/>
                </a:solidFill>
                <a:latin typeface="Tahoma" pitchFamily="34" charset="0"/>
              </a:rPr>
              <a:t>Starobinsky</a:t>
            </a:r>
            <a:r>
              <a:rPr lang="en-GB" sz="1600" dirty="0">
                <a:solidFill>
                  <a:schemeClr val="tx2"/>
                </a:solidFill>
                <a:latin typeface="Tahoma" pitchFamily="34" charset="0"/>
              </a:rPr>
              <a:t> ‘85; Sasaki &amp; Stewart ‘96; </a:t>
            </a:r>
            <a:r>
              <a:rPr lang="en-GB" sz="1600" dirty="0" err="1">
                <a:solidFill>
                  <a:schemeClr val="tx2"/>
                </a:solidFill>
                <a:latin typeface="Tahoma" pitchFamily="34" charset="0"/>
              </a:rPr>
              <a:t>Lyth</a:t>
            </a:r>
            <a:r>
              <a:rPr lang="en-GB" sz="1600" dirty="0">
                <a:solidFill>
                  <a:schemeClr val="tx2"/>
                </a:solidFill>
                <a:latin typeface="Tahoma" pitchFamily="34" charset="0"/>
              </a:rPr>
              <a:t> &amp; Rodriguez ‘05</a:t>
            </a:r>
            <a:endParaRPr lang="en-GB" sz="1600" dirty="0">
              <a:solidFill>
                <a:schemeClr val="tx2"/>
              </a:solidFill>
              <a:latin typeface="Tahoma" pitchFamily="34" charset="0"/>
              <a:sym typeface="Symbol" pitchFamily="18" charset="2"/>
            </a:endParaRPr>
          </a:p>
        </p:txBody>
      </p:sp>
      <p:graphicFrame>
        <p:nvGraphicFramePr>
          <p:cNvPr id="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389361"/>
              </p:ext>
            </p:extLst>
          </p:nvPr>
        </p:nvGraphicFramePr>
        <p:xfrm>
          <a:off x="2266598" y="4995333"/>
          <a:ext cx="4914900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01" name="Equation" r:id="rId5" imgW="2031840" imgH="431640" progId="Equation.3">
                  <p:embed/>
                </p:oleObj>
              </mc:Choice>
              <mc:Fallback>
                <p:oleObj name="Equation" r:id="rId5" imgW="20318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6598" y="4995333"/>
                        <a:ext cx="4914900" cy="10445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Arrow Connector 15"/>
          <p:cNvCxnSpPr/>
          <p:nvPr/>
        </p:nvCxnSpPr>
        <p:spPr>
          <a:xfrm rot="10800000" flipH="1">
            <a:off x="5262188" y="4712442"/>
            <a:ext cx="595308" cy="281325"/>
          </a:xfrm>
          <a:prstGeom prst="straightConnector1">
            <a:avLst/>
          </a:prstGeom>
          <a:ln w="31750">
            <a:solidFill>
              <a:srgbClr val="00009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Classical </a:t>
            </a:r>
            <a:r>
              <a:rPr lang="en-US" b="1" dirty="0" err="1">
                <a:latin typeface="Arial" charset="0"/>
                <a:ea typeface="ＭＳ Ｐゴシック" charset="0"/>
                <a:cs typeface="ＭＳ Ｐゴシック" charset="0"/>
              </a:rPr>
              <a:t>vs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 quantum inflation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141" y="1604463"/>
            <a:ext cx="8507412" cy="3822663"/>
          </a:xfrm>
        </p:spPr>
        <p:txBody>
          <a:bodyPr/>
          <a:lstStyle/>
          <a:p>
            <a:pPr>
              <a:defRPr/>
            </a:pPr>
            <a:r>
              <a:rPr lang="en-US" sz="2400" b="1" dirty="0"/>
              <a:t>Classical </a:t>
            </a:r>
            <a:r>
              <a:rPr lang="en-US" sz="2400" dirty="0"/>
              <a:t>slow-roll inflates universe</a:t>
            </a:r>
          </a:p>
          <a:p>
            <a:pPr>
              <a:defRPr/>
            </a:pPr>
            <a:endParaRPr lang="en-US" sz="2400" b="1" dirty="0"/>
          </a:p>
          <a:p>
            <a:pPr marL="0" indent="0">
              <a:buNone/>
              <a:defRPr/>
            </a:pPr>
            <a:endParaRPr lang="en-US" sz="2400" b="1" dirty="0"/>
          </a:p>
          <a:p>
            <a:pPr>
              <a:defRPr/>
            </a:pPr>
            <a:r>
              <a:rPr lang="en-US" sz="2400" b="1" dirty="0"/>
              <a:t>Quantum </a:t>
            </a:r>
            <a:r>
              <a:rPr lang="en-US" sz="2400" dirty="0"/>
              <a:t>field fluctuations about fixed FLRW background lead to primordial metric perturbations</a:t>
            </a:r>
            <a:endParaRPr lang="en-US" sz="2000" dirty="0"/>
          </a:p>
          <a:p>
            <a:pPr>
              <a:defRPr/>
            </a:pPr>
            <a:endParaRPr lang="en-US" sz="2800" dirty="0"/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973" y="2046356"/>
            <a:ext cx="3666432" cy="812561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652304" y="4506791"/>
            <a:ext cx="5423089" cy="2136153"/>
            <a:chOff x="1557855" y="1772635"/>
            <a:chExt cx="7505619" cy="4062246"/>
          </a:xfrm>
        </p:grpSpPr>
        <p:sp>
          <p:nvSpPr>
            <p:cNvPr id="24" name="Freeform 23"/>
            <p:cNvSpPr/>
            <p:nvPr/>
          </p:nvSpPr>
          <p:spPr>
            <a:xfrm>
              <a:off x="3309407" y="2029106"/>
              <a:ext cx="4378325" cy="3098800"/>
            </a:xfrm>
            <a:custGeom>
              <a:avLst/>
              <a:gdLst>
                <a:gd name="connsiteX0" fmla="*/ 0 w 4378537"/>
                <a:gd name="connsiteY0" fmla="*/ 489503 h 2944353"/>
                <a:gd name="connsiteX1" fmla="*/ 1587385 w 4378537"/>
                <a:gd name="connsiteY1" fmla="*/ 2937017 h 2944353"/>
                <a:gd name="connsiteX2" fmla="*/ 2685326 w 4378537"/>
                <a:gd name="connsiteY2" fmla="*/ 1203913 h 2944353"/>
                <a:gd name="connsiteX3" fmla="*/ 4378537 w 4378537"/>
                <a:gd name="connsiteY3" fmla="*/ 0 h 2944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78537" h="2944353">
                  <a:moveTo>
                    <a:pt x="0" y="489503"/>
                  </a:moveTo>
                  <a:cubicBezTo>
                    <a:pt x="569915" y="1653726"/>
                    <a:pt x="1139831" y="2817949"/>
                    <a:pt x="1587385" y="2937017"/>
                  </a:cubicBezTo>
                  <a:cubicBezTo>
                    <a:pt x="2034939" y="3056085"/>
                    <a:pt x="2220134" y="1693416"/>
                    <a:pt x="2685326" y="1203913"/>
                  </a:cubicBezTo>
                  <a:cubicBezTo>
                    <a:pt x="3150518" y="714410"/>
                    <a:pt x="4378537" y="0"/>
                    <a:pt x="4378537" y="0"/>
                  </a:cubicBezTo>
                </a:path>
              </a:pathLst>
            </a:cu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7511519" y="1959256"/>
              <a:ext cx="215900" cy="215900"/>
            </a:xfrm>
            <a:prstGeom prst="ellipse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 flipV="1">
              <a:off x="3018182" y="1844528"/>
              <a:ext cx="13229" cy="3990353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2383228" y="5334929"/>
              <a:ext cx="6680246" cy="1323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9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35821555"/>
                </p:ext>
              </p:extLst>
            </p:nvPr>
          </p:nvGraphicFramePr>
          <p:xfrm>
            <a:off x="1557855" y="1844528"/>
            <a:ext cx="1349375" cy="515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841" name="Equation" r:id="rId4" imgW="368300" imgH="241300" progId="Equation.3">
                    <p:embed/>
                  </p:oleObj>
                </mc:Choice>
                <mc:Fallback>
                  <p:oleObj name="Equation" r:id="rId4" imgW="3683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7855" y="1844528"/>
                          <a:ext cx="1349375" cy="5159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6" name="Straight Arrow Connector 25"/>
            <p:cNvCxnSpPr/>
            <p:nvPr/>
          </p:nvCxnSpPr>
          <p:spPr>
            <a:xfrm rot="10800000" flipH="1">
              <a:off x="7163326" y="1772635"/>
              <a:ext cx="823913" cy="534986"/>
            </a:xfrm>
            <a:prstGeom prst="straightConnector1">
              <a:avLst/>
            </a:prstGeom>
            <a:ln w="31750">
              <a:solidFill>
                <a:srgbClr val="FF66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973" y="3733410"/>
            <a:ext cx="2361034" cy="774419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4049" y="4815905"/>
            <a:ext cx="2848506" cy="375845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2187" y="4032047"/>
            <a:ext cx="2721186" cy="38192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 bwMode="auto">
          <a:xfrm flipH="1">
            <a:off x="4656493" y="4718458"/>
            <a:ext cx="13656" cy="166854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18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0251762"/>
              </p:ext>
            </p:extLst>
          </p:nvPr>
        </p:nvGraphicFramePr>
        <p:xfrm>
          <a:off x="4424352" y="6386999"/>
          <a:ext cx="981075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842" name="Equation" r:id="rId9" imgW="279400" imgH="215900" progId="Equation.3">
                  <p:embed/>
                </p:oleObj>
              </mc:Choice>
              <mc:Fallback>
                <p:oleObj name="Equation" r:id="rId9" imgW="279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4352" y="6386999"/>
                        <a:ext cx="981075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3915700"/>
              </p:ext>
            </p:extLst>
          </p:nvPr>
        </p:nvGraphicFramePr>
        <p:xfrm>
          <a:off x="6973755" y="6482793"/>
          <a:ext cx="468440" cy="235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843" name="Equation" r:id="rId11" imgW="139700" imgH="165100" progId="Equation.3">
                  <p:embed/>
                </p:oleObj>
              </mc:Choice>
              <mc:Fallback>
                <p:oleObj name="Equation" r:id="rId11" imgW="1397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3755" y="6482793"/>
                        <a:ext cx="468440" cy="2350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Straight Connector 20"/>
          <p:cNvCxnSpPr/>
          <p:nvPr/>
        </p:nvCxnSpPr>
        <p:spPr bwMode="auto">
          <a:xfrm flipH="1">
            <a:off x="6067712" y="4718459"/>
            <a:ext cx="13656" cy="166854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2" name="Group 1"/>
          <p:cNvGrpSpPr/>
          <p:nvPr/>
        </p:nvGrpSpPr>
        <p:grpSpPr>
          <a:xfrm>
            <a:off x="4670150" y="5857804"/>
            <a:ext cx="1397562" cy="461665"/>
            <a:chOff x="4670150" y="5857804"/>
            <a:chExt cx="1397562" cy="461665"/>
          </a:xfrm>
        </p:grpSpPr>
        <p:sp>
          <p:nvSpPr>
            <p:cNvPr id="22" name="TextBox 21"/>
            <p:cNvSpPr txBox="1"/>
            <p:nvPr/>
          </p:nvSpPr>
          <p:spPr>
            <a:xfrm>
              <a:off x="5262187" y="5857804"/>
              <a:ext cx="4594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latin typeface="Times New Roman"/>
                  <a:cs typeface="Times New Roman"/>
                </a:rPr>
                <a:t>N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 bwMode="auto">
            <a:xfrm flipH="1">
              <a:off x="4670150" y="5857804"/>
              <a:ext cx="1397562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497637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 bwMode="auto">
          <a:xfrm flipH="1">
            <a:off x="4656493" y="4718458"/>
            <a:ext cx="13656" cy="166854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Arrow Connector 14"/>
          <p:cNvCxnSpPr/>
          <p:nvPr/>
        </p:nvCxnSpPr>
        <p:spPr>
          <a:xfrm rot="10800000" flipH="1">
            <a:off x="5262188" y="4712442"/>
            <a:ext cx="595308" cy="281325"/>
          </a:xfrm>
          <a:prstGeom prst="straightConnector1">
            <a:avLst/>
          </a:prstGeom>
          <a:ln w="31750">
            <a:solidFill>
              <a:srgbClr val="00009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Classical </a:t>
            </a:r>
            <a:r>
              <a:rPr lang="en-US" b="1" dirty="0" err="1">
                <a:latin typeface="Arial" charset="0"/>
                <a:ea typeface="ＭＳ Ｐゴシック" charset="0"/>
                <a:cs typeface="ＭＳ Ｐゴシック" charset="0"/>
              </a:rPr>
              <a:t>vs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 quantum inflation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141" y="1604463"/>
            <a:ext cx="8507412" cy="3822663"/>
          </a:xfrm>
        </p:spPr>
        <p:txBody>
          <a:bodyPr/>
          <a:lstStyle/>
          <a:p>
            <a:pPr>
              <a:defRPr/>
            </a:pPr>
            <a:r>
              <a:rPr lang="en-US" sz="2400" b="1" dirty="0"/>
              <a:t>Classical </a:t>
            </a:r>
            <a:r>
              <a:rPr lang="en-US" sz="2400" dirty="0"/>
              <a:t>slow-roll inflates universe</a:t>
            </a:r>
          </a:p>
          <a:p>
            <a:pPr>
              <a:defRPr/>
            </a:pPr>
            <a:endParaRPr lang="en-US" sz="2400" b="1" dirty="0"/>
          </a:p>
          <a:p>
            <a:pPr marL="0" indent="0">
              <a:buNone/>
              <a:defRPr/>
            </a:pPr>
            <a:endParaRPr lang="en-US" sz="2400" b="1" dirty="0"/>
          </a:p>
          <a:p>
            <a:pPr>
              <a:defRPr/>
            </a:pPr>
            <a:r>
              <a:rPr lang="en-US" sz="2400" b="1" dirty="0"/>
              <a:t>Quantum </a:t>
            </a:r>
            <a:r>
              <a:rPr lang="en-US" sz="2400" dirty="0"/>
              <a:t>field fluctuations about fixed FLRW background lead to primordial metric perturbations</a:t>
            </a:r>
            <a:endParaRPr lang="en-US" sz="2000" dirty="0"/>
          </a:p>
          <a:p>
            <a:pPr>
              <a:defRPr/>
            </a:pPr>
            <a:endParaRPr lang="en-US" sz="2800" dirty="0"/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973" y="2046356"/>
            <a:ext cx="3666432" cy="812561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652304" y="4506791"/>
            <a:ext cx="5423089" cy="2136153"/>
            <a:chOff x="1557855" y="1772635"/>
            <a:chExt cx="7505619" cy="4062246"/>
          </a:xfrm>
        </p:grpSpPr>
        <p:sp>
          <p:nvSpPr>
            <p:cNvPr id="24" name="Freeform 23"/>
            <p:cNvSpPr/>
            <p:nvPr/>
          </p:nvSpPr>
          <p:spPr>
            <a:xfrm>
              <a:off x="3309407" y="2029106"/>
              <a:ext cx="4378325" cy="3098800"/>
            </a:xfrm>
            <a:custGeom>
              <a:avLst/>
              <a:gdLst>
                <a:gd name="connsiteX0" fmla="*/ 0 w 4378537"/>
                <a:gd name="connsiteY0" fmla="*/ 489503 h 2944353"/>
                <a:gd name="connsiteX1" fmla="*/ 1587385 w 4378537"/>
                <a:gd name="connsiteY1" fmla="*/ 2937017 h 2944353"/>
                <a:gd name="connsiteX2" fmla="*/ 2685326 w 4378537"/>
                <a:gd name="connsiteY2" fmla="*/ 1203913 h 2944353"/>
                <a:gd name="connsiteX3" fmla="*/ 4378537 w 4378537"/>
                <a:gd name="connsiteY3" fmla="*/ 0 h 2944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78537" h="2944353">
                  <a:moveTo>
                    <a:pt x="0" y="489503"/>
                  </a:moveTo>
                  <a:cubicBezTo>
                    <a:pt x="569915" y="1653726"/>
                    <a:pt x="1139831" y="2817949"/>
                    <a:pt x="1587385" y="2937017"/>
                  </a:cubicBezTo>
                  <a:cubicBezTo>
                    <a:pt x="2034939" y="3056085"/>
                    <a:pt x="2220134" y="1693416"/>
                    <a:pt x="2685326" y="1203913"/>
                  </a:cubicBezTo>
                  <a:cubicBezTo>
                    <a:pt x="3150518" y="714410"/>
                    <a:pt x="4378537" y="0"/>
                    <a:pt x="4378537" y="0"/>
                  </a:cubicBezTo>
                </a:path>
              </a:pathLst>
            </a:cu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7511519" y="1959256"/>
              <a:ext cx="215900" cy="215900"/>
            </a:xfrm>
            <a:prstGeom prst="ellipse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10800000" flipH="1">
              <a:off x="7163326" y="1772635"/>
              <a:ext cx="823913" cy="534986"/>
            </a:xfrm>
            <a:prstGeom prst="straightConnector1">
              <a:avLst/>
            </a:prstGeom>
            <a:ln w="31750">
              <a:solidFill>
                <a:srgbClr val="FF66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 flipV="1">
              <a:off x="3018182" y="1844528"/>
              <a:ext cx="13229" cy="3990353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2383228" y="5334929"/>
              <a:ext cx="6680246" cy="1323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9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04914527"/>
                </p:ext>
              </p:extLst>
            </p:nvPr>
          </p:nvGraphicFramePr>
          <p:xfrm>
            <a:off x="1557855" y="1844528"/>
            <a:ext cx="1349375" cy="515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392" name="Equation" r:id="rId4" imgW="368300" imgH="241300" progId="Equation.3">
                    <p:embed/>
                  </p:oleObj>
                </mc:Choice>
                <mc:Fallback>
                  <p:oleObj name="Equation" r:id="rId4" imgW="3683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7855" y="1844528"/>
                          <a:ext cx="1349375" cy="5159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974" y="3708974"/>
            <a:ext cx="4392800" cy="797817"/>
          </a:xfrm>
          <a:prstGeom prst="rect">
            <a:avLst/>
          </a:prstGeom>
        </p:spPr>
      </p:pic>
      <p:graphicFrame>
        <p:nvGraphicFramePr>
          <p:cNvPr id="1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6563812"/>
              </p:ext>
            </p:extLst>
          </p:nvPr>
        </p:nvGraphicFramePr>
        <p:xfrm>
          <a:off x="4424352" y="6386999"/>
          <a:ext cx="981075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393" name="Equation" r:id="rId7" imgW="279400" imgH="215900" progId="Equation.3">
                  <p:embed/>
                </p:oleObj>
              </mc:Choice>
              <mc:Fallback>
                <p:oleObj name="Equation" r:id="rId7" imgW="279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4352" y="6386999"/>
                        <a:ext cx="981075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4200738"/>
              </p:ext>
            </p:extLst>
          </p:nvPr>
        </p:nvGraphicFramePr>
        <p:xfrm>
          <a:off x="6973755" y="6482793"/>
          <a:ext cx="468440" cy="235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394" name="Equation" r:id="rId9" imgW="139700" imgH="165100" progId="Equation.3">
                  <p:embed/>
                </p:oleObj>
              </mc:Choice>
              <mc:Fallback>
                <p:oleObj name="Equation" r:id="rId9" imgW="1397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3755" y="6482793"/>
                        <a:ext cx="468440" cy="2350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Connector 19"/>
          <p:cNvCxnSpPr/>
          <p:nvPr/>
        </p:nvCxnSpPr>
        <p:spPr bwMode="auto">
          <a:xfrm flipH="1">
            <a:off x="6067712" y="4718459"/>
            <a:ext cx="13656" cy="166854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5262187" y="5857804"/>
            <a:ext cx="459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/>
                <a:cs typeface="Times New Roman"/>
              </a:rPr>
              <a:t>N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>
            <a:off x="4670150" y="5857804"/>
            <a:ext cx="139756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68097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 bwMode="auto">
          <a:xfrm flipH="1">
            <a:off x="4656493" y="4718458"/>
            <a:ext cx="13656" cy="166854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Arrow Connector 14"/>
          <p:cNvCxnSpPr/>
          <p:nvPr/>
        </p:nvCxnSpPr>
        <p:spPr>
          <a:xfrm rot="10800000" flipH="1">
            <a:off x="5262188" y="4712442"/>
            <a:ext cx="595308" cy="281325"/>
          </a:xfrm>
          <a:prstGeom prst="straightConnector1">
            <a:avLst/>
          </a:prstGeom>
          <a:ln w="31750">
            <a:solidFill>
              <a:srgbClr val="00009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Classical </a:t>
            </a:r>
            <a:r>
              <a:rPr lang="en-US" b="1" dirty="0" err="1">
                <a:latin typeface="Arial" charset="0"/>
                <a:ea typeface="ＭＳ Ｐゴシック" charset="0"/>
                <a:cs typeface="ＭＳ Ｐゴシック" charset="0"/>
              </a:rPr>
              <a:t>vs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 quantum inflation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141" y="1604463"/>
            <a:ext cx="8507412" cy="3822663"/>
          </a:xfrm>
        </p:spPr>
        <p:txBody>
          <a:bodyPr/>
          <a:lstStyle/>
          <a:p>
            <a:pPr>
              <a:defRPr/>
            </a:pPr>
            <a:r>
              <a:rPr lang="en-US" sz="2400" b="1" dirty="0"/>
              <a:t>Classical </a:t>
            </a:r>
            <a:r>
              <a:rPr lang="en-US" sz="2400" dirty="0"/>
              <a:t>slow-roll inflates universe</a:t>
            </a:r>
          </a:p>
          <a:p>
            <a:pPr>
              <a:defRPr/>
            </a:pPr>
            <a:endParaRPr lang="en-US" sz="2400" b="1" dirty="0"/>
          </a:p>
          <a:p>
            <a:pPr marL="0" indent="0">
              <a:buNone/>
              <a:defRPr/>
            </a:pPr>
            <a:endParaRPr lang="en-US" sz="2400" b="1" dirty="0"/>
          </a:p>
          <a:p>
            <a:pPr>
              <a:defRPr/>
            </a:pPr>
            <a:r>
              <a:rPr lang="en-US" sz="2400" b="1" dirty="0"/>
              <a:t>Quantum </a:t>
            </a:r>
            <a:r>
              <a:rPr lang="en-US" sz="2400" dirty="0"/>
              <a:t>field fluctuations about fixed FLRW background lead to primordial metric perturbations</a:t>
            </a:r>
            <a:endParaRPr lang="en-US" sz="2000" dirty="0"/>
          </a:p>
          <a:p>
            <a:pPr>
              <a:defRPr/>
            </a:pPr>
            <a:endParaRPr lang="en-US" sz="2800" dirty="0"/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973" y="2046356"/>
            <a:ext cx="3666432" cy="812561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652304" y="4506791"/>
            <a:ext cx="5423089" cy="2136153"/>
            <a:chOff x="1557855" y="1772635"/>
            <a:chExt cx="7505619" cy="4062246"/>
          </a:xfrm>
        </p:grpSpPr>
        <p:sp>
          <p:nvSpPr>
            <p:cNvPr id="24" name="Freeform 23"/>
            <p:cNvSpPr/>
            <p:nvPr/>
          </p:nvSpPr>
          <p:spPr>
            <a:xfrm>
              <a:off x="3309407" y="2029106"/>
              <a:ext cx="4378325" cy="3098800"/>
            </a:xfrm>
            <a:custGeom>
              <a:avLst/>
              <a:gdLst>
                <a:gd name="connsiteX0" fmla="*/ 0 w 4378537"/>
                <a:gd name="connsiteY0" fmla="*/ 489503 h 2944353"/>
                <a:gd name="connsiteX1" fmla="*/ 1587385 w 4378537"/>
                <a:gd name="connsiteY1" fmla="*/ 2937017 h 2944353"/>
                <a:gd name="connsiteX2" fmla="*/ 2685326 w 4378537"/>
                <a:gd name="connsiteY2" fmla="*/ 1203913 h 2944353"/>
                <a:gd name="connsiteX3" fmla="*/ 4378537 w 4378537"/>
                <a:gd name="connsiteY3" fmla="*/ 0 h 2944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78537" h="2944353">
                  <a:moveTo>
                    <a:pt x="0" y="489503"/>
                  </a:moveTo>
                  <a:cubicBezTo>
                    <a:pt x="569915" y="1653726"/>
                    <a:pt x="1139831" y="2817949"/>
                    <a:pt x="1587385" y="2937017"/>
                  </a:cubicBezTo>
                  <a:cubicBezTo>
                    <a:pt x="2034939" y="3056085"/>
                    <a:pt x="2220134" y="1693416"/>
                    <a:pt x="2685326" y="1203913"/>
                  </a:cubicBezTo>
                  <a:cubicBezTo>
                    <a:pt x="3150518" y="714410"/>
                    <a:pt x="4378537" y="0"/>
                    <a:pt x="4378537" y="0"/>
                  </a:cubicBezTo>
                </a:path>
              </a:pathLst>
            </a:cu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7511519" y="1959256"/>
              <a:ext cx="215900" cy="215900"/>
            </a:xfrm>
            <a:prstGeom prst="ellipse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10800000" flipH="1">
              <a:off x="7163326" y="1772635"/>
              <a:ext cx="823913" cy="534986"/>
            </a:xfrm>
            <a:prstGeom prst="straightConnector1">
              <a:avLst/>
            </a:prstGeom>
            <a:ln w="31750">
              <a:solidFill>
                <a:srgbClr val="FF66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 flipV="1">
              <a:off x="3018182" y="1844528"/>
              <a:ext cx="13229" cy="3990353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2383228" y="5334929"/>
              <a:ext cx="6680246" cy="1323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9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41915591"/>
                </p:ext>
              </p:extLst>
            </p:nvPr>
          </p:nvGraphicFramePr>
          <p:xfrm>
            <a:off x="1557855" y="1844528"/>
            <a:ext cx="1349375" cy="515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823" name="Equation" r:id="rId4" imgW="368300" imgH="241300" progId="Equation.3">
                    <p:embed/>
                  </p:oleObj>
                </mc:Choice>
                <mc:Fallback>
                  <p:oleObj name="Equation" r:id="rId4" imgW="3683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7855" y="1844528"/>
                          <a:ext cx="1349375" cy="5159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973" y="3726497"/>
            <a:ext cx="4296322" cy="780294"/>
          </a:xfrm>
          <a:prstGeom prst="rect">
            <a:avLst/>
          </a:prstGeom>
        </p:spPr>
      </p:pic>
      <p:graphicFrame>
        <p:nvGraphicFramePr>
          <p:cNvPr id="1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4121641"/>
              </p:ext>
            </p:extLst>
          </p:nvPr>
        </p:nvGraphicFramePr>
        <p:xfrm>
          <a:off x="4424352" y="6386999"/>
          <a:ext cx="981075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824" name="Equation" r:id="rId7" imgW="279400" imgH="215900" progId="Equation.3">
                  <p:embed/>
                </p:oleObj>
              </mc:Choice>
              <mc:Fallback>
                <p:oleObj name="Equation" r:id="rId7" imgW="279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4352" y="6386999"/>
                        <a:ext cx="981075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3915700"/>
              </p:ext>
            </p:extLst>
          </p:nvPr>
        </p:nvGraphicFramePr>
        <p:xfrm>
          <a:off x="6973755" y="6482793"/>
          <a:ext cx="468440" cy="235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825" name="Equation" r:id="rId9" imgW="139700" imgH="165100" progId="Equation.3">
                  <p:embed/>
                </p:oleObj>
              </mc:Choice>
              <mc:Fallback>
                <p:oleObj name="Equation" r:id="rId9" imgW="1397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3755" y="6482793"/>
                        <a:ext cx="468440" cy="2350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Connector 19"/>
          <p:cNvCxnSpPr/>
          <p:nvPr/>
        </p:nvCxnSpPr>
        <p:spPr bwMode="auto">
          <a:xfrm flipH="1">
            <a:off x="6067712" y="4718459"/>
            <a:ext cx="13656" cy="166854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5262187" y="5857804"/>
            <a:ext cx="459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/>
                <a:cs typeface="Times New Roman"/>
              </a:rPr>
              <a:t>N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>
            <a:off x="4670150" y="5857804"/>
            <a:ext cx="139756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999067" y="5223926"/>
            <a:ext cx="6773333" cy="830997"/>
          </a:xfrm>
          <a:prstGeom prst="rect">
            <a:avLst/>
          </a:prstGeom>
          <a:solidFill>
            <a:srgbClr val="FFFFFF"/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90"/>
                </a:solidFill>
              </a:rPr>
              <a:t>PBHs form, </a:t>
            </a:r>
            <a:r>
              <a:rPr lang="el-GR" sz="2400" i="1" dirty="0">
                <a:solidFill>
                  <a:srgbClr val="000090"/>
                </a:solidFill>
              </a:rPr>
              <a:t>ζ</a:t>
            </a:r>
            <a:r>
              <a:rPr lang="en-GB" sz="2400" i="1" dirty="0">
                <a:solidFill>
                  <a:srgbClr val="000090"/>
                </a:solidFill>
              </a:rPr>
              <a:t> </a:t>
            </a:r>
            <a:r>
              <a:rPr lang="en-GB" sz="2400" dirty="0">
                <a:solidFill>
                  <a:srgbClr val="000090"/>
                </a:solidFill>
              </a:rPr>
              <a:t>~ 1,</a:t>
            </a:r>
            <a:r>
              <a:rPr lang="en-US" sz="2400" dirty="0">
                <a:solidFill>
                  <a:srgbClr val="000090"/>
                </a:solidFill>
              </a:rPr>
              <a:t> when </a:t>
            </a:r>
            <a:r>
              <a:rPr lang="el-GR" sz="2400" i="1" dirty="0">
                <a:solidFill>
                  <a:srgbClr val="000090"/>
                </a:solidFill>
              </a:rPr>
              <a:t>δφ</a:t>
            </a:r>
            <a:r>
              <a:rPr lang="en-GB" sz="2400" baseline="-25000" dirty="0">
                <a:solidFill>
                  <a:srgbClr val="000090"/>
                </a:solidFill>
              </a:rPr>
              <a:t>quantum</a:t>
            </a:r>
            <a:r>
              <a:rPr lang="el-GR" sz="2400" dirty="0">
                <a:solidFill>
                  <a:srgbClr val="000090"/>
                </a:solidFill>
              </a:rPr>
              <a:t> </a:t>
            </a:r>
            <a:r>
              <a:rPr lang="en-GB" sz="2400" dirty="0">
                <a:solidFill>
                  <a:srgbClr val="000090"/>
                </a:solidFill>
              </a:rPr>
              <a:t>~</a:t>
            </a:r>
            <a:r>
              <a:rPr lang="el-GR" sz="2400" dirty="0">
                <a:solidFill>
                  <a:srgbClr val="000090"/>
                </a:solidFill>
              </a:rPr>
              <a:t> </a:t>
            </a:r>
            <a:r>
              <a:rPr lang="el-GR" sz="2400" i="1" dirty="0">
                <a:solidFill>
                  <a:srgbClr val="000090"/>
                </a:solidFill>
              </a:rPr>
              <a:t>δφ</a:t>
            </a:r>
            <a:r>
              <a:rPr lang="en-GB" sz="2400" baseline="-25000" dirty="0">
                <a:solidFill>
                  <a:srgbClr val="000090"/>
                </a:solidFill>
              </a:rPr>
              <a:t>classical</a:t>
            </a:r>
            <a:r>
              <a:rPr lang="en-US" sz="2400" dirty="0">
                <a:solidFill>
                  <a:srgbClr val="000090"/>
                </a:solidFill>
              </a:rPr>
              <a:t>,</a:t>
            </a:r>
          </a:p>
          <a:p>
            <a:pPr algn="ctr"/>
            <a:r>
              <a:rPr lang="en-US" sz="2400" i="1" dirty="0">
                <a:solidFill>
                  <a:srgbClr val="000090"/>
                </a:solidFill>
              </a:rPr>
              <a:t>i.e., when stochastic diffusion non-negligible</a:t>
            </a:r>
          </a:p>
        </p:txBody>
      </p:sp>
    </p:spTree>
    <p:extLst>
      <p:ext uri="{BB962C8B-B14F-4D97-AF65-F5344CB8AC3E}">
        <p14:creationId xmlns:p14="http://schemas.microsoft.com/office/powerpoint/2010/main" val="372105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0090"/>
                </a:solidFill>
              </a:rPr>
              <a:t>two semi-classical approaches to studying classical background + quantum fluctuations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94971" cy="4846464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000090"/>
                </a:solidFill>
              </a:rPr>
              <a:t>standard perturbation theory</a:t>
            </a:r>
          </a:p>
          <a:p>
            <a:pPr marL="514350" indent="-514350">
              <a:buFont typeface="+mj-lt"/>
              <a:buAutoNum type="arabicPeriod"/>
            </a:pPr>
            <a:endParaRPr lang="en-US" b="1" dirty="0">
              <a:solidFill>
                <a:srgbClr val="00009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000090"/>
                </a:solidFill>
              </a:rPr>
              <a:t>stochastic approach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introduce a coarse-graining scale, </a:t>
            </a:r>
            <a:r>
              <a:rPr lang="en-US" i="1" dirty="0" err="1">
                <a:solidFill>
                  <a:srgbClr val="000090"/>
                </a:solidFill>
              </a:rPr>
              <a:t>k</a:t>
            </a:r>
            <a:r>
              <a:rPr lang="en-US" i="1" baseline="-25000" dirty="0" err="1">
                <a:solidFill>
                  <a:srgbClr val="000090"/>
                </a:solidFill>
              </a:rPr>
              <a:t>cg</a:t>
            </a:r>
            <a:r>
              <a:rPr lang="en-US" i="1" dirty="0">
                <a:solidFill>
                  <a:srgbClr val="000090"/>
                </a:solidFill>
              </a:rPr>
              <a:t> ≈ </a:t>
            </a:r>
            <a:r>
              <a:rPr lang="en-US" i="1" dirty="0" err="1">
                <a:solidFill>
                  <a:srgbClr val="000090"/>
                </a:solidFill>
              </a:rPr>
              <a:t>aH</a:t>
            </a:r>
            <a:endParaRPr lang="en-US" i="1" baseline="-25000" dirty="0">
              <a:solidFill>
                <a:srgbClr val="000090"/>
              </a:solidFill>
            </a:endParaRPr>
          </a:p>
          <a:p>
            <a:pPr lvl="1"/>
            <a:endParaRPr lang="en-US" dirty="0">
              <a:solidFill>
                <a:srgbClr val="000090"/>
              </a:solidFill>
            </a:endParaRPr>
          </a:p>
          <a:p>
            <a:pPr lvl="1"/>
            <a:endParaRPr lang="en-US" dirty="0">
              <a:solidFill>
                <a:srgbClr val="000090"/>
              </a:solidFill>
            </a:endParaRPr>
          </a:p>
          <a:p>
            <a:pPr lvl="1"/>
            <a:endParaRPr lang="en-US" dirty="0">
              <a:solidFill>
                <a:srgbClr val="000090"/>
              </a:solidFill>
            </a:endParaRPr>
          </a:p>
          <a:p>
            <a:pPr lvl="1"/>
            <a:endParaRPr lang="en-US" dirty="0">
              <a:solidFill>
                <a:srgbClr val="000090"/>
              </a:solidFill>
            </a:endParaRPr>
          </a:p>
          <a:p>
            <a:pPr lvl="1"/>
            <a:r>
              <a:rPr lang="en-US" dirty="0" err="1">
                <a:solidFill>
                  <a:srgbClr val="000090"/>
                </a:solidFill>
              </a:rPr>
              <a:t>quantise</a:t>
            </a:r>
            <a:r>
              <a:rPr lang="en-US" dirty="0">
                <a:solidFill>
                  <a:srgbClr val="000090"/>
                </a:solidFill>
              </a:rPr>
              <a:t> small-scale (sub-Hubble) vacuum fluctuations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large-scale squeezed state, effectively classical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absorb into local </a:t>
            </a:r>
            <a:r>
              <a:rPr lang="en-US" i="1" dirty="0">
                <a:solidFill>
                  <a:srgbClr val="000090"/>
                </a:solidFill>
              </a:rPr>
              <a:t>stochastic</a:t>
            </a:r>
            <a:r>
              <a:rPr lang="en-US" dirty="0">
                <a:solidFill>
                  <a:srgbClr val="000090"/>
                </a:solidFill>
              </a:rPr>
              <a:t> FLRW background</a:t>
            </a:r>
          </a:p>
        </p:txBody>
      </p:sp>
      <p:pic>
        <p:nvPicPr>
          <p:cNvPr id="5" name="Picture 4" descr="varphi_=_varphi_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635" y="2028314"/>
            <a:ext cx="2451100" cy="444500"/>
          </a:xfrm>
          <a:prstGeom prst="rect">
            <a:avLst/>
          </a:prstGeom>
        </p:spPr>
      </p:pic>
      <p:pic>
        <p:nvPicPr>
          <p:cNvPr id="11" name="Picture 10" descr="=_int_0^k_cg_d^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053" y="3826227"/>
            <a:ext cx="6003005" cy="1028487"/>
          </a:xfrm>
          <a:prstGeom prst="rect">
            <a:avLst/>
          </a:prstGeom>
        </p:spPr>
      </p:pic>
      <p:pic>
        <p:nvPicPr>
          <p:cNvPr id="12" name="Picture 11" descr="varphi_=_varphi_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635" y="3372848"/>
            <a:ext cx="3530600" cy="406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C060DC-0FB1-394C-B4E7-12D78C95D5A9}"/>
              </a:ext>
            </a:extLst>
          </p:cNvPr>
          <p:cNvSpPr/>
          <p:nvPr/>
        </p:nvSpPr>
        <p:spPr>
          <a:xfrm>
            <a:off x="1208314" y="6123498"/>
            <a:ext cx="7478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err="1">
                <a:solidFill>
                  <a:srgbClr val="000090"/>
                </a:solidFill>
              </a:rPr>
              <a:t>Starobinsky</a:t>
            </a:r>
            <a:r>
              <a:rPr lang="en-US" dirty="0">
                <a:solidFill>
                  <a:srgbClr val="000090"/>
                </a:solidFill>
              </a:rPr>
              <a:t> (1986); </a:t>
            </a:r>
            <a:r>
              <a:rPr lang="en-US" dirty="0" err="1">
                <a:solidFill>
                  <a:srgbClr val="000090"/>
                </a:solidFill>
              </a:rPr>
              <a:t>Goncharov</a:t>
            </a:r>
            <a:r>
              <a:rPr lang="en-US" dirty="0">
                <a:solidFill>
                  <a:srgbClr val="000090"/>
                </a:solidFill>
              </a:rPr>
              <a:t>, Linde &amp; </a:t>
            </a:r>
            <a:r>
              <a:rPr lang="en-US" dirty="0" err="1">
                <a:solidFill>
                  <a:srgbClr val="000090"/>
                </a:solidFill>
              </a:rPr>
              <a:t>Mukhanov</a:t>
            </a:r>
            <a:r>
              <a:rPr lang="en-US" dirty="0">
                <a:solidFill>
                  <a:srgbClr val="000090"/>
                </a:solidFill>
              </a:rPr>
              <a:t> (1987)…</a:t>
            </a:r>
          </a:p>
          <a:p>
            <a:pPr algn="r"/>
            <a:r>
              <a:rPr lang="en-US" dirty="0">
                <a:solidFill>
                  <a:srgbClr val="000090"/>
                </a:solidFill>
              </a:rPr>
              <a:t>e.g., Garcia-</a:t>
            </a:r>
            <a:r>
              <a:rPr lang="en-US" dirty="0" err="1">
                <a:solidFill>
                  <a:srgbClr val="000090"/>
                </a:solidFill>
              </a:rPr>
              <a:t>Bellido</a:t>
            </a:r>
            <a:r>
              <a:rPr lang="en-US" dirty="0">
                <a:solidFill>
                  <a:srgbClr val="000090"/>
                </a:solidFill>
              </a:rPr>
              <a:t> &amp; Wands (1995)</a:t>
            </a:r>
          </a:p>
        </p:txBody>
      </p:sp>
    </p:spTree>
    <p:extLst>
      <p:ext uri="{BB962C8B-B14F-4D97-AF65-F5344CB8AC3E}">
        <p14:creationId xmlns:p14="http://schemas.microsoft.com/office/powerpoint/2010/main" val="1162477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844675"/>
            <a:ext cx="6346825" cy="2286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1800" i="1" dirty="0">
                <a:latin typeface="Tahoma" charset="0"/>
              </a:rPr>
              <a:t>Characteristic timescales for waves, </a:t>
            </a:r>
            <a:r>
              <a:rPr lang="en-GB" sz="1800" i="1" dirty="0" err="1">
                <a:latin typeface="Tahoma" charset="0"/>
              </a:rPr>
              <a:t>comoving</a:t>
            </a:r>
            <a:r>
              <a:rPr lang="en-GB" sz="1800" i="1" dirty="0">
                <a:latin typeface="Tahoma" charset="0"/>
              </a:rPr>
              <a:t> </a:t>
            </a:r>
            <a:r>
              <a:rPr lang="en-GB" sz="1800" i="1" dirty="0" err="1">
                <a:latin typeface="Tahoma" charset="0"/>
              </a:rPr>
              <a:t>wavemode</a:t>
            </a:r>
            <a:r>
              <a:rPr lang="en-GB" sz="1800" i="1" dirty="0">
                <a:latin typeface="Tahoma" charset="0"/>
              </a:rPr>
              <a:t> k</a:t>
            </a:r>
          </a:p>
          <a:p>
            <a:pPr eaLnBrk="1" hangingPunct="1"/>
            <a:r>
              <a:rPr lang="en-GB" sz="1800" i="1" dirty="0">
                <a:latin typeface="Tahoma" charset="0"/>
              </a:rPr>
              <a:t>small-scales , k/a &gt; H,  under-damped oscillator</a:t>
            </a:r>
          </a:p>
          <a:p>
            <a:pPr eaLnBrk="1" hangingPunct="1"/>
            <a:r>
              <a:rPr lang="en-GB" sz="1800" i="1" dirty="0">
                <a:latin typeface="Tahoma" charset="0"/>
              </a:rPr>
              <a:t>large-scales , k/a &lt; H,	over-damped</a:t>
            </a:r>
          </a:p>
          <a:p>
            <a:pPr algn="ctr" eaLnBrk="1" hangingPunct="1">
              <a:buFontTx/>
              <a:buNone/>
            </a:pPr>
            <a:endParaRPr lang="en-GB" sz="1800" dirty="0">
              <a:latin typeface="Tahoma" charset="0"/>
            </a:endParaRPr>
          </a:p>
        </p:txBody>
      </p:sp>
      <p:graphicFrame>
        <p:nvGraphicFramePr>
          <p:cNvPr id="282627" name="Object 5"/>
          <p:cNvGraphicFramePr>
            <a:graphicFrameLocks noChangeAspect="1"/>
          </p:cNvGraphicFramePr>
          <p:nvPr/>
        </p:nvGraphicFramePr>
        <p:xfrm>
          <a:off x="574675" y="1196975"/>
          <a:ext cx="4635500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19" name="Equation" r:id="rId3" imgW="1651000" imgH="228600" progId="Equation.3">
                  <p:embed/>
                </p:oleObj>
              </mc:Choice>
              <mc:Fallback>
                <p:oleObj name="Equation" r:id="rId3" imgW="1651000" imgH="228600" progId="Equation.3">
                  <p:embed/>
                  <p:pic>
                    <p:nvPicPr>
                      <p:cNvPr id="28262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75" y="1196975"/>
                        <a:ext cx="4635500" cy="642938"/>
                      </a:xfrm>
                      <a:prstGeom prst="rect">
                        <a:avLst/>
                      </a:prstGeom>
                      <a:solidFill>
                        <a:srgbClr val="F5C20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2628" name="Straight Arrow Connector 31"/>
          <p:cNvCxnSpPr>
            <a:cxnSpLocks noChangeShapeType="1"/>
          </p:cNvCxnSpPr>
          <p:nvPr/>
        </p:nvCxnSpPr>
        <p:spPr bwMode="auto">
          <a:xfrm>
            <a:off x="1071563" y="5143500"/>
            <a:ext cx="714375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82629" name="Straight Arrow Connector 33"/>
          <p:cNvCxnSpPr>
            <a:cxnSpLocks noChangeShapeType="1"/>
          </p:cNvCxnSpPr>
          <p:nvPr/>
        </p:nvCxnSpPr>
        <p:spPr bwMode="auto">
          <a:xfrm rot="5400000" flipH="1" flipV="1">
            <a:off x="2820194" y="4036219"/>
            <a:ext cx="2359025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82630" name="Straight Connector 38"/>
          <p:cNvCxnSpPr>
            <a:cxnSpLocks noChangeShapeType="1"/>
          </p:cNvCxnSpPr>
          <p:nvPr/>
        </p:nvCxnSpPr>
        <p:spPr bwMode="auto">
          <a:xfrm flipV="1">
            <a:off x="4000500" y="3357563"/>
            <a:ext cx="3714750" cy="1071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82631" name="Straight Connector 40"/>
          <p:cNvCxnSpPr>
            <a:cxnSpLocks noChangeShapeType="1"/>
          </p:cNvCxnSpPr>
          <p:nvPr/>
        </p:nvCxnSpPr>
        <p:spPr bwMode="auto">
          <a:xfrm flipV="1">
            <a:off x="4000500" y="3071813"/>
            <a:ext cx="3714750" cy="1071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82632" name="Straight Connector 41"/>
          <p:cNvCxnSpPr>
            <a:cxnSpLocks noChangeShapeType="1"/>
          </p:cNvCxnSpPr>
          <p:nvPr/>
        </p:nvCxnSpPr>
        <p:spPr bwMode="auto">
          <a:xfrm flipV="1">
            <a:off x="4000500" y="3643313"/>
            <a:ext cx="3714750" cy="1071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82633" name="Straight Connector 35"/>
          <p:cNvCxnSpPr>
            <a:cxnSpLocks noChangeShapeType="1"/>
          </p:cNvCxnSpPr>
          <p:nvPr/>
        </p:nvCxnSpPr>
        <p:spPr bwMode="auto">
          <a:xfrm flipV="1">
            <a:off x="4000500" y="2857500"/>
            <a:ext cx="3714750" cy="2000250"/>
          </a:xfrm>
          <a:prstGeom prst="line">
            <a:avLst/>
          </a:prstGeom>
          <a:noFill/>
          <a:ln w="317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82634" name="TextBox 56"/>
          <p:cNvSpPr txBox="1">
            <a:spLocks noChangeArrowheads="1"/>
          </p:cNvSpPr>
          <p:nvPr/>
        </p:nvSpPr>
        <p:spPr bwMode="auto">
          <a:xfrm>
            <a:off x="4929188" y="4429125"/>
            <a:ext cx="3786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800">
                <a:solidFill>
                  <a:srgbClr val="FFC000"/>
                </a:solidFill>
                <a:latin typeface="Tahoma" charset="0"/>
                <a:cs typeface="Tahoma" charset="0"/>
              </a:rPr>
              <a:t>Hubble length, H</a:t>
            </a:r>
            <a:r>
              <a:rPr lang="en-GB" sz="1800" baseline="30000">
                <a:solidFill>
                  <a:srgbClr val="FFC000"/>
                </a:solidFill>
                <a:latin typeface="Tahoma" charset="0"/>
                <a:cs typeface="Tahoma" charset="0"/>
              </a:rPr>
              <a:t>-1</a:t>
            </a:r>
            <a:r>
              <a:rPr lang="en-GB" sz="1800">
                <a:solidFill>
                  <a:srgbClr val="FFC000"/>
                </a:solidFill>
                <a:latin typeface="Tahoma" charset="0"/>
                <a:cs typeface="Tahoma" charset="0"/>
              </a:rPr>
              <a:t>, grows with time during radiation or matter eras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304800" y="3071813"/>
            <a:ext cx="3694113" cy="1771395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rgbClr val="FFFFFF"/>
              </a:gs>
              <a:gs pos="50000">
                <a:schemeClr val="accent1"/>
              </a:gs>
              <a:gs pos="75000">
                <a:schemeClr val="accent1"/>
              </a:gs>
              <a:gs pos="87000">
                <a:schemeClr val="accent1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304800" y="4143376"/>
            <a:ext cx="3695702" cy="1000006"/>
            <a:chOff x="304769" y="4143380"/>
            <a:chExt cx="3695728" cy="1000132"/>
          </a:xfrm>
        </p:grpSpPr>
        <p:cxnSp>
          <p:nvCxnSpPr>
            <p:cNvPr id="282638" name="Straight Connector 45"/>
            <p:cNvCxnSpPr>
              <a:cxnSpLocks noChangeShapeType="1"/>
            </p:cNvCxnSpPr>
            <p:nvPr/>
          </p:nvCxnSpPr>
          <p:spPr bwMode="auto">
            <a:xfrm>
              <a:off x="304769" y="4856003"/>
              <a:ext cx="3695728" cy="3345"/>
            </a:xfrm>
            <a:prstGeom prst="line">
              <a:avLst/>
            </a:prstGeom>
            <a:noFill/>
            <a:ln w="3175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82639" name="Straight Connector 48"/>
            <p:cNvCxnSpPr>
              <a:cxnSpLocks noChangeShapeType="1"/>
            </p:cNvCxnSpPr>
            <p:nvPr/>
          </p:nvCxnSpPr>
          <p:spPr bwMode="auto">
            <a:xfrm flipV="1">
              <a:off x="2571736" y="4714884"/>
              <a:ext cx="1428760" cy="4286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82640" name="Straight Connector 49"/>
            <p:cNvCxnSpPr>
              <a:cxnSpLocks noChangeShapeType="1"/>
            </p:cNvCxnSpPr>
            <p:nvPr/>
          </p:nvCxnSpPr>
          <p:spPr bwMode="auto">
            <a:xfrm flipV="1">
              <a:off x="1571604" y="4429132"/>
              <a:ext cx="2428892" cy="7143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82641" name="Straight Connector 50"/>
            <p:cNvCxnSpPr>
              <a:cxnSpLocks noChangeShapeType="1"/>
            </p:cNvCxnSpPr>
            <p:nvPr/>
          </p:nvCxnSpPr>
          <p:spPr bwMode="auto">
            <a:xfrm flipV="1">
              <a:off x="1000100" y="4143380"/>
              <a:ext cx="3000396" cy="857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0" name="TextBox 62"/>
          <p:cNvSpPr txBox="1">
            <a:spLocks noChangeArrowheads="1"/>
          </p:cNvSpPr>
          <p:nvPr/>
        </p:nvSpPr>
        <p:spPr bwMode="auto">
          <a:xfrm>
            <a:off x="7019925" y="5143500"/>
            <a:ext cx="1766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i="1" dirty="0">
                <a:solidFill>
                  <a:srgbClr val="F8F8F8"/>
                </a:solidFill>
                <a:cs typeface="ＭＳ Ｐゴシック" charset="0"/>
              </a:rPr>
              <a:t>N = </a:t>
            </a:r>
            <a:r>
              <a:rPr lang="en-GB" sz="3200" i="1" dirty="0" err="1">
                <a:solidFill>
                  <a:srgbClr val="F8F8F8"/>
                </a:solidFill>
                <a:cs typeface="ＭＳ Ｐゴシック" charset="0"/>
              </a:rPr>
              <a:t>ln</a:t>
            </a:r>
            <a:r>
              <a:rPr lang="en-GB" sz="3200" i="1" dirty="0">
                <a:solidFill>
                  <a:srgbClr val="F8F8F8"/>
                </a:solidFill>
                <a:cs typeface="ＭＳ Ｐゴシック" charset="0"/>
              </a:rPr>
              <a:t>(a)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65BF156-986F-6340-AE43-899191671D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4856027"/>
            <a:ext cx="3694113" cy="300174"/>
          </a:xfrm>
          <a:prstGeom prst="rect">
            <a:avLst/>
          </a:prstGeom>
          <a:gradFill flip="none" rotWithShape="1">
            <a:gsLst>
              <a:gs pos="5400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74675" y="3160519"/>
            <a:ext cx="26972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coarse-grained field</a:t>
            </a:r>
          </a:p>
          <a:p>
            <a:r>
              <a:rPr lang="en-US" dirty="0"/>
              <a:t>during inflation on super-Hubble scales</a:t>
            </a:r>
          </a:p>
          <a:p>
            <a:r>
              <a:rPr lang="el-GR" i="1" dirty="0"/>
              <a:t>φ</a:t>
            </a:r>
            <a:r>
              <a:rPr lang="en-US" i="1" baseline="-25000" dirty="0"/>
              <a:t>long</a:t>
            </a:r>
            <a:endParaRPr lang="en-US" i="1" dirty="0"/>
          </a:p>
          <a:p>
            <a:endParaRPr lang="en-US" i="1" dirty="0">
              <a:solidFill>
                <a:schemeClr val="tx2"/>
              </a:solidFill>
            </a:endParaRPr>
          </a:p>
          <a:p>
            <a:endParaRPr lang="en-US" i="1" dirty="0">
              <a:solidFill>
                <a:schemeClr val="tx2"/>
              </a:solidFill>
            </a:endParaRPr>
          </a:p>
          <a:p>
            <a:r>
              <a:rPr lang="el-GR" i="1" dirty="0">
                <a:solidFill>
                  <a:schemeClr val="tx2"/>
                </a:solidFill>
              </a:rPr>
              <a:t>φ</a:t>
            </a:r>
            <a:r>
              <a:rPr lang="en-US" i="1" baseline="-25000" dirty="0">
                <a:solidFill>
                  <a:schemeClr val="tx2"/>
                </a:solidFill>
              </a:rPr>
              <a:t>short</a:t>
            </a:r>
            <a:endParaRPr lang="en-US" i="1" dirty="0">
              <a:solidFill>
                <a:schemeClr val="tx2"/>
              </a:solidFill>
            </a:endParaRPr>
          </a:p>
          <a:p>
            <a:endParaRPr lang="en-US" i="1" dirty="0"/>
          </a:p>
        </p:txBody>
      </p:sp>
      <p:sp>
        <p:nvSpPr>
          <p:cNvPr id="25" name="TextBox 59">
            <a:extLst>
              <a:ext uri="{FF2B5EF4-FFF2-40B4-BE49-F238E27FC236}">
                <a16:creationId xmlns:a16="http://schemas.microsoft.com/office/drawing/2014/main" id="{CAEFCE3D-4652-4B45-816C-4A896450F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5181797"/>
            <a:ext cx="3784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initial quantum vacuum state for under-damped oscillator on sub-Hubble scales</a:t>
            </a: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6F6CEE3C-1F99-A947-8669-0E2CF1BE15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7" y="469900"/>
            <a:ext cx="8666649" cy="62865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>
                <a:ea typeface="+mj-ea"/>
                <a:cs typeface="+mj-cs"/>
              </a:rPr>
              <a:t>Wave equation for massless field in FRW cosmology:</a:t>
            </a:r>
          </a:p>
        </p:txBody>
      </p:sp>
    </p:spTree>
    <p:extLst>
      <p:ext uri="{BB962C8B-B14F-4D97-AF65-F5344CB8AC3E}">
        <p14:creationId xmlns:p14="http://schemas.microsoft.com/office/powerpoint/2010/main" val="384185669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32DC1-9BB1-B843-A760-BC805B06C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B4050-F508-9244-A852-F42783C76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577072" cy="4959096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2"/>
                </a:solidFill>
              </a:rPr>
              <a:t>motivation</a:t>
            </a:r>
          </a:p>
          <a:p>
            <a:r>
              <a:rPr lang="en-US" dirty="0">
                <a:solidFill>
                  <a:schemeClr val="tx2"/>
                </a:solidFill>
              </a:rPr>
              <a:t>classical + quantum inflation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two approaches to study primordial density perturbations</a:t>
            </a:r>
          </a:p>
          <a:p>
            <a:pPr lvl="2"/>
            <a:r>
              <a:rPr lang="en-US" dirty="0">
                <a:solidFill>
                  <a:schemeClr val="tx2"/>
                </a:solidFill>
              </a:rPr>
              <a:t>traditional perturbative </a:t>
            </a:r>
            <a:r>
              <a:rPr lang="el-GR" i="1" dirty="0">
                <a:solidFill>
                  <a:schemeClr val="tx2"/>
                </a:solidFill>
              </a:rPr>
              <a:t>δ</a:t>
            </a:r>
            <a:r>
              <a:rPr lang="en-US" i="1" dirty="0">
                <a:solidFill>
                  <a:schemeClr val="tx2"/>
                </a:solidFill>
              </a:rPr>
              <a:t>N</a:t>
            </a:r>
            <a:r>
              <a:rPr lang="en-US" dirty="0">
                <a:solidFill>
                  <a:schemeClr val="tx2"/>
                </a:solidFill>
              </a:rPr>
              <a:t> approach</a:t>
            </a:r>
          </a:p>
          <a:p>
            <a:pPr lvl="2"/>
            <a:r>
              <a:rPr lang="en-US" dirty="0">
                <a:solidFill>
                  <a:schemeClr val="tx2"/>
                </a:solidFill>
              </a:rPr>
              <a:t>non-perturbative stochastic </a:t>
            </a:r>
            <a:r>
              <a:rPr lang="el-GR" i="1" dirty="0">
                <a:solidFill>
                  <a:schemeClr val="tx2"/>
                </a:solidFill>
              </a:rPr>
              <a:t>δ</a:t>
            </a:r>
            <a:r>
              <a:rPr lang="en-US" i="1" dirty="0">
                <a:solidFill>
                  <a:schemeClr val="tx2"/>
                </a:solidFill>
              </a:rPr>
              <a:t>N</a:t>
            </a:r>
            <a:r>
              <a:rPr lang="en-US" dirty="0">
                <a:solidFill>
                  <a:schemeClr val="tx2"/>
                </a:solidFill>
              </a:rPr>
              <a:t> approach</a:t>
            </a:r>
          </a:p>
          <a:p>
            <a:r>
              <a:rPr lang="en-US" dirty="0">
                <a:solidFill>
                  <a:schemeClr val="tx2"/>
                </a:solidFill>
              </a:rPr>
              <a:t>stochastic inflation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Langevin equations for stochastic field evolution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Fokker-Planck description for probability distribution </a:t>
            </a:r>
            <a:r>
              <a:rPr lang="en-US" i="1" dirty="0">
                <a:solidFill>
                  <a:schemeClr val="tx2"/>
                </a:solidFill>
              </a:rPr>
              <a:t>P(</a:t>
            </a:r>
            <a:r>
              <a:rPr lang="el-GR" i="1" dirty="0">
                <a:solidFill>
                  <a:schemeClr val="tx2"/>
                </a:solidFill>
              </a:rPr>
              <a:t>φ</a:t>
            </a:r>
            <a:r>
              <a:rPr lang="en-GB" i="1" dirty="0">
                <a:solidFill>
                  <a:schemeClr val="tx2"/>
                </a:solidFill>
              </a:rPr>
              <a:t>|N</a:t>
            </a:r>
            <a:r>
              <a:rPr lang="en-US" i="1" dirty="0">
                <a:solidFill>
                  <a:schemeClr val="tx2"/>
                </a:solidFill>
              </a:rPr>
              <a:t>)</a:t>
            </a:r>
          </a:p>
          <a:p>
            <a:r>
              <a:rPr lang="en-US" dirty="0">
                <a:solidFill>
                  <a:schemeClr val="tx2"/>
                </a:solidFill>
              </a:rPr>
              <a:t>stochastic </a:t>
            </a:r>
            <a:r>
              <a:rPr lang="el-GR" i="1" dirty="0">
                <a:solidFill>
                  <a:schemeClr val="tx2"/>
                </a:solidFill>
              </a:rPr>
              <a:t>δ</a:t>
            </a:r>
            <a:r>
              <a:rPr lang="en-US" i="1" dirty="0">
                <a:solidFill>
                  <a:schemeClr val="tx2"/>
                </a:solidFill>
              </a:rPr>
              <a:t>N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invert Fokker-Planck description to obtain </a:t>
            </a:r>
            <a:r>
              <a:rPr lang="en-US" i="1" dirty="0">
                <a:solidFill>
                  <a:schemeClr val="tx2"/>
                </a:solidFill>
              </a:rPr>
              <a:t>P(N|</a:t>
            </a:r>
            <a:r>
              <a:rPr lang="el-GR" i="1" dirty="0">
                <a:solidFill>
                  <a:schemeClr val="tx2"/>
                </a:solidFill>
              </a:rPr>
              <a:t>φ</a:t>
            </a:r>
            <a:r>
              <a:rPr lang="en-GB" i="1" baseline="-25000" dirty="0">
                <a:solidFill>
                  <a:schemeClr val="tx2"/>
                </a:solidFill>
              </a:rPr>
              <a:t>in </a:t>
            </a:r>
            <a:r>
              <a:rPr lang="en-GB" i="1" dirty="0">
                <a:solidFill>
                  <a:schemeClr val="tx2"/>
                </a:solidFill>
              </a:rPr>
              <a:t>,</a:t>
            </a:r>
            <a:r>
              <a:rPr lang="el-GR" i="1" dirty="0">
                <a:solidFill>
                  <a:schemeClr val="tx2"/>
                </a:solidFill>
              </a:rPr>
              <a:t>φ</a:t>
            </a:r>
            <a:r>
              <a:rPr lang="en-GB" i="1" baseline="-25000" dirty="0">
                <a:solidFill>
                  <a:schemeClr val="tx2"/>
                </a:solidFill>
              </a:rPr>
              <a:t>end</a:t>
            </a:r>
            <a:r>
              <a:rPr lang="en-US" i="1" dirty="0">
                <a:solidFill>
                  <a:schemeClr val="tx2"/>
                </a:solidFill>
              </a:rPr>
              <a:t>)</a:t>
            </a:r>
          </a:p>
          <a:p>
            <a:r>
              <a:rPr lang="en-US" dirty="0">
                <a:solidFill>
                  <a:schemeClr val="tx2"/>
                </a:solidFill>
              </a:rPr>
              <a:t>examples and open questions</a:t>
            </a:r>
          </a:p>
          <a:p>
            <a:r>
              <a:rPr lang="en-US" dirty="0">
                <a:solidFill>
                  <a:schemeClr val="tx2"/>
                </a:solidFill>
              </a:rPr>
              <a:t>summary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791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1F497D"/>
                </a:solidFill>
                <a:latin typeface="Calibri" charset="0"/>
              </a:rPr>
              <a:t>Stochastic inflation:</a:t>
            </a:r>
          </a:p>
        </p:txBody>
      </p:sp>
      <p:sp>
        <p:nvSpPr>
          <p:cNvPr id="21094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23514" cy="4525963"/>
          </a:xfrm>
        </p:spPr>
        <p:txBody>
          <a:bodyPr/>
          <a:lstStyle/>
          <a:p>
            <a:r>
              <a:rPr lang="en-US" sz="2400" dirty="0">
                <a:latin typeface="Calibri" charset="0"/>
              </a:rPr>
              <a:t>classical evolution of long-wavelength field + momentum,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φ,π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Calibri" charset="0"/>
              </a:rPr>
              <a:t>, with respect to e-folds, N:</a:t>
            </a:r>
          </a:p>
        </p:txBody>
      </p:sp>
      <p:grpSp>
        <p:nvGrpSpPr>
          <p:cNvPr id="194569" name="Group 5"/>
          <p:cNvGrpSpPr>
            <a:grpSpLocks noChangeAspect="1"/>
          </p:cNvGrpSpPr>
          <p:nvPr/>
        </p:nvGrpSpPr>
        <p:grpSpPr bwMode="auto">
          <a:xfrm>
            <a:off x="5508625" y="260350"/>
            <a:ext cx="2667000" cy="1233488"/>
            <a:chOff x="3360" y="240"/>
            <a:chExt cx="2160" cy="792"/>
          </a:xfrm>
        </p:grpSpPr>
        <p:sp>
          <p:nvSpPr>
            <p:cNvPr id="194570" name="Line 6"/>
            <p:cNvSpPr>
              <a:spLocks noChangeAspect="1" noChangeShapeType="1"/>
            </p:cNvSpPr>
            <p:nvPr/>
          </p:nvSpPr>
          <p:spPr bwMode="auto">
            <a:xfrm flipV="1">
              <a:off x="3984" y="2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1" name="Line 7"/>
            <p:cNvSpPr>
              <a:spLocks noChangeAspect="1" noChangeShapeType="1"/>
            </p:cNvSpPr>
            <p:nvPr/>
          </p:nvSpPr>
          <p:spPr bwMode="auto">
            <a:xfrm>
              <a:off x="3408" y="864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2" name="Freeform 8"/>
            <p:cNvSpPr>
              <a:spLocks noChangeAspect="1"/>
            </p:cNvSpPr>
            <p:nvPr/>
          </p:nvSpPr>
          <p:spPr bwMode="auto">
            <a:xfrm>
              <a:off x="3360" y="336"/>
              <a:ext cx="2112" cy="464"/>
            </a:xfrm>
            <a:custGeom>
              <a:avLst/>
              <a:gdLst>
                <a:gd name="T0" fmla="*/ 0 w 2112"/>
                <a:gd name="T1" fmla="*/ 192 h 464"/>
                <a:gd name="T2" fmla="*/ 720 w 2112"/>
                <a:gd name="T3" fmla="*/ 432 h 464"/>
                <a:gd name="T4" fmla="*/ 2112 w 2112"/>
                <a:gd name="T5" fmla="*/ 0 h 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12" h="464">
                  <a:moveTo>
                    <a:pt x="0" y="192"/>
                  </a:moveTo>
                  <a:cubicBezTo>
                    <a:pt x="184" y="328"/>
                    <a:pt x="368" y="464"/>
                    <a:pt x="720" y="432"/>
                  </a:cubicBezTo>
                  <a:cubicBezTo>
                    <a:pt x="1072" y="400"/>
                    <a:pt x="1592" y="200"/>
                    <a:pt x="2112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3" name="Oval 9"/>
            <p:cNvSpPr>
              <a:spLocks noChangeAspect="1" noChangeArrowheads="1"/>
            </p:cNvSpPr>
            <p:nvPr/>
          </p:nvSpPr>
          <p:spPr bwMode="auto">
            <a:xfrm>
              <a:off x="5040" y="384"/>
              <a:ext cx="95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4" name="Text Box 10"/>
            <p:cNvSpPr txBox="1">
              <a:spLocks noChangeAspect="1" noChangeArrowheads="1"/>
            </p:cNvSpPr>
            <p:nvPr/>
          </p:nvSpPr>
          <p:spPr bwMode="auto">
            <a:xfrm>
              <a:off x="5183" y="816"/>
              <a:ext cx="33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</a:t>
              </a:r>
              <a:endParaRPr lang="en-GB" sz="1600">
                <a:solidFill>
                  <a:srgbClr val="1F497D"/>
                </a:solidFill>
              </a:endParaRPr>
            </a:p>
          </p:txBody>
        </p:sp>
        <p:sp>
          <p:nvSpPr>
            <p:cNvPr id="194575" name="Text Box 11"/>
            <p:cNvSpPr txBox="1">
              <a:spLocks noChangeAspect="1" noChangeArrowheads="1"/>
            </p:cNvSpPr>
            <p:nvPr/>
          </p:nvSpPr>
          <p:spPr bwMode="auto">
            <a:xfrm>
              <a:off x="3456" y="240"/>
              <a:ext cx="52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V()</a:t>
              </a:r>
            </a:p>
          </p:txBody>
        </p:sp>
        <p:sp>
          <p:nvSpPr>
            <p:cNvPr id="194576" name="Line 12"/>
            <p:cNvSpPr>
              <a:spLocks noChangeAspect="1" noChangeShapeType="1"/>
            </p:cNvSpPr>
            <p:nvPr/>
          </p:nvSpPr>
          <p:spPr bwMode="auto">
            <a:xfrm flipH="1">
              <a:off x="4797" y="432"/>
              <a:ext cx="243" cy="8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B7A3642-E181-CF41-9283-9A97504BD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2577193"/>
            <a:ext cx="30226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29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Line 12">
            <a:extLst>
              <a:ext uri="{FF2B5EF4-FFF2-40B4-BE49-F238E27FC236}">
                <a16:creationId xmlns:a16="http://schemas.microsoft.com/office/drawing/2014/main" id="{E3C5891B-84FF-5442-A8E9-C4A1AB5D29CD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7399258" y="432562"/>
            <a:ext cx="484701" cy="203794"/>
          </a:xfrm>
          <a:prstGeom prst="line">
            <a:avLst/>
          </a:prstGeom>
          <a:noFill/>
          <a:ln w="25400">
            <a:solidFill>
              <a:schemeClr val="accent6"/>
            </a:solidFill>
            <a:round/>
            <a:headEnd type="triangle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1F497D"/>
                </a:solidFill>
                <a:latin typeface="Calibri" charset="0"/>
              </a:rPr>
              <a:t>Stochastic inflation:</a:t>
            </a:r>
          </a:p>
        </p:txBody>
      </p:sp>
      <p:sp>
        <p:nvSpPr>
          <p:cNvPr id="210946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539843" cy="4525963"/>
          </a:xfrm>
        </p:spPr>
        <p:txBody>
          <a:bodyPr/>
          <a:lstStyle/>
          <a:p>
            <a:r>
              <a:rPr lang="en-US" sz="2400" dirty="0">
                <a:latin typeface="Calibri" charset="0"/>
              </a:rPr>
              <a:t>Langevin evolution of long-wavelength field + momentum,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φ,π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Calibri" charset="0"/>
              </a:rPr>
              <a:t>, with respect to e-folds, N, </a:t>
            </a:r>
            <a:r>
              <a:rPr lang="en-US" sz="2400" i="1" dirty="0">
                <a:latin typeface="Calibri" charset="0"/>
              </a:rPr>
              <a:t>(see talk by Julien Grain)</a:t>
            </a: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r>
              <a:rPr lang="en-US" sz="2400" dirty="0">
                <a:solidFill>
                  <a:schemeClr val="accent6"/>
                </a:solidFill>
                <a:latin typeface="Calibri" charset="0"/>
              </a:rPr>
              <a:t>stochastic kicks from small scale quantum fluctuations:</a:t>
            </a:r>
          </a:p>
          <a:p>
            <a:endParaRPr lang="en-US" sz="16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pPr marL="0" indent="0" algn="r">
              <a:buNone/>
            </a:pPr>
            <a:endParaRPr lang="en-US" sz="2000" dirty="0">
              <a:solidFill>
                <a:schemeClr val="accent6"/>
              </a:solidFill>
              <a:latin typeface="Calibri" charset="0"/>
            </a:endParaRPr>
          </a:p>
          <a:p>
            <a:pPr marL="0" indent="0" algn="r">
              <a:buNone/>
            </a:pPr>
            <a:r>
              <a:rPr lang="en-US" sz="2000" dirty="0">
                <a:solidFill>
                  <a:schemeClr val="accent6"/>
                </a:solidFill>
                <a:latin typeface="Calibri" charset="0"/>
              </a:rPr>
              <a:t>Grain &amp; </a:t>
            </a:r>
            <a:r>
              <a:rPr lang="en-US" sz="2000" dirty="0" err="1">
                <a:solidFill>
                  <a:schemeClr val="accent6"/>
                </a:solidFill>
                <a:latin typeface="Calibri" charset="0"/>
              </a:rPr>
              <a:t>Vennin</a:t>
            </a:r>
            <a:r>
              <a:rPr lang="en-US" sz="2000" dirty="0">
                <a:solidFill>
                  <a:schemeClr val="accent6"/>
                </a:solidFill>
                <a:latin typeface="Calibri" charset="0"/>
              </a:rPr>
              <a:t> (2017)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617A1-3F4F-0D46-890B-0B3B459E3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0" y="2709635"/>
            <a:ext cx="609600" cy="393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3FA4B6-4301-914C-B50D-991050F6F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057" y="3494881"/>
            <a:ext cx="609600" cy="368300"/>
          </a:xfrm>
          <a:prstGeom prst="rect">
            <a:avLst/>
          </a:prstGeom>
        </p:spPr>
      </p:pic>
      <p:grpSp>
        <p:nvGrpSpPr>
          <p:cNvPr id="16" name="Group 5">
            <a:extLst>
              <a:ext uri="{FF2B5EF4-FFF2-40B4-BE49-F238E27FC236}">
                <a16:creationId xmlns:a16="http://schemas.microsoft.com/office/drawing/2014/main" id="{81766B1A-BEF7-B74D-A6B7-D11576F07CE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08625" y="260350"/>
            <a:ext cx="2667000" cy="1233488"/>
            <a:chOff x="3360" y="240"/>
            <a:chExt cx="2160" cy="792"/>
          </a:xfrm>
        </p:grpSpPr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59867940-90C1-0742-82FC-8DF987111CA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3984" y="2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Line 7">
              <a:extLst>
                <a:ext uri="{FF2B5EF4-FFF2-40B4-BE49-F238E27FC236}">
                  <a16:creationId xmlns:a16="http://schemas.microsoft.com/office/drawing/2014/main" id="{C6611070-0BD5-8B48-B5EB-7FD36E172FC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408" y="864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044D2F9D-76D1-5642-87B0-0728F9741A9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60" y="336"/>
              <a:ext cx="2112" cy="464"/>
            </a:xfrm>
            <a:custGeom>
              <a:avLst/>
              <a:gdLst>
                <a:gd name="T0" fmla="*/ 0 w 2112"/>
                <a:gd name="T1" fmla="*/ 192 h 464"/>
                <a:gd name="T2" fmla="*/ 720 w 2112"/>
                <a:gd name="T3" fmla="*/ 432 h 464"/>
                <a:gd name="T4" fmla="*/ 2112 w 2112"/>
                <a:gd name="T5" fmla="*/ 0 h 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12" h="464">
                  <a:moveTo>
                    <a:pt x="0" y="192"/>
                  </a:moveTo>
                  <a:cubicBezTo>
                    <a:pt x="184" y="328"/>
                    <a:pt x="368" y="464"/>
                    <a:pt x="720" y="432"/>
                  </a:cubicBezTo>
                  <a:cubicBezTo>
                    <a:pt x="1072" y="400"/>
                    <a:pt x="1592" y="200"/>
                    <a:pt x="2112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Oval 9">
              <a:extLst>
                <a:ext uri="{FF2B5EF4-FFF2-40B4-BE49-F238E27FC236}">
                  <a16:creationId xmlns:a16="http://schemas.microsoft.com/office/drawing/2014/main" id="{D825C4F3-5E46-0C43-86A7-51426A2350F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40" y="384"/>
              <a:ext cx="95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Text Box 10">
              <a:extLst>
                <a:ext uri="{FF2B5EF4-FFF2-40B4-BE49-F238E27FC236}">
                  <a16:creationId xmlns:a16="http://schemas.microsoft.com/office/drawing/2014/main" id="{4CE57FE8-9A3A-2646-854C-430635ED1813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183" y="816"/>
              <a:ext cx="33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</a:t>
              </a:r>
              <a:endParaRPr lang="en-GB" sz="1600">
                <a:solidFill>
                  <a:srgbClr val="1F497D"/>
                </a:solidFill>
              </a:endParaRPr>
            </a:p>
          </p:txBody>
        </p:sp>
        <p:sp>
          <p:nvSpPr>
            <p:cNvPr id="22" name="Text Box 11">
              <a:extLst>
                <a:ext uri="{FF2B5EF4-FFF2-40B4-BE49-F238E27FC236}">
                  <a16:creationId xmlns:a16="http://schemas.microsoft.com/office/drawing/2014/main" id="{A3C96DDF-FEDA-8C4C-9D36-E163CEA3EDD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456" y="240"/>
              <a:ext cx="52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V()</a:t>
              </a:r>
            </a:p>
          </p:txBody>
        </p:sp>
        <p:sp>
          <p:nvSpPr>
            <p:cNvPr id="23" name="Line 12">
              <a:extLst>
                <a:ext uri="{FF2B5EF4-FFF2-40B4-BE49-F238E27FC236}">
                  <a16:creationId xmlns:a16="http://schemas.microsoft.com/office/drawing/2014/main" id="{00C658F5-EE95-5840-AA4E-E0EB0CB9677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4797" y="432"/>
              <a:ext cx="243" cy="8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27D08D7-2142-7F4E-8DD3-4CBFC7DBC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" y="4622889"/>
            <a:ext cx="7467600" cy="8672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F70FC8-815A-D740-9BD6-79D0C94C83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2577193"/>
            <a:ext cx="30226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46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1EB0326-4328-2048-A2E7-891CEFFCD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2577193"/>
            <a:ext cx="3022600" cy="1409700"/>
          </a:xfrm>
          <a:prstGeom prst="rect">
            <a:avLst/>
          </a:prstGeom>
        </p:spPr>
      </p:pic>
      <p:sp>
        <p:nvSpPr>
          <p:cNvPr id="24" name="Line 12">
            <a:extLst>
              <a:ext uri="{FF2B5EF4-FFF2-40B4-BE49-F238E27FC236}">
                <a16:creationId xmlns:a16="http://schemas.microsoft.com/office/drawing/2014/main" id="{E3C5891B-84FF-5442-A8E9-C4A1AB5D29CD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7399258" y="432562"/>
            <a:ext cx="484701" cy="203794"/>
          </a:xfrm>
          <a:prstGeom prst="line">
            <a:avLst/>
          </a:prstGeom>
          <a:noFill/>
          <a:ln w="25400">
            <a:solidFill>
              <a:schemeClr val="accent6"/>
            </a:solidFill>
            <a:round/>
            <a:headEnd type="triangle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1F497D"/>
                </a:solidFill>
                <a:latin typeface="Calibri" charset="0"/>
              </a:rPr>
              <a:t>Stochastic inflation:</a:t>
            </a:r>
          </a:p>
        </p:txBody>
      </p:sp>
      <p:sp>
        <p:nvSpPr>
          <p:cNvPr id="21094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sz="2400" dirty="0">
                <a:latin typeface="Calibri" charset="0"/>
              </a:rPr>
              <a:t>Langevin evolution of long-wavelength field + momentum,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φ,π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Calibri" charset="0"/>
              </a:rPr>
              <a:t>, with respect to e-folds, N: </a:t>
            </a: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Calibri" charset="0"/>
              </a:rPr>
              <a:t>slow roll</a:t>
            </a:r>
            <a:r>
              <a:rPr lang="en-US" sz="2400" dirty="0">
                <a:solidFill>
                  <a:schemeClr val="accent6"/>
                </a:solidFill>
                <a:latin typeface="Calibri" charset="0"/>
              </a:rPr>
              <a:t>, massless field in super-Hubble limit (</a:t>
            </a:r>
            <a:r>
              <a:rPr lang="en-US" sz="2400" i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i="1" baseline="-25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cg</a:t>
            </a:r>
            <a:r>
              <a:rPr lang="en-US" sz="24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&lt;&lt;</a:t>
            </a:r>
            <a:r>
              <a:rPr lang="en-US" sz="2400" i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</a:t>
            </a:r>
            <a:r>
              <a:rPr lang="en-US" sz="2400" dirty="0">
                <a:solidFill>
                  <a:schemeClr val="accent6"/>
                </a:solidFill>
                <a:latin typeface="Calibri" charset="0"/>
              </a:rPr>
              <a:t>):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617A1-3F4F-0D46-890B-0B3B459E3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0" y="2709635"/>
            <a:ext cx="609600" cy="393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3FA4B6-4301-914C-B50D-991050F6F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7057" y="3494881"/>
            <a:ext cx="609600" cy="368300"/>
          </a:xfrm>
          <a:prstGeom prst="rect">
            <a:avLst/>
          </a:prstGeom>
        </p:spPr>
      </p:pic>
      <p:grpSp>
        <p:nvGrpSpPr>
          <p:cNvPr id="16" name="Group 5">
            <a:extLst>
              <a:ext uri="{FF2B5EF4-FFF2-40B4-BE49-F238E27FC236}">
                <a16:creationId xmlns:a16="http://schemas.microsoft.com/office/drawing/2014/main" id="{81766B1A-BEF7-B74D-A6B7-D11576F07CE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08625" y="260350"/>
            <a:ext cx="2667000" cy="1233488"/>
            <a:chOff x="3360" y="240"/>
            <a:chExt cx="2160" cy="792"/>
          </a:xfrm>
        </p:grpSpPr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59867940-90C1-0742-82FC-8DF987111CA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3984" y="2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Line 7">
              <a:extLst>
                <a:ext uri="{FF2B5EF4-FFF2-40B4-BE49-F238E27FC236}">
                  <a16:creationId xmlns:a16="http://schemas.microsoft.com/office/drawing/2014/main" id="{C6611070-0BD5-8B48-B5EB-7FD36E172FC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408" y="864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044D2F9D-76D1-5642-87B0-0728F9741A9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60" y="336"/>
              <a:ext cx="2112" cy="464"/>
            </a:xfrm>
            <a:custGeom>
              <a:avLst/>
              <a:gdLst>
                <a:gd name="T0" fmla="*/ 0 w 2112"/>
                <a:gd name="T1" fmla="*/ 192 h 464"/>
                <a:gd name="T2" fmla="*/ 720 w 2112"/>
                <a:gd name="T3" fmla="*/ 432 h 464"/>
                <a:gd name="T4" fmla="*/ 2112 w 2112"/>
                <a:gd name="T5" fmla="*/ 0 h 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12" h="464">
                  <a:moveTo>
                    <a:pt x="0" y="192"/>
                  </a:moveTo>
                  <a:cubicBezTo>
                    <a:pt x="184" y="328"/>
                    <a:pt x="368" y="464"/>
                    <a:pt x="720" y="432"/>
                  </a:cubicBezTo>
                  <a:cubicBezTo>
                    <a:pt x="1072" y="400"/>
                    <a:pt x="1592" y="200"/>
                    <a:pt x="2112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Oval 9">
              <a:extLst>
                <a:ext uri="{FF2B5EF4-FFF2-40B4-BE49-F238E27FC236}">
                  <a16:creationId xmlns:a16="http://schemas.microsoft.com/office/drawing/2014/main" id="{D825C4F3-5E46-0C43-86A7-51426A2350F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40" y="384"/>
              <a:ext cx="95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Text Box 10">
              <a:extLst>
                <a:ext uri="{FF2B5EF4-FFF2-40B4-BE49-F238E27FC236}">
                  <a16:creationId xmlns:a16="http://schemas.microsoft.com/office/drawing/2014/main" id="{4CE57FE8-9A3A-2646-854C-430635ED1813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183" y="816"/>
              <a:ext cx="33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</a:t>
              </a:r>
              <a:endParaRPr lang="en-GB" sz="1600">
                <a:solidFill>
                  <a:srgbClr val="1F497D"/>
                </a:solidFill>
              </a:endParaRPr>
            </a:p>
          </p:txBody>
        </p:sp>
        <p:sp>
          <p:nvSpPr>
            <p:cNvPr id="22" name="Text Box 11">
              <a:extLst>
                <a:ext uri="{FF2B5EF4-FFF2-40B4-BE49-F238E27FC236}">
                  <a16:creationId xmlns:a16="http://schemas.microsoft.com/office/drawing/2014/main" id="{A3C96DDF-FEDA-8C4C-9D36-E163CEA3EDD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456" y="240"/>
              <a:ext cx="52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V()</a:t>
              </a:r>
            </a:p>
          </p:txBody>
        </p:sp>
        <p:sp>
          <p:nvSpPr>
            <p:cNvPr id="23" name="Line 12">
              <a:extLst>
                <a:ext uri="{FF2B5EF4-FFF2-40B4-BE49-F238E27FC236}">
                  <a16:creationId xmlns:a16="http://schemas.microsoft.com/office/drawing/2014/main" id="{00C658F5-EE95-5840-AA4E-E0EB0CB9677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4797" y="432"/>
              <a:ext cx="243" cy="8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0AADF55-0A9A-F247-98E0-CCF41D3AF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4733579"/>
            <a:ext cx="7467600" cy="74792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7F324F9-98E5-A34A-9FE7-2BD1E10C5CBD}"/>
              </a:ext>
            </a:extLst>
          </p:cNvPr>
          <p:cNvSpPr txBox="1"/>
          <p:nvPr/>
        </p:nvSpPr>
        <p:spPr>
          <a:xfrm>
            <a:off x="1219200" y="3165595"/>
            <a:ext cx="1008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>
                    <a:alpha val="68000"/>
                  </a:srgbClr>
                </a:solidFill>
              </a:rPr>
              <a:t>✘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A07C48-0671-4341-8DBB-169815FCBBED}"/>
              </a:ext>
            </a:extLst>
          </p:cNvPr>
          <p:cNvSpPr txBox="1"/>
          <p:nvPr/>
        </p:nvSpPr>
        <p:spPr>
          <a:xfrm>
            <a:off x="4796413" y="3213078"/>
            <a:ext cx="1008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>
                    <a:alpha val="68000"/>
                  </a:srgbClr>
                </a:solidFill>
              </a:rPr>
              <a:t>✘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10DBF7-E140-D34A-AC3E-B1AC890B9606}"/>
              </a:ext>
            </a:extLst>
          </p:cNvPr>
          <p:cNvSpPr txBox="1"/>
          <p:nvPr/>
        </p:nvSpPr>
        <p:spPr>
          <a:xfrm>
            <a:off x="2945108" y="3424018"/>
            <a:ext cx="810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>
                    <a:alpha val="68000"/>
                  </a:srgbClr>
                </a:solidFill>
              </a:rPr>
              <a:t>✘</a:t>
            </a:r>
          </a:p>
        </p:txBody>
      </p:sp>
    </p:spTree>
    <p:extLst>
      <p:ext uri="{BB962C8B-B14F-4D97-AF65-F5344CB8AC3E}">
        <p14:creationId xmlns:p14="http://schemas.microsoft.com/office/powerpoint/2010/main" val="6650672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1EB0326-4328-2048-A2E7-891CEFFCD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2577193"/>
            <a:ext cx="3022600" cy="1409700"/>
          </a:xfrm>
          <a:prstGeom prst="rect">
            <a:avLst/>
          </a:prstGeom>
        </p:spPr>
      </p:pic>
      <p:sp>
        <p:nvSpPr>
          <p:cNvPr id="24" name="Line 12">
            <a:extLst>
              <a:ext uri="{FF2B5EF4-FFF2-40B4-BE49-F238E27FC236}">
                <a16:creationId xmlns:a16="http://schemas.microsoft.com/office/drawing/2014/main" id="{E3C5891B-84FF-5442-A8E9-C4A1AB5D29CD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7399258" y="432562"/>
            <a:ext cx="484701" cy="203794"/>
          </a:xfrm>
          <a:prstGeom prst="line">
            <a:avLst/>
          </a:prstGeom>
          <a:noFill/>
          <a:ln w="25400">
            <a:solidFill>
              <a:schemeClr val="accent6"/>
            </a:solidFill>
            <a:round/>
            <a:headEnd type="triangle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1F497D"/>
                </a:solidFill>
                <a:latin typeface="Calibri" charset="0"/>
              </a:rPr>
              <a:t>Stochastic inflation:</a:t>
            </a:r>
          </a:p>
        </p:txBody>
      </p:sp>
      <p:sp>
        <p:nvSpPr>
          <p:cNvPr id="21094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sz="2400" dirty="0">
                <a:latin typeface="Calibri" charset="0"/>
              </a:rPr>
              <a:t>Langevin evolution of long-wavelength field + momentum,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φ,π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Calibri" charset="0"/>
              </a:rPr>
              <a:t>, with respect to e-folds, N: </a:t>
            </a:r>
            <a:r>
              <a:rPr lang="en-US" sz="2000" dirty="0">
                <a:solidFill>
                  <a:schemeClr val="accent4"/>
                </a:solidFill>
                <a:latin typeface="Calibri" charset="0"/>
              </a:rPr>
              <a:t>(</a:t>
            </a:r>
            <a:r>
              <a:rPr lang="en-US" sz="2000" dirty="0" err="1">
                <a:solidFill>
                  <a:schemeClr val="accent4"/>
                </a:solidFill>
                <a:latin typeface="Calibri" charset="0"/>
              </a:rPr>
              <a:t>Firouzjahi</a:t>
            </a:r>
            <a:r>
              <a:rPr lang="en-US" sz="2000" dirty="0">
                <a:solidFill>
                  <a:schemeClr val="accent4"/>
                </a:solidFill>
                <a:latin typeface="Calibri" charset="0"/>
              </a:rPr>
              <a:t>, </a:t>
            </a:r>
            <a:r>
              <a:rPr lang="en-US" sz="2000" dirty="0" err="1">
                <a:solidFill>
                  <a:schemeClr val="accent4"/>
                </a:solidFill>
                <a:latin typeface="Calibri" charset="0"/>
              </a:rPr>
              <a:t>Nassiri</a:t>
            </a:r>
            <a:r>
              <a:rPr lang="en-US" sz="2000" dirty="0">
                <a:solidFill>
                  <a:schemeClr val="accent4"/>
                </a:solidFill>
                <a:latin typeface="Calibri" charset="0"/>
              </a:rPr>
              <a:t>-Rad &amp; </a:t>
            </a:r>
            <a:r>
              <a:rPr lang="en-US" sz="2000" dirty="0" err="1">
                <a:solidFill>
                  <a:schemeClr val="accent4"/>
                </a:solidFill>
                <a:latin typeface="Calibri" charset="0"/>
              </a:rPr>
              <a:t>Noorbala</a:t>
            </a:r>
            <a:r>
              <a:rPr lang="en-US" sz="2000" dirty="0">
                <a:solidFill>
                  <a:schemeClr val="accent4"/>
                </a:solidFill>
                <a:latin typeface="Calibri" charset="0"/>
              </a:rPr>
              <a:t> (2018)</a:t>
            </a: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r>
              <a:rPr lang="en-US" sz="2400" b="1" dirty="0">
                <a:solidFill>
                  <a:schemeClr val="accent4"/>
                </a:solidFill>
                <a:latin typeface="Calibri" charset="0"/>
              </a:rPr>
              <a:t>ultra-slow roll</a:t>
            </a:r>
            <a:r>
              <a:rPr lang="en-US" sz="2400" dirty="0">
                <a:solidFill>
                  <a:schemeClr val="accent6"/>
                </a:solidFill>
                <a:latin typeface="Calibri" charset="0"/>
              </a:rPr>
              <a:t>, massless field in super-Hubble limit (</a:t>
            </a:r>
            <a:r>
              <a:rPr lang="en-US" sz="2400" i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i="1" baseline="-25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cg</a:t>
            </a:r>
            <a:r>
              <a:rPr lang="en-US" sz="24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&lt;&lt;</a:t>
            </a:r>
            <a:r>
              <a:rPr lang="en-US" sz="2400" i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</a:t>
            </a:r>
            <a:r>
              <a:rPr lang="en-US" sz="2400" dirty="0">
                <a:solidFill>
                  <a:schemeClr val="accent6"/>
                </a:solidFill>
                <a:latin typeface="Calibri" charset="0"/>
              </a:rPr>
              <a:t>):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617A1-3F4F-0D46-890B-0B3B459E3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0" y="2709635"/>
            <a:ext cx="609600" cy="393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3FA4B6-4301-914C-B50D-991050F6F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7057" y="3494881"/>
            <a:ext cx="609600" cy="368300"/>
          </a:xfrm>
          <a:prstGeom prst="rect">
            <a:avLst/>
          </a:prstGeom>
        </p:spPr>
      </p:pic>
      <p:grpSp>
        <p:nvGrpSpPr>
          <p:cNvPr id="16" name="Group 5">
            <a:extLst>
              <a:ext uri="{FF2B5EF4-FFF2-40B4-BE49-F238E27FC236}">
                <a16:creationId xmlns:a16="http://schemas.microsoft.com/office/drawing/2014/main" id="{81766B1A-BEF7-B74D-A6B7-D11576F07CE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08625" y="260350"/>
            <a:ext cx="2667000" cy="1233488"/>
            <a:chOff x="3360" y="240"/>
            <a:chExt cx="2160" cy="792"/>
          </a:xfrm>
        </p:grpSpPr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59867940-90C1-0742-82FC-8DF987111CA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3984" y="2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Line 7">
              <a:extLst>
                <a:ext uri="{FF2B5EF4-FFF2-40B4-BE49-F238E27FC236}">
                  <a16:creationId xmlns:a16="http://schemas.microsoft.com/office/drawing/2014/main" id="{C6611070-0BD5-8B48-B5EB-7FD36E172FC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408" y="864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044D2F9D-76D1-5642-87B0-0728F9741A9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60" y="336"/>
              <a:ext cx="2112" cy="464"/>
            </a:xfrm>
            <a:custGeom>
              <a:avLst/>
              <a:gdLst>
                <a:gd name="T0" fmla="*/ 0 w 2112"/>
                <a:gd name="T1" fmla="*/ 192 h 464"/>
                <a:gd name="T2" fmla="*/ 720 w 2112"/>
                <a:gd name="T3" fmla="*/ 432 h 464"/>
                <a:gd name="T4" fmla="*/ 2112 w 2112"/>
                <a:gd name="T5" fmla="*/ 0 h 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12" h="464">
                  <a:moveTo>
                    <a:pt x="0" y="192"/>
                  </a:moveTo>
                  <a:cubicBezTo>
                    <a:pt x="184" y="328"/>
                    <a:pt x="368" y="464"/>
                    <a:pt x="720" y="432"/>
                  </a:cubicBezTo>
                  <a:cubicBezTo>
                    <a:pt x="1072" y="400"/>
                    <a:pt x="1592" y="200"/>
                    <a:pt x="2112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Oval 9">
              <a:extLst>
                <a:ext uri="{FF2B5EF4-FFF2-40B4-BE49-F238E27FC236}">
                  <a16:creationId xmlns:a16="http://schemas.microsoft.com/office/drawing/2014/main" id="{D825C4F3-5E46-0C43-86A7-51426A2350F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40" y="384"/>
              <a:ext cx="95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Text Box 10">
              <a:extLst>
                <a:ext uri="{FF2B5EF4-FFF2-40B4-BE49-F238E27FC236}">
                  <a16:creationId xmlns:a16="http://schemas.microsoft.com/office/drawing/2014/main" id="{4CE57FE8-9A3A-2646-854C-430635ED1813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183" y="816"/>
              <a:ext cx="33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</a:t>
              </a:r>
              <a:endParaRPr lang="en-GB" sz="1600">
                <a:solidFill>
                  <a:srgbClr val="1F497D"/>
                </a:solidFill>
              </a:endParaRPr>
            </a:p>
          </p:txBody>
        </p:sp>
        <p:sp>
          <p:nvSpPr>
            <p:cNvPr id="22" name="Text Box 11">
              <a:extLst>
                <a:ext uri="{FF2B5EF4-FFF2-40B4-BE49-F238E27FC236}">
                  <a16:creationId xmlns:a16="http://schemas.microsoft.com/office/drawing/2014/main" id="{A3C96DDF-FEDA-8C4C-9D36-E163CEA3EDD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456" y="240"/>
              <a:ext cx="52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V()</a:t>
              </a:r>
            </a:p>
          </p:txBody>
        </p:sp>
        <p:sp>
          <p:nvSpPr>
            <p:cNvPr id="23" name="Line 12">
              <a:extLst>
                <a:ext uri="{FF2B5EF4-FFF2-40B4-BE49-F238E27FC236}">
                  <a16:creationId xmlns:a16="http://schemas.microsoft.com/office/drawing/2014/main" id="{00C658F5-EE95-5840-AA4E-E0EB0CB9677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4797" y="432"/>
              <a:ext cx="243" cy="8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0AADF55-0A9A-F247-98E0-CCF41D3AF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4724291"/>
            <a:ext cx="7467600" cy="74792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E22CE39-8968-9940-9995-1D83F7E74037}"/>
              </a:ext>
            </a:extLst>
          </p:cNvPr>
          <p:cNvSpPr txBox="1"/>
          <p:nvPr/>
        </p:nvSpPr>
        <p:spPr>
          <a:xfrm>
            <a:off x="2945108" y="3424018"/>
            <a:ext cx="810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>
                    <a:alpha val="68000"/>
                  </a:srgbClr>
                </a:solidFill>
              </a:rPr>
              <a:t>✘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A07C48-0671-4341-8DBB-169815FCBBED}"/>
              </a:ext>
            </a:extLst>
          </p:cNvPr>
          <p:cNvSpPr txBox="1"/>
          <p:nvPr/>
        </p:nvSpPr>
        <p:spPr>
          <a:xfrm>
            <a:off x="4796413" y="3213078"/>
            <a:ext cx="1008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>
                    <a:alpha val="68000"/>
                  </a:srgbClr>
                </a:solidFill>
              </a:rPr>
              <a:t>✘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70D51C-7BDE-F64D-B2B6-1DB553B9677F}"/>
              </a:ext>
            </a:extLst>
          </p:cNvPr>
          <p:cNvSpPr txBox="1"/>
          <p:nvPr/>
        </p:nvSpPr>
        <p:spPr>
          <a:xfrm>
            <a:off x="3788228" y="3061459"/>
            <a:ext cx="10081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7030A0">
                    <a:alpha val="68000"/>
                  </a:srgbClr>
                </a:solidFill>
              </a:rPr>
              <a:t>✘</a:t>
            </a:r>
          </a:p>
        </p:txBody>
      </p:sp>
    </p:spTree>
    <p:extLst>
      <p:ext uri="{BB962C8B-B14F-4D97-AF65-F5344CB8AC3E}">
        <p14:creationId xmlns:p14="http://schemas.microsoft.com/office/powerpoint/2010/main" val="3666754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1EB0326-4328-2048-A2E7-891CEFFCD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2577193"/>
            <a:ext cx="3022600" cy="1409700"/>
          </a:xfrm>
          <a:prstGeom prst="rect">
            <a:avLst/>
          </a:prstGeom>
        </p:spPr>
      </p:pic>
      <p:sp>
        <p:nvSpPr>
          <p:cNvPr id="24" name="Line 12">
            <a:extLst>
              <a:ext uri="{FF2B5EF4-FFF2-40B4-BE49-F238E27FC236}">
                <a16:creationId xmlns:a16="http://schemas.microsoft.com/office/drawing/2014/main" id="{E3C5891B-84FF-5442-A8E9-C4A1AB5D29CD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7399258" y="432562"/>
            <a:ext cx="484701" cy="203794"/>
          </a:xfrm>
          <a:prstGeom prst="line">
            <a:avLst/>
          </a:prstGeom>
          <a:noFill/>
          <a:ln w="25400">
            <a:solidFill>
              <a:schemeClr val="accent6"/>
            </a:solidFill>
            <a:round/>
            <a:headEnd type="triangle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1F497D"/>
                </a:solidFill>
                <a:latin typeface="Calibri" charset="0"/>
              </a:rPr>
              <a:t>Stochastic inflation:</a:t>
            </a:r>
          </a:p>
        </p:txBody>
      </p:sp>
      <p:sp>
        <p:nvSpPr>
          <p:cNvPr id="21094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sz="2400" dirty="0">
                <a:latin typeface="Calibri" charset="0"/>
              </a:rPr>
              <a:t>Langevin evolution of long-wavelength field + momentum,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φ,π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Calibri" charset="0"/>
              </a:rPr>
              <a:t>, with respect to e-folds, N: </a:t>
            </a: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Calibri" charset="0"/>
              </a:rPr>
              <a:t>slow roll</a:t>
            </a:r>
            <a:r>
              <a:rPr lang="en-US" sz="2400" dirty="0">
                <a:solidFill>
                  <a:schemeClr val="accent6"/>
                </a:solidFill>
                <a:latin typeface="Calibri" charset="0"/>
              </a:rPr>
              <a:t>, massless field in super-Hubble limit (</a:t>
            </a:r>
            <a:r>
              <a:rPr lang="en-US" sz="2400" i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i="1" baseline="-25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cg</a:t>
            </a:r>
            <a:r>
              <a:rPr lang="en-US" sz="24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&lt;&lt;</a:t>
            </a:r>
            <a:r>
              <a:rPr lang="en-US" sz="2400" i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</a:t>
            </a:r>
            <a:r>
              <a:rPr lang="en-US" sz="2400" dirty="0">
                <a:solidFill>
                  <a:schemeClr val="accent6"/>
                </a:solidFill>
                <a:latin typeface="Calibri" charset="0"/>
              </a:rPr>
              <a:t>):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617A1-3F4F-0D46-890B-0B3B459E3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0" y="2709635"/>
            <a:ext cx="609600" cy="393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3FA4B6-4301-914C-B50D-991050F6F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7057" y="3494881"/>
            <a:ext cx="609600" cy="368300"/>
          </a:xfrm>
          <a:prstGeom prst="rect">
            <a:avLst/>
          </a:prstGeom>
        </p:spPr>
      </p:pic>
      <p:grpSp>
        <p:nvGrpSpPr>
          <p:cNvPr id="16" name="Group 5">
            <a:extLst>
              <a:ext uri="{FF2B5EF4-FFF2-40B4-BE49-F238E27FC236}">
                <a16:creationId xmlns:a16="http://schemas.microsoft.com/office/drawing/2014/main" id="{81766B1A-BEF7-B74D-A6B7-D11576F07CE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08625" y="260350"/>
            <a:ext cx="2667000" cy="1233488"/>
            <a:chOff x="3360" y="240"/>
            <a:chExt cx="2160" cy="792"/>
          </a:xfrm>
        </p:grpSpPr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59867940-90C1-0742-82FC-8DF987111CA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3984" y="2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Line 7">
              <a:extLst>
                <a:ext uri="{FF2B5EF4-FFF2-40B4-BE49-F238E27FC236}">
                  <a16:creationId xmlns:a16="http://schemas.microsoft.com/office/drawing/2014/main" id="{C6611070-0BD5-8B48-B5EB-7FD36E172FC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408" y="864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044D2F9D-76D1-5642-87B0-0728F9741A9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60" y="336"/>
              <a:ext cx="2112" cy="464"/>
            </a:xfrm>
            <a:custGeom>
              <a:avLst/>
              <a:gdLst>
                <a:gd name="T0" fmla="*/ 0 w 2112"/>
                <a:gd name="T1" fmla="*/ 192 h 464"/>
                <a:gd name="T2" fmla="*/ 720 w 2112"/>
                <a:gd name="T3" fmla="*/ 432 h 464"/>
                <a:gd name="T4" fmla="*/ 2112 w 2112"/>
                <a:gd name="T5" fmla="*/ 0 h 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12" h="464">
                  <a:moveTo>
                    <a:pt x="0" y="192"/>
                  </a:moveTo>
                  <a:cubicBezTo>
                    <a:pt x="184" y="328"/>
                    <a:pt x="368" y="464"/>
                    <a:pt x="720" y="432"/>
                  </a:cubicBezTo>
                  <a:cubicBezTo>
                    <a:pt x="1072" y="400"/>
                    <a:pt x="1592" y="200"/>
                    <a:pt x="2112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Oval 9">
              <a:extLst>
                <a:ext uri="{FF2B5EF4-FFF2-40B4-BE49-F238E27FC236}">
                  <a16:creationId xmlns:a16="http://schemas.microsoft.com/office/drawing/2014/main" id="{D825C4F3-5E46-0C43-86A7-51426A2350F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40" y="384"/>
              <a:ext cx="95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Text Box 10">
              <a:extLst>
                <a:ext uri="{FF2B5EF4-FFF2-40B4-BE49-F238E27FC236}">
                  <a16:creationId xmlns:a16="http://schemas.microsoft.com/office/drawing/2014/main" id="{4CE57FE8-9A3A-2646-854C-430635ED1813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183" y="816"/>
              <a:ext cx="33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</a:t>
              </a:r>
              <a:endParaRPr lang="en-GB" sz="1600">
                <a:solidFill>
                  <a:srgbClr val="1F497D"/>
                </a:solidFill>
              </a:endParaRPr>
            </a:p>
          </p:txBody>
        </p:sp>
        <p:sp>
          <p:nvSpPr>
            <p:cNvPr id="22" name="Text Box 11">
              <a:extLst>
                <a:ext uri="{FF2B5EF4-FFF2-40B4-BE49-F238E27FC236}">
                  <a16:creationId xmlns:a16="http://schemas.microsoft.com/office/drawing/2014/main" id="{A3C96DDF-FEDA-8C4C-9D36-E163CEA3EDD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456" y="240"/>
              <a:ext cx="52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V()</a:t>
              </a:r>
            </a:p>
          </p:txBody>
        </p:sp>
        <p:sp>
          <p:nvSpPr>
            <p:cNvPr id="23" name="Line 12">
              <a:extLst>
                <a:ext uri="{FF2B5EF4-FFF2-40B4-BE49-F238E27FC236}">
                  <a16:creationId xmlns:a16="http://schemas.microsoft.com/office/drawing/2014/main" id="{00C658F5-EE95-5840-AA4E-E0EB0CB9677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4797" y="432"/>
              <a:ext cx="243" cy="8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0AADF55-0A9A-F247-98E0-CCF41D3AF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4733579"/>
            <a:ext cx="7467600" cy="74792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7F324F9-98E5-A34A-9FE7-2BD1E10C5CBD}"/>
              </a:ext>
            </a:extLst>
          </p:cNvPr>
          <p:cNvSpPr txBox="1"/>
          <p:nvPr/>
        </p:nvSpPr>
        <p:spPr>
          <a:xfrm>
            <a:off x="1219200" y="3165595"/>
            <a:ext cx="1008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>
                    <a:alpha val="68000"/>
                  </a:srgbClr>
                </a:solidFill>
              </a:rPr>
              <a:t>✘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A07C48-0671-4341-8DBB-169815FCBBED}"/>
              </a:ext>
            </a:extLst>
          </p:cNvPr>
          <p:cNvSpPr txBox="1"/>
          <p:nvPr/>
        </p:nvSpPr>
        <p:spPr>
          <a:xfrm>
            <a:off x="4796413" y="3213078"/>
            <a:ext cx="1008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>
                    <a:alpha val="68000"/>
                  </a:srgbClr>
                </a:solidFill>
              </a:rPr>
              <a:t>✘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10DBF7-E140-D34A-AC3E-B1AC890B9606}"/>
              </a:ext>
            </a:extLst>
          </p:cNvPr>
          <p:cNvSpPr txBox="1"/>
          <p:nvPr/>
        </p:nvSpPr>
        <p:spPr>
          <a:xfrm>
            <a:off x="2945108" y="3424018"/>
            <a:ext cx="810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>
                    <a:alpha val="68000"/>
                  </a:srgbClr>
                </a:solidFill>
              </a:rPr>
              <a:t>✘</a:t>
            </a:r>
          </a:p>
        </p:txBody>
      </p:sp>
    </p:spTree>
    <p:extLst>
      <p:ext uri="{BB962C8B-B14F-4D97-AF65-F5344CB8AC3E}">
        <p14:creationId xmlns:p14="http://schemas.microsoft.com/office/powerpoint/2010/main" val="8095412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>
                <a:latin typeface="Calibri" charset="0"/>
              </a:rPr>
              <a:t>Langevin equation </a:t>
            </a:r>
            <a:r>
              <a:rPr lang="en-US" sz="2400" dirty="0">
                <a:latin typeface="Calibri" charset="0"/>
              </a:rPr>
              <a:t>describes stochastic evolution of long-wavelength field,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400" dirty="0">
                <a:latin typeface="Calibri" charset="0"/>
              </a:rPr>
              <a:t>, with respect to e-folds,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latin typeface="Calibri" charset="0"/>
              </a:rPr>
              <a:t>:</a:t>
            </a:r>
          </a:p>
          <a:p>
            <a:endParaRPr lang="en-US" sz="2400" dirty="0">
              <a:latin typeface="Calibri" charset="0"/>
            </a:endParaRPr>
          </a:p>
          <a:p>
            <a:endParaRPr lang="en-US" sz="2400" dirty="0">
              <a:latin typeface="Calibri" charset="0"/>
            </a:endParaRPr>
          </a:p>
          <a:p>
            <a:endParaRPr lang="en-US" sz="2400" dirty="0">
              <a:latin typeface="Calibri" charset="0"/>
            </a:endParaRPr>
          </a:p>
          <a:p>
            <a:endParaRPr lang="en-US" sz="2400" dirty="0">
              <a:latin typeface="Calibri" charset="0"/>
            </a:endParaRPr>
          </a:p>
          <a:p>
            <a:r>
              <a:rPr lang="en-US" sz="2400" dirty="0">
                <a:latin typeface="Calibri" charset="0"/>
              </a:rPr>
              <a:t>can be cast as </a:t>
            </a:r>
            <a:r>
              <a:rPr lang="en-US" sz="2400" b="1" dirty="0">
                <a:latin typeface="Calibri" charset="0"/>
              </a:rPr>
              <a:t>Fokker-Planck equation </a:t>
            </a:r>
            <a:r>
              <a:rPr lang="en-US" sz="2400" dirty="0">
                <a:latin typeface="Calibri" charset="0"/>
              </a:rPr>
              <a:t>for probability distribution</a:t>
            </a:r>
            <a:r>
              <a:rPr lang="en-GB" sz="2400" dirty="0">
                <a:latin typeface="Calibri" charset="0"/>
              </a:rPr>
              <a:t> for field values,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400" dirty="0">
                <a:latin typeface="Calibri" charset="0"/>
              </a:rPr>
              <a:t>,</a:t>
            </a:r>
            <a:r>
              <a:rPr lang="en-GB" sz="2400" dirty="0">
                <a:latin typeface="Calibri" charset="0"/>
              </a:rPr>
              <a:t> at given ”time”,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GB" sz="2400" dirty="0">
                <a:latin typeface="Calibri" charset="0"/>
              </a:rPr>
              <a:t>:</a:t>
            </a:r>
            <a:endParaRPr lang="en-US" sz="2400" dirty="0"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</p:txBody>
      </p:sp>
      <p:sp>
        <p:nvSpPr>
          <p:cNvPr id="24" name="Line 12">
            <a:extLst>
              <a:ext uri="{FF2B5EF4-FFF2-40B4-BE49-F238E27FC236}">
                <a16:creationId xmlns:a16="http://schemas.microsoft.com/office/drawing/2014/main" id="{E3C5891B-84FF-5442-A8E9-C4A1AB5D29CD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7399258" y="432562"/>
            <a:ext cx="484701" cy="203794"/>
          </a:xfrm>
          <a:prstGeom prst="line">
            <a:avLst/>
          </a:prstGeom>
          <a:noFill/>
          <a:ln w="25400">
            <a:solidFill>
              <a:schemeClr val="accent6"/>
            </a:solidFill>
            <a:round/>
            <a:headEnd type="triangle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1F497D"/>
                </a:solidFill>
                <a:latin typeface="Calibri" charset="0"/>
              </a:rPr>
              <a:t>Stochastic inflation:</a:t>
            </a:r>
          </a:p>
        </p:txBody>
      </p:sp>
      <p:grpSp>
        <p:nvGrpSpPr>
          <p:cNvPr id="16" name="Group 5">
            <a:extLst>
              <a:ext uri="{FF2B5EF4-FFF2-40B4-BE49-F238E27FC236}">
                <a16:creationId xmlns:a16="http://schemas.microsoft.com/office/drawing/2014/main" id="{81766B1A-BEF7-B74D-A6B7-D11576F07CE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08625" y="260350"/>
            <a:ext cx="2667000" cy="1233488"/>
            <a:chOff x="3360" y="240"/>
            <a:chExt cx="2160" cy="792"/>
          </a:xfrm>
        </p:grpSpPr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59867940-90C1-0742-82FC-8DF987111CA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3984" y="2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Line 7">
              <a:extLst>
                <a:ext uri="{FF2B5EF4-FFF2-40B4-BE49-F238E27FC236}">
                  <a16:creationId xmlns:a16="http://schemas.microsoft.com/office/drawing/2014/main" id="{C6611070-0BD5-8B48-B5EB-7FD36E172FC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408" y="864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044D2F9D-76D1-5642-87B0-0728F9741A9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60" y="336"/>
              <a:ext cx="2112" cy="464"/>
            </a:xfrm>
            <a:custGeom>
              <a:avLst/>
              <a:gdLst>
                <a:gd name="T0" fmla="*/ 0 w 2112"/>
                <a:gd name="T1" fmla="*/ 192 h 464"/>
                <a:gd name="T2" fmla="*/ 720 w 2112"/>
                <a:gd name="T3" fmla="*/ 432 h 464"/>
                <a:gd name="T4" fmla="*/ 2112 w 2112"/>
                <a:gd name="T5" fmla="*/ 0 h 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12" h="464">
                  <a:moveTo>
                    <a:pt x="0" y="192"/>
                  </a:moveTo>
                  <a:cubicBezTo>
                    <a:pt x="184" y="328"/>
                    <a:pt x="368" y="464"/>
                    <a:pt x="720" y="432"/>
                  </a:cubicBezTo>
                  <a:cubicBezTo>
                    <a:pt x="1072" y="400"/>
                    <a:pt x="1592" y="200"/>
                    <a:pt x="2112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Oval 9">
              <a:extLst>
                <a:ext uri="{FF2B5EF4-FFF2-40B4-BE49-F238E27FC236}">
                  <a16:creationId xmlns:a16="http://schemas.microsoft.com/office/drawing/2014/main" id="{D825C4F3-5E46-0C43-86A7-51426A2350F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40" y="384"/>
              <a:ext cx="95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Text Box 10">
              <a:extLst>
                <a:ext uri="{FF2B5EF4-FFF2-40B4-BE49-F238E27FC236}">
                  <a16:creationId xmlns:a16="http://schemas.microsoft.com/office/drawing/2014/main" id="{4CE57FE8-9A3A-2646-854C-430635ED1813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183" y="816"/>
              <a:ext cx="33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</a:t>
              </a:r>
              <a:endParaRPr lang="en-GB" sz="1600">
                <a:solidFill>
                  <a:srgbClr val="1F497D"/>
                </a:solidFill>
              </a:endParaRPr>
            </a:p>
          </p:txBody>
        </p:sp>
        <p:sp>
          <p:nvSpPr>
            <p:cNvPr id="22" name="Text Box 11">
              <a:extLst>
                <a:ext uri="{FF2B5EF4-FFF2-40B4-BE49-F238E27FC236}">
                  <a16:creationId xmlns:a16="http://schemas.microsoft.com/office/drawing/2014/main" id="{A3C96DDF-FEDA-8C4C-9D36-E163CEA3EDD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456" y="240"/>
              <a:ext cx="52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V()</a:t>
              </a:r>
            </a:p>
          </p:txBody>
        </p:sp>
        <p:sp>
          <p:nvSpPr>
            <p:cNvPr id="23" name="Line 12">
              <a:extLst>
                <a:ext uri="{FF2B5EF4-FFF2-40B4-BE49-F238E27FC236}">
                  <a16:creationId xmlns:a16="http://schemas.microsoft.com/office/drawing/2014/main" id="{00C658F5-EE95-5840-AA4E-E0EB0CB9677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4797" y="432"/>
              <a:ext cx="243" cy="8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D34E257-D58A-6A4A-AEB0-3AB4F4C9D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2690064"/>
            <a:ext cx="2692400" cy="66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0208D9-483B-284F-8029-AC48F3AA7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0" y="5121729"/>
            <a:ext cx="7385049" cy="666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733C36D-DBA9-5D44-ACAF-935F40995630}"/>
              </a:ext>
            </a:extLst>
          </p:cNvPr>
          <p:cNvSpPr txBox="1"/>
          <p:nvPr/>
        </p:nvSpPr>
        <p:spPr>
          <a:xfrm>
            <a:off x="751114" y="3682098"/>
            <a:ext cx="2983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classical drift (</a:t>
            </a:r>
            <a:r>
              <a:rPr lang="en-US" dirty="0">
                <a:solidFill>
                  <a:srgbClr val="FF0000"/>
                </a:solidFill>
              </a:rPr>
              <a:t>slow-roll</a:t>
            </a:r>
            <a:r>
              <a:rPr lang="en-US" dirty="0"/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0A6EA7-8DF5-7341-B13B-9363AF6702BB}"/>
              </a:ext>
            </a:extLst>
          </p:cNvPr>
          <p:cNvSpPr txBox="1"/>
          <p:nvPr/>
        </p:nvSpPr>
        <p:spPr>
          <a:xfrm>
            <a:off x="3978155" y="3678515"/>
            <a:ext cx="4334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quantum diffusion, </a:t>
            </a:r>
            <a:r>
              <a:rPr lang="en-US" dirty="0">
                <a:solidFill>
                  <a:schemeClr val="accent6"/>
                </a:solidFill>
              </a:rPr>
              <a:t>&lt;</a:t>
            </a:r>
            <a:r>
              <a:rPr lang="en-US" dirty="0" err="1">
                <a:solidFill>
                  <a:schemeClr val="accent6"/>
                </a:solidFill>
              </a:rPr>
              <a:t>ξ</a:t>
            </a:r>
            <a:r>
              <a:rPr lang="en-US" dirty="0">
                <a:solidFill>
                  <a:schemeClr val="accent6"/>
                </a:solidFill>
              </a:rPr>
              <a:t>(N)</a:t>
            </a:r>
            <a:r>
              <a:rPr lang="en-US" dirty="0" err="1">
                <a:solidFill>
                  <a:schemeClr val="accent6"/>
                </a:solidFill>
              </a:rPr>
              <a:t>ξ</a:t>
            </a:r>
            <a:r>
              <a:rPr lang="en-US" dirty="0">
                <a:solidFill>
                  <a:schemeClr val="accent6"/>
                </a:solidFill>
              </a:rPr>
              <a:t>(N’)&gt; = </a:t>
            </a:r>
            <a:r>
              <a:rPr lang="en-US" dirty="0" err="1">
                <a:solidFill>
                  <a:schemeClr val="accent6"/>
                </a:solidFill>
              </a:rPr>
              <a:t>δ</a:t>
            </a:r>
            <a:r>
              <a:rPr lang="en-US" dirty="0">
                <a:solidFill>
                  <a:schemeClr val="accent6"/>
                </a:solidFill>
              </a:rPr>
              <a:t>(N-N’)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6F93BDB-E5B3-9C4D-8AF0-61F47BF23172}"/>
              </a:ext>
            </a:extLst>
          </p:cNvPr>
          <p:cNvCxnSpPr>
            <a:cxnSpLocks/>
          </p:cNvCxnSpPr>
          <p:nvPr/>
        </p:nvCxnSpPr>
        <p:spPr bwMode="auto">
          <a:xfrm flipV="1">
            <a:off x="2024743" y="3402812"/>
            <a:ext cx="410414" cy="2757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A865FBE-3A6B-1B4F-8B30-6AC790A75BE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896893" y="3395174"/>
            <a:ext cx="410414" cy="2757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B5C4775-B90E-A545-AF18-670D32AA0964}"/>
              </a:ext>
            </a:extLst>
          </p:cNvPr>
          <p:cNvSpPr txBox="1"/>
          <p:nvPr/>
        </p:nvSpPr>
        <p:spPr>
          <a:xfrm>
            <a:off x="4653642" y="6209967"/>
            <a:ext cx="2983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classical drift (</a:t>
            </a:r>
            <a:r>
              <a:rPr lang="en-US" dirty="0">
                <a:solidFill>
                  <a:srgbClr val="FF0000"/>
                </a:solidFill>
              </a:rPr>
              <a:t>slow-roll</a:t>
            </a:r>
            <a:r>
              <a:rPr lang="en-US" dirty="0"/>
              <a:t>)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B69309D-619E-0043-8AF5-D4537601F174}"/>
              </a:ext>
            </a:extLst>
          </p:cNvPr>
          <p:cNvCxnSpPr>
            <a:cxnSpLocks/>
          </p:cNvCxnSpPr>
          <p:nvPr/>
        </p:nvCxnSpPr>
        <p:spPr bwMode="auto">
          <a:xfrm flipV="1">
            <a:off x="3138494" y="5872815"/>
            <a:ext cx="410414" cy="2757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06AE7C4-7300-694D-93EE-7FDC22FCA3D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23027" y="5819112"/>
            <a:ext cx="179197" cy="3382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FD45B9F0-F9AD-494D-A953-C05A6182BC02}"/>
              </a:ext>
            </a:extLst>
          </p:cNvPr>
          <p:cNvSpPr txBox="1"/>
          <p:nvPr/>
        </p:nvSpPr>
        <p:spPr>
          <a:xfrm>
            <a:off x="2174789" y="6220694"/>
            <a:ext cx="2748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quantum diffusion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4694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b="1" dirty="0">
                <a:latin typeface="Calibri" charset="0"/>
              </a:rPr>
              <a:t>Number of </a:t>
            </a:r>
            <a:r>
              <a:rPr lang="en-US" sz="2400" dirty="0">
                <a:latin typeface="Calibri" charset="0"/>
              </a:rPr>
              <a:t>e-folds,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i="1" dirty="0">
                <a:latin typeface="Calibri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latin typeface="Calibri" charset="0"/>
                <a:cs typeface="Times New Roman" panose="02020603050405020304" pitchFamily="18" charset="0"/>
              </a:rPr>
              <a:t>from a given field value</a:t>
            </a:r>
            <a:r>
              <a:rPr lang="en-US" sz="2400" dirty="0">
                <a:latin typeface="Calibri" charset="0"/>
              </a:rPr>
              <a:t>,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400" dirty="0">
                <a:latin typeface="Calibri" charset="0"/>
                <a:cs typeface="Times New Roman" panose="02020603050405020304" pitchFamily="18" charset="0"/>
              </a:rPr>
              <a:t>, to the end of inflation becomes a stochastic variable:</a:t>
            </a:r>
            <a:endParaRPr lang="en-US" sz="2400" dirty="0">
              <a:latin typeface="Calibri" charset="0"/>
            </a:endParaRPr>
          </a:p>
          <a:p>
            <a:pPr lvl="1"/>
            <a:r>
              <a:rPr lang="en-GB" sz="2000" dirty="0">
                <a:latin typeface="Calibri" charset="0"/>
              </a:rPr>
              <a:t>first-passage time formalism (Louis </a:t>
            </a:r>
            <a:r>
              <a:rPr lang="en-GB" sz="2000" dirty="0" err="1">
                <a:latin typeface="Calibri" charset="0"/>
              </a:rPr>
              <a:t>Bachelier</a:t>
            </a:r>
            <a:r>
              <a:rPr lang="en-GB" sz="2000" dirty="0">
                <a:latin typeface="Calibri" charset="0"/>
              </a:rPr>
              <a:t> 1900)</a:t>
            </a:r>
            <a:endParaRPr lang="en-US" sz="2000" dirty="0">
              <a:latin typeface="Calibri" charset="0"/>
            </a:endParaRPr>
          </a:p>
          <a:p>
            <a:pPr lvl="1"/>
            <a:r>
              <a:rPr lang="en-US" sz="2000" dirty="0">
                <a:latin typeface="Calibri" charset="0"/>
              </a:rPr>
              <a:t>invert </a:t>
            </a:r>
            <a:r>
              <a:rPr lang="en-US" sz="2000" b="1" dirty="0">
                <a:latin typeface="Calibri" charset="0"/>
              </a:rPr>
              <a:t>Fokker-Planck equation </a:t>
            </a:r>
            <a:r>
              <a:rPr lang="en-US" sz="2000" dirty="0">
                <a:latin typeface="Calibri" charset="0"/>
              </a:rPr>
              <a:t>to find probability distribution</a:t>
            </a:r>
            <a:r>
              <a:rPr lang="en-GB" sz="2000" dirty="0">
                <a:latin typeface="Calibri" charset="0"/>
              </a:rPr>
              <a:t> for number of e-folds</a:t>
            </a:r>
            <a:r>
              <a:rPr lang="en-US" sz="2000" dirty="0">
                <a:latin typeface="Calibri" charset="0"/>
              </a:rPr>
              <a:t>,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i="1" dirty="0">
                <a:latin typeface="Calibri" charset="0"/>
                <a:cs typeface="Times New Roman" panose="02020603050405020304" pitchFamily="18" charset="0"/>
              </a:rPr>
              <a:t>,</a:t>
            </a:r>
            <a:r>
              <a:rPr lang="en-GB" sz="2000" dirty="0">
                <a:latin typeface="Calibri" charset="0"/>
              </a:rPr>
              <a:t> from given field values, 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GB" sz="2000" dirty="0">
                <a:latin typeface="Calibri" charset="0"/>
              </a:rPr>
              <a:t>:</a:t>
            </a: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</p:txBody>
      </p:sp>
      <p:sp>
        <p:nvSpPr>
          <p:cNvPr id="194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1F497D"/>
                </a:solidFill>
                <a:latin typeface="Calibri" charset="0"/>
              </a:rPr>
              <a:t>Stochastic </a:t>
            </a:r>
            <a:r>
              <a:rPr lang="el-GR" i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GB" i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1F497D"/>
                </a:solidFill>
                <a:latin typeface="Calibri" charset="0"/>
              </a:rPr>
              <a:t>: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2484648-6BA1-3A4C-BFFC-80C8F1DD9968}"/>
              </a:ext>
            </a:extLst>
          </p:cNvPr>
          <p:cNvGrpSpPr/>
          <p:nvPr/>
        </p:nvGrpSpPr>
        <p:grpSpPr>
          <a:xfrm>
            <a:off x="1652304" y="4506791"/>
            <a:ext cx="5423089" cy="2151298"/>
            <a:chOff x="1557855" y="1772635"/>
            <a:chExt cx="7505619" cy="4091046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B92A1691-D6F0-6340-9D41-473BD978DFEB}"/>
                </a:ext>
              </a:extLst>
            </p:cNvPr>
            <p:cNvSpPr/>
            <p:nvPr/>
          </p:nvSpPr>
          <p:spPr>
            <a:xfrm>
              <a:off x="3309407" y="2029106"/>
              <a:ext cx="4378325" cy="3098800"/>
            </a:xfrm>
            <a:custGeom>
              <a:avLst/>
              <a:gdLst>
                <a:gd name="connsiteX0" fmla="*/ 0 w 4378537"/>
                <a:gd name="connsiteY0" fmla="*/ 489503 h 2944353"/>
                <a:gd name="connsiteX1" fmla="*/ 1587385 w 4378537"/>
                <a:gd name="connsiteY1" fmla="*/ 2937017 h 2944353"/>
                <a:gd name="connsiteX2" fmla="*/ 2685326 w 4378537"/>
                <a:gd name="connsiteY2" fmla="*/ 1203913 h 2944353"/>
                <a:gd name="connsiteX3" fmla="*/ 4378537 w 4378537"/>
                <a:gd name="connsiteY3" fmla="*/ 0 h 2944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78537" h="2944353">
                  <a:moveTo>
                    <a:pt x="0" y="489503"/>
                  </a:moveTo>
                  <a:cubicBezTo>
                    <a:pt x="569915" y="1653726"/>
                    <a:pt x="1139831" y="2817949"/>
                    <a:pt x="1587385" y="2937017"/>
                  </a:cubicBezTo>
                  <a:cubicBezTo>
                    <a:pt x="2034939" y="3056085"/>
                    <a:pt x="2220134" y="1693416"/>
                    <a:pt x="2685326" y="1203913"/>
                  </a:cubicBezTo>
                  <a:cubicBezTo>
                    <a:pt x="3150518" y="714410"/>
                    <a:pt x="4378537" y="0"/>
                    <a:pt x="4378537" y="0"/>
                  </a:cubicBezTo>
                </a:path>
              </a:pathLst>
            </a:cu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6DDEB01-6903-8743-992A-1AF9EBA294BB}"/>
                </a:ext>
              </a:extLst>
            </p:cNvPr>
            <p:cNvSpPr/>
            <p:nvPr/>
          </p:nvSpPr>
          <p:spPr>
            <a:xfrm>
              <a:off x="7511519" y="1959256"/>
              <a:ext cx="215900" cy="215900"/>
            </a:xfrm>
            <a:prstGeom prst="ellipse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DA48C89-2266-4549-A3DD-45677B08CEB3}"/>
                </a:ext>
              </a:extLst>
            </p:cNvPr>
            <p:cNvCxnSpPr/>
            <p:nvPr/>
          </p:nvCxnSpPr>
          <p:spPr>
            <a:xfrm rot="10800000" flipH="1">
              <a:off x="7163326" y="1772635"/>
              <a:ext cx="823913" cy="534986"/>
            </a:xfrm>
            <a:prstGeom prst="straightConnector1">
              <a:avLst/>
            </a:prstGeom>
            <a:ln w="31750">
              <a:solidFill>
                <a:srgbClr val="FF66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CC1C339-1302-CC4C-934D-DDA1138EE1B8}"/>
                </a:ext>
              </a:extLst>
            </p:cNvPr>
            <p:cNvCxnSpPr/>
            <p:nvPr/>
          </p:nvCxnSpPr>
          <p:spPr>
            <a:xfrm flipH="1" flipV="1">
              <a:off x="3018182" y="1844528"/>
              <a:ext cx="13229" cy="3990353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18D5CA9-892D-4140-A0BC-CBDCAB65D425}"/>
                </a:ext>
              </a:extLst>
            </p:cNvPr>
            <p:cNvCxnSpPr/>
            <p:nvPr/>
          </p:nvCxnSpPr>
          <p:spPr>
            <a:xfrm>
              <a:off x="2383228" y="5334929"/>
              <a:ext cx="6680246" cy="1323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9" name="Object 1">
              <a:extLst>
                <a:ext uri="{FF2B5EF4-FFF2-40B4-BE49-F238E27FC236}">
                  <a16:creationId xmlns:a16="http://schemas.microsoft.com/office/drawing/2014/main" id="{B33498D6-B597-7E49-9C6E-81107BB09119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1557855" y="1844528"/>
            <a:ext cx="1349375" cy="515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6409" name="Equation" r:id="rId3" imgW="368300" imgH="241300" progId="Equation.3">
                    <p:embed/>
                  </p:oleObj>
                </mc:Choice>
                <mc:Fallback>
                  <p:oleObj name="Equation" r:id="rId3" imgW="368300" imgH="241300" progId="Equation.3">
                    <p:embed/>
                    <p:pic>
                      <p:nvPicPr>
                        <p:cNvPr id="39" name="Object 1">
                          <a:extLst>
                            <a:ext uri="{FF2B5EF4-FFF2-40B4-BE49-F238E27FC236}">
                              <a16:creationId xmlns:a16="http://schemas.microsoft.com/office/drawing/2014/main" id="{B33498D6-B597-7E49-9C6E-81107BB0911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7855" y="1844528"/>
                          <a:ext cx="1349375" cy="5159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" name="Object 1">
              <a:extLst>
                <a:ext uri="{FF2B5EF4-FFF2-40B4-BE49-F238E27FC236}">
                  <a16:creationId xmlns:a16="http://schemas.microsoft.com/office/drawing/2014/main" id="{59CA73F9-13EC-6843-ADB7-DF8C18784DF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62704305"/>
                </p:ext>
              </p:extLst>
            </p:nvPr>
          </p:nvGraphicFramePr>
          <p:xfrm>
            <a:off x="7432143" y="5511255"/>
            <a:ext cx="511175" cy="3524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6410" name="Equation" r:id="rId5" imgW="139700" imgH="165100" progId="Equation.3">
                    <p:embed/>
                  </p:oleObj>
                </mc:Choice>
                <mc:Fallback>
                  <p:oleObj name="Equation" r:id="rId5" imgW="139700" imgH="165100" progId="Equation.3">
                    <p:embed/>
                    <p:pic>
                      <p:nvPicPr>
                        <p:cNvPr id="40" name="Object 1">
                          <a:extLst>
                            <a:ext uri="{FF2B5EF4-FFF2-40B4-BE49-F238E27FC236}">
                              <a16:creationId xmlns:a16="http://schemas.microsoft.com/office/drawing/2014/main" id="{59CA73F9-13EC-6843-ADB7-DF8C18784DF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32143" y="5511255"/>
                          <a:ext cx="511175" cy="3524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D8086C0-3AB6-244A-9798-024609CDD1D6}"/>
              </a:ext>
            </a:extLst>
          </p:cNvPr>
          <p:cNvGrpSpPr/>
          <p:nvPr/>
        </p:nvGrpSpPr>
        <p:grpSpPr>
          <a:xfrm>
            <a:off x="4805224" y="5427126"/>
            <a:ext cx="1262488" cy="952916"/>
            <a:chOff x="4805224" y="5427126"/>
            <a:chExt cx="1262488" cy="952916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6F32655-1864-5641-96DC-E5820E1A6A42}"/>
                </a:ext>
              </a:extLst>
            </p:cNvPr>
            <p:cNvCxnSpPr/>
            <p:nvPr/>
          </p:nvCxnSpPr>
          <p:spPr bwMode="auto">
            <a:xfrm>
              <a:off x="4805224" y="5427126"/>
              <a:ext cx="0" cy="95291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FF6C3CA-470D-3240-8B9D-9EC10F0B867D}"/>
                </a:ext>
              </a:extLst>
            </p:cNvPr>
            <p:cNvGrpSpPr/>
            <p:nvPr/>
          </p:nvGrpSpPr>
          <p:grpSpPr>
            <a:xfrm>
              <a:off x="4805224" y="5857804"/>
              <a:ext cx="1262488" cy="461665"/>
              <a:chOff x="4805224" y="5857804"/>
              <a:chExt cx="1262488" cy="461665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7C6039D-E13F-1E40-819E-1AF4AC26C5B5}"/>
                  </a:ext>
                </a:extLst>
              </p:cNvPr>
              <p:cNvSpPr txBox="1"/>
              <p:nvPr/>
            </p:nvSpPr>
            <p:spPr>
              <a:xfrm>
                <a:off x="5262187" y="5857804"/>
                <a:ext cx="45942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>
                    <a:latin typeface="Times New Roman"/>
                    <a:cs typeface="Times New Roman"/>
                  </a:rPr>
                  <a:t>N</a:t>
                </a:r>
              </a:p>
            </p:txBody>
          </p: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16BC3D5F-EDB8-9641-81CB-2EEB48984783}"/>
                  </a:ext>
                </a:extLst>
              </p:cNvPr>
              <p:cNvCxnSpPr/>
              <p:nvPr/>
            </p:nvCxnSpPr>
            <p:spPr bwMode="auto">
              <a:xfrm flipH="1">
                <a:off x="4805224" y="5857804"/>
                <a:ext cx="1262488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DED1D5A-1867-7D49-89F3-6F07C3E6FEB0}"/>
              </a:ext>
            </a:extLst>
          </p:cNvPr>
          <p:cNvCxnSpPr/>
          <p:nvPr/>
        </p:nvCxnSpPr>
        <p:spPr bwMode="auto">
          <a:xfrm>
            <a:off x="6058523" y="4641658"/>
            <a:ext cx="22845" cy="167820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4F81BD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F28023C-4C26-BE4B-A4E5-691A8C13C9C6}"/>
              </a:ext>
            </a:extLst>
          </p:cNvPr>
          <p:cNvSpPr/>
          <p:nvPr/>
        </p:nvSpPr>
        <p:spPr>
          <a:xfrm>
            <a:off x="4114800" y="46153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 err="1">
                <a:solidFill>
                  <a:srgbClr val="002060"/>
                </a:solidFill>
              </a:rPr>
              <a:t>Enqvist</a:t>
            </a:r>
            <a:r>
              <a:rPr lang="en-US" dirty="0">
                <a:solidFill>
                  <a:srgbClr val="002060"/>
                </a:solidFill>
              </a:rPr>
              <a:t>, Nurmi, </a:t>
            </a:r>
            <a:r>
              <a:rPr lang="en-US" dirty="0" err="1">
                <a:solidFill>
                  <a:srgbClr val="002060"/>
                </a:solidFill>
              </a:rPr>
              <a:t>Podolsky</a:t>
            </a:r>
            <a:r>
              <a:rPr lang="en-US" dirty="0">
                <a:solidFill>
                  <a:srgbClr val="002060"/>
                </a:solidFill>
              </a:rPr>
              <a:t> &amp; Rigopoulos (2008) </a:t>
            </a:r>
          </a:p>
          <a:p>
            <a:pPr algn="r"/>
            <a:r>
              <a:rPr lang="en-US" dirty="0">
                <a:solidFill>
                  <a:srgbClr val="002060"/>
                </a:solidFill>
              </a:rPr>
              <a:t>Fujita, Kawasaki, Tada &amp; </a:t>
            </a:r>
            <a:r>
              <a:rPr lang="en-US" dirty="0" err="1">
                <a:solidFill>
                  <a:srgbClr val="002060"/>
                </a:solidFill>
              </a:rPr>
              <a:t>Takesako</a:t>
            </a:r>
            <a:r>
              <a:rPr lang="en-US" dirty="0">
                <a:solidFill>
                  <a:srgbClr val="002060"/>
                </a:solidFill>
              </a:rPr>
              <a:t> (2013, 2014)</a:t>
            </a:r>
          </a:p>
          <a:p>
            <a:pPr algn="r"/>
            <a:r>
              <a:rPr lang="en-US" dirty="0" err="1">
                <a:solidFill>
                  <a:srgbClr val="002060"/>
                </a:solidFill>
              </a:rPr>
              <a:t>Vennin</a:t>
            </a:r>
            <a:r>
              <a:rPr lang="en-US" dirty="0">
                <a:solidFill>
                  <a:srgbClr val="002060"/>
                </a:solidFill>
              </a:rPr>
              <a:t> &amp; </a:t>
            </a:r>
            <a:r>
              <a:rPr lang="en-US" dirty="0" err="1">
                <a:solidFill>
                  <a:srgbClr val="002060"/>
                </a:solidFill>
              </a:rPr>
              <a:t>Starobinsky</a:t>
            </a:r>
            <a:r>
              <a:rPr lang="en-US" dirty="0">
                <a:solidFill>
                  <a:srgbClr val="002060"/>
                </a:solidFill>
              </a:rPr>
              <a:t> (2015)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27DAE2-903B-3A45-85B5-474678B6B4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8723" y="3877537"/>
            <a:ext cx="2578100" cy="482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A09AD79-707D-574B-8D61-ABFA34D15E8A}"/>
                  </a:ext>
                </a:extLst>
              </p:cNvPr>
              <p:cNvSpPr txBox="1"/>
              <p:nvPr/>
            </p:nvSpPr>
            <p:spPr>
              <a:xfrm>
                <a:off x="4161727" y="6374637"/>
                <a:ext cx="1611042" cy="356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GB" sz="1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end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A09AD79-707D-574B-8D61-ABFA34D15E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727" y="6374637"/>
                <a:ext cx="1611042" cy="356123"/>
              </a:xfrm>
              <a:prstGeom prst="rect">
                <a:avLst/>
              </a:prstGeom>
              <a:blipFill>
                <a:blip r:embed="rId8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1704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5329" y="1845722"/>
            <a:ext cx="4419600" cy="80010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3" name="Picture 2" descr="FormalStochaSketch1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578" y="1845722"/>
            <a:ext cx="3323507" cy="3416400"/>
          </a:xfrm>
          <a:prstGeom prst="rect">
            <a:avLst/>
          </a:prstGeom>
        </p:spPr>
      </p:pic>
      <p:sp>
        <p:nvSpPr>
          <p:cNvPr id="14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3124200" y="6525680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7" name="Espace réservé du pied de page 8"/>
          <p:cNvSpPr txBox="1">
            <a:spLocks/>
          </p:cNvSpPr>
          <p:nvPr/>
        </p:nvSpPr>
        <p:spPr>
          <a:xfrm>
            <a:off x="8060267" y="6525680"/>
            <a:ext cx="897464" cy="369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b="1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rm_where_dimensi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5329" y="3014701"/>
            <a:ext cx="5080002" cy="5838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67693" y="532381"/>
            <a:ext cx="5134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>
                <a:solidFill>
                  <a:srgbClr val="002060"/>
                </a:solidFill>
              </a:rPr>
              <a:t>Vennin</a:t>
            </a:r>
            <a:r>
              <a:rPr lang="en-US" sz="1600" dirty="0">
                <a:solidFill>
                  <a:srgbClr val="002060"/>
                </a:solidFill>
              </a:rPr>
              <a:t> &amp; </a:t>
            </a:r>
            <a:r>
              <a:rPr lang="en-US" sz="1600" dirty="0" err="1">
                <a:solidFill>
                  <a:srgbClr val="002060"/>
                </a:solidFill>
              </a:rPr>
              <a:t>Starobinsky</a:t>
            </a:r>
            <a:r>
              <a:rPr lang="en-US" sz="1600" dirty="0">
                <a:solidFill>
                  <a:srgbClr val="002060"/>
                </a:solidFill>
              </a:rPr>
              <a:t> (2015)</a:t>
            </a:r>
          </a:p>
        </p:txBody>
      </p:sp>
      <p:sp>
        <p:nvSpPr>
          <p:cNvPr id="19" name="Espace réservé du pied de page 8"/>
          <p:cNvSpPr txBox="1">
            <a:spLocks/>
          </p:cNvSpPr>
          <p:nvPr/>
        </p:nvSpPr>
        <p:spPr>
          <a:xfrm>
            <a:off x="143935" y="652568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figure from Vincent </a:t>
            </a:r>
            <a:r>
              <a:rPr lang="en-US" dirty="0" err="1">
                <a:solidFill>
                  <a:prstClr val="black">
                    <a:tint val="75000"/>
                  </a:prstClr>
                </a:solidFill>
              </a:rPr>
              <a:t>Vennin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68780" y="3835552"/>
            <a:ext cx="547522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integration domain covers the entire field space</a:t>
            </a:r>
            <a:endParaRPr lang="en-US" sz="2000" baseline="-250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infinite inflation, &lt;N&gt; → infinity, possible for plateau potential or multiple fields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require UV cut-off at </a:t>
            </a:r>
            <a:r>
              <a:rPr lang="en-US" i="1" dirty="0">
                <a:solidFill>
                  <a:prstClr val="black"/>
                </a:solidFill>
                <a:latin typeface="Times New Roman"/>
                <a:cs typeface="Times New Roman"/>
              </a:rPr>
              <a:t>v</a:t>
            </a:r>
            <a:r>
              <a:rPr lang="en-US" baseline="-25000" dirty="0">
                <a:solidFill>
                  <a:prstClr val="black"/>
                </a:solidFill>
                <a:latin typeface="Times New Roman"/>
                <a:cs typeface="Times New Roman"/>
              </a:rPr>
              <a:t>+ </a:t>
            </a:r>
            <a:r>
              <a:rPr lang="en-US" dirty="0">
                <a:solidFill>
                  <a:prstClr val="black"/>
                </a:solidFill>
                <a:latin typeface="Times New Roman"/>
                <a:cs typeface="Times New Roman"/>
              </a:rPr>
              <a:t>~ </a:t>
            </a:r>
            <a:r>
              <a:rPr lang="en-US" dirty="0" err="1">
                <a:solidFill>
                  <a:prstClr val="black"/>
                </a:solidFill>
                <a:latin typeface="Times New Roman"/>
                <a:cs typeface="Times New Roman"/>
              </a:rPr>
              <a:t>M</a:t>
            </a:r>
            <a:r>
              <a:rPr lang="en-US" baseline="-25000" dirty="0" err="1">
                <a:solidFill>
                  <a:prstClr val="black"/>
                </a:solidFill>
                <a:latin typeface="Times New Roman"/>
                <a:cs typeface="Times New Roman"/>
              </a:rPr>
              <a:t>Pl</a:t>
            </a:r>
            <a:endParaRPr lang="en-US" dirty="0">
              <a:solidFill>
                <a:prstClr val="black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err="1">
                <a:solidFill>
                  <a:prstClr val="black"/>
                </a:solidFill>
              </a:rPr>
              <a:t>Vennin</a:t>
            </a:r>
            <a:r>
              <a:rPr lang="en-US" dirty="0">
                <a:solidFill>
                  <a:prstClr val="black"/>
                </a:solidFill>
              </a:rPr>
              <a:t> et al (2016)</a:t>
            </a:r>
            <a:endParaRPr lang="en-US" sz="2000" baseline="-250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742950" lvl="1" indent="-285750">
              <a:buFont typeface="Arial"/>
              <a:buChar char="•"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3A45D6-738D-C943-9659-6CF4B3FBC4D9}"/>
              </a:ext>
            </a:extLst>
          </p:cNvPr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1F497D"/>
                </a:solidFill>
                <a:latin typeface="Calibri" charset="0"/>
              </a:rPr>
              <a:t>Stochastic </a:t>
            </a:r>
            <a:r>
              <a:rPr lang="el-GR" i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GB" i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1F497D"/>
                </a:solidFill>
                <a:latin typeface="Calibri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21274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2414"/>
            <a:ext cx="8507412" cy="3822663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moments obey an iterative relation </a:t>
            </a:r>
            <a:r>
              <a:rPr lang="en-GB" sz="1800" dirty="0"/>
              <a:t>(</a:t>
            </a:r>
            <a:r>
              <a:rPr lang="en-GB" sz="1800" dirty="0" err="1"/>
              <a:t>Vennin</a:t>
            </a:r>
            <a:r>
              <a:rPr lang="en-GB" sz="1800" dirty="0"/>
              <a:t> &amp; </a:t>
            </a:r>
            <a:r>
              <a:rPr lang="en-GB" sz="1800" dirty="0" err="1"/>
              <a:t>Starobinsky</a:t>
            </a:r>
            <a:r>
              <a:rPr lang="en-GB" sz="1800" dirty="0"/>
              <a:t> 2015)</a:t>
            </a:r>
          </a:p>
          <a:p>
            <a:pPr>
              <a:defRPr/>
            </a:pPr>
            <a:endParaRPr lang="en-GB" sz="1800" dirty="0"/>
          </a:p>
          <a:p>
            <a:pPr>
              <a:defRPr/>
            </a:pPr>
            <a:endParaRPr lang="en-GB" sz="1800" dirty="0"/>
          </a:p>
          <a:p>
            <a:pPr>
              <a:defRPr/>
            </a:pPr>
            <a:endParaRPr lang="en-GB" sz="1800" dirty="0"/>
          </a:p>
          <a:p>
            <a:pPr>
              <a:defRPr/>
            </a:pPr>
            <a:r>
              <a:rPr lang="en-GB" sz="2400" dirty="0"/>
              <a:t>for example, power spectrum</a:t>
            </a:r>
          </a:p>
          <a:p>
            <a:pPr>
              <a:defRPr/>
            </a:pPr>
            <a:endParaRPr lang="en-GB" sz="2400" dirty="0"/>
          </a:p>
          <a:p>
            <a:pPr>
              <a:defRPr/>
            </a:pPr>
            <a:endParaRPr lang="en-GB" sz="2400" dirty="0"/>
          </a:p>
          <a:p>
            <a:pPr>
              <a:defRPr/>
            </a:pPr>
            <a:endParaRPr lang="en-GB" sz="2400" dirty="0"/>
          </a:p>
          <a:p>
            <a:pPr>
              <a:defRPr/>
            </a:pPr>
            <a:endParaRPr lang="en-GB" sz="2400" dirty="0"/>
          </a:p>
          <a:p>
            <a:pPr>
              <a:defRPr/>
            </a:pPr>
            <a:endParaRPr lang="en-GB" sz="2400" dirty="0"/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08B77F-07A5-214E-8D7C-21C0C609C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721" y="1869666"/>
            <a:ext cx="5943600" cy="584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68F4E18-ECFD-C64B-978D-E604A51DE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721" y="3203745"/>
            <a:ext cx="6223000" cy="11557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295DD3F8-7F9E-294D-AE19-EA8A114D4FA6}"/>
              </a:ext>
            </a:extLst>
          </p:cNvPr>
          <p:cNvSpPr txBox="1">
            <a:spLocks/>
          </p:cNvSpPr>
          <p:nvPr/>
        </p:nvSpPr>
        <p:spPr>
          <a:xfrm>
            <a:off x="457200" y="14941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rgbClr val="1F497D"/>
                </a:solidFill>
                <a:latin typeface="Calibri" charset="0"/>
              </a:rPr>
              <a:t>Higher-order moments of stochastic </a:t>
            </a:r>
            <a:r>
              <a:rPr lang="el-GR" sz="4000" i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GB" sz="4000" i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4000" dirty="0">
              <a:solidFill>
                <a:srgbClr val="1F497D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0502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19553" y="1124459"/>
            <a:ext cx="8507412" cy="38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l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¡"/>
              <a:defRPr sz="27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l"/>
              <a:defRPr sz="23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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425" indent="-228584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593" indent="-228584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760" indent="-228584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5927" indent="-228584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sz="2000" dirty="0"/>
              <a:t>large deviations from perturbative </a:t>
            </a:r>
            <a:r>
              <a:rPr lang="el-GR" sz="2000" i="1" dirty="0"/>
              <a:t>δ</a:t>
            </a:r>
            <a:r>
              <a:rPr lang="en-GB" sz="2000" i="1" dirty="0"/>
              <a:t>N</a:t>
            </a:r>
            <a:r>
              <a:rPr lang="en-GB" sz="2000" dirty="0"/>
              <a:t> when quantum diffusion dominates over classical drift approaching end of inflation</a:t>
            </a:r>
          </a:p>
          <a:p>
            <a:pPr>
              <a:defRPr/>
            </a:pPr>
            <a:r>
              <a:rPr lang="en-GB" sz="2000" dirty="0"/>
              <a:t>quantum diffusion regularises classical divergence as </a:t>
            </a:r>
            <a:r>
              <a:rPr lang="el-GR" sz="2000" i="1" dirty="0"/>
              <a:t>φ</a:t>
            </a:r>
            <a:r>
              <a:rPr lang="en-GB" sz="2000" i="1" dirty="0"/>
              <a:t> → 0</a:t>
            </a:r>
            <a:r>
              <a:rPr lang="en-GB" sz="2000" dirty="0"/>
              <a:t> </a:t>
            </a:r>
            <a:endParaRPr lang="en-GB" sz="1600" dirty="0"/>
          </a:p>
        </p:txBody>
      </p:sp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419553" y="6062477"/>
            <a:ext cx="8009938" cy="564037"/>
          </a:xfrm>
        </p:spPr>
        <p:txBody>
          <a:bodyPr/>
          <a:lstStyle/>
          <a:p>
            <a:pPr algn="r"/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Pattison, </a:t>
            </a:r>
            <a:r>
              <a:rPr lang="en-US" sz="1800" dirty="0" err="1">
                <a:latin typeface="Arial" charset="0"/>
                <a:ea typeface="ＭＳ Ｐゴシック" charset="0"/>
                <a:cs typeface="ＭＳ Ｐゴシック" charset="0"/>
              </a:rPr>
              <a:t>Vennin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800" dirty="0" err="1">
                <a:latin typeface="Arial" charset="0"/>
                <a:ea typeface="ＭＳ Ｐゴシック" charset="0"/>
                <a:cs typeface="ＭＳ Ｐゴシック" charset="0"/>
              </a:rPr>
              <a:t>Assadullahi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 &amp; Wands (2017)</a:t>
            </a: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154" y="5395708"/>
            <a:ext cx="1587500" cy="850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347" y="2163812"/>
            <a:ext cx="4092144" cy="401411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F98B172-2B3C-8D40-80AF-AA87006256C5}"/>
              </a:ext>
            </a:extLst>
          </p:cNvPr>
          <p:cNvGrpSpPr/>
          <p:nvPr/>
        </p:nvGrpSpPr>
        <p:grpSpPr>
          <a:xfrm>
            <a:off x="679406" y="2322714"/>
            <a:ext cx="3660485" cy="2655252"/>
            <a:chOff x="348807" y="2485129"/>
            <a:chExt cx="3660485" cy="265525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C7BEF4D-9DC1-EE49-91A6-A9E813322917}"/>
                </a:ext>
              </a:extLst>
            </p:cNvPr>
            <p:cNvGrpSpPr/>
            <p:nvPr/>
          </p:nvGrpSpPr>
          <p:grpSpPr>
            <a:xfrm>
              <a:off x="348807" y="2485129"/>
              <a:ext cx="3660485" cy="2655252"/>
              <a:chOff x="4383770" y="2441599"/>
              <a:chExt cx="4580842" cy="29510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086F2AE-0578-F343-B7F5-03282B7A4B79}"/>
                  </a:ext>
                </a:extLst>
              </p:cNvPr>
              <p:cNvSpPr/>
              <p:nvPr/>
            </p:nvSpPr>
            <p:spPr bwMode="auto">
              <a:xfrm>
                <a:off x="4383770" y="2441599"/>
                <a:ext cx="4580842" cy="295101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32816A68-0FF2-4044-A139-91C31CFCA29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689230" y="3266725"/>
                <a:ext cx="0" cy="177856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942FA58E-5A9C-7940-864F-A22793319CB1}"/>
                  </a:ext>
                </a:extLst>
              </p:cNvPr>
              <p:cNvCxnSpPr/>
              <p:nvPr/>
            </p:nvCxnSpPr>
            <p:spPr bwMode="auto">
              <a:xfrm>
                <a:off x="4548554" y="4876800"/>
                <a:ext cx="4138246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4E76C9B5-3DF3-F54B-A1D1-634FACF39099}"/>
                  </a:ext>
                </a:extLst>
              </p:cNvPr>
              <p:cNvSpPr/>
              <p:nvPr/>
            </p:nvSpPr>
            <p:spPr bwMode="auto">
              <a:xfrm>
                <a:off x="4689231" y="2860431"/>
                <a:ext cx="4009292" cy="2016369"/>
              </a:xfrm>
              <a:custGeom>
                <a:avLst/>
                <a:gdLst>
                  <a:gd name="connsiteX0" fmla="*/ 0 w 4009292"/>
                  <a:gd name="connsiteY0" fmla="*/ 2016369 h 2016369"/>
                  <a:gd name="connsiteX1" fmla="*/ 328246 w 4009292"/>
                  <a:gd name="connsiteY1" fmla="*/ 2004646 h 2016369"/>
                  <a:gd name="connsiteX2" fmla="*/ 679938 w 4009292"/>
                  <a:gd name="connsiteY2" fmla="*/ 1957754 h 2016369"/>
                  <a:gd name="connsiteX3" fmla="*/ 961292 w 4009292"/>
                  <a:gd name="connsiteY3" fmla="*/ 1559169 h 2016369"/>
                  <a:gd name="connsiteX4" fmla="*/ 1172307 w 4009292"/>
                  <a:gd name="connsiteY4" fmla="*/ 1430215 h 2016369"/>
                  <a:gd name="connsiteX5" fmla="*/ 2590800 w 4009292"/>
                  <a:gd name="connsiteY5" fmla="*/ 1406769 h 2016369"/>
                  <a:gd name="connsiteX6" fmla="*/ 3259015 w 4009292"/>
                  <a:gd name="connsiteY6" fmla="*/ 1219200 h 2016369"/>
                  <a:gd name="connsiteX7" fmla="*/ 3739661 w 4009292"/>
                  <a:gd name="connsiteY7" fmla="*/ 738554 h 2016369"/>
                  <a:gd name="connsiteX8" fmla="*/ 4009292 w 4009292"/>
                  <a:gd name="connsiteY8" fmla="*/ 0 h 2016369"/>
                  <a:gd name="connsiteX0" fmla="*/ 0 w 4009292"/>
                  <a:gd name="connsiteY0" fmla="*/ 2016369 h 2016369"/>
                  <a:gd name="connsiteX1" fmla="*/ 328246 w 4009292"/>
                  <a:gd name="connsiteY1" fmla="*/ 2004646 h 2016369"/>
                  <a:gd name="connsiteX2" fmla="*/ 679938 w 4009292"/>
                  <a:gd name="connsiteY2" fmla="*/ 1957754 h 2016369"/>
                  <a:gd name="connsiteX3" fmla="*/ 902677 w 4009292"/>
                  <a:gd name="connsiteY3" fmla="*/ 1664677 h 2016369"/>
                  <a:gd name="connsiteX4" fmla="*/ 1172307 w 4009292"/>
                  <a:gd name="connsiteY4" fmla="*/ 1430215 h 2016369"/>
                  <a:gd name="connsiteX5" fmla="*/ 2590800 w 4009292"/>
                  <a:gd name="connsiteY5" fmla="*/ 1406769 h 2016369"/>
                  <a:gd name="connsiteX6" fmla="*/ 3259015 w 4009292"/>
                  <a:gd name="connsiteY6" fmla="*/ 1219200 h 2016369"/>
                  <a:gd name="connsiteX7" fmla="*/ 3739661 w 4009292"/>
                  <a:gd name="connsiteY7" fmla="*/ 738554 h 2016369"/>
                  <a:gd name="connsiteX8" fmla="*/ 4009292 w 4009292"/>
                  <a:gd name="connsiteY8" fmla="*/ 0 h 201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09292" h="2016369">
                    <a:moveTo>
                      <a:pt x="0" y="2016369"/>
                    </a:moveTo>
                    <a:cubicBezTo>
                      <a:pt x="107461" y="2015392"/>
                      <a:pt x="214923" y="2014415"/>
                      <a:pt x="328246" y="2004646"/>
                    </a:cubicBezTo>
                    <a:cubicBezTo>
                      <a:pt x="441569" y="1994877"/>
                      <a:pt x="584200" y="2014416"/>
                      <a:pt x="679938" y="1957754"/>
                    </a:cubicBezTo>
                    <a:cubicBezTo>
                      <a:pt x="775677" y="1901093"/>
                      <a:pt x="820616" y="1752600"/>
                      <a:pt x="902677" y="1664677"/>
                    </a:cubicBezTo>
                    <a:cubicBezTo>
                      <a:pt x="984738" y="1576754"/>
                      <a:pt x="890953" y="1473200"/>
                      <a:pt x="1172307" y="1430215"/>
                    </a:cubicBezTo>
                    <a:cubicBezTo>
                      <a:pt x="1453661" y="1387230"/>
                      <a:pt x="2243015" y="1441938"/>
                      <a:pt x="2590800" y="1406769"/>
                    </a:cubicBezTo>
                    <a:cubicBezTo>
                      <a:pt x="2938585" y="1371600"/>
                      <a:pt x="3067538" y="1330569"/>
                      <a:pt x="3259015" y="1219200"/>
                    </a:cubicBezTo>
                    <a:cubicBezTo>
                      <a:pt x="3450492" y="1107831"/>
                      <a:pt x="3614615" y="941754"/>
                      <a:pt x="3739661" y="738554"/>
                    </a:cubicBezTo>
                    <a:cubicBezTo>
                      <a:pt x="3864707" y="535354"/>
                      <a:pt x="3936999" y="267677"/>
                      <a:pt x="4009292" y="0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EEC43ABB-1CC7-CC42-ABD4-49873D785EC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662246" y="4337538"/>
                <a:ext cx="0" cy="539262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1989566-95E3-0447-B3B2-B008AD69CA2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842738" y="4149968"/>
                <a:ext cx="0" cy="726832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1A88054-F5CE-B64A-B458-1677A7407F46}"/>
                </a:ext>
              </a:extLst>
            </p:cNvPr>
            <p:cNvCxnSpPr/>
            <p:nvPr/>
          </p:nvCxnSpPr>
          <p:spPr bwMode="auto">
            <a:xfrm flipH="1">
              <a:off x="3394388" y="3131184"/>
              <a:ext cx="232142" cy="477909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50B726A-3940-7642-B7AD-7CC75EC75DEB}"/>
                </a:ext>
              </a:extLst>
            </p:cNvPr>
            <p:cNvCxnSpPr/>
            <p:nvPr/>
          </p:nvCxnSpPr>
          <p:spPr bwMode="auto">
            <a:xfrm>
              <a:off x="1802513" y="4041748"/>
              <a:ext cx="641804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arrow"/>
              <a:tailEnd type="arrow"/>
            </a:ln>
            <a:effectLst/>
          </p:spPr>
        </p:cxnSp>
        <p:pic>
          <p:nvPicPr>
            <p:cNvPr id="19" name="Picture 18" descr="latex-image-1.pdf">
              <a:extLst>
                <a:ext uri="{FF2B5EF4-FFF2-40B4-BE49-F238E27FC236}">
                  <a16:creationId xmlns:a16="http://schemas.microsoft.com/office/drawing/2014/main" id="{A2E20D25-4095-BD4D-ACA0-E0836E12D6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000"/>
            <a:stretch/>
          </p:blipFill>
          <p:spPr>
            <a:xfrm>
              <a:off x="2330756" y="2680262"/>
              <a:ext cx="1360593" cy="381920"/>
            </a:xfrm>
            <a:prstGeom prst="rect">
              <a:avLst/>
            </a:prstGeom>
          </p:spPr>
        </p:pic>
        <p:pic>
          <p:nvPicPr>
            <p:cNvPr id="20" name="Picture 19" descr="latex-image-1.pdf">
              <a:extLst>
                <a:ext uri="{FF2B5EF4-FFF2-40B4-BE49-F238E27FC236}">
                  <a16:creationId xmlns:a16="http://schemas.microsoft.com/office/drawing/2014/main" id="{A00FB318-0BA1-4C4D-8D34-E0642FA81D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881"/>
            <a:stretch/>
          </p:blipFill>
          <p:spPr>
            <a:xfrm>
              <a:off x="1133691" y="3464104"/>
              <a:ext cx="1570079" cy="37584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79214534-411E-3647-9BEE-812B84B4DAAD}"/>
                    </a:ext>
                  </a:extLst>
                </p:cNvPr>
                <p:cNvSpPr txBox="1"/>
                <p:nvPr/>
              </p:nvSpPr>
              <p:spPr>
                <a:xfrm>
                  <a:off x="684614" y="4628894"/>
                  <a:ext cx="1611042" cy="3561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GB" sz="16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end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79214534-411E-3647-9BEE-812B84B4DA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614" y="4628894"/>
                  <a:ext cx="1611042" cy="356123"/>
                </a:xfrm>
                <a:prstGeom prst="rect">
                  <a:avLst/>
                </a:prstGeom>
                <a:blipFill>
                  <a:blip r:embed="rId8"/>
                  <a:stretch>
                    <a:fillRect b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F331B879-E20D-2B42-B88C-185990ADF10B}"/>
                    </a:ext>
                  </a:extLst>
                </p:cNvPr>
                <p:cNvSpPr txBox="1"/>
                <p:nvPr/>
              </p:nvSpPr>
              <p:spPr>
                <a:xfrm>
                  <a:off x="1704213" y="4643768"/>
                  <a:ext cx="2174801" cy="3561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GB" sz="16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end</m:t>
                            </m:r>
                          </m:sub>
                        </m:sSub>
                        <m:r>
                          <a:rPr lang="en-GB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l-G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l-G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GB" sz="16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well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F331B879-E20D-2B42-B88C-185990ADF1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4213" y="4643768"/>
                  <a:ext cx="2174801" cy="356123"/>
                </a:xfrm>
                <a:prstGeom prst="rect">
                  <a:avLst/>
                </a:prstGeom>
                <a:blipFill>
                  <a:blip r:embed="rId9"/>
                  <a:stretch>
                    <a:fillRect b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89F7C549-6D0E-E141-863A-062BF46F7B32}"/>
              </a:ext>
            </a:extLst>
          </p:cNvPr>
          <p:cNvSpPr txBox="1">
            <a:spLocks/>
          </p:cNvSpPr>
          <p:nvPr/>
        </p:nvSpPr>
        <p:spPr>
          <a:xfrm>
            <a:off x="400896" y="115004"/>
            <a:ext cx="84491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>
                <a:solidFill>
                  <a:schemeClr val="tx2"/>
                </a:solidFill>
                <a:latin typeface="Calibri" charset="0"/>
              </a:rPr>
              <a:t>Power spectrum:</a:t>
            </a:r>
            <a:endParaRPr lang="en-US" sz="3600" dirty="0">
              <a:solidFill>
                <a:schemeClr val="tx2"/>
              </a:solidFill>
              <a:latin typeface="Calibri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628" y="2399899"/>
            <a:ext cx="1677862" cy="5930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7D2DB7-45C6-DE43-9388-3D025396072E}"/>
              </a:ext>
            </a:extLst>
          </p:cNvPr>
          <p:cNvSpPr txBox="1"/>
          <p:nvPr/>
        </p:nvSpPr>
        <p:spPr>
          <a:xfrm rot="2417475">
            <a:off x="6960395" y="4808915"/>
            <a:ext cx="269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classical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D59424-CC21-8F4F-8DA1-3AB00D149946}"/>
              </a:ext>
            </a:extLst>
          </p:cNvPr>
          <p:cNvSpPr txBox="1"/>
          <p:nvPr/>
        </p:nvSpPr>
        <p:spPr>
          <a:xfrm>
            <a:off x="5026318" y="3078888"/>
            <a:ext cx="2311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stochastic</a:t>
            </a:r>
          </a:p>
        </p:txBody>
      </p:sp>
    </p:spTree>
    <p:extLst>
      <p:ext uri="{BB962C8B-B14F-4D97-AF65-F5344CB8AC3E}">
        <p14:creationId xmlns:p14="http://schemas.microsoft.com/office/powerpoint/2010/main" val="3791095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Correlation functions in stochastic inflation</a:t>
            </a:r>
            <a:br>
              <a:rPr lang="en-US" sz="3600" b="1" dirty="0">
                <a:solidFill>
                  <a:schemeClr val="tx2"/>
                </a:solidFill>
              </a:rPr>
            </a:br>
            <a:r>
              <a:rPr lang="en-US" sz="2200" dirty="0" err="1">
                <a:solidFill>
                  <a:schemeClr val="tx2"/>
                </a:solidFill>
              </a:rPr>
              <a:t>Vennin</a:t>
            </a:r>
            <a:r>
              <a:rPr lang="en-US" sz="2200" dirty="0">
                <a:solidFill>
                  <a:schemeClr val="tx2"/>
                </a:solidFill>
              </a:rPr>
              <a:t> &amp; </a:t>
            </a:r>
            <a:r>
              <a:rPr lang="en-US" sz="2200" dirty="0" err="1">
                <a:solidFill>
                  <a:schemeClr val="tx2"/>
                </a:solidFill>
              </a:rPr>
              <a:t>Starobinsky</a:t>
            </a:r>
            <a:r>
              <a:rPr lang="en-US" sz="2200" dirty="0">
                <a:solidFill>
                  <a:schemeClr val="tx2"/>
                </a:solidFill>
              </a:rPr>
              <a:t>, arXiv:1506.04732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8229600" cy="50455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i="1" dirty="0">
                <a:solidFill>
                  <a:schemeClr val="tx2"/>
                </a:solidFill>
              </a:rPr>
              <a:t>non-perturbative</a:t>
            </a:r>
            <a:r>
              <a:rPr lang="en-US" b="1" dirty="0">
                <a:solidFill>
                  <a:schemeClr val="tx2"/>
                </a:solidFill>
              </a:rPr>
              <a:t> approach to calculate large or rare excursions in the primordial density field</a:t>
            </a:r>
            <a:endParaRPr lang="en-US" sz="2200" b="1" dirty="0">
              <a:solidFill>
                <a:schemeClr val="tx2"/>
              </a:solidFill>
            </a:endParaRPr>
          </a:p>
          <a:p>
            <a:endParaRPr lang="en-US" sz="2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2630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140" y="1297066"/>
            <a:ext cx="8671859" cy="3822663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moments obey an iterative relation </a:t>
            </a:r>
            <a:r>
              <a:rPr lang="en-GB" sz="1800" dirty="0"/>
              <a:t>(</a:t>
            </a:r>
            <a:r>
              <a:rPr lang="en-GB" sz="1800" dirty="0" err="1"/>
              <a:t>Vennin</a:t>
            </a:r>
            <a:r>
              <a:rPr lang="en-GB" sz="1800" dirty="0"/>
              <a:t> &amp; </a:t>
            </a:r>
            <a:r>
              <a:rPr lang="en-GB" sz="1800" dirty="0" err="1"/>
              <a:t>Starobinsky</a:t>
            </a:r>
            <a:r>
              <a:rPr lang="en-GB" sz="1800" dirty="0"/>
              <a:t> 2015)</a:t>
            </a:r>
          </a:p>
          <a:p>
            <a:pPr>
              <a:defRPr/>
            </a:pPr>
            <a:endParaRPr lang="en-GB" sz="2400" dirty="0"/>
          </a:p>
          <a:p>
            <a:pPr>
              <a:defRPr/>
            </a:pPr>
            <a:endParaRPr lang="en-GB" sz="2400" dirty="0"/>
          </a:p>
          <a:p>
            <a:pPr>
              <a:defRPr/>
            </a:pPr>
            <a:r>
              <a:rPr lang="en-GB" sz="2400" dirty="0"/>
              <a:t>define </a:t>
            </a:r>
            <a:r>
              <a:rPr lang="en-GB" sz="2400" b="1" dirty="0"/>
              <a:t>characteristic function </a:t>
            </a:r>
            <a:r>
              <a:rPr lang="en-GB" sz="2400" dirty="0"/>
              <a:t>(includes all the moments)</a:t>
            </a:r>
          </a:p>
          <a:p>
            <a:pPr>
              <a:defRPr/>
            </a:pPr>
            <a:endParaRPr lang="en-GB" sz="2400" dirty="0"/>
          </a:p>
          <a:p>
            <a:pPr>
              <a:defRPr/>
            </a:pPr>
            <a:endParaRPr lang="en-GB" sz="2400" dirty="0"/>
          </a:p>
          <a:p>
            <a:pPr>
              <a:defRPr/>
            </a:pPr>
            <a:r>
              <a:rPr lang="en-GB" sz="2400" dirty="0"/>
              <a:t>obeys differential equation</a:t>
            </a:r>
          </a:p>
          <a:p>
            <a:pPr lvl="1">
              <a:defRPr/>
            </a:pPr>
            <a:endParaRPr lang="en-GB" sz="1900" dirty="0"/>
          </a:p>
          <a:p>
            <a:pPr>
              <a:defRPr/>
            </a:pPr>
            <a:endParaRPr lang="en-GB" sz="2400" dirty="0"/>
          </a:p>
          <a:p>
            <a:pPr>
              <a:defRPr/>
            </a:pPr>
            <a:r>
              <a:rPr lang="en-GB" sz="2400" dirty="0"/>
              <a:t>inverse Fourier transform gives </a:t>
            </a:r>
            <a:r>
              <a:rPr lang="en-GB" sz="2400" b="1" dirty="0"/>
              <a:t>full probability distribution</a:t>
            </a:r>
          </a:p>
          <a:p>
            <a:pPr>
              <a:defRPr/>
            </a:pPr>
            <a:endParaRPr lang="en-GB" sz="2000" dirty="0"/>
          </a:p>
        </p:txBody>
      </p:sp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a typeface="ＭＳ Ｐゴシック" charset="0"/>
                <a:cs typeface="Calibri" panose="020F0502020204030204" pitchFamily="34" charset="0"/>
              </a:rPr>
              <a:t>Full PDF for </a:t>
            </a:r>
            <a:r>
              <a:rPr lang="el-GR" sz="4400" i="1" dirty="0">
                <a:ea typeface="ＭＳ Ｐゴシック" charset="0"/>
                <a:cs typeface="Calibri" panose="020F0502020204030204" pitchFamily="34" charset="0"/>
              </a:rPr>
              <a:t>δ</a:t>
            </a:r>
            <a:r>
              <a:rPr lang="en-US" sz="4400" i="1" dirty="0">
                <a:ea typeface="ＭＳ Ｐゴシック" charset="0"/>
                <a:cs typeface="Calibri" panose="020F0502020204030204" pitchFamily="34" charset="0"/>
              </a:rPr>
              <a:t>N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 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Pattison et al (2017)</a:t>
            </a:r>
            <a:endParaRPr lang="en-US" b="1" i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378" y="5571757"/>
            <a:ext cx="6281861" cy="930241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378" y="3104868"/>
            <a:ext cx="7081797" cy="799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2A582A-0767-EE48-9DFC-E234BF7C7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78" y="1869666"/>
            <a:ext cx="5943600" cy="584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8F0068-A6DA-4340-A337-4007EF798A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378" y="4390220"/>
            <a:ext cx="48260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86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5A069F32-C79E-8447-9A4A-CE3E8BA7BC83}"/>
              </a:ext>
            </a:extLst>
          </p:cNvPr>
          <p:cNvGrpSpPr/>
          <p:nvPr/>
        </p:nvGrpSpPr>
        <p:grpSpPr>
          <a:xfrm>
            <a:off x="348807" y="2485129"/>
            <a:ext cx="3660485" cy="2655252"/>
            <a:chOff x="348807" y="2485129"/>
            <a:chExt cx="3660485" cy="265525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E750062-BABF-C542-8E1A-46593FF912CF}"/>
                </a:ext>
              </a:extLst>
            </p:cNvPr>
            <p:cNvGrpSpPr/>
            <p:nvPr/>
          </p:nvGrpSpPr>
          <p:grpSpPr>
            <a:xfrm>
              <a:off x="348807" y="2485129"/>
              <a:ext cx="3660485" cy="2655252"/>
              <a:chOff x="4383770" y="2441599"/>
              <a:chExt cx="4580842" cy="2951016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32E8985-A143-984E-8C8C-D68CF77DB69C}"/>
                  </a:ext>
                </a:extLst>
              </p:cNvPr>
              <p:cNvSpPr/>
              <p:nvPr/>
            </p:nvSpPr>
            <p:spPr bwMode="auto">
              <a:xfrm>
                <a:off x="4383770" y="2441599"/>
                <a:ext cx="4580842" cy="295101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7183FE39-5026-BF45-98BE-B53ECAFCE347}"/>
                  </a:ext>
                </a:extLst>
              </p:cNvPr>
              <p:cNvCxnSpPr/>
              <p:nvPr/>
            </p:nvCxnSpPr>
            <p:spPr bwMode="auto">
              <a:xfrm flipV="1">
                <a:off x="4689231" y="2719754"/>
                <a:ext cx="0" cy="232553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99F229C9-3EBE-D947-8FA0-C05FED96F103}"/>
                  </a:ext>
                </a:extLst>
              </p:cNvPr>
              <p:cNvCxnSpPr/>
              <p:nvPr/>
            </p:nvCxnSpPr>
            <p:spPr bwMode="auto">
              <a:xfrm>
                <a:off x="4548554" y="4876800"/>
                <a:ext cx="4138246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7F244312-51CB-1245-A32A-18CA2CDBA651}"/>
                  </a:ext>
                </a:extLst>
              </p:cNvPr>
              <p:cNvSpPr/>
              <p:nvPr/>
            </p:nvSpPr>
            <p:spPr bwMode="auto">
              <a:xfrm>
                <a:off x="4689231" y="2860431"/>
                <a:ext cx="4009292" cy="2016369"/>
              </a:xfrm>
              <a:custGeom>
                <a:avLst/>
                <a:gdLst>
                  <a:gd name="connsiteX0" fmla="*/ 0 w 4009292"/>
                  <a:gd name="connsiteY0" fmla="*/ 2016369 h 2016369"/>
                  <a:gd name="connsiteX1" fmla="*/ 328246 w 4009292"/>
                  <a:gd name="connsiteY1" fmla="*/ 2004646 h 2016369"/>
                  <a:gd name="connsiteX2" fmla="*/ 679938 w 4009292"/>
                  <a:gd name="connsiteY2" fmla="*/ 1957754 h 2016369"/>
                  <a:gd name="connsiteX3" fmla="*/ 961292 w 4009292"/>
                  <a:gd name="connsiteY3" fmla="*/ 1559169 h 2016369"/>
                  <a:gd name="connsiteX4" fmla="*/ 1172307 w 4009292"/>
                  <a:gd name="connsiteY4" fmla="*/ 1430215 h 2016369"/>
                  <a:gd name="connsiteX5" fmla="*/ 2590800 w 4009292"/>
                  <a:gd name="connsiteY5" fmla="*/ 1406769 h 2016369"/>
                  <a:gd name="connsiteX6" fmla="*/ 3259015 w 4009292"/>
                  <a:gd name="connsiteY6" fmla="*/ 1219200 h 2016369"/>
                  <a:gd name="connsiteX7" fmla="*/ 3739661 w 4009292"/>
                  <a:gd name="connsiteY7" fmla="*/ 738554 h 2016369"/>
                  <a:gd name="connsiteX8" fmla="*/ 4009292 w 4009292"/>
                  <a:gd name="connsiteY8" fmla="*/ 0 h 2016369"/>
                  <a:gd name="connsiteX0" fmla="*/ 0 w 4009292"/>
                  <a:gd name="connsiteY0" fmla="*/ 2016369 h 2016369"/>
                  <a:gd name="connsiteX1" fmla="*/ 328246 w 4009292"/>
                  <a:gd name="connsiteY1" fmla="*/ 2004646 h 2016369"/>
                  <a:gd name="connsiteX2" fmla="*/ 679938 w 4009292"/>
                  <a:gd name="connsiteY2" fmla="*/ 1957754 h 2016369"/>
                  <a:gd name="connsiteX3" fmla="*/ 902677 w 4009292"/>
                  <a:gd name="connsiteY3" fmla="*/ 1664677 h 2016369"/>
                  <a:gd name="connsiteX4" fmla="*/ 1172307 w 4009292"/>
                  <a:gd name="connsiteY4" fmla="*/ 1430215 h 2016369"/>
                  <a:gd name="connsiteX5" fmla="*/ 2590800 w 4009292"/>
                  <a:gd name="connsiteY5" fmla="*/ 1406769 h 2016369"/>
                  <a:gd name="connsiteX6" fmla="*/ 3259015 w 4009292"/>
                  <a:gd name="connsiteY6" fmla="*/ 1219200 h 2016369"/>
                  <a:gd name="connsiteX7" fmla="*/ 3739661 w 4009292"/>
                  <a:gd name="connsiteY7" fmla="*/ 738554 h 2016369"/>
                  <a:gd name="connsiteX8" fmla="*/ 4009292 w 4009292"/>
                  <a:gd name="connsiteY8" fmla="*/ 0 h 201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09292" h="2016369">
                    <a:moveTo>
                      <a:pt x="0" y="2016369"/>
                    </a:moveTo>
                    <a:cubicBezTo>
                      <a:pt x="107461" y="2015392"/>
                      <a:pt x="214923" y="2014415"/>
                      <a:pt x="328246" y="2004646"/>
                    </a:cubicBezTo>
                    <a:cubicBezTo>
                      <a:pt x="441569" y="1994877"/>
                      <a:pt x="584200" y="2014416"/>
                      <a:pt x="679938" y="1957754"/>
                    </a:cubicBezTo>
                    <a:cubicBezTo>
                      <a:pt x="775677" y="1901093"/>
                      <a:pt x="820616" y="1752600"/>
                      <a:pt x="902677" y="1664677"/>
                    </a:cubicBezTo>
                    <a:cubicBezTo>
                      <a:pt x="984738" y="1576754"/>
                      <a:pt x="890953" y="1473200"/>
                      <a:pt x="1172307" y="1430215"/>
                    </a:cubicBezTo>
                    <a:cubicBezTo>
                      <a:pt x="1453661" y="1387230"/>
                      <a:pt x="2243015" y="1441938"/>
                      <a:pt x="2590800" y="1406769"/>
                    </a:cubicBezTo>
                    <a:cubicBezTo>
                      <a:pt x="2938585" y="1371600"/>
                      <a:pt x="3067538" y="1330569"/>
                      <a:pt x="3259015" y="1219200"/>
                    </a:cubicBezTo>
                    <a:cubicBezTo>
                      <a:pt x="3450492" y="1107831"/>
                      <a:pt x="3614615" y="941754"/>
                      <a:pt x="3739661" y="738554"/>
                    </a:cubicBezTo>
                    <a:cubicBezTo>
                      <a:pt x="3864707" y="535354"/>
                      <a:pt x="3936999" y="267677"/>
                      <a:pt x="4009292" y="0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697EC8B-8468-274A-9857-31D1529135D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662246" y="4337538"/>
                <a:ext cx="0" cy="539262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FA5F5DA-4A92-864F-93EE-428ABC50EA8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842738" y="4149968"/>
                <a:ext cx="0" cy="726832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3" name="Straight Arrow Connector 2"/>
            <p:cNvCxnSpPr/>
            <p:nvPr/>
          </p:nvCxnSpPr>
          <p:spPr bwMode="auto">
            <a:xfrm flipH="1">
              <a:off x="3394388" y="3131184"/>
              <a:ext cx="232142" cy="477909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>
              <a:off x="1802513" y="4041748"/>
              <a:ext cx="641804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arrow"/>
              <a:tailEnd type="arrow"/>
            </a:ln>
            <a:effectLst/>
          </p:spPr>
        </p:cxnSp>
        <p:pic>
          <p:nvPicPr>
            <p:cNvPr id="11" name="Picture 10" descr="latex-image-1.pdf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000"/>
            <a:stretch/>
          </p:blipFill>
          <p:spPr>
            <a:xfrm>
              <a:off x="2330756" y="2680262"/>
              <a:ext cx="1360593" cy="381920"/>
            </a:xfrm>
            <a:prstGeom prst="rect">
              <a:avLst/>
            </a:prstGeom>
          </p:spPr>
        </p:pic>
        <p:pic>
          <p:nvPicPr>
            <p:cNvPr id="12" name="Picture 11" descr="latex-image-1.pdf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881"/>
            <a:stretch/>
          </p:blipFill>
          <p:spPr>
            <a:xfrm>
              <a:off x="1133691" y="3464104"/>
              <a:ext cx="1570079" cy="37584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6EDC60D-3ED4-0B43-8D64-77EC79E13E97}"/>
                    </a:ext>
                  </a:extLst>
                </p:cNvPr>
                <p:cNvSpPr txBox="1"/>
                <p:nvPr/>
              </p:nvSpPr>
              <p:spPr>
                <a:xfrm>
                  <a:off x="684614" y="4628894"/>
                  <a:ext cx="1611042" cy="3561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GB" sz="16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end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6EDC60D-3ED4-0B43-8D64-77EC79E13E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614" y="4628894"/>
                  <a:ext cx="1611042" cy="356123"/>
                </a:xfrm>
                <a:prstGeom prst="rect">
                  <a:avLst/>
                </a:prstGeom>
                <a:blipFill>
                  <a:blip r:embed="rId4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90D6B22-E7A0-F847-ADE0-7E5CD4D803D0}"/>
                    </a:ext>
                  </a:extLst>
                </p:cNvPr>
                <p:cNvSpPr txBox="1"/>
                <p:nvPr/>
              </p:nvSpPr>
              <p:spPr>
                <a:xfrm>
                  <a:off x="1704213" y="4643768"/>
                  <a:ext cx="2174801" cy="3561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GB" sz="16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end</m:t>
                            </m:r>
                          </m:sub>
                        </m:sSub>
                        <m:r>
                          <a:rPr lang="en-GB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l-G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l-G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GB" sz="16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well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90D6B22-E7A0-F847-ADE0-7E5CD4D803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4213" y="4643768"/>
                  <a:ext cx="2174801" cy="356123"/>
                </a:xfrm>
                <a:prstGeom prst="rect">
                  <a:avLst/>
                </a:prstGeom>
                <a:blipFill>
                  <a:blip r:embed="rId5"/>
                  <a:stretch>
                    <a:fillRect b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3770" y="2157419"/>
            <a:ext cx="4303030" cy="41704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1085" y="2441599"/>
            <a:ext cx="1587500" cy="8509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 bwMode="auto">
          <a:xfrm>
            <a:off x="2012292" y="4628894"/>
            <a:ext cx="1551768" cy="41639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0" name="Curved Connector 9"/>
          <p:cNvCxnSpPr/>
          <p:nvPr/>
        </p:nvCxnSpPr>
        <p:spPr bwMode="auto">
          <a:xfrm>
            <a:off x="3372885" y="5045284"/>
            <a:ext cx="1720581" cy="539429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7200" y="1317718"/>
            <a:ext cx="8507412" cy="38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l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¡"/>
              <a:defRPr sz="27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l"/>
              <a:defRPr sz="23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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425" indent="-228584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593" indent="-228584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760" indent="-228584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5927" indent="-228584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sz="2000" dirty="0"/>
              <a:t>large deviations from classical </a:t>
            </a:r>
            <a:r>
              <a:rPr lang="el-GR" sz="2000" i="1" dirty="0"/>
              <a:t>δ</a:t>
            </a:r>
            <a:r>
              <a:rPr lang="en-GB" sz="2000" i="1" dirty="0"/>
              <a:t>N</a:t>
            </a:r>
            <a:r>
              <a:rPr lang="en-GB" sz="2000" dirty="0"/>
              <a:t> when quantum diffusion dominates over classical drift -&gt; </a:t>
            </a:r>
            <a:r>
              <a:rPr lang="en-GB" sz="2000" b="1" dirty="0">
                <a:solidFill>
                  <a:srgbClr val="FF0000"/>
                </a:solidFill>
              </a:rPr>
              <a:t>non-Gaussian probability distribution, </a:t>
            </a:r>
            <a:r>
              <a:rPr lang="en-GB" sz="2000" b="1" i="1" dirty="0">
                <a:solidFill>
                  <a:srgbClr val="FF0000"/>
                </a:solidFill>
              </a:rPr>
              <a:t>P(N)</a:t>
            </a:r>
            <a:endParaRPr lang="en-GB" sz="1600" b="1" i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CC41F6-825B-B341-BA74-8648131EE443}"/>
              </a:ext>
            </a:extLst>
          </p:cNvPr>
          <p:cNvSpPr txBox="1"/>
          <p:nvPr/>
        </p:nvSpPr>
        <p:spPr>
          <a:xfrm>
            <a:off x="6051052" y="3560613"/>
            <a:ext cx="1502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exponential</a:t>
            </a:r>
          </a:p>
          <a:p>
            <a:pPr algn="r"/>
            <a:r>
              <a:rPr lang="en-US" dirty="0">
                <a:solidFill>
                  <a:srgbClr val="FF0000"/>
                </a:solidFill>
              </a:rPr>
              <a:t>tail</a:t>
            </a:r>
          </a:p>
          <a:p>
            <a:pPr algn="r"/>
            <a:r>
              <a:rPr lang="en-GB" i="1" dirty="0" err="1">
                <a:solidFill>
                  <a:srgbClr val="FF0000"/>
                </a:solidFill>
              </a:rPr>
              <a:t>exp</a:t>
            </a:r>
            <a:r>
              <a:rPr lang="en-GB" i="1" dirty="0">
                <a:solidFill>
                  <a:srgbClr val="FF0000"/>
                </a:solidFill>
              </a:rPr>
              <a:t>(-</a:t>
            </a:r>
            <a:r>
              <a:rPr lang="el-GR" i="1" dirty="0">
                <a:solidFill>
                  <a:srgbClr val="FF0000"/>
                </a:solidFill>
              </a:rPr>
              <a:t>Λ</a:t>
            </a:r>
            <a:r>
              <a:rPr lang="en-GB" i="1" dirty="0">
                <a:solidFill>
                  <a:srgbClr val="FF0000"/>
                </a:solidFill>
              </a:rPr>
              <a:t>N)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7C5DC97C-8EE7-CB49-8320-8C8F2D4C4E41}"/>
              </a:ext>
            </a:extLst>
          </p:cNvPr>
          <p:cNvSpPr/>
          <p:nvPr/>
        </p:nvSpPr>
        <p:spPr bwMode="auto">
          <a:xfrm>
            <a:off x="6433457" y="4483943"/>
            <a:ext cx="599913" cy="643228"/>
          </a:xfrm>
          <a:custGeom>
            <a:avLst/>
            <a:gdLst>
              <a:gd name="connsiteX0" fmla="*/ 473529 w 473529"/>
              <a:gd name="connsiteY0" fmla="*/ 0 h 734785"/>
              <a:gd name="connsiteX1" fmla="*/ 261257 w 473529"/>
              <a:gd name="connsiteY1" fmla="*/ 506185 h 734785"/>
              <a:gd name="connsiteX2" fmla="*/ 0 w 473529"/>
              <a:gd name="connsiteY2" fmla="*/ 734785 h 73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3529" h="734785">
                <a:moveTo>
                  <a:pt x="473529" y="0"/>
                </a:moveTo>
                <a:cubicBezTo>
                  <a:pt x="406853" y="191860"/>
                  <a:pt x="340178" y="383721"/>
                  <a:pt x="261257" y="506185"/>
                </a:cubicBezTo>
                <a:cubicBezTo>
                  <a:pt x="182335" y="628649"/>
                  <a:pt x="91167" y="681717"/>
                  <a:pt x="0" y="734785"/>
                </a:cubicBezTo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52D8ECA4-055F-AE46-8E35-A1489CA57DC8}"/>
              </a:ext>
            </a:extLst>
          </p:cNvPr>
          <p:cNvSpPr txBox="1">
            <a:spLocks/>
          </p:cNvSpPr>
          <p:nvPr/>
        </p:nvSpPr>
        <p:spPr>
          <a:xfrm>
            <a:off x="400896" y="11500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>
                <a:solidFill>
                  <a:schemeClr val="tx2"/>
                </a:solidFill>
                <a:latin typeface="Calibri" charset="0"/>
              </a:rPr>
              <a:t>Probability distribution function, </a:t>
            </a:r>
            <a:r>
              <a:rPr lang="en-GB" sz="4000" i="1" dirty="0">
                <a:solidFill>
                  <a:schemeClr val="tx2"/>
                </a:solidFill>
                <a:latin typeface="Calibri" charset="0"/>
              </a:rPr>
              <a:t>P(N)</a:t>
            </a:r>
            <a:endParaRPr lang="en-US" sz="4000" i="1" dirty="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4B8B802C-5980-A146-BEBE-6E5181B1A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6336"/>
            <a:ext cx="8009938" cy="564037"/>
          </a:xfrm>
        </p:spPr>
        <p:txBody>
          <a:bodyPr/>
          <a:lstStyle/>
          <a:p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Pattison, </a:t>
            </a:r>
            <a:r>
              <a:rPr lang="en-US" sz="1800" dirty="0" err="1">
                <a:latin typeface="Arial" charset="0"/>
                <a:ea typeface="ＭＳ Ｐゴシック" charset="0"/>
                <a:cs typeface="ＭＳ Ｐゴシック" charset="0"/>
              </a:rPr>
              <a:t>Vennin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800" dirty="0" err="1">
                <a:latin typeface="Arial" charset="0"/>
                <a:ea typeface="ＭＳ Ｐゴシック" charset="0"/>
                <a:cs typeface="ＭＳ Ｐゴシック" charset="0"/>
              </a:rPr>
              <a:t>Assadullahi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 &amp; Wands (2017)</a:t>
            </a: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B9ECB83-22EB-FD46-BC9C-252C5D5668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546" y="2567112"/>
            <a:ext cx="1677862" cy="59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101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10CB080-68AF-AE4B-8FBA-3559475EB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00" y="3848215"/>
            <a:ext cx="3415614" cy="2193924"/>
          </a:xfrm>
          <a:prstGeom prst="rect">
            <a:avLst/>
          </a:prstGeom>
        </p:spPr>
      </p:pic>
      <p:sp>
        <p:nvSpPr>
          <p:cNvPr id="2109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>
                <a:latin typeface="Calibri" charset="0"/>
              </a:rPr>
              <a:t>general form of characteristic function for slow-roll potentials</a:t>
            </a:r>
            <a:endParaRPr lang="en-US" sz="2400" dirty="0">
              <a:latin typeface="Calibri" charset="0"/>
            </a:endParaRPr>
          </a:p>
          <a:p>
            <a:pPr lvl="1"/>
            <a:endParaRPr lang="en-GB" sz="2000" dirty="0">
              <a:latin typeface="Calibri" charset="0"/>
            </a:endParaRPr>
          </a:p>
          <a:p>
            <a:pPr lvl="1"/>
            <a:endParaRPr lang="en-GB" sz="2000" dirty="0">
              <a:latin typeface="Calibri" charset="0"/>
            </a:endParaRPr>
          </a:p>
          <a:p>
            <a:pPr lvl="1"/>
            <a:endParaRPr lang="en-GB" sz="2000" dirty="0">
              <a:latin typeface="Calibri" charset="0"/>
            </a:endParaRPr>
          </a:p>
          <a:p>
            <a:pPr lvl="1"/>
            <a:endParaRPr lang="en-GB" sz="2000" dirty="0">
              <a:latin typeface="Calibri" charset="0"/>
            </a:endParaRPr>
          </a:p>
          <a:p>
            <a:pPr lvl="1"/>
            <a:r>
              <a:rPr lang="en-GB" sz="2000" dirty="0">
                <a:latin typeface="Calibri" charset="0"/>
              </a:rPr>
              <a:t>integrate in complex plane to invert Fourier transform, recover, 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P(N)</a:t>
            </a:r>
          </a:p>
          <a:p>
            <a:pPr lvl="1"/>
            <a:endParaRPr lang="en-GB" sz="2000" dirty="0">
              <a:latin typeface="Calibri" charset="0"/>
            </a:endParaRPr>
          </a:p>
          <a:p>
            <a:pPr lvl="1"/>
            <a:endParaRPr lang="en-GB" sz="2000" dirty="0">
              <a:latin typeface="Calibri" charset="0"/>
            </a:endParaRPr>
          </a:p>
          <a:p>
            <a:pPr lvl="1"/>
            <a:endParaRPr lang="en-GB" sz="2000" dirty="0">
              <a:latin typeface="Calibri" charset="0"/>
            </a:endParaRPr>
          </a:p>
          <a:p>
            <a:pPr lvl="1"/>
            <a:endParaRPr lang="en-GB" sz="2000" dirty="0">
              <a:latin typeface="Calibri" charset="0"/>
            </a:endParaRPr>
          </a:p>
          <a:p>
            <a:pPr marL="457200" lvl="1" indent="0">
              <a:buNone/>
            </a:pPr>
            <a:endParaRPr lang="en-GB" sz="2000" dirty="0">
              <a:latin typeface="Calibri" charset="0"/>
            </a:endParaRPr>
          </a:p>
          <a:p>
            <a:pPr lvl="1"/>
            <a:r>
              <a:rPr lang="en-GB" sz="2000" dirty="0">
                <a:latin typeface="Calibri" charset="0"/>
              </a:rPr>
              <a:t>probability distribution has exponential tail</a:t>
            </a:r>
          </a:p>
          <a:p>
            <a:pPr lvl="2"/>
            <a:r>
              <a:rPr lang="en-GB" sz="1800" i="1" dirty="0">
                <a:latin typeface="Calibri" charset="0"/>
              </a:rPr>
              <a:t>highly non-Gaussian</a:t>
            </a:r>
          </a:p>
          <a:p>
            <a:pPr lvl="2"/>
            <a:r>
              <a:rPr lang="en-GB" sz="1800" dirty="0">
                <a:latin typeface="Calibri" charset="0"/>
              </a:rPr>
              <a:t>can be extended to non-slow roll </a:t>
            </a:r>
            <a:r>
              <a:rPr lang="en-GB" sz="1800" i="1" dirty="0">
                <a:latin typeface="Calibri" charset="0"/>
              </a:rPr>
              <a:t>(Pattison et al, in preparation)</a:t>
            </a: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</p:txBody>
      </p:sp>
      <p:sp>
        <p:nvSpPr>
          <p:cNvPr id="194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z="3600" dirty="0">
                <a:solidFill>
                  <a:srgbClr val="1F497D"/>
                </a:solidFill>
                <a:latin typeface="Calibri" charset="0"/>
              </a:rPr>
              <a:t>exponential tail of inflationary fluctuations </a:t>
            </a:r>
            <a:endParaRPr lang="en-US" sz="3600" dirty="0">
              <a:solidFill>
                <a:srgbClr val="1F497D"/>
              </a:solidFill>
              <a:latin typeface="Calibri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28023C-4C26-BE4B-A4E5-691A8C13C9C6}"/>
              </a:ext>
            </a:extLst>
          </p:cNvPr>
          <p:cNvSpPr/>
          <p:nvPr/>
        </p:nvSpPr>
        <p:spPr>
          <a:xfrm>
            <a:off x="4114800" y="113958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 err="1">
                <a:solidFill>
                  <a:srgbClr val="002060"/>
                </a:solidFill>
              </a:rPr>
              <a:t>Ezquiaga</a:t>
            </a:r>
            <a:r>
              <a:rPr lang="en-US" dirty="0">
                <a:solidFill>
                  <a:srgbClr val="002060"/>
                </a:solidFill>
              </a:rPr>
              <a:t>, Garcia-</a:t>
            </a:r>
            <a:r>
              <a:rPr lang="en-US" dirty="0" err="1">
                <a:solidFill>
                  <a:srgbClr val="002060"/>
                </a:solidFill>
              </a:rPr>
              <a:t>Bellido</a:t>
            </a:r>
            <a:r>
              <a:rPr lang="en-US" dirty="0">
                <a:solidFill>
                  <a:srgbClr val="002060"/>
                </a:solidFill>
              </a:rPr>
              <a:t> &amp; </a:t>
            </a:r>
            <a:r>
              <a:rPr lang="en-US" dirty="0" err="1">
                <a:solidFill>
                  <a:srgbClr val="002060"/>
                </a:solidFill>
              </a:rPr>
              <a:t>Vennin</a:t>
            </a:r>
            <a:r>
              <a:rPr lang="en-US" dirty="0">
                <a:solidFill>
                  <a:srgbClr val="002060"/>
                </a:solidFill>
              </a:rPr>
              <a:t> (2019)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E22EA8-72DB-7841-9B87-2671AC298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900" y="2078159"/>
            <a:ext cx="4362278" cy="81038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21D8C12-7981-8C4A-B062-775DD6B9E575}"/>
              </a:ext>
            </a:extLst>
          </p:cNvPr>
          <p:cNvSpPr txBox="1"/>
          <p:nvPr/>
        </p:nvSpPr>
        <p:spPr>
          <a:xfrm>
            <a:off x="1643449" y="3058626"/>
            <a:ext cx="2748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poles on imaginary axis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0E1E650-E7AA-D749-93D3-1BDC74A8778F}"/>
              </a:ext>
            </a:extLst>
          </p:cNvPr>
          <p:cNvSpPr txBox="1"/>
          <p:nvPr/>
        </p:nvSpPr>
        <p:spPr>
          <a:xfrm>
            <a:off x="5391666" y="3058626"/>
            <a:ext cx="2748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regular function</a:t>
            </a:r>
            <a:endParaRPr lang="en-US" dirty="0">
              <a:solidFill>
                <a:schemeClr val="accent6"/>
              </a:solidFill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C5F7502-E3B8-5A4C-A76A-2E6EEDA428CD}"/>
              </a:ext>
            </a:extLst>
          </p:cNvPr>
          <p:cNvCxnSpPr>
            <a:cxnSpLocks/>
          </p:cNvCxnSpPr>
          <p:nvPr/>
        </p:nvCxnSpPr>
        <p:spPr bwMode="auto">
          <a:xfrm flipV="1">
            <a:off x="3129625" y="2898596"/>
            <a:ext cx="305553" cy="2040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60C5C24-089C-1A4B-97F9-6C6DCB921EB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535827" y="2720170"/>
            <a:ext cx="185351" cy="30051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2033C1C2-CD9B-8042-904D-CCAB8CD7A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514" y="5036923"/>
            <a:ext cx="36322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354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beyond slow-roll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487508" cy="4741985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>
                    <a:solidFill>
                      <a:srgbClr val="1F497D"/>
                    </a:solidFill>
                  </a:rPr>
                  <a:t>most inflation models of PBH production involve a transient/ultra-slow-roll phase</a:t>
                </a:r>
              </a:p>
              <a:p>
                <a:pPr lvl="1"/>
                <a:r>
                  <a:rPr lang="en-US" dirty="0">
                    <a:solidFill>
                      <a:srgbClr val="1F497D"/>
                    </a:solidFill>
                  </a:rPr>
                  <a:t>e.g., inflection point inflation </a:t>
                </a:r>
              </a:p>
              <a:p>
                <a:pPr marL="457200" lvl="1" indent="0">
                  <a:buNone/>
                </a:pPr>
                <a:r>
                  <a:rPr lang="en-US" sz="2000" dirty="0">
                    <a:solidFill>
                      <a:srgbClr val="1F497D"/>
                    </a:solidFill>
                  </a:rPr>
                  <a:t>		(Garcia-</a:t>
                </a:r>
                <a:r>
                  <a:rPr lang="en-US" sz="2000" dirty="0" err="1">
                    <a:solidFill>
                      <a:srgbClr val="1F497D"/>
                    </a:solidFill>
                  </a:rPr>
                  <a:t>Bellido</a:t>
                </a:r>
                <a:r>
                  <a:rPr lang="en-US" sz="2000" dirty="0">
                    <a:solidFill>
                      <a:srgbClr val="1F497D"/>
                    </a:solidFill>
                  </a:rPr>
                  <a:t> &amp; Ruiz, </a:t>
                </a:r>
                <a:r>
                  <a:rPr lang="en-US" sz="2000" dirty="0" err="1">
                    <a:solidFill>
                      <a:srgbClr val="1F497D"/>
                    </a:solidFill>
                  </a:rPr>
                  <a:t>Germani</a:t>
                </a:r>
                <a:r>
                  <a:rPr lang="en-US" sz="2000" dirty="0">
                    <a:solidFill>
                      <a:srgbClr val="1F497D"/>
                    </a:solidFill>
                  </a:rPr>
                  <a:t> &amp; </a:t>
                </a:r>
                <a:r>
                  <a:rPr lang="en-US" sz="2000" dirty="0" err="1">
                    <a:solidFill>
                      <a:srgbClr val="1F497D"/>
                    </a:solidFill>
                  </a:rPr>
                  <a:t>Prokopec</a:t>
                </a:r>
                <a:r>
                  <a:rPr lang="en-US" sz="2000" dirty="0">
                    <a:solidFill>
                      <a:srgbClr val="1F497D"/>
                    </a:solidFill>
                  </a:rPr>
                  <a:t>, </a:t>
                </a:r>
                <a:r>
                  <a:rPr lang="en-US" sz="2000" dirty="0" err="1">
                    <a:solidFill>
                      <a:srgbClr val="1F497D"/>
                    </a:solidFill>
                  </a:rPr>
                  <a:t>Motohashi</a:t>
                </a:r>
                <a:r>
                  <a:rPr lang="en-US" sz="2000" dirty="0">
                    <a:solidFill>
                      <a:srgbClr val="1F497D"/>
                    </a:solidFill>
                  </a:rPr>
                  <a:t> &amp; Hu 2017)</a:t>
                </a:r>
              </a:p>
              <a:p>
                <a:pPr lvl="1"/>
                <a:endParaRPr lang="en-US" sz="2000" i="1" dirty="0">
                  <a:solidFill>
                    <a:srgbClr val="1F497D"/>
                  </a:solidFill>
                </a:endParaRPr>
              </a:p>
              <a:p>
                <a:r>
                  <a:rPr lang="en-US" dirty="0">
                    <a:solidFill>
                      <a:srgbClr val="1F497D"/>
                    </a:solidFill>
                  </a:rPr>
                  <a:t>need to reconsider stochastic inflation in ultra-slow-roll</a:t>
                </a: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1F497D"/>
                    </a:solidFill>
                  </a:rPr>
                  <a:t>	</a:t>
                </a:r>
                <a:r>
                  <a:rPr lang="en-US" sz="2100" dirty="0" err="1">
                    <a:solidFill>
                      <a:srgbClr val="1F497D"/>
                    </a:solidFill>
                  </a:rPr>
                  <a:t>Biagetti</a:t>
                </a:r>
                <a:r>
                  <a:rPr lang="en-US" sz="2100" dirty="0">
                    <a:solidFill>
                      <a:srgbClr val="1F497D"/>
                    </a:solidFill>
                  </a:rPr>
                  <a:t>, </a:t>
                </a:r>
                <a:r>
                  <a:rPr lang="en-US" sz="2100" dirty="0" err="1">
                    <a:solidFill>
                      <a:srgbClr val="1F497D"/>
                    </a:solidFill>
                  </a:rPr>
                  <a:t>Francolini</a:t>
                </a:r>
                <a:r>
                  <a:rPr lang="en-US" sz="2100" dirty="0">
                    <a:solidFill>
                      <a:srgbClr val="1F497D"/>
                    </a:solidFill>
                  </a:rPr>
                  <a:t>, </a:t>
                </a:r>
                <a:r>
                  <a:rPr lang="en-US" sz="2100" dirty="0" err="1">
                    <a:solidFill>
                      <a:srgbClr val="1F497D"/>
                    </a:solidFill>
                  </a:rPr>
                  <a:t>Kehagias</a:t>
                </a:r>
                <a:r>
                  <a:rPr lang="en-US" sz="2100" dirty="0">
                    <a:solidFill>
                      <a:srgbClr val="1F497D"/>
                    </a:solidFill>
                  </a:rPr>
                  <a:t> &amp; </a:t>
                </a:r>
                <a:r>
                  <a:rPr lang="en-US" sz="2100" dirty="0" err="1">
                    <a:solidFill>
                      <a:srgbClr val="1F497D"/>
                    </a:solidFill>
                  </a:rPr>
                  <a:t>Riotto</a:t>
                </a:r>
                <a:r>
                  <a:rPr lang="en-US" sz="2100" dirty="0">
                    <a:solidFill>
                      <a:srgbClr val="1F497D"/>
                    </a:solidFill>
                  </a:rPr>
                  <a:t>, arXiv:1804.07124</a:t>
                </a:r>
              </a:p>
              <a:p>
                <a:pPr marL="0" indent="0">
                  <a:buNone/>
                </a:pPr>
                <a:r>
                  <a:rPr lang="en-US" sz="2100" dirty="0">
                    <a:solidFill>
                      <a:srgbClr val="1F497D"/>
                    </a:solidFill>
                  </a:rPr>
                  <a:t>	</a:t>
                </a:r>
                <a:r>
                  <a:rPr lang="en-US" sz="2100" dirty="0" err="1">
                    <a:solidFill>
                      <a:srgbClr val="1F497D"/>
                    </a:solidFill>
                  </a:rPr>
                  <a:t>Ezquiaga</a:t>
                </a:r>
                <a:r>
                  <a:rPr lang="en-US" sz="2100" dirty="0">
                    <a:solidFill>
                      <a:srgbClr val="1F497D"/>
                    </a:solidFill>
                  </a:rPr>
                  <a:t> &amp; Garcia-</a:t>
                </a:r>
                <a:r>
                  <a:rPr lang="en-US" sz="2100" dirty="0" err="1">
                    <a:solidFill>
                      <a:srgbClr val="1F497D"/>
                    </a:solidFill>
                  </a:rPr>
                  <a:t>Bellido</a:t>
                </a:r>
                <a:r>
                  <a:rPr lang="en-US" sz="2100" dirty="0">
                    <a:solidFill>
                      <a:srgbClr val="1F497D"/>
                    </a:solidFill>
                  </a:rPr>
                  <a:t>, arXiv:1805.06731</a:t>
                </a:r>
              </a:p>
              <a:p>
                <a:pPr marL="0" indent="0">
                  <a:buNone/>
                </a:pPr>
                <a:r>
                  <a:rPr lang="en-US" sz="2100" dirty="0">
                    <a:solidFill>
                      <a:srgbClr val="1F497D"/>
                    </a:solidFill>
                  </a:rPr>
                  <a:t>	</a:t>
                </a:r>
                <a:r>
                  <a:rPr lang="en-US" sz="2100" dirty="0" err="1">
                    <a:solidFill>
                      <a:srgbClr val="1F497D"/>
                    </a:solidFill>
                  </a:rPr>
                  <a:t>Firouzjahi</a:t>
                </a:r>
                <a:r>
                  <a:rPr lang="en-US" sz="2100" dirty="0">
                    <a:solidFill>
                      <a:srgbClr val="1F497D"/>
                    </a:solidFill>
                  </a:rPr>
                  <a:t>, </a:t>
                </a:r>
                <a:r>
                  <a:rPr lang="en-US" sz="2100" dirty="0" err="1">
                    <a:solidFill>
                      <a:srgbClr val="1F497D"/>
                    </a:solidFill>
                  </a:rPr>
                  <a:t>Nassiri</a:t>
                </a:r>
                <a:r>
                  <a:rPr lang="en-US" sz="2100" dirty="0">
                    <a:solidFill>
                      <a:srgbClr val="1F497D"/>
                    </a:solidFill>
                  </a:rPr>
                  <a:t>-Rad &amp; </a:t>
                </a:r>
                <a:r>
                  <a:rPr lang="en-US" sz="2100" dirty="0" err="1">
                    <a:solidFill>
                      <a:srgbClr val="1F497D"/>
                    </a:solidFill>
                  </a:rPr>
                  <a:t>Noorbala</a:t>
                </a:r>
                <a:r>
                  <a:rPr lang="en-US" sz="2100" dirty="0">
                    <a:solidFill>
                      <a:srgbClr val="1F497D"/>
                    </a:solidFill>
                  </a:rPr>
                  <a:t>, arXiv:1811.02175</a:t>
                </a:r>
              </a:p>
              <a:p>
                <a:pPr marL="0" indent="0">
                  <a:buNone/>
                </a:pPr>
                <a:r>
                  <a:rPr lang="en-US" sz="2100" dirty="0">
                    <a:solidFill>
                      <a:srgbClr val="1F497D"/>
                    </a:solidFill>
                  </a:rPr>
                  <a:t>	Pattison, </a:t>
                </a:r>
                <a:r>
                  <a:rPr lang="en-US" sz="2100" dirty="0" err="1">
                    <a:solidFill>
                      <a:srgbClr val="1F497D"/>
                    </a:solidFill>
                  </a:rPr>
                  <a:t>Vennin</a:t>
                </a:r>
                <a:r>
                  <a:rPr lang="en-US" sz="2100" dirty="0">
                    <a:solidFill>
                      <a:srgbClr val="1F497D"/>
                    </a:solidFill>
                  </a:rPr>
                  <a:t>, </a:t>
                </a:r>
                <a:r>
                  <a:rPr lang="en-US" sz="2100" dirty="0" err="1">
                    <a:solidFill>
                      <a:srgbClr val="1F497D"/>
                    </a:solidFill>
                  </a:rPr>
                  <a:t>Assadullahi</a:t>
                </a:r>
                <a:r>
                  <a:rPr lang="en-US" sz="2100" dirty="0">
                    <a:solidFill>
                      <a:srgbClr val="1F497D"/>
                    </a:solidFill>
                  </a:rPr>
                  <a:t> &amp; Wands, arXiv:1905.06300</a:t>
                </a:r>
              </a:p>
              <a:p>
                <a:pPr lvl="1"/>
                <a:r>
                  <a:rPr lang="en-US" dirty="0">
                    <a:solidFill>
                      <a:srgbClr val="1F497D"/>
                    </a:solidFill>
                  </a:rPr>
                  <a:t>consider 2D phase-space (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rgbClr val="1F497D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1F497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>
                    <a:solidFill>
                      <a:srgbClr val="1F497D"/>
                    </a:solidFill>
                  </a:rPr>
                  <a:t>) </a:t>
                </a:r>
                <a:r>
                  <a:rPr lang="en-US" sz="1800" dirty="0">
                    <a:solidFill>
                      <a:srgbClr val="1F497D"/>
                    </a:solidFill>
                  </a:rPr>
                  <a:t>(Grain &amp; </a:t>
                </a:r>
                <a:r>
                  <a:rPr lang="en-US" sz="1800" dirty="0" err="1">
                    <a:solidFill>
                      <a:srgbClr val="1F497D"/>
                    </a:solidFill>
                  </a:rPr>
                  <a:t>Vennin</a:t>
                </a:r>
                <a:r>
                  <a:rPr lang="en-US" sz="1800" dirty="0">
                    <a:solidFill>
                      <a:srgbClr val="1F497D"/>
                    </a:solidFill>
                  </a:rPr>
                  <a:t>, arXiv:1703.00447)</a:t>
                </a:r>
              </a:p>
              <a:p>
                <a:pPr lvl="1"/>
                <a:r>
                  <a:rPr lang="en-US" dirty="0">
                    <a:solidFill>
                      <a:srgbClr val="1F497D"/>
                    </a:solidFill>
                  </a:rPr>
                  <a:t>quantum fluctuations in the spatially-flat gauge (Sasaki and </a:t>
                </a:r>
                <a:r>
                  <a:rPr lang="en-US" dirty="0" err="1">
                    <a:solidFill>
                      <a:srgbClr val="1F497D"/>
                    </a:solidFill>
                  </a:rPr>
                  <a:t>Mukhanov</a:t>
                </a:r>
                <a:r>
                  <a:rPr lang="en-US" dirty="0">
                    <a:solidFill>
                      <a:srgbClr val="1F497D"/>
                    </a:solidFill>
                  </a:rPr>
                  <a:t> variable) may not always give the correct noise term for the coarse-grained field in the uniform-</a:t>
                </a:r>
                <a:r>
                  <a:rPr lang="en-US" i="1" dirty="0">
                    <a:solidFill>
                      <a:srgbClr val="1F497D"/>
                    </a:solidFill>
                  </a:rPr>
                  <a:t>N</a:t>
                </a:r>
                <a:r>
                  <a:rPr lang="en-US" dirty="0">
                    <a:solidFill>
                      <a:srgbClr val="1F497D"/>
                    </a:solidFill>
                  </a:rPr>
                  <a:t> gauge required for stochastic </a:t>
                </a:r>
                <a:r>
                  <a:rPr lang="el-GR" i="1" dirty="0">
                    <a:solidFill>
                      <a:srgbClr val="1F497D"/>
                    </a:solidFill>
                  </a:rPr>
                  <a:t>δ</a:t>
                </a:r>
                <a:r>
                  <a:rPr lang="en-US" i="1" dirty="0">
                    <a:solidFill>
                      <a:srgbClr val="1F497D"/>
                    </a:solidFill>
                  </a:rPr>
                  <a:t>N</a:t>
                </a:r>
              </a:p>
              <a:p>
                <a:pPr lvl="1"/>
                <a:r>
                  <a:rPr lang="en-US" i="1" dirty="0">
                    <a:solidFill>
                      <a:srgbClr val="1F497D"/>
                    </a:solidFill>
                  </a:rPr>
                  <a:t>but separate universe approach does not break down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487508" cy="4741985"/>
              </a:xfrm>
              <a:blipFill>
                <a:blip r:embed="rId2"/>
                <a:stretch>
                  <a:fillRect l="-1198" t="-2406" b="-1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3386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stochastic collapse</a:t>
            </a:r>
            <a:br>
              <a:rPr lang="en-US" sz="3600" b="1" dirty="0">
                <a:solidFill>
                  <a:schemeClr val="tx2"/>
                </a:solidFill>
              </a:rPr>
            </a:br>
            <a:r>
              <a:rPr lang="en-US" sz="2200" i="1" dirty="0" err="1">
                <a:solidFill>
                  <a:srgbClr val="1F497D"/>
                </a:solidFill>
              </a:rPr>
              <a:t>Frion</a:t>
            </a:r>
            <a:r>
              <a:rPr lang="en-US" sz="2200" i="1" dirty="0">
                <a:solidFill>
                  <a:srgbClr val="1F497D"/>
                </a:solidFill>
              </a:rPr>
              <a:t>, Miranda &amp; Wands (2019)</a:t>
            </a:r>
            <a:br>
              <a:rPr lang="en-US" sz="2200" i="1" dirty="0">
                <a:solidFill>
                  <a:srgbClr val="1F497D"/>
                </a:solidFill>
              </a:rPr>
            </a:br>
            <a:r>
              <a:rPr lang="en-US" sz="2200" i="1" dirty="0">
                <a:solidFill>
                  <a:srgbClr val="1F497D"/>
                </a:solidFill>
              </a:rPr>
              <a:t>Grain &amp; </a:t>
            </a:r>
            <a:r>
              <a:rPr lang="en-US" sz="2200" i="1" dirty="0" err="1">
                <a:solidFill>
                  <a:srgbClr val="1F497D"/>
                </a:solidFill>
              </a:rPr>
              <a:t>Vennin</a:t>
            </a:r>
            <a:r>
              <a:rPr lang="en-US" sz="2200" i="1" dirty="0">
                <a:solidFill>
                  <a:srgbClr val="1F497D"/>
                </a:solidFill>
              </a:rPr>
              <a:t> (2020)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75785" cy="4741985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1F497D"/>
                </a:solidFill>
              </a:rPr>
              <a:t>quantum fluctuations in a collapsing FRW cosmology behave like inflationary perturbations</a:t>
            </a:r>
          </a:p>
          <a:p>
            <a:pPr lvl="1"/>
            <a:r>
              <a:rPr lang="en-US" dirty="0">
                <a:solidFill>
                  <a:srgbClr val="1F497D"/>
                </a:solidFill>
              </a:rPr>
              <a:t>e.g., scale-invariant spectra from pressure-less collapse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1F497D"/>
                </a:solidFill>
              </a:rPr>
              <a:t>		(</a:t>
            </a:r>
            <a:r>
              <a:rPr lang="en-US" sz="2000" dirty="0" err="1">
                <a:solidFill>
                  <a:srgbClr val="1F497D"/>
                </a:solidFill>
              </a:rPr>
              <a:t>Starobinsky</a:t>
            </a:r>
            <a:r>
              <a:rPr lang="en-US" sz="2000" dirty="0">
                <a:solidFill>
                  <a:srgbClr val="1F497D"/>
                </a:solidFill>
              </a:rPr>
              <a:t> 1979 and Wands 1999)</a:t>
            </a:r>
          </a:p>
          <a:p>
            <a:pPr lvl="1"/>
            <a:endParaRPr lang="en-US" i="1" dirty="0">
              <a:solidFill>
                <a:srgbClr val="1F497D"/>
              </a:solidFill>
            </a:endParaRPr>
          </a:p>
          <a:p>
            <a:r>
              <a:rPr lang="en-US" dirty="0">
                <a:solidFill>
                  <a:srgbClr val="1F497D"/>
                </a:solidFill>
              </a:rPr>
              <a:t>non-stiff collapse (w&lt;1) classically unstable</a:t>
            </a:r>
          </a:p>
          <a:p>
            <a:pPr lvl="1"/>
            <a:r>
              <a:rPr lang="en-US" dirty="0">
                <a:solidFill>
                  <a:srgbClr val="1F497D"/>
                </a:solidFill>
              </a:rPr>
              <a:t>classical lifetime depends on initial conditions</a:t>
            </a:r>
          </a:p>
          <a:p>
            <a:pPr lvl="1"/>
            <a:endParaRPr lang="en-US" sz="3100" dirty="0">
              <a:solidFill>
                <a:srgbClr val="1F497D"/>
              </a:solidFill>
            </a:endParaRPr>
          </a:p>
          <a:p>
            <a:r>
              <a:rPr lang="en-US" dirty="0">
                <a:solidFill>
                  <a:srgbClr val="1F497D"/>
                </a:solidFill>
              </a:rPr>
              <a:t>quantum fluctuations gives a finite lifetime for w=0</a:t>
            </a:r>
          </a:p>
          <a:p>
            <a:pPr lvl="1"/>
            <a:r>
              <a:rPr lang="en-US" dirty="0" err="1">
                <a:solidFill>
                  <a:srgbClr val="1F497D"/>
                </a:solidFill>
              </a:rPr>
              <a:t>Frion</a:t>
            </a:r>
            <a:r>
              <a:rPr lang="en-US" dirty="0">
                <a:solidFill>
                  <a:srgbClr val="1F497D"/>
                </a:solidFill>
              </a:rPr>
              <a:t>, Miranda and Wands, 2019</a:t>
            </a:r>
          </a:p>
          <a:p>
            <a:pPr lvl="1"/>
            <a:endParaRPr lang="en-US" sz="3100" i="1" dirty="0">
              <a:solidFill>
                <a:srgbClr val="1F497D"/>
              </a:solidFill>
            </a:endParaRPr>
          </a:p>
          <a:p>
            <a:r>
              <a:rPr lang="en-US" dirty="0">
                <a:solidFill>
                  <a:srgbClr val="1F497D"/>
                </a:solidFill>
              </a:rPr>
              <a:t>quantum shear backreaction from massless test field for w&lt;-1/9</a:t>
            </a:r>
          </a:p>
          <a:p>
            <a:pPr lvl="1"/>
            <a:r>
              <a:rPr lang="en-US" dirty="0">
                <a:solidFill>
                  <a:srgbClr val="1F497D"/>
                </a:solidFill>
              </a:rPr>
              <a:t>Grain &amp; </a:t>
            </a:r>
            <a:r>
              <a:rPr lang="en-US" dirty="0" err="1">
                <a:solidFill>
                  <a:srgbClr val="1F497D"/>
                </a:solidFill>
              </a:rPr>
              <a:t>Vennin</a:t>
            </a:r>
            <a:r>
              <a:rPr lang="en-US" dirty="0">
                <a:solidFill>
                  <a:srgbClr val="1F497D"/>
                </a:solidFill>
              </a:rPr>
              <a:t> (2020)</a:t>
            </a:r>
          </a:p>
        </p:txBody>
      </p:sp>
    </p:spTree>
    <p:extLst>
      <p:ext uri="{BB962C8B-B14F-4D97-AF65-F5344CB8AC3E}">
        <p14:creationId xmlns:p14="http://schemas.microsoft.com/office/powerpoint/2010/main" val="22620844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141" y="1417638"/>
            <a:ext cx="8507412" cy="5241070"/>
          </a:xfrm>
        </p:spPr>
        <p:txBody>
          <a:bodyPr/>
          <a:lstStyle/>
          <a:p>
            <a:pPr>
              <a:defRPr/>
            </a:pPr>
            <a:r>
              <a:rPr lang="en-US" sz="2400" b="1" dirty="0"/>
              <a:t>Stochastic </a:t>
            </a:r>
            <a:r>
              <a:rPr lang="el-GR" sz="2400" b="1" i="1" dirty="0"/>
              <a:t>δ</a:t>
            </a:r>
            <a:r>
              <a:rPr lang="en-US" sz="2400" b="1" i="1" dirty="0"/>
              <a:t>N</a:t>
            </a:r>
            <a:r>
              <a:rPr lang="en-US" sz="2400" b="1" dirty="0"/>
              <a:t> </a:t>
            </a:r>
            <a:r>
              <a:rPr lang="en-US" sz="2400" dirty="0"/>
              <a:t>allows us to calculate non-linear primordial density perturbations beyond usual perturbative approach</a:t>
            </a:r>
          </a:p>
          <a:p>
            <a:pPr lvl="1">
              <a:defRPr/>
            </a:pPr>
            <a:r>
              <a:rPr lang="en-US" sz="1800" dirty="0"/>
              <a:t>stochastic evolution probes whole potential (sensitive to UV cut-off)</a:t>
            </a:r>
          </a:p>
          <a:p>
            <a:pPr marL="457200" lvl="1" indent="0">
              <a:buNone/>
              <a:defRPr/>
            </a:pPr>
            <a:endParaRPr lang="en-US" sz="1400" dirty="0"/>
          </a:p>
          <a:p>
            <a:pPr>
              <a:defRPr/>
            </a:pPr>
            <a:r>
              <a:rPr lang="en-US" sz="2400" b="1" dirty="0"/>
              <a:t>full probability distribution function for density field</a:t>
            </a:r>
            <a:endParaRPr lang="en-US" sz="2400" dirty="0"/>
          </a:p>
          <a:p>
            <a:pPr lvl="1">
              <a:defRPr/>
            </a:pPr>
            <a:r>
              <a:rPr lang="en-US" sz="1800" dirty="0"/>
              <a:t>solve for characteristic function, then Fourier transform </a:t>
            </a:r>
            <a:r>
              <a:rPr lang="en-US" sz="1600" dirty="0"/>
              <a:t>(Pattison et al 2017)</a:t>
            </a:r>
            <a:endParaRPr lang="en-US" sz="1800" dirty="0"/>
          </a:p>
          <a:p>
            <a:pPr lvl="1">
              <a:defRPr/>
            </a:pPr>
            <a:r>
              <a:rPr lang="en-US" sz="1800" dirty="0"/>
              <a:t>highly non-Gaussian exponential tail of the distribution </a:t>
            </a:r>
            <a:r>
              <a:rPr lang="en-US" sz="1600" dirty="0"/>
              <a:t>(</a:t>
            </a:r>
            <a:r>
              <a:rPr lang="en-US" sz="1600" dirty="0" err="1"/>
              <a:t>Ezquiaga</a:t>
            </a:r>
            <a:r>
              <a:rPr lang="en-US" sz="1600" dirty="0"/>
              <a:t> et al 2019)</a:t>
            </a:r>
            <a:endParaRPr lang="en-US" sz="1800" dirty="0"/>
          </a:p>
          <a:p>
            <a:pPr marL="457200" lvl="1" indent="0">
              <a:buNone/>
              <a:defRPr/>
            </a:pPr>
            <a:endParaRPr lang="en-US" sz="1400" dirty="0"/>
          </a:p>
          <a:p>
            <a:pPr>
              <a:defRPr/>
            </a:pPr>
            <a:r>
              <a:rPr lang="en-GB" sz="2400" b="1" dirty="0"/>
              <a:t>stochastic </a:t>
            </a:r>
            <a:r>
              <a:rPr lang="el-GR" sz="2400" b="1" i="1" dirty="0"/>
              <a:t>δ</a:t>
            </a:r>
            <a:r>
              <a:rPr lang="en-US" sz="2400" b="1" i="1" dirty="0"/>
              <a:t>N</a:t>
            </a:r>
            <a:r>
              <a:rPr lang="en-GB" sz="2400" b="1" dirty="0"/>
              <a:t> beyond slow roll</a:t>
            </a:r>
            <a:r>
              <a:rPr lang="en-GB" sz="2500" b="1" dirty="0"/>
              <a:t> </a:t>
            </a:r>
            <a:endParaRPr lang="en-GB" sz="1600" dirty="0"/>
          </a:p>
          <a:p>
            <a:pPr lvl="1">
              <a:defRPr/>
            </a:pPr>
            <a:r>
              <a:rPr lang="en-GB" sz="1800" dirty="0"/>
              <a:t>separate universe (local-FLRW) approach does not require slow roll </a:t>
            </a:r>
            <a:r>
              <a:rPr lang="en-US" sz="1600" dirty="0"/>
              <a:t>(Pattison et al 2019)</a:t>
            </a:r>
            <a:endParaRPr lang="en-GB" sz="1800" dirty="0"/>
          </a:p>
          <a:p>
            <a:pPr lvl="1">
              <a:defRPr/>
            </a:pPr>
            <a:r>
              <a:rPr lang="en-GB" sz="1800" dirty="0" err="1"/>
              <a:t>growing+decaying</a:t>
            </a:r>
            <a:r>
              <a:rPr lang="en-GB" sz="1800" dirty="0"/>
              <a:t> modes require 2D phase-space </a:t>
            </a:r>
            <a:r>
              <a:rPr lang="en-GB" sz="1600" dirty="0"/>
              <a:t>(Grain &amp; </a:t>
            </a:r>
            <a:r>
              <a:rPr lang="en-GB" sz="1600" dirty="0" err="1"/>
              <a:t>Vennin</a:t>
            </a:r>
            <a:r>
              <a:rPr lang="en-GB" sz="1600" dirty="0"/>
              <a:t> 2017)</a:t>
            </a:r>
          </a:p>
          <a:p>
            <a:pPr lvl="1">
              <a:defRPr/>
            </a:pPr>
            <a:r>
              <a:rPr lang="en-US" sz="1800" dirty="0"/>
              <a:t>can also study stochastic collapse models </a:t>
            </a:r>
            <a:r>
              <a:rPr lang="en-US" sz="1600" dirty="0"/>
              <a:t>(</a:t>
            </a:r>
            <a:r>
              <a:rPr lang="en-US" sz="1600" dirty="0" err="1"/>
              <a:t>Frion</a:t>
            </a:r>
            <a:r>
              <a:rPr lang="en-US" sz="1600" dirty="0"/>
              <a:t>, Miranda &amp; Wands 2019)</a:t>
            </a:r>
            <a:endParaRPr lang="en-US" sz="2000" dirty="0"/>
          </a:p>
          <a:p>
            <a:pPr lvl="1"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368016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open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141" y="1417638"/>
            <a:ext cx="8507412" cy="5241070"/>
          </a:xfrm>
        </p:spPr>
        <p:txBody>
          <a:bodyPr/>
          <a:lstStyle/>
          <a:p>
            <a:pPr>
              <a:defRPr/>
            </a:pPr>
            <a:r>
              <a:rPr lang="en-GB" sz="2400" b="1" dirty="0"/>
              <a:t>primordial black hole abundance beyond slow-roll</a:t>
            </a:r>
          </a:p>
          <a:p>
            <a:pPr lvl="1">
              <a:defRPr/>
            </a:pPr>
            <a:r>
              <a:rPr lang="en-GB" sz="1800" dirty="0"/>
              <a:t>specific (fine-tuned) PBH models with slow-roll violation</a:t>
            </a:r>
            <a:endParaRPr lang="en-GB" sz="1600" dirty="0"/>
          </a:p>
          <a:p>
            <a:pPr lvl="1">
              <a:defRPr/>
            </a:pPr>
            <a:r>
              <a:rPr lang="en-US" sz="1800" dirty="0"/>
              <a:t>multiple fields (e.g., phase transitions) and non-canonical scalars (turning in the landscape)</a:t>
            </a:r>
          </a:p>
          <a:p>
            <a:pPr lvl="1">
              <a:defRPr/>
            </a:pPr>
            <a:r>
              <a:rPr lang="en-US" sz="1800" dirty="0"/>
              <a:t>modelling non-Gaussian field fluctuations</a:t>
            </a:r>
            <a:endParaRPr lang="en-US" sz="1400" dirty="0"/>
          </a:p>
          <a:p>
            <a:pPr marL="457200" lvl="1" indent="0">
              <a:buNone/>
              <a:defRPr/>
            </a:pPr>
            <a:endParaRPr lang="en-US" sz="1400" dirty="0"/>
          </a:p>
          <a:p>
            <a:pPr>
              <a:defRPr/>
            </a:pPr>
            <a:r>
              <a:rPr lang="en-GB" sz="2400" b="1" dirty="0"/>
              <a:t>stochastic </a:t>
            </a:r>
            <a:r>
              <a:rPr lang="el-GR" sz="2400" b="1" i="1" dirty="0"/>
              <a:t>δ</a:t>
            </a:r>
            <a:r>
              <a:rPr lang="en-US" sz="2400" b="1" i="1" dirty="0"/>
              <a:t>N</a:t>
            </a:r>
            <a:r>
              <a:rPr lang="en-GB" sz="2400" b="1" dirty="0"/>
              <a:t> in collapse models</a:t>
            </a:r>
            <a:endParaRPr lang="en-US" sz="1800" dirty="0"/>
          </a:p>
          <a:p>
            <a:pPr lvl="1">
              <a:defRPr/>
            </a:pPr>
            <a:r>
              <a:rPr lang="en-US" sz="1800" dirty="0"/>
              <a:t>evolution away from power-law (w=constant) collapse</a:t>
            </a:r>
          </a:p>
          <a:p>
            <a:pPr lvl="1">
              <a:defRPr/>
            </a:pPr>
            <a:r>
              <a:rPr lang="en-US" sz="1800" dirty="0"/>
              <a:t>anisotropic stochastic collapse</a:t>
            </a:r>
          </a:p>
          <a:p>
            <a:pPr lvl="1">
              <a:defRPr/>
            </a:pPr>
            <a:r>
              <a:rPr lang="en-US" sz="1800" dirty="0"/>
              <a:t>singularity avoidance?? (tunneling?)</a:t>
            </a:r>
          </a:p>
          <a:p>
            <a:pPr marL="457200" lvl="1" indent="0">
              <a:buNone/>
              <a:defRPr/>
            </a:pPr>
            <a:endParaRPr lang="en-US" sz="1400" dirty="0"/>
          </a:p>
          <a:p>
            <a:pPr>
              <a:defRPr/>
            </a:pPr>
            <a:r>
              <a:rPr lang="en-GB" sz="2400" b="1" dirty="0"/>
              <a:t>consequences of the exponential tail</a:t>
            </a:r>
            <a:endParaRPr lang="en-GB" sz="2400" dirty="0"/>
          </a:p>
          <a:p>
            <a:pPr lvl="1">
              <a:defRPr/>
            </a:pPr>
            <a:r>
              <a:rPr lang="en-GB" sz="1800" dirty="0"/>
              <a:t>when is deviation from non-</a:t>
            </a:r>
            <a:r>
              <a:rPr lang="en-GB" sz="1800" dirty="0" err="1"/>
              <a:t>Gaussianity</a:t>
            </a:r>
            <a:r>
              <a:rPr lang="en-GB" sz="1800" dirty="0"/>
              <a:t> important?</a:t>
            </a:r>
          </a:p>
          <a:p>
            <a:pPr lvl="1">
              <a:defRPr/>
            </a:pPr>
            <a:r>
              <a:rPr lang="en-GB" sz="1800" dirty="0"/>
              <a:t>ultra-compact mini-halos? massive clusters at high redshift? reionisation?</a:t>
            </a:r>
          </a:p>
          <a:p>
            <a:pPr lvl="1">
              <a:defRPr/>
            </a:pPr>
            <a:r>
              <a:rPr lang="en-GB" sz="1800" dirty="0"/>
              <a:t>rogue waves? pandemic outbreaks??</a:t>
            </a:r>
            <a:endParaRPr lang="en-US" sz="2000" dirty="0"/>
          </a:p>
          <a:p>
            <a:pPr lvl="1"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751819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78D2D-B543-FA4B-AAFB-70946C823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4704A-D4C4-1042-BA11-938266350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E38BEE-441A-C044-94A8-DABB7BB9F3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1627" y="0"/>
            <a:ext cx="10207254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100D69-3D1F-D54D-ADE9-754FEC66B073}"/>
              </a:ext>
            </a:extLst>
          </p:cNvPr>
          <p:cNvSpPr txBox="1"/>
          <p:nvPr/>
        </p:nvSpPr>
        <p:spPr>
          <a:xfrm>
            <a:off x="5920055" y="476806"/>
            <a:ext cx="3755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4592888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Line 12">
            <a:extLst>
              <a:ext uri="{FF2B5EF4-FFF2-40B4-BE49-F238E27FC236}">
                <a16:creationId xmlns:a16="http://schemas.microsoft.com/office/drawing/2014/main" id="{E3C5891B-84FF-5442-A8E9-C4A1AB5D29CD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7399258" y="432562"/>
            <a:ext cx="484701" cy="203794"/>
          </a:xfrm>
          <a:prstGeom prst="line">
            <a:avLst/>
          </a:prstGeom>
          <a:noFill/>
          <a:ln w="25400">
            <a:solidFill>
              <a:schemeClr val="accent6"/>
            </a:solidFill>
            <a:round/>
            <a:headEnd type="triangle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1F497D"/>
                </a:solidFill>
                <a:latin typeface="Calibri" charset="0"/>
              </a:rPr>
              <a:t>Stochastic inflation:</a:t>
            </a:r>
          </a:p>
        </p:txBody>
      </p:sp>
      <p:sp>
        <p:nvSpPr>
          <p:cNvPr id="210946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90857" cy="4525963"/>
          </a:xfrm>
        </p:spPr>
        <p:txBody>
          <a:bodyPr/>
          <a:lstStyle/>
          <a:p>
            <a:r>
              <a:rPr lang="en-US" sz="2400" dirty="0">
                <a:latin typeface="Calibri" charset="0"/>
              </a:rPr>
              <a:t>Langevin evolution of long-wavelength field + momentum,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φ,π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Calibri" charset="0"/>
              </a:rPr>
              <a:t>, with respect to e-folds, N:</a:t>
            </a: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r>
              <a:rPr lang="en-US" sz="2400" dirty="0">
                <a:latin typeface="Calibri" charset="0"/>
              </a:rPr>
              <a:t>validity of stochastic Langevin equations requires</a:t>
            </a:r>
          </a:p>
          <a:p>
            <a:pPr lvl="1"/>
            <a:r>
              <a:rPr lang="en-US" sz="1800" dirty="0">
                <a:latin typeface="Calibri" charset="0"/>
              </a:rPr>
              <a:t>quantum-classical transition</a:t>
            </a:r>
            <a:endParaRPr lang="en-US" sz="1800" dirty="0">
              <a:solidFill>
                <a:srgbClr val="7030A0"/>
              </a:solidFill>
              <a:latin typeface="Calibri" charset="0"/>
            </a:endParaRPr>
          </a:p>
          <a:p>
            <a:pPr lvl="2"/>
            <a:r>
              <a:rPr lang="en-US" sz="1600" dirty="0">
                <a:latin typeface="Calibri" charset="0"/>
              </a:rPr>
              <a:t>squeezed quantum state on super-Hubble scales</a:t>
            </a:r>
          </a:p>
          <a:p>
            <a:pPr lvl="1"/>
            <a:r>
              <a:rPr lang="en-US" sz="1800" dirty="0">
                <a:latin typeface="Calibri" charset="0"/>
              </a:rPr>
              <a:t>separate universe approach</a:t>
            </a:r>
          </a:p>
          <a:p>
            <a:pPr lvl="2"/>
            <a:r>
              <a:rPr lang="en-US" sz="1600" dirty="0">
                <a:latin typeface="Calibri" charset="0"/>
              </a:rPr>
              <a:t>spatial gradients and anisotropy neglected on super-horizon scales </a:t>
            </a:r>
          </a:p>
          <a:p>
            <a:pPr lvl="1"/>
            <a:r>
              <a:rPr lang="en-US" sz="1800" dirty="0">
                <a:latin typeface="Calibri" charset="0"/>
              </a:rPr>
              <a:t>uniform-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800" dirty="0">
                <a:latin typeface="Calibri" charset="0"/>
              </a:rPr>
              <a:t> gauge</a:t>
            </a:r>
          </a:p>
          <a:p>
            <a:pPr lvl="2"/>
            <a:r>
              <a:rPr lang="en-US" sz="1600" dirty="0">
                <a:latin typeface="Calibri" charset="0"/>
              </a:rPr>
              <a:t>describe distribution of field values at given “time”,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1600" dirty="0">
              <a:latin typeface="Calibri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617A1-3F4F-0D46-890B-0B3B459E3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0" y="2709635"/>
            <a:ext cx="609600" cy="393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3FA4B6-4301-914C-B50D-991050F6F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057" y="3494881"/>
            <a:ext cx="609600" cy="368300"/>
          </a:xfrm>
          <a:prstGeom prst="rect">
            <a:avLst/>
          </a:prstGeom>
        </p:spPr>
      </p:pic>
      <p:grpSp>
        <p:nvGrpSpPr>
          <p:cNvPr id="16" name="Group 5">
            <a:extLst>
              <a:ext uri="{FF2B5EF4-FFF2-40B4-BE49-F238E27FC236}">
                <a16:creationId xmlns:a16="http://schemas.microsoft.com/office/drawing/2014/main" id="{81766B1A-BEF7-B74D-A6B7-D11576F07CE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08625" y="260350"/>
            <a:ext cx="2667000" cy="1233488"/>
            <a:chOff x="3360" y="240"/>
            <a:chExt cx="2160" cy="792"/>
          </a:xfrm>
        </p:grpSpPr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59867940-90C1-0742-82FC-8DF987111CA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3984" y="2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Line 7">
              <a:extLst>
                <a:ext uri="{FF2B5EF4-FFF2-40B4-BE49-F238E27FC236}">
                  <a16:creationId xmlns:a16="http://schemas.microsoft.com/office/drawing/2014/main" id="{C6611070-0BD5-8B48-B5EB-7FD36E172FC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408" y="864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044D2F9D-76D1-5642-87B0-0728F9741A9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60" y="336"/>
              <a:ext cx="2112" cy="464"/>
            </a:xfrm>
            <a:custGeom>
              <a:avLst/>
              <a:gdLst>
                <a:gd name="T0" fmla="*/ 0 w 2112"/>
                <a:gd name="T1" fmla="*/ 192 h 464"/>
                <a:gd name="T2" fmla="*/ 720 w 2112"/>
                <a:gd name="T3" fmla="*/ 432 h 464"/>
                <a:gd name="T4" fmla="*/ 2112 w 2112"/>
                <a:gd name="T5" fmla="*/ 0 h 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12" h="464">
                  <a:moveTo>
                    <a:pt x="0" y="192"/>
                  </a:moveTo>
                  <a:cubicBezTo>
                    <a:pt x="184" y="328"/>
                    <a:pt x="368" y="464"/>
                    <a:pt x="720" y="432"/>
                  </a:cubicBezTo>
                  <a:cubicBezTo>
                    <a:pt x="1072" y="400"/>
                    <a:pt x="1592" y="200"/>
                    <a:pt x="2112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Oval 9">
              <a:extLst>
                <a:ext uri="{FF2B5EF4-FFF2-40B4-BE49-F238E27FC236}">
                  <a16:creationId xmlns:a16="http://schemas.microsoft.com/office/drawing/2014/main" id="{D825C4F3-5E46-0C43-86A7-51426A2350F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40" y="384"/>
              <a:ext cx="95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Text Box 10">
              <a:extLst>
                <a:ext uri="{FF2B5EF4-FFF2-40B4-BE49-F238E27FC236}">
                  <a16:creationId xmlns:a16="http://schemas.microsoft.com/office/drawing/2014/main" id="{4CE57FE8-9A3A-2646-854C-430635ED1813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183" y="816"/>
              <a:ext cx="33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</a:t>
              </a:r>
              <a:endParaRPr lang="en-GB" sz="1600">
                <a:solidFill>
                  <a:srgbClr val="1F497D"/>
                </a:solidFill>
              </a:endParaRPr>
            </a:p>
          </p:txBody>
        </p:sp>
        <p:sp>
          <p:nvSpPr>
            <p:cNvPr id="22" name="Text Box 11">
              <a:extLst>
                <a:ext uri="{FF2B5EF4-FFF2-40B4-BE49-F238E27FC236}">
                  <a16:creationId xmlns:a16="http://schemas.microsoft.com/office/drawing/2014/main" id="{A3C96DDF-FEDA-8C4C-9D36-E163CEA3EDD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456" y="240"/>
              <a:ext cx="52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V()</a:t>
              </a:r>
            </a:p>
          </p:txBody>
        </p:sp>
        <p:sp>
          <p:nvSpPr>
            <p:cNvPr id="23" name="Line 12">
              <a:extLst>
                <a:ext uri="{FF2B5EF4-FFF2-40B4-BE49-F238E27FC236}">
                  <a16:creationId xmlns:a16="http://schemas.microsoft.com/office/drawing/2014/main" id="{00C658F5-EE95-5840-AA4E-E0EB0CB9677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4797" y="432"/>
              <a:ext cx="243" cy="8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DF70FC8-815A-D740-9BD6-79D0C94C8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" y="2577193"/>
            <a:ext cx="30226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478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Line 12">
            <a:extLst>
              <a:ext uri="{FF2B5EF4-FFF2-40B4-BE49-F238E27FC236}">
                <a16:creationId xmlns:a16="http://schemas.microsoft.com/office/drawing/2014/main" id="{E3C5891B-84FF-5442-A8E9-C4A1AB5D29CD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7399258" y="432562"/>
            <a:ext cx="484701" cy="203794"/>
          </a:xfrm>
          <a:prstGeom prst="line">
            <a:avLst/>
          </a:prstGeom>
          <a:noFill/>
          <a:ln w="25400">
            <a:solidFill>
              <a:schemeClr val="accent6"/>
            </a:solidFill>
            <a:round/>
            <a:headEnd type="triangle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1F497D"/>
                </a:solidFill>
                <a:latin typeface="Calibri" charset="0"/>
              </a:rPr>
              <a:t>Stochastic inflation:</a:t>
            </a:r>
          </a:p>
        </p:txBody>
      </p:sp>
      <p:sp>
        <p:nvSpPr>
          <p:cNvPr id="21094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186" cy="4525963"/>
          </a:xfrm>
        </p:spPr>
        <p:txBody>
          <a:bodyPr/>
          <a:lstStyle/>
          <a:p>
            <a:r>
              <a:rPr lang="en-US" sz="2400" dirty="0">
                <a:latin typeface="Calibri" charset="0"/>
              </a:rPr>
              <a:t>Langevin evolution of long-wavelength field + momentum,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φ,π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Calibri" charset="0"/>
              </a:rPr>
              <a:t>, with respect to e-folds, N:</a:t>
            </a:r>
            <a:endParaRPr lang="en-US" sz="2400" i="1" dirty="0"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r>
              <a:rPr lang="en-US" sz="2400" dirty="0">
                <a:latin typeface="Calibri" charset="0"/>
              </a:rPr>
              <a:t>validity of stochastic Langevin equations requires</a:t>
            </a:r>
          </a:p>
          <a:p>
            <a:pPr lvl="1"/>
            <a:r>
              <a:rPr lang="en-US" sz="1800" dirty="0">
                <a:latin typeface="Calibri" charset="0"/>
              </a:rPr>
              <a:t>quantum-classical transition </a:t>
            </a:r>
            <a:r>
              <a:rPr lang="en-US" sz="1800" dirty="0">
                <a:solidFill>
                  <a:srgbClr val="FF0000"/>
                </a:solidFill>
                <a:latin typeface="Calibri" charset="0"/>
              </a:rPr>
              <a:t>✓slow roll </a:t>
            </a:r>
            <a:r>
              <a:rPr lang="en-US" sz="1800" dirty="0">
                <a:solidFill>
                  <a:srgbClr val="7030A0"/>
                </a:solidFill>
                <a:latin typeface="Calibri" charset="0"/>
              </a:rPr>
              <a:t>✓ultra-slow roll </a:t>
            </a:r>
          </a:p>
          <a:p>
            <a:pPr lvl="2"/>
            <a:r>
              <a:rPr lang="en-US" sz="1600" dirty="0">
                <a:latin typeface="Calibri" charset="0"/>
              </a:rPr>
              <a:t>squeezed quantum state on super-Hubble scales</a:t>
            </a:r>
          </a:p>
          <a:p>
            <a:pPr lvl="1"/>
            <a:r>
              <a:rPr lang="en-US" sz="1800" dirty="0">
                <a:latin typeface="Calibri" charset="0"/>
              </a:rPr>
              <a:t>separate universe approach </a:t>
            </a:r>
            <a:r>
              <a:rPr lang="en-US" sz="1800" dirty="0">
                <a:solidFill>
                  <a:srgbClr val="FF0000"/>
                </a:solidFill>
                <a:latin typeface="Calibri" charset="0"/>
              </a:rPr>
              <a:t>✓slow roll </a:t>
            </a:r>
            <a:r>
              <a:rPr lang="en-US" sz="1800" dirty="0">
                <a:solidFill>
                  <a:srgbClr val="7030A0"/>
                </a:solidFill>
                <a:latin typeface="Calibri" charset="0"/>
              </a:rPr>
              <a:t>✓ultra-slow roll </a:t>
            </a:r>
            <a:endParaRPr lang="en-US" sz="1800" dirty="0">
              <a:latin typeface="Calibri" charset="0"/>
            </a:endParaRPr>
          </a:p>
          <a:p>
            <a:pPr lvl="2"/>
            <a:r>
              <a:rPr lang="en-US" sz="1600" dirty="0">
                <a:latin typeface="Calibri" charset="0"/>
              </a:rPr>
              <a:t>spatial gradients and anisotropy neglected on super-horizon scales </a:t>
            </a:r>
          </a:p>
          <a:p>
            <a:pPr lvl="1"/>
            <a:r>
              <a:rPr lang="en-US" sz="1800" dirty="0">
                <a:latin typeface="Calibri" charset="0"/>
              </a:rPr>
              <a:t>uniform-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800" dirty="0">
                <a:latin typeface="Calibri" charset="0"/>
              </a:rPr>
              <a:t> gauge </a:t>
            </a:r>
            <a:r>
              <a:rPr lang="en-US" sz="1800" dirty="0">
                <a:solidFill>
                  <a:srgbClr val="FF0000"/>
                </a:solidFill>
                <a:latin typeface="Calibri" charset="0"/>
              </a:rPr>
              <a:t>✓slow roll </a:t>
            </a:r>
            <a:r>
              <a:rPr lang="en-US" sz="1800" dirty="0">
                <a:solidFill>
                  <a:srgbClr val="7030A0"/>
                </a:solidFill>
                <a:latin typeface="Calibri" charset="0"/>
              </a:rPr>
              <a:t>✓ultra-slow roll </a:t>
            </a:r>
            <a:endParaRPr lang="en-US" sz="1800" dirty="0">
              <a:latin typeface="Calibri" charset="0"/>
            </a:endParaRPr>
          </a:p>
          <a:p>
            <a:pPr lvl="2"/>
            <a:r>
              <a:rPr lang="en-US" sz="1600" dirty="0">
                <a:latin typeface="Calibri" charset="0"/>
              </a:rPr>
              <a:t>describe distribution of field values at given “time”,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1600" dirty="0">
              <a:latin typeface="Calibri" charset="0"/>
            </a:endParaRPr>
          </a:p>
          <a:p>
            <a:pPr marL="914400" lvl="2" indent="0" algn="r">
              <a:buNone/>
            </a:pPr>
            <a:r>
              <a:rPr lang="en-US" sz="1600" i="1" dirty="0">
                <a:latin typeface="Calibri" charset="0"/>
              </a:rPr>
              <a:t>Stochastic inflation beyond slow-roll, </a:t>
            </a:r>
            <a:r>
              <a:rPr lang="en-US" sz="1600" dirty="0">
                <a:latin typeface="Calibri" charset="0"/>
              </a:rPr>
              <a:t>Pattison, </a:t>
            </a:r>
            <a:r>
              <a:rPr lang="en-US" sz="1600" dirty="0" err="1">
                <a:latin typeface="Calibri" charset="0"/>
              </a:rPr>
              <a:t>Vennin</a:t>
            </a:r>
            <a:r>
              <a:rPr lang="en-US" sz="1600" dirty="0">
                <a:latin typeface="Calibri" charset="0"/>
              </a:rPr>
              <a:t>, </a:t>
            </a:r>
            <a:r>
              <a:rPr lang="en-US" sz="1600" dirty="0" err="1">
                <a:latin typeface="Calibri" charset="0"/>
              </a:rPr>
              <a:t>Assadullahi</a:t>
            </a:r>
            <a:r>
              <a:rPr lang="en-US" sz="1600" dirty="0">
                <a:latin typeface="Calibri" charset="0"/>
              </a:rPr>
              <a:t> &amp; Wands (2019)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617A1-3F4F-0D46-890B-0B3B459E3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0" y="2709635"/>
            <a:ext cx="609600" cy="393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3FA4B6-4301-914C-B50D-991050F6F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057" y="3494881"/>
            <a:ext cx="609600" cy="368300"/>
          </a:xfrm>
          <a:prstGeom prst="rect">
            <a:avLst/>
          </a:prstGeom>
        </p:spPr>
      </p:pic>
      <p:grpSp>
        <p:nvGrpSpPr>
          <p:cNvPr id="16" name="Group 5">
            <a:extLst>
              <a:ext uri="{FF2B5EF4-FFF2-40B4-BE49-F238E27FC236}">
                <a16:creationId xmlns:a16="http://schemas.microsoft.com/office/drawing/2014/main" id="{81766B1A-BEF7-B74D-A6B7-D11576F07CE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08625" y="260350"/>
            <a:ext cx="2667000" cy="1233488"/>
            <a:chOff x="3360" y="240"/>
            <a:chExt cx="2160" cy="792"/>
          </a:xfrm>
        </p:grpSpPr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59867940-90C1-0742-82FC-8DF987111CA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3984" y="2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Line 7">
              <a:extLst>
                <a:ext uri="{FF2B5EF4-FFF2-40B4-BE49-F238E27FC236}">
                  <a16:creationId xmlns:a16="http://schemas.microsoft.com/office/drawing/2014/main" id="{C6611070-0BD5-8B48-B5EB-7FD36E172FC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408" y="864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044D2F9D-76D1-5642-87B0-0728F9741A9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60" y="336"/>
              <a:ext cx="2112" cy="464"/>
            </a:xfrm>
            <a:custGeom>
              <a:avLst/>
              <a:gdLst>
                <a:gd name="T0" fmla="*/ 0 w 2112"/>
                <a:gd name="T1" fmla="*/ 192 h 464"/>
                <a:gd name="T2" fmla="*/ 720 w 2112"/>
                <a:gd name="T3" fmla="*/ 432 h 464"/>
                <a:gd name="T4" fmla="*/ 2112 w 2112"/>
                <a:gd name="T5" fmla="*/ 0 h 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12" h="464">
                  <a:moveTo>
                    <a:pt x="0" y="192"/>
                  </a:moveTo>
                  <a:cubicBezTo>
                    <a:pt x="184" y="328"/>
                    <a:pt x="368" y="464"/>
                    <a:pt x="720" y="432"/>
                  </a:cubicBezTo>
                  <a:cubicBezTo>
                    <a:pt x="1072" y="400"/>
                    <a:pt x="1592" y="200"/>
                    <a:pt x="2112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Oval 9">
              <a:extLst>
                <a:ext uri="{FF2B5EF4-FFF2-40B4-BE49-F238E27FC236}">
                  <a16:creationId xmlns:a16="http://schemas.microsoft.com/office/drawing/2014/main" id="{D825C4F3-5E46-0C43-86A7-51426A2350F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40" y="384"/>
              <a:ext cx="95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Text Box 10">
              <a:extLst>
                <a:ext uri="{FF2B5EF4-FFF2-40B4-BE49-F238E27FC236}">
                  <a16:creationId xmlns:a16="http://schemas.microsoft.com/office/drawing/2014/main" id="{4CE57FE8-9A3A-2646-854C-430635ED1813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183" y="816"/>
              <a:ext cx="33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</a:t>
              </a:r>
              <a:endParaRPr lang="en-GB" sz="1600">
                <a:solidFill>
                  <a:srgbClr val="1F497D"/>
                </a:solidFill>
              </a:endParaRPr>
            </a:p>
          </p:txBody>
        </p:sp>
        <p:sp>
          <p:nvSpPr>
            <p:cNvPr id="22" name="Text Box 11">
              <a:extLst>
                <a:ext uri="{FF2B5EF4-FFF2-40B4-BE49-F238E27FC236}">
                  <a16:creationId xmlns:a16="http://schemas.microsoft.com/office/drawing/2014/main" id="{A3C96DDF-FEDA-8C4C-9D36-E163CEA3EDD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456" y="240"/>
              <a:ext cx="52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V()</a:t>
              </a:r>
            </a:p>
          </p:txBody>
        </p:sp>
        <p:sp>
          <p:nvSpPr>
            <p:cNvPr id="23" name="Line 12">
              <a:extLst>
                <a:ext uri="{FF2B5EF4-FFF2-40B4-BE49-F238E27FC236}">
                  <a16:creationId xmlns:a16="http://schemas.microsoft.com/office/drawing/2014/main" id="{00C658F5-EE95-5840-AA4E-E0EB0CB9677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4797" y="432"/>
              <a:ext cx="243" cy="8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DF70FC8-815A-D740-9BD6-79D0C94C8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" y="2577193"/>
            <a:ext cx="30226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468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Correlation functions in stochastic inflation</a:t>
            </a:r>
            <a:br>
              <a:rPr lang="en-US" sz="3600" b="1" dirty="0">
                <a:solidFill>
                  <a:schemeClr val="tx2"/>
                </a:solidFill>
              </a:rPr>
            </a:br>
            <a:r>
              <a:rPr lang="en-US" sz="2200" dirty="0" err="1">
                <a:solidFill>
                  <a:schemeClr val="tx2"/>
                </a:solidFill>
              </a:rPr>
              <a:t>Vennin</a:t>
            </a:r>
            <a:r>
              <a:rPr lang="en-US" sz="2200" dirty="0">
                <a:solidFill>
                  <a:schemeClr val="tx2"/>
                </a:solidFill>
              </a:rPr>
              <a:t> &amp; </a:t>
            </a:r>
            <a:r>
              <a:rPr lang="en-US" sz="2200" dirty="0" err="1">
                <a:solidFill>
                  <a:schemeClr val="tx2"/>
                </a:solidFill>
              </a:rPr>
              <a:t>Starobinsky</a:t>
            </a:r>
            <a:r>
              <a:rPr lang="en-US" sz="2200" dirty="0">
                <a:solidFill>
                  <a:schemeClr val="tx2"/>
                </a:solidFill>
              </a:rPr>
              <a:t>, arXiv:1506.04732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8229600" cy="504552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i="1" dirty="0">
                <a:solidFill>
                  <a:schemeClr val="tx2"/>
                </a:solidFill>
              </a:rPr>
              <a:t>non-perturbative</a:t>
            </a:r>
            <a:r>
              <a:rPr lang="en-US" b="1" dirty="0">
                <a:solidFill>
                  <a:schemeClr val="tx2"/>
                </a:solidFill>
              </a:rPr>
              <a:t> approach to calculate large or rare excursions in the primordial density field</a:t>
            </a:r>
            <a:endParaRPr lang="en-US" sz="2200" b="1" dirty="0">
              <a:solidFill>
                <a:schemeClr val="tx2"/>
              </a:solidFill>
            </a:endParaRPr>
          </a:p>
          <a:p>
            <a:endParaRPr lang="en-US" sz="2200" b="1" dirty="0">
              <a:solidFill>
                <a:schemeClr val="tx2"/>
              </a:solidFill>
            </a:endParaRPr>
          </a:p>
          <a:p>
            <a:pPr marL="400050" lvl="1" indent="0">
              <a:buNone/>
            </a:pPr>
            <a:r>
              <a:rPr lang="en-US" dirty="0">
                <a:solidFill>
                  <a:schemeClr val="tx2"/>
                </a:solidFill>
              </a:rPr>
              <a:t>e.g., </a:t>
            </a:r>
            <a:r>
              <a:rPr lang="en-US" b="1" dirty="0">
                <a:solidFill>
                  <a:schemeClr val="tx2"/>
                </a:solidFill>
              </a:rPr>
              <a:t>primordial black holes </a:t>
            </a:r>
            <a:r>
              <a:rPr lang="en-US" dirty="0">
                <a:solidFill>
                  <a:schemeClr val="tx2"/>
                </a:solidFill>
              </a:rPr>
              <a:t>form in radiation era from dimensionless density perturbation, </a:t>
            </a:r>
            <a:r>
              <a:rPr lang="el-GR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ζ</a:t>
            </a:r>
            <a:r>
              <a:rPr lang="en-US" dirty="0">
                <a:solidFill>
                  <a:schemeClr val="tx2"/>
                </a:solidFill>
              </a:rPr>
              <a:t>, that exceeds critical value, </a:t>
            </a:r>
            <a:r>
              <a:rPr lang="el-GR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ζ</a:t>
            </a:r>
            <a:r>
              <a:rPr lang="en-GB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</a:t>
            </a:r>
            <a:r>
              <a:rPr lang="el-GR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ζ</a:t>
            </a:r>
            <a:r>
              <a:rPr lang="en-GB" i="1" baseline="-25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</a:t>
            </a:r>
            <a:r>
              <a:rPr lang="en-GB" i="1" baseline="-25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1</a:t>
            </a:r>
            <a:r>
              <a:rPr lang="en-US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>
                <a:solidFill>
                  <a:schemeClr val="tx2"/>
                </a:solidFill>
              </a:rPr>
              <a:t>(see following talk by Chris Pattison)</a:t>
            </a:r>
            <a:endParaRPr lang="en-US" i="1" dirty="0">
              <a:solidFill>
                <a:schemeClr val="tx2"/>
              </a:solidFill>
            </a:endParaRPr>
          </a:p>
          <a:p>
            <a:pPr marL="400050" lvl="1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400050" lvl="1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400050" lvl="1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400050" lvl="1" indent="0">
              <a:buNone/>
            </a:pPr>
            <a:r>
              <a:rPr lang="en-US" dirty="0">
                <a:solidFill>
                  <a:schemeClr val="tx2"/>
                </a:solidFill>
              </a:rPr>
              <a:t>standard abundance calculations assume Gaussian pdf, </a:t>
            </a:r>
            <a:r>
              <a:rPr lang="en-GB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P(</a:t>
            </a:r>
            <a:r>
              <a:rPr lang="el-GR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ζ</a:t>
            </a:r>
            <a:r>
              <a:rPr lang="en-GB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dirty="0">
                <a:solidFill>
                  <a:schemeClr val="tx2"/>
                </a:solidFill>
              </a:rPr>
              <a:t>possibly with some non-Gaussian modification, but </a:t>
            </a:r>
            <a:r>
              <a:rPr lang="en-US" i="1" dirty="0">
                <a:solidFill>
                  <a:schemeClr val="tx2"/>
                </a:solidFill>
              </a:rPr>
              <a:t>not</a:t>
            </a:r>
            <a:r>
              <a:rPr lang="en-US" dirty="0">
                <a:solidFill>
                  <a:schemeClr val="tx2"/>
                </a:solidFill>
              </a:rPr>
              <a:t> well-suited to describe the tail of the distribution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A4911F-E895-C24E-83BE-4D73E44C0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040" y="3936832"/>
            <a:ext cx="3747919" cy="1425839"/>
          </a:xfrm>
          <a:prstGeom prst="rect">
            <a:avLst/>
          </a:prstGeom>
        </p:spPr>
      </p:pic>
      <p:pic>
        <p:nvPicPr>
          <p:cNvPr id="5" name="Picture 4" descr="latex-image-1.pdf">
            <a:extLst>
              <a:ext uri="{FF2B5EF4-FFF2-40B4-BE49-F238E27FC236}">
                <a16:creationId xmlns:a16="http://schemas.microsoft.com/office/drawing/2014/main" id="{028C0A70-F570-6C4E-9274-1254ACFF601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FF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0627" y="4124354"/>
            <a:ext cx="2011146" cy="56740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122792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Line 12">
            <a:extLst>
              <a:ext uri="{FF2B5EF4-FFF2-40B4-BE49-F238E27FC236}">
                <a16:creationId xmlns:a16="http://schemas.microsoft.com/office/drawing/2014/main" id="{E3C5891B-84FF-5442-A8E9-C4A1AB5D29CD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7399258" y="432562"/>
            <a:ext cx="484701" cy="203794"/>
          </a:xfrm>
          <a:prstGeom prst="line">
            <a:avLst/>
          </a:prstGeom>
          <a:noFill/>
          <a:ln w="25400">
            <a:solidFill>
              <a:schemeClr val="accent6"/>
            </a:solidFill>
            <a:round/>
            <a:headEnd type="triangle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1F497D"/>
                </a:solidFill>
                <a:latin typeface="Calibri" charset="0"/>
              </a:rPr>
              <a:t>Stochastic inflation:</a:t>
            </a:r>
          </a:p>
        </p:txBody>
      </p:sp>
      <p:sp>
        <p:nvSpPr>
          <p:cNvPr id="21094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23514" cy="4525963"/>
          </a:xfrm>
        </p:spPr>
        <p:txBody>
          <a:bodyPr/>
          <a:lstStyle/>
          <a:p>
            <a:r>
              <a:rPr lang="en-US" sz="2400" dirty="0">
                <a:latin typeface="Calibri" charset="0"/>
              </a:rPr>
              <a:t>Langevin evolution of long-wavelength field + momentum,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φ,π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Calibri" charset="0"/>
              </a:rPr>
              <a:t>, with respect to e-folds, N:</a:t>
            </a:r>
            <a:endParaRPr lang="en-US" sz="2400" i="1" dirty="0"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pPr>
              <a:defRPr/>
            </a:pPr>
            <a:r>
              <a:rPr lang="en-US" sz="2400" dirty="0">
                <a:latin typeface="+mj-lt"/>
              </a:rPr>
              <a:t>good agreement with QFT calculations where comparisons possible</a:t>
            </a:r>
          </a:p>
          <a:p>
            <a:pPr lvl="2">
              <a:defRPr/>
            </a:pPr>
            <a:r>
              <a:rPr lang="en-US" sz="1800" dirty="0" err="1"/>
              <a:t>Starobinsky</a:t>
            </a:r>
            <a:r>
              <a:rPr lang="en-US" sz="1800" dirty="0"/>
              <a:t> &amp; Yokoyama (1994); </a:t>
            </a:r>
            <a:r>
              <a:rPr lang="en-US" sz="1800" dirty="0" err="1"/>
              <a:t>Tsamis</a:t>
            </a:r>
            <a:r>
              <a:rPr lang="en-US" sz="1800" dirty="0"/>
              <a:t> &amp; Woodard (2005); </a:t>
            </a:r>
            <a:r>
              <a:rPr lang="en-US" sz="1800" dirty="0" err="1"/>
              <a:t>Finelli</a:t>
            </a:r>
            <a:r>
              <a:rPr lang="en-US" sz="1800" dirty="0"/>
              <a:t> et al (2009); </a:t>
            </a:r>
            <a:r>
              <a:rPr lang="en-US" sz="1800" dirty="0" err="1"/>
              <a:t>Garbrecht</a:t>
            </a:r>
            <a:r>
              <a:rPr lang="en-US" sz="1800" dirty="0"/>
              <a:t>, Rigopoulos &amp; Zhu (2014)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617A1-3F4F-0D46-890B-0B3B459E3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0" y="2709635"/>
            <a:ext cx="609600" cy="393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3FA4B6-4301-914C-B50D-991050F6F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057" y="3494881"/>
            <a:ext cx="609600" cy="368300"/>
          </a:xfrm>
          <a:prstGeom prst="rect">
            <a:avLst/>
          </a:prstGeom>
        </p:spPr>
      </p:pic>
      <p:grpSp>
        <p:nvGrpSpPr>
          <p:cNvPr id="16" name="Group 5">
            <a:extLst>
              <a:ext uri="{FF2B5EF4-FFF2-40B4-BE49-F238E27FC236}">
                <a16:creationId xmlns:a16="http://schemas.microsoft.com/office/drawing/2014/main" id="{81766B1A-BEF7-B74D-A6B7-D11576F07CE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08625" y="260350"/>
            <a:ext cx="2667000" cy="1233488"/>
            <a:chOff x="3360" y="240"/>
            <a:chExt cx="2160" cy="792"/>
          </a:xfrm>
        </p:grpSpPr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59867940-90C1-0742-82FC-8DF987111CA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3984" y="2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Line 7">
              <a:extLst>
                <a:ext uri="{FF2B5EF4-FFF2-40B4-BE49-F238E27FC236}">
                  <a16:creationId xmlns:a16="http://schemas.microsoft.com/office/drawing/2014/main" id="{C6611070-0BD5-8B48-B5EB-7FD36E172FC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408" y="864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044D2F9D-76D1-5642-87B0-0728F9741A9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60" y="336"/>
              <a:ext cx="2112" cy="464"/>
            </a:xfrm>
            <a:custGeom>
              <a:avLst/>
              <a:gdLst>
                <a:gd name="T0" fmla="*/ 0 w 2112"/>
                <a:gd name="T1" fmla="*/ 192 h 464"/>
                <a:gd name="T2" fmla="*/ 720 w 2112"/>
                <a:gd name="T3" fmla="*/ 432 h 464"/>
                <a:gd name="T4" fmla="*/ 2112 w 2112"/>
                <a:gd name="T5" fmla="*/ 0 h 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12" h="464">
                  <a:moveTo>
                    <a:pt x="0" y="192"/>
                  </a:moveTo>
                  <a:cubicBezTo>
                    <a:pt x="184" y="328"/>
                    <a:pt x="368" y="464"/>
                    <a:pt x="720" y="432"/>
                  </a:cubicBezTo>
                  <a:cubicBezTo>
                    <a:pt x="1072" y="400"/>
                    <a:pt x="1592" y="200"/>
                    <a:pt x="2112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Oval 9">
              <a:extLst>
                <a:ext uri="{FF2B5EF4-FFF2-40B4-BE49-F238E27FC236}">
                  <a16:creationId xmlns:a16="http://schemas.microsoft.com/office/drawing/2014/main" id="{D825C4F3-5E46-0C43-86A7-51426A2350F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40" y="384"/>
              <a:ext cx="95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Text Box 10">
              <a:extLst>
                <a:ext uri="{FF2B5EF4-FFF2-40B4-BE49-F238E27FC236}">
                  <a16:creationId xmlns:a16="http://schemas.microsoft.com/office/drawing/2014/main" id="{4CE57FE8-9A3A-2646-854C-430635ED1813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183" y="816"/>
              <a:ext cx="33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</a:t>
              </a:r>
              <a:endParaRPr lang="en-GB" sz="1600">
                <a:solidFill>
                  <a:srgbClr val="1F497D"/>
                </a:solidFill>
              </a:endParaRPr>
            </a:p>
          </p:txBody>
        </p:sp>
        <p:sp>
          <p:nvSpPr>
            <p:cNvPr id="22" name="Text Box 11">
              <a:extLst>
                <a:ext uri="{FF2B5EF4-FFF2-40B4-BE49-F238E27FC236}">
                  <a16:creationId xmlns:a16="http://schemas.microsoft.com/office/drawing/2014/main" id="{A3C96DDF-FEDA-8C4C-9D36-E163CEA3EDD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456" y="240"/>
              <a:ext cx="52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V()</a:t>
              </a:r>
            </a:p>
          </p:txBody>
        </p:sp>
        <p:sp>
          <p:nvSpPr>
            <p:cNvPr id="23" name="Line 12">
              <a:extLst>
                <a:ext uri="{FF2B5EF4-FFF2-40B4-BE49-F238E27FC236}">
                  <a16:creationId xmlns:a16="http://schemas.microsoft.com/office/drawing/2014/main" id="{00C658F5-EE95-5840-AA4E-E0EB0CB9677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4797" y="432"/>
              <a:ext cx="243" cy="8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DF70FC8-815A-D740-9BD6-79D0C94C8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" y="2577193"/>
            <a:ext cx="30226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74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50" descr="Planck_CMB_node_full_imag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638" y="2708275"/>
            <a:ext cx="8651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49" descr="Planck_CMB_node_full_imag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263" y="2708275"/>
            <a:ext cx="8636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48" descr="Planck_CMB_node_full_imag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175" y="2420938"/>
            <a:ext cx="8651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5" descr="Planck_CMB_node_full_imag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763" y="2781300"/>
            <a:ext cx="865187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2" descr="Planck_CMB_node_full_imag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425" y="2565400"/>
            <a:ext cx="8636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51" descr="Planck_CMB_node_full_imag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1863" y="2276475"/>
            <a:ext cx="8636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53" descr="Planck_CMB_node_full_imag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1725" y="2349500"/>
            <a:ext cx="8651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54" descr="Planck_CMB_node_full_imag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5825" y="2781300"/>
            <a:ext cx="8651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56" descr="Planck_CMB_node_full_imag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25" y="2924175"/>
            <a:ext cx="863600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47" descr="Planck_CMB_node_full_imag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800" y="2492375"/>
            <a:ext cx="8636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46" descr="Planck_CMB_node_full_imag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025" y="2565400"/>
            <a:ext cx="8636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153400" cy="1143000"/>
          </a:xfrm>
        </p:spPr>
        <p:txBody>
          <a:bodyPr/>
          <a:lstStyle/>
          <a:p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separate universe approach</a:t>
            </a:r>
            <a:endParaRPr lang="en-GB" sz="4000" i="1" baseline="-25000" dirty="0"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0510" y="1524000"/>
            <a:ext cx="8328555" cy="3017801"/>
          </a:xfrm>
        </p:spPr>
        <p:txBody>
          <a:bodyPr/>
          <a:lstStyle/>
          <a:p>
            <a:pPr>
              <a:defRPr/>
            </a:pPr>
            <a:endParaRPr lang="en-GB" sz="2000" b="1" dirty="0"/>
          </a:p>
          <a:p>
            <a:pPr>
              <a:defRPr/>
            </a:pPr>
            <a:endParaRPr lang="en-GB" sz="2000" b="1" dirty="0"/>
          </a:p>
          <a:p>
            <a:pPr>
              <a:defRPr/>
            </a:pPr>
            <a:endParaRPr lang="en-GB" sz="2000" b="1" dirty="0"/>
          </a:p>
          <a:p>
            <a:pPr>
              <a:defRPr/>
            </a:pPr>
            <a:endParaRPr lang="en-GB" sz="2000" b="1" dirty="0"/>
          </a:p>
          <a:p>
            <a:pPr>
              <a:defRPr/>
            </a:pPr>
            <a:endParaRPr lang="en-GB" sz="2000" b="1" dirty="0"/>
          </a:p>
          <a:p>
            <a:pPr>
              <a:defRPr/>
            </a:pPr>
            <a:endParaRPr lang="en-GB" sz="2000" b="1" dirty="0"/>
          </a:p>
          <a:p>
            <a:pPr>
              <a:defRPr/>
            </a:pPr>
            <a:endParaRPr lang="en-GB" sz="2000" b="1" dirty="0"/>
          </a:p>
          <a:p>
            <a:pPr>
              <a:defRPr/>
            </a:pPr>
            <a:endParaRPr lang="en-GB" sz="2000" b="1" dirty="0"/>
          </a:p>
          <a:p>
            <a:pPr>
              <a:defRPr/>
            </a:pPr>
            <a:endParaRPr lang="en-GB" sz="2000" b="1" dirty="0"/>
          </a:p>
          <a:p>
            <a:pPr>
              <a:defRPr/>
            </a:pPr>
            <a:r>
              <a:rPr lang="en-GB" sz="2000" b="1" dirty="0"/>
              <a:t>key assumption in stochastic approach:</a:t>
            </a:r>
          </a:p>
          <a:p>
            <a:pPr>
              <a:buFont typeface="Wingdings" charset="2"/>
              <a:buChar char="Ø"/>
              <a:defRPr/>
            </a:pPr>
            <a:r>
              <a:rPr lang="en-GB" sz="2000" i="1" dirty="0"/>
              <a:t>the coarse-grained field on large scales (neglecting spatial gradients) even in an inhomogeneous universe follows the same equations of motion as an unperturbed background universe locally</a:t>
            </a:r>
            <a:endParaRPr lang="en-GB" sz="1500" i="1" dirty="0"/>
          </a:p>
          <a:p>
            <a:pPr marL="457200" lvl="1" indent="0">
              <a:buFont typeface="Wingdings" charset="0"/>
              <a:buNone/>
              <a:defRPr/>
            </a:pPr>
            <a:endParaRPr lang="en-GB" sz="1500" b="1" dirty="0"/>
          </a:p>
          <a:p>
            <a:pPr marL="400050" indent="-342900">
              <a:defRPr/>
            </a:pPr>
            <a:endParaRPr lang="en-GB" sz="2000" b="1" dirty="0"/>
          </a:p>
        </p:txBody>
      </p:sp>
      <p:grpSp>
        <p:nvGrpSpPr>
          <p:cNvPr id="43022" name="Group 4"/>
          <p:cNvGrpSpPr>
            <a:grpSpLocks/>
          </p:cNvGrpSpPr>
          <p:nvPr/>
        </p:nvGrpSpPr>
        <p:grpSpPr bwMode="auto">
          <a:xfrm>
            <a:off x="3733800" y="1524000"/>
            <a:ext cx="4953000" cy="3362325"/>
            <a:chOff x="960" y="1296"/>
            <a:chExt cx="3120" cy="2118"/>
          </a:xfrm>
        </p:grpSpPr>
        <p:grpSp>
          <p:nvGrpSpPr>
            <p:cNvPr id="43032" name="Group 5"/>
            <p:cNvGrpSpPr>
              <a:grpSpLocks/>
            </p:cNvGrpSpPr>
            <p:nvPr/>
          </p:nvGrpSpPr>
          <p:grpSpPr bwMode="auto">
            <a:xfrm>
              <a:off x="1920" y="3072"/>
              <a:ext cx="1296" cy="331"/>
              <a:chOff x="2400" y="3120"/>
              <a:chExt cx="1296" cy="331"/>
            </a:xfrm>
          </p:grpSpPr>
          <p:grpSp>
            <p:nvGrpSpPr>
              <p:cNvPr id="43050" name="Group 6"/>
              <p:cNvGrpSpPr>
                <a:grpSpLocks/>
              </p:cNvGrpSpPr>
              <p:nvPr/>
            </p:nvGrpSpPr>
            <p:grpSpPr bwMode="auto">
              <a:xfrm>
                <a:off x="2400" y="3120"/>
                <a:ext cx="1296" cy="144"/>
                <a:chOff x="2112" y="2880"/>
                <a:chExt cx="3120" cy="624"/>
              </a:xfrm>
            </p:grpSpPr>
            <p:sp>
              <p:nvSpPr>
                <p:cNvPr id="45063" name="Oval 7"/>
                <p:cNvSpPr>
                  <a:spLocks noChangeArrowheads="1"/>
                </p:cNvSpPr>
                <p:nvPr/>
              </p:nvSpPr>
              <p:spPr bwMode="auto">
                <a:xfrm>
                  <a:off x="2112" y="2880"/>
                  <a:ext cx="3120" cy="624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5064" name="Freeform 8"/>
                <p:cNvSpPr>
                  <a:spLocks/>
                </p:cNvSpPr>
                <p:nvPr/>
              </p:nvSpPr>
              <p:spPr bwMode="auto">
                <a:xfrm>
                  <a:off x="2721" y="2954"/>
                  <a:ext cx="496" cy="455"/>
                </a:xfrm>
                <a:custGeom>
                  <a:avLst/>
                  <a:gdLst>
                    <a:gd name="T0" fmla="*/ 16 w 496"/>
                    <a:gd name="T1" fmla="*/ 24 h 456"/>
                    <a:gd name="T2" fmla="*/ 64 w 496"/>
                    <a:gd name="T3" fmla="*/ 24 h 456"/>
                    <a:gd name="T4" fmla="*/ 400 w 496"/>
                    <a:gd name="T5" fmla="*/ 168 h 456"/>
                    <a:gd name="T6" fmla="*/ 496 w 496"/>
                    <a:gd name="T7" fmla="*/ 456 h 4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96" h="456">
                      <a:moveTo>
                        <a:pt x="16" y="24"/>
                      </a:moveTo>
                      <a:cubicBezTo>
                        <a:pt x="8" y="12"/>
                        <a:pt x="0" y="0"/>
                        <a:pt x="64" y="24"/>
                      </a:cubicBezTo>
                      <a:cubicBezTo>
                        <a:pt x="128" y="48"/>
                        <a:pt x="328" y="96"/>
                        <a:pt x="400" y="168"/>
                      </a:cubicBezTo>
                      <a:cubicBezTo>
                        <a:pt x="472" y="240"/>
                        <a:pt x="484" y="348"/>
                        <a:pt x="496" y="45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5065" name="Freeform 9"/>
                <p:cNvSpPr>
                  <a:spLocks/>
                </p:cNvSpPr>
                <p:nvPr/>
              </p:nvSpPr>
              <p:spPr bwMode="auto">
                <a:xfrm>
                  <a:off x="3407" y="2928"/>
                  <a:ext cx="578" cy="529"/>
                </a:xfrm>
                <a:custGeom>
                  <a:avLst/>
                  <a:gdLst>
                    <a:gd name="T0" fmla="*/ 0 w 576"/>
                    <a:gd name="T1" fmla="*/ 0 h 528"/>
                    <a:gd name="T2" fmla="*/ 336 w 576"/>
                    <a:gd name="T3" fmla="*/ 240 h 528"/>
                    <a:gd name="T4" fmla="*/ 576 w 576"/>
                    <a:gd name="T5" fmla="*/ 528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76" h="528">
                      <a:moveTo>
                        <a:pt x="0" y="0"/>
                      </a:moveTo>
                      <a:cubicBezTo>
                        <a:pt x="120" y="76"/>
                        <a:pt x="240" y="152"/>
                        <a:pt x="336" y="240"/>
                      </a:cubicBezTo>
                      <a:cubicBezTo>
                        <a:pt x="432" y="328"/>
                        <a:pt x="504" y="428"/>
                        <a:pt x="576" y="528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5066" name="Freeform 10"/>
                <p:cNvSpPr>
                  <a:spLocks/>
                </p:cNvSpPr>
                <p:nvPr/>
              </p:nvSpPr>
              <p:spPr bwMode="auto">
                <a:xfrm>
                  <a:off x="4033" y="2928"/>
                  <a:ext cx="910" cy="386"/>
                </a:xfrm>
                <a:custGeom>
                  <a:avLst/>
                  <a:gdLst>
                    <a:gd name="T0" fmla="*/ 0 w 912"/>
                    <a:gd name="T1" fmla="*/ 0 h 384"/>
                    <a:gd name="T2" fmla="*/ 192 w 912"/>
                    <a:gd name="T3" fmla="*/ 240 h 384"/>
                    <a:gd name="T4" fmla="*/ 912 w 912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12" h="384">
                      <a:moveTo>
                        <a:pt x="0" y="0"/>
                      </a:moveTo>
                      <a:cubicBezTo>
                        <a:pt x="20" y="88"/>
                        <a:pt x="40" y="176"/>
                        <a:pt x="192" y="240"/>
                      </a:cubicBezTo>
                      <a:cubicBezTo>
                        <a:pt x="344" y="304"/>
                        <a:pt x="628" y="344"/>
                        <a:pt x="912" y="38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5067" name="Freeform 11"/>
                <p:cNvSpPr>
                  <a:spLocks/>
                </p:cNvSpPr>
                <p:nvPr/>
              </p:nvSpPr>
              <p:spPr bwMode="auto">
                <a:xfrm>
                  <a:off x="2305" y="3071"/>
                  <a:ext cx="2831" cy="199"/>
                </a:xfrm>
                <a:custGeom>
                  <a:avLst/>
                  <a:gdLst>
                    <a:gd name="T0" fmla="*/ 0 w 2832"/>
                    <a:gd name="T1" fmla="*/ 144 h 200"/>
                    <a:gd name="T2" fmla="*/ 720 w 2832"/>
                    <a:gd name="T3" fmla="*/ 0 h 200"/>
                    <a:gd name="T4" fmla="*/ 1440 w 2832"/>
                    <a:gd name="T5" fmla="*/ 144 h 200"/>
                    <a:gd name="T6" fmla="*/ 2208 w 2832"/>
                    <a:gd name="T7" fmla="*/ 192 h 200"/>
                    <a:gd name="T8" fmla="*/ 2832 w 2832"/>
                    <a:gd name="T9" fmla="*/ 96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32" h="200">
                      <a:moveTo>
                        <a:pt x="0" y="144"/>
                      </a:moveTo>
                      <a:cubicBezTo>
                        <a:pt x="240" y="72"/>
                        <a:pt x="480" y="0"/>
                        <a:pt x="720" y="0"/>
                      </a:cubicBezTo>
                      <a:cubicBezTo>
                        <a:pt x="960" y="0"/>
                        <a:pt x="1192" y="112"/>
                        <a:pt x="1440" y="144"/>
                      </a:cubicBezTo>
                      <a:cubicBezTo>
                        <a:pt x="1688" y="176"/>
                        <a:pt x="1976" y="200"/>
                        <a:pt x="2208" y="192"/>
                      </a:cubicBezTo>
                      <a:cubicBezTo>
                        <a:pt x="2440" y="184"/>
                        <a:pt x="2636" y="140"/>
                        <a:pt x="2832" y="9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5068" name="Freeform 12"/>
                <p:cNvSpPr>
                  <a:spLocks/>
                </p:cNvSpPr>
                <p:nvPr/>
              </p:nvSpPr>
              <p:spPr bwMode="auto">
                <a:xfrm>
                  <a:off x="2401" y="3062"/>
                  <a:ext cx="479" cy="347"/>
                </a:xfrm>
                <a:custGeom>
                  <a:avLst/>
                  <a:gdLst>
                    <a:gd name="T0" fmla="*/ 0 w 480"/>
                    <a:gd name="T1" fmla="*/ 8 h 344"/>
                    <a:gd name="T2" fmla="*/ 288 w 480"/>
                    <a:gd name="T3" fmla="*/ 56 h 344"/>
                    <a:gd name="T4" fmla="*/ 480 w 480"/>
                    <a:gd name="T5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44">
                      <a:moveTo>
                        <a:pt x="0" y="8"/>
                      </a:moveTo>
                      <a:cubicBezTo>
                        <a:pt x="104" y="4"/>
                        <a:pt x="208" y="0"/>
                        <a:pt x="288" y="56"/>
                      </a:cubicBezTo>
                      <a:cubicBezTo>
                        <a:pt x="368" y="112"/>
                        <a:pt x="424" y="228"/>
                        <a:pt x="480" y="34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5069" name="Freeform 13"/>
                <p:cNvSpPr>
                  <a:spLocks/>
                </p:cNvSpPr>
                <p:nvPr/>
              </p:nvSpPr>
              <p:spPr bwMode="auto">
                <a:xfrm>
                  <a:off x="3121" y="2975"/>
                  <a:ext cx="479" cy="481"/>
                </a:xfrm>
                <a:custGeom>
                  <a:avLst/>
                  <a:gdLst>
                    <a:gd name="T0" fmla="*/ 0 w 480"/>
                    <a:gd name="T1" fmla="*/ 0 h 480"/>
                    <a:gd name="T2" fmla="*/ 384 w 480"/>
                    <a:gd name="T3" fmla="*/ 192 h 480"/>
                    <a:gd name="T4" fmla="*/ 480 w 480"/>
                    <a:gd name="T5" fmla="*/ 480 h 4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480">
                      <a:moveTo>
                        <a:pt x="0" y="0"/>
                      </a:moveTo>
                      <a:cubicBezTo>
                        <a:pt x="152" y="56"/>
                        <a:pt x="304" y="112"/>
                        <a:pt x="384" y="192"/>
                      </a:cubicBezTo>
                      <a:cubicBezTo>
                        <a:pt x="464" y="272"/>
                        <a:pt x="472" y="376"/>
                        <a:pt x="480" y="48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5070" name="Freeform 14"/>
                <p:cNvSpPr>
                  <a:spLocks/>
                </p:cNvSpPr>
                <p:nvPr/>
              </p:nvSpPr>
              <p:spPr bwMode="auto">
                <a:xfrm>
                  <a:off x="3792" y="2928"/>
                  <a:ext cx="575" cy="481"/>
                </a:xfrm>
                <a:custGeom>
                  <a:avLst/>
                  <a:gdLst>
                    <a:gd name="T0" fmla="*/ 0 w 576"/>
                    <a:gd name="T1" fmla="*/ 0 h 480"/>
                    <a:gd name="T2" fmla="*/ 240 w 576"/>
                    <a:gd name="T3" fmla="*/ 336 h 480"/>
                    <a:gd name="T4" fmla="*/ 576 w 576"/>
                    <a:gd name="T5" fmla="*/ 480 h 4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76" h="480">
                      <a:moveTo>
                        <a:pt x="0" y="0"/>
                      </a:moveTo>
                      <a:cubicBezTo>
                        <a:pt x="72" y="128"/>
                        <a:pt x="144" y="256"/>
                        <a:pt x="240" y="336"/>
                      </a:cubicBezTo>
                      <a:cubicBezTo>
                        <a:pt x="336" y="416"/>
                        <a:pt x="456" y="448"/>
                        <a:pt x="576" y="48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5071" name="Freeform 15"/>
                <p:cNvSpPr>
                  <a:spLocks/>
                </p:cNvSpPr>
                <p:nvPr/>
              </p:nvSpPr>
              <p:spPr bwMode="auto">
                <a:xfrm>
                  <a:off x="4368" y="2975"/>
                  <a:ext cx="768" cy="243"/>
                </a:xfrm>
                <a:custGeom>
                  <a:avLst/>
                  <a:gdLst>
                    <a:gd name="T0" fmla="*/ 0 w 768"/>
                    <a:gd name="T1" fmla="*/ 0 h 240"/>
                    <a:gd name="T2" fmla="*/ 336 w 768"/>
                    <a:gd name="T3" fmla="*/ 192 h 240"/>
                    <a:gd name="T4" fmla="*/ 768 w 768"/>
                    <a:gd name="T5" fmla="*/ 240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68" h="240">
                      <a:moveTo>
                        <a:pt x="0" y="0"/>
                      </a:moveTo>
                      <a:cubicBezTo>
                        <a:pt x="104" y="76"/>
                        <a:pt x="208" y="152"/>
                        <a:pt x="336" y="192"/>
                      </a:cubicBezTo>
                      <a:cubicBezTo>
                        <a:pt x="464" y="232"/>
                        <a:pt x="616" y="236"/>
                        <a:pt x="768" y="24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5072" name="Freeform 16"/>
                <p:cNvSpPr>
                  <a:spLocks/>
                </p:cNvSpPr>
                <p:nvPr/>
              </p:nvSpPr>
              <p:spPr bwMode="auto">
                <a:xfrm>
                  <a:off x="2497" y="2958"/>
                  <a:ext cx="2304" cy="169"/>
                </a:xfrm>
                <a:custGeom>
                  <a:avLst/>
                  <a:gdLst>
                    <a:gd name="T0" fmla="*/ 0 w 2304"/>
                    <a:gd name="T1" fmla="*/ 64 h 168"/>
                    <a:gd name="T2" fmla="*/ 720 w 2304"/>
                    <a:gd name="T3" fmla="*/ 16 h 168"/>
                    <a:gd name="T4" fmla="*/ 1344 w 2304"/>
                    <a:gd name="T5" fmla="*/ 160 h 168"/>
                    <a:gd name="T6" fmla="*/ 2304 w 2304"/>
                    <a:gd name="T7" fmla="*/ 64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04" h="168">
                      <a:moveTo>
                        <a:pt x="0" y="64"/>
                      </a:moveTo>
                      <a:cubicBezTo>
                        <a:pt x="248" y="32"/>
                        <a:pt x="496" y="0"/>
                        <a:pt x="720" y="16"/>
                      </a:cubicBezTo>
                      <a:cubicBezTo>
                        <a:pt x="944" y="32"/>
                        <a:pt x="1080" y="152"/>
                        <a:pt x="1344" y="160"/>
                      </a:cubicBezTo>
                      <a:cubicBezTo>
                        <a:pt x="1608" y="168"/>
                        <a:pt x="1956" y="116"/>
                        <a:pt x="2304" y="6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5073" name="Freeform 17"/>
                <p:cNvSpPr>
                  <a:spLocks/>
                </p:cNvSpPr>
                <p:nvPr/>
              </p:nvSpPr>
              <p:spPr bwMode="auto">
                <a:xfrm>
                  <a:off x="2976" y="3266"/>
                  <a:ext cx="2063" cy="143"/>
                </a:xfrm>
                <a:custGeom>
                  <a:avLst/>
                  <a:gdLst>
                    <a:gd name="T0" fmla="*/ 0 w 2064"/>
                    <a:gd name="T1" fmla="*/ 144 h 144"/>
                    <a:gd name="T2" fmla="*/ 672 w 2064"/>
                    <a:gd name="T3" fmla="*/ 96 h 144"/>
                    <a:gd name="T4" fmla="*/ 1584 w 2064"/>
                    <a:gd name="T5" fmla="*/ 96 h 144"/>
                    <a:gd name="T6" fmla="*/ 2064 w 2064"/>
                    <a:gd name="T7" fmla="*/ 0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64" h="144">
                      <a:moveTo>
                        <a:pt x="0" y="144"/>
                      </a:moveTo>
                      <a:cubicBezTo>
                        <a:pt x="204" y="124"/>
                        <a:pt x="408" y="104"/>
                        <a:pt x="672" y="96"/>
                      </a:cubicBezTo>
                      <a:cubicBezTo>
                        <a:pt x="936" y="88"/>
                        <a:pt x="1352" y="112"/>
                        <a:pt x="1584" y="96"/>
                      </a:cubicBezTo>
                      <a:cubicBezTo>
                        <a:pt x="1816" y="80"/>
                        <a:pt x="1940" y="40"/>
                        <a:pt x="2064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45074" name="Freeform 18"/>
              <p:cNvSpPr>
                <a:spLocks/>
              </p:cNvSpPr>
              <p:nvPr/>
            </p:nvSpPr>
            <p:spPr bwMode="auto">
              <a:xfrm>
                <a:off x="3193" y="3270"/>
                <a:ext cx="49" cy="181"/>
              </a:xfrm>
              <a:custGeom>
                <a:avLst/>
                <a:gdLst>
                  <a:gd name="T0" fmla="*/ 0 w 1"/>
                  <a:gd name="T1" fmla="*/ 0 h 192"/>
                  <a:gd name="T2" fmla="*/ 0 w 1"/>
                  <a:gd name="T3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92">
                    <a:moveTo>
                      <a:pt x="0" y="0"/>
                    </a:moveTo>
                    <a:cubicBezTo>
                      <a:pt x="0" y="0"/>
                      <a:pt x="0" y="96"/>
                      <a:pt x="0" y="192"/>
                    </a:cubicBezTo>
                  </a:path>
                </a:pathLst>
              </a:custGeom>
              <a:noFill/>
              <a:ln w="28575" cmpd="sng">
                <a:solidFill>
                  <a:srgbClr val="0099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43033" name="Group 19"/>
            <p:cNvGrpSpPr>
              <a:grpSpLocks/>
            </p:cNvGrpSpPr>
            <p:nvPr/>
          </p:nvGrpSpPr>
          <p:grpSpPr bwMode="auto">
            <a:xfrm>
              <a:off x="960" y="1728"/>
              <a:ext cx="3120" cy="624"/>
              <a:chOff x="2112" y="2880"/>
              <a:chExt cx="3120" cy="624"/>
            </a:xfrm>
          </p:grpSpPr>
          <p:sp>
            <p:nvSpPr>
              <p:cNvPr id="45076" name="Oval 20"/>
              <p:cNvSpPr>
                <a:spLocks noChangeArrowheads="1"/>
              </p:cNvSpPr>
              <p:nvPr/>
            </p:nvSpPr>
            <p:spPr bwMode="auto">
              <a:xfrm>
                <a:off x="2112" y="2880"/>
                <a:ext cx="3120" cy="624"/>
              </a:xfrm>
              <a:prstGeom prst="ellipse">
                <a:avLst/>
              </a:prstGeom>
              <a:solidFill>
                <a:schemeClr val="accent1">
                  <a:alpha val="27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5077" name="Freeform 21"/>
              <p:cNvSpPr>
                <a:spLocks/>
              </p:cNvSpPr>
              <p:nvPr/>
            </p:nvSpPr>
            <p:spPr bwMode="auto">
              <a:xfrm>
                <a:off x="2720" y="2952"/>
                <a:ext cx="496" cy="456"/>
              </a:xfrm>
              <a:custGeom>
                <a:avLst/>
                <a:gdLst>
                  <a:gd name="T0" fmla="*/ 16 w 496"/>
                  <a:gd name="T1" fmla="*/ 24 h 456"/>
                  <a:gd name="T2" fmla="*/ 64 w 496"/>
                  <a:gd name="T3" fmla="*/ 24 h 456"/>
                  <a:gd name="T4" fmla="*/ 400 w 496"/>
                  <a:gd name="T5" fmla="*/ 168 h 456"/>
                  <a:gd name="T6" fmla="*/ 496 w 496"/>
                  <a:gd name="T7" fmla="*/ 456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6" h="456">
                    <a:moveTo>
                      <a:pt x="16" y="24"/>
                    </a:moveTo>
                    <a:cubicBezTo>
                      <a:pt x="8" y="12"/>
                      <a:pt x="0" y="0"/>
                      <a:pt x="64" y="24"/>
                    </a:cubicBezTo>
                    <a:cubicBezTo>
                      <a:pt x="128" y="48"/>
                      <a:pt x="328" y="96"/>
                      <a:pt x="400" y="168"/>
                    </a:cubicBezTo>
                    <a:cubicBezTo>
                      <a:pt x="472" y="240"/>
                      <a:pt x="484" y="348"/>
                      <a:pt x="496" y="45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5078" name="Freeform 22"/>
              <p:cNvSpPr>
                <a:spLocks/>
              </p:cNvSpPr>
              <p:nvPr/>
            </p:nvSpPr>
            <p:spPr bwMode="auto">
              <a:xfrm>
                <a:off x="3408" y="2928"/>
                <a:ext cx="576" cy="528"/>
              </a:xfrm>
              <a:custGeom>
                <a:avLst/>
                <a:gdLst>
                  <a:gd name="T0" fmla="*/ 0 w 576"/>
                  <a:gd name="T1" fmla="*/ 0 h 528"/>
                  <a:gd name="T2" fmla="*/ 336 w 576"/>
                  <a:gd name="T3" fmla="*/ 240 h 528"/>
                  <a:gd name="T4" fmla="*/ 576 w 576"/>
                  <a:gd name="T5" fmla="*/ 528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6" h="528">
                    <a:moveTo>
                      <a:pt x="0" y="0"/>
                    </a:moveTo>
                    <a:cubicBezTo>
                      <a:pt x="120" y="76"/>
                      <a:pt x="240" y="152"/>
                      <a:pt x="336" y="240"/>
                    </a:cubicBezTo>
                    <a:cubicBezTo>
                      <a:pt x="432" y="328"/>
                      <a:pt x="504" y="428"/>
                      <a:pt x="576" y="52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5079" name="Freeform 23"/>
              <p:cNvSpPr>
                <a:spLocks/>
              </p:cNvSpPr>
              <p:nvPr/>
            </p:nvSpPr>
            <p:spPr bwMode="auto">
              <a:xfrm>
                <a:off x="4032" y="2928"/>
                <a:ext cx="912" cy="384"/>
              </a:xfrm>
              <a:custGeom>
                <a:avLst/>
                <a:gdLst>
                  <a:gd name="T0" fmla="*/ 0 w 912"/>
                  <a:gd name="T1" fmla="*/ 0 h 384"/>
                  <a:gd name="T2" fmla="*/ 192 w 912"/>
                  <a:gd name="T3" fmla="*/ 240 h 384"/>
                  <a:gd name="T4" fmla="*/ 912 w 912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12" h="384">
                    <a:moveTo>
                      <a:pt x="0" y="0"/>
                    </a:moveTo>
                    <a:cubicBezTo>
                      <a:pt x="20" y="88"/>
                      <a:pt x="40" y="176"/>
                      <a:pt x="192" y="240"/>
                    </a:cubicBezTo>
                    <a:cubicBezTo>
                      <a:pt x="344" y="304"/>
                      <a:pt x="628" y="344"/>
                      <a:pt x="912" y="38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5080" name="Freeform 24"/>
              <p:cNvSpPr>
                <a:spLocks/>
              </p:cNvSpPr>
              <p:nvPr/>
            </p:nvSpPr>
            <p:spPr bwMode="auto">
              <a:xfrm>
                <a:off x="2304" y="3072"/>
                <a:ext cx="2832" cy="200"/>
              </a:xfrm>
              <a:custGeom>
                <a:avLst/>
                <a:gdLst>
                  <a:gd name="T0" fmla="*/ 0 w 2832"/>
                  <a:gd name="T1" fmla="*/ 144 h 200"/>
                  <a:gd name="T2" fmla="*/ 720 w 2832"/>
                  <a:gd name="T3" fmla="*/ 0 h 200"/>
                  <a:gd name="T4" fmla="*/ 1440 w 2832"/>
                  <a:gd name="T5" fmla="*/ 144 h 200"/>
                  <a:gd name="T6" fmla="*/ 2208 w 2832"/>
                  <a:gd name="T7" fmla="*/ 192 h 200"/>
                  <a:gd name="T8" fmla="*/ 2832 w 2832"/>
                  <a:gd name="T9" fmla="*/ 96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32" h="200">
                    <a:moveTo>
                      <a:pt x="0" y="144"/>
                    </a:moveTo>
                    <a:cubicBezTo>
                      <a:pt x="240" y="72"/>
                      <a:pt x="480" y="0"/>
                      <a:pt x="720" y="0"/>
                    </a:cubicBezTo>
                    <a:cubicBezTo>
                      <a:pt x="960" y="0"/>
                      <a:pt x="1192" y="112"/>
                      <a:pt x="1440" y="144"/>
                    </a:cubicBezTo>
                    <a:cubicBezTo>
                      <a:pt x="1688" y="176"/>
                      <a:pt x="1976" y="200"/>
                      <a:pt x="2208" y="192"/>
                    </a:cubicBezTo>
                    <a:cubicBezTo>
                      <a:pt x="2440" y="184"/>
                      <a:pt x="2636" y="140"/>
                      <a:pt x="2832" y="9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5081" name="Freeform 25"/>
              <p:cNvSpPr>
                <a:spLocks/>
              </p:cNvSpPr>
              <p:nvPr/>
            </p:nvSpPr>
            <p:spPr bwMode="auto">
              <a:xfrm>
                <a:off x="2400" y="3064"/>
                <a:ext cx="480" cy="344"/>
              </a:xfrm>
              <a:custGeom>
                <a:avLst/>
                <a:gdLst>
                  <a:gd name="T0" fmla="*/ 0 w 480"/>
                  <a:gd name="T1" fmla="*/ 8 h 344"/>
                  <a:gd name="T2" fmla="*/ 288 w 480"/>
                  <a:gd name="T3" fmla="*/ 56 h 344"/>
                  <a:gd name="T4" fmla="*/ 480 w 480"/>
                  <a:gd name="T5" fmla="*/ 344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44">
                    <a:moveTo>
                      <a:pt x="0" y="8"/>
                    </a:moveTo>
                    <a:cubicBezTo>
                      <a:pt x="104" y="4"/>
                      <a:pt x="208" y="0"/>
                      <a:pt x="288" y="56"/>
                    </a:cubicBezTo>
                    <a:cubicBezTo>
                      <a:pt x="368" y="112"/>
                      <a:pt x="424" y="228"/>
                      <a:pt x="480" y="34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5082" name="Freeform 26"/>
              <p:cNvSpPr>
                <a:spLocks/>
              </p:cNvSpPr>
              <p:nvPr/>
            </p:nvSpPr>
            <p:spPr bwMode="auto">
              <a:xfrm>
                <a:off x="3120" y="2976"/>
                <a:ext cx="480" cy="480"/>
              </a:xfrm>
              <a:custGeom>
                <a:avLst/>
                <a:gdLst>
                  <a:gd name="T0" fmla="*/ 0 w 480"/>
                  <a:gd name="T1" fmla="*/ 0 h 480"/>
                  <a:gd name="T2" fmla="*/ 384 w 480"/>
                  <a:gd name="T3" fmla="*/ 192 h 480"/>
                  <a:gd name="T4" fmla="*/ 480 w 480"/>
                  <a:gd name="T5" fmla="*/ 48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480">
                    <a:moveTo>
                      <a:pt x="0" y="0"/>
                    </a:moveTo>
                    <a:cubicBezTo>
                      <a:pt x="152" y="56"/>
                      <a:pt x="304" y="112"/>
                      <a:pt x="384" y="192"/>
                    </a:cubicBezTo>
                    <a:cubicBezTo>
                      <a:pt x="464" y="272"/>
                      <a:pt x="472" y="376"/>
                      <a:pt x="480" y="4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5083" name="Freeform 27"/>
              <p:cNvSpPr>
                <a:spLocks/>
              </p:cNvSpPr>
              <p:nvPr/>
            </p:nvSpPr>
            <p:spPr bwMode="auto">
              <a:xfrm>
                <a:off x="3792" y="2928"/>
                <a:ext cx="576" cy="480"/>
              </a:xfrm>
              <a:custGeom>
                <a:avLst/>
                <a:gdLst>
                  <a:gd name="T0" fmla="*/ 0 w 576"/>
                  <a:gd name="T1" fmla="*/ 0 h 480"/>
                  <a:gd name="T2" fmla="*/ 240 w 576"/>
                  <a:gd name="T3" fmla="*/ 336 h 480"/>
                  <a:gd name="T4" fmla="*/ 576 w 576"/>
                  <a:gd name="T5" fmla="*/ 48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6" h="480">
                    <a:moveTo>
                      <a:pt x="0" y="0"/>
                    </a:moveTo>
                    <a:cubicBezTo>
                      <a:pt x="72" y="128"/>
                      <a:pt x="144" y="256"/>
                      <a:pt x="240" y="336"/>
                    </a:cubicBezTo>
                    <a:cubicBezTo>
                      <a:pt x="336" y="416"/>
                      <a:pt x="456" y="448"/>
                      <a:pt x="576" y="4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5084" name="Freeform 28"/>
              <p:cNvSpPr>
                <a:spLocks/>
              </p:cNvSpPr>
              <p:nvPr/>
            </p:nvSpPr>
            <p:spPr bwMode="auto">
              <a:xfrm>
                <a:off x="4368" y="2976"/>
                <a:ext cx="768" cy="240"/>
              </a:xfrm>
              <a:custGeom>
                <a:avLst/>
                <a:gdLst>
                  <a:gd name="T0" fmla="*/ 0 w 768"/>
                  <a:gd name="T1" fmla="*/ 0 h 240"/>
                  <a:gd name="T2" fmla="*/ 336 w 768"/>
                  <a:gd name="T3" fmla="*/ 192 h 240"/>
                  <a:gd name="T4" fmla="*/ 768 w 768"/>
                  <a:gd name="T5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68" h="240">
                    <a:moveTo>
                      <a:pt x="0" y="0"/>
                    </a:moveTo>
                    <a:cubicBezTo>
                      <a:pt x="104" y="76"/>
                      <a:pt x="208" y="152"/>
                      <a:pt x="336" y="192"/>
                    </a:cubicBezTo>
                    <a:cubicBezTo>
                      <a:pt x="464" y="232"/>
                      <a:pt x="616" y="236"/>
                      <a:pt x="768" y="24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5085" name="Freeform 29"/>
              <p:cNvSpPr>
                <a:spLocks/>
              </p:cNvSpPr>
              <p:nvPr/>
            </p:nvSpPr>
            <p:spPr bwMode="auto">
              <a:xfrm>
                <a:off x="2496" y="2960"/>
                <a:ext cx="2304" cy="168"/>
              </a:xfrm>
              <a:custGeom>
                <a:avLst/>
                <a:gdLst>
                  <a:gd name="T0" fmla="*/ 0 w 2304"/>
                  <a:gd name="T1" fmla="*/ 64 h 168"/>
                  <a:gd name="T2" fmla="*/ 720 w 2304"/>
                  <a:gd name="T3" fmla="*/ 16 h 168"/>
                  <a:gd name="T4" fmla="*/ 1344 w 2304"/>
                  <a:gd name="T5" fmla="*/ 160 h 168"/>
                  <a:gd name="T6" fmla="*/ 2304 w 2304"/>
                  <a:gd name="T7" fmla="*/ 6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04" h="168">
                    <a:moveTo>
                      <a:pt x="0" y="64"/>
                    </a:moveTo>
                    <a:cubicBezTo>
                      <a:pt x="248" y="32"/>
                      <a:pt x="496" y="0"/>
                      <a:pt x="720" y="16"/>
                    </a:cubicBezTo>
                    <a:cubicBezTo>
                      <a:pt x="944" y="32"/>
                      <a:pt x="1080" y="152"/>
                      <a:pt x="1344" y="160"/>
                    </a:cubicBezTo>
                    <a:cubicBezTo>
                      <a:pt x="1608" y="168"/>
                      <a:pt x="1956" y="116"/>
                      <a:pt x="2304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5086" name="Freeform 30"/>
              <p:cNvSpPr>
                <a:spLocks/>
              </p:cNvSpPr>
              <p:nvPr/>
            </p:nvSpPr>
            <p:spPr bwMode="auto">
              <a:xfrm>
                <a:off x="2976" y="3264"/>
                <a:ext cx="2064" cy="144"/>
              </a:xfrm>
              <a:custGeom>
                <a:avLst/>
                <a:gdLst>
                  <a:gd name="T0" fmla="*/ 0 w 2064"/>
                  <a:gd name="T1" fmla="*/ 144 h 144"/>
                  <a:gd name="T2" fmla="*/ 672 w 2064"/>
                  <a:gd name="T3" fmla="*/ 96 h 144"/>
                  <a:gd name="T4" fmla="*/ 1584 w 2064"/>
                  <a:gd name="T5" fmla="*/ 96 h 144"/>
                  <a:gd name="T6" fmla="*/ 2064 w 2064"/>
                  <a:gd name="T7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64" h="144">
                    <a:moveTo>
                      <a:pt x="0" y="144"/>
                    </a:moveTo>
                    <a:cubicBezTo>
                      <a:pt x="204" y="124"/>
                      <a:pt x="408" y="104"/>
                      <a:pt x="672" y="96"/>
                    </a:cubicBezTo>
                    <a:cubicBezTo>
                      <a:pt x="936" y="88"/>
                      <a:pt x="1352" y="112"/>
                      <a:pt x="1584" y="96"/>
                    </a:cubicBezTo>
                    <a:cubicBezTo>
                      <a:pt x="1816" y="80"/>
                      <a:pt x="1940" y="40"/>
                      <a:pt x="2064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45089" name="Freeform 33"/>
            <p:cNvSpPr>
              <a:spLocks/>
            </p:cNvSpPr>
            <p:nvPr/>
          </p:nvSpPr>
          <p:spPr bwMode="auto">
            <a:xfrm>
              <a:off x="2395" y="3222"/>
              <a:ext cx="1" cy="192"/>
            </a:xfrm>
            <a:custGeom>
              <a:avLst/>
              <a:gdLst>
                <a:gd name="T0" fmla="*/ 0 w 1"/>
                <a:gd name="T1" fmla="*/ 0 h 192"/>
                <a:gd name="T2" fmla="*/ 0 w 1"/>
                <a:gd name="T3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92">
                  <a:moveTo>
                    <a:pt x="0" y="0"/>
                  </a:moveTo>
                  <a:cubicBezTo>
                    <a:pt x="0" y="0"/>
                    <a:pt x="0" y="96"/>
                    <a:pt x="0" y="192"/>
                  </a:cubicBezTo>
                </a:path>
              </a:pathLst>
            </a:custGeom>
            <a:noFill/>
            <a:ln w="28575" cmpd="sng">
              <a:solidFill>
                <a:srgbClr val="0099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092" name="Freeform 36"/>
            <p:cNvSpPr>
              <a:spLocks/>
            </p:cNvSpPr>
            <p:nvPr/>
          </p:nvSpPr>
          <p:spPr bwMode="auto">
            <a:xfrm>
              <a:off x="1488" y="1296"/>
              <a:ext cx="528" cy="672"/>
            </a:xfrm>
            <a:custGeom>
              <a:avLst/>
              <a:gdLst>
                <a:gd name="T0" fmla="*/ 528 w 528"/>
                <a:gd name="T1" fmla="*/ 672 h 672"/>
                <a:gd name="T2" fmla="*/ 288 w 528"/>
                <a:gd name="T3" fmla="*/ 240 h 672"/>
                <a:gd name="T4" fmla="*/ 0 w 528"/>
                <a:gd name="T5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8" h="672">
                  <a:moveTo>
                    <a:pt x="528" y="672"/>
                  </a:moveTo>
                  <a:cubicBezTo>
                    <a:pt x="452" y="512"/>
                    <a:pt x="376" y="352"/>
                    <a:pt x="288" y="240"/>
                  </a:cubicBezTo>
                  <a:cubicBezTo>
                    <a:pt x="200" y="128"/>
                    <a:pt x="100" y="64"/>
                    <a:pt x="0" y="0"/>
                  </a:cubicBezTo>
                </a:path>
              </a:pathLst>
            </a:custGeom>
            <a:noFill/>
            <a:ln w="28575" cmpd="sng">
              <a:solidFill>
                <a:srgbClr val="009999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093" name="Freeform 37"/>
            <p:cNvSpPr>
              <a:spLocks/>
            </p:cNvSpPr>
            <p:nvPr/>
          </p:nvSpPr>
          <p:spPr bwMode="auto">
            <a:xfrm flipH="1">
              <a:off x="3120" y="1344"/>
              <a:ext cx="528" cy="672"/>
            </a:xfrm>
            <a:custGeom>
              <a:avLst/>
              <a:gdLst>
                <a:gd name="T0" fmla="*/ 528 w 528"/>
                <a:gd name="T1" fmla="*/ 672 h 672"/>
                <a:gd name="T2" fmla="*/ 288 w 528"/>
                <a:gd name="T3" fmla="*/ 240 h 672"/>
                <a:gd name="T4" fmla="*/ 0 w 528"/>
                <a:gd name="T5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8" h="672">
                  <a:moveTo>
                    <a:pt x="528" y="672"/>
                  </a:moveTo>
                  <a:cubicBezTo>
                    <a:pt x="452" y="512"/>
                    <a:pt x="376" y="352"/>
                    <a:pt x="288" y="240"/>
                  </a:cubicBezTo>
                  <a:cubicBezTo>
                    <a:pt x="200" y="128"/>
                    <a:pt x="100" y="64"/>
                    <a:pt x="0" y="0"/>
                  </a:cubicBezTo>
                </a:path>
              </a:pathLst>
            </a:custGeom>
            <a:noFill/>
            <a:ln w="28575" cmpd="sng">
              <a:solidFill>
                <a:srgbClr val="009999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088" name="Freeform 32"/>
            <p:cNvSpPr>
              <a:spLocks/>
            </p:cNvSpPr>
            <p:nvPr/>
          </p:nvSpPr>
          <p:spPr bwMode="auto">
            <a:xfrm>
              <a:off x="2713" y="2360"/>
              <a:ext cx="218" cy="816"/>
            </a:xfrm>
            <a:custGeom>
              <a:avLst/>
              <a:gdLst>
                <a:gd name="T0" fmla="*/ 7 w 128"/>
                <a:gd name="T1" fmla="*/ 823 h 823"/>
                <a:gd name="T2" fmla="*/ 20 w 128"/>
                <a:gd name="T3" fmla="*/ 526 h 823"/>
                <a:gd name="T4" fmla="*/ 128 w 128"/>
                <a:gd name="T5" fmla="*/ 0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8" h="823">
                  <a:moveTo>
                    <a:pt x="7" y="823"/>
                  </a:moveTo>
                  <a:cubicBezTo>
                    <a:pt x="9" y="772"/>
                    <a:pt x="0" y="663"/>
                    <a:pt x="20" y="526"/>
                  </a:cubicBezTo>
                  <a:cubicBezTo>
                    <a:pt x="40" y="389"/>
                    <a:pt x="84" y="167"/>
                    <a:pt x="128" y="0"/>
                  </a:cubicBezTo>
                </a:path>
              </a:pathLst>
            </a:custGeom>
            <a:noFill/>
            <a:ln w="28575" cmpd="sng">
              <a:solidFill>
                <a:srgbClr val="0099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087" name="Freeform 31"/>
            <p:cNvSpPr>
              <a:spLocks/>
            </p:cNvSpPr>
            <p:nvPr/>
          </p:nvSpPr>
          <p:spPr bwMode="auto">
            <a:xfrm>
              <a:off x="2214" y="2362"/>
              <a:ext cx="181" cy="769"/>
            </a:xfrm>
            <a:custGeom>
              <a:avLst/>
              <a:gdLst>
                <a:gd name="T0" fmla="*/ 77 w 77"/>
                <a:gd name="T1" fmla="*/ 783 h 783"/>
                <a:gd name="T2" fmla="*/ 46 w 77"/>
                <a:gd name="T3" fmla="*/ 374 h 783"/>
                <a:gd name="T4" fmla="*/ 0 w 77"/>
                <a:gd name="T5" fmla="*/ 0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783">
                  <a:moveTo>
                    <a:pt x="77" y="783"/>
                  </a:moveTo>
                  <a:cubicBezTo>
                    <a:pt x="71" y="715"/>
                    <a:pt x="59" y="504"/>
                    <a:pt x="46" y="374"/>
                  </a:cubicBezTo>
                  <a:cubicBezTo>
                    <a:pt x="33" y="244"/>
                    <a:pt x="10" y="78"/>
                    <a:pt x="0" y="0"/>
                  </a:cubicBezTo>
                </a:path>
              </a:pathLst>
            </a:custGeom>
            <a:noFill/>
            <a:ln w="28575" cmpd="sng">
              <a:solidFill>
                <a:srgbClr val="0099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5100" name="Text Box 44"/>
          <p:cNvSpPr txBox="1">
            <a:spLocks noChangeArrowheads="1"/>
          </p:cNvSpPr>
          <p:nvPr/>
        </p:nvSpPr>
        <p:spPr bwMode="auto">
          <a:xfrm>
            <a:off x="1269866" y="838200"/>
            <a:ext cx="734073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dirty="0" err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Starobinsky</a:t>
            </a:r>
            <a:r>
              <a:rPr lang="en-GB" sz="16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 (1985); </a:t>
            </a:r>
            <a:r>
              <a:rPr lang="en-GB" sz="1600" dirty="0" err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Salopek</a:t>
            </a:r>
            <a:r>
              <a:rPr lang="en-GB" sz="16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 &amp; Bond (1990); Wands, Malik, </a:t>
            </a:r>
            <a:r>
              <a:rPr lang="en-GB" sz="1600" dirty="0" err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Lyth</a:t>
            </a:r>
            <a:r>
              <a:rPr lang="en-GB" sz="16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, </a:t>
            </a:r>
            <a:r>
              <a:rPr lang="en-GB" sz="1600" dirty="0" err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Liddle</a:t>
            </a:r>
            <a:r>
              <a:rPr lang="en-GB" sz="16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 (2001)</a:t>
            </a:r>
          </a:p>
        </p:txBody>
      </p:sp>
      <p:sp>
        <p:nvSpPr>
          <p:cNvPr id="43027" name="Oval 35"/>
          <p:cNvSpPr>
            <a:spLocks noChangeArrowheads="1"/>
          </p:cNvSpPr>
          <p:nvPr/>
        </p:nvSpPr>
        <p:spPr bwMode="auto">
          <a:xfrm>
            <a:off x="5651500" y="4365625"/>
            <a:ext cx="609600" cy="152400"/>
          </a:xfrm>
          <a:prstGeom prst="ellipse">
            <a:avLst/>
          </a:prstGeom>
          <a:solidFill>
            <a:srgbClr val="336699">
              <a:alpha val="47842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28" name="Oval 35"/>
          <p:cNvSpPr>
            <a:spLocks noChangeArrowheads="1"/>
          </p:cNvSpPr>
          <p:nvPr/>
        </p:nvSpPr>
        <p:spPr bwMode="auto">
          <a:xfrm>
            <a:off x="6227763" y="4365625"/>
            <a:ext cx="609600" cy="152400"/>
          </a:xfrm>
          <a:prstGeom prst="ellipse">
            <a:avLst/>
          </a:prstGeom>
          <a:solidFill>
            <a:srgbClr val="336699">
              <a:alpha val="5294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ddot_varphi_+_3H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780" y="2102302"/>
            <a:ext cx="2996297" cy="1167495"/>
          </a:xfrm>
          <a:prstGeom prst="rect">
            <a:avLst/>
          </a:prstGeom>
        </p:spPr>
      </p:pic>
      <p:sp>
        <p:nvSpPr>
          <p:cNvPr id="51" name="Rectangle 3">
            <a:extLst>
              <a:ext uri="{FF2B5EF4-FFF2-40B4-BE49-F238E27FC236}">
                <a16:creationId xmlns:a16="http://schemas.microsoft.com/office/drawing/2014/main" id="{939FC2EC-283E-2B49-BF55-CAE57D176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510" y="1524000"/>
            <a:ext cx="858349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l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¡"/>
              <a:defRPr sz="27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l"/>
              <a:defRPr sz="23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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425" indent="-228584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593" indent="-228584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760" indent="-228584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5927" indent="-228584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defTabSz="914400">
              <a:defRPr/>
            </a:pPr>
            <a:r>
              <a:rPr lang="en-GB" sz="2000" kern="0" dirty="0"/>
              <a:t>background equations of motion</a:t>
            </a:r>
          </a:p>
          <a:p>
            <a:pPr marL="457200" lvl="1" indent="0" defTabSz="914400">
              <a:buFont typeface="Wingdings" charset="0"/>
              <a:buNone/>
              <a:defRPr/>
            </a:pPr>
            <a:endParaRPr lang="en-GB" sz="1500" b="1" kern="0" dirty="0"/>
          </a:p>
          <a:p>
            <a:pPr marL="457200" lvl="1" indent="0" defTabSz="914400">
              <a:buFont typeface="Wingdings" charset="0"/>
              <a:buNone/>
              <a:defRPr/>
            </a:pPr>
            <a:endParaRPr lang="en-GB" sz="1500" b="1" kern="0" dirty="0"/>
          </a:p>
          <a:p>
            <a:pPr marL="400050" indent="-342900" defTabSz="914400">
              <a:defRPr/>
            </a:pPr>
            <a:endParaRPr lang="en-GB" sz="2000" b="1" kern="0" dirty="0"/>
          </a:p>
        </p:txBody>
      </p:sp>
    </p:spTree>
    <p:extLst>
      <p:ext uri="{BB962C8B-B14F-4D97-AF65-F5344CB8AC3E}">
        <p14:creationId xmlns:p14="http://schemas.microsoft.com/office/powerpoint/2010/main" val="3125456769"/>
      </p:ext>
    </p:extLst>
  </p:cSld>
  <p:clrMapOvr>
    <a:masterClrMapping/>
  </p:clrMapOvr>
  <p:transition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505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60509" y="902678"/>
                <a:ext cx="8443997" cy="5779476"/>
              </a:xfrm>
            </p:spPr>
            <p:txBody>
              <a:bodyPr/>
              <a:lstStyle/>
              <a:p>
                <a:pPr>
                  <a:defRPr/>
                </a:pPr>
                <a:r>
                  <a:rPr lang="en-GB" sz="1800" dirty="0"/>
                  <a:t>background FRW equations</a:t>
                </a:r>
              </a:p>
              <a:p>
                <a:pPr>
                  <a:defRPr/>
                </a:pPr>
                <a:endParaRPr lang="en-GB" sz="1800" dirty="0"/>
              </a:p>
              <a:p>
                <a:pPr>
                  <a:defRPr/>
                </a:pPr>
                <a:endParaRPr lang="en-GB" sz="1800" dirty="0"/>
              </a:p>
              <a:p>
                <a:pPr>
                  <a:defRPr/>
                </a:pPr>
                <a:endParaRPr lang="en-GB" sz="1800" dirty="0"/>
              </a:p>
              <a:p>
                <a:pPr>
                  <a:defRPr/>
                </a:pPr>
                <a:r>
                  <a:rPr lang="en-GB" sz="1800" dirty="0"/>
                  <a:t>perturb field in a local patch neglecting spatial gradients</a:t>
                </a:r>
              </a:p>
              <a:p>
                <a:pPr>
                  <a:defRPr/>
                </a:pPr>
                <a:endParaRPr lang="en-GB" sz="1800" dirty="0"/>
              </a:p>
              <a:p>
                <a:pPr>
                  <a:defRPr/>
                </a:pPr>
                <a:r>
                  <a:rPr lang="en-GB" sz="1800" i="1" dirty="0"/>
                  <a:t>apparently</a:t>
                </a:r>
                <a:r>
                  <a:rPr lang="en-GB" sz="1800" dirty="0"/>
                  <a:t> yields perturbed 1</a:t>
                </a:r>
                <a:r>
                  <a:rPr lang="en-GB" sz="1800" baseline="30000" dirty="0"/>
                  <a:t>st</a:t>
                </a:r>
                <a:r>
                  <a:rPr lang="en-GB" sz="1800" dirty="0"/>
                  <a:t>-order equations of motion</a:t>
                </a:r>
              </a:p>
              <a:p>
                <a:pPr>
                  <a:defRPr/>
                </a:pPr>
                <a:endParaRPr lang="en-GB" sz="1800" b="1" dirty="0"/>
              </a:p>
              <a:p>
                <a:pPr>
                  <a:defRPr/>
                </a:pPr>
                <a:endParaRPr lang="en-GB" sz="1800" b="1" dirty="0"/>
              </a:p>
              <a:p>
                <a:pPr>
                  <a:defRPr/>
                </a:pPr>
                <a:endParaRPr lang="en-GB" sz="1800" b="1" dirty="0"/>
              </a:p>
              <a:p>
                <a:pPr marL="0" indent="0">
                  <a:buNone/>
                  <a:defRPr/>
                </a:pPr>
                <a:endParaRPr lang="en-GB" sz="1800" b="1" dirty="0"/>
              </a:p>
              <a:p>
                <a:pPr>
                  <a:defRPr/>
                </a:pPr>
                <a:r>
                  <a:rPr lang="en-GB" sz="1800" dirty="0"/>
                  <a:t>compare with linear perturbation equation of motion for field (</a:t>
                </a:r>
                <a:r>
                  <a:rPr lang="en-GB" sz="1800" dirty="0" err="1"/>
                  <a:t>Mukhanov</a:t>
                </a:r>
                <a:r>
                  <a:rPr lang="en-GB" sz="1800" dirty="0"/>
                  <a:t>-Sasaki variable) on spatially-flat hypersurfaces</a:t>
                </a:r>
              </a:p>
              <a:p>
                <a:pPr>
                  <a:defRPr/>
                </a:pPr>
                <a:endParaRPr lang="en-GB" sz="1800" b="1" dirty="0"/>
              </a:p>
              <a:p>
                <a:pPr marL="0" indent="0">
                  <a:buNone/>
                  <a:defRPr/>
                </a:pPr>
                <a:endParaRPr lang="en-GB" sz="1800" b="1" dirty="0"/>
              </a:p>
              <a:p>
                <a:pPr marL="0" indent="0">
                  <a:buNone/>
                  <a:defRPr/>
                </a:pPr>
                <a:endParaRPr lang="en-GB" sz="1800" b="1" dirty="0"/>
              </a:p>
              <a:p>
                <a:pPr>
                  <a:defRPr/>
                </a:pPr>
                <a:r>
                  <a:rPr lang="en-GB" sz="1800" dirty="0"/>
                  <a:t>only agree in extreme slow-roll limit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GB" sz="18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1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acc>
                    <m:r>
                      <a:rPr lang="en-GB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GB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sz="1800" dirty="0">
                    <a:sym typeface="Wingdings"/>
                  </a:rPr>
                  <a:t> (corresponds to </a:t>
                </a:r>
                <a14:m>
                  <m:oMath xmlns:m="http://schemas.openxmlformats.org/officeDocument/2006/math">
                    <m:r>
                      <a:rPr lang="en-GB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/>
                      </a:rPr>
                      <m:t>𝛿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/>
                      </a:rPr>
                      <m:t>𝐻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/>
                      </a:rPr>
                      <m:t>→0</m:t>
                    </m:r>
                  </m:oMath>
                </a14:m>
                <a:r>
                  <a:rPr lang="en-GB" sz="1800" dirty="0">
                    <a:sym typeface="Wingdings"/>
                  </a:rPr>
                  <a:t>)?</a:t>
                </a:r>
              </a:p>
            </p:txBody>
          </p:sp>
        </mc:Choice>
        <mc:Fallback xmlns="">
          <p:sp>
            <p:nvSpPr>
              <p:cNvPr id="4505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60509" y="902678"/>
                <a:ext cx="8443997" cy="5779476"/>
              </a:xfrm>
              <a:blipFill>
                <a:blip r:embed="rId2"/>
                <a:stretch>
                  <a:fillRect l="-300" t="-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02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964612" cy="1143000"/>
          </a:xfrm>
        </p:spPr>
        <p:txBody>
          <a:bodyPr/>
          <a:lstStyle/>
          <a:p>
            <a:pPr lvl="1"/>
            <a:r>
              <a:rPr lang="en-GB" sz="2400" i="1" dirty="0">
                <a:latin typeface="Arial" charset="0"/>
                <a:ea typeface="ＭＳ Ｐゴシック" charset="0"/>
                <a:cs typeface="ＭＳ Ｐゴシック" charset="0"/>
              </a:rPr>
              <a:t>failure of the separate universe approach beyond slow-roll?</a:t>
            </a:r>
            <a:br>
              <a:rPr lang="en-GB" sz="2400" i="1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GB" sz="1500" dirty="0">
                <a:sym typeface="Wingdings"/>
              </a:rPr>
              <a:t>Cruces, </a:t>
            </a:r>
            <a:r>
              <a:rPr lang="en-GB" sz="1500" dirty="0" err="1">
                <a:sym typeface="Wingdings"/>
              </a:rPr>
              <a:t>Germani</a:t>
            </a:r>
            <a:r>
              <a:rPr lang="en-GB" sz="1500" dirty="0">
                <a:sym typeface="Wingdings"/>
              </a:rPr>
              <a:t> &amp; </a:t>
            </a:r>
            <a:r>
              <a:rPr lang="en-GB" sz="1500" dirty="0" err="1">
                <a:sym typeface="Wingdings"/>
              </a:rPr>
              <a:t>Prokopec</a:t>
            </a:r>
            <a:r>
              <a:rPr lang="en-GB" sz="1500" dirty="0">
                <a:sym typeface="Wingdings"/>
              </a:rPr>
              <a:t> arXiv:1807.09057</a:t>
            </a:r>
            <a:endParaRPr lang="en-GB" sz="2400" i="1" baseline="-25000" dirty="0"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5" name="Picture 4" descr="ddot_delta_varp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391" y="3254586"/>
            <a:ext cx="3601818" cy="1286908"/>
          </a:xfrm>
          <a:prstGeom prst="rect">
            <a:avLst/>
          </a:prstGeom>
        </p:spPr>
      </p:pic>
      <p:pic>
        <p:nvPicPr>
          <p:cNvPr id="4" name="Picture 3" descr="ddot_delta_varph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391" y="5171425"/>
            <a:ext cx="6742834" cy="697805"/>
          </a:xfrm>
          <a:prstGeom prst="rect">
            <a:avLst/>
          </a:prstGeom>
        </p:spPr>
      </p:pic>
      <p:pic>
        <p:nvPicPr>
          <p:cNvPr id="6" name="Picture 5" descr="varphi_to_varphi.pdf">
            <a:extLst>
              <a:ext uri="{FF2B5EF4-FFF2-40B4-BE49-F238E27FC236}">
                <a16:creationId xmlns:a16="http://schemas.microsoft.com/office/drawing/2014/main" id="{8ED822ED-97FE-AB44-97C1-1521279D4A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6922" y="2621755"/>
            <a:ext cx="1524287" cy="286828"/>
          </a:xfrm>
          <a:prstGeom prst="rect">
            <a:avLst/>
          </a:prstGeom>
        </p:spPr>
      </p:pic>
      <p:pic>
        <p:nvPicPr>
          <p:cNvPr id="7" name="Picture 6" descr="ddot_varphi_+_3H.pdf">
            <a:extLst>
              <a:ext uri="{FF2B5EF4-FFF2-40B4-BE49-F238E27FC236}">
                <a16:creationId xmlns:a16="http://schemas.microsoft.com/office/drawing/2014/main" id="{5F7607FA-4FB3-004E-91E9-19A7697FF7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185" y="1298121"/>
            <a:ext cx="2509025" cy="97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6854"/>
      </p:ext>
    </p:extLst>
  </p:cSld>
  <p:clrMapOvr>
    <a:masterClrMapping/>
  </p:clrMapOvr>
  <p:transition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0509" y="1032750"/>
            <a:ext cx="8779033" cy="3392347"/>
          </a:xfrm>
        </p:spPr>
        <p:txBody>
          <a:bodyPr/>
          <a:lstStyle/>
          <a:p>
            <a:pPr>
              <a:defRPr/>
            </a:pPr>
            <a:r>
              <a:rPr lang="en-GB" sz="2000" dirty="0"/>
              <a:t>also need to </a:t>
            </a:r>
            <a:r>
              <a:rPr lang="en-GB" sz="2000" b="1" dirty="0"/>
              <a:t>perturb local time coordinate</a:t>
            </a:r>
          </a:p>
          <a:p>
            <a:pPr marL="0" indent="0">
              <a:buNone/>
              <a:defRPr/>
            </a:pPr>
            <a:endParaRPr lang="en-GB" sz="2000" b="1" dirty="0">
              <a:sym typeface="Wingdings"/>
            </a:endParaRPr>
          </a:p>
          <a:p>
            <a:pPr>
              <a:defRPr/>
            </a:pPr>
            <a:r>
              <a:rPr lang="en-GB" sz="2000" dirty="0"/>
              <a:t>perturbed equation of motion for field on large-scales</a:t>
            </a:r>
          </a:p>
          <a:p>
            <a:pPr>
              <a:defRPr/>
            </a:pPr>
            <a:endParaRPr lang="en-GB" sz="2000" b="1" dirty="0"/>
          </a:p>
          <a:p>
            <a:pPr>
              <a:defRPr/>
            </a:pPr>
            <a:endParaRPr lang="en-GB" sz="2000" b="1" dirty="0"/>
          </a:p>
          <a:p>
            <a:pPr>
              <a:defRPr/>
            </a:pPr>
            <a:endParaRPr lang="en-GB" sz="2000" b="1" dirty="0"/>
          </a:p>
          <a:p>
            <a:pPr marL="0" indent="0">
              <a:buNone/>
              <a:defRPr/>
            </a:pPr>
            <a:endParaRPr lang="en-GB" sz="2000" b="1" dirty="0"/>
          </a:p>
          <a:p>
            <a:pPr>
              <a:defRPr/>
            </a:pPr>
            <a:r>
              <a:rPr lang="en-GB" sz="2000" b="1" dirty="0"/>
              <a:t>subject to momentum constraint equation</a:t>
            </a:r>
          </a:p>
          <a:p>
            <a:pPr>
              <a:defRPr/>
            </a:pPr>
            <a:endParaRPr lang="en-GB" sz="2400" b="1" dirty="0"/>
          </a:p>
          <a:p>
            <a:pPr lvl="1">
              <a:buFont typeface="Wingdings" charset="2"/>
              <a:buChar char="Ø"/>
              <a:defRPr/>
            </a:pPr>
            <a:r>
              <a:rPr lang="en-GB" sz="1800" dirty="0"/>
              <a:t>spatially-flat gauge is only synchronous (A=0) at </a:t>
            </a:r>
            <a:r>
              <a:rPr lang="en-GB" sz="1800" dirty="0" err="1"/>
              <a:t>zeroth</a:t>
            </a:r>
            <a:r>
              <a:rPr lang="en-GB" sz="1800" dirty="0"/>
              <a:t>-order in slow-roll</a:t>
            </a:r>
            <a:endParaRPr lang="en-GB" sz="1800" b="1" dirty="0"/>
          </a:p>
          <a:p>
            <a:pPr>
              <a:defRPr/>
            </a:pPr>
            <a:r>
              <a:rPr lang="en-GB" sz="2000" b="1" dirty="0"/>
              <a:t>agrees on large-scales </a:t>
            </a:r>
            <a:r>
              <a:rPr lang="en-GB" sz="2000" dirty="0"/>
              <a:t>with linear perturbation equation for field perturbation (</a:t>
            </a:r>
            <a:r>
              <a:rPr lang="en-GB" sz="2000" dirty="0" err="1"/>
              <a:t>Mukhanov</a:t>
            </a:r>
            <a:r>
              <a:rPr lang="en-GB" sz="2000" dirty="0"/>
              <a:t>-Sasaki variable) on spatially-flat slices</a:t>
            </a:r>
          </a:p>
        </p:txBody>
      </p:sp>
      <p:sp>
        <p:nvSpPr>
          <p:cNvPr id="4302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153400" cy="1143000"/>
          </a:xfrm>
        </p:spPr>
        <p:txBody>
          <a:bodyPr/>
          <a:lstStyle/>
          <a:p>
            <a:r>
              <a:rPr lang="en-GB" sz="2800" dirty="0">
                <a:latin typeface="Arial" charset="0"/>
                <a:ea typeface="ＭＳ Ｐゴシック" charset="0"/>
                <a:cs typeface="ＭＳ Ｐゴシック" charset="0"/>
              </a:rPr>
              <a:t>consistency of separate universe approach</a:t>
            </a:r>
            <a:endParaRPr lang="en-GB" sz="2800" i="1" baseline="-25000" dirty="0"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4" name="Picture 3" descr="ddot_delta_varph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447"/>
          <a:stretch/>
        </p:blipFill>
        <p:spPr>
          <a:xfrm>
            <a:off x="1128410" y="5749986"/>
            <a:ext cx="3279467" cy="779244"/>
          </a:xfrm>
          <a:prstGeom prst="rect">
            <a:avLst/>
          </a:prstGeom>
        </p:spPr>
      </p:pic>
      <p:pic>
        <p:nvPicPr>
          <p:cNvPr id="2" name="Picture 1" descr="varphi_to_varph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409" y="1491565"/>
            <a:ext cx="4168646" cy="335304"/>
          </a:xfrm>
          <a:prstGeom prst="rect">
            <a:avLst/>
          </a:prstGeom>
        </p:spPr>
      </p:pic>
      <p:pic>
        <p:nvPicPr>
          <p:cNvPr id="7" name="Picture 6" descr="A_=_4_pi_G_dot_v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409" y="4027661"/>
            <a:ext cx="1922817" cy="326692"/>
          </a:xfrm>
          <a:prstGeom prst="rect">
            <a:avLst/>
          </a:prstGeom>
        </p:spPr>
      </p:pic>
      <p:pic>
        <p:nvPicPr>
          <p:cNvPr id="5" name="Picture 4" descr="ddot_delta_varph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409" y="2190675"/>
            <a:ext cx="7398790" cy="1337888"/>
          </a:xfrm>
          <a:prstGeom prst="rect">
            <a:avLst/>
          </a:prstGeom>
        </p:spPr>
      </p:pic>
      <p:pic>
        <p:nvPicPr>
          <p:cNvPr id="8" name="Picture 7" descr="ddot_delta_varph.pdf">
            <a:extLst>
              <a:ext uri="{FF2B5EF4-FFF2-40B4-BE49-F238E27FC236}">
                <a16:creationId xmlns:a16="http://schemas.microsoft.com/office/drawing/2014/main" id="{2195DFC8-CC5E-6C4F-A290-FFE97EA864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601"/>
          <a:stretch/>
        </p:blipFill>
        <p:spPr>
          <a:xfrm>
            <a:off x="4407877" y="5749986"/>
            <a:ext cx="3945504" cy="77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46428"/>
      </p:ext>
    </p:extLst>
  </p:cSld>
  <p:clrMapOvr>
    <a:masterClrMapping/>
  </p:clrMapOvr>
  <p:transition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0510" y="1032750"/>
            <a:ext cx="8477982" cy="3392347"/>
          </a:xfrm>
        </p:spPr>
        <p:txBody>
          <a:bodyPr/>
          <a:lstStyle/>
          <a:p>
            <a:pPr>
              <a:defRPr/>
            </a:pPr>
            <a:r>
              <a:rPr lang="en-GB" sz="2000" dirty="0"/>
              <a:t>Langevin equations for 2D phase-space use global time-coordinate, </a:t>
            </a:r>
            <a:r>
              <a:rPr lang="en-GB" sz="2000" i="1" dirty="0"/>
              <a:t>N</a:t>
            </a:r>
          </a:p>
          <a:p>
            <a:pPr>
              <a:defRPr/>
            </a:pPr>
            <a:endParaRPr lang="en-GB" sz="2000" dirty="0"/>
          </a:p>
          <a:p>
            <a:pPr>
              <a:defRPr/>
            </a:pPr>
            <a:endParaRPr lang="en-GB" sz="2000" dirty="0"/>
          </a:p>
          <a:p>
            <a:pPr marL="0" indent="0">
              <a:buNone/>
              <a:defRPr/>
            </a:pPr>
            <a:endParaRPr lang="en-GB" sz="2000" dirty="0"/>
          </a:p>
          <a:p>
            <a:pPr>
              <a:defRPr/>
            </a:pPr>
            <a:r>
              <a:rPr lang="en-GB" sz="2000" dirty="0"/>
              <a:t>integrated expansion</a:t>
            </a:r>
          </a:p>
          <a:p>
            <a:pPr marL="0" indent="0">
              <a:buNone/>
              <a:defRPr/>
            </a:pPr>
            <a:endParaRPr lang="en-GB" sz="2800" dirty="0">
              <a:sym typeface="Wingdings"/>
            </a:endParaRPr>
          </a:p>
          <a:p>
            <a:pPr>
              <a:defRPr/>
            </a:pPr>
            <a:r>
              <a:rPr lang="en-GB" sz="2000" dirty="0">
                <a:sym typeface="Wingdings"/>
              </a:rPr>
              <a:t>so uniform-</a:t>
            </a:r>
            <a:r>
              <a:rPr lang="en-GB" sz="2000" i="1" dirty="0">
                <a:sym typeface="Wingdings"/>
              </a:rPr>
              <a:t>N</a:t>
            </a:r>
            <a:r>
              <a:rPr lang="en-GB" sz="2000" dirty="0">
                <a:sym typeface="Wingdings"/>
              </a:rPr>
              <a:t> requires</a:t>
            </a:r>
          </a:p>
          <a:p>
            <a:pPr marL="0" indent="0">
              <a:buNone/>
              <a:defRPr/>
            </a:pPr>
            <a:endParaRPr lang="en-GB" sz="2400" dirty="0">
              <a:sym typeface="Wingdings"/>
            </a:endParaRPr>
          </a:p>
          <a:p>
            <a:pPr>
              <a:defRPr/>
            </a:pPr>
            <a:r>
              <a:rPr lang="en-GB" sz="2000" dirty="0"/>
              <a:t>spatially flat and uniform-N coincide whenever non-adiabatic pressure perturbation vanishes:</a:t>
            </a:r>
          </a:p>
          <a:p>
            <a:pPr lvl="1">
              <a:defRPr/>
            </a:pPr>
            <a:r>
              <a:rPr lang="en-GB" sz="1800" dirty="0"/>
              <a:t>in slow-roll in large-scale limit, </a:t>
            </a:r>
          </a:p>
          <a:p>
            <a:pPr lvl="1">
              <a:defRPr/>
            </a:pPr>
            <a:endParaRPr lang="en-GB" sz="1800" dirty="0"/>
          </a:p>
          <a:p>
            <a:pPr lvl="1">
              <a:defRPr/>
            </a:pPr>
            <a:r>
              <a:rPr lang="en-GB" sz="1800" dirty="0"/>
              <a:t>vanishes even quicker in ultra-slow roll</a:t>
            </a:r>
          </a:p>
          <a:p>
            <a:pPr>
              <a:defRPr/>
            </a:pPr>
            <a:endParaRPr lang="en-GB" sz="2000" b="1" dirty="0"/>
          </a:p>
        </p:txBody>
      </p:sp>
      <p:sp>
        <p:nvSpPr>
          <p:cNvPr id="4302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53598" cy="1143000"/>
          </a:xfrm>
        </p:spPr>
        <p:txBody>
          <a:bodyPr/>
          <a:lstStyle/>
          <a:p>
            <a:r>
              <a:rPr lang="en-GB" sz="2800" dirty="0">
                <a:latin typeface="Arial" charset="0"/>
                <a:ea typeface="ＭＳ Ｐゴシック" charset="0"/>
                <a:cs typeface="ＭＳ Ｐゴシック" charset="0"/>
              </a:rPr>
              <a:t>spatially-flat (Sasaki-</a:t>
            </a:r>
            <a:r>
              <a:rPr lang="en-GB" sz="2800" dirty="0" err="1">
                <a:latin typeface="Arial" charset="0"/>
                <a:ea typeface="ＭＳ Ｐゴシック" charset="0"/>
                <a:cs typeface="ＭＳ Ｐゴシック" charset="0"/>
              </a:rPr>
              <a:t>Mukhanov</a:t>
            </a:r>
            <a:r>
              <a:rPr lang="en-GB" sz="2800" dirty="0">
                <a:latin typeface="Arial" charset="0"/>
                <a:ea typeface="ＭＳ Ｐゴシック" charset="0"/>
                <a:cs typeface="ＭＳ Ｐゴシック" charset="0"/>
              </a:rPr>
              <a:t>) gauge vs uniform-</a:t>
            </a:r>
            <a:r>
              <a:rPr lang="en-GB" sz="2800" i="1" dirty="0">
                <a:latin typeface="Arial" charset="0"/>
                <a:ea typeface="ＭＳ Ｐゴシック" charset="0"/>
                <a:cs typeface="ＭＳ Ｐゴシック" charset="0"/>
              </a:rPr>
              <a:t>N</a:t>
            </a:r>
            <a:endParaRPr lang="en-GB" sz="2800" i="1" baseline="-25000" dirty="0"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B49C42-A570-534B-8556-262AEC175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827" y="1433212"/>
            <a:ext cx="3218422" cy="10989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C1C79D-B4A6-B74D-8C58-74D31516B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827" y="2851335"/>
            <a:ext cx="3009152" cy="577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1E59EC-99C0-2F46-895C-CFA714F76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827" y="3843876"/>
            <a:ext cx="1705292" cy="2357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E512EA-7910-B14B-895B-D18E3CF3CF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6187" y="5855312"/>
            <a:ext cx="3467588" cy="7580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65E48A-2AAA-D347-B9EB-BAD061713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6187" y="4782650"/>
            <a:ext cx="3463394" cy="78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64026"/>
      </p:ext>
    </p:extLst>
  </p:cSld>
  <p:clrMapOvr>
    <a:masterClrMapping/>
  </p:clrMapOvr>
  <p:transition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further work: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4377"/>
            <a:ext cx="8507412" cy="4530725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stochastic </a:t>
            </a:r>
            <a:r>
              <a:rPr lang="el-GR" sz="2800" i="1" dirty="0"/>
              <a:t>δ</a:t>
            </a:r>
            <a:r>
              <a:rPr lang="en-US" sz="2800" i="1" dirty="0"/>
              <a:t>N </a:t>
            </a:r>
            <a:r>
              <a:rPr lang="en-US" sz="2800" dirty="0"/>
              <a:t>in alternative PBH models</a:t>
            </a:r>
          </a:p>
          <a:p>
            <a:pPr lvl="1">
              <a:defRPr/>
            </a:pPr>
            <a:r>
              <a:rPr lang="en-US" sz="2000" dirty="0"/>
              <a:t>transient non-slow-roll backgrounds, e.g., inflection point inflation </a:t>
            </a:r>
            <a:r>
              <a:rPr lang="en-US" sz="1600" dirty="0"/>
              <a:t>(e.g., Garcia-</a:t>
            </a:r>
            <a:r>
              <a:rPr lang="en-US" sz="1600" dirty="0" err="1"/>
              <a:t>Bellido</a:t>
            </a:r>
            <a:r>
              <a:rPr lang="en-US" sz="1600" dirty="0"/>
              <a:t> &amp; Ruiz, </a:t>
            </a:r>
            <a:r>
              <a:rPr lang="en-US" sz="1600" dirty="0" err="1"/>
              <a:t>Germani</a:t>
            </a:r>
            <a:r>
              <a:rPr lang="en-US" sz="1600" dirty="0"/>
              <a:t> &amp; </a:t>
            </a:r>
            <a:r>
              <a:rPr lang="en-US" sz="1600" dirty="0" err="1"/>
              <a:t>Prokopec</a:t>
            </a:r>
            <a:r>
              <a:rPr lang="en-US" sz="1600" dirty="0"/>
              <a:t>, </a:t>
            </a:r>
            <a:r>
              <a:rPr lang="en-US" sz="1600" dirty="0" err="1"/>
              <a:t>Motohashi</a:t>
            </a:r>
            <a:r>
              <a:rPr lang="en-US" sz="1600" dirty="0"/>
              <a:t> &amp; Hu 2017) </a:t>
            </a:r>
          </a:p>
          <a:p>
            <a:pPr lvl="1">
              <a:defRPr/>
            </a:pPr>
            <a:endParaRPr lang="en-US" sz="1400" dirty="0"/>
          </a:p>
          <a:p>
            <a:pPr>
              <a:defRPr/>
            </a:pPr>
            <a:r>
              <a:rPr lang="en-US" sz="2800" dirty="0"/>
              <a:t>explore nature of non-</a:t>
            </a:r>
            <a:r>
              <a:rPr lang="en-US" sz="2800" dirty="0" err="1"/>
              <a:t>Gaussianity</a:t>
            </a:r>
            <a:r>
              <a:rPr lang="en-US" sz="2800" dirty="0"/>
              <a:t> beyond leading order (classical) </a:t>
            </a:r>
            <a:r>
              <a:rPr lang="el-GR" sz="2800" i="1" dirty="0"/>
              <a:t>δ</a:t>
            </a:r>
            <a:r>
              <a:rPr lang="en-US" sz="2800" i="1" dirty="0"/>
              <a:t>N</a:t>
            </a:r>
          </a:p>
          <a:p>
            <a:pPr lvl="1">
              <a:defRPr/>
            </a:pPr>
            <a:r>
              <a:rPr lang="en-US" sz="2000" dirty="0"/>
              <a:t>corrections to tail of distribution even close to classical limit?</a:t>
            </a:r>
          </a:p>
          <a:p>
            <a:pPr lvl="1">
              <a:defRPr/>
            </a:pPr>
            <a:r>
              <a:rPr lang="en-US" sz="2000" dirty="0"/>
              <a:t>understand consistency of non-Gaussian </a:t>
            </a:r>
            <a:r>
              <a:rPr lang="en-US" sz="2000" dirty="0" err="1"/>
              <a:t>pdf</a:t>
            </a:r>
            <a:r>
              <a:rPr lang="en-US" sz="2000" dirty="0"/>
              <a:t> with absence of correlation between large and small physical scales in single-clock inflation </a:t>
            </a:r>
            <a:r>
              <a:rPr lang="en-US" sz="1600" dirty="0"/>
              <a:t>(e.g., </a:t>
            </a:r>
            <a:r>
              <a:rPr lang="en-US" sz="1600" dirty="0" err="1"/>
              <a:t>Pajer</a:t>
            </a:r>
            <a:r>
              <a:rPr lang="en-US" sz="1600" dirty="0"/>
              <a:t>, Schmidt &amp; </a:t>
            </a:r>
            <a:r>
              <a:rPr lang="en-US" sz="1600" dirty="0" err="1"/>
              <a:t>Zaldarriaga</a:t>
            </a:r>
            <a:r>
              <a:rPr lang="en-US" sz="1600" dirty="0"/>
              <a:t> 2013)</a:t>
            </a:r>
          </a:p>
        </p:txBody>
      </p:sp>
    </p:spTree>
    <p:extLst>
      <p:ext uri="{BB962C8B-B14F-4D97-AF65-F5344CB8AC3E}">
        <p14:creationId xmlns:p14="http://schemas.microsoft.com/office/powerpoint/2010/main" val="14929194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ormalStochaSketch1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800" y="1404000"/>
            <a:ext cx="3323507" cy="34164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8397" y="1845722"/>
            <a:ext cx="5448300" cy="7620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49" y="5010145"/>
            <a:ext cx="5981700" cy="2667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099" y="948279"/>
            <a:ext cx="2667000" cy="8255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49" y="5708648"/>
            <a:ext cx="2413000" cy="2667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307" y="5708648"/>
            <a:ext cx="4533900" cy="292100"/>
          </a:xfrm>
          <a:prstGeom prst="rect">
            <a:avLst/>
          </a:prstGeom>
        </p:spPr>
      </p:pic>
      <p:sp>
        <p:nvSpPr>
          <p:cNvPr id="14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3124200" y="6525680"/>
            <a:ext cx="2895600" cy="36512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Potsdam</a:t>
            </a:r>
          </a:p>
        </p:txBody>
      </p:sp>
      <p:sp>
        <p:nvSpPr>
          <p:cNvPr id="17" name="Espace réservé du pied de page 8"/>
          <p:cNvSpPr txBox="1">
            <a:spLocks/>
          </p:cNvSpPr>
          <p:nvPr/>
        </p:nvSpPr>
        <p:spPr>
          <a:xfrm>
            <a:off x="8060267" y="6525680"/>
            <a:ext cx="897464" cy="369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prstClr val="black">
                    <a:tint val="75000"/>
                  </a:prstClr>
                </a:solidFill>
                <a:latin typeface="Calibri"/>
              </a:rPr>
              <a:t>15/20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28595" y="919822"/>
            <a:ext cx="5558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/>
              <a:t>Vennin</a:t>
            </a:r>
            <a:r>
              <a:rPr lang="en-US" sz="1400" dirty="0"/>
              <a:t>, </a:t>
            </a:r>
            <a:r>
              <a:rPr lang="en-US" sz="1400" dirty="0" err="1"/>
              <a:t>Assadullahi</a:t>
            </a:r>
            <a:r>
              <a:rPr lang="en-US" sz="1400" dirty="0"/>
              <a:t>, </a:t>
            </a:r>
            <a:r>
              <a:rPr lang="en-US" sz="1400" dirty="0" err="1"/>
              <a:t>Firouzjahi</a:t>
            </a:r>
            <a:r>
              <a:rPr lang="en-US" sz="1400" dirty="0"/>
              <a:t>, </a:t>
            </a:r>
            <a:r>
              <a:rPr lang="en-US" sz="1400" dirty="0" err="1"/>
              <a:t>Noorbala</a:t>
            </a:r>
            <a:r>
              <a:rPr lang="en-US" sz="1400" dirty="0"/>
              <a:t> &amp; Wands (2016)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9073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Infinite inflation and number of fields (D)</a:t>
            </a:r>
            <a:endParaRPr lang="en-US" sz="2400" b="1" dirty="0">
              <a:solidFill>
                <a:srgbClr val="00009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Espace réservé du pied de page 8"/>
          <p:cNvSpPr txBox="1">
            <a:spLocks/>
          </p:cNvSpPr>
          <p:nvPr/>
        </p:nvSpPr>
        <p:spPr>
          <a:xfrm>
            <a:off x="143935" y="652568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slide from Vincent </a:t>
            </a:r>
            <a:r>
              <a:rPr lang="en-US" dirty="0" err="1">
                <a:solidFill>
                  <a:prstClr val="black">
                    <a:tint val="75000"/>
                  </a:prstClr>
                </a:solidFill>
              </a:rPr>
              <a:t>Vennin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5163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Pzeta_vplu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3470" y="1816880"/>
            <a:ext cx="4903263" cy="470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3129" y="1177923"/>
            <a:ext cx="8204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D&gt;2 requires UV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regularisation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(boundary) at 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cs typeface="Times New Roman"/>
              </a:rPr>
              <a:t>v</a:t>
            </a:r>
            <a:r>
              <a:rPr lang="en-US" sz="2800" baseline="-25000" dirty="0">
                <a:solidFill>
                  <a:prstClr val="black"/>
                </a:solidFill>
                <a:latin typeface="Times New Roman"/>
                <a:cs typeface="Times New Roman"/>
              </a:rPr>
              <a:t>+ </a:t>
            </a:r>
            <a:r>
              <a:rPr lang="en-US" sz="2800" dirty="0">
                <a:solidFill>
                  <a:prstClr val="black"/>
                </a:solidFill>
                <a:latin typeface="Times New Roman"/>
                <a:cs typeface="Times New Roman"/>
              </a:rPr>
              <a:t>~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cs typeface="Times New Roman"/>
              </a:rPr>
              <a:t>M</a:t>
            </a:r>
            <a:r>
              <a:rPr lang="en-US" sz="2800" baseline="-25000" dirty="0" err="1">
                <a:solidFill>
                  <a:prstClr val="black"/>
                </a:solidFill>
                <a:latin typeface="Times New Roman"/>
                <a:cs typeface="Times New Roman"/>
              </a:rPr>
              <a:t>Pl</a:t>
            </a:r>
            <a:endParaRPr lang="en-US" sz="28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669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Stochastic </a:t>
            </a:r>
            <a:r>
              <a:rPr lang="en-US" i="1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δ</a:t>
            </a:r>
            <a:r>
              <a:rPr lang="en-US" dirty="0" err="1">
                <a:solidFill>
                  <a:srgbClr val="000090"/>
                </a:solidFill>
                <a:latin typeface="Apple Chancery"/>
                <a:ea typeface="ＭＳ Ｐゴシック" charset="0"/>
                <a:cs typeface="Apple Chancery"/>
              </a:rPr>
              <a:t>N</a:t>
            </a:r>
            <a:endParaRPr lang="en-US" sz="3600" dirty="0">
              <a:solidFill>
                <a:srgbClr val="00009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1216416" y="3818625"/>
            <a:ext cx="2004841" cy="369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power at k</a:t>
            </a:r>
            <a:r>
              <a:rPr lang="en-US" baseline="-25000" dirty="0"/>
              <a:t>*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8685407">
            <a:off x="6011810" y="2224193"/>
            <a:ext cx="1253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D=3</a:t>
            </a:r>
          </a:p>
        </p:txBody>
      </p:sp>
      <p:sp>
        <p:nvSpPr>
          <p:cNvPr id="23" name="TextBox 22"/>
          <p:cNvSpPr txBox="1"/>
          <p:nvPr/>
        </p:nvSpPr>
        <p:spPr>
          <a:xfrm rot="20805014">
            <a:off x="6028019" y="3806373"/>
            <a:ext cx="1253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D=2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81422" y="4314389"/>
            <a:ext cx="1253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D=1</a:t>
            </a:r>
          </a:p>
        </p:txBody>
      </p:sp>
      <p:pic>
        <p:nvPicPr>
          <p:cNvPr id="5" name="Picture 4" descr="v_propto_sum_i=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91" y="1951648"/>
            <a:ext cx="1578780" cy="10491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30133" y="1951648"/>
            <a:ext cx="3104356" cy="3975019"/>
          </a:xfrm>
          <a:prstGeom prst="rect">
            <a:avLst/>
          </a:prstGeom>
          <a:solidFill>
            <a:schemeClr val="bg1">
              <a:lumMod val="85000"/>
              <a:alpha val="2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638800" y="6181748"/>
            <a:ext cx="275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UV boundary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28595" y="919822"/>
            <a:ext cx="5558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/>
              <a:t>Vennin</a:t>
            </a:r>
            <a:r>
              <a:rPr lang="en-US" sz="1400" dirty="0"/>
              <a:t>, </a:t>
            </a:r>
            <a:r>
              <a:rPr lang="en-US" sz="1400" dirty="0" err="1"/>
              <a:t>Assadullahi</a:t>
            </a:r>
            <a:r>
              <a:rPr lang="en-US" sz="1400" dirty="0"/>
              <a:t>, </a:t>
            </a:r>
            <a:r>
              <a:rPr lang="en-US" sz="1400" dirty="0" err="1"/>
              <a:t>Firouzjahi</a:t>
            </a:r>
            <a:r>
              <a:rPr lang="en-US" sz="1400" dirty="0"/>
              <a:t>, </a:t>
            </a:r>
            <a:r>
              <a:rPr lang="en-US" sz="1400" dirty="0" err="1"/>
              <a:t>Noorbala</a:t>
            </a:r>
            <a:r>
              <a:rPr lang="en-US" sz="1400" dirty="0"/>
              <a:t> &amp; Wands (2016)</a:t>
            </a:r>
          </a:p>
        </p:txBody>
      </p:sp>
    </p:spTree>
    <p:extLst>
      <p:ext uri="{BB962C8B-B14F-4D97-AF65-F5344CB8AC3E}">
        <p14:creationId xmlns:p14="http://schemas.microsoft.com/office/powerpoint/2010/main" val="17683804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Arrow Connector 26"/>
          <p:cNvCxnSpPr/>
          <p:nvPr/>
        </p:nvCxnSpPr>
        <p:spPr>
          <a:xfrm flipV="1">
            <a:off x="6705600" y="2277213"/>
            <a:ext cx="0" cy="71559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12248" y="2874277"/>
            <a:ext cx="2421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Calibri"/>
              </a:rPr>
              <a:t>Fokker-Planck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equation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981200" y="2277213"/>
            <a:ext cx="0" cy="71559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24910" y="2857344"/>
            <a:ext cx="1927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  <a:latin typeface="Calibri"/>
              </a:rPr>
              <a:t>Langevin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 equation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801" y="3437474"/>
            <a:ext cx="4003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First Passage Time: </a:t>
            </a:r>
            <a:r>
              <a:rPr lang="en-US" dirty="0">
                <a:solidFill>
                  <a:srgbClr val="008000"/>
                </a:solidFill>
                <a:latin typeface="Calibri"/>
              </a:rPr>
              <a:t>Louis </a:t>
            </a:r>
            <a:r>
              <a:rPr lang="en-US" dirty="0" err="1">
                <a:solidFill>
                  <a:srgbClr val="008000"/>
                </a:solidFill>
                <a:latin typeface="Calibri"/>
              </a:rPr>
              <a:t>Bachelier</a:t>
            </a:r>
            <a:r>
              <a:rPr lang="en-US" dirty="0">
                <a:solidFill>
                  <a:srgbClr val="008000"/>
                </a:solidFill>
                <a:latin typeface="Calibri"/>
              </a:rPr>
              <a:t>, 1900</a:t>
            </a: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2429" y="3384062"/>
            <a:ext cx="2743200" cy="439677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466" y="4138850"/>
            <a:ext cx="2766483" cy="60345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02000" y="4268815"/>
            <a:ext cx="78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where</a:t>
            </a:r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0725" y="4271356"/>
            <a:ext cx="2312476" cy="349858"/>
          </a:xfrm>
          <a:prstGeom prst="rect">
            <a:avLst/>
          </a:prstGeom>
        </p:spPr>
      </p:pic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00" y="5032800"/>
            <a:ext cx="6132419" cy="781200"/>
          </a:xfrm>
          <a:prstGeom prst="rect">
            <a:avLst/>
          </a:prstGeom>
        </p:spPr>
      </p:pic>
      <p:sp>
        <p:nvSpPr>
          <p:cNvPr id="32" name="Espace réservé du pied de page 8"/>
          <p:cNvSpPr txBox="1">
            <a:spLocks/>
          </p:cNvSpPr>
          <p:nvPr/>
        </p:nvSpPr>
        <p:spPr>
          <a:xfrm>
            <a:off x="143935" y="652568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September 2016</a:t>
            </a:r>
          </a:p>
        </p:txBody>
      </p:sp>
      <p:sp>
        <p:nvSpPr>
          <p:cNvPr id="33" name="Espace réservé du pied de page 8"/>
          <p:cNvSpPr txBox="1">
            <a:spLocks/>
          </p:cNvSpPr>
          <p:nvPr/>
        </p:nvSpPr>
        <p:spPr>
          <a:xfrm>
            <a:off x="8060267" y="6525680"/>
            <a:ext cx="897464" cy="369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b="1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00" y="1364400"/>
            <a:ext cx="8517600" cy="963620"/>
          </a:xfrm>
          <a:prstGeom prst="rect">
            <a:avLst/>
          </a:prstGeom>
        </p:spPr>
      </p:pic>
      <p:sp>
        <p:nvSpPr>
          <p:cNvPr id="21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3124200" y="6525680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4388" y="4138850"/>
            <a:ext cx="2299611" cy="2342040"/>
          </a:xfrm>
          <a:prstGeom prst="rect">
            <a:avLst/>
          </a:prstGeom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Stochastic </a:t>
            </a:r>
            <a:r>
              <a:rPr lang="en-US" b="1" dirty="0">
                <a:solidFill>
                  <a:srgbClr val="000090"/>
                </a:solidFill>
                <a:latin typeface="Apple Chancery"/>
                <a:ea typeface="ＭＳ Ｐゴシック" charset="0"/>
                <a:cs typeface="Apple Chancery"/>
              </a:rPr>
              <a:t>N</a:t>
            </a:r>
            <a:r>
              <a:rPr lang="en-US" b="1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24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Vennin</a:t>
            </a:r>
            <a:r>
              <a:rPr lang="en-US" sz="24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&amp; </a:t>
            </a:r>
            <a:r>
              <a:rPr lang="en-US" sz="24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Starobinsky</a:t>
            </a:r>
            <a:r>
              <a:rPr lang="en-US" sz="24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(201</a:t>
            </a:r>
            <a:r>
              <a:rPr lang="en-GB" sz="24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5</a:t>
            </a:r>
            <a:r>
              <a:rPr lang="en-US" sz="24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sz="3600" b="1" dirty="0">
              <a:solidFill>
                <a:srgbClr val="00009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6834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067" y="1239733"/>
            <a:ext cx="6132419" cy="781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6454" y="708349"/>
            <a:ext cx="2838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/>
              </a:rPr>
              <a:t>Saddle Point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Approximation</a:t>
            </a:r>
          </a:p>
        </p:txBody>
      </p:sp>
      <p:cxnSp>
        <p:nvCxnSpPr>
          <p:cNvPr id="8" name="Straight Arrow Connector 7"/>
          <p:cNvCxnSpPr>
            <a:endCxn id="15" idx="0"/>
          </p:cNvCxnSpPr>
          <p:nvPr/>
        </p:nvCxnSpPr>
        <p:spPr>
          <a:xfrm flipH="1">
            <a:off x="4402668" y="2020933"/>
            <a:ext cx="2" cy="182293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110" y="2560163"/>
            <a:ext cx="2205567" cy="782054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606" y="3843863"/>
            <a:ext cx="6442123" cy="738000"/>
          </a:xfrm>
          <a:prstGeom prst="rect">
            <a:avLst/>
          </a:prstGeom>
        </p:spPr>
      </p:pic>
      <p:cxnSp>
        <p:nvCxnSpPr>
          <p:cNvPr id="22" name="Straight Arrow Connector 21"/>
          <p:cNvCxnSpPr>
            <a:stCxn id="25" idx="0"/>
          </p:cNvCxnSpPr>
          <p:nvPr/>
        </p:nvCxnSpPr>
        <p:spPr>
          <a:xfrm flipV="1">
            <a:off x="2537662" y="4749802"/>
            <a:ext cx="389467" cy="10276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759244" y="5777469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</a:rPr>
              <a:t>Classical result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5360837" y="4749802"/>
            <a:ext cx="382058" cy="102766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640110" y="5777469"/>
            <a:ext cx="2179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alibri"/>
              </a:rPr>
              <a:t>First order correction</a:t>
            </a:r>
          </a:p>
        </p:txBody>
      </p:sp>
      <p:sp>
        <p:nvSpPr>
          <p:cNvPr id="36" name="Espace réservé du pied de page 8"/>
          <p:cNvSpPr txBox="1">
            <a:spLocks/>
          </p:cNvSpPr>
          <p:nvPr/>
        </p:nvSpPr>
        <p:spPr>
          <a:xfrm>
            <a:off x="143935" y="652568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slide from Vincent </a:t>
            </a:r>
            <a:r>
              <a:rPr lang="en-US" dirty="0" err="1">
                <a:solidFill>
                  <a:prstClr val="black">
                    <a:tint val="75000"/>
                  </a:prstClr>
                </a:solidFill>
              </a:rPr>
              <a:t>Vennin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7" name="Espace réservé du pied de page 8"/>
          <p:cNvSpPr txBox="1">
            <a:spLocks/>
          </p:cNvSpPr>
          <p:nvPr/>
        </p:nvSpPr>
        <p:spPr>
          <a:xfrm>
            <a:off x="5742896" y="6525680"/>
            <a:ext cx="3214836" cy="369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 err="1">
                <a:solidFill>
                  <a:prstClr val="black">
                    <a:tint val="75000"/>
                  </a:prstClr>
                </a:solidFill>
              </a:rPr>
              <a:t>Vennin</a:t>
            </a:r>
            <a:r>
              <a:rPr lang="en-US" sz="1600" dirty="0">
                <a:solidFill>
                  <a:prstClr val="black">
                    <a:tint val="75000"/>
                  </a:prstClr>
                </a:solidFill>
              </a:rPr>
              <a:t> &amp; </a:t>
            </a:r>
            <a:r>
              <a:rPr lang="en-US" sz="1600" dirty="0" err="1">
                <a:solidFill>
                  <a:prstClr val="black">
                    <a:tint val="75000"/>
                  </a:prstClr>
                </a:solidFill>
              </a:rPr>
              <a:t>Starobinsky</a:t>
            </a:r>
            <a:r>
              <a:rPr lang="en-US" sz="1600" dirty="0">
                <a:solidFill>
                  <a:prstClr val="black">
                    <a:tint val="75000"/>
                  </a:prstClr>
                </a:solidFill>
              </a:rPr>
              <a:t> (2016)</a:t>
            </a:r>
          </a:p>
        </p:txBody>
      </p:sp>
      <p:sp>
        <p:nvSpPr>
          <p:cNvPr id="16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3124200" y="6525680"/>
            <a:ext cx="2895600" cy="36512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239118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Correlation functions in stochastic inflation</a:t>
            </a:r>
            <a:br>
              <a:rPr lang="en-US" sz="3600" b="1" dirty="0">
                <a:solidFill>
                  <a:schemeClr val="tx2"/>
                </a:solidFill>
              </a:rPr>
            </a:br>
            <a:r>
              <a:rPr lang="en-US" sz="2200" dirty="0" err="1">
                <a:solidFill>
                  <a:schemeClr val="tx2"/>
                </a:solidFill>
              </a:rPr>
              <a:t>Vennin</a:t>
            </a:r>
            <a:r>
              <a:rPr lang="en-US" sz="2200" dirty="0">
                <a:solidFill>
                  <a:schemeClr val="tx2"/>
                </a:solidFill>
              </a:rPr>
              <a:t> &amp; </a:t>
            </a:r>
            <a:r>
              <a:rPr lang="en-US" sz="2200" dirty="0" err="1">
                <a:solidFill>
                  <a:schemeClr val="tx2"/>
                </a:solidFill>
              </a:rPr>
              <a:t>Starobinsky</a:t>
            </a:r>
            <a:r>
              <a:rPr lang="en-US" sz="2200" dirty="0">
                <a:solidFill>
                  <a:schemeClr val="tx2"/>
                </a:solidFill>
              </a:rPr>
              <a:t>, arXiv:1506.04732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8229600" cy="50455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i="1" dirty="0">
                <a:solidFill>
                  <a:schemeClr val="tx2"/>
                </a:solidFill>
              </a:rPr>
              <a:t>non-perturbative</a:t>
            </a:r>
            <a:r>
              <a:rPr lang="en-US" b="1" dirty="0">
                <a:solidFill>
                  <a:schemeClr val="tx2"/>
                </a:solidFill>
              </a:rPr>
              <a:t> approach to calculate large or rare excursions in the primordial density field</a:t>
            </a:r>
            <a:endParaRPr lang="en-US" sz="2200" b="1" dirty="0">
              <a:solidFill>
                <a:schemeClr val="tx2"/>
              </a:solidFill>
            </a:endParaRPr>
          </a:p>
          <a:p>
            <a:endParaRPr lang="en-US" sz="2200" b="1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2EC83E-AB06-1F4D-B16F-2D53A32DE2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122" y="2744987"/>
            <a:ext cx="5805756" cy="390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429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latin typeface="Arial" charset="0"/>
                <a:ea typeface="ＭＳ Ｐゴシック" charset="0"/>
                <a:cs typeface="ＭＳ Ｐゴシック" charset="0"/>
              </a:rPr>
              <a:t>Higher-order moments of stochastic </a:t>
            </a:r>
            <a:r>
              <a:rPr lang="el-GR" sz="3200" b="1" i="1" dirty="0">
                <a:latin typeface="Arial" charset="0"/>
                <a:ea typeface="ＭＳ Ｐゴシック" charset="0"/>
                <a:cs typeface="ＭＳ Ｐゴシック" charset="0"/>
              </a:rPr>
              <a:t>δ</a:t>
            </a:r>
            <a:r>
              <a:rPr lang="en-US" sz="3200" b="1" i="1" dirty="0">
                <a:latin typeface="Arial" charset="0"/>
                <a:ea typeface="ＭＳ Ｐゴシック" charset="0"/>
                <a:cs typeface="ＭＳ Ｐゴシック" charset="0"/>
              </a:rPr>
              <a:t>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2414"/>
            <a:ext cx="8507412" cy="3822663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moments obey an iterative relation </a:t>
            </a:r>
            <a:r>
              <a:rPr lang="en-GB" sz="1800" dirty="0"/>
              <a:t>(</a:t>
            </a:r>
            <a:r>
              <a:rPr lang="en-GB" sz="1800" dirty="0" err="1"/>
              <a:t>Vennin</a:t>
            </a:r>
            <a:r>
              <a:rPr lang="en-GB" sz="1800" dirty="0"/>
              <a:t> &amp; </a:t>
            </a:r>
            <a:r>
              <a:rPr lang="en-GB" sz="1800" dirty="0" err="1"/>
              <a:t>Starobinsky</a:t>
            </a:r>
            <a:r>
              <a:rPr lang="en-GB" sz="1800" dirty="0"/>
              <a:t> 2015)</a:t>
            </a:r>
          </a:p>
          <a:p>
            <a:pPr>
              <a:defRPr/>
            </a:pPr>
            <a:endParaRPr lang="en-GB" sz="1800" dirty="0"/>
          </a:p>
          <a:p>
            <a:pPr>
              <a:defRPr/>
            </a:pPr>
            <a:endParaRPr lang="en-GB" sz="1800" dirty="0"/>
          </a:p>
          <a:p>
            <a:pPr>
              <a:defRPr/>
            </a:pPr>
            <a:endParaRPr lang="en-GB" sz="1800" dirty="0"/>
          </a:p>
          <a:p>
            <a:pPr>
              <a:defRPr/>
            </a:pPr>
            <a:r>
              <a:rPr lang="en-GB" sz="2400" dirty="0"/>
              <a:t>for example, power spectrum</a:t>
            </a:r>
          </a:p>
          <a:p>
            <a:pPr>
              <a:defRPr/>
            </a:pPr>
            <a:endParaRPr lang="en-GB" sz="2400" dirty="0"/>
          </a:p>
          <a:p>
            <a:pPr>
              <a:defRPr/>
            </a:pPr>
            <a:endParaRPr lang="en-GB" sz="2400" dirty="0"/>
          </a:p>
          <a:p>
            <a:pPr>
              <a:defRPr/>
            </a:pPr>
            <a:endParaRPr lang="en-GB" sz="2400" dirty="0"/>
          </a:p>
          <a:p>
            <a:pPr>
              <a:defRPr/>
            </a:pPr>
            <a:endParaRPr lang="en-GB" sz="2400" dirty="0"/>
          </a:p>
          <a:p>
            <a:pPr>
              <a:defRPr/>
            </a:pPr>
            <a:endParaRPr lang="en-GB" sz="2400" dirty="0"/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08B77F-07A5-214E-8D7C-21C0C609C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721" y="1869666"/>
            <a:ext cx="5943600" cy="584200"/>
          </a:xfrm>
          <a:prstGeom prst="rect">
            <a:avLst/>
          </a:prstGeom>
        </p:spPr>
      </p:pic>
      <p:pic>
        <p:nvPicPr>
          <p:cNvPr id="7" name="Picture 6" descr="latex-image-1.pdf">
            <a:extLst>
              <a:ext uri="{FF2B5EF4-FFF2-40B4-BE49-F238E27FC236}">
                <a16:creationId xmlns:a16="http://schemas.microsoft.com/office/drawing/2014/main" id="{7F02599D-A185-9643-819B-87937F36E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721" y="3203745"/>
            <a:ext cx="7362793" cy="1539151"/>
          </a:xfrm>
          <a:prstGeom prst="rect">
            <a:avLst/>
          </a:prstGeom>
          <a:ln w="34925">
            <a:solidFill>
              <a:srgbClr val="008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latex-image-1.pdf">
            <a:extLst>
              <a:ext uri="{FF2B5EF4-FFF2-40B4-BE49-F238E27FC236}">
                <a16:creationId xmlns:a16="http://schemas.microsoft.com/office/drawing/2014/main" id="{3D6C3933-67DA-1D42-B58B-160C761C3E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844" y="5396259"/>
            <a:ext cx="6942667" cy="6950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2EB035-544B-404A-A0E4-ABA8D2D8DE9B}"/>
              </a:ext>
            </a:extLst>
          </p:cNvPr>
          <p:cNvSpPr txBox="1"/>
          <p:nvPr/>
        </p:nvSpPr>
        <p:spPr>
          <a:xfrm>
            <a:off x="1350844" y="4930411"/>
            <a:ext cx="2806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alibri"/>
              </a:rPr>
              <a:t>Saddle Point Approximation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34441A-74D6-0144-9F04-DA113CBCA4D8}"/>
              </a:ext>
            </a:extLst>
          </p:cNvPr>
          <p:cNvCxnSpPr>
            <a:cxnSpLocks/>
          </p:cNvCxnSpPr>
          <p:nvPr/>
        </p:nvCxnSpPr>
        <p:spPr>
          <a:xfrm>
            <a:off x="4347406" y="4758670"/>
            <a:ext cx="0" cy="63758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latex-image-1.pdf">
            <a:extLst>
              <a:ext uri="{FF2B5EF4-FFF2-40B4-BE49-F238E27FC236}">
                <a16:creationId xmlns:a16="http://schemas.microsoft.com/office/drawing/2014/main" id="{79817807-60B8-4A46-BEB9-06426A6108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818084"/>
            <a:ext cx="1630584" cy="5781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D4314CF-A6B3-A342-BF4B-0C5FB763BC2E}"/>
              </a:ext>
            </a:extLst>
          </p:cNvPr>
          <p:cNvSpPr txBox="1"/>
          <p:nvPr/>
        </p:nvSpPr>
        <p:spPr>
          <a:xfrm>
            <a:off x="716135" y="6380829"/>
            <a:ext cx="2690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</a:rPr>
              <a:t>Linear perturbation theory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77CDC7-5621-C642-939A-F73D0EA11BAB}"/>
              </a:ext>
            </a:extLst>
          </p:cNvPr>
          <p:cNvSpPr txBox="1"/>
          <p:nvPr/>
        </p:nvSpPr>
        <p:spPr>
          <a:xfrm>
            <a:off x="5525124" y="6380829"/>
            <a:ext cx="2452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alibri"/>
              </a:rPr>
              <a:t>leading order correction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25E02E3-7352-A44B-AF9F-045C1A2B0A77}"/>
              </a:ext>
            </a:extLst>
          </p:cNvPr>
          <p:cNvCxnSpPr>
            <a:cxnSpLocks/>
          </p:cNvCxnSpPr>
          <p:nvPr/>
        </p:nvCxnSpPr>
        <p:spPr>
          <a:xfrm flipV="1">
            <a:off x="2286000" y="6253836"/>
            <a:ext cx="281901" cy="1269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7EE5B4F-B165-1344-94A2-9D706C66D143}"/>
              </a:ext>
            </a:extLst>
          </p:cNvPr>
          <p:cNvCxnSpPr>
            <a:cxnSpLocks/>
          </p:cNvCxnSpPr>
          <p:nvPr/>
        </p:nvCxnSpPr>
        <p:spPr>
          <a:xfrm flipH="1" flipV="1">
            <a:off x="5525125" y="6132854"/>
            <a:ext cx="124561" cy="24797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8069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534400" cy="838200"/>
          </a:xfrm>
        </p:spPr>
        <p:txBody>
          <a:bodyPr/>
          <a:lstStyle/>
          <a:p>
            <a:r>
              <a:rPr lang="en-GB" sz="2800" b="1" dirty="0">
                <a:solidFill>
                  <a:schemeClr val="tx2"/>
                </a:solidFill>
                <a:latin typeface="Calibri" charset="0"/>
              </a:rPr>
              <a:t>Seeing quantum fluctuations </a:t>
            </a:r>
            <a:br>
              <a:rPr lang="en-GB" sz="2800" b="1" dirty="0">
                <a:solidFill>
                  <a:schemeClr val="tx2"/>
                </a:solidFill>
                <a:latin typeface="Calibri" charset="0"/>
              </a:rPr>
            </a:br>
            <a:r>
              <a:rPr lang="en-GB" sz="1600" dirty="0">
                <a:solidFill>
                  <a:schemeClr val="tx2"/>
                </a:solidFill>
                <a:latin typeface="Calibri" charset="0"/>
              </a:rPr>
              <a:t>ESA Planck collaboration</a:t>
            </a:r>
            <a:endParaRPr lang="en-GB" sz="900" dirty="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68610" name="Freeform 6"/>
          <p:cNvSpPr>
            <a:spLocks/>
          </p:cNvSpPr>
          <p:nvPr/>
        </p:nvSpPr>
        <p:spPr bwMode="auto">
          <a:xfrm>
            <a:off x="3200400" y="2971800"/>
            <a:ext cx="1524000" cy="609600"/>
          </a:xfrm>
          <a:custGeom>
            <a:avLst/>
            <a:gdLst>
              <a:gd name="T0" fmla="*/ 0 w 960"/>
              <a:gd name="T1" fmla="*/ 0 h 384"/>
              <a:gd name="T2" fmla="*/ 2147483647 w 960"/>
              <a:gd name="T3" fmla="*/ 2147483647 h 384"/>
              <a:gd name="T4" fmla="*/ 2147483647 w 960"/>
              <a:gd name="T5" fmla="*/ 2147483647 h 384"/>
              <a:gd name="T6" fmla="*/ 0 60000 65536"/>
              <a:gd name="T7" fmla="*/ 0 60000 65536"/>
              <a:gd name="T8" fmla="*/ 0 60000 65536"/>
              <a:gd name="T9" fmla="*/ 0 w 960"/>
              <a:gd name="T10" fmla="*/ 0 h 384"/>
              <a:gd name="T11" fmla="*/ 960 w 960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0" h="384">
                <a:moveTo>
                  <a:pt x="0" y="0"/>
                </a:moveTo>
                <a:cubicBezTo>
                  <a:pt x="112" y="88"/>
                  <a:pt x="224" y="176"/>
                  <a:pt x="384" y="240"/>
                </a:cubicBezTo>
                <a:cubicBezTo>
                  <a:pt x="544" y="304"/>
                  <a:pt x="752" y="344"/>
                  <a:pt x="960" y="384"/>
                </a:cubicBezTo>
              </a:path>
            </a:pathLst>
          </a:custGeom>
          <a:noFill/>
          <a:ln w="53975" cap="flat" cmpd="sng">
            <a:solidFill>
              <a:schemeClr val="tx1"/>
            </a:solidFill>
            <a:prstDash val="solid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8611" name="Picture 1" descr="Planck_CMB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17600"/>
            <a:ext cx="8928100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TextBox 6"/>
          <p:cNvSpPr txBox="1">
            <a:spLocks noChangeArrowheads="1"/>
          </p:cNvSpPr>
          <p:nvPr/>
        </p:nvSpPr>
        <p:spPr bwMode="auto">
          <a:xfrm>
            <a:off x="250825" y="6453188"/>
            <a:ext cx="1800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© ESA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514185"/>
              </p:ext>
            </p:extLst>
          </p:nvPr>
        </p:nvGraphicFramePr>
        <p:xfrm>
          <a:off x="1868571" y="2690797"/>
          <a:ext cx="5413375" cy="108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99" name="Equation" r:id="rId4" imgW="2527300" imgH="508000" progId="Equation.3">
                  <p:embed/>
                </p:oleObj>
              </mc:Choice>
              <mc:Fallback>
                <p:oleObj name="Equation" r:id="rId4" imgW="25273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8571" y="2690797"/>
                        <a:ext cx="5413375" cy="10842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7827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1F497D"/>
                </a:solidFill>
                <a:latin typeface="Calibri" charset="0"/>
              </a:rPr>
              <a:t>Classical inflation:</a:t>
            </a:r>
          </a:p>
        </p:txBody>
      </p:sp>
      <p:sp>
        <p:nvSpPr>
          <p:cNvPr id="2109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Calibri" charset="0"/>
              </a:rPr>
              <a:t>homogeneous scalar field</a:t>
            </a:r>
          </a:p>
          <a:p>
            <a:pPr lvl="1"/>
            <a:endParaRPr lang="en-US" sz="2400" dirty="0">
              <a:latin typeface="Calibri" charset="0"/>
            </a:endParaRPr>
          </a:p>
          <a:p>
            <a:pPr lvl="1"/>
            <a:endParaRPr lang="en-US" sz="2400" dirty="0">
              <a:latin typeface="Calibri" charset="0"/>
            </a:endParaRPr>
          </a:p>
          <a:p>
            <a:pPr lvl="1"/>
            <a:r>
              <a:rPr lang="en-US" sz="2400" dirty="0">
                <a:latin typeface="Calibri" charset="0"/>
              </a:rPr>
              <a:t>slow roll keeps Hubble expansion rate </a:t>
            </a:r>
            <a:r>
              <a:rPr lang="en-US" sz="2400" dirty="0" err="1">
                <a:latin typeface="Calibri" charset="0"/>
              </a:rPr>
              <a:t>approx</a:t>
            </a:r>
            <a:r>
              <a:rPr lang="en-US" sz="2400" dirty="0">
                <a:latin typeface="Calibri" charset="0"/>
              </a:rPr>
              <a:t> constant</a:t>
            </a:r>
          </a:p>
          <a:p>
            <a:pPr lvl="1"/>
            <a:endParaRPr lang="en-US" sz="2400" dirty="0">
              <a:latin typeface="Calibri" charset="0"/>
            </a:endParaRPr>
          </a:p>
          <a:p>
            <a:pPr marL="914400" lvl="2" indent="0">
              <a:buFont typeface="Arial" charset="0"/>
              <a:buNone/>
            </a:pPr>
            <a:r>
              <a:rPr lang="en-US" sz="2000" dirty="0">
                <a:latin typeface="Calibri" charset="0"/>
              </a:rPr>
              <a:t> 		</a:t>
            </a:r>
          </a:p>
          <a:p>
            <a:pPr lvl="2"/>
            <a:r>
              <a:rPr lang="en-US" sz="2000" dirty="0">
                <a:latin typeface="Calibri" charset="0"/>
              </a:rPr>
              <a:t>first slow-roll parameter</a:t>
            </a:r>
          </a:p>
          <a:p>
            <a:pPr marL="457200" lvl="1" indent="0">
              <a:buNone/>
            </a:pPr>
            <a:endParaRPr lang="en-US" sz="2400" dirty="0">
              <a:latin typeface="Calibri" charset="0"/>
            </a:endParaRPr>
          </a:p>
          <a:p>
            <a:pPr lvl="1"/>
            <a:r>
              <a:rPr lang="en-US" sz="2400" dirty="0">
                <a:latin typeface="Calibri" charset="0"/>
              </a:rPr>
              <a:t>logarithmic expansion (“e-folds”) determined by field</a:t>
            </a:r>
          </a:p>
        </p:txBody>
      </p:sp>
      <p:pic>
        <p:nvPicPr>
          <p:cNvPr id="210949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3947" y="5495203"/>
            <a:ext cx="51435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6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3947" y="2149919"/>
            <a:ext cx="4793910" cy="56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1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3947" y="3527530"/>
            <a:ext cx="53848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2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5257" y="4065692"/>
            <a:ext cx="3175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569" name="Group 5"/>
          <p:cNvGrpSpPr>
            <a:grpSpLocks noChangeAspect="1"/>
          </p:cNvGrpSpPr>
          <p:nvPr/>
        </p:nvGrpSpPr>
        <p:grpSpPr bwMode="auto">
          <a:xfrm>
            <a:off x="5508625" y="260350"/>
            <a:ext cx="2667000" cy="1233488"/>
            <a:chOff x="3360" y="240"/>
            <a:chExt cx="2160" cy="792"/>
          </a:xfrm>
        </p:grpSpPr>
        <p:sp>
          <p:nvSpPr>
            <p:cNvPr id="194570" name="Line 6"/>
            <p:cNvSpPr>
              <a:spLocks noChangeAspect="1" noChangeShapeType="1"/>
            </p:cNvSpPr>
            <p:nvPr/>
          </p:nvSpPr>
          <p:spPr bwMode="auto">
            <a:xfrm flipV="1">
              <a:off x="3984" y="2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1" name="Line 7"/>
            <p:cNvSpPr>
              <a:spLocks noChangeAspect="1" noChangeShapeType="1"/>
            </p:cNvSpPr>
            <p:nvPr/>
          </p:nvSpPr>
          <p:spPr bwMode="auto">
            <a:xfrm>
              <a:off x="3408" y="864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2" name="Freeform 8"/>
            <p:cNvSpPr>
              <a:spLocks noChangeAspect="1"/>
            </p:cNvSpPr>
            <p:nvPr/>
          </p:nvSpPr>
          <p:spPr bwMode="auto">
            <a:xfrm>
              <a:off x="3360" y="336"/>
              <a:ext cx="2112" cy="464"/>
            </a:xfrm>
            <a:custGeom>
              <a:avLst/>
              <a:gdLst>
                <a:gd name="T0" fmla="*/ 0 w 2112"/>
                <a:gd name="T1" fmla="*/ 192 h 464"/>
                <a:gd name="T2" fmla="*/ 720 w 2112"/>
                <a:gd name="T3" fmla="*/ 432 h 464"/>
                <a:gd name="T4" fmla="*/ 2112 w 2112"/>
                <a:gd name="T5" fmla="*/ 0 h 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12" h="464">
                  <a:moveTo>
                    <a:pt x="0" y="192"/>
                  </a:moveTo>
                  <a:cubicBezTo>
                    <a:pt x="184" y="328"/>
                    <a:pt x="368" y="464"/>
                    <a:pt x="720" y="432"/>
                  </a:cubicBezTo>
                  <a:cubicBezTo>
                    <a:pt x="1072" y="400"/>
                    <a:pt x="1592" y="200"/>
                    <a:pt x="2112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3" name="Oval 9"/>
            <p:cNvSpPr>
              <a:spLocks noChangeAspect="1" noChangeArrowheads="1"/>
            </p:cNvSpPr>
            <p:nvPr/>
          </p:nvSpPr>
          <p:spPr bwMode="auto">
            <a:xfrm>
              <a:off x="5040" y="384"/>
              <a:ext cx="95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4" name="Text Box 10"/>
            <p:cNvSpPr txBox="1">
              <a:spLocks noChangeAspect="1" noChangeArrowheads="1"/>
            </p:cNvSpPr>
            <p:nvPr/>
          </p:nvSpPr>
          <p:spPr bwMode="auto">
            <a:xfrm>
              <a:off x="5183" y="816"/>
              <a:ext cx="33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</a:t>
              </a:r>
              <a:endParaRPr lang="en-GB" sz="1600">
                <a:solidFill>
                  <a:srgbClr val="1F497D"/>
                </a:solidFill>
              </a:endParaRPr>
            </a:p>
          </p:txBody>
        </p:sp>
        <p:sp>
          <p:nvSpPr>
            <p:cNvPr id="194575" name="Text Box 11"/>
            <p:cNvSpPr txBox="1">
              <a:spLocks noChangeAspect="1" noChangeArrowheads="1"/>
            </p:cNvSpPr>
            <p:nvPr/>
          </p:nvSpPr>
          <p:spPr bwMode="auto">
            <a:xfrm>
              <a:off x="3456" y="240"/>
              <a:ext cx="52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V()</a:t>
              </a:r>
            </a:p>
          </p:txBody>
        </p:sp>
        <p:sp>
          <p:nvSpPr>
            <p:cNvPr id="194576" name="Line 12"/>
            <p:cNvSpPr>
              <a:spLocks noChangeAspect="1" noChangeShapeType="1"/>
            </p:cNvSpPr>
            <p:nvPr/>
          </p:nvSpPr>
          <p:spPr bwMode="auto">
            <a:xfrm flipH="1">
              <a:off x="4896" y="432"/>
              <a:ext cx="144" cy="4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09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1F497D"/>
                </a:solidFill>
                <a:latin typeface="Calibri" charset="0"/>
              </a:rPr>
              <a:t>Slow-roll inflation:</a:t>
            </a:r>
          </a:p>
        </p:txBody>
      </p:sp>
      <p:sp>
        <p:nvSpPr>
          <p:cNvPr id="210946" name="Content Placeholder 2"/>
          <p:cNvSpPr>
            <a:spLocks noGrp="1"/>
          </p:cNvSpPr>
          <p:nvPr>
            <p:ph idx="1"/>
          </p:nvPr>
        </p:nvSpPr>
        <p:spPr>
          <a:xfrm>
            <a:off x="457200" y="1605973"/>
            <a:ext cx="8229600" cy="4525963"/>
          </a:xfrm>
        </p:spPr>
        <p:txBody>
          <a:bodyPr/>
          <a:lstStyle/>
          <a:p>
            <a:r>
              <a:rPr lang="en-US" sz="2800" dirty="0">
                <a:latin typeface="Calibri" charset="0"/>
              </a:rPr>
              <a:t>two coupled non-linear equations:</a:t>
            </a:r>
            <a:endParaRPr lang="en-US" sz="2400" dirty="0">
              <a:latin typeface="Calibri" charset="0"/>
            </a:endParaRPr>
          </a:p>
          <a:p>
            <a:pPr marL="914400" lvl="2" indent="0">
              <a:buFont typeface="Arial" charset="0"/>
              <a:buNone/>
            </a:pPr>
            <a:endParaRPr lang="en-US" dirty="0">
              <a:latin typeface="Calibri" charset="0"/>
            </a:endParaRPr>
          </a:p>
          <a:p>
            <a:pPr marL="914400" lvl="2" indent="0">
              <a:buFont typeface="Arial" charset="0"/>
              <a:buNone/>
            </a:pPr>
            <a:endParaRPr lang="en-US" sz="2000" dirty="0">
              <a:latin typeface="Calibri" charset="0"/>
            </a:endParaRPr>
          </a:p>
          <a:p>
            <a:pPr lvl="1"/>
            <a:endParaRPr lang="en-US" sz="2400" dirty="0">
              <a:latin typeface="Calibri" charset="0"/>
            </a:endParaRPr>
          </a:p>
          <a:p>
            <a:pPr lvl="1"/>
            <a:endParaRPr lang="en-US" sz="2400" dirty="0">
              <a:latin typeface="Calibri" charset="0"/>
            </a:endParaRPr>
          </a:p>
          <a:p>
            <a:pPr lvl="1"/>
            <a:endParaRPr lang="en-US" sz="2400" dirty="0">
              <a:latin typeface="Calibri" charset="0"/>
            </a:endParaRPr>
          </a:p>
        </p:txBody>
      </p:sp>
      <p:grpSp>
        <p:nvGrpSpPr>
          <p:cNvPr id="194569" name="Group 5"/>
          <p:cNvGrpSpPr>
            <a:grpSpLocks noChangeAspect="1"/>
          </p:cNvGrpSpPr>
          <p:nvPr/>
        </p:nvGrpSpPr>
        <p:grpSpPr bwMode="auto">
          <a:xfrm>
            <a:off x="5508625" y="260350"/>
            <a:ext cx="2667000" cy="1233488"/>
            <a:chOff x="3360" y="240"/>
            <a:chExt cx="2160" cy="792"/>
          </a:xfrm>
        </p:grpSpPr>
        <p:sp>
          <p:nvSpPr>
            <p:cNvPr id="194570" name="Line 6"/>
            <p:cNvSpPr>
              <a:spLocks noChangeAspect="1" noChangeShapeType="1"/>
            </p:cNvSpPr>
            <p:nvPr/>
          </p:nvSpPr>
          <p:spPr bwMode="auto">
            <a:xfrm flipV="1">
              <a:off x="3984" y="2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1" name="Line 7"/>
            <p:cNvSpPr>
              <a:spLocks noChangeAspect="1" noChangeShapeType="1"/>
            </p:cNvSpPr>
            <p:nvPr/>
          </p:nvSpPr>
          <p:spPr bwMode="auto">
            <a:xfrm>
              <a:off x="3408" y="864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2" name="Freeform 8"/>
            <p:cNvSpPr>
              <a:spLocks noChangeAspect="1"/>
            </p:cNvSpPr>
            <p:nvPr/>
          </p:nvSpPr>
          <p:spPr bwMode="auto">
            <a:xfrm>
              <a:off x="3360" y="336"/>
              <a:ext cx="2112" cy="464"/>
            </a:xfrm>
            <a:custGeom>
              <a:avLst/>
              <a:gdLst>
                <a:gd name="T0" fmla="*/ 0 w 2112"/>
                <a:gd name="T1" fmla="*/ 192 h 464"/>
                <a:gd name="T2" fmla="*/ 720 w 2112"/>
                <a:gd name="T3" fmla="*/ 432 h 464"/>
                <a:gd name="T4" fmla="*/ 2112 w 2112"/>
                <a:gd name="T5" fmla="*/ 0 h 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12" h="464">
                  <a:moveTo>
                    <a:pt x="0" y="192"/>
                  </a:moveTo>
                  <a:cubicBezTo>
                    <a:pt x="184" y="328"/>
                    <a:pt x="368" y="464"/>
                    <a:pt x="720" y="432"/>
                  </a:cubicBezTo>
                  <a:cubicBezTo>
                    <a:pt x="1072" y="400"/>
                    <a:pt x="1592" y="200"/>
                    <a:pt x="2112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3" name="Oval 9"/>
            <p:cNvSpPr>
              <a:spLocks noChangeAspect="1" noChangeArrowheads="1"/>
            </p:cNvSpPr>
            <p:nvPr/>
          </p:nvSpPr>
          <p:spPr bwMode="auto">
            <a:xfrm>
              <a:off x="5040" y="384"/>
              <a:ext cx="95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4" name="Text Box 10"/>
            <p:cNvSpPr txBox="1">
              <a:spLocks noChangeAspect="1" noChangeArrowheads="1"/>
            </p:cNvSpPr>
            <p:nvPr/>
          </p:nvSpPr>
          <p:spPr bwMode="auto">
            <a:xfrm>
              <a:off x="5183" y="816"/>
              <a:ext cx="33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</a:t>
              </a:r>
              <a:endParaRPr lang="en-GB" sz="1600">
                <a:solidFill>
                  <a:srgbClr val="1F497D"/>
                </a:solidFill>
              </a:endParaRPr>
            </a:p>
          </p:txBody>
        </p:sp>
        <p:sp>
          <p:nvSpPr>
            <p:cNvPr id="194575" name="Text Box 11"/>
            <p:cNvSpPr txBox="1">
              <a:spLocks noChangeAspect="1" noChangeArrowheads="1"/>
            </p:cNvSpPr>
            <p:nvPr/>
          </p:nvSpPr>
          <p:spPr bwMode="auto">
            <a:xfrm>
              <a:off x="3456" y="240"/>
              <a:ext cx="52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V()</a:t>
              </a:r>
            </a:p>
          </p:txBody>
        </p:sp>
        <p:sp>
          <p:nvSpPr>
            <p:cNvPr id="194576" name="Line 12"/>
            <p:cNvSpPr>
              <a:spLocks noChangeAspect="1" noChangeShapeType="1"/>
            </p:cNvSpPr>
            <p:nvPr/>
          </p:nvSpPr>
          <p:spPr bwMode="auto">
            <a:xfrm flipH="1">
              <a:off x="4896" y="432"/>
              <a:ext cx="144" cy="4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7F53EC7-2487-6D4E-977B-CC1721734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50" y="2090616"/>
            <a:ext cx="3818881" cy="161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40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1F497D"/>
                </a:solidFill>
                <a:latin typeface="Calibri" charset="0"/>
              </a:rPr>
              <a:t>Slow-roll inflation:</a:t>
            </a:r>
          </a:p>
        </p:txBody>
      </p:sp>
      <p:sp>
        <p:nvSpPr>
          <p:cNvPr id="210946" name="Content Placeholder 2"/>
          <p:cNvSpPr>
            <a:spLocks noGrp="1"/>
          </p:cNvSpPr>
          <p:nvPr>
            <p:ph idx="1"/>
          </p:nvPr>
        </p:nvSpPr>
        <p:spPr>
          <a:xfrm>
            <a:off x="457199" y="1605973"/>
            <a:ext cx="8425543" cy="4525963"/>
          </a:xfrm>
        </p:spPr>
        <p:txBody>
          <a:bodyPr/>
          <a:lstStyle/>
          <a:p>
            <a:r>
              <a:rPr lang="en-US" sz="2800" dirty="0">
                <a:latin typeface="Calibri" charset="0"/>
              </a:rPr>
              <a:t>two coupled non-linear equations:</a:t>
            </a:r>
            <a:endParaRPr lang="en-US" sz="2400" dirty="0">
              <a:latin typeface="Calibri" charset="0"/>
            </a:endParaRPr>
          </a:p>
          <a:p>
            <a:pPr marL="914400" lvl="2" indent="0">
              <a:buFont typeface="Arial" charset="0"/>
              <a:buNone/>
            </a:pPr>
            <a:endParaRPr lang="en-US" dirty="0">
              <a:latin typeface="Calibri" charset="0"/>
            </a:endParaRPr>
          </a:p>
          <a:p>
            <a:pPr marL="914400" lvl="2" indent="0">
              <a:buFont typeface="Arial" charset="0"/>
              <a:buNone/>
            </a:pPr>
            <a:endParaRPr lang="en-US" sz="2000" dirty="0">
              <a:latin typeface="Calibri" charset="0"/>
            </a:endParaRPr>
          </a:p>
          <a:p>
            <a:pPr lvl="1"/>
            <a:endParaRPr lang="en-US" sz="2400" dirty="0">
              <a:latin typeface="Calibri" charset="0"/>
            </a:endParaRPr>
          </a:p>
          <a:p>
            <a:pPr lvl="1"/>
            <a:endParaRPr lang="en-US" sz="2400" dirty="0">
              <a:latin typeface="Calibri" charset="0"/>
            </a:endParaRPr>
          </a:p>
          <a:p>
            <a:pPr lvl="1"/>
            <a:r>
              <a:rPr lang="en-US" sz="2400" dirty="0">
                <a:latin typeface="Calibri" charset="0"/>
              </a:rPr>
              <a:t>standard ``slow roll approximation” makes two assumptions</a:t>
            </a:r>
          </a:p>
          <a:p>
            <a:pPr lvl="2"/>
            <a:r>
              <a:rPr lang="en-US" dirty="0">
                <a:solidFill>
                  <a:srgbClr val="FF0000"/>
                </a:solidFill>
                <a:latin typeface="Calibri" charset="0"/>
              </a:rPr>
              <a:t>quasi-de Sitter (H slowly varying, </a:t>
            </a:r>
            <a:r>
              <a:rPr lang="el-G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GB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&lt;&lt;</a:t>
            </a:r>
            <a:r>
              <a:rPr lang="en-GB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FF0000"/>
                </a:solidFill>
                <a:latin typeface="Calibri" charset="0"/>
              </a:rPr>
              <a:t>)</a:t>
            </a:r>
          </a:p>
          <a:p>
            <a:pPr lvl="2"/>
            <a:r>
              <a:rPr lang="en-US" dirty="0">
                <a:solidFill>
                  <a:srgbClr val="FF0000"/>
                </a:solidFill>
                <a:latin typeface="Calibri" charset="0"/>
              </a:rPr>
              <a:t>quasi-equilibrium (damping = - gradient)</a:t>
            </a:r>
          </a:p>
          <a:p>
            <a:pPr lvl="2"/>
            <a:endParaRPr lang="en-US" sz="1800" dirty="0">
              <a:latin typeface="Calibri" charset="0"/>
            </a:endParaRPr>
          </a:p>
          <a:p>
            <a:pPr lvl="1"/>
            <a:r>
              <a:rPr lang="en-US" sz="2400" dirty="0">
                <a:latin typeface="Calibri" charset="0"/>
              </a:rPr>
              <a:t>stable attractor whenever it exists</a:t>
            </a:r>
          </a:p>
          <a:p>
            <a:pPr lvl="1"/>
            <a:endParaRPr lang="en-US" sz="2400" dirty="0">
              <a:latin typeface="Calibri" charset="0"/>
            </a:endParaRPr>
          </a:p>
          <a:p>
            <a:pPr lvl="1"/>
            <a:endParaRPr lang="en-US" sz="2400" dirty="0">
              <a:latin typeface="Calibri" charset="0"/>
            </a:endParaRPr>
          </a:p>
        </p:txBody>
      </p:sp>
      <p:grpSp>
        <p:nvGrpSpPr>
          <p:cNvPr id="194569" name="Group 5"/>
          <p:cNvGrpSpPr>
            <a:grpSpLocks noChangeAspect="1"/>
          </p:cNvGrpSpPr>
          <p:nvPr/>
        </p:nvGrpSpPr>
        <p:grpSpPr bwMode="auto">
          <a:xfrm>
            <a:off x="5508625" y="260350"/>
            <a:ext cx="2667000" cy="1233488"/>
            <a:chOff x="3360" y="240"/>
            <a:chExt cx="2160" cy="792"/>
          </a:xfrm>
        </p:grpSpPr>
        <p:sp>
          <p:nvSpPr>
            <p:cNvPr id="194570" name="Line 6"/>
            <p:cNvSpPr>
              <a:spLocks noChangeAspect="1" noChangeShapeType="1"/>
            </p:cNvSpPr>
            <p:nvPr/>
          </p:nvSpPr>
          <p:spPr bwMode="auto">
            <a:xfrm flipV="1">
              <a:off x="3984" y="2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1" name="Line 7"/>
            <p:cNvSpPr>
              <a:spLocks noChangeAspect="1" noChangeShapeType="1"/>
            </p:cNvSpPr>
            <p:nvPr/>
          </p:nvSpPr>
          <p:spPr bwMode="auto">
            <a:xfrm>
              <a:off x="3408" y="864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2" name="Freeform 8"/>
            <p:cNvSpPr>
              <a:spLocks noChangeAspect="1"/>
            </p:cNvSpPr>
            <p:nvPr/>
          </p:nvSpPr>
          <p:spPr bwMode="auto">
            <a:xfrm>
              <a:off x="3360" y="336"/>
              <a:ext cx="2112" cy="464"/>
            </a:xfrm>
            <a:custGeom>
              <a:avLst/>
              <a:gdLst>
                <a:gd name="T0" fmla="*/ 0 w 2112"/>
                <a:gd name="T1" fmla="*/ 192 h 464"/>
                <a:gd name="T2" fmla="*/ 720 w 2112"/>
                <a:gd name="T3" fmla="*/ 432 h 464"/>
                <a:gd name="T4" fmla="*/ 2112 w 2112"/>
                <a:gd name="T5" fmla="*/ 0 h 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12" h="464">
                  <a:moveTo>
                    <a:pt x="0" y="192"/>
                  </a:moveTo>
                  <a:cubicBezTo>
                    <a:pt x="184" y="328"/>
                    <a:pt x="368" y="464"/>
                    <a:pt x="720" y="432"/>
                  </a:cubicBezTo>
                  <a:cubicBezTo>
                    <a:pt x="1072" y="400"/>
                    <a:pt x="1592" y="200"/>
                    <a:pt x="2112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3" name="Oval 9"/>
            <p:cNvSpPr>
              <a:spLocks noChangeAspect="1" noChangeArrowheads="1"/>
            </p:cNvSpPr>
            <p:nvPr/>
          </p:nvSpPr>
          <p:spPr bwMode="auto">
            <a:xfrm>
              <a:off x="5040" y="384"/>
              <a:ext cx="95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4" name="Text Box 10"/>
            <p:cNvSpPr txBox="1">
              <a:spLocks noChangeAspect="1" noChangeArrowheads="1"/>
            </p:cNvSpPr>
            <p:nvPr/>
          </p:nvSpPr>
          <p:spPr bwMode="auto">
            <a:xfrm>
              <a:off x="5183" y="816"/>
              <a:ext cx="33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</a:t>
              </a:r>
              <a:endParaRPr lang="en-GB" sz="1600">
                <a:solidFill>
                  <a:srgbClr val="1F497D"/>
                </a:solidFill>
              </a:endParaRPr>
            </a:p>
          </p:txBody>
        </p:sp>
        <p:sp>
          <p:nvSpPr>
            <p:cNvPr id="194575" name="Text Box 11"/>
            <p:cNvSpPr txBox="1">
              <a:spLocks noChangeAspect="1" noChangeArrowheads="1"/>
            </p:cNvSpPr>
            <p:nvPr/>
          </p:nvSpPr>
          <p:spPr bwMode="auto">
            <a:xfrm>
              <a:off x="3456" y="240"/>
              <a:ext cx="52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V()</a:t>
              </a:r>
            </a:p>
          </p:txBody>
        </p:sp>
        <p:sp>
          <p:nvSpPr>
            <p:cNvPr id="194576" name="Line 12"/>
            <p:cNvSpPr>
              <a:spLocks noChangeAspect="1" noChangeShapeType="1"/>
            </p:cNvSpPr>
            <p:nvPr/>
          </p:nvSpPr>
          <p:spPr bwMode="auto">
            <a:xfrm flipH="1">
              <a:off x="4896" y="432"/>
              <a:ext cx="144" cy="4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7F53EC7-2487-6D4E-977B-CC1721734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50" y="2090616"/>
            <a:ext cx="3818881" cy="16138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BCB5DD6-17A0-4C46-9EA3-AF0561406C33}"/>
              </a:ext>
            </a:extLst>
          </p:cNvPr>
          <p:cNvSpPr txBox="1"/>
          <p:nvPr/>
        </p:nvSpPr>
        <p:spPr>
          <a:xfrm>
            <a:off x="5004532" y="2834343"/>
            <a:ext cx="1008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>
                    <a:alpha val="68000"/>
                  </a:srgbClr>
                </a:solidFill>
              </a:rPr>
              <a:t>✘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28AFA7-E6F2-0A45-A3D5-AA1D9286EED7}"/>
              </a:ext>
            </a:extLst>
          </p:cNvPr>
          <p:cNvSpPr txBox="1"/>
          <p:nvPr/>
        </p:nvSpPr>
        <p:spPr>
          <a:xfrm>
            <a:off x="2226774" y="2050211"/>
            <a:ext cx="1008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>
                    <a:alpha val="68000"/>
                  </a:srgbClr>
                </a:solidFill>
              </a:rPr>
              <a:t>✘</a:t>
            </a:r>
          </a:p>
        </p:txBody>
      </p:sp>
    </p:spTree>
    <p:extLst>
      <p:ext uri="{BB962C8B-B14F-4D97-AF65-F5344CB8AC3E}">
        <p14:creationId xmlns:p14="http://schemas.microsoft.com/office/powerpoint/2010/main" val="3865855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1F497D"/>
                </a:solidFill>
                <a:latin typeface="Calibri" charset="0"/>
              </a:rPr>
              <a:t>Ultra-slow-roll inflation:</a:t>
            </a:r>
            <a:br>
              <a:rPr lang="en-US" dirty="0">
                <a:solidFill>
                  <a:srgbClr val="1F497D"/>
                </a:solidFill>
                <a:latin typeface="Calibri" charset="0"/>
              </a:rPr>
            </a:br>
            <a:r>
              <a:rPr lang="en-US" sz="1400" dirty="0">
                <a:solidFill>
                  <a:srgbClr val="1F497D"/>
                </a:solidFill>
                <a:latin typeface="Calibri" charset="0"/>
              </a:rPr>
              <a:t>Inoue &amp; Yokoyama, hep-</a:t>
            </a:r>
            <a:r>
              <a:rPr lang="en-US" sz="1400" dirty="0" err="1">
                <a:solidFill>
                  <a:srgbClr val="1F497D"/>
                </a:solidFill>
                <a:latin typeface="Calibri" charset="0"/>
              </a:rPr>
              <a:t>ph</a:t>
            </a:r>
            <a:r>
              <a:rPr lang="en-US" sz="1400" dirty="0">
                <a:solidFill>
                  <a:srgbClr val="1F497D"/>
                </a:solidFill>
                <a:latin typeface="Calibri" charset="0"/>
              </a:rPr>
              <a:t>/0104083; Kinney gr-qc/0503017</a:t>
            </a:r>
            <a:endParaRPr lang="en-US" dirty="0">
              <a:solidFill>
                <a:srgbClr val="1F497D"/>
              </a:solidFill>
              <a:latin typeface="Calibri" charset="0"/>
            </a:endParaRPr>
          </a:p>
        </p:txBody>
      </p:sp>
      <p:sp>
        <p:nvSpPr>
          <p:cNvPr id="210946" name="Content Placeholder 2"/>
          <p:cNvSpPr>
            <a:spLocks noGrp="1"/>
          </p:cNvSpPr>
          <p:nvPr>
            <p:ph idx="1"/>
          </p:nvPr>
        </p:nvSpPr>
        <p:spPr>
          <a:xfrm>
            <a:off x="457200" y="1625118"/>
            <a:ext cx="8229600" cy="4525963"/>
          </a:xfrm>
        </p:spPr>
        <p:txBody>
          <a:bodyPr/>
          <a:lstStyle/>
          <a:p>
            <a:r>
              <a:rPr lang="en-US" sz="2800" dirty="0">
                <a:latin typeface="Calibri" charset="0"/>
              </a:rPr>
              <a:t>two coupled non-linear equations:</a:t>
            </a:r>
            <a:endParaRPr lang="en-US" sz="2400" dirty="0">
              <a:latin typeface="Calibri" charset="0"/>
            </a:endParaRPr>
          </a:p>
          <a:p>
            <a:pPr marL="914400" lvl="2" indent="0">
              <a:buFont typeface="Arial" charset="0"/>
              <a:buNone/>
            </a:pPr>
            <a:endParaRPr lang="en-US" dirty="0">
              <a:latin typeface="Calibri" charset="0"/>
            </a:endParaRPr>
          </a:p>
          <a:p>
            <a:pPr marL="914400" lvl="2" indent="0">
              <a:buFont typeface="Arial" charset="0"/>
              <a:buNone/>
            </a:pPr>
            <a:endParaRPr lang="en-US" sz="2000" dirty="0">
              <a:latin typeface="Calibri" charset="0"/>
            </a:endParaRPr>
          </a:p>
          <a:p>
            <a:pPr lvl="1"/>
            <a:endParaRPr lang="en-US" sz="2400" dirty="0">
              <a:latin typeface="Calibri" charset="0"/>
            </a:endParaRPr>
          </a:p>
          <a:p>
            <a:pPr lvl="1"/>
            <a:endParaRPr lang="en-US" sz="2400" dirty="0">
              <a:latin typeface="Calibri" charset="0"/>
            </a:endParaRPr>
          </a:p>
          <a:p>
            <a:pPr lvl="1"/>
            <a:r>
              <a:rPr lang="en-US" sz="2400" dirty="0">
                <a:latin typeface="Calibri" charset="0"/>
              </a:rPr>
              <a:t>``</a:t>
            </a:r>
            <a:r>
              <a:rPr lang="en-US" sz="2400" dirty="0">
                <a:solidFill>
                  <a:srgbClr val="7030A0"/>
                </a:solidFill>
                <a:latin typeface="Calibri" charset="0"/>
              </a:rPr>
              <a:t>ultra-slow roll</a:t>
            </a:r>
            <a:r>
              <a:rPr lang="en-US" sz="2400" dirty="0">
                <a:latin typeface="Calibri" charset="0"/>
              </a:rPr>
              <a:t>” makes two assumptions</a:t>
            </a:r>
          </a:p>
          <a:p>
            <a:pPr lvl="2"/>
            <a:r>
              <a:rPr lang="en-US" dirty="0">
                <a:solidFill>
                  <a:srgbClr val="FF0000"/>
                </a:solidFill>
                <a:latin typeface="Calibri" charset="0"/>
              </a:rPr>
              <a:t>quasi-de Sitter (H slowly varying , </a:t>
            </a:r>
            <a:r>
              <a:rPr lang="el-G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GB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&lt;&lt;</a:t>
            </a:r>
            <a:r>
              <a:rPr lang="en-GB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dirty="0">
                <a:solidFill>
                  <a:srgbClr val="FF0000"/>
                </a:solidFill>
                <a:latin typeface="Calibri" charset="0"/>
              </a:rPr>
              <a:t>)</a:t>
            </a:r>
          </a:p>
          <a:p>
            <a:pPr lvl="2"/>
            <a:r>
              <a:rPr lang="en-US" i="1" dirty="0">
                <a:solidFill>
                  <a:srgbClr val="7030A0"/>
                </a:solidFill>
                <a:latin typeface="Calibri" charset="0"/>
              </a:rPr>
              <a:t>faster</a:t>
            </a:r>
            <a:r>
              <a:rPr lang="en-US" dirty="0">
                <a:solidFill>
                  <a:srgbClr val="7030A0"/>
                </a:solidFill>
                <a:latin typeface="Calibri" charset="0"/>
              </a:rPr>
              <a:t> than slow-roll (damping &gt;&gt; gradient)</a:t>
            </a:r>
          </a:p>
          <a:p>
            <a:pPr marL="914400" lvl="2" indent="0">
              <a:buNone/>
            </a:pPr>
            <a:endParaRPr lang="en-US" sz="1800" dirty="0">
              <a:latin typeface="Calibri" charset="0"/>
            </a:endParaRPr>
          </a:p>
          <a:p>
            <a:pPr lvl="1"/>
            <a:r>
              <a:rPr lang="en-US" sz="2400" dirty="0">
                <a:latin typeface="Calibri" charset="0"/>
              </a:rPr>
              <a:t>usually transient, but can be a local attractor </a:t>
            </a:r>
            <a:r>
              <a:rPr lang="en-US" sz="1600" dirty="0">
                <a:latin typeface="Calibri" charset="0"/>
              </a:rPr>
              <a:t>(Pattison et al, 2018)</a:t>
            </a:r>
          </a:p>
          <a:p>
            <a:pPr lvl="2"/>
            <a:r>
              <a:rPr lang="en-US" dirty="0">
                <a:latin typeface="Calibri" charset="0"/>
              </a:rPr>
              <a:t>e.g., field rolling down a convex potential 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V’’ &gt; |V’|</a:t>
            </a:r>
          </a:p>
          <a:p>
            <a:pPr lvl="1"/>
            <a:endParaRPr lang="en-US" sz="2400" dirty="0">
              <a:latin typeface="Calibri" charset="0"/>
            </a:endParaRPr>
          </a:p>
          <a:p>
            <a:pPr lvl="1"/>
            <a:endParaRPr lang="en-US" sz="2400" dirty="0">
              <a:latin typeface="Calibri" charset="0"/>
            </a:endParaRPr>
          </a:p>
        </p:txBody>
      </p:sp>
      <p:grpSp>
        <p:nvGrpSpPr>
          <p:cNvPr id="194569" name="Group 5"/>
          <p:cNvGrpSpPr>
            <a:grpSpLocks noChangeAspect="1"/>
          </p:cNvGrpSpPr>
          <p:nvPr/>
        </p:nvGrpSpPr>
        <p:grpSpPr bwMode="auto">
          <a:xfrm>
            <a:off x="6153394" y="366712"/>
            <a:ext cx="2667000" cy="1233488"/>
            <a:chOff x="3360" y="240"/>
            <a:chExt cx="2160" cy="792"/>
          </a:xfrm>
        </p:grpSpPr>
        <p:sp>
          <p:nvSpPr>
            <p:cNvPr id="194570" name="Line 6"/>
            <p:cNvSpPr>
              <a:spLocks noChangeAspect="1" noChangeShapeType="1"/>
            </p:cNvSpPr>
            <p:nvPr/>
          </p:nvSpPr>
          <p:spPr bwMode="auto">
            <a:xfrm flipV="1">
              <a:off x="3984" y="2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1" name="Line 7"/>
            <p:cNvSpPr>
              <a:spLocks noChangeAspect="1" noChangeShapeType="1"/>
            </p:cNvSpPr>
            <p:nvPr/>
          </p:nvSpPr>
          <p:spPr bwMode="auto">
            <a:xfrm>
              <a:off x="3408" y="864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2" name="Freeform 8"/>
            <p:cNvSpPr>
              <a:spLocks noChangeAspect="1"/>
            </p:cNvSpPr>
            <p:nvPr/>
          </p:nvSpPr>
          <p:spPr bwMode="auto">
            <a:xfrm>
              <a:off x="3360" y="336"/>
              <a:ext cx="2112" cy="464"/>
            </a:xfrm>
            <a:custGeom>
              <a:avLst/>
              <a:gdLst>
                <a:gd name="T0" fmla="*/ 0 w 2112"/>
                <a:gd name="T1" fmla="*/ 192 h 464"/>
                <a:gd name="T2" fmla="*/ 720 w 2112"/>
                <a:gd name="T3" fmla="*/ 432 h 464"/>
                <a:gd name="T4" fmla="*/ 2112 w 2112"/>
                <a:gd name="T5" fmla="*/ 0 h 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12" h="464">
                  <a:moveTo>
                    <a:pt x="0" y="192"/>
                  </a:moveTo>
                  <a:cubicBezTo>
                    <a:pt x="184" y="328"/>
                    <a:pt x="368" y="464"/>
                    <a:pt x="720" y="432"/>
                  </a:cubicBezTo>
                  <a:cubicBezTo>
                    <a:pt x="1072" y="400"/>
                    <a:pt x="1592" y="200"/>
                    <a:pt x="2112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3" name="Oval 9"/>
            <p:cNvSpPr>
              <a:spLocks noChangeAspect="1" noChangeArrowheads="1"/>
            </p:cNvSpPr>
            <p:nvPr/>
          </p:nvSpPr>
          <p:spPr bwMode="auto">
            <a:xfrm>
              <a:off x="5040" y="384"/>
              <a:ext cx="95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4" name="Text Box 10"/>
            <p:cNvSpPr txBox="1">
              <a:spLocks noChangeAspect="1" noChangeArrowheads="1"/>
            </p:cNvSpPr>
            <p:nvPr/>
          </p:nvSpPr>
          <p:spPr bwMode="auto">
            <a:xfrm>
              <a:off x="5183" y="816"/>
              <a:ext cx="33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</a:t>
              </a:r>
              <a:endParaRPr lang="en-GB" sz="1600">
                <a:solidFill>
                  <a:srgbClr val="1F497D"/>
                </a:solidFill>
              </a:endParaRPr>
            </a:p>
          </p:txBody>
        </p:sp>
        <p:sp>
          <p:nvSpPr>
            <p:cNvPr id="194575" name="Text Box 11"/>
            <p:cNvSpPr txBox="1">
              <a:spLocks noChangeAspect="1" noChangeArrowheads="1"/>
            </p:cNvSpPr>
            <p:nvPr/>
          </p:nvSpPr>
          <p:spPr bwMode="auto">
            <a:xfrm>
              <a:off x="3456" y="240"/>
              <a:ext cx="52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V()</a:t>
              </a:r>
            </a:p>
          </p:txBody>
        </p:sp>
        <p:sp>
          <p:nvSpPr>
            <p:cNvPr id="194576" name="Line 12"/>
            <p:cNvSpPr>
              <a:spLocks noChangeAspect="1" noChangeShapeType="1"/>
            </p:cNvSpPr>
            <p:nvPr/>
          </p:nvSpPr>
          <p:spPr bwMode="auto">
            <a:xfrm flipH="1">
              <a:off x="4896" y="432"/>
              <a:ext cx="144" cy="4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7F53EC7-2487-6D4E-977B-CC1721734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50" y="2090616"/>
            <a:ext cx="3818881" cy="16138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BCB5DD6-17A0-4C46-9EA3-AF0561406C33}"/>
              </a:ext>
            </a:extLst>
          </p:cNvPr>
          <p:cNvSpPr txBox="1"/>
          <p:nvPr/>
        </p:nvSpPr>
        <p:spPr>
          <a:xfrm>
            <a:off x="5004532" y="2834343"/>
            <a:ext cx="1008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>
                    <a:alpha val="68000"/>
                  </a:srgbClr>
                </a:solidFill>
              </a:rPr>
              <a:t>✘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28AFA7-E6F2-0A45-A3D5-AA1D9286EED7}"/>
              </a:ext>
            </a:extLst>
          </p:cNvPr>
          <p:cNvSpPr txBox="1"/>
          <p:nvPr/>
        </p:nvSpPr>
        <p:spPr>
          <a:xfrm>
            <a:off x="4079630" y="1898554"/>
            <a:ext cx="10081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7030A0">
                    <a:alpha val="68000"/>
                  </a:srgbClr>
                </a:solidFill>
              </a:rPr>
              <a:t>✘</a:t>
            </a:r>
          </a:p>
        </p:txBody>
      </p:sp>
    </p:spTree>
    <p:extLst>
      <p:ext uri="{BB962C8B-B14F-4D97-AF65-F5344CB8AC3E}">
        <p14:creationId xmlns:p14="http://schemas.microsoft.com/office/powerpoint/2010/main" val="1683523587"/>
      </p:ext>
    </p:extLst>
  </p:cSld>
  <p:clrMapOvr>
    <a:masterClrMapping/>
  </p:clrMapOvr>
</p:sld>
</file>

<file path=ppt/theme/theme1.xml><?xml version="1.0" encoding="utf-8"?>
<a:theme xmlns:a="http://schemas.openxmlformats.org/drawingml/2006/main" name="Watermark">
  <a:themeElements>
    <a:clrScheme name="">
      <a:dk1>
        <a:srgbClr val="000000"/>
      </a:dk1>
      <a:lt1>
        <a:srgbClr val="FFFFFF"/>
      </a:lt1>
      <a:dk2>
        <a:srgbClr val="400080"/>
      </a:dk2>
      <a:lt2>
        <a:srgbClr val="808080"/>
      </a:lt2>
      <a:accent1>
        <a:srgbClr val="B7A3CB"/>
      </a:accent1>
      <a:accent2>
        <a:srgbClr val="EBE0F6"/>
      </a:accent2>
      <a:accent3>
        <a:srgbClr val="FFFFFF"/>
      </a:accent3>
      <a:accent4>
        <a:srgbClr val="000000"/>
      </a:accent4>
      <a:accent5>
        <a:srgbClr val="D8CEE2"/>
      </a:accent5>
      <a:accent6>
        <a:srgbClr val="D5CBDF"/>
      </a:accent6>
      <a:hlink>
        <a:srgbClr val="6767FF"/>
      </a:hlink>
      <a:folHlink>
        <a:srgbClr val="D51A21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10">
        <a:dk1>
          <a:srgbClr val="00408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356C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D51A2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11">
        <a:dk1>
          <a:srgbClr val="000000"/>
        </a:dk1>
        <a:lt1>
          <a:srgbClr val="FFFFFF"/>
        </a:lt1>
        <a:dk2>
          <a:srgbClr val="400080"/>
        </a:dk2>
        <a:lt2>
          <a:srgbClr val="808080"/>
        </a:lt2>
        <a:accent1>
          <a:srgbClr val="CEB7E5"/>
        </a:accent1>
        <a:accent2>
          <a:srgbClr val="E3CDF4"/>
        </a:accent2>
        <a:accent3>
          <a:srgbClr val="FFFFFF"/>
        </a:accent3>
        <a:accent4>
          <a:srgbClr val="000000"/>
        </a:accent4>
        <a:accent5>
          <a:srgbClr val="E3D8F0"/>
        </a:accent5>
        <a:accent6>
          <a:srgbClr val="CEBADD"/>
        </a:accent6>
        <a:hlink>
          <a:srgbClr val="6767FF"/>
        </a:hlink>
        <a:folHlink>
          <a:srgbClr val="D51A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Selling a Product or Service">
  <a:themeElements>
    <a:clrScheme name="Selling a Product or Service 1">
      <a:dk1>
        <a:srgbClr val="808080"/>
      </a:dk1>
      <a:lt1>
        <a:srgbClr val="F8F8F8"/>
      </a:lt1>
      <a:dk2>
        <a:srgbClr val="000000"/>
      </a:dk2>
      <a:lt2>
        <a:srgbClr val="FFFFFF"/>
      </a:lt2>
      <a:accent1>
        <a:srgbClr val="6699FF"/>
      </a:accent1>
      <a:accent2>
        <a:srgbClr val="9933FF"/>
      </a:accent2>
      <a:accent3>
        <a:srgbClr val="AAAAAA"/>
      </a:accent3>
      <a:accent4>
        <a:srgbClr val="D4D4D4"/>
      </a:accent4>
      <a:accent5>
        <a:srgbClr val="B8CAFF"/>
      </a:accent5>
      <a:accent6>
        <a:srgbClr val="8A2DE7"/>
      </a:accent6>
      <a:hlink>
        <a:srgbClr val="00FFFF"/>
      </a:hlink>
      <a:folHlink>
        <a:srgbClr val="0099CC"/>
      </a:folHlink>
    </a:clrScheme>
    <a:fontScheme name="Selling a Product or Servic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elling a Product or Service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lling a Product or Service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lling a Product or Serv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lling a Product or Service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3_Selling a Product or Service">
  <a:themeElements>
    <a:clrScheme name="1_Selling a Product or Service 1">
      <a:dk1>
        <a:srgbClr val="808080"/>
      </a:dk1>
      <a:lt1>
        <a:srgbClr val="F8F8F8"/>
      </a:lt1>
      <a:dk2>
        <a:srgbClr val="000000"/>
      </a:dk2>
      <a:lt2>
        <a:srgbClr val="FFFFFF"/>
      </a:lt2>
      <a:accent1>
        <a:srgbClr val="6699FF"/>
      </a:accent1>
      <a:accent2>
        <a:srgbClr val="9933FF"/>
      </a:accent2>
      <a:accent3>
        <a:srgbClr val="AAAAAA"/>
      </a:accent3>
      <a:accent4>
        <a:srgbClr val="D4D4D4"/>
      </a:accent4>
      <a:accent5>
        <a:srgbClr val="B8CAFF"/>
      </a:accent5>
      <a:accent6>
        <a:srgbClr val="8A2DE7"/>
      </a:accent6>
      <a:hlink>
        <a:srgbClr val="00FFFF"/>
      </a:hlink>
      <a:folHlink>
        <a:srgbClr val="0099CC"/>
      </a:folHlink>
    </a:clrScheme>
    <a:fontScheme name="1_Selling a Product or Servic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Selling a Product or Service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elling a Product or Service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elling a Product or Serv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elling a Product or Service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Watermark">
  <a:themeElements>
    <a:clrScheme name="">
      <a:dk1>
        <a:srgbClr val="000000"/>
      </a:dk1>
      <a:lt1>
        <a:srgbClr val="FFFFFF"/>
      </a:lt1>
      <a:dk2>
        <a:srgbClr val="400080"/>
      </a:dk2>
      <a:lt2>
        <a:srgbClr val="808080"/>
      </a:lt2>
      <a:accent1>
        <a:srgbClr val="B7A3CB"/>
      </a:accent1>
      <a:accent2>
        <a:srgbClr val="EBE0F6"/>
      </a:accent2>
      <a:accent3>
        <a:srgbClr val="FFFFFF"/>
      </a:accent3>
      <a:accent4>
        <a:srgbClr val="000000"/>
      </a:accent4>
      <a:accent5>
        <a:srgbClr val="D8CEE2"/>
      </a:accent5>
      <a:accent6>
        <a:srgbClr val="D5CBDF"/>
      </a:accent6>
      <a:hlink>
        <a:srgbClr val="6767FF"/>
      </a:hlink>
      <a:folHlink>
        <a:srgbClr val="D51A21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10">
        <a:dk1>
          <a:srgbClr val="00408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356C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D51A2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11">
        <a:dk1>
          <a:srgbClr val="000000"/>
        </a:dk1>
        <a:lt1>
          <a:srgbClr val="FFFFFF"/>
        </a:lt1>
        <a:dk2>
          <a:srgbClr val="400080"/>
        </a:dk2>
        <a:lt2>
          <a:srgbClr val="808080"/>
        </a:lt2>
        <a:accent1>
          <a:srgbClr val="CEB7E5"/>
        </a:accent1>
        <a:accent2>
          <a:srgbClr val="E3CDF4"/>
        </a:accent2>
        <a:accent3>
          <a:srgbClr val="FFFFFF"/>
        </a:accent3>
        <a:accent4>
          <a:srgbClr val="000000"/>
        </a:accent4>
        <a:accent5>
          <a:srgbClr val="E3D8F0"/>
        </a:accent5>
        <a:accent6>
          <a:srgbClr val="CEBADD"/>
        </a:accent6>
        <a:hlink>
          <a:srgbClr val="6767FF"/>
        </a:hlink>
        <a:folHlink>
          <a:srgbClr val="D51A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28716</TotalTime>
  <Words>2710</Words>
  <Application>Microsoft Macintosh PowerPoint</Application>
  <PresentationFormat>On-screen Show (4:3)</PresentationFormat>
  <Paragraphs>512</Paragraphs>
  <Slides>51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70" baseType="lpstr">
      <vt:lpstr>ＭＳ Ｐゴシック</vt:lpstr>
      <vt:lpstr>Apple Chancery</vt:lpstr>
      <vt:lpstr>Arial</vt:lpstr>
      <vt:lpstr>Calibri</vt:lpstr>
      <vt:lpstr>Cambria Math</vt:lpstr>
      <vt:lpstr>Helvetica Neue</vt:lpstr>
      <vt:lpstr>Helvetica Neue Black Condensed</vt:lpstr>
      <vt:lpstr>Symbol</vt:lpstr>
      <vt:lpstr>Tahoma</vt:lpstr>
      <vt:lpstr>Times New Roman</vt:lpstr>
      <vt:lpstr>Wingdings</vt:lpstr>
      <vt:lpstr>Watermark</vt:lpstr>
      <vt:lpstr>3_Office Theme</vt:lpstr>
      <vt:lpstr>3_Selling a Product or Service</vt:lpstr>
      <vt:lpstr>Office Theme</vt:lpstr>
      <vt:lpstr>1_Office Theme</vt:lpstr>
      <vt:lpstr>13_Selling a Product or Service</vt:lpstr>
      <vt:lpstr>1_Watermark</vt:lpstr>
      <vt:lpstr>Equation</vt:lpstr>
      <vt:lpstr>The stochastic δN formalism</vt:lpstr>
      <vt:lpstr>outline</vt:lpstr>
      <vt:lpstr>Correlation functions in stochastic inflation Vennin &amp; Starobinsky, arXiv:1506.04732</vt:lpstr>
      <vt:lpstr>Correlation functions in stochastic inflation Vennin &amp; Starobinsky, arXiv:1506.04732</vt:lpstr>
      <vt:lpstr>Correlation functions in stochastic inflation Vennin &amp; Starobinsky, arXiv:1506.04732</vt:lpstr>
      <vt:lpstr>Classical inflation:</vt:lpstr>
      <vt:lpstr>Slow-roll inflation:</vt:lpstr>
      <vt:lpstr>Slow-roll inflation:</vt:lpstr>
      <vt:lpstr>Ultra-slow-roll inflation: Inoue &amp; Yokoyama, hep-ph/0104083; Kinney gr-qc/0503017</vt:lpstr>
      <vt:lpstr>quantum fluctuations  ESA Planck collaboration</vt:lpstr>
      <vt:lpstr>two semi-classical approaches to studying classical background + quantum fluctuations</vt:lpstr>
      <vt:lpstr>quantum fluctuations</vt:lpstr>
      <vt:lpstr>Wave equation for massless field in FRW cosmology:</vt:lpstr>
      <vt:lpstr>N for primordial density fluctuations</vt:lpstr>
      <vt:lpstr>Classical vs quantum inflation</vt:lpstr>
      <vt:lpstr>Classical vs quantum inflation</vt:lpstr>
      <vt:lpstr>Classical vs quantum inflation</vt:lpstr>
      <vt:lpstr>two semi-classical approaches to studying classical background + quantum fluctuations</vt:lpstr>
      <vt:lpstr>Wave equation for massless field in FRW cosmology:</vt:lpstr>
      <vt:lpstr>Stochastic inflation:</vt:lpstr>
      <vt:lpstr>Stochastic inflation:</vt:lpstr>
      <vt:lpstr>Stochastic inflation:</vt:lpstr>
      <vt:lpstr>Stochastic inflation:</vt:lpstr>
      <vt:lpstr>Stochastic inflation:</vt:lpstr>
      <vt:lpstr>Stochastic inflation:</vt:lpstr>
      <vt:lpstr>Stochastic δN:</vt:lpstr>
      <vt:lpstr>PowerPoint Presentation</vt:lpstr>
      <vt:lpstr>PowerPoint Presentation</vt:lpstr>
      <vt:lpstr>Pattison, Vennin, Assadullahi &amp; Wands (2017)</vt:lpstr>
      <vt:lpstr>Full PDF for δN   Pattison et al (2017)</vt:lpstr>
      <vt:lpstr>Pattison, Vennin, Assadullahi &amp; Wands (2017)</vt:lpstr>
      <vt:lpstr>exponential tail of inflationary fluctuations </vt:lpstr>
      <vt:lpstr>beyond slow-roll</vt:lpstr>
      <vt:lpstr>stochastic collapse Frion, Miranda &amp; Wands (2019) Grain &amp; Vennin (2020)</vt:lpstr>
      <vt:lpstr>summary</vt:lpstr>
      <vt:lpstr>open questions</vt:lpstr>
      <vt:lpstr>PowerPoint Presentation</vt:lpstr>
      <vt:lpstr>Stochastic inflation:</vt:lpstr>
      <vt:lpstr>Stochastic inflation:</vt:lpstr>
      <vt:lpstr>Stochastic inflation:</vt:lpstr>
      <vt:lpstr>separate universe approach</vt:lpstr>
      <vt:lpstr>failure of the separate universe approach beyond slow-roll? Cruces, Germani &amp; Prokopec arXiv:1807.09057</vt:lpstr>
      <vt:lpstr>consistency of separate universe approach</vt:lpstr>
      <vt:lpstr>spatially-flat (Sasaki-Mukhanov) gauge vs uniform-N</vt:lpstr>
      <vt:lpstr>further work:</vt:lpstr>
      <vt:lpstr>Infinite inflation and number of fields (D)</vt:lpstr>
      <vt:lpstr>Stochastic δN</vt:lpstr>
      <vt:lpstr>Stochastic N  Vennin &amp; Starobinsky (2015)</vt:lpstr>
      <vt:lpstr>PowerPoint Presentation</vt:lpstr>
      <vt:lpstr>Higher-order moments of stochastic δN</vt:lpstr>
      <vt:lpstr>Seeing quantum fluctuations  ESA Planck collaboration</vt:lpstr>
    </vt:vector>
  </TitlesOfParts>
  <Company>ICG - University of Portsmouth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Vincent Vennin</dc:creator>
  <cp:lastModifiedBy>dwands</cp:lastModifiedBy>
  <cp:revision>383</cp:revision>
  <cp:lastPrinted>2020-05-17T17:21:16Z</cp:lastPrinted>
  <dcterms:created xsi:type="dcterms:W3CDTF">2016-04-09T13:30:37Z</dcterms:created>
  <dcterms:modified xsi:type="dcterms:W3CDTF">2020-05-18T11:17:07Z</dcterms:modified>
</cp:coreProperties>
</file>