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</p:sldMasterIdLst>
  <p:notesMasterIdLst>
    <p:notesMasterId r:id="rId39"/>
  </p:notesMasterIdLst>
  <p:handoutMasterIdLst>
    <p:handoutMasterId r:id="rId40"/>
  </p:handoutMasterIdLst>
  <p:sldIdLst>
    <p:sldId id="644" r:id="rId9"/>
    <p:sldId id="702" r:id="rId10"/>
    <p:sldId id="727" r:id="rId11"/>
    <p:sldId id="728" r:id="rId12"/>
    <p:sldId id="729" r:id="rId13"/>
    <p:sldId id="703" r:id="rId14"/>
    <p:sldId id="705" r:id="rId15"/>
    <p:sldId id="752" r:id="rId16"/>
    <p:sldId id="706" r:id="rId17"/>
    <p:sldId id="737" r:id="rId18"/>
    <p:sldId id="738" r:id="rId19"/>
    <p:sldId id="740" r:id="rId20"/>
    <p:sldId id="708" r:id="rId21"/>
    <p:sldId id="742" r:id="rId22"/>
    <p:sldId id="709" r:id="rId23"/>
    <p:sldId id="757" r:id="rId24"/>
    <p:sldId id="758" r:id="rId25"/>
    <p:sldId id="759" r:id="rId26"/>
    <p:sldId id="722" r:id="rId27"/>
    <p:sldId id="724" r:id="rId28"/>
    <p:sldId id="761" r:id="rId29"/>
    <p:sldId id="701" r:id="rId30"/>
    <p:sldId id="751" r:id="rId31"/>
    <p:sldId id="741" r:id="rId32"/>
    <p:sldId id="753" r:id="rId33"/>
    <p:sldId id="754" r:id="rId34"/>
    <p:sldId id="755" r:id="rId35"/>
    <p:sldId id="734" r:id="rId36"/>
    <p:sldId id="735" r:id="rId37"/>
    <p:sldId id="736" r:id="rId38"/>
  </p:sldIdLst>
  <p:sldSz cx="12192000" cy="6858000"/>
  <p:notesSz cx="6858000" cy="987425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0000"/>
    <a:srgbClr val="FFCC00"/>
    <a:srgbClr val="339933"/>
    <a:srgbClr val="FF6600"/>
    <a:srgbClr val="FF6699"/>
    <a:srgbClr val="0000FF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1" autoAdjust="0"/>
    <p:restoredTop sz="94394" autoAdjust="0"/>
  </p:normalViewPr>
  <p:slideViewPr>
    <p:cSldViewPr>
      <p:cViewPr varScale="1">
        <p:scale>
          <a:sx n="86" d="100"/>
          <a:sy n="86" d="100"/>
        </p:scale>
        <p:origin x="70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11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OS%20X:Users:Salleh:Documents:Work:TRIROC1a:mesures:Coincidence_measurement:coincidence_measure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2 channels coincidence</a:t>
            </a:r>
            <a:r>
              <a:rPr lang="fr-FR" baseline="0"/>
              <a:t> </a:t>
            </a:r>
            <a:endParaRPr lang="fr-FR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Threshold 3.3pe - Async Inputs</c:v>
          </c:tx>
          <c:xVal>
            <c:numRef>
              <c:f>Feuil1!$C$5:$C$11</c:f>
              <c:numCache>
                <c:formatCode>General</c:formatCode>
                <c:ptCount val="7"/>
                <c:pt idx="0">
                  <c:v>4.0999999999999996</c:v>
                </c:pt>
                <c:pt idx="1">
                  <c:v>5.2</c:v>
                </c:pt>
                <c:pt idx="2">
                  <c:v>10.4</c:v>
                </c:pt>
                <c:pt idx="3">
                  <c:v>20.8</c:v>
                </c:pt>
                <c:pt idx="4">
                  <c:v>41.5</c:v>
                </c:pt>
                <c:pt idx="5">
                  <c:v>52.2</c:v>
                </c:pt>
                <c:pt idx="6">
                  <c:v>104.1</c:v>
                </c:pt>
              </c:numCache>
            </c:numRef>
          </c:xVal>
          <c:yVal>
            <c:numRef>
              <c:f>Feuil1!$D$5:$D$11</c:f>
              <c:numCache>
                <c:formatCode>General</c:formatCode>
                <c:ptCount val="7"/>
                <c:pt idx="0">
                  <c:v>293.8</c:v>
                </c:pt>
                <c:pt idx="1">
                  <c:v>210.2</c:v>
                </c:pt>
                <c:pt idx="2">
                  <c:v>163.5</c:v>
                </c:pt>
                <c:pt idx="3">
                  <c:v>131.19999999999999</c:v>
                </c:pt>
                <c:pt idx="4">
                  <c:v>133.30000000000001</c:v>
                </c:pt>
                <c:pt idx="5">
                  <c:v>143.19999999999999</c:v>
                </c:pt>
                <c:pt idx="6">
                  <c:v>129.19999999999999</c:v>
                </c:pt>
              </c:numCache>
            </c:numRef>
          </c:yVal>
          <c:smooth val="1"/>
        </c:ser>
        <c:ser>
          <c:idx val="1"/>
          <c:order val="1"/>
          <c:tx>
            <c:v>Threshold 3.3pe - Sync Inputs</c:v>
          </c:tx>
          <c:xVal>
            <c:numRef>
              <c:f>Feuil1!$C$5:$C$11</c:f>
              <c:numCache>
                <c:formatCode>General</c:formatCode>
                <c:ptCount val="7"/>
                <c:pt idx="0">
                  <c:v>4.0999999999999996</c:v>
                </c:pt>
                <c:pt idx="1">
                  <c:v>5.2</c:v>
                </c:pt>
                <c:pt idx="2">
                  <c:v>10.4</c:v>
                </c:pt>
                <c:pt idx="3">
                  <c:v>20.8</c:v>
                </c:pt>
                <c:pt idx="4">
                  <c:v>41.5</c:v>
                </c:pt>
                <c:pt idx="5">
                  <c:v>52.2</c:v>
                </c:pt>
                <c:pt idx="6">
                  <c:v>104.1</c:v>
                </c:pt>
              </c:numCache>
            </c:numRef>
          </c:xVal>
          <c:yVal>
            <c:numRef>
              <c:f>Feuil1!$E$5:$E$11</c:f>
              <c:numCache>
                <c:formatCode>General</c:formatCode>
                <c:ptCount val="7"/>
                <c:pt idx="0">
                  <c:v>189.7</c:v>
                </c:pt>
                <c:pt idx="1">
                  <c:v>98.07</c:v>
                </c:pt>
                <c:pt idx="2">
                  <c:v>64.569999999999993</c:v>
                </c:pt>
                <c:pt idx="3">
                  <c:v>73.06</c:v>
                </c:pt>
                <c:pt idx="4">
                  <c:v>55.31</c:v>
                </c:pt>
                <c:pt idx="5">
                  <c:v>54.32</c:v>
                </c:pt>
                <c:pt idx="6">
                  <c:v>56.94</c:v>
                </c:pt>
              </c:numCache>
            </c:numRef>
          </c:yVal>
          <c:smooth val="1"/>
        </c:ser>
        <c:ser>
          <c:idx val="2"/>
          <c:order val="2"/>
          <c:tx>
            <c:v>Threshold 5.2pe - Async Inputs</c:v>
          </c:tx>
          <c:xVal>
            <c:numRef>
              <c:f>Feuil1!$C$5:$C$11</c:f>
              <c:numCache>
                <c:formatCode>General</c:formatCode>
                <c:ptCount val="7"/>
                <c:pt idx="0">
                  <c:v>4.0999999999999996</c:v>
                </c:pt>
                <c:pt idx="1">
                  <c:v>5.2</c:v>
                </c:pt>
                <c:pt idx="2">
                  <c:v>10.4</c:v>
                </c:pt>
                <c:pt idx="3">
                  <c:v>20.8</c:v>
                </c:pt>
                <c:pt idx="4">
                  <c:v>41.5</c:v>
                </c:pt>
                <c:pt idx="5">
                  <c:v>52.2</c:v>
                </c:pt>
                <c:pt idx="6">
                  <c:v>104.1</c:v>
                </c:pt>
              </c:numCache>
            </c:numRef>
          </c:xVal>
          <c:yVal>
            <c:numRef>
              <c:f>Feuil1!$F$5:$F$11</c:f>
              <c:numCache>
                <c:formatCode>General</c:formatCode>
                <c:ptCount val="7"/>
                <c:pt idx="2">
                  <c:v>153.6</c:v>
                </c:pt>
                <c:pt idx="3">
                  <c:v>131</c:v>
                </c:pt>
                <c:pt idx="4">
                  <c:v>123.2</c:v>
                </c:pt>
                <c:pt idx="5">
                  <c:v>131.9</c:v>
                </c:pt>
                <c:pt idx="6">
                  <c:v>129</c:v>
                </c:pt>
              </c:numCache>
            </c:numRef>
          </c:yVal>
          <c:smooth val="1"/>
        </c:ser>
        <c:ser>
          <c:idx val="3"/>
          <c:order val="3"/>
          <c:tx>
            <c:v>Threshold 3.3pe - Sync Inputs</c:v>
          </c:tx>
          <c:xVal>
            <c:numRef>
              <c:f>Feuil1!$C$5:$C$11</c:f>
              <c:numCache>
                <c:formatCode>General</c:formatCode>
                <c:ptCount val="7"/>
                <c:pt idx="0">
                  <c:v>4.0999999999999996</c:v>
                </c:pt>
                <c:pt idx="1">
                  <c:v>5.2</c:v>
                </c:pt>
                <c:pt idx="2">
                  <c:v>10.4</c:v>
                </c:pt>
                <c:pt idx="3">
                  <c:v>20.8</c:v>
                </c:pt>
                <c:pt idx="4">
                  <c:v>41.5</c:v>
                </c:pt>
                <c:pt idx="5">
                  <c:v>52.2</c:v>
                </c:pt>
                <c:pt idx="6">
                  <c:v>104.1</c:v>
                </c:pt>
              </c:numCache>
            </c:numRef>
          </c:xVal>
          <c:yVal>
            <c:numRef>
              <c:f>Feuil1!$G$5:$G$11</c:f>
              <c:numCache>
                <c:formatCode>General</c:formatCode>
                <c:ptCount val="7"/>
                <c:pt idx="2">
                  <c:v>68.5</c:v>
                </c:pt>
                <c:pt idx="3">
                  <c:v>53.54</c:v>
                </c:pt>
                <c:pt idx="4">
                  <c:v>49.44</c:v>
                </c:pt>
                <c:pt idx="5">
                  <c:v>52.68</c:v>
                </c:pt>
                <c:pt idx="6">
                  <c:v>51.31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296496"/>
        <c:axId val="440296888"/>
      </c:scatterChart>
      <c:valAx>
        <c:axId val="4402964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Input</a:t>
                </a:r>
                <a:r>
                  <a:rPr lang="fr-FR" sz="1400" baseline="0"/>
                  <a:t> Charge (p.e)</a:t>
                </a:r>
                <a:endParaRPr lang="fr-FR" sz="14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40296888"/>
        <c:crosses val="autoZero"/>
        <c:crossBetween val="midCat"/>
      </c:valAx>
      <c:valAx>
        <c:axId val="440296888"/>
        <c:scaling>
          <c:orientation val="minMax"/>
        </c:scaling>
        <c:delete val="0"/>
        <c:axPos val="l"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Coincidence Sigma (ps)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402964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0269137436576"/>
          <c:y val="0.16512473868611"/>
          <c:w val="0.311052283256122"/>
          <c:h val="0.26493987049028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72547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853" y="1"/>
            <a:ext cx="2972547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78408"/>
            <a:ext cx="2972547" cy="49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853" y="9378408"/>
            <a:ext cx="2972547" cy="49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72547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>
            <a:lvl1pPr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3" y="1"/>
            <a:ext cx="2972547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>
            <a:lvl1pPr algn="r"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39775"/>
            <a:ext cx="6583362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2" y="4689993"/>
            <a:ext cx="5487040" cy="444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78408"/>
            <a:ext cx="2972547" cy="49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b" anchorCtr="0" compatLnSpc="1">
            <a:prstTxWarp prst="textNoShape">
              <a:avLst/>
            </a:prstTxWarp>
          </a:bodyPr>
          <a:lstStyle>
            <a:lvl1pPr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3" y="9378408"/>
            <a:ext cx="2972547" cy="49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270" tIns="44634" rIns="89270" bIns="44634" numCol="1" anchor="b" anchorCtr="0" compatLnSpc="1">
            <a:prstTxWarp prst="textNoShape">
              <a:avLst/>
            </a:prstTxWarp>
          </a:bodyPr>
          <a:lstStyle>
            <a:lvl1pPr algn="r" defTabSz="892321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39775"/>
            <a:ext cx="6583362" cy="37036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343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686602"/>
            <a:ext cx="2971800" cy="457273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mtClean="0">
                <a:solidFill>
                  <a:prstClr val="black"/>
                </a:solidFill>
                <a:latin typeface="Calibri"/>
              </a:rPr>
              <a:t>Autore, Evento, Luogo, Data</a:t>
            </a:r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37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AAED-DF9F-4DD7-B4EB-2732545A41D2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mtClean="0">
                <a:solidFill>
                  <a:prstClr val="black"/>
                </a:solidFill>
                <a:latin typeface="Calibri"/>
              </a:rPr>
              <a:t>Autore, Evento, Luogo, Data</a:t>
            </a:r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874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09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09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D3C04-D297-BE43-9D18-0C7C57DD40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5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05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go_final_seu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76" y="2"/>
            <a:ext cx="1896024" cy="1420073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11220"/>
            <a:ext cx="10972800" cy="93094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21665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670304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59E8-63CE-584B-BDA7-BB6C22A8B35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989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C. de La Taille        SiPM workshop Bari  3 oct 2019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/>
              <a:t>C. de La Taille        SiPM workshop Bari  3 oct 2019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96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tmp"/><Relationship Id="rId4" Type="http://schemas.openxmlformats.org/officeDocument/2006/relationships/image" Target="../media/image5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-flc.desy.de/hcal/cerntestbeam/img076.jpeg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5.png"/><Relationship Id="rId4" Type="http://schemas.openxmlformats.org/officeDocument/2006/relationships/image" Target="../media/image61.wmf"/><Relationship Id="rId9" Type="http://schemas.openxmlformats.org/officeDocument/2006/relationships/image" Target="../media/image10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tmp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jpeg"/><Relationship Id="rId9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7794" y="4581128"/>
            <a:ext cx="10009111" cy="1305950"/>
          </a:xfrm>
        </p:spPr>
        <p:txBody>
          <a:bodyPr/>
          <a:lstStyle/>
          <a:p>
            <a:r>
              <a:rPr lang="fr-FR" sz="2000" b="0" i="1" dirty="0" smtClean="0">
                <a:solidFill>
                  <a:srgbClr val="FF0000"/>
                </a:solidFill>
              </a:rPr>
              <a:t>C. de La Taille</a:t>
            </a:r>
          </a:p>
          <a:p>
            <a:endParaRPr lang="fr-FR" sz="2000" b="0" i="1" dirty="0" smtClean="0">
              <a:solidFill>
                <a:srgbClr val="FF0000"/>
              </a:solidFill>
            </a:endParaRPr>
          </a:p>
          <a:p>
            <a:r>
              <a:rPr lang="fr-FR" sz="1600" b="0" i="1" dirty="0" smtClean="0">
                <a:solidFill>
                  <a:srgbClr val="FF0000"/>
                </a:solidFill>
              </a:rPr>
              <a:t>Professor of </a:t>
            </a:r>
            <a:r>
              <a:rPr lang="fr-FR" sz="1600" b="0" i="1" dirty="0" err="1" smtClean="0">
                <a:solidFill>
                  <a:srgbClr val="FF0000"/>
                </a:solidFill>
              </a:rPr>
              <a:t>microelectronics</a:t>
            </a:r>
            <a:r>
              <a:rPr lang="fr-FR" sz="1600" b="0" i="1" dirty="0" smtClean="0">
                <a:solidFill>
                  <a:srgbClr val="FF0000"/>
                </a:solidFill>
              </a:rPr>
              <a:t> at Ecole Polytechnique</a:t>
            </a:r>
          </a:p>
          <a:p>
            <a:r>
              <a:rPr lang="fr-FR" sz="1600" b="0" i="1" dirty="0" err="1" smtClean="0">
                <a:solidFill>
                  <a:srgbClr val="FF0000"/>
                </a:solidFill>
              </a:rPr>
              <a:t>Director</a:t>
            </a:r>
            <a:r>
              <a:rPr lang="fr-FR" sz="1600" b="0" i="1" dirty="0" smtClean="0">
                <a:solidFill>
                  <a:srgbClr val="FF0000"/>
                </a:solidFill>
              </a:rPr>
              <a:t> of OMEGA national design center for IN2P3</a:t>
            </a:r>
          </a:p>
          <a:p>
            <a:endParaRPr lang="fr-FR" sz="2000" b="0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79376" y="1988840"/>
            <a:ext cx="11438467" cy="2085975"/>
          </a:xfrm>
        </p:spPr>
        <p:txBody>
          <a:bodyPr/>
          <a:lstStyle/>
          <a:p>
            <a:r>
              <a:rPr lang="en-US" dirty="0" smtClean="0"/>
              <a:t>OMEGA </a:t>
            </a:r>
            <a:r>
              <a:rPr lang="en-US" dirty="0" err="1" smtClean="0"/>
              <a:t>SiPM</a:t>
            </a:r>
            <a:r>
              <a:rPr lang="en-US" dirty="0" smtClean="0"/>
              <a:t> readout ASICs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err="1" smtClean="0"/>
              <a:t>SiPM</a:t>
            </a:r>
            <a:r>
              <a:rPr lang="en-US" sz="2800" dirty="0" smtClean="0"/>
              <a:t> workshop Bari 2-4 </a:t>
            </a:r>
            <a:r>
              <a:rPr lang="en-US" sz="2800" dirty="0" err="1" smtClean="0"/>
              <a:t>oct</a:t>
            </a:r>
            <a:r>
              <a:rPr lang="en-US" sz="2800" dirty="0" smtClean="0"/>
              <a:t>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5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Timing </a:t>
            </a:r>
            <a:r>
              <a:rPr lang="fr-FR" dirty="0" err="1" smtClean="0"/>
              <a:t>optimization</a:t>
            </a:r>
            <a:r>
              <a:rPr lang="fr-FR" dirty="0" smtClean="0"/>
              <a:t> : </a:t>
            </a:r>
            <a:r>
              <a:rPr lang="fr-FR" dirty="0" err="1" smtClean="0"/>
              <a:t>getting</a:t>
            </a:r>
            <a:r>
              <a:rPr lang="fr-FR" dirty="0" smtClean="0"/>
              <a:t> the speed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 err="1"/>
              <a:t>Jitter</a:t>
            </a:r>
            <a:r>
              <a:rPr lang="fr-FR" sz="2000" dirty="0"/>
              <a:t> due to </a:t>
            </a:r>
            <a:r>
              <a:rPr lang="fr-FR" sz="2000" dirty="0" err="1"/>
              <a:t>electronics</a:t>
            </a:r>
            <a:r>
              <a:rPr lang="fr-FR" sz="2000" dirty="0"/>
              <a:t> noise:</a:t>
            </a:r>
          </a:p>
          <a:p>
            <a:endParaRPr lang="fr-FR" sz="2000" dirty="0"/>
          </a:p>
          <a:p>
            <a:r>
              <a:rPr lang="fr-FR" sz="2000" dirty="0" err="1"/>
              <a:t>also</a:t>
            </a:r>
            <a:r>
              <a:rPr lang="fr-FR" sz="2000" dirty="0"/>
              <a:t> </a:t>
            </a:r>
            <a:r>
              <a:rPr lang="fr-FR" sz="2000" dirty="0" err="1"/>
              <a:t>presented</a:t>
            </a:r>
            <a:r>
              <a:rPr lang="fr-FR" sz="2000" dirty="0"/>
              <a:t> as  j = tr / (S/N)</a:t>
            </a:r>
          </a:p>
          <a:p>
            <a:r>
              <a:rPr lang="fr-FR" sz="2000" dirty="0" err="1"/>
              <a:t>dV</a:t>
            </a:r>
            <a:r>
              <a:rPr lang="fr-FR" sz="2000" dirty="0"/>
              <a:t>/</a:t>
            </a:r>
            <a:r>
              <a:rPr lang="fr-FR" sz="2000" dirty="0" err="1"/>
              <a:t>dt</a:t>
            </a:r>
            <a:r>
              <a:rPr lang="fr-FR" sz="2000" dirty="0"/>
              <a:t> </a:t>
            </a:r>
            <a:r>
              <a:rPr lang="fr-FR" sz="2000" dirty="0" err="1"/>
              <a:t>prop</a:t>
            </a:r>
            <a:r>
              <a:rPr lang="fr-FR" sz="2000" dirty="0"/>
              <a:t> to BW, N </a:t>
            </a:r>
            <a:r>
              <a:rPr lang="fr-FR" sz="2000" dirty="0" err="1"/>
              <a:t>prop</a:t>
            </a:r>
            <a:r>
              <a:rPr lang="fr-FR" sz="2000" dirty="0"/>
              <a:t> to √ BW =&gt; </a:t>
            </a:r>
            <a:r>
              <a:rPr lang="fr-FR" sz="2000" dirty="0" err="1"/>
              <a:t>jitter</a:t>
            </a:r>
            <a:r>
              <a:rPr lang="fr-FR" sz="2000" dirty="0"/>
              <a:t> </a:t>
            </a:r>
            <a:r>
              <a:rPr lang="fr-FR" sz="2000" dirty="0" err="1"/>
              <a:t>prop</a:t>
            </a:r>
            <a:r>
              <a:rPr lang="fr-FR" sz="2000" dirty="0"/>
              <a:t> to 1/√BW</a:t>
            </a:r>
          </a:p>
          <a:p>
            <a:endParaRPr lang="fr-FR" sz="2000" dirty="0"/>
          </a:p>
          <a:p>
            <a:pPr>
              <a:buFont typeface="Symbol" panose="05050102010706020507" pitchFamily="18" charset="2"/>
              <a:buChar char="Þ"/>
            </a:pPr>
            <a:r>
              <a:rPr lang="fr-FR" dirty="0" smtClean="0"/>
              <a:t>« the </a:t>
            </a:r>
            <a:r>
              <a:rPr lang="fr-FR" dirty="0" err="1" smtClean="0"/>
              <a:t>faster</a:t>
            </a:r>
            <a:r>
              <a:rPr lang="fr-FR" dirty="0" smtClean="0"/>
              <a:t> the amplifier the </a:t>
            </a:r>
            <a:r>
              <a:rPr lang="fr-FR" dirty="0" err="1" smtClean="0"/>
              <a:t>better</a:t>
            </a:r>
            <a:r>
              <a:rPr lang="fr-FR" dirty="0" smtClean="0"/>
              <a:t> the </a:t>
            </a:r>
            <a:r>
              <a:rPr lang="fr-FR" dirty="0" err="1" smtClean="0"/>
              <a:t>jitter</a:t>
            </a:r>
            <a:r>
              <a:rPr lang="fr-FR" dirty="0" smtClean="0"/>
              <a:t> ? »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dirty="0" smtClean="0"/>
              <a:t>« High </a:t>
            </a:r>
            <a:r>
              <a:rPr lang="fr-FR" dirty="0"/>
              <a:t>speed </a:t>
            </a:r>
            <a:r>
              <a:rPr lang="fr-FR" dirty="0" err="1" smtClean="0"/>
              <a:t>preamps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impedance</a:t>
            </a:r>
            <a:r>
              <a:rPr lang="fr-FR" dirty="0"/>
              <a:t> (50 </a:t>
            </a:r>
            <a:r>
              <a:rPr lang="el-GR" dirty="0" smtClean="0"/>
              <a:t>Ω </a:t>
            </a:r>
            <a:r>
              <a:rPr lang="fr-FR" dirty="0" smtClean="0"/>
              <a:t>or </a:t>
            </a:r>
            <a:r>
              <a:rPr lang="fr-FR" dirty="0" err="1"/>
              <a:t>less</a:t>
            </a:r>
            <a:r>
              <a:rPr lang="fr-FR" dirty="0" smtClean="0"/>
              <a:t>) »</a:t>
            </a:r>
          </a:p>
          <a:p>
            <a:pPr>
              <a:buFont typeface="Symbol" panose="05050102010706020507" pitchFamily="18" charset="2"/>
              <a:buChar char="Þ"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/>
              <a:t>NB : 	</a:t>
            </a:r>
            <a:r>
              <a:rPr lang="fr-FR" sz="1800" dirty="0"/>
              <a:t>tr = </a:t>
            </a:r>
            <a:r>
              <a:rPr lang="en-US" sz="1800" dirty="0"/>
              <a:t>t</a:t>
            </a:r>
            <a:r>
              <a:rPr lang="en-US" sz="1800" baseline="-25000" dirty="0"/>
              <a:t>10-90%</a:t>
            </a:r>
            <a:r>
              <a:rPr lang="fr-FR" sz="1800" dirty="0"/>
              <a:t> = 2.2 tau.  </a:t>
            </a:r>
          </a:p>
          <a:p>
            <a:pPr marL="0" indent="0">
              <a:buNone/>
            </a:pPr>
            <a:r>
              <a:rPr lang="fr-FR" sz="1800" dirty="0"/>
              <a:t>	f</a:t>
            </a:r>
            <a:r>
              <a:rPr lang="fr-FR" sz="1800" baseline="-25000" dirty="0"/>
              <a:t>-3dB</a:t>
            </a:r>
            <a:r>
              <a:rPr lang="fr-FR" sz="1800" dirty="0"/>
              <a:t> = 1/2</a:t>
            </a:r>
            <a:r>
              <a:rPr lang="el-GR" sz="1800" dirty="0"/>
              <a:t>π</a:t>
            </a:r>
            <a:r>
              <a:rPr lang="fr-FR" sz="1800" dirty="0"/>
              <a:t>tau = 0. 35 /</a:t>
            </a:r>
            <a:r>
              <a:rPr lang="en-US" sz="1800" dirty="0"/>
              <a:t> t</a:t>
            </a:r>
            <a:r>
              <a:rPr lang="en-US" sz="1800" baseline="-25000" dirty="0"/>
              <a:t>10-90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	 f</a:t>
            </a:r>
            <a:r>
              <a:rPr lang="fr-FR" sz="1800" baseline="-25000" dirty="0"/>
              <a:t>-3dB</a:t>
            </a:r>
            <a:r>
              <a:rPr lang="fr-FR" sz="1800" dirty="0"/>
              <a:t> = 1 GHz &lt;-&gt; </a:t>
            </a:r>
            <a:r>
              <a:rPr lang="en-US" sz="1800" dirty="0"/>
              <a:t>t</a:t>
            </a:r>
            <a:r>
              <a:rPr lang="en-US" sz="1800" baseline="-25000" dirty="0"/>
              <a:t>10-90% </a:t>
            </a:r>
            <a:r>
              <a:rPr lang="fr-FR" sz="1800" dirty="0"/>
              <a:t>= 300 </a:t>
            </a:r>
            <a:r>
              <a:rPr lang="fr-FR" sz="1800" dirty="0" err="1"/>
              <a:t>ps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	1 </a:t>
            </a:r>
            <a:r>
              <a:rPr lang="fr-FR" sz="1800" dirty="0" err="1"/>
              <a:t>ps</a:t>
            </a:r>
            <a:r>
              <a:rPr lang="fr-FR" sz="1800" dirty="0"/>
              <a:t> = 300 µm in </a:t>
            </a:r>
            <a:r>
              <a:rPr lang="fr-FR" sz="1800" dirty="0" err="1"/>
              <a:t>vaccum</a:t>
            </a:r>
            <a:r>
              <a:rPr lang="fr-FR" sz="1800" dirty="0"/>
              <a:t>	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	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/>
          </p:nvPr>
        </p:nvGraphicFramePr>
        <p:xfrm>
          <a:off x="7392144" y="764705"/>
          <a:ext cx="13604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Équation" r:id="rId3" imgW="647640" imgH="583920" progId="Equation.3">
                  <p:embed/>
                </p:oleObj>
              </mc:Choice>
              <mc:Fallback>
                <p:oleObj name="Équation" r:id="rId3" imgW="64764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2144" y="764705"/>
                        <a:ext cx="1360488" cy="109061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Capture d’écra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11180" b="46056"/>
          <a:stretch/>
        </p:blipFill>
        <p:spPr>
          <a:xfrm>
            <a:off x="6880424" y="4293096"/>
            <a:ext cx="3744416" cy="13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Preamp</a:t>
            </a:r>
            <a:r>
              <a:rPr lang="fr-FR" dirty="0" smtClean="0"/>
              <a:t> input </a:t>
            </a:r>
            <a:r>
              <a:rPr lang="fr-FR" dirty="0" err="1" smtClean="0"/>
              <a:t>impedance</a:t>
            </a:r>
            <a:r>
              <a:rPr lang="fr-FR" dirty="0" smtClean="0"/>
              <a:t> : </a:t>
            </a:r>
            <a:r>
              <a:rPr lang="fr-FR" dirty="0" err="1" smtClean="0"/>
              <a:t>examples</a:t>
            </a:r>
            <a:r>
              <a:rPr lang="fr-FR" dirty="0" smtClean="0"/>
              <a:t> of pulse </a:t>
            </a:r>
            <a:r>
              <a:rPr lang="fr-FR" dirty="0" err="1" smtClean="0"/>
              <a:t>shapes</a:t>
            </a:r>
            <a:endParaRPr lang="fr-FR" dirty="0" smtClean="0"/>
          </a:p>
        </p:txBody>
      </p:sp>
      <p:sp>
        <p:nvSpPr>
          <p:cNvPr id="157699" name="Espace réservé du contenu 10"/>
          <p:cNvSpPr>
            <a:spLocks noGrp="1"/>
          </p:cNvSpPr>
          <p:nvPr>
            <p:ph idx="1"/>
          </p:nvPr>
        </p:nvSpPr>
        <p:spPr>
          <a:xfrm>
            <a:off x="334433" y="688182"/>
            <a:ext cx="8324601" cy="5265738"/>
          </a:xfrm>
        </p:spPr>
        <p:txBody>
          <a:bodyPr/>
          <a:lstStyle/>
          <a:p>
            <a:r>
              <a:rPr lang="fr-FR" sz="2000" dirty="0" err="1"/>
              <a:t>SiPM</a:t>
            </a:r>
            <a:r>
              <a:rPr lang="fr-FR" sz="2000" dirty="0"/>
              <a:t> pulse : Q=160 </a:t>
            </a:r>
            <a:r>
              <a:rPr lang="fr-FR" sz="2000" dirty="0" err="1"/>
              <a:t>fC</a:t>
            </a:r>
            <a:r>
              <a:rPr lang="fr-FR" sz="2000" dirty="0"/>
              <a:t>, Cd=100 pF, L=0-10 nH, R</a:t>
            </a:r>
            <a:r>
              <a:rPr lang="fr-FR" sz="2000" baseline="-25000" dirty="0"/>
              <a:t>PA</a:t>
            </a:r>
            <a:r>
              <a:rPr lang="fr-FR" sz="2000" dirty="0"/>
              <a:t>=5-50 </a:t>
            </a:r>
            <a:r>
              <a:rPr lang="el-GR" sz="2000" dirty="0"/>
              <a:t>Ω</a:t>
            </a:r>
            <a:endParaRPr lang="fr-FR" sz="2000" dirty="0"/>
          </a:p>
          <a:p>
            <a:r>
              <a:rPr lang="fr-FR" sz="2000" dirty="0" err="1"/>
              <a:t>Sensitivity</a:t>
            </a:r>
            <a:r>
              <a:rPr lang="fr-FR" sz="2000" dirty="0"/>
              <a:t> to </a:t>
            </a:r>
            <a:r>
              <a:rPr lang="fr-FR" sz="2000" dirty="0" err="1"/>
              <a:t>parasitic</a:t>
            </a:r>
            <a:r>
              <a:rPr lang="fr-FR" sz="2000" dirty="0"/>
              <a:t> </a:t>
            </a:r>
            <a:r>
              <a:rPr lang="fr-FR" sz="2000" dirty="0" smtClean="0"/>
              <a:t>inductance : 1 mm = 1 nH</a:t>
            </a:r>
            <a:endParaRPr lang="fr-FR" sz="2000" dirty="0"/>
          </a:p>
          <a:p>
            <a:r>
              <a:rPr lang="fr-FR" sz="2000" dirty="0" err="1"/>
              <a:t>Choice</a:t>
            </a:r>
            <a:r>
              <a:rPr lang="fr-FR" sz="2000" dirty="0"/>
              <a:t> of R</a:t>
            </a:r>
            <a:r>
              <a:rPr lang="fr-FR" sz="2000" baseline="-25000" dirty="0"/>
              <a:t>PA</a:t>
            </a:r>
            <a:r>
              <a:rPr lang="fr-FR" sz="2000" dirty="0"/>
              <a:t> : </a:t>
            </a:r>
            <a:r>
              <a:rPr lang="fr-FR" sz="2000" dirty="0" err="1"/>
              <a:t>decay</a:t>
            </a:r>
            <a:r>
              <a:rPr lang="fr-FR" sz="2000" dirty="0"/>
              <a:t> time, </a:t>
            </a:r>
            <a:r>
              <a:rPr lang="fr-FR" sz="2000" dirty="0" err="1"/>
              <a:t>stability</a:t>
            </a:r>
            <a:endParaRPr lang="fr-FR" sz="2000" dirty="0"/>
          </a:p>
          <a:p>
            <a:r>
              <a:rPr lang="fr-FR" sz="2000" dirty="0"/>
              <a:t>Small R</a:t>
            </a:r>
            <a:r>
              <a:rPr lang="fr-FR" sz="2000" baseline="-25000" dirty="0"/>
              <a:t>PA</a:t>
            </a:r>
            <a:r>
              <a:rPr lang="fr-FR" sz="2000" dirty="0"/>
              <a:t> not </a:t>
            </a:r>
            <a:r>
              <a:rPr lang="fr-FR" sz="2000" dirty="0" err="1"/>
              <a:t>necessarily</a:t>
            </a:r>
            <a:r>
              <a:rPr lang="fr-FR" sz="2000" dirty="0"/>
              <a:t> the </a:t>
            </a:r>
            <a:r>
              <a:rPr lang="fr-FR" sz="2000" dirty="0" err="1"/>
              <a:t>fastest</a:t>
            </a:r>
            <a:endParaRPr lang="fr-FR" sz="2000" dirty="0"/>
          </a:p>
          <a:p>
            <a:r>
              <a:rPr lang="fr-FR" sz="2000" dirty="0" err="1"/>
              <a:t>Convolve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current</a:t>
            </a:r>
            <a:r>
              <a:rPr lang="fr-FR" sz="2000" dirty="0"/>
              <a:t> </a:t>
            </a:r>
            <a:r>
              <a:rPr lang="fr-FR" sz="2000" dirty="0" err="1"/>
              <a:t>shape</a:t>
            </a:r>
            <a:r>
              <a:rPr lang="fr-FR" sz="2000" dirty="0"/>
              <a:t>… (</a:t>
            </a:r>
            <a:r>
              <a:rPr lang="fr-FR" sz="2000" dirty="0" err="1"/>
              <a:t>here</a:t>
            </a:r>
            <a:r>
              <a:rPr lang="fr-FR" sz="2000" dirty="0"/>
              <a:t> delta)</a:t>
            </a:r>
          </a:p>
        </p:txBody>
      </p:sp>
      <p:sp>
        <p:nvSpPr>
          <p:cNvPr id="157701" name="Espace réservé du pied de page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400" smtClean="0"/>
              <a:t>C. de La Taille        SiPM workshop Bari  3 oct 2019</a:t>
            </a:r>
            <a:endParaRPr lang="fr-FR" sz="1400" dirty="0"/>
          </a:p>
        </p:txBody>
      </p:sp>
      <p:sp>
        <p:nvSpPr>
          <p:cNvPr id="157709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F82435-247A-44CB-A92D-01F8F9B34807}" type="slidenum">
              <a:rPr lang="fr-FR" sz="1400"/>
              <a:pPr eaLnBrk="1" hangingPunct="1"/>
              <a:t>11</a:t>
            </a:fld>
            <a:endParaRPr lang="fr-FR" sz="1400"/>
          </a:p>
        </p:txBody>
      </p:sp>
      <p:pic>
        <p:nvPicPr>
          <p:cNvPr id="157702" name="Imag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8" b="4665"/>
          <a:stretch>
            <a:fillRect/>
          </a:stretch>
        </p:blipFill>
        <p:spPr bwMode="auto">
          <a:xfrm>
            <a:off x="1601788" y="2997201"/>
            <a:ext cx="504031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Imag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0" r="7355" b="6252"/>
          <a:stretch>
            <a:fillRect/>
          </a:stretch>
        </p:blipFill>
        <p:spPr bwMode="auto">
          <a:xfrm>
            <a:off x="7146925" y="2997201"/>
            <a:ext cx="31686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4" name="ZoneTexte 13"/>
          <p:cNvSpPr txBox="1">
            <a:spLocks noChangeArrowheads="1"/>
          </p:cNvSpPr>
          <p:nvPr/>
        </p:nvSpPr>
        <p:spPr bwMode="auto">
          <a:xfrm>
            <a:off x="4578351" y="4349751"/>
            <a:ext cx="595313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RC</a:t>
            </a:r>
          </a:p>
        </p:txBody>
      </p:sp>
      <p:sp>
        <p:nvSpPr>
          <p:cNvPr id="157705" name="ZoneTexte 14"/>
          <p:cNvSpPr txBox="1">
            <a:spLocks noChangeArrowheads="1"/>
          </p:cNvSpPr>
          <p:nvPr/>
        </p:nvSpPr>
        <p:spPr bwMode="auto">
          <a:xfrm>
            <a:off x="2249489" y="4262439"/>
            <a:ext cx="663575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L/R</a:t>
            </a:r>
          </a:p>
        </p:txBody>
      </p:sp>
      <p:sp>
        <p:nvSpPr>
          <p:cNvPr id="157706" name="ZoneTexte 15"/>
          <p:cNvSpPr txBox="1">
            <a:spLocks noChangeArrowheads="1"/>
          </p:cNvSpPr>
          <p:nvPr/>
        </p:nvSpPr>
        <p:spPr bwMode="auto">
          <a:xfrm>
            <a:off x="3222625" y="5697538"/>
            <a:ext cx="850900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Q/Cd</a:t>
            </a:r>
          </a:p>
        </p:txBody>
      </p:sp>
      <p:sp>
        <p:nvSpPr>
          <p:cNvPr id="157707" name="ZoneTexte 16"/>
          <p:cNvSpPr txBox="1">
            <a:spLocks noChangeArrowheads="1"/>
          </p:cNvSpPr>
          <p:nvPr/>
        </p:nvSpPr>
        <p:spPr bwMode="auto">
          <a:xfrm>
            <a:off x="5464176" y="4964113"/>
            <a:ext cx="1427163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C=100 pF</a:t>
            </a:r>
          </a:p>
          <a:p>
            <a:pPr eaLnBrk="1" hangingPunct="1"/>
            <a:r>
              <a:rPr lang="fr-FR"/>
              <a:t>L=10 nH</a:t>
            </a:r>
          </a:p>
          <a:p>
            <a:pPr eaLnBrk="1" hangingPunct="1"/>
            <a:r>
              <a:rPr lang="fr-FR"/>
              <a:t>R=50 </a:t>
            </a:r>
            <a:r>
              <a:rPr lang="el-GR"/>
              <a:t>Ω</a:t>
            </a:r>
            <a:endParaRPr lang="fr-FR"/>
          </a:p>
        </p:txBody>
      </p:sp>
      <p:sp>
        <p:nvSpPr>
          <p:cNvPr id="157708" name="ZoneTexte 17"/>
          <p:cNvSpPr txBox="1">
            <a:spLocks noChangeArrowheads="1"/>
          </p:cNvSpPr>
          <p:nvPr/>
        </p:nvSpPr>
        <p:spPr bwMode="auto">
          <a:xfrm>
            <a:off x="9215439" y="4964113"/>
            <a:ext cx="1425575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/>
              <a:t>C=100 pF</a:t>
            </a:r>
          </a:p>
          <a:p>
            <a:pPr eaLnBrk="1" hangingPunct="1"/>
            <a:r>
              <a:rPr lang="fr-FR"/>
              <a:t>L=10 nH</a:t>
            </a:r>
          </a:p>
          <a:p>
            <a:pPr eaLnBrk="1" hangingPunct="1"/>
            <a:r>
              <a:rPr lang="fr-FR"/>
              <a:t>R=5 </a:t>
            </a:r>
            <a:r>
              <a:rPr lang="el-GR"/>
              <a:t>Ω</a:t>
            </a:r>
            <a:endParaRPr lang="fr-FR"/>
          </a:p>
        </p:txBody>
      </p:sp>
      <p:pic>
        <p:nvPicPr>
          <p:cNvPr id="14" name="Image 13" descr="SiPM_circui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9" y="1052737"/>
            <a:ext cx="3358213" cy="193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Jitter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Espace réservé du contenu 5"/>
          <p:cNvSpPr txBox="1">
            <a:spLocks/>
          </p:cNvSpPr>
          <p:nvPr/>
        </p:nvSpPr>
        <p:spPr bwMode="auto">
          <a:xfrm>
            <a:off x="308564" y="728883"/>
            <a:ext cx="10875903" cy="612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</a:rPr>
              <a:t>Jitter is given by  [details in backup] :</a:t>
            </a: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r>
              <a:rPr lang="fr-FR" sz="1800" kern="0" dirty="0">
                <a:solidFill>
                  <a:srgbClr val="0000FF"/>
                </a:solidFill>
                <a:latin typeface="Arial"/>
              </a:rPr>
              <a:t>Optimum value: t</a:t>
            </a:r>
            <a:r>
              <a:rPr lang="fr-FR" sz="1800" kern="0" baseline="-25000" dirty="0">
                <a:solidFill>
                  <a:srgbClr val="0000FF"/>
                </a:solidFill>
                <a:latin typeface="Arial"/>
              </a:rPr>
              <a:t>10-90_PA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= t</a:t>
            </a:r>
            <a:r>
              <a:rPr lang="fr-FR" sz="1800" kern="0" baseline="-25000" dirty="0">
                <a:solidFill>
                  <a:srgbClr val="0000FF"/>
                </a:solidFill>
                <a:latin typeface="Arial"/>
              </a:rPr>
              <a:t>d 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(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current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duration)</a:t>
            </a: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Gives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ps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/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fC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as 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scales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with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1/Qin   en~1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nV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/</a:t>
            </a:r>
          </a:p>
          <a:p>
            <a:pPr marL="257175" indent="-257175" defTabSz="685800">
              <a:defRPr/>
            </a:pPr>
            <a:endParaRPr lang="fr-FR" sz="1800" kern="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SiPMs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should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be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particularly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good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because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Qin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is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large and td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is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small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, but Cd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is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not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so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 smtClean="0">
                <a:solidFill>
                  <a:srgbClr val="0000FF"/>
                </a:solidFill>
                <a:latin typeface="Arial"/>
              </a:rPr>
              <a:t>small</a:t>
            </a:r>
            <a:r>
              <a:rPr lang="fr-FR" sz="1800" kern="0" dirty="0" smtClean="0">
                <a:solidFill>
                  <a:srgbClr val="0000FF"/>
                </a:solidFill>
                <a:latin typeface="Arial"/>
              </a:rPr>
              <a:t>…</a:t>
            </a:r>
          </a:p>
          <a:p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SiPM</a:t>
            </a:r>
            <a:r>
              <a:rPr lang="fr-FR" sz="1800" dirty="0" smtClean="0"/>
              <a:t> </a:t>
            </a:r>
            <a:r>
              <a:rPr lang="fr-FR" sz="1800" dirty="0"/>
              <a:t>G = </a:t>
            </a:r>
            <a:r>
              <a:rPr lang="fr-FR" sz="1800" dirty="0" smtClean="0"/>
              <a:t>1</a:t>
            </a:r>
            <a:r>
              <a:rPr lang="fr-FR" sz="1800" baseline="30000" dirty="0" smtClean="0"/>
              <a:t>E</a:t>
            </a:r>
            <a:r>
              <a:rPr lang="fr-FR" sz="1800" dirty="0" smtClean="0"/>
              <a:t>6  </a:t>
            </a:r>
            <a:r>
              <a:rPr lang="fr-FR" sz="1600" dirty="0" smtClean="0"/>
              <a:t>C</a:t>
            </a:r>
            <a:r>
              <a:rPr lang="fr-FR" sz="1600" baseline="-25000" dirty="0" smtClean="0"/>
              <a:t>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>
                <a:solidFill>
                  <a:srgbClr val="000000"/>
                </a:solidFill>
              </a:rPr>
              <a:t>= 300 pF </a:t>
            </a:r>
            <a:r>
              <a:rPr lang="fr-FR" sz="1600" dirty="0"/>
              <a:t>e</a:t>
            </a:r>
            <a:r>
              <a:rPr lang="fr-FR" sz="1600" baseline="-25000" dirty="0"/>
              <a:t>n</a:t>
            </a:r>
            <a:r>
              <a:rPr lang="fr-FR" sz="1600" dirty="0">
                <a:solidFill>
                  <a:srgbClr val="000000"/>
                </a:solidFill>
              </a:rPr>
              <a:t> = 1 </a:t>
            </a:r>
            <a:r>
              <a:rPr lang="fr-FR" sz="1600" dirty="0" err="1">
                <a:solidFill>
                  <a:srgbClr val="000000"/>
                </a:solidFill>
              </a:rPr>
              <a:t>nV</a:t>
            </a:r>
            <a:r>
              <a:rPr lang="fr-FR" sz="1600" dirty="0">
                <a:solidFill>
                  <a:srgbClr val="000000"/>
                </a:solidFill>
              </a:rPr>
              <a:t>/√Hz  </a:t>
            </a:r>
            <a:r>
              <a:rPr lang="fr-FR" sz="1600" dirty="0"/>
              <a:t>t</a:t>
            </a:r>
            <a:r>
              <a:rPr lang="fr-FR" sz="1600" baseline="-25000" dirty="0"/>
              <a:t>d</a:t>
            </a:r>
            <a:r>
              <a:rPr lang="fr-FR" sz="1600" dirty="0">
                <a:solidFill>
                  <a:srgbClr val="000000"/>
                </a:solidFill>
              </a:rPr>
              <a:t> = 100 </a:t>
            </a:r>
            <a:r>
              <a:rPr lang="fr-FR" sz="1600" dirty="0" err="1">
                <a:solidFill>
                  <a:srgbClr val="000000"/>
                </a:solidFill>
              </a:rPr>
              <a:t>ps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expect</a:t>
            </a:r>
            <a:r>
              <a:rPr lang="fr-FR" sz="1600" dirty="0" smtClean="0">
                <a:solidFill>
                  <a:srgbClr val="000000"/>
                </a:solidFill>
              </a:rPr>
              <a:t>  :  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3 ns/Q(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lvl="1"/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1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pe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= 160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fC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=&gt;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</a:rPr>
              <a:t>σ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 = 20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/#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</a:rPr>
              <a:t>pe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fr-FR" sz="1400" dirty="0">
                <a:latin typeface="Calibri" panose="020F0502020204030204" pitchFamily="34" charset="0"/>
              </a:rPr>
              <a:t>(~60 </a:t>
            </a:r>
            <a:r>
              <a:rPr lang="fr-FR" sz="1400" dirty="0" err="1">
                <a:latin typeface="Calibri" panose="020F0502020204030204" pitchFamily="34" charset="0"/>
              </a:rPr>
              <a:t>ps</a:t>
            </a:r>
            <a:r>
              <a:rPr lang="fr-FR" sz="1400" dirty="0">
                <a:latin typeface="Calibri" panose="020F0502020204030204" pitchFamily="34" charset="0"/>
              </a:rPr>
              <a:t> </a:t>
            </a:r>
            <a:r>
              <a:rPr lang="fr-FR" sz="1400" dirty="0" err="1">
                <a:latin typeface="Calibri" panose="020F0502020204030204" pitchFamily="34" charset="0"/>
              </a:rPr>
              <a:t>measured</a:t>
            </a:r>
            <a:r>
              <a:rPr lang="fr-FR" sz="1400" dirty="0">
                <a:latin typeface="Calibri" panose="020F0502020204030204" pitchFamily="34" charset="0"/>
              </a:rPr>
              <a:t>)</a:t>
            </a:r>
          </a:p>
          <a:p>
            <a:pPr lvl="1"/>
            <a:endParaRPr lang="fr-FR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57175" indent="-257175" defTabSz="685800">
              <a:defRPr/>
            </a:pPr>
            <a:endParaRPr lang="fr-FR" sz="1800" kern="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0" indent="0" defTabSz="685800">
              <a:buNone/>
              <a:defRPr/>
            </a:pPr>
            <a:endParaRPr lang="fr-FR" sz="135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350" kern="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594422"/>
              </p:ext>
            </p:extLst>
          </p:nvPr>
        </p:nvGraphicFramePr>
        <p:xfrm>
          <a:off x="491585" y="1350290"/>
          <a:ext cx="6322521" cy="86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3" imgW="4063680" imgH="558720" progId="Equation.3">
                  <p:embed/>
                </p:oleObj>
              </mc:Choice>
              <mc:Fallback>
                <p:oleObj name="Equation" r:id="rId3" imgW="406368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585" y="1350290"/>
                        <a:ext cx="6322521" cy="869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627294"/>
              </p:ext>
            </p:extLst>
          </p:nvPr>
        </p:nvGraphicFramePr>
        <p:xfrm>
          <a:off x="1282884" y="3002329"/>
          <a:ext cx="1766354" cy="78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5" imgW="977760" imgH="431640" progId="Equation.3">
                  <p:embed/>
                </p:oleObj>
              </mc:Choice>
              <mc:Fallback>
                <p:oleObj name="Equation" r:id="rId5" imgW="9777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2884" y="3002329"/>
                        <a:ext cx="1766354" cy="7800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561547" y="2770155"/>
            <a:ext cx="1944775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350" dirty="0" err="1">
                <a:solidFill>
                  <a:srgbClr val="FF0000"/>
                </a:solidFill>
              </a:rPr>
              <a:t>Dominated</a:t>
            </a:r>
            <a:r>
              <a:rPr lang="fr-FR" sz="1350" dirty="0">
                <a:solidFill>
                  <a:srgbClr val="FF0000"/>
                </a:solidFill>
              </a:rPr>
              <a:t> by </a:t>
            </a:r>
            <a:r>
              <a:rPr lang="fr-FR" sz="1350" dirty="0" err="1">
                <a:solidFill>
                  <a:srgbClr val="FF0000"/>
                </a:solidFill>
              </a:rPr>
              <a:t>sensor</a:t>
            </a:r>
            <a:endParaRPr lang="fr-FR" sz="1350" dirty="0">
              <a:solidFill>
                <a:srgbClr val="FF0000"/>
              </a:solidFill>
            </a:endParaRPr>
          </a:p>
          <a:p>
            <a:pPr eaLnBrk="1" hangingPunct="1"/>
            <a:r>
              <a:rPr lang="fr-FR" sz="1350" dirty="0">
                <a:solidFill>
                  <a:srgbClr val="FF0000"/>
                </a:solidFill>
              </a:rPr>
              <a:t>Electronics </a:t>
            </a:r>
            <a:r>
              <a:rPr lang="fr-FR" sz="1350" dirty="0" err="1">
                <a:solidFill>
                  <a:srgbClr val="FF0000"/>
                </a:solidFill>
              </a:rPr>
              <a:t>only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  <a:r>
              <a:rPr lang="fr-FR" sz="1350" dirty="0" err="1">
                <a:solidFill>
                  <a:srgbClr val="FF0000"/>
                </a:solidFill>
              </a:rPr>
              <a:t>gives</a:t>
            </a:r>
            <a:r>
              <a:rPr lang="fr-FR" sz="1350" dirty="0">
                <a:solidFill>
                  <a:srgbClr val="FF0000"/>
                </a:solidFill>
              </a:rPr>
              <a:t> the spectral </a:t>
            </a:r>
            <a:r>
              <a:rPr lang="fr-FR" sz="1350" dirty="0" err="1">
                <a:solidFill>
                  <a:srgbClr val="FF0000"/>
                </a:solidFill>
              </a:rPr>
              <a:t>density</a:t>
            </a:r>
            <a:r>
              <a:rPr lang="fr-FR" sz="1350" dirty="0">
                <a:solidFill>
                  <a:srgbClr val="FF0000"/>
                </a:solidFill>
              </a:rPr>
              <a:t> of the input transistor e</a:t>
            </a:r>
            <a:r>
              <a:rPr lang="fr-FR" sz="1350" baseline="-25000" dirty="0">
                <a:solidFill>
                  <a:srgbClr val="FF0000"/>
                </a:solidFill>
              </a:rPr>
              <a:t>n</a:t>
            </a:r>
            <a:endParaRPr lang="en-US" sz="1350" baseline="-25000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1" r="72413"/>
          <a:stretch/>
        </p:blipFill>
        <p:spPr>
          <a:xfrm>
            <a:off x="8626742" y="789375"/>
            <a:ext cx="1924268" cy="174645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438319" y="2906682"/>
            <a:ext cx="27341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Cd: detector capacitance</a:t>
            </a:r>
          </a:p>
          <a:p>
            <a:r>
              <a:rPr lang="fr-FR" sz="1600" dirty="0"/>
              <a:t>t </a:t>
            </a:r>
            <a:r>
              <a:rPr lang="fr-FR" sz="1600" baseline="-25000" dirty="0"/>
              <a:t>10_10_PA </a:t>
            </a:r>
            <a:r>
              <a:rPr lang="fr-FR" sz="1600" dirty="0"/>
              <a:t>: </a:t>
            </a:r>
            <a:r>
              <a:rPr lang="fr-FR" sz="1600" dirty="0" err="1"/>
              <a:t>rise</a:t>
            </a:r>
            <a:r>
              <a:rPr lang="fr-FR" sz="1600" dirty="0"/>
              <a:t> time of the PA</a:t>
            </a:r>
          </a:p>
          <a:p>
            <a:r>
              <a:rPr lang="fr-FR" sz="1600" dirty="0"/>
              <a:t>t</a:t>
            </a:r>
            <a:r>
              <a:rPr lang="fr-FR" sz="1600" baseline="-25000" dirty="0"/>
              <a:t>d</a:t>
            </a:r>
            <a:r>
              <a:rPr lang="fr-FR" sz="1600" dirty="0"/>
              <a:t>= drift time of the detector</a:t>
            </a:r>
          </a:p>
          <a:p>
            <a:r>
              <a:rPr lang="fr-FR" sz="1600" dirty="0"/>
              <a:t>e </a:t>
            </a:r>
            <a:r>
              <a:rPr lang="fr-FR" sz="1600" baseline="-25000" dirty="0"/>
              <a:t>n</a:t>
            </a:r>
            <a:r>
              <a:rPr lang="fr-FR" sz="1600" dirty="0"/>
              <a:t> </a:t>
            </a:r>
            <a:r>
              <a:rPr lang="fr-FR" sz="1600" dirty="0" err="1"/>
              <a:t>preamp</a:t>
            </a:r>
            <a:r>
              <a:rPr lang="fr-FR" sz="1600" dirty="0"/>
              <a:t> noise </a:t>
            </a:r>
            <a:r>
              <a:rPr lang="fr-FR" sz="1600" dirty="0" err="1"/>
              <a:t>density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189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94254"/>
              </p:ext>
            </p:extLst>
          </p:nvPr>
        </p:nvGraphicFramePr>
        <p:xfrm>
          <a:off x="479376" y="4685910"/>
          <a:ext cx="11377264" cy="1706880"/>
        </p:xfrm>
        <a:graphic>
          <a:graphicData uri="http://schemas.openxmlformats.org/drawingml/2006/table">
            <a:tbl>
              <a:tblPr firstCol="1" bandRow="1"/>
              <a:tblGrid>
                <a:gridCol w="3823405">
                  <a:extLst>
                    <a:ext uri="{9D8B030D-6E8A-4147-A177-3AD203B41FA5}">
                      <a16:colId xmlns:a16="http://schemas.microsoft.com/office/drawing/2014/main" xmlns="" val="1767951887"/>
                    </a:ext>
                  </a:extLst>
                </a:gridCol>
                <a:gridCol w="7553859">
                  <a:extLst>
                    <a:ext uri="{9D8B030D-6E8A-4147-A177-3AD203B41FA5}">
                      <a16:colId xmlns:a16="http://schemas.microsoft.com/office/drawing/2014/main" xmlns="" val="2569709664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 Read-Out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SiPM, SiPM array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717957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Channels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239443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Signal Polarity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 or Negative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666709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Trigger on first photo-electron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723565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Timing Resolution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FWHM  in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analogue mode (2pe injected) - ~ 100 </a:t>
                      </a:r>
                      <a:r>
                        <a:rPr lang="en-US" sz="1600" baseline="0" dirty="0" err="1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sz="1600" baseline="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FWHM with internal TDC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130559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Dynamic Range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 photo-electrons (10</a:t>
                      </a:r>
                      <a:r>
                        <a:rPr lang="en-US" sz="1600" baseline="300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SIPM gain), Integral Non Linearity: 1% up to 2500 ph-e 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04007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Packaging &amp; Dimension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TQFP160 – TFBGA353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806688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464152" y="63941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SiPM </a:t>
            </a:r>
            <a:r>
              <a:rPr lang="fr-FR" dirty="0" err="1" smtClean="0"/>
              <a:t>read</a:t>
            </a:r>
            <a:r>
              <a:rPr lang="fr-FR" dirty="0" smtClean="0"/>
              <a:t>-out for time-of-flight PET</a:t>
            </a:r>
            <a:endParaRPr lang="fr-FR" dirty="0"/>
          </a:p>
        </p:txBody>
      </p:sp>
      <p:pic>
        <p:nvPicPr>
          <p:cNvPr id="9" name="Espace réservé du contenu 7" descr="W:\Communication\visio\petiroc2.pn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71890"/>
            <a:ext cx="6400799" cy="398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W:\Communication\Blender\catalogue\petiroc2a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2196" y="959761"/>
            <a:ext cx="2681056" cy="20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991344" y="6494146"/>
            <a:ext cx="676656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PETIROC2A</a:t>
            </a:r>
            <a:endParaRPr lang="fr-FR" dirty="0"/>
          </a:p>
        </p:txBody>
      </p:sp>
      <p:pic>
        <p:nvPicPr>
          <p:cNvPr id="10" name="Image 9" descr="C:\Users\seguin.LAL\Application Data\SSH\temp\petiroc2_white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19" t="13846" r="20004" b="13846"/>
          <a:stretch/>
        </p:blipFill>
        <p:spPr bwMode="auto">
          <a:xfrm>
            <a:off x="7464152" y="2810529"/>
            <a:ext cx="2177144" cy="1935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pic>
        <p:nvPicPr>
          <p:cNvPr id="11" name="Image 10" descr="logo_final_sans_base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1369448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F379D2-DD8F-8949-9C88-3FAA3A92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Petiroc2A bandwidth measurement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B5D442-5C4E-9544-B59F-72A97DF9BD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89792" y="6494148"/>
            <a:ext cx="902208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A047F0A-3059-5B47-AF85-EE9E7F1ED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429" y="3108113"/>
            <a:ext cx="8706649" cy="3738664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DB2F1E43-9C0C-F243-8F87-AC00E877DF25}"/>
              </a:ext>
            </a:extLst>
          </p:cNvPr>
          <p:cNvSpPr txBox="1">
            <a:spLocks/>
          </p:cNvSpPr>
          <p:nvPr/>
        </p:nvSpPr>
        <p:spPr>
          <a:xfrm>
            <a:off x="139825" y="764704"/>
            <a:ext cx="6048672" cy="30332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Preamp + discriminator bandwidth</a:t>
            </a:r>
            <a:endParaRPr lang="en-US" sz="2400" dirty="0"/>
          </a:p>
          <a:p>
            <a:r>
              <a:rPr lang="en-US" sz="2400" dirty="0"/>
              <a:t>reconstruction of pulse by discriminator</a:t>
            </a:r>
          </a:p>
          <a:p>
            <a:r>
              <a:rPr lang="en-US" sz="2400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</a:t>
            </a:r>
            <a:r>
              <a:rPr lang="en-US" sz="2400" b="1" dirty="0">
                <a:solidFill>
                  <a:srgbClr val="FF0000"/>
                </a:solidFill>
              </a:rPr>
              <a:t> 10%-90% = 300 </a:t>
            </a:r>
            <a:r>
              <a:rPr lang="en-US" sz="2400" b="1" dirty="0" err="1">
                <a:solidFill>
                  <a:srgbClr val="FF0000"/>
                </a:solidFill>
              </a:rPr>
              <a:t>ps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BW = 0.35 / </a:t>
            </a:r>
            <a:r>
              <a:rPr lang="en-US" sz="2400" b="1" dirty="0" err="1">
                <a:solidFill>
                  <a:srgbClr val="FF0000"/>
                </a:solidFill>
              </a:rPr>
              <a:t>tr</a:t>
            </a:r>
            <a:r>
              <a:rPr lang="en-US" sz="2400" b="1" dirty="0">
                <a:solidFill>
                  <a:srgbClr val="FF0000"/>
                </a:solidFill>
              </a:rPr>
              <a:t> ~ 0.9 GHz</a:t>
            </a:r>
          </a:p>
          <a:p>
            <a:r>
              <a:rPr lang="en-US" sz="2000" dirty="0"/>
              <a:t>can also use BW = 0.1 / (t</a:t>
            </a:r>
            <a:r>
              <a:rPr lang="en-US" sz="2000" baseline="-25000" dirty="0"/>
              <a:t>50% </a:t>
            </a:r>
            <a:r>
              <a:rPr lang="en-US" sz="2000" dirty="0"/>
              <a:t>- t</a:t>
            </a:r>
            <a:r>
              <a:rPr lang="en-US" sz="2000" baseline="-25000" dirty="0"/>
              <a:t>10%</a:t>
            </a:r>
            <a:r>
              <a:rPr lang="en-US" sz="2000" dirty="0"/>
              <a:t>)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AD0F04E-8863-FE4A-BB8C-31912F42A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2" y="962690"/>
            <a:ext cx="5453529" cy="184500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4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Petiroc</a:t>
            </a:r>
            <a:r>
              <a:rPr lang="fr-FR" dirty="0" smtClean="0"/>
              <a:t> 2A </a:t>
            </a:r>
            <a:r>
              <a:rPr lang="fr-FR" dirty="0" err="1" smtClean="0"/>
              <a:t>Operation</a:t>
            </a:r>
            <a:r>
              <a:rPr lang="fr-FR" dirty="0" smtClean="0"/>
              <a:t> Modes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781177" y="1924050"/>
            <a:ext cx="2695575" cy="4076700"/>
          </a:xfrm>
          <a:prstGeom prst="rect">
            <a:avLst/>
          </a:prstGeom>
          <a:solidFill>
            <a:srgbClr val="166480"/>
          </a:solidFill>
          <a:ln>
            <a:solidFill>
              <a:srgbClr val="0B2F5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/>
              <a:t>No system </a:t>
            </a:r>
            <a:r>
              <a:rPr lang="fr-FR" dirty="0" err="1"/>
              <a:t>clock</a:t>
            </a:r>
            <a:r>
              <a:rPr lang="fr-FR" dirty="0"/>
              <a:t> in the </a:t>
            </a:r>
            <a:r>
              <a:rPr lang="fr-FR" dirty="0" smtClean="0"/>
              <a:t>chip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preamplifier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&amp; 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discriminator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Programmable </a:t>
            </a:r>
            <a:r>
              <a:rPr lang="fr-FR" dirty="0" err="1" smtClean="0"/>
              <a:t>threshold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32 trigger outputs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Photon </a:t>
            </a:r>
            <a:r>
              <a:rPr lang="fr-FR" dirty="0" err="1" smtClean="0"/>
              <a:t>counting</a:t>
            </a:r>
            <a:r>
              <a:rPr lang="fr-FR" dirty="0" smtClean="0"/>
              <a:t> on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on trigger </a:t>
            </a:r>
            <a:r>
              <a:rPr lang="fr-FR" dirty="0" err="1" smtClean="0"/>
              <a:t>rising</a:t>
            </a:r>
            <a:r>
              <a:rPr lang="fr-FR" dirty="0" smtClean="0"/>
              <a:t> </a:t>
            </a:r>
            <a:r>
              <a:rPr lang="fr-FR" dirty="0" err="1" smtClean="0"/>
              <a:t>edge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Time-Over-</a:t>
            </a:r>
            <a:r>
              <a:rPr lang="fr-FR" dirty="0" err="1" smtClean="0"/>
              <a:t>Threshold</a:t>
            </a:r>
            <a:r>
              <a:rPr lang="fr-FR" dirty="0" smtClean="0"/>
              <a:t> possible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120 MHz max rate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571627" y="1438275"/>
            <a:ext cx="2543175" cy="609600"/>
          </a:xfrm>
          <a:prstGeom prst="roundRect">
            <a:avLst/>
          </a:prstGeom>
          <a:solidFill>
            <a:srgbClr val="2166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Photon </a:t>
            </a:r>
            <a:r>
              <a:rPr lang="fr-FR" dirty="0" err="1"/>
              <a:t>C</a:t>
            </a:r>
            <a:r>
              <a:rPr lang="fr-FR" dirty="0" err="1" smtClean="0"/>
              <a:t>ounting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838702" y="1924050"/>
            <a:ext cx="2695575" cy="4076700"/>
          </a:xfrm>
          <a:prstGeom prst="rect">
            <a:avLst/>
          </a:prstGeom>
          <a:solidFill>
            <a:srgbClr val="166480"/>
          </a:solidFill>
          <a:ln>
            <a:solidFill>
              <a:srgbClr val="0B2F5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No system </a:t>
            </a:r>
            <a:r>
              <a:rPr lang="fr-FR" dirty="0" err="1" smtClean="0"/>
              <a:t>clock</a:t>
            </a:r>
            <a:r>
              <a:rPr lang="fr-FR" dirty="0" smtClean="0"/>
              <a:t> in the chip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Asynchronous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32 triggers outputs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analogue </a:t>
            </a:r>
            <a:r>
              <a:rPr lang="fr-FR" dirty="0" err="1" smtClean="0"/>
              <a:t>multiplexed</a:t>
            </a:r>
            <a:r>
              <a:rPr lang="fr-FR" dirty="0" smtClean="0"/>
              <a:t> output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Trigger OR,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thresholds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External</a:t>
            </a:r>
            <a:r>
              <a:rPr lang="fr-FR" dirty="0" smtClean="0"/>
              <a:t> TDC and ADC </a:t>
            </a:r>
            <a:r>
              <a:rPr lang="fr-FR" dirty="0" err="1" smtClean="0"/>
              <a:t>required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Count rate 500 </a:t>
            </a:r>
            <a:r>
              <a:rPr lang="fr-FR" dirty="0" err="1" smtClean="0"/>
              <a:t>kCPS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4629152" y="1438275"/>
            <a:ext cx="2543175" cy="609600"/>
          </a:xfrm>
          <a:prstGeom prst="roundRect">
            <a:avLst/>
          </a:prstGeom>
          <a:solidFill>
            <a:srgbClr val="2166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Analogue Read-out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877176" y="1924050"/>
            <a:ext cx="2695575" cy="4076700"/>
          </a:xfrm>
          <a:prstGeom prst="rect">
            <a:avLst/>
          </a:prstGeom>
          <a:solidFill>
            <a:srgbClr val="166480"/>
          </a:solidFill>
          <a:ln>
            <a:solidFill>
              <a:srgbClr val="0B2F5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All conversion </a:t>
            </a:r>
            <a:r>
              <a:rPr lang="fr-FR" dirty="0" err="1" smtClean="0"/>
              <a:t>inside</a:t>
            </a:r>
            <a:r>
              <a:rPr lang="fr-FR" dirty="0" smtClean="0"/>
              <a:t> </a:t>
            </a:r>
            <a:r>
              <a:rPr lang="fr-FR" dirty="0" err="1" smtClean="0"/>
              <a:t>Petiroc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One </a:t>
            </a:r>
            <a:r>
              <a:rPr lang="fr-FR" dirty="0" err="1" smtClean="0"/>
              <a:t>wire</a:t>
            </a:r>
            <a:r>
              <a:rPr lang="fr-FR" dirty="0" smtClean="0"/>
              <a:t> serial data out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Two</a:t>
            </a:r>
            <a:r>
              <a:rPr lang="fr-FR" dirty="0" smtClean="0"/>
              <a:t> trigger </a:t>
            </a:r>
            <a:r>
              <a:rPr lang="fr-FR" dirty="0" err="1" smtClean="0"/>
              <a:t>level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No </a:t>
            </a:r>
            <a:r>
              <a:rPr lang="fr-FR" dirty="0" err="1" smtClean="0"/>
              <a:t>zero</a:t>
            </a:r>
            <a:r>
              <a:rPr lang="fr-FR" dirty="0" smtClean="0"/>
              <a:t> suppression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Backend</a:t>
            </a:r>
            <a:r>
              <a:rPr lang="fr-FR" dirty="0" smtClean="0"/>
              <a:t> </a:t>
            </a:r>
            <a:r>
              <a:rPr lang="fr-FR" dirty="0" err="1" smtClean="0"/>
              <a:t>controlled</a:t>
            </a:r>
            <a:r>
              <a:rPr lang="fr-FR" dirty="0" smtClean="0"/>
              <a:t> by DAQ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Count rate 40kCPS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7667626" y="1438275"/>
            <a:ext cx="2543175" cy="609600"/>
          </a:xfrm>
          <a:prstGeom prst="roundRect">
            <a:avLst/>
          </a:prstGeom>
          <a:solidFill>
            <a:srgbClr val="21665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Digital Read-out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9991344" y="6494146"/>
            <a:ext cx="676656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BC9C3F4-E0D1-7348-8554-B9F805D5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105" y="2706911"/>
            <a:ext cx="5597777" cy="40264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B91227A-47C7-2247-A083-996BE89B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ryant Medium Compressed"/>
              </a:rPr>
              <a:t>Petiroc2A characterization results - Time</a:t>
            </a:r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xmlns="" id="{6F121C8A-F487-6140-9E2C-341A73CA8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9DC93F-2071-DA45-9FAF-D6D9D503E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3" y="2044859"/>
            <a:ext cx="5857600" cy="42739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5127DB9-E371-174C-BCF3-8BBB6628BB7B}"/>
              </a:ext>
            </a:extLst>
          </p:cNvPr>
          <p:cNvSpPr txBox="1"/>
          <p:nvPr/>
        </p:nvSpPr>
        <p:spPr>
          <a:xfrm rot="16200000">
            <a:off x="-350218" y="3591466"/>
            <a:ext cx="1419836" cy="37965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867" dirty="0" err="1">
                <a:solidFill>
                  <a:schemeClr val="tx1"/>
                </a:solidFill>
              </a:rPr>
              <a:t>Jitter</a:t>
            </a:r>
            <a:r>
              <a:rPr lang="fr-FR" sz="1867" dirty="0">
                <a:solidFill>
                  <a:schemeClr val="tx1"/>
                </a:solidFill>
              </a:rPr>
              <a:t> (</a:t>
            </a:r>
            <a:r>
              <a:rPr lang="fr-FR" sz="1867" dirty="0" err="1">
                <a:solidFill>
                  <a:schemeClr val="tx1"/>
                </a:solidFill>
              </a:rPr>
              <a:t>ps</a:t>
            </a:r>
            <a:r>
              <a:rPr lang="fr-FR" sz="1867" dirty="0">
                <a:solidFill>
                  <a:schemeClr val="tx1"/>
                </a:solidFill>
              </a:rPr>
              <a:t> </a:t>
            </a:r>
            <a:r>
              <a:rPr lang="en-US" sz="1867" dirty="0" err="1">
                <a:solidFill>
                  <a:schemeClr val="tx1"/>
                </a:solidFill>
              </a:rPr>
              <a:t>σ</a:t>
            </a:r>
            <a:r>
              <a:rPr lang="fr-FR" sz="1867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B064CDD-4795-9345-82F0-21D2C5DE6389}"/>
              </a:ext>
            </a:extLst>
          </p:cNvPr>
          <p:cNvSpPr txBox="1"/>
          <p:nvPr/>
        </p:nvSpPr>
        <p:spPr>
          <a:xfrm>
            <a:off x="3097354" y="6171079"/>
            <a:ext cx="1318481" cy="37965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tx1"/>
                </a:solidFill>
              </a:rPr>
              <a:t>Vin (mV)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C48D9E5-D39E-404F-B193-6F1BBF13695D}"/>
              </a:ext>
            </a:extLst>
          </p:cNvPr>
          <p:cNvSpPr txBox="1"/>
          <p:nvPr/>
        </p:nvSpPr>
        <p:spPr>
          <a:xfrm>
            <a:off x="7116459" y="3134963"/>
            <a:ext cx="1065997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100pe</a:t>
            </a:r>
          </a:p>
          <a:p>
            <a:r>
              <a:rPr lang="fr-FR" dirty="0"/>
              <a:t>48 </a:t>
            </a:r>
            <a:r>
              <a:rPr lang="fr-FR" dirty="0" err="1"/>
              <a:t>ps</a:t>
            </a:r>
            <a:r>
              <a:rPr lang="fr-FR" dirty="0"/>
              <a:t> </a:t>
            </a:r>
            <a:r>
              <a:rPr lang="en-US" dirty="0" err="1"/>
              <a:t>σ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F71210D-2507-9648-A06C-8B40F435CC31}"/>
              </a:ext>
            </a:extLst>
          </p:cNvPr>
          <p:cNvSpPr/>
          <p:nvPr/>
        </p:nvSpPr>
        <p:spPr>
          <a:xfrm>
            <a:off x="263239" y="948672"/>
            <a:ext cx="5394405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Jitter vs threshold &amp; pulse injection,</a:t>
            </a:r>
            <a:endParaRPr lang="en-GB" sz="2133" dirty="0">
              <a:sym typeface="Wingdings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sym typeface="Wingdings"/>
              </a:rPr>
              <a:t>Clock couplings: through substrate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>
                <a:sym typeface="Wingdings"/>
              </a:rPr>
              <a:t>Jitter &lt; 40 </a:t>
            </a:r>
            <a:r>
              <a:rPr lang="en-GB" sz="2133" dirty="0" err="1">
                <a:sym typeface="Wingdings"/>
              </a:rPr>
              <a:t>ps</a:t>
            </a:r>
            <a:r>
              <a:rPr lang="en-US" sz="2133" dirty="0"/>
              <a:t> </a:t>
            </a:r>
            <a:r>
              <a:rPr lang="en-US" sz="2133" dirty="0" err="1"/>
              <a:t>σ</a:t>
            </a:r>
            <a:r>
              <a:rPr lang="en-GB" sz="2133" dirty="0">
                <a:sym typeface="Wingdings"/>
              </a:rPr>
              <a:t> for input pulse &gt; 1mV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0FB501-268A-BD4D-A5DF-9424C1B427E9}"/>
              </a:ext>
            </a:extLst>
          </p:cNvPr>
          <p:cNvSpPr/>
          <p:nvPr/>
        </p:nvSpPr>
        <p:spPr>
          <a:xfrm>
            <a:off x="7116459" y="854207"/>
            <a:ext cx="5240855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Coincidence measurement with internal TDC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Synchronous pulse injection – Ideal case scenario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Constant term : ~48 </a:t>
            </a:r>
            <a:r>
              <a:rPr lang="en-GB" sz="2133" dirty="0" err="1"/>
              <a:t>ps</a:t>
            </a:r>
            <a:r>
              <a:rPr lang="en-GB" sz="2133" dirty="0"/>
              <a:t> </a:t>
            </a:r>
            <a:r>
              <a:rPr lang="en-US" sz="2133" dirty="0" err="1"/>
              <a:t>σ</a:t>
            </a:r>
            <a:r>
              <a:rPr lang="en-GB" sz="2133" dirty="0"/>
              <a:t>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656BD44D-F364-A94A-852C-FC94A29022FF}"/>
              </a:ext>
            </a:extLst>
          </p:cNvPr>
          <p:cNvCxnSpPr/>
          <p:nvPr/>
        </p:nvCxnSpPr>
        <p:spPr>
          <a:xfrm>
            <a:off x="657873" y="5706088"/>
            <a:ext cx="5234193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7508F55-1855-2F44-A002-A98BCA6F442B}"/>
              </a:ext>
            </a:extLst>
          </p:cNvPr>
          <p:cNvSpPr txBox="1"/>
          <p:nvPr/>
        </p:nvSpPr>
        <p:spPr>
          <a:xfrm>
            <a:off x="142727" y="549944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10 </a:t>
            </a:r>
            <a:r>
              <a:rPr lang="fr-FR" sz="1600" dirty="0" err="1"/>
              <a:t>ps</a:t>
            </a:r>
            <a:endParaRPr lang="fr-FR" sz="160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27B7412E-4194-A04C-9444-0789FDE9CDD4}"/>
              </a:ext>
            </a:extLst>
          </p:cNvPr>
          <p:cNvCxnSpPr/>
          <p:nvPr/>
        </p:nvCxnSpPr>
        <p:spPr>
          <a:xfrm>
            <a:off x="644097" y="5258357"/>
            <a:ext cx="5234193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EF542E6A-15D6-2844-A163-104818DB3D6A}"/>
              </a:ext>
            </a:extLst>
          </p:cNvPr>
          <p:cNvSpPr txBox="1"/>
          <p:nvPr/>
        </p:nvSpPr>
        <p:spPr>
          <a:xfrm>
            <a:off x="128951" y="5051715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40 </a:t>
            </a:r>
            <a:r>
              <a:rPr lang="fr-FR" sz="1600" dirty="0" err="1"/>
              <a:t>ps</a:t>
            </a:r>
            <a:endParaRPr lang="fr-FR" sz="1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82F25F44-93FD-FB49-A6A2-5296E1CC6628}"/>
              </a:ext>
            </a:extLst>
          </p:cNvPr>
          <p:cNvSpPr txBox="1"/>
          <p:nvPr/>
        </p:nvSpPr>
        <p:spPr>
          <a:xfrm>
            <a:off x="3593920" y="3138623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Trigger output </a:t>
            </a:r>
            <a:r>
              <a:rPr lang="fr-FR" dirty="0" err="1"/>
              <a:t>jitter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B7087C3A-6939-104C-AFDB-5BDB75128CAC}"/>
              </a:ext>
            </a:extLst>
          </p:cNvPr>
          <p:cNvSpPr txBox="1"/>
          <p:nvPr/>
        </p:nvSpPr>
        <p:spPr>
          <a:xfrm>
            <a:off x="9552885" y="4435866"/>
            <a:ext cx="235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CTR </a:t>
            </a:r>
            <a:r>
              <a:rPr lang="fr-FR" dirty="0" err="1"/>
              <a:t>measurement</a:t>
            </a:r>
            <a:r>
              <a:rPr lang="fr-FR" dirty="0"/>
              <a:t> by TDC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3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7862806" y="4659469"/>
            <a:ext cx="3676679" cy="21985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B69AE3C-B6A4-E74B-8F0B-C0E2A24F9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64" y="745787"/>
            <a:ext cx="5681121" cy="389136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CTR measurement : Petiroc2A TDC (internal)</a:t>
            </a:r>
          </a:p>
        </p:txBody>
      </p:sp>
      <p:pic>
        <p:nvPicPr>
          <p:cNvPr id="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376" y="745787"/>
            <a:ext cx="4419540" cy="39874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9928759" y="2216749"/>
            <a:ext cx="23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3x3x20mm</a:t>
            </a:r>
            <a:r>
              <a:rPr lang="fr-FR" baseline="30000" dirty="0">
                <a:solidFill>
                  <a:srgbClr val="C00000"/>
                </a:solidFill>
              </a:rPr>
              <a:t>3</a:t>
            </a:r>
            <a:r>
              <a:rPr lang="fr-FR" dirty="0">
                <a:solidFill>
                  <a:srgbClr val="C00000"/>
                </a:solidFill>
              </a:rPr>
              <a:t> LSO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909682" y="3438109"/>
            <a:ext cx="244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B2F58"/>
                </a:solidFill>
              </a:rPr>
              <a:t>2x2x3mm</a:t>
            </a:r>
            <a:r>
              <a:rPr lang="fr-FR" baseline="30000" dirty="0">
                <a:solidFill>
                  <a:srgbClr val="0B2F58"/>
                </a:solidFill>
              </a:rPr>
              <a:t>3</a:t>
            </a:r>
            <a:r>
              <a:rPr lang="fr-FR" dirty="0">
                <a:solidFill>
                  <a:srgbClr val="0B2F58"/>
                </a:solidFill>
              </a:rPr>
              <a:t> LSO</a:t>
            </a:r>
            <a:endParaRPr lang="en-US" dirty="0">
              <a:solidFill>
                <a:srgbClr val="0B2F58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4294967295"/>
          </p:nvPr>
        </p:nvSpPr>
        <p:spPr>
          <a:xfrm>
            <a:off x="11289792" y="6494148"/>
            <a:ext cx="902208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259C8A-B21B-3F4C-98F0-34AA36C83292}"/>
              </a:ext>
            </a:extLst>
          </p:cNvPr>
          <p:cNvSpPr/>
          <p:nvPr/>
        </p:nvSpPr>
        <p:spPr>
          <a:xfrm>
            <a:off x="159558" y="5018833"/>
            <a:ext cx="8555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/>
              <a:t>Source : Na22</a:t>
            </a:r>
          </a:p>
          <a:p>
            <a:pPr lvl="0"/>
            <a:r>
              <a:rPr lang="en-US" sz="1600" dirty="0"/>
              <a:t>Scintillator : 2x2x3mm</a:t>
            </a:r>
            <a:r>
              <a:rPr lang="fr-FR" sz="1600" baseline="30000" dirty="0"/>
              <a:t>3</a:t>
            </a:r>
            <a:r>
              <a:rPr lang="en-US" sz="1600" dirty="0"/>
              <a:t> / 3x3x20mm</a:t>
            </a:r>
            <a:r>
              <a:rPr lang="fr-FR" sz="1600" baseline="30000" dirty="0"/>
              <a:t>3</a:t>
            </a:r>
            <a:r>
              <a:rPr lang="en-US" sz="1600" dirty="0"/>
              <a:t> </a:t>
            </a:r>
            <a:r>
              <a:rPr lang="en-US" sz="1600" dirty="0" err="1"/>
              <a:t>LSO:Ce</a:t>
            </a:r>
            <a:r>
              <a:rPr lang="en-US" sz="1600" dirty="0"/>
              <a:t> </a:t>
            </a:r>
            <a:r>
              <a:rPr lang="en-US" sz="1600" dirty="0" err="1"/>
              <a:t>codoped</a:t>
            </a:r>
            <a:r>
              <a:rPr lang="en-US" sz="1600" dirty="0"/>
              <a:t> Ca  </a:t>
            </a:r>
          </a:p>
          <a:p>
            <a:pPr lvl="0"/>
            <a:r>
              <a:rPr lang="en-US" sz="1600" dirty="0" err="1"/>
              <a:t>SiPM</a:t>
            </a:r>
            <a:r>
              <a:rPr lang="en-US" sz="1600" dirty="0"/>
              <a:t> : FBK NUV-HD 4x4 mm</a:t>
            </a:r>
            <a:r>
              <a:rPr lang="en-US" sz="1600" baseline="30000" dirty="0"/>
              <a:t>2</a:t>
            </a:r>
            <a:r>
              <a:rPr lang="en-US" sz="1600" dirty="0"/>
              <a:t> 40um</a:t>
            </a:r>
          </a:p>
          <a:p>
            <a:pPr lvl="0"/>
            <a:r>
              <a:rPr lang="en-US" sz="1600" dirty="0"/>
              <a:t>	 Hamamatsu MPPC S13360 3050PE 3x3 mm</a:t>
            </a:r>
            <a:r>
              <a:rPr lang="en-US" sz="1600" baseline="30000" dirty="0"/>
              <a:t>2</a:t>
            </a:r>
            <a:r>
              <a:rPr lang="en-US" sz="1600" dirty="0"/>
              <a:t> 50um</a:t>
            </a:r>
          </a:p>
          <a:p>
            <a:pPr lvl="0"/>
            <a:r>
              <a:rPr lang="en-US" sz="1600" dirty="0"/>
              <a:t>HV : Various </a:t>
            </a:r>
            <a:r>
              <a:rPr lang="en-US" sz="1600" dirty="0" smtClean="0"/>
              <a:t>values</a:t>
            </a:r>
          </a:p>
          <a:p>
            <a:pPr lvl="0"/>
            <a:r>
              <a:rPr lang="en-US" sz="1600" i="1" dirty="0" smtClean="0"/>
              <a:t>Thanks to S. </a:t>
            </a:r>
            <a:r>
              <a:rPr lang="en-US" sz="1600" i="1" dirty="0" err="1" smtClean="0"/>
              <a:t>Gundaker</a:t>
            </a:r>
            <a:r>
              <a:rPr lang="en-US" sz="1600" i="1" dirty="0" smtClean="0"/>
              <a:t> and E. </a:t>
            </a:r>
            <a:r>
              <a:rPr lang="en-US" sz="1600" i="1" dirty="0" err="1" smtClean="0"/>
              <a:t>Auffray</a:t>
            </a:r>
            <a:r>
              <a:rPr lang="en-US" sz="1600" i="1" dirty="0" smtClean="0"/>
              <a:t> for their help in the measurements</a:t>
            </a:r>
            <a:endParaRPr lang="en-US" sz="1600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71A173-8A67-7F44-907F-8EB54F0AAB4A}"/>
              </a:ext>
            </a:extLst>
          </p:cNvPr>
          <p:cNvSpPr txBox="1"/>
          <p:nvPr/>
        </p:nvSpPr>
        <p:spPr>
          <a:xfrm>
            <a:off x="159557" y="4436019"/>
            <a:ext cx="534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NUV-HD &amp; 2x2x3m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err="1"/>
              <a:t>LSO:Ce,Ca</a:t>
            </a:r>
            <a:r>
              <a:rPr lang="fr-FR" dirty="0"/>
              <a:t> : 127.3 </a:t>
            </a:r>
            <a:r>
              <a:rPr lang="fr-FR" dirty="0" err="1"/>
              <a:t>ps</a:t>
            </a:r>
            <a:r>
              <a:rPr lang="fr-FR" dirty="0"/>
              <a:t> FWHM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84750841-7750-994A-B947-F53412847425}"/>
              </a:ext>
            </a:extLst>
          </p:cNvPr>
          <p:cNvCxnSpPr>
            <a:cxnSpLocks/>
          </p:cNvCxnSpPr>
          <p:nvPr/>
        </p:nvCxnSpPr>
        <p:spPr>
          <a:xfrm>
            <a:off x="5925985" y="3810292"/>
            <a:ext cx="2567087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8179252-80FF-F04C-9DC7-D1BB8B1899B6}"/>
              </a:ext>
            </a:extLst>
          </p:cNvPr>
          <p:cNvSpPr txBox="1"/>
          <p:nvPr/>
        </p:nvSpPr>
        <p:spPr>
          <a:xfrm>
            <a:off x="5345327" y="359244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127 </a:t>
            </a:r>
            <a:r>
              <a:rPr lang="fr-FR" sz="1600" dirty="0" err="1"/>
              <a:t>ps</a:t>
            </a:r>
            <a:endParaRPr lang="fr-FR" sz="160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25E9DD76-7859-A649-9379-6852AD2CD103}"/>
              </a:ext>
            </a:extLst>
          </p:cNvPr>
          <p:cNvCxnSpPr>
            <a:cxnSpLocks/>
          </p:cNvCxnSpPr>
          <p:nvPr/>
        </p:nvCxnSpPr>
        <p:spPr>
          <a:xfrm>
            <a:off x="5912213" y="3155921"/>
            <a:ext cx="2567087" cy="0"/>
          </a:xfrm>
          <a:prstGeom prst="line">
            <a:avLst/>
          </a:prstGeom>
          <a:ln w="127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341FD13-D525-4043-8C78-D7BD80D9B743}"/>
              </a:ext>
            </a:extLst>
          </p:cNvPr>
          <p:cNvSpPr txBox="1"/>
          <p:nvPr/>
        </p:nvSpPr>
        <p:spPr>
          <a:xfrm>
            <a:off x="5300559" y="293807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222 </a:t>
            </a:r>
            <a:r>
              <a:rPr lang="fr-FR" sz="1600" dirty="0" err="1"/>
              <a:t>ps</a:t>
            </a:r>
            <a:endParaRPr lang="fr-FR" sz="1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BE7D1FB3-4AE2-8D47-9379-AF0D92AF0C6E}"/>
              </a:ext>
            </a:extLst>
          </p:cNvPr>
          <p:cNvSpPr txBox="1"/>
          <p:nvPr/>
        </p:nvSpPr>
        <p:spPr>
          <a:xfrm>
            <a:off x="9111811" y="2225516"/>
            <a:ext cx="74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-HV</a:t>
            </a:r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36A6B796-C885-6F4A-84B2-0A98846AEB53}"/>
              </a:ext>
            </a:extLst>
          </p:cNvPr>
          <p:cNvSpPr txBox="1"/>
          <p:nvPr/>
        </p:nvSpPr>
        <p:spPr>
          <a:xfrm>
            <a:off x="6948936" y="2023169"/>
            <a:ext cx="74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66480"/>
                </a:solidFill>
              </a:rPr>
              <a:t>+HV</a:t>
            </a:r>
            <a:endParaRPr lang="en-US" dirty="0">
              <a:solidFill>
                <a:srgbClr val="166480"/>
              </a:solidFill>
            </a:endParaRPr>
          </a:p>
        </p:txBody>
      </p:sp>
      <p:pic>
        <p:nvPicPr>
          <p:cNvPr id="18" name="Image 17" descr="logo_final_sans_baselin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016" y="5362762"/>
            <a:ext cx="1105056" cy="110354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SPTR measurement : Petiroc2A trigger outputs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289792" y="6494148"/>
            <a:ext cx="902208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3" y="2393156"/>
            <a:ext cx="5506197" cy="26476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6000" y="553732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Source : Laser</a:t>
            </a:r>
          </a:p>
          <a:p>
            <a:pPr lvl="0"/>
            <a:r>
              <a:rPr lang="en-US" dirty="0" err="1"/>
              <a:t>SiPM</a:t>
            </a:r>
            <a:r>
              <a:rPr lang="en-US" dirty="0"/>
              <a:t> : Various model (FBK, Hamamatsu, </a:t>
            </a:r>
            <a:r>
              <a:rPr lang="en-US" dirty="0" err="1"/>
              <a:t>Sensl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HV : Various value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3C23F6D7-D66E-E14D-8524-A5D7C0A3AF40}"/>
              </a:ext>
            </a:extLst>
          </p:cNvPr>
          <p:cNvSpPr txBox="1"/>
          <p:nvPr/>
        </p:nvSpPr>
        <p:spPr>
          <a:xfrm>
            <a:off x="965275" y="4865335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FBK NUV 1x1 mm</a:t>
            </a:r>
            <a:r>
              <a:rPr lang="fr-FR" baseline="30000" dirty="0"/>
              <a:t>2 </a:t>
            </a:r>
            <a:r>
              <a:rPr lang="fr-FR" dirty="0"/>
              <a:t>: 90.7 </a:t>
            </a:r>
            <a:r>
              <a:rPr lang="fr-FR" dirty="0" err="1"/>
              <a:t>ps</a:t>
            </a:r>
            <a:r>
              <a:rPr lang="fr-FR" dirty="0"/>
              <a:t> FWHM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525765" y="1438638"/>
            <a:ext cx="6786459" cy="4470720"/>
            <a:chOff x="5525765" y="1438638"/>
            <a:chExt cx="6786459" cy="4470720"/>
          </a:xfrm>
        </p:grpSpPr>
        <p:pic>
          <p:nvPicPr>
            <p:cNvPr id="6" name="Imag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960" y="1438638"/>
              <a:ext cx="6576264" cy="447072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9869396" y="4817349"/>
              <a:ext cx="223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1.3x1.3mm</a:t>
              </a:r>
              <a:r>
                <a:rPr lang="fr-FR" baseline="30000" dirty="0"/>
                <a:t>2</a:t>
              </a:r>
              <a:r>
                <a:rPr lang="fr-FR" dirty="0"/>
                <a:t> MPPC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695089" y="5028788"/>
              <a:ext cx="1775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B2F58"/>
                  </a:solidFill>
                </a:rPr>
                <a:t>1x1mm</a:t>
              </a:r>
              <a:r>
                <a:rPr lang="fr-FR" baseline="30000" dirty="0">
                  <a:solidFill>
                    <a:srgbClr val="0B2F58"/>
                  </a:solidFill>
                </a:rPr>
                <a:t>2</a:t>
              </a:r>
              <a:r>
                <a:rPr lang="fr-FR" dirty="0">
                  <a:solidFill>
                    <a:srgbClr val="0B2F58"/>
                  </a:solidFill>
                </a:rPr>
                <a:t> NUV</a:t>
              </a:r>
              <a:endParaRPr lang="en-US" dirty="0">
                <a:solidFill>
                  <a:srgbClr val="0B2F58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7605288" y="4953049"/>
              <a:ext cx="245020" cy="2424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8727820" y="4865335"/>
              <a:ext cx="1461681" cy="115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42001" y="2834082"/>
              <a:ext cx="1775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3x3mm</a:t>
              </a:r>
              <a:r>
                <a:rPr lang="fr-FR" baseline="30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 JDO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à coins arrondis 17"/>
            <p:cNvSpPr/>
            <p:nvPr/>
          </p:nvSpPr>
          <p:spPr>
            <a:xfrm>
              <a:off x="6499818" y="3423607"/>
              <a:ext cx="997095" cy="902335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6499818" y="1982314"/>
              <a:ext cx="523240" cy="726200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xmlns="" id="{3D54352C-1BF9-DE4F-85B5-05E15B8D62FA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6205866" y="5133651"/>
              <a:ext cx="1429263" cy="15389"/>
            </a:xfrm>
            <a:prstGeom prst="line">
              <a:avLst/>
            </a:prstGeom>
            <a:ln w="1270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DD31C39B-B612-EB4F-B025-949AD7AC4414}"/>
                </a:ext>
              </a:extLst>
            </p:cNvPr>
            <p:cNvSpPr txBox="1"/>
            <p:nvPr/>
          </p:nvSpPr>
          <p:spPr>
            <a:xfrm>
              <a:off x="5525765" y="4964374"/>
              <a:ext cx="6801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90 </a:t>
              </a:r>
              <a:r>
                <a:rPr lang="fr-FR" sz="1600" dirty="0" err="1"/>
                <a:t>ps</a:t>
              </a:r>
              <a:endParaRPr lang="fr-FR" sz="160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FA65FA4C-1C27-4149-A944-0623AA9A2A61}"/>
                </a:ext>
              </a:extLst>
            </p:cNvPr>
            <p:cNvSpPr/>
            <p:nvPr/>
          </p:nvSpPr>
          <p:spPr>
            <a:xfrm>
              <a:off x="8727819" y="4459202"/>
              <a:ext cx="967651" cy="3581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43BDDE7B-FAF8-F046-BA9D-91F11784AC16}"/>
                </a:ext>
              </a:extLst>
            </p:cNvPr>
            <p:cNvSpPr txBox="1"/>
            <p:nvPr/>
          </p:nvSpPr>
          <p:spPr>
            <a:xfrm>
              <a:off x="8935653" y="4053068"/>
              <a:ext cx="223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3x3mm</a:t>
              </a:r>
              <a:r>
                <a:rPr lang="fr-FR" baseline="30000" dirty="0">
                  <a:solidFill>
                    <a:srgbClr val="C00000"/>
                  </a:solidFill>
                </a:rPr>
                <a:t>2</a:t>
              </a:r>
              <a:r>
                <a:rPr lang="fr-FR" dirty="0">
                  <a:solidFill>
                    <a:srgbClr val="C00000"/>
                  </a:solidFill>
                </a:rPr>
                <a:t> MPPC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Espace réservé du contenu 2"/>
          <p:cNvSpPr>
            <a:spLocks noGrp="1"/>
          </p:cNvSpPr>
          <p:nvPr>
            <p:ph idx="1"/>
          </p:nvPr>
        </p:nvSpPr>
        <p:spPr>
          <a:xfrm>
            <a:off x="263352" y="764704"/>
            <a:ext cx="11099468" cy="5265738"/>
          </a:xfrm>
        </p:spPr>
        <p:txBody>
          <a:bodyPr/>
          <a:lstStyle/>
          <a:p>
            <a:r>
              <a:rPr lang="fr-FR" dirty="0" smtClean="0"/>
              <a:t>SPTR : 90 </a:t>
            </a:r>
            <a:r>
              <a:rPr lang="fr-FR" dirty="0" err="1" smtClean="0"/>
              <a:t>ps</a:t>
            </a:r>
            <a:r>
              <a:rPr lang="fr-FR" dirty="0" smtClean="0"/>
              <a:t> FWHM (40 </a:t>
            </a:r>
            <a:r>
              <a:rPr lang="fr-FR" dirty="0" err="1" smtClean="0"/>
              <a:t>ps</a:t>
            </a:r>
            <a:r>
              <a:rPr lang="fr-FR" dirty="0" smtClean="0"/>
              <a:t> </a:t>
            </a:r>
            <a:r>
              <a:rPr lang="fr-FR" dirty="0" err="1" smtClean="0"/>
              <a:t>rms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24" name="Image 23" descr="logo_final_sans_base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881" y="708397"/>
            <a:ext cx="1105056" cy="110354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8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963210"/>
              </p:ext>
            </p:extLst>
          </p:nvPr>
        </p:nvGraphicFramePr>
        <p:xfrm>
          <a:off x="623392" y="4790963"/>
          <a:ext cx="10561075" cy="1706880"/>
        </p:xfrm>
        <a:graphic>
          <a:graphicData uri="http://schemas.openxmlformats.org/drawingml/2006/table">
            <a:tbl>
              <a:tblPr firstCol="1" bandRow="1"/>
              <a:tblGrid>
                <a:gridCol w="2434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265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Detector Read-Out</a:t>
                      </a:r>
                      <a:endParaRPr lang="fr-FR" sz="1600" dirty="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SiPM, SiPM array</a:t>
                      </a:r>
                      <a:endParaRPr lang="fr-FR" sz="1600" dirty="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Number of Channels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64</a:t>
                      </a:r>
                      <a:endParaRPr lang="fr-FR" sz="1600" dirty="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Signal Polarity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Positive or Negative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Sensitivity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Trigger on first photo-electron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Timing Resolution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~20 </a:t>
                      </a:r>
                      <a:r>
                        <a:rPr lang="en-US" sz="1600" dirty="0" err="1" smtClean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ps</a:t>
                      </a:r>
                      <a:r>
                        <a:rPr lang="en-US" sz="1600" dirty="0" smtClean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 trigger</a:t>
                      </a:r>
                      <a:r>
                        <a:rPr lang="en-US" sz="1600" baseline="0" dirty="0" smtClean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 jitter, ~430ps FWHM (internal TDC)</a:t>
                      </a:r>
                      <a:r>
                        <a:rPr lang="en-US" sz="1600" dirty="0" smtClean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 </a:t>
                      </a:r>
                      <a:endParaRPr lang="fr-FR" sz="1600" dirty="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Dynamic Range</a:t>
                      </a:r>
                      <a:endParaRPr lang="fr-FR" sz="1600" dirty="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3000 photo-electrons (10</a:t>
                      </a:r>
                      <a:r>
                        <a:rPr lang="en-US" sz="1600" baseline="3000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60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 SIPM gain), Integral Non Linearity: 1% up to 2000 ph-e 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4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/>
                          <a:ea typeface="Calibri"/>
                          <a:cs typeface="Times New Roman"/>
                        </a:rPr>
                        <a:t>Packaging &amp; Dimension</a:t>
                      </a:r>
                      <a:endParaRPr lang="fr-FR" sz="160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/>
                          <a:ea typeface="Calibri"/>
                          <a:cs typeface="Times New Roman"/>
                        </a:rPr>
                        <a:t>BGA (12x12mm, 393 balls) </a:t>
                      </a:r>
                      <a:endParaRPr lang="fr-FR" sz="1600" dirty="0">
                        <a:effectLst/>
                        <a:latin typeface="Bryant Light Compressed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263312" y="810380"/>
            <a:ext cx="546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All-in-one SiPM </a:t>
            </a:r>
            <a:r>
              <a:rPr lang="fr-FR" dirty="0" err="1"/>
              <a:t>read</a:t>
            </a:r>
            <a:r>
              <a:rPr lang="fr-FR" dirty="0"/>
              <a:t>-out for multimodal PET inserts</a:t>
            </a:r>
          </a:p>
        </p:txBody>
      </p:sp>
      <p:pic>
        <p:nvPicPr>
          <p:cNvPr id="5" name="Picture 4" descr="tri1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0176" y="1179712"/>
            <a:ext cx="2434186" cy="1428299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TRIROC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3A59E8-63CE-584B-BDA7-BB6C22A8B35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8" name="Image 7" descr="W:\Communication\visio\triro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504" y="727599"/>
            <a:ext cx="5960806" cy="400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fleury\Pictures\trimage_V0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312" y="2670945"/>
            <a:ext cx="3507962" cy="19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0764" y="3025496"/>
            <a:ext cx="1291931" cy="10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pic>
        <p:nvPicPr>
          <p:cNvPr id="15" name="Image 14" descr="logo_final_sans_baselin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72" y="1503043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A bit of </a:t>
            </a:r>
            <a:r>
              <a:rPr lang="fr-FR" dirty="0" err="1" smtClean="0"/>
              <a:t>history</a:t>
            </a:r>
            <a:r>
              <a:rPr lang="fr-FR" dirty="0" smtClean="0"/>
              <a:t> : CALICE AHCAL </a:t>
            </a:r>
            <a:r>
              <a:rPr lang="fr-FR" dirty="0" err="1" smtClean="0"/>
              <a:t>physics</a:t>
            </a:r>
            <a:r>
              <a:rPr lang="fr-FR" dirty="0" smtClean="0"/>
              <a:t> prototype (2004)</a:t>
            </a:r>
          </a:p>
        </p:txBody>
      </p:sp>
      <p:sp>
        <p:nvSpPr>
          <p:cNvPr id="203779" name="Espace réservé du contenu 18"/>
          <p:cNvSpPr>
            <a:spLocks noGrp="1"/>
          </p:cNvSpPr>
          <p:nvPr>
            <p:ph idx="1"/>
          </p:nvPr>
        </p:nvSpPr>
        <p:spPr>
          <a:xfrm>
            <a:off x="206499" y="688395"/>
            <a:ext cx="10498013" cy="5265738"/>
          </a:xfrm>
        </p:spPr>
        <p:txBody>
          <a:bodyPr/>
          <a:lstStyle/>
          <a:p>
            <a:pPr eaLnBrk="1" hangingPunct="1"/>
            <a:r>
              <a:rPr lang="fr-FR" sz="1800" dirty="0" err="1"/>
              <a:t>Hadronic</a:t>
            </a:r>
            <a:r>
              <a:rPr lang="fr-FR" sz="1800" dirty="0"/>
              <a:t> </a:t>
            </a:r>
            <a:r>
              <a:rPr lang="fr-FR" sz="1800" dirty="0" err="1"/>
              <a:t>calorimeter</a:t>
            </a:r>
            <a:r>
              <a:rPr lang="fr-FR" sz="1800" dirty="0"/>
              <a:t> prototype for the ILC : </a:t>
            </a:r>
            <a:r>
              <a:rPr lang="en-US" sz="1800" dirty="0"/>
              <a:t>1 cubic </a:t>
            </a:r>
            <a:r>
              <a:rPr lang="en-US" sz="1800" dirty="0" err="1"/>
              <a:t>metre</a:t>
            </a:r>
            <a:r>
              <a:rPr lang="en-US" sz="1800" dirty="0"/>
              <a:t>, 38 layers, 2cm steel plates</a:t>
            </a:r>
          </a:p>
          <a:p>
            <a:pPr eaLnBrk="1" hangingPunct="1"/>
            <a:r>
              <a:rPr lang="en-US" sz="1800" dirty="0">
                <a:solidFill>
                  <a:srgbClr val="FF3300"/>
                </a:solidFill>
              </a:rPr>
              <a:t>8000 tiles with </a:t>
            </a:r>
            <a:r>
              <a:rPr lang="en-US" sz="1800" dirty="0" err="1">
                <a:solidFill>
                  <a:srgbClr val="FF3300"/>
                </a:solidFill>
              </a:rPr>
              <a:t>SiPMs</a:t>
            </a:r>
            <a:r>
              <a:rPr lang="en-US" sz="1800" dirty="0"/>
              <a:t> fabricated by </a:t>
            </a:r>
            <a:r>
              <a:rPr lang="en-US" sz="1800" dirty="0" err="1"/>
              <a:t>MePHY</a:t>
            </a:r>
            <a:r>
              <a:rPr lang="en-US" sz="1800" dirty="0"/>
              <a:t> </a:t>
            </a:r>
            <a:r>
              <a:rPr lang="en-US" sz="1800" dirty="0" smtClean="0"/>
              <a:t>group</a:t>
            </a:r>
          </a:p>
          <a:p>
            <a:pPr eaLnBrk="1" hangingPunct="1"/>
            <a:r>
              <a:rPr lang="en-US" sz="1800" dirty="0" smtClean="0"/>
              <a:t>First ASIC to read </a:t>
            </a:r>
            <a:r>
              <a:rPr lang="en-US" sz="1800" dirty="0" err="1" smtClean="0"/>
              <a:t>SiPMs</a:t>
            </a:r>
            <a:r>
              <a:rPr lang="en-US" sz="1800" dirty="0" smtClean="0"/>
              <a:t> : </a:t>
            </a:r>
            <a:r>
              <a:rPr lang="en-US" sz="1800" dirty="0" err="1" smtClean="0"/>
              <a:t>FLC_SiPM</a:t>
            </a:r>
            <a:r>
              <a:rPr lang="en-US" sz="1800" dirty="0" smtClean="0"/>
              <a:t> 18ch</a:t>
            </a:r>
            <a:endParaRPr lang="fr-FR" sz="1800" dirty="0"/>
          </a:p>
        </p:txBody>
      </p:sp>
      <p:sp>
        <p:nvSpPr>
          <p:cNvPr id="203781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sz="1400" smtClean="0">
                <a:solidFill>
                  <a:srgbClr val="000000"/>
                </a:solidFill>
              </a:rPr>
              <a:t>C. de La Taille        SiPM workshop Bari  3 oct 2019</a:t>
            </a: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203793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CAF8006-2F6F-4342-B987-D2835B3016AE}" type="slidenum">
              <a:rPr lang="fr-FR" sz="1400">
                <a:solidFill>
                  <a:srgbClr val="000000"/>
                </a:solidFill>
              </a:rPr>
              <a:pPr eaLnBrk="1" hangingPunct="1"/>
              <a:t>2</a:t>
            </a:fld>
            <a:endParaRPr lang="fr-FR" sz="1400">
              <a:solidFill>
                <a:srgbClr val="000000"/>
              </a:solidFill>
            </a:endParaRPr>
          </a:p>
        </p:txBody>
      </p:sp>
      <p:pic>
        <p:nvPicPr>
          <p:cNvPr id="203782" name="Picture 4" descr="Dsc00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9" b="6129"/>
          <a:stretch>
            <a:fillRect/>
          </a:stretch>
        </p:blipFill>
        <p:spPr bwMode="auto">
          <a:xfrm>
            <a:off x="827943" y="3775075"/>
            <a:ext cx="41052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7" y="2388820"/>
            <a:ext cx="3013075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Text Box 6"/>
          <p:cNvSpPr txBox="1">
            <a:spLocks noChangeArrowheads="1"/>
          </p:cNvSpPr>
          <p:nvPr/>
        </p:nvSpPr>
        <p:spPr bwMode="auto">
          <a:xfrm>
            <a:off x="4764088" y="5876925"/>
            <a:ext cx="3467100" cy="73818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400" i="1">
                <a:solidFill>
                  <a:srgbClr val="000000"/>
                </a:solidFill>
                <a:latin typeface="Comic Sans MS" panose="030F0702030302020204" pitchFamily="66" charset="0"/>
              </a:rPr>
              <a:t>Mechanics and front end boards: DESY</a:t>
            </a:r>
          </a:p>
          <a:p>
            <a:pPr eaLnBrk="1" hangingPunct="1"/>
            <a:r>
              <a:rPr lang="en-US" sz="1400" i="1">
                <a:solidFill>
                  <a:srgbClr val="000000"/>
                </a:solidFill>
                <a:latin typeface="Comic Sans MS" panose="030F0702030302020204" pitchFamily="66" charset="0"/>
              </a:rPr>
              <a:t>SiPM : Mephy Pulsar Moscow</a:t>
            </a:r>
          </a:p>
          <a:p>
            <a:pPr eaLnBrk="1" hangingPunct="1"/>
            <a:r>
              <a:rPr lang="en-US" sz="1400" i="1">
                <a:solidFill>
                  <a:srgbClr val="000000"/>
                </a:solidFill>
                <a:latin typeface="Comic Sans MS" panose="030F0702030302020204" pitchFamily="66" charset="0"/>
              </a:rPr>
              <a:t>Front end ASICs: LAL</a:t>
            </a:r>
            <a:endParaRPr lang="en-GB" sz="1400" i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37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3644901"/>
            <a:ext cx="27114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6" name="Picture 8" descr="Sensor-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2060576"/>
            <a:ext cx="23002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9" descr="sipm_layout-ve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57" y="2052376"/>
            <a:ext cx="8334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5" y="2055814"/>
            <a:ext cx="2736850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9" name="Text Box 14"/>
          <p:cNvSpPr txBox="1">
            <a:spLocks noChangeArrowheads="1"/>
          </p:cNvSpPr>
          <p:nvPr/>
        </p:nvSpPr>
        <p:spPr bwMode="auto">
          <a:xfrm>
            <a:off x="3761583" y="3204901"/>
            <a:ext cx="885825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sz="1200">
                <a:solidFill>
                  <a:srgbClr val="000000"/>
                </a:solidFill>
                <a:cs typeface="Times New Roman" panose="02020603050405020304" pitchFamily="18" charset="0"/>
              </a:rPr>
              <a:t>FLC_SiPM</a:t>
            </a:r>
          </a:p>
          <a:p>
            <a:pPr algn="ctr" eaLnBrk="1" hangingPunct="1"/>
            <a:r>
              <a:rPr lang="fr-FR" sz="1200">
                <a:solidFill>
                  <a:srgbClr val="000000"/>
                </a:solidFill>
                <a:cs typeface="Times New Roman" panose="02020603050405020304" pitchFamily="18" charset="0"/>
              </a:rPr>
              <a:t> ASIC</a:t>
            </a:r>
          </a:p>
        </p:txBody>
      </p:sp>
      <p:sp>
        <p:nvSpPr>
          <p:cNvPr id="203790" name="Text Box 15"/>
          <p:cNvSpPr txBox="1">
            <a:spLocks noChangeArrowheads="1"/>
          </p:cNvSpPr>
          <p:nvPr/>
        </p:nvSpPr>
        <p:spPr bwMode="auto">
          <a:xfrm>
            <a:off x="5735639" y="3429000"/>
            <a:ext cx="1000125" cy="2746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sz="1200">
                <a:solidFill>
                  <a:srgbClr val="000000"/>
                </a:solidFill>
                <a:cs typeface="Times New Roman" panose="02020603050405020304" pitchFamily="18" charset="0"/>
              </a:rPr>
              <a:t>Mephy SiPM</a:t>
            </a:r>
            <a:endParaRPr lang="fr-FR" sz="1200">
              <a:solidFill>
                <a:srgbClr val="000000"/>
              </a:solidFill>
            </a:endParaRPr>
          </a:p>
        </p:txBody>
      </p:sp>
      <p:pic>
        <p:nvPicPr>
          <p:cNvPr id="203791" name="Picture 2" descr="img076.jpeg.medium.jpe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37239" b="20917"/>
          <a:stretch>
            <a:fillRect/>
          </a:stretch>
        </p:blipFill>
        <p:spPr bwMode="auto">
          <a:xfrm>
            <a:off x="8376974" y="1124744"/>
            <a:ext cx="29749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92" name="Group 11"/>
          <p:cNvGrpSpPr>
            <a:grpSpLocks/>
          </p:cNvGrpSpPr>
          <p:nvPr/>
        </p:nvGrpSpPr>
        <p:grpSpPr bwMode="auto">
          <a:xfrm>
            <a:off x="10325947" y="1225686"/>
            <a:ext cx="874712" cy="841375"/>
            <a:chOff x="4604" y="890"/>
            <a:chExt cx="832" cy="832"/>
          </a:xfrm>
        </p:grpSpPr>
        <p:sp>
          <p:nvSpPr>
            <p:cNvPr id="203794" name="Oval 12"/>
            <p:cNvSpPr>
              <a:spLocks noChangeArrowheads="1"/>
            </p:cNvSpPr>
            <p:nvPr/>
          </p:nvSpPr>
          <p:spPr bwMode="auto">
            <a:xfrm>
              <a:off x="4604" y="890"/>
              <a:ext cx="816" cy="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fr-FR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3795" name="Picture 13" descr="Desy-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890"/>
              <a:ext cx="832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49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Timing </a:t>
            </a:r>
            <a:r>
              <a:rPr lang="fr-FR" dirty="0" err="1" smtClean="0"/>
              <a:t>resolution</a:t>
            </a:r>
            <a:r>
              <a:rPr lang="fr-FR" dirty="0" smtClean="0"/>
              <a:t> : test pulse and full system CTR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498" y="3795968"/>
            <a:ext cx="5871632" cy="1625682"/>
          </a:xfrm>
        </p:spPr>
        <p:txBody>
          <a:bodyPr/>
          <a:lstStyle/>
          <a:p>
            <a:r>
              <a:rPr lang="fr-FR" sz="1400" dirty="0" err="1" smtClean="0"/>
              <a:t>Two</a:t>
            </a:r>
            <a:r>
              <a:rPr lang="fr-FR" sz="1400" dirty="0" smtClean="0"/>
              <a:t> </a:t>
            </a:r>
            <a:r>
              <a:rPr lang="fr-FR" sz="1400" dirty="0" err="1" smtClean="0"/>
              <a:t>channels</a:t>
            </a:r>
            <a:r>
              <a:rPr lang="fr-FR" sz="1400" dirty="0" smtClean="0"/>
              <a:t> of </a:t>
            </a:r>
            <a:r>
              <a:rPr lang="fr-FR" sz="1400" dirty="0" err="1" smtClean="0"/>
              <a:t>Triroc</a:t>
            </a:r>
            <a:r>
              <a:rPr lang="fr-FR" sz="1400" dirty="0" smtClean="0"/>
              <a:t> are </a:t>
            </a:r>
            <a:r>
              <a:rPr lang="fr-FR" sz="1400" dirty="0" err="1" smtClean="0"/>
              <a:t>fired</a:t>
            </a:r>
            <a:r>
              <a:rPr lang="fr-FR" sz="1400" dirty="0" smtClean="0"/>
              <a:t> by </a:t>
            </a:r>
            <a:r>
              <a:rPr lang="fr-FR" sz="1400" dirty="0" err="1" smtClean="0"/>
              <a:t>fast</a:t>
            </a:r>
            <a:r>
              <a:rPr lang="fr-FR" sz="1400" dirty="0" smtClean="0"/>
              <a:t> test pulse</a:t>
            </a:r>
          </a:p>
          <a:p>
            <a:r>
              <a:rPr lang="fr-FR" sz="1400" dirty="0" smtClean="0"/>
              <a:t>TDC output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compared</a:t>
            </a:r>
            <a:endParaRPr lang="fr-FR" sz="1400" dirty="0"/>
          </a:p>
          <a:p>
            <a:r>
              <a:rPr lang="fr-FR" sz="1400" dirty="0" err="1" smtClean="0"/>
              <a:t>Sync</a:t>
            </a:r>
            <a:r>
              <a:rPr lang="fr-FR" sz="1400" dirty="0" smtClean="0"/>
              <a:t> </a:t>
            </a:r>
            <a:r>
              <a:rPr lang="fr-FR" sz="1400" dirty="0" err="1" smtClean="0"/>
              <a:t>measurement</a:t>
            </a:r>
            <a:r>
              <a:rPr lang="fr-FR" sz="1400" dirty="0" smtClean="0"/>
              <a:t> correspond to </a:t>
            </a:r>
            <a:r>
              <a:rPr lang="fr-FR" sz="1400" dirty="0" err="1" smtClean="0"/>
              <a:t>perfect</a:t>
            </a:r>
            <a:r>
              <a:rPr lang="fr-FR" sz="1400" dirty="0" smtClean="0"/>
              <a:t> calibration</a:t>
            </a:r>
          </a:p>
          <a:p>
            <a:r>
              <a:rPr lang="fr-FR" sz="1400" dirty="0" err="1" smtClean="0"/>
              <a:t>Async</a:t>
            </a:r>
            <a:r>
              <a:rPr lang="fr-FR" sz="1400" dirty="0" smtClean="0"/>
              <a:t> </a:t>
            </a:r>
            <a:r>
              <a:rPr lang="fr-FR" sz="1400" dirty="0" err="1" smtClean="0"/>
              <a:t>measurement</a:t>
            </a:r>
            <a:r>
              <a:rPr lang="fr-FR" sz="1400" dirty="0" smtClean="0"/>
              <a:t> correspond to no calibration</a:t>
            </a:r>
            <a:endParaRPr lang="fr-FR" sz="1400" dirty="0"/>
          </a:p>
        </p:txBody>
      </p:sp>
      <p:pic>
        <p:nvPicPr>
          <p:cNvPr id="4" name="Image 3" descr="OS X:Users:Salleh:Documents:Work:TRIROC1a:mesures:Coincidence_measurement:coincidence_triroc1a_3.3pe_sync:vth70_52.2_pe_sync_run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44" y="4899638"/>
            <a:ext cx="4244985" cy="1958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2425762130"/>
              </p:ext>
            </p:extLst>
          </p:nvPr>
        </p:nvGraphicFramePr>
        <p:xfrm>
          <a:off x="191344" y="492254"/>
          <a:ext cx="5756910" cy="343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Image 7" descr="OS X:Users:Salleh:Documents:Work:TRIROC1a:mesures:SiPM test:CTR_measurement_Sept2016:CTR_histogra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058" y="632848"/>
            <a:ext cx="4731318" cy="297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OS X:Users:Salleh:Documents:Work:TRIROC1a:mesures:SiPM test:Energy_measurement_May2016:QDC_readout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376" y="3952454"/>
            <a:ext cx="4572000" cy="278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365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DT 5550W </a:t>
            </a:r>
            <a:r>
              <a:rPr lang="fr-FR" dirty="0" err="1" smtClean="0"/>
              <a:t>from</a:t>
            </a:r>
            <a:r>
              <a:rPr lang="fr-FR" dirty="0" smtClean="0"/>
              <a:t> CAEN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Transfer to </a:t>
            </a:r>
            <a:r>
              <a:rPr lang="fr-FR" dirty="0" err="1" smtClean="0"/>
              <a:t>industry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3A59E8-63CE-584B-BDA7-BB6C22A8B35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9218" name="Picture 2" descr="C:\Users\Julien Fleury\Desktop\cifchbdf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0574" y="4259848"/>
            <a:ext cx="3374353" cy="150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535931" y="1111270"/>
            <a:ext cx="6506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128-channel – 4 </a:t>
            </a:r>
            <a:r>
              <a:rPr lang="fr-FR" dirty="0" err="1" smtClean="0"/>
              <a:t>Petiroc</a:t>
            </a:r>
            <a:r>
              <a:rPr lang="fr-FR" dirty="0" smtClean="0"/>
              <a:t> 2A Hi performance </a:t>
            </a:r>
            <a:r>
              <a:rPr lang="fr-FR" dirty="0" err="1" smtClean="0"/>
              <a:t>evaluation</a:t>
            </a:r>
            <a:r>
              <a:rPr lang="fr-FR" dirty="0" smtClean="0"/>
              <a:t> system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</a:t>
            </a:r>
            <a:r>
              <a:rPr lang="fr-FR" dirty="0" err="1" smtClean="0"/>
              <a:t>firmware</a:t>
            </a:r>
            <a:r>
              <a:rPr lang="fr-FR" dirty="0" smtClean="0"/>
              <a:t> design</a:t>
            </a:r>
          </a:p>
          <a:p>
            <a:r>
              <a:rPr lang="fr-FR" dirty="0" err="1" smtClean="0"/>
              <a:t>Released</a:t>
            </a:r>
            <a:r>
              <a:rPr lang="fr-FR" dirty="0" smtClean="0"/>
              <a:t> </a:t>
            </a:r>
            <a:r>
              <a:rPr lang="fr-FR" dirty="0" err="1" smtClean="0"/>
              <a:t>summer</a:t>
            </a:r>
            <a:r>
              <a:rPr lang="fr-FR" dirty="0" smtClean="0"/>
              <a:t> 2017</a:t>
            </a:r>
          </a:p>
        </p:txBody>
      </p:sp>
      <p:pic>
        <p:nvPicPr>
          <p:cNvPr id="9219" name="Picture 3" descr="W:\Communication\Logos, Polices\Logos partenaires - clients\CA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351" y="5763103"/>
            <a:ext cx="3114675" cy="88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1590676" y="6067426"/>
            <a:ext cx="3733801" cy="714374"/>
            <a:chOff x="933449" y="6029326"/>
            <a:chExt cx="3733801" cy="714374"/>
          </a:xfrm>
        </p:grpSpPr>
        <p:sp>
          <p:nvSpPr>
            <p:cNvPr id="4" name="Rectangle 3"/>
            <p:cNvSpPr/>
            <p:nvPr/>
          </p:nvSpPr>
          <p:spPr>
            <a:xfrm>
              <a:off x="933449" y="6029326"/>
              <a:ext cx="3733801" cy="714374"/>
            </a:xfrm>
            <a:prstGeom prst="rect">
              <a:avLst/>
            </a:prstGeom>
            <a:solidFill>
              <a:srgbClr val="1664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pic>
          <p:nvPicPr>
            <p:cNvPr id="9220" name="Picture 4" descr="W:\Communication\Logos, Polices\Logos partenaires - clients\logo_hires_tras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41" y="6204267"/>
              <a:ext cx="3371859" cy="372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 2" descr="Capture d’écran 2017-05-22 à 21.21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137" y="2142997"/>
            <a:ext cx="5001889" cy="3206952"/>
          </a:xfrm>
          <a:prstGeom prst="rect">
            <a:avLst/>
          </a:prstGeom>
        </p:spPr>
      </p:pic>
      <p:pic>
        <p:nvPicPr>
          <p:cNvPr id="7" name="Image 6" descr="IMG_2550 (1)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99" b="89881" l="5655" r="92510">
                        <a14:foregroundMark x1="8953" y1="51157" x2="8036" y2="52149"/>
                        <a14:foregroundMark x1="8953" y1="56515" x2="8953" y2="56515"/>
                        <a14:foregroundMark x1="87822" y1="71627" x2="89633" y2="7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729" y="766852"/>
            <a:ext cx="4255428" cy="3191571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coming</a:t>
            </a:r>
            <a:r>
              <a:rPr lang="fr-FR" dirty="0" smtClean="0"/>
              <a:t> up : H2GCROC &amp; LIROC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99" y="754609"/>
            <a:ext cx="8747305" cy="5265738"/>
          </a:xfrm>
        </p:spPr>
        <p:txBody>
          <a:bodyPr/>
          <a:lstStyle/>
          <a:p>
            <a:r>
              <a:rPr lang="fr-FR" dirty="0" smtClean="0"/>
              <a:t>Omega </a:t>
            </a:r>
            <a:r>
              <a:rPr lang="fr-FR" dirty="0" err="1" smtClean="0"/>
              <a:t>strongly</a:t>
            </a:r>
            <a:r>
              <a:rPr lang="fr-FR" dirty="0" smtClean="0"/>
              <a:t> </a:t>
            </a:r>
            <a:r>
              <a:rPr lang="fr-FR" dirty="0" err="1" smtClean="0"/>
              <a:t>involved</a:t>
            </a:r>
            <a:r>
              <a:rPr lang="fr-FR" dirty="0" smtClean="0"/>
              <a:t> in LHC ATLAS &amp; CMS upgrades</a:t>
            </a:r>
          </a:p>
          <a:p>
            <a:r>
              <a:rPr lang="fr-FR" dirty="0" smtClean="0"/>
              <a:t>H2GCROC : </a:t>
            </a:r>
            <a:r>
              <a:rPr lang="fr-FR" sz="2000" dirty="0" err="1" smtClean="0"/>
              <a:t>Hadronic</a:t>
            </a:r>
            <a:r>
              <a:rPr lang="fr-FR" sz="2000" dirty="0" smtClean="0"/>
              <a:t> High </a:t>
            </a:r>
            <a:r>
              <a:rPr lang="fr-FR" sz="2000" dirty="0" err="1" smtClean="0"/>
              <a:t>Granularity</a:t>
            </a:r>
            <a:r>
              <a:rPr lang="fr-FR" sz="2000" dirty="0" smtClean="0"/>
              <a:t> </a:t>
            </a:r>
            <a:r>
              <a:rPr lang="fr-FR" sz="2000" dirty="0" err="1" smtClean="0"/>
              <a:t>Calorimeter</a:t>
            </a:r>
            <a:r>
              <a:rPr lang="fr-FR" sz="2000" dirty="0" smtClean="0"/>
              <a:t> Read Out Chip</a:t>
            </a:r>
          </a:p>
          <a:p>
            <a:pPr lvl="1"/>
            <a:r>
              <a:rPr lang="fr-FR" dirty="0" smtClean="0"/>
              <a:t>78 </a:t>
            </a:r>
            <a:r>
              <a:rPr lang="fr-FR" dirty="0" err="1" smtClean="0"/>
              <a:t>channels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conveyor</a:t>
            </a:r>
            <a:r>
              <a:rPr lang="fr-FR" dirty="0" smtClean="0"/>
              <a:t> « à la KLAUS [U. Heidelberg] »</a:t>
            </a:r>
          </a:p>
          <a:p>
            <a:pPr lvl="1"/>
            <a:r>
              <a:rPr lang="fr-FR" dirty="0" smtClean="0"/>
              <a:t>ADC + TDC</a:t>
            </a:r>
          </a:p>
          <a:p>
            <a:pPr lvl="1"/>
            <a:r>
              <a:rPr lang="fr-FR" dirty="0" smtClean="0"/>
              <a:t>Collaboration : AGH, CEA, CERN, Imperial, OMEGA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LIROC : ATTRACT </a:t>
            </a:r>
            <a:r>
              <a:rPr lang="fr-FR" dirty="0" err="1" smtClean="0"/>
              <a:t>project</a:t>
            </a:r>
            <a:r>
              <a:rPr lang="fr-FR" dirty="0" smtClean="0"/>
              <a:t> for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LIDAR</a:t>
            </a:r>
          </a:p>
          <a:p>
            <a:pPr lvl="1"/>
            <a:r>
              <a:rPr lang="fr-FR" dirty="0" smtClean="0"/>
              <a:t>64 high speed </a:t>
            </a:r>
            <a:r>
              <a:rPr lang="fr-FR" dirty="0" err="1" smtClean="0"/>
              <a:t>amplifiers</a:t>
            </a:r>
            <a:r>
              <a:rPr lang="fr-FR" dirty="0" smtClean="0"/>
              <a:t>/</a:t>
            </a:r>
            <a:r>
              <a:rPr lang="fr-FR" dirty="0" err="1" smtClean="0"/>
              <a:t>discriminators</a:t>
            </a:r>
            <a:r>
              <a:rPr lang="fr-FR" dirty="0" smtClean="0"/>
              <a:t> « à la </a:t>
            </a:r>
            <a:r>
              <a:rPr lang="fr-FR" dirty="0" err="1" smtClean="0"/>
              <a:t>petiroc</a:t>
            </a:r>
            <a:r>
              <a:rPr lang="fr-FR" dirty="0" smtClean="0"/>
              <a:t> »</a:t>
            </a:r>
          </a:p>
          <a:p>
            <a:pPr lvl="1"/>
            <a:r>
              <a:rPr lang="fr-FR" dirty="0" smtClean="0"/>
              <a:t>1 GHz </a:t>
            </a:r>
            <a:r>
              <a:rPr lang="fr-FR" dirty="0" err="1" smtClean="0"/>
              <a:t>bandwidth</a:t>
            </a:r>
            <a:endParaRPr lang="fr-FR" dirty="0" smtClean="0"/>
          </a:p>
          <a:p>
            <a:pPr lvl="1"/>
            <a:r>
              <a:rPr lang="fr-FR" dirty="0" smtClean="0"/>
              <a:t>2 ns double pulse </a:t>
            </a:r>
            <a:r>
              <a:rPr lang="fr-FR" dirty="0" err="1" smtClean="0"/>
              <a:t>resolution</a:t>
            </a:r>
            <a:endParaRPr lang="fr-FR" dirty="0" smtClean="0"/>
          </a:p>
          <a:p>
            <a:pPr lvl="1"/>
            <a:r>
              <a:rPr lang="fr-FR" dirty="0" smtClean="0"/>
              <a:t>SEU </a:t>
            </a:r>
            <a:r>
              <a:rPr lang="fr-FR" dirty="0" err="1" smtClean="0"/>
              <a:t>hardened</a:t>
            </a:r>
            <a:endParaRPr lang="fr-FR" dirty="0"/>
          </a:p>
          <a:p>
            <a:pPr lvl="1"/>
            <a:r>
              <a:rPr lang="fr-FR" dirty="0" smtClean="0"/>
              <a:t>Flip chip on BGA 0.8 mm pitch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CMOS 130 nm </a:t>
            </a:r>
            <a:r>
              <a:rPr lang="fr-FR" dirty="0" err="1" smtClean="0"/>
              <a:t>process</a:t>
            </a:r>
            <a:r>
              <a:rPr lang="fr-FR" dirty="0" smtClean="0"/>
              <a:t> rad hard up to 300 </a:t>
            </a:r>
            <a:r>
              <a:rPr lang="fr-FR" dirty="0" err="1" smtClean="0"/>
              <a:t>MRad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12700" r="22269" b="3998"/>
          <a:stretch/>
        </p:blipFill>
        <p:spPr>
          <a:xfrm>
            <a:off x="8616280" y="692696"/>
            <a:ext cx="3312160" cy="25432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5888841"/>
            <a:ext cx="1882180" cy="6775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4812" r="39369" b="3592"/>
          <a:stretch/>
        </p:blipFill>
        <p:spPr>
          <a:xfrm>
            <a:off x="10580560" y="3387478"/>
            <a:ext cx="1207814" cy="266429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1995" y="2513179"/>
            <a:ext cx="722784" cy="72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SiPM</a:t>
            </a:r>
            <a:r>
              <a:rPr lang="fr-FR" dirty="0" smtClean="0"/>
              <a:t> chips </a:t>
            </a:r>
            <a:r>
              <a:rPr lang="fr-FR" dirty="0" err="1" smtClean="0"/>
              <a:t>developed</a:t>
            </a:r>
            <a:r>
              <a:rPr lang="fr-FR" dirty="0" smtClean="0"/>
              <a:t> at OMEGA for HEP</a:t>
            </a:r>
          </a:p>
          <a:p>
            <a:endParaRPr lang="fr-FR" dirty="0" smtClean="0"/>
          </a:p>
          <a:p>
            <a:r>
              <a:rPr lang="fr-FR" dirty="0" smtClean="0"/>
              <a:t>SPIROC </a:t>
            </a:r>
            <a:r>
              <a:rPr lang="fr-FR" dirty="0" err="1" smtClean="0"/>
              <a:t>tested</a:t>
            </a:r>
            <a:r>
              <a:rPr lang="fr-FR" dirty="0" smtClean="0"/>
              <a:t> </a:t>
            </a:r>
            <a:r>
              <a:rPr lang="fr-FR" dirty="0" err="1" smtClean="0"/>
              <a:t>extensively</a:t>
            </a:r>
            <a:r>
              <a:rPr lang="fr-FR" dirty="0" smtClean="0"/>
              <a:t> on ILC R&amp;D by </a:t>
            </a:r>
            <a:r>
              <a:rPr lang="fr-FR" dirty="0" err="1" smtClean="0"/>
              <a:t>DESy</a:t>
            </a:r>
            <a:r>
              <a:rPr lang="fr-FR" dirty="0" smtClean="0"/>
              <a:t> et al.</a:t>
            </a:r>
          </a:p>
          <a:p>
            <a:pPr lvl="1"/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equips</a:t>
            </a:r>
            <a:r>
              <a:rPr lang="fr-FR" dirty="0" smtClean="0"/>
              <a:t> </a:t>
            </a:r>
            <a:r>
              <a:rPr lang="fr-FR" dirty="0" err="1" smtClean="0"/>
              <a:t>Wakashi</a:t>
            </a:r>
            <a:r>
              <a:rPr lang="fr-FR" dirty="0" smtClean="0"/>
              <a:t> detector on T2K</a:t>
            </a:r>
          </a:p>
          <a:p>
            <a:r>
              <a:rPr lang="fr-FR" dirty="0" err="1" smtClean="0"/>
              <a:t>Variants</a:t>
            </a:r>
            <a:r>
              <a:rPr lang="fr-FR" dirty="0" smtClean="0"/>
              <a:t> </a:t>
            </a:r>
            <a:r>
              <a:rPr lang="fr-FR" dirty="0" err="1" smtClean="0"/>
              <a:t>developed</a:t>
            </a:r>
            <a:r>
              <a:rPr lang="fr-FR" dirty="0" smtClean="0"/>
              <a:t> and </a:t>
            </a:r>
            <a:r>
              <a:rPr lang="fr-FR" dirty="0" err="1" smtClean="0"/>
              <a:t>transfered</a:t>
            </a:r>
            <a:r>
              <a:rPr lang="fr-FR" dirty="0" smtClean="0"/>
              <a:t> </a:t>
            </a:r>
            <a:r>
              <a:rPr lang="fr-FR" dirty="0" err="1"/>
              <a:t>from</a:t>
            </a:r>
            <a:r>
              <a:rPr lang="fr-FR" dirty="0"/>
              <a:t> HEP to WEEROC / CAEN</a:t>
            </a:r>
          </a:p>
          <a:p>
            <a:pPr lvl="1"/>
            <a:r>
              <a:rPr lang="fr-FR" dirty="0" smtClean="0"/>
              <a:t>EASIROC </a:t>
            </a:r>
            <a:r>
              <a:rPr lang="fr-FR" dirty="0" err="1" smtClean="0"/>
              <a:t>equips</a:t>
            </a:r>
            <a:r>
              <a:rPr lang="fr-FR" dirty="0" smtClean="0"/>
              <a:t> E40 </a:t>
            </a:r>
            <a:r>
              <a:rPr lang="fr-FR" dirty="0" err="1" smtClean="0"/>
              <a:t>experiment</a:t>
            </a:r>
            <a:r>
              <a:rPr lang="fr-FR" dirty="0" smtClean="0"/>
              <a:t> in </a:t>
            </a:r>
            <a:r>
              <a:rPr lang="fr-FR" dirty="0" err="1" smtClean="0"/>
              <a:t>Japan</a:t>
            </a:r>
            <a:endParaRPr lang="fr-FR" dirty="0" smtClean="0"/>
          </a:p>
          <a:p>
            <a:pPr lvl="1"/>
            <a:r>
              <a:rPr lang="fr-FR" dirty="0" smtClean="0"/>
              <a:t>CITIROC </a:t>
            </a:r>
            <a:r>
              <a:rPr lang="fr-FR" dirty="0" err="1" smtClean="0"/>
              <a:t>equips</a:t>
            </a:r>
            <a:r>
              <a:rPr lang="fr-FR" dirty="0" smtClean="0"/>
              <a:t> ASTRI CTA SST, T2K…</a:t>
            </a:r>
          </a:p>
          <a:p>
            <a:r>
              <a:rPr lang="fr-FR" dirty="0" smtClean="0"/>
              <a:t>PETIROC and TRIROC </a:t>
            </a:r>
            <a:r>
              <a:rPr lang="fr-FR" dirty="0" err="1" smtClean="0"/>
              <a:t>developed</a:t>
            </a:r>
            <a:r>
              <a:rPr lang="fr-FR" dirty="0" smtClean="0"/>
              <a:t> for PET applications</a:t>
            </a:r>
          </a:p>
          <a:p>
            <a:pPr lvl="1"/>
            <a:r>
              <a:rPr lang="fr-FR" dirty="0" smtClean="0"/>
              <a:t>1 GHz </a:t>
            </a:r>
            <a:r>
              <a:rPr lang="fr-FR" dirty="0" err="1" smtClean="0"/>
              <a:t>bandwidth</a:t>
            </a:r>
            <a:r>
              <a:rPr lang="fr-FR" dirty="0" smtClean="0"/>
              <a:t> for 10-100 </a:t>
            </a:r>
            <a:r>
              <a:rPr lang="fr-FR" dirty="0" err="1" smtClean="0"/>
              <a:t>ps</a:t>
            </a:r>
            <a:r>
              <a:rPr lang="fr-FR" dirty="0" smtClean="0"/>
              <a:t> timing </a:t>
            </a:r>
            <a:r>
              <a:rPr lang="fr-FR" dirty="0" err="1" smtClean="0"/>
              <a:t>accuracy</a:t>
            </a:r>
            <a:endParaRPr lang="fr-FR" dirty="0" smtClean="0"/>
          </a:p>
          <a:p>
            <a:r>
              <a:rPr lang="fr-FR" dirty="0" err="1" smtClean="0"/>
              <a:t>Thousands</a:t>
            </a:r>
            <a:r>
              <a:rPr lang="fr-FR" dirty="0" smtClean="0"/>
              <a:t> of chips </a:t>
            </a:r>
            <a:r>
              <a:rPr lang="fr-FR" dirty="0" err="1" smtClean="0"/>
              <a:t>fabricated</a:t>
            </a:r>
            <a:r>
              <a:rPr lang="fr-FR" dirty="0" smtClean="0"/>
              <a:t> in </a:t>
            </a:r>
            <a:r>
              <a:rPr lang="fr-FR" dirty="0" err="1" smtClean="0"/>
              <a:t>SiGe</a:t>
            </a:r>
            <a:r>
              <a:rPr lang="fr-FR" dirty="0" smtClean="0"/>
              <a:t> 350 nm</a:t>
            </a:r>
          </a:p>
          <a:p>
            <a:pPr lvl="1"/>
            <a:endParaRPr lang="fr-FR" dirty="0"/>
          </a:p>
          <a:p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: HGCROC, LIROC, SPACIROC….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28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33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Petiroc</a:t>
            </a:r>
            <a:r>
              <a:rPr lang="fr-FR" dirty="0" smtClean="0"/>
              <a:t> 2A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endParaRPr lang="fr-FR" dirty="0"/>
          </a:p>
        </p:txBody>
      </p:sp>
      <p:pic>
        <p:nvPicPr>
          <p:cNvPr id="4" name="Picture 6" descr="Macintosh HD:Users:salleh:Desktop:Test_PT2A_CERN:20042017_3x3x20mmLYSOCa_MPPC_57V:energy_vs_adc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463" y="1084461"/>
            <a:ext cx="3685621" cy="252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640292"/>
            <a:ext cx="4684188" cy="321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2" descr="Macintosh HD:Users:salleh:Desktop:Test_PT2A_CERN:20042017_3x3x20mmLYSOCa_MPPC_57V:spectre0_54V_511keV_Na22_corrected_1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274" y="3640292"/>
            <a:ext cx="4625727" cy="32177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524001" y="3302136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Na22 </a:t>
            </a:r>
            <a:r>
              <a:rPr lang="fr-FR" dirty="0" err="1" smtClean="0"/>
              <a:t>spectrum</a:t>
            </a:r>
            <a:endParaRPr lang="fr-FR" dirty="0"/>
          </a:p>
          <a:p>
            <a:r>
              <a:rPr lang="fr-FR" dirty="0" err="1" smtClean="0"/>
              <a:t>before</a:t>
            </a:r>
            <a:r>
              <a:rPr lang="fr-FR" dirty="0" smtClean="0"/>
              <a:t> correction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918802" y="3290044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Na22 </a:t>
            </a:r>
            <a:r>
              <a:rPr lang="fr-FR" dirty="0" err="1" smtClean="0"/>
              <a:t>spectrum</a:t>
            </a:r>
            <a:endParaRPr lang="fr-FR" dirty="0"/>
          </a:p>
          <a:p>
            <a:pPr algn="r"/>
            <a:r>
              <a:rPr lang="fr-FR" dirty="0" err="1"/>
              <a:t>a</a:t>
            </a:r>
            <a:r>
              <a:rPr lang="fr-FR" dirty="0" err="1" smtClean="0"/>
              <a:t>fter</a:t>
            </a:r>
            <a:r>
              <a:rPr lang="fr-FR" dirty="0" smtClean="0"/>
              <a:t> correction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524000" y="622796"/>
            <a:ext cx="4909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/>
              <a:t>Scintillator : 3x3x20mm </a:t>
            </a:r>
            <a:r>
              <a:rPr lang="en-US" sz="1600" dirty="0" err="1"/>
              <a:t>LSO:Ce</a:t>
            </a:r>
            <a:r>
              <a:rPr lang="en-US" sz="1600" dirty="0"/>
              <a:t> </a:t>
            </a:r>
            <a:r>
              <a:rPr lang="en-US" sz="1600" dirty="0" err="1"/>
              <a:t>codoped</a:t>
            </a:r>
            <a:r>
              <a:rPr lang="en-US" sz="1600" dirty="0"/>
              <a:t> Ca  (TBC)</a:t>
            </a:r>
            <a:endParaRPr lang="fr-FR" sz="1600" dirty="0"/>
          </a:p>
          <a:p>
            <a:r>
              <a:rPr lang="en-US" sz="1600" dirty="0"/>
              <a:t>SiPM : Hamamatsu MPPC S13360 3050PE 3x3 mm 50um</a:t>
            </a:r>
            <a:endParaRPr lang="fr-FR" sz="16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8204200" y="1252428"/>
          <a:ext cx="2463800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/>
                <a:gridCol w="762000"/>
                <a:gridCol w="939800"/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Isotope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Photopeak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energy (MeV)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Na22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0,511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Na22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1,274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Co60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1,173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Co60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1,332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Cs137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0,662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Co57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0,122</a:t>
                      </a:r>
                      <a:endParaRPr lang="fr-FR" sz="1200" dirty="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Petiroc</a:t>
            </a:r>
            <a:r>
              <a:rPr lang="fr-FR" dirty="0" smtClean="0"/>
              <a:t> 2A – CTR </a:t>
            </a:r>
            <a:r>
              <a:rPr lang="fr-FR" dirty="0" err="1" smtClean="0"/>
              <a:t>measurement</a:t>
            </a:r>
            <a:r>
              <a:rPr lang="fr-FR" dirty="0" smtClean="0"/>
              <a:t>, </a:t>
            </a:r>
            <a:r>
              <a:rPr lang="fr-FR" dirty="0" err="1" smtClean="0"/>
              <a:t>analog</a:t>
            </a:r>
            <a:r>
              <a:rPr lang="fr-FR" dirty="0" smtClean="0"/>
              <a:t> mode</a:t>
            </a:r>
            <a:endParaRPr lang="fr-FR" dirty="0"/>
          </a:p>
        </p:txBody>
      </p:sp>
      <p:pic>
        <p:nvPicPr>
          <p:cNvPr id="4" name="Picture 10" descr="Macintosh HD:Users:salleh:Desktop:Test_PT2A_CERN:Petiroc_190417:35VTh450_50OHM50mV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633" y="977965"/>
            <a:ext cx="462026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236108" y="4483165"/>
            <a:ext cx="44318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Source </a:t>
            </a:r>
            <a:r>
              <a:rPr lang="en-US" dirty="0" smtClean="0"/>
              <a:t>:		 </a:t>
            </a:r>
            <a:r>
              <a:rPr lang="en-US" dirty="0"/>
              <a:t>Na22</a:t>
            </a:r>
            <a:endParaRPr lang="fr-FR" dirty="0"/>
          </a:p>
          <a:p>
            <a:pPr lvl="0"/>
            <a:r>
              <a:rPr lang="en-US" dirty="0"/>
              <a:t>Scintillator : </a:t>
            </a:r>
            <a:r>
              <a:rPr lang="en-US" dirty="0" smtClean="0"/>
              <a:t>	2x2x3mm </a:t>
            </a:r>
            <a:r>
              <a:rPr lang="en-US" dirty="0" err="1"/>
              <a:t>LSO:Ce</a:t>
            </a:r>
            <a:r>
              <a:rPr lang="en-US" dirty="0"/>
              <a:t> </a:t>
            </a:r>
            <a:r>
              <a:rPr lang="en-US" dirty="0" err="1"/>
              <a:t>codoped</a:t>
            </a:r>
            <a:r>
              <a:rPr lang="en-US" dirty="0"/>
              <a:t> </a:t>
            </a:r>
            <a:r>
              <a:rPr lang="en-US" dirty="0" smtClean="0"/>
              <a:t>Ca</a:t>
            </a:r>
            <a:endParaRPr lang="fr-FR" dirty="0"/>
          </a:p>
          <a:p>
            <a:pPr lvl="0"/>
            <a:r>
              <a:rPr lang="en-US" dirty="0"/>
              <a:t>SiPM </a:t>
            </a:r>
            <a:r>
              <a:rPr lang="en-US" dirty="0" smtClean="0"/>
              <a:t>:		</a:t>
            </a:r>
            <a:r>
              <a:rPr lang="en-US" dirty="0" err="1" smtClean="0"/>
              <a:t>Advansid</a:t>
            </a:r>
            <a:r>
              <a:rPr lang="en-US" dirty="0" smtClean="0"/>
              <a:t>/FBK </a:t>
            </a:r>
            <a:r>
              <a:rPr lang="en-US" dirty="0"/>
              <a:t>NUV-HD 40um</a:t>
            </a:r>
            <a:endParaRPr lang="fr-FR" dirty="0"/>
          </a:p>
          <a:p>
            <a:pPr lvl="0"/>
            <a:r>
              <a:rPr lang="en-US" dirty="0"/>
              <a:t>HV : </a:t>
            </a:r>
            <a:r>
              <a:rPr lang="en-US" dirty="0" smtClean="0"/>
              <a:t>			35V</a:t>
            </a:r>
          </a:p>
          <a:p>
            <a:r>
              <a:rPr lang="en-US" dirty="0">
                <a:latin typeface="Bryant Bold Compressed" pitchFamily="34" charset="0"/>
              </a:rPr>
              <a:t>FWHM : </a:t>
            </a:r>
            <a:r>
              <a:rPr lang="en-US" dirty="0" smtClean="0">
                <a:latin typeface="Bryant Bold Compressed" pitchFamily="34" charset="0"/>
              </a:rPr>
              <a:t>85ps</a:t>
            </a:r>
            <a:endParaRPr lang="fr-FR" dirty="0">
              <a:latin typeface="Bryant Bold Compressed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894840" y="1294651"/>
          <a:ext cx="3853180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7180"/>
                <a:gridCol w="1130300"/>
                <a:gridCol w="1155700"/>
              </a:tblGrid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Petiroc2A Threshold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Digital Part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CTR (FWHM)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450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OFF</a:t>
                      </a:r>
                      <a:endParaRPr lang="fr-F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85.48 ps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500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91.91 ps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700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100.57 ps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450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ON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125.07 ps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500</a:t>
                      </a:r>
                      <a:endParaRPr lang="fr-FR" sz="120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104.07 </a:t>
                      </a:r>
                      <a:r>
                        <a:rPr lang="en-GB" sz="1200" dirty="0" err="1">
                          <a:effectLst/>
                        </a:rPr>
                        <a:t>ps</a:t>
                      </a:r>
                      <a:endParaRPr lang="fr-FR" sz="1200" dirty="0">
                        <a:effectLst/>
                        <a:latin typeface="Bryant Regular Compressed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513" y="2524376"/>
            <a:ext cx="4224020" cy="332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Étoile à 4 branches 8"/>
          <p:cNvSpPr/>
          <p:nvPr/>
        </p:nvSpPr>
        <p:spPr>
          <a:xfrm>
            <a:off x="2591598" y="4279354"/>
            <a:ext cx="335450" cy="299542"/>
          </a:xfrm>
          <a:prstGeom prst="star4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24000" y="5934671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State of the art timing in TOF-PET detectors with </a:t>
            </a:r>
            <a:r>
              <a:rPr lang="en-US" sz="1400" dirty="0" err="1"/>
              <a:t>LuAG</a:t>
            </a:r>
            <a:r>
              <a:rPr lang="en-US" sz="1400" dirty="0"/>
              <a:t>, GAGG and L(Y)SO scintillators of various sizes coupled to FBK-</a:t>
            </a:r>
            <a:r>
              <a:rPr lang="en-US" sz="1400" dirty="0" err="1"/>
              <a:t>SiPMs</a:t>
            </a:r>
            <a:r>
              <a:rPr lang="en-US" sz="1400" dirty="0"/>
              <a:t> </a:t>
            </a:r>
          </a:p>
          <a:p>
            <a:r>
              <a:rPr lang="en-US" sz="1400" dirty="0"/>
              <a:t>S. </a:t>
            </a:r>
            <a:r>
              <a:rPr lang="en-US" sz="1400" dirty="0" err="1"/>
              <a:t>Gundacker</a:t>
            </a:r>
            <a:r>
              <a:rPr lang="en-US" sz="1400" dirty="0"/>
              <a:t> &amp; Al, CERN</a:t>
            </a:r>
          </a:p>
          <a:p>
            <a:r>
              <a:rPr lang="en-US" sz="1400" dirty="0"/>
              <a:t>JINST - 10.1088/1748-0221/11/08/P08008</a:t>
            </a:r>
            <a:endParaRPr lang="fr-FR" sz="14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>
          <a:xfrm>
            <a:off x="9991344" y="6494146"/>
            <a:ext cx="676656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Macintosh HD:Users:salleh:Desktop:Test_PT2A_CERN:20042017_3x3x20mmLYSOCa_MPPC_57V:coincidence_th450_HV57_long_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583" y="721792"/>
            <a:ext cx="3955300" cy="27842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583763" y="32761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Source :		 Na22</a:t>
            </a:r>
            <a:endParaRPr lang="fr-FR" dirty="0"/>
          </a:p>
          <a:p>
            <a:pPr lvl="0"/>
            <a:r>
              <a:rPr lang="en-US" dirty="0"/>
              <a:t>Scintillator : 	2x2x3mm </a:t>
            </a:r>
            <a:r>
              <a:rPr lang="en-US" dirty="0" err="1"/>
              <a:t>LSO:Ce</a:t>
            </a:r>
            <a:r>
              <a:rPr lang="en-US" dirty="0"/>
              <a:t> </a:t>
            </a:r>
            <a:r>
              <a:rPr lang="en-US" dirty="0" err="1"/>
              <a:t>codoped</a:t>
            </a:r>
            <a:r>
              <a:rPr lang="en-US" dirty="0"/>
              <a:t> Ca</a:t>
            </a:r>
            <a:endParaRPr lang="fr-FR" dirty="0"/>
          </a:p>
          <a:p>
            <a:pPr lvl="0"/>
            <a:r>
              <a:rPr lang="en-US" dirty="0"/>
              <a:t>SiPM :		</a:t>
            </a:r>
            <a:r>
              <a:rPr lang="en-US" dirty="0" err="1"/>
              <a:t>Advansid</a:t>
            </a:r>
            <a:r>
              <a:rPr lang="en-US" dirty="0"/>
              <a:t>/FBK NUV-HD 40um</a:t>
            </a:r>
            <a:endParaRPr lang="fr-FR" dirty="0"/>
          </a:p>
          <a:p>
            <a:pPr lvl="0"/>
            <a:r>
              <a:rPr lang="en-US" dirty="0"/>
              <a:t>HV : 			</a:t>
            </a:r>
            <a:r>
              <a:rPr lang="en-US" dirty="0" smtClean="0"/>
              <a:t>35V</a:t>
            </a:r>
          </a:p>
          <a:p>
            <a:pPr lvl="0"/>
            <a:r>
              <a:rPr lang="en-US" dirty="0" smtClean="0">
                <a:latin typeface="Bryant Bold Compressed" pitchFamily="34" charset="0"/>
              </a:rPr>
              <a:t>FWHM : 220ps</a:t>
            </a:r>
            <a:endParaRPr lang="fr-FR" dirty="0">
              <a:latin typeface="Bryant Bold Compres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7383" y="33753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Source :		 Na22</a:t>
            </a:r>
            <a:endParaRPr lang="fr-FR" dirty="0"/>
          </a:p>
          <a:p>
            <a:pPr lvl="0"/>
            <a:r>
              <a:rPr lang="en-US" dirty="0"/>
              <a:t>Scintillator : 	</a:t>
            </a:r>
            <a:r>
              <a:rPr lang="en-US" dirty="0" smtClean="0"/>
              <a:t>3x3x20mm </a:t>
            </a:r>
            <a:r>
              <a:rPr lang="en-US" dirty="0" err="1"/>
              <a:t>LSO:Ce</a:t>
            </a:r>
            <a:r>
              <a:rPr lang="en-US" dirty="0"/>
              <a:t> </a:t>
            </a:r>
            <a:r>
              <a:rPr lang="en-US" dirty="0" err="1"/>
              <a:t>codoped</a:t>
            </a:r>
            <a:r>
              <a:rPr lang="en-US" dirty="0"/>
              <a:t> Ca</a:t>
            </a:r>
            <a:endParaRPr lang="fr-FR" dirty="0"/>
          </a:p>
          <a:p>
            <a:pPr lvl="0"/>
            <a:r>
              <a:rPr lang="en-US" dirty="0"/>
              <a:t>SiPM :		</a:t>
            </a:r>
            <a:r>
              <a:rPr lang="en-US" dirty="0" smtClean="0"/>
              <a:t>MPPC </a:t>
            </a:r>
            <a:r>
              <a:rPr lang="en-US" dirty="0"/>
              <a:t>S13360 3050PE 3x3 mm 50um</a:t>
            </a:r>
            <a:endParaRPr lang="fr-FR" dirty="0"/>
          </a:p>
          <a:p>
            <a:r>
              <a:rPr lang="en-US" dirty="0"/>
              <a:t>HV : </a:t>
            </a:r>
            <a:r>
              <a:rPr lang="en-US" dirty="0" smtClean="0"/>
              <a:t>54V</a:t>
            </a:r>
          </a:p>
          <a:p>
            <a:r>
              <a:rPr lang="fr-FR" dirty="0" smtClean="0">
                <a:latin typeface="Bryant Bold Compressed" pitchFamily="34" charset="0"/>
              </a:rPr>
              <a:t>FWHM : 380ps</a:t>
            </a:r>
            <a:endParaRPr lang="fr-FR" dirty="0">
              <a:latin typeface="Bryant Bold Compressed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69205" y="5408435"/>
            <a:ext cx="8581329" cy="1200329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Full system </a:t>
            </a:r>
            <a:r>
              <a:rPr lang="fr-FR" dirty="0" err="1" smtClean="0"/>
              <a:t>Coincidence</a:t>
            </a:r>
            <a:r>
              <a:rPr lang="fr-FR" dirty="0" smtClean="0"/>
              <a:t> Timing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including</a:t>
            </a:r>
            <a:r>
              <a:rPr lang="fr-FR" dirty="0" smtClean="0"/>
              <a:t> all </a:t>
            </a:r>
            <a:r>
              <a:rPr lang="fr-FR" dirty="0" err="1" smtClean="0"/>
              <a:t>errors</a:t>
            </a:r>
            <a:r>
              <a:rPr lang="fr-FR" dirty="0" smtClean="0"/>
              <a:t> : </a:t>
            </a:r>
            <a:r>
              <a:rPr lang="fr-FR" dirty="0" err="1" smtClean="0"/>
              <a:t>from</a:t>
            </a:r>
            <a:r>
              <a:rPr lang="fr-FR" dirty="0" smtClean="0"/>
              <a:t> Crystal to data </a:t>
            </a:r>
            <a:r>
              <a:rPr lang="fr-FR" dirty="0" err="1" smtClean="0"/>
              <a:t>processing</a:t>
            </a:r>
            <a:r>
              <a:rPr lang="fr-FR" dirty="0" smtClean="0"/>
              <a:t> in Computer</a:t>
            </a:r>
          </a:p>
          <a:p>
            <a:pPr algn="ctr"/>
            <a:endParaRPr lang="fr-FR" dirty="0" smtClean="0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Petiroc</a:t>
            </a:r>
            <a:r>
              <a:rPr lang="fr-FR" dirty="0"/>
              <a:t> 2A – CTR </a:t>
            </a:r>
            <a:r>
              <a:rPr lang="fr-FR" dirty="0" err="1"/>
              <a:t>measurement</a:t>
            </a:r>
            <a:r>
              <a:rPr lang="fr-FR" dirty="0"/>
              <a:t> : digital mode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3A59E8-63CE-584B-BDA7-BB6C22A8B35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9" name="Image 8" descr="Capture d’écran 2017-10-04 à 20.43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76" y="646022"/>
            <a:ext cx="4546600" cy="27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</a:t>
            </a:r>
            <a:r>
              <a:rPr lang="fr-FR" dirty="0" err="1" smtClean="0"/>
              <a:t>impedance</a:t>
            </a:r>
            <a:r>
              <a:rPr lang="fr-FR" dirty="0" smtClean="0"/>
              <a:t> and input voltage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9756869" y="6536972"/>
            <a:ext cx="755650" cy="249237"/>
          </a:xfrm>
        </p:spPr>
        <p:txBody>
          <a:bodyPr/>
          <a:lstStyle/>
          <a:p>
            <a:fld id="{2471A504-AE2C-4488-80ED-9ED6A4A5747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619999" y="610553"/>
            <a:ext cx="519226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/>
              <a:t>1 GHz, Cd=few tens of pF, input signal width &lt;1ns</a:t>
            </a:r>
          </a:p>
          <a:p>
            <a:r>
              <a:rPr lang="en-US" sz="1600" kern="0" dirty="0"/>
              <a:t>Cd&gt;1 pF, Zs@1GHz dominated by Cd </a:t>
            </a:r>
          </a:p>
          <a:p>
            <a:r>
              <a:rPr lang="en-US" sz="1600" kern="0" dirty="0"/>
              <a:t>Rise time: </a:t>
            </a:r>
            <a:r>
              <a:rPr lang="en-US" sz="1600" kern="0" dirty="0" err="1"/>
              <a:t>tr</a:t>
            </a:r>
            <a:r>
              <a:rPr lang="en-US" sz="1600" kern="0" dirty="0"/>
              <a:t>= td when td&lt;&lt;</a:t>
            </a:r>
            <a:r>
              <a:rPr lang="fr-FR" sz="1600" dirty="0"/>
              <a:t> R</a:t>
            </a:r>
            <a:r>
              <a:rPr lang="fr-FR" sz="1600" baseline="-25000" dirty="0"/>
              <a:t>S </a:t>
            </a:r>
            <a:r>
              <a:rPr lang="en-US" sz="1600" kern="0" dirty="0"/>
              <a:t>C</a:t>
            </a:r>
            <a:r>
              <a:rPr lang="en-US" sz="1600" kern="0" baseline="-25000" dirty="0"/>
              <a:t>d</a:t>
            </a:r>
            <a:r>
              <a:rPr lang="en-US" sz="1600" kern="0" dirty="0"/>
              <a:t> and </a:t>
            </a:r>
            <a:r>
              <a:rPr lang="en-US" sz="1600" kern="0" dirty="0" err="1"/>
              <a:t>tr</a:t>
            </a:r>
            <a:r>
              <a:rPr lang="en-US" sz="1600" kern="0" dirty="0"/>
              <a:t>= </a:t>
            </a:r>
            <a:r>
              <a:rPr lang="fr-FR" sz="1600" dirty="0"/>
              <a:t>R</a:t>
            </a:r>
            <a:r>
              <a:rPr lang="fr-FR" sz="1600" baseline="-25000" dirty="0"/>
              <a:t>S </a:t>
            </a:r>
            <a:r>
              <a:rPr lang="en-US" sz="1600" kern="0" dirty="0"/>
              <a:t>C</a:t>
            </a:r>
            <a:r>
              <a:rPr lang="en-US" sz="1600" kern="0" baseline="-25000" dirty="0"/>
              <a:t>d</a:t>
            </a:r>
            <a:r>
              <a:rPr lang="en-US" sz="1600" kern="0" dirty="0"/>
              <a:t> when td&gt;&gt; </a:t>
            </a:r>
            <a:r>
              <a:rPr lang="fr-FR" sz="1600" dirty="0"/>
              <a:t>R</a:t>
            </a:r>
            <a:r>
              <a:rPr lang="fr-FR" sz="1600" baseline="-25000" dirty="0"/>
              <a:t>S </a:t>
            </a:r>
            <a:r>
              <a:rPr lang="en-US" sz="1600" kern="0" dirty="0"/>
              <a:t>C</a:t>
            </a:r>
            <a:r>
              <a:rPr lang="en-US" sz="1600" kern="0" baseline="-25000" dirty="0"/>
              <a:t>d</a:t>
            </a:r>
            <a:r>
              <a:rPr lang="en-US" sz="1600" kern="0" dirty="0"/>
              <a:t> </a:t>
            </a:r>
            <a:endParaRPr lang="en-US" sz="1100" kern="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61" y="764705"/>
            <a:ext cx="3456384" cy="14444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1" y="3706148"/>
            <a:ext cx="2953023" cy="2891502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5473545" y="2434596"/>
            <a:ext cx="5038974" cy="3924299"/>
            <a:chOff x="4912789" y="584821"/>
            <a:chExt cx="3665507" cy="265362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9" t="3474"/>
            <a:stretch/>
          </p:blipFill>
          <p:spPr>
            <a:xfrm>
              <a:off x="4912789" y="584821"/>
              <a:ext cx="3665507" cy="265362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6258688" y="1468938"/>
              <a:ext cx="581567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339933"/>
                  </a:solidFill>
                </a:rPr>
                <a:t>1pF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258688" y="1818119"/>
              <a:ext cx="773715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6600"/>
                  </a:solidFill>
                </a:rPr>
                <a:t>10 pF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299241" y="2391830"/>
              <a:ext cx="1266894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B0F0"/>
                  </a:solidFill>
                </a:rPr>
                <a:t>100pF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 flipH="1">
              <a:off x="5289223" y="2107784"/>
              <a:ext cx="645579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50</a:t>
              </a:r>
              <a:r>
                <a:rPr lang="el-GR" sz="1200" dirty="0"/>
                <a:t>Ω</a:t>
              </a:r>
              <a:endParaRPr lang="fr-FR" sz="1200" dirty="0"/>
            </a:p>
          </p:txBody>
        </p:sp>
        <p:sp>
          <p:nvSpPr>
            <p:cNvPr id="23" name="ZoneTexte 22"/>
            <p:cNvSpPr txBox="1"/>
            <p:nvPr/>
          </p:nvSpPr>
          <p:spPr>
            <a:xfrm flipH="1">
              <a:off x="7080511" y="1026543"/>
              <a:ext cx="645579" cy="18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 GHz</a:t>
              </a:r>
            </a:p>
          </p:txBody>
        </p:sp>
      </p:grp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073032" y="2009903"/>
            <a:ext cx="2486025" cy="132343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2000" dirty="0">
                <a:solidFill>
                  <a:srgbClr val="FF0000"/>
                </a:solidFill>
              </a:rPr>
              <a:t>At HF : </a:t>
            </a:r>
            <a:r>
              <a:rPr lang="fr-FR" sz="2000" dirty="0" err="1">
                <a:solidFill>
                  <a:srgbClr val="FF0000"/>
                </a:solidFill>
              </a:rPr>
              <a:t>difficult</a:t>
            </a:r>
            <a:r>
              <a:rPr lang="fr-FR" sz="2000" dirty="0">
                <a:solidFill>
                  <a:srgbClr val="FF0000"/>
                </a:solidFill>
              </a:rPr>
              <a:t> to beat the capacitance =&gt; signal </a:t>
            </a:r>
            <a:r>
              <a:rPr lang="fr-FR" sz="2000" dirty="0" err="1">
                <a:solidFill>
                  <a:srgbClr val="FF0000"/>
                </a:solidFill>
              </a:rPr>
              <a:t>integrated</a:t>
            </a:r>
            <a:r>
              <a:rPr lang="fr-FR" sz="2000" dirty="0">
                <a:solidFill>
                  <a:srgbClr val="FF0000"/>
                </a:solidFill>
              </a:rPr>
              <a:t> on Cd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High speed </a:t>
            </a:r>
            <a:r>
              <a:rPr lang="fr-FR" dirty="0" err="1" smtClean="0"/>
              <a:t>amplifiers</a:t>
            </a:r>
            <a:r>
              <a:rPr lang="fr-FR" dirty="0" smtClean="0"/>
              <a:t>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587750" y="780520"/>
                <a:ext cx="8324601" cy="5265738"/>
              </a:xfrm>
            </p:spPr>
            <p:txBody>
              <a:bodyPr/>
              <a:lstStyle/>
              <a:p>
                <a:r>
                  <a:rPr lang="fr-FR" sz="2000" dirty="0"/>
                  <a:t>Response to </a:t>
                </a:r>
                <a:r>
                  <a:rPr lang="fr-FR" sz="2000" dirty="0" err="1"/>
                  <a:t>very</a:t>
                </a:r>
                <a:r>
                  <a:rPr lang="fr-FR" sz="2000" dirty="0"/>
                  <a:t> short pulse</a:t>
                </a:r>
              </a:p>
              <a:p>
                <a:endParaRPr lang="fr-FR" sz="2000" dirty="0"/>
              </a:p>
              <a:p>
                <a:r>
                  <a:rPr lang="fr-FR" sz="2000" dirty="0"/>
                  <a:t>Broadband</a:t>
                </a:r>
              </a:p>
              <a:p>
                <a:pPr lvl="1"/>
                <a:r>
                  <a:rPr lang="fr-FR" sz="1800" dirty="0" err="1"/>
                  <a:t>Zin</a:t>
                </a:r>
                <a:r>
                  <a:rPr lang="fr-FR" sz="1800" dirty="0"/>
                  <a:t>=</a:t>
                </a:r>
                <a:r>
                  <a:rPr lang="fr-FR" sz="1800" dirty="0" err="1"/>
                  <a:t>Rs</a:t>
                </a:r>
                <a:r>
                  <a:rPr lang="fr-FR" sz="1800" dirty="0"/>
                  <a:t> (50 Ohm)</a:t>
                </a:r>
              </a:p>
              <a:p>
                <a:pPr lvl="1"/>
                <a:r>
                  <a:rPr lang="fr-FR" sz="1800" dirty="0"/>
                  <a:t>Vin = Q/</a:t>
                </a:r>
                <a:r>
                  <a:rPr lang="fr-FR" sz="1800" dirty="0" err="1"/>
                  <a:t>Cin</a:t>
                </a:r>
                <a:endParaRPr lang="fr-FR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𝐕</m:t>
                    </m:r>
                    <m:r>
                      <a:rPr lang="fr-FR" sz="1800" b="1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𝐎𝐔𝐓</m:t>
                    </m:r>
                    <m:r>
                      <a:rPr lang="fr-FR" sz="1800" b="1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b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fr-FR" sz="1800" b="1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fr-FR" sz="1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fr-FR" sz="1800" b="1" baseline="-25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18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fr-FR" sz="1800" b="1" baseline="-25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fr-FR" sz="1800" b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𝐐</m:t>
                        </m:r>
                        <m:r>
                          <a:rPr lang="fr-FR" sz="1800" b="1" baseline="-25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𝐈𝐍</m:t>
                        </m:r>
                      </m:num>
                      <m:den>
                        <m:sSub>
                          <m:sSubPr>
                            <m:ctrlPr>
                              <a:rPr lang="fr-FR" sz="1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𝐂</m:t>
                            </m:r>
                          </m:e>
                          <m:sub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</m:den>
                    </m:f>
                  </m:oMath>
                </a14:m>
                <a:endParaRPr lang="fr-FR" sz="1800" dirty="0"/>
              </a:p>
              <a:p>
                <a:endParaRPr lang="fr-FR" sz="2000" dirty="0"/>
              </a:p>
              <a:p>
                <a:r>
                  <a:rPr lang="fr-FR" sz="2000" dirty="0" err="1"/>
                  <a:t>Transimpedance</a:t>
                </a:r>
                <a:endParaRPr lang="fr-FR" sz="2000" dirty="0"/>
              </a:p>
              <a:p>
                <a:pPr lvl="1"/>
                <a:r>
                  <a:rPr lang="fr-FR" sz="1800" dirty="0" err="1"/>
                  <a:t>Zin</a:t>
                </a:r>
                <a:r>
                  <a:rPr lang="fr-FR" sz="1800" dirty="0"/>
                  <a:t> ~ </a:t>
                </a:r>
                <a:r>
                  <a:rPr lang="fr-FR" sz="1800" dirty="0" err="1"/>
                  <a:t>Zf</a:t>
                </a:r>
                <a:r>
                  <a:rPr lang="fr-FR" sz="1800" dirty="0"/>
                  <a:t>/G ~ 1/</a:t>
                </a:r>
                <a:r>
                  <a:rPr lang="fr-FR" sz="1800" dirty="0" err="1"/>
                  <a:t>gm</a:t>
                </a:r>
                <a:endParaRPr lang="fr-FR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𝐕</m:t>
                    </m:r>
                    <m:r>
                      <a:rPr lang="fr-FR" sz="1800" b="1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𝐎𝐔𝐓</m:t>
                    </m:r>
                    <m:r>
                      <a:rPr lang="fr-FR" sz="1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nor/>
                          </m:rP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fr-FR" sz="1800" b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fr-FR" sz="1800" b="1" baseline="-250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+ </m:t>
                        </m:r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jω</m:t>
                        </m:r>
                        <m:f>
                          <m:fPr>
                            <m:ctrlPr>
                              <a:rPr lang="fr-FR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1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8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fr-FR" sz="18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fr-FR" sz="1800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fr-FR" sz="1800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FR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m:rPr>
                        <m:nor/>
                      </m:rPr>
                      <a:rPr lang="fr-FR" sz="18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fr-FR" sz="1800" b="1" baseline="-25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f>
                      <m:fPr>
                        <m:ctrlPr>
                          <a:rPr lang="fr-FR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𝐐</m:t>
                        </m:r>
                        <m:r>
                          <a:rPr lang="fr-FR" sz="1800" b="1" baseline="-25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𝐈𝐍</m:t>
                        </m:r>
                      </m:num>
                      <m:den>
                        <m:sSub>
                          <m:sSubPr>
                            <m:ctrlPr>
                              <a:rPr lang="fr-FR" sz="1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𝐂</m:t>
                            </m:r>
                          </m:e>
                          <m:sub>
                            <m:r>
                              <a:rPr lang="fr-FR" sz="1800" b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1800" dirty="0"/>
                  <a:t> </a:t>
                </a:r>
              </a:p>
              <a:p>
                <a:endParaRPr lang="fr-FR" dirty="0" smtClean="0">
                  <a:solidFill>
                    <a:srgbClr val="FF0000"/>
                  </a:solidFill>
                </a:endParaRPr>
              </a:p>
              <a:p>
                <a:r>
                  <a:rPr lang="fr-FR" dirty="0" err="1" smtClean="0">
                    <a:solidFill>
                      <a:srgbClr val="FF0000"/>
                    </a:solidFill>
                  </a:rPr>
                  <a:t>Same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response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at High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Frequency</a:t>
                </a:r>
                <a:endParaRPr lang="fr-FR" dirty="0" smtClean="0">
                  <a:solidFill>
                    <a:srgbClr val="FF0000"/>
                  </a:solidFill>
                </a:endParaRPr>
              </a:p>
              <a:p>
                <a:r>
                  <a:rPr lang="fr-FR" sz="2000" dirty="0">
                    <a:solidFill>
                      <a:srgbClr val="002060"/>
                    </a:solidFill>
                  </a:rPr>
                  <a:t>For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highest</a:t>
                </a:r>
                <a:r>
                  <a:rPr lang="fr-FR" sz="2000" dirty="0">
                    <a:solidFill>
                      <a:srgbClr val="002060"/>
                    </a:solidFill>
                  </a:rPr>
                  <a:t> speed : go to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broadband</a:t>
                </a:r>
                <a:r>
                  <a:rPr lang="fr-FR" sz="2000" dirty="0">
                    <a:solidFill>
                      <a:srgbClr val="002060"/>
                    </a:solidFill>
                  </a:rPr>
                  <a:t>.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Faster</a:t>
                </a:r>
                <a:r>
                  <a:rPr lang="fr-FR" sz="2000" dirty="0">
                    <a:solidFill>
                      <a:srgbClr val="002060"/>
                    </a:solidFill>
                  </a:rPr>
                  <a:t>,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less</a:t>
                </a:r>
                <a:r>
                  <a:rPr lang="fr-FR" sz="2000" dirty="0">
                    <a:solidFill>
                      <a:srgbClr val="002060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002060"/>
                    </a:solidFill>
                  </a:rPr>
                  <a:t>stability</a:t>
                </a:r>
                <a:r>
                  <a:rPr lang="fr-FR" sz="2000" dirty="0">
                    <a:solidFill>
                      <a:srgbClr val="002060"/>
                    </a:solidFill>
                  </a:rPr>
                  <a:t> issues</a:t>
                </a:r>
              </a:p>
              <a:p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749" y="780520"/>
                <a:ext cx="8324601" cy="5265738"/>
              </a:xfrm>
              <a:blipFill rotWithShape="0">
                <a:blip r:embed="rId2"/>
                <a:stretch>
                  <a:fillRect l="-952" t="-463" b="-52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8" y="3789040"/>
            <a:ext cx="2989032" cy="17868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59" y="1556793"/>
            <a:ext cx="2970557" cy="18565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241657" y="2577981"/>
            <a:ext cx="6081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9304192" y="4825266"/>
            <a:ext cx="6081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6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Espace réservé du pied de page 2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C. de La Taille        SiPM workshop Bari  3 oct 2019</a:t>
            </a:r>
            <a:endParaRPr lang="fr-FR" sz="140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447" y="674098"/>
            <a:ext cx="6750844" cy="49974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1800" dirty="0"/>
              <a:t>SPIROC : Silicon Photomultiplier Integrated Readout Chip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Developed to read out the analog </a:t>
            </a:r>
            <a:r>
              <a:rPr lang="en-US" sz="1600" dirty="0" err="1"/>
              <a:t>hadronic</a:t>
            </a:r>
            <a:r>
              <a:rPr lang="en-US" sz="1600" dirty="0"/>
              <a:t> calorimeter for CALICE (ILC) 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DESY collaboration (EUDET project)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Chip embedded in detector : </a:t>
            </a:r>
            <a:r>
              <a:rPr lang="en-US" sz="2400" dirty="0">
                <a:solidFill>
                  <a:srgbClr val="CC0000"/>
                </a:solidFill>
              </a:rPr>
              <a:t>low power !</a:t>
            </a:r>
          </a:p>
          <a:p>
            <a:pPr>
              <a:buClr>
                <a:schemeClr val="tx1"/>
              </a:buClr>
            </a:pPr>
            <a:endParaRPr lang="en-US" sz="1800" dirty="0"/>
          </a:p>
          <a:p>
            <a:pPr>
              <a:buClr>
                <a:schemeClr val="tx1"/>
              </a:buClr>
            </a:pPr>
            <a:r>
              <a:rPr lang="en-US" sz="1800" dirty="0"/>
              <a:t>36 channels </a:t>
            </a:r>
            <a:r>
              <a:rPr lang="en-US" sz="1800" dirty="0" err="1"/>
              <a:t>autotrigger</a:t>
            </a:r>
            <a:r>
              <a:rPr lang="en-US" sz="1800" dirty="0"/>
              <a:t> 15bit readout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Energy measurement : 15 bits in 2 gains</a:t>
            </a:r>
          </a:p>
          <a:p>
            <a:pPr lvl="1">
              <a:buClr>
                <a:schemeClr val="tx1"/>
              </a:buClr>
            </a:pPr>
            <a:r>
              <a:rPr lang="en-US" sz="1600" dirty="0" err="1"/>
              <a:t>Autotrigger</a:t>
            </a:r>
            <a:r>
              <a:rPr lang="en-US" sz="1600" dirty="0"/>
              <a:t> down to ½ </a:t>
            </a:r>
            <a:r>
              <a:rPr lang="en-US" sz="1600" dirty="0" err="1"/>
              <a:t>p.e.</a:t>
            </a:r>
            <a:r>
              <a:rPr lang="en-US" sz="1600" dirty="0"/>
              <a:t> 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Time measurement to ~1ns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Power dissipation : 25µW/</a:t>
            </a:r>
            <a:r>
              <a:rPr lang="en-US" sz="1600" dirty="0" err="1"/>
              <a:t>ch</a:t>
            </a:r>
            <a:r>
              <a:rPr lang="en-US" sz="1600" dirty="0"/>
              <a:t> (1% power pulsed)</a:t>
            </a:r>
          </a:p>
        </p:txBody>
      </p:sp>
      <p:pic>
        <p:nvPicPr>
          <p:cNvPr id="17414" name="Picture 4" descr="HBU0_setu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636589"/>
            <a:ext cx="40306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5876954" y="2470650"/>
            <a:ext cx="874712" cy="841375"/>
            <a:chOff x="4604" y="890"/>
            <a:chExt cx="832" cy="832"/>
          </a:xfrm>
        </p:grpSpPr>
        <p:sp>
          <p:nvSpPr>
            <p:cNvPr id="17439" name="Oval 12"/>
            <p:cNvSpPr>
              <a:spLocks noChangeArrowheads="1"/>
            </p:cNvSpPr>
            <p:nvPr/>
          </p:nvSpPr>
          <p:spPr bwMode="auto">
            <a:xfrm>
              <a:off x="4604" y="890"/>
              <a:ext cx="816" cy="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pic>
          <p:nvPicPr>
            <p:cNvPr id="17440" name="Picture 13" descr="Desy-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890"/>
              <a:ext cx="832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380163" y="3354388"/>
            <a:ext cx="4005262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i="1">
                <a:solidFill>
                  <a:schemeClr val="accent2"/>
                </a:solidFill>
              </a:rPr>
              <a:t>(0.36m)</a:t>
            </a:r>
            <a:r>
              <a:rPr lang="en-US" sz="1600" i="1" baseline="30000">
                <a:solidFill>
                  <a:schemeClr val="accent2"/>
                </a:solidFill>
              </a:rPr>
              <a:t>2 </a:t>
            </a:r>
            <a:r>
              <a:rPr lang="en-US" sz="1600" i="1">
                <a:solidFill>
                  <a:schemeClr val="accent2"/>
                </a:solidFill>
              </a:rPr>
              <a:t>Tiles + SiPM + SPIROC (144ch)</a:t>
            </a:r>
            <a:endParaRPr lang="en-GB" sz="1600" i="1">
              <a:solidFill>
                <a:schemeClr val="accent2"/>
              </a:solidFill>
            </a:endParaRPr>
          </a:p>
        </p:txBody>
      </p:sp>
      <p:grpSp>
        <p:nvGrpSpPr>
          <p:cNvPr id="17419" name="Group 11"/>
          <p:cNvGrpSpPr>
            <a:grpSpLocks/>
          </p:cNvGrpSpPr>
          <p:nvPr/>
        </p:nvGrpSpPr>
        <p:grpSpPr bwMode="auto">
          <a:xfrm>
            <a:off x="7615238" y="636588"/>
            <a:ext cx="1143000" cy="558800"/>
            <a:chOff x="1344" y="1248"/>
            <a:chExt cx="2880" cy="1964"/>
          </a:xfrm>
        </p:grpSpPr>
        <p:grpSp>
          <p:nvGrpSpPr>
            <p:cNvPr id="17425" name="Group 12"/>
            <p:cNvGrpSpPr>
              <a:grpSpLocks/>
            </p:cNvGrpSpPr>
            <p:nvPr/>
          </p:nvGrpSpPr>
          <p:grpSpPr bwMode="auto">
            <a:xfrm>
              <a:off x="1344" y="1248"/>
              <a:ext cx="2831" cy="1963"/>
              <a:chOff x="288" y="624"/>
              <a:chExt cx="2831" cy="1963"/>
            </a:xfrm>
          </p:grpSpPr>
          <p:pic>
            <p:nvPicPr>
              <p:cNvPr id="17427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960"/>
                <a:ext cx="2736" cy="12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28" name="Picture 14" descr="Us_flag_large"/>
              <p:cNvPicPr preferRelativeResize="0"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29" name="Picture 15" descr="Belarus_flag_large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624"/>
                <a:ext cx="431" cy="284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0" name="Picture 16" descr="Canada"/>
              <p:cNvPicPr preferRelativeResize="0"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1" name="Picture 17" descr="Czech_republic_flag_medium"/>
              <p:cNvPicPr preferRelativeResize="0"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2" name="Picture 18" descr="France_flag_medium"/>
              <p:cNvPicPr preferRelativeResize="0"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3" name="Picture 19" descr="Germany_flag_large"/>
              <p:cNvPicPr preferRelativeResize="0"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624"/>
                <a:ext cx="431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4" name="Picture 20" descr="india"/>
              <p:cNvPicPr preferRelativeResize="0"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62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5" name="Picture 21" descr="Japan"/>
              <p:cNvPicPr preferRelativeResize="0"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6" name="Picture 22" descr="Russia_flag_large"/>
              <p:cNvPicPr preferRelativeResize="0"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2304"/>
                <a:ext cx="431" cy="283"/>
              </a:xfrm>
              <a:prstGeom prst="rect">
                <a:avLst/>
              </a:prstGeom>
              <a:noFill/>
              <a:ln w="127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7" name="Picture 23" descr="South_korea_flag_large"/>
              <p:cNvPicPr preferRelativeResize="0"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304"/>
                <a:ext cx="431" cy="283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8" name="Picture 24" descr="Uk_flag_large"/>
              <p:cNvPicPr preferRelativeResize="0"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304"/>
                <a:ext cx="431" cy="283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426" name="Picture 25" descr="SPAN000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922"/>
              <a:ext cx="432" cy="29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20" name="Picture 2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9" y="646114"/>
            <a:ext cx="492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4" descr="spiroc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3" y="4643165"/>
            <a:ext cx="3052367" cy="181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9912350" y="6453189"/>
            <a:ext cx="298450" cy="26828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9CA4D11-9C7F-48ED-93AB-42BAF312E3AB}" type="slidenum">
              <a:rPr lang="fr-FR" sz="1400"/>
              <a:pPr eaLnBrk="1" hangingPunct="1"/>
              <a:t>3</a:t>
            </a:fld>
            <a:endParaRPr lang="fr-FR" sz="1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Evolved </a:t>
            </a:r>
            <a:r>
              <a:rPr lang="fr-FR" dirty="0" err="1" smtClean="0"/>
              <a:t>into</a:t>
            </a:r>
            <a:r>
              <a:rPr lang="fr-FR" dirty="0" smtClean="0"/>
              <a:t> SPIROC for ILC </a:t>
            </a:r>
            <a:r>
              <a:rPr lang="fr-FR" dirty="0" err="1" smtClean="0"/>
              <a:t>calorimetry</a:t>
            </a:r>
            <a:endParaRPr lang="en-US" dirty="0"/>
          </a:p>
        </p:txBody>
      </p:sp>
      <p:pic>
        <p:nvPicPr>
          <p:cNvPr id="34" name="Grafik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60606" y="2862762"/>
            <a:ext cx="1998663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High speed </a:t>
            </a:r>
            <a:r>
              <a:rPr lang="fr-FR" dirty="0" err="1" smtClean="0"/>
              <a:t>amplifiers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Espace réservé du contenu 5"/>
          <p:cNvSpPr txBox="1">
            <a:spLocks/>
          </p:cNvSpPr>
          <p:nvPr/>
        </p:nvSpPr>
        <p:spPr bwMode="auto">
          <a:xfrm>
            <a:off x="1634047" y="943765"/>
            <a:ext cx="6730490" cy="40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</a:rPr>
              <a:t>Jitter is given by  [details in backup] :</a:t>
            </a: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257175" indent="-257175" defTabSz="685800">
              <a:defRPr/>
            </a:pPr>
            <a:r>
              <a:rPr lang="fr-FR" sz="1800" kern="0" dirty="0">
                <a:solidFill>
                  <a:srgbClr val="0000FF"/>
                </a:solidFill>
                <a:latin typeface="Arial"/>
              </a:rPr>
              <a:t>Optimum value: t</a:t>
            </a:r>
            <a:r>
              <a:rPr lang="fr-FR" sz="1800" kern="0" baseline="-25000" dirty="0">
                <a:solidFill>
                  <a:srgbClr val="0000FF"/>
                </a:solidFill>
                <a:latin typeface="Arial"/>
              </a:rPr>
              <a:t>10-90_PA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= t</a:t>
            </a:r>
            <a:r>
              <a:rPr lang="fr-FR" sz="1800" kern="0" baseline="-25000" dirty="0">
                <a:solidFill>
                  <a:srgbClr val="0000FF"/>
                </a:solidFill>
                <a:latin typeface="Arial"/>
              </a:rPr>
              <a:t>d 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(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current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duration)</a:t>
            </a: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Gives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ps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/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fC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as 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scales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1800" kern="0" dirty="0" err="1">
                <a:solidFill>
                  <a:srgbClr val="0000FF"/>
                </a:solidFill>
                <a:latin typeface="Arial"/>
              </a:rPr>
              <a:t>with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 1/Qin</a:t>
            </a: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r>
              <a:rPr lang="fr-FR" sz="1800" kern="0" dirty="0">
                <a:latin typeface="Arial"/>
              </a:rPr>
              <a:t>Electronics noise e</a:t>
            </a:r>
            <a:r>
              <a:rPr lang="fr-FR" sz="1800" kern="0" baseline="-25000" dirty="0">
                <a:latin typeface="Arial"/>
              </a:rPr>
              <a:t>n</a:t>
            </a:r>
            <a:r>
              <a:rPr lang="fr-FR" sz="1800" kern="0" dirty="0">
                <a:latin typeface="Arial"/>
              </a:rPr>
              <a:t> </a:t>
            </a:r>
            <a:r>
              <a:rPr lang="fr-FR" sz="1800" kern="0" dirty="0" err="1">
                <a:latin typeface="Arial"/>
              </a:rPr>
              <a:t>given</a:t>
            </a:r>
            <a:r>
              <a:rPr lang="fr-FR" sz="1800" kern="0" dirty="0">
                <a:latin typeface="Arial"/>
              </a:rPr>
              <a:t> by the input transistor transconductance </a:t>
            </a:r>
            <a:r>
              <a:rPr lang="fr-FR" sz="1800" kern="0" dirty="0" err="1">
                <a:latin typeface="Arial"/>
              </a:rPr>
              <a:t>g</a:t>
            </a:r>
            <a:r>
              <a:rPr lang="fr-FR" sz="1800" kern="0" baseline="-25000" dirty="0" err="1">
                <a:latin typeface="Arial"/>
              </a:rPr>
              <a:t>m</a:t>
            </a:r>
            <a:r>
              <a:rPr lang="fr-FR" sz="1800" kern="0" dirty="0">
                <a:solidFill>
                  <a:srgbClr val="0000FF"/>
                </a:solidFill>
                <a:latin typeface="Arial"/>
              </a:rPr>
              <a:t>:</a:t>
            </a: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8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4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40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fr-FR" sz="1350" kern="0" baseline="-25000" dirty="0">
              <a:solidFill>
                <a:srgbClr val="0000FF"/>
              </a:solidFill>
              <a:latin typeface="Arial"/>
            </a:endParaRPr>
          </a:p>
          <a:p>
            <a:pPr marL="0" indent="0" defTabSz="685800">
              <a:buNone/>
              <a:defRPr/>
            </a:pPr>
            <a:endParaRPr lang="fr-FR" sz="1350" kern="0" baseline="-25000" dirty="0">
              <a:solidFill>
                <a:srgbClr val="0000FF"/>
              </a:solidFill>
              <a:latin typeface="Arial"/>
            </a:endParaRPr>
          </a:p>
          <a:p>
            <a:pPr marL="257175" indent="-257175" defTabSz="685800">
              <a:defRPr/>
            </a:pPr>
            <a:endParaRPr lang="en-US" sz="1350" kern="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/>
          </p:nvPr>
        </p:nvGraphicFramePr>
        <p:xfrm>
          <a:off x="1817067" y="1565172"/>
          <a:ext cx="6322521" cy="86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Equation" r:id="rId3" imgW="4063680" imgH="558720" progId="Equation.3">
                  <p:embed/>
                </p:oleObj>
              </mc:Choice>
              <mc:Fallback>
                <p:oleObj name="Equation" r:id="rId3" imgW="406368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7067" y="1565172"/>
                        <a:ext cx="6322521" cy="869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2608366" y="3217211"/>
          <a:ext cx="1766354" cy="780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Equation" r:id="rId5" imgW="977760" imgH="431640" progId="Equation.3">
                  <p:embed/>
                </p:oleObj>
              </mc:Choice>
              <mc:Fallback>
                <p:oleObj name="Equation" r:id="rId5" imgW="97776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08366" y="3217211"/>
                        <a:ext cx="1766354" cy="7800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887029" y="2985037"/>
            <a:ext cx="1944775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350" dirty="0" err="1">
                <a:solidFill>
                  <a:srgbClr val="FF0000"/>
                </a:solidFill>
              </a:rPr>
              <a:t>Dominated</a:t>
            </a:r>
            <a:r>
              <a:rPr lang="fr-FR" sz="1350" dirty="0">
                <a:solidFill>
                  <a:srgbClr val="FF0000"/>
                </a:solidFill>
              </a:rPr>
              <a:t> by </a:t>
            </a:r>
            <a:r>
              <a:rPr lang="fr-FR" sz="1350" dirty="0" err="1">
                <a:solidFill>
                  <a:srgbClr val="FF0000"/>
                </a:solidFill>
              </a:rPr>
              <a:t>sensor</a:t>
            </a:r>
            <a:endParaRPr lang="fr-FR" sz="1350" dirty="0">
              <a:solidFill>
                <a:srgbClr val="FF0000"/>
              </a:solidFill>
            </a:endParaRPr>
          </a:p>
          <a:p>
            <a:pPr eaLnBrk="1" hangingPunct="1"/>
            <a:r>
              <a:rPr lang="fr-FR" sz="1350" dirty="0">
                <a:solidFill>
                  <a:srgbClr val="FF0000"/>
                </a:solidFill>
              </a:rPr>
              <a:t>Electronics </a:t>
            </a:r>
            <a:r>
              <a:rPr lang="fr-FR" sz="1350" dirty="0" err="1">
                <a:solidFill>
                  <a:srgbClr val="FF0000"/>
                </a:solidFill>
              </a:rPr>
              <a:t>only</a:t>
            </a:r>
            <a:r>
              <a:rPr lang="fr-FR" sz="1350" dirty="0">
                <a:solidFill>
                  <a:srgbClr val="FF0000"/>
                </a:solidFill>
              </a:rPr>
              <a:t> </a:t>
            </a:r>
            <a:r>
              <a:rPr lang="fr-FR" sz="1350" dirty="0" err="1">
                <a:solidFill>
                  <a:srgbClr val="FF0000"/>
                </a:solidFill>
              </a:rPr>
              <a:t>gives</a:t>
            </a:r>
            <a:r>
              <a:rPr lang="fr-FR" sz="1350" dirty="0">
                <a:solidFill>
                  <a:srgbClr val="FF0000"/>
                </a:solidFill>
              </a:rPr>
              <a:t> the spectral </a:t>
            </a:r>
            <a:r>
              <a:rPr lang="fr-FR" sz="1350" dirty="0" err="1">
                <a:solidFill>
                  <a:srgbClr val="FF0000"/>
                </a:solidFill>
              </a:rPr>
              <a:t>density</a:t>
            </a:r>
            <a:r>
              <a:rPr lang="fr-FR" sz="1350" dirty="0">
                <a:solidFill>
                  <a:srgbClr val="FF0000"/>
                </a:solidFill>
              </a:rPr>
              <a:t> of the input transistor e</a:t>
            </a:r>
            <a:r>
              <a:rPr lang="fr-FR" sz="1350" baseline="-25000" dirty="0">
                <a:solidFill>
                  <a:srgbClr val="FF0000"/>
                </a:solidFill>
              </a:rPr>
              <a:t>n</a:t>
            </a:r>
            <a:endParaRPr lang="en-US" sz="1350" baseline="-25000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1" r="72413"/>
          <a:stretch/>
        </p:blipFill>
        <p:spPr>
          <a:xfrm>
            <a:off x="8626742" y="789375"/>
            <a:ext cx="1924268" cy="1746456"/>
          </a:xfrm>
          <a:prstGeom prst="rect">
            <a:avLst/>
          </a:prstGeom>
        </p:spPr>
      </p:pic>
      <p:graphicFrame>
        <p:nvGraphicFramePr>
          <p:cNvPr id="15" name="Objet 14"/>
          <p:cNvGraphicFramePr>
            <a:graphicFrameLocks noChangeAspect="1"/>
          </p:cNvGraphicFramePr>
          <p:nvPr>
            <p:extLst/>
          </p:nvPr>
        </p:nvGraphicFramePr>
        <p:xfrm>
          <a:off x="4727848" y="5492336"/>
          <a:ext cx="1932714" cy="777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8" imgW="1231560" imgH="495000" progId="Equation.3">
                  <p:embed/>
                </p:oleObj>
              </mc:Choice>
              <mc:Fallback>
                <p:oleObj name="Equation" r:id="rId8" imgW="1231560" imgH="49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7848" y="5492336"/>
                        <a:ext cx="1932714" cy="777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763801" y="3121564"/>
            <a:ext cx="27341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Cd: detector capacitance</a:t>
            </a:r>
          </a:p>
          <a:p>
            <a:r>
              <a:rPr lang="fr-FR" sz="1600" dirty="0"/>
              <a:t>t </a:t>
            </a:r>
            <a:r>
              <a:rPr lang="fr-FR" sz="1600" baseline="-25000" dirty="0"/>
              <a:t>10_10_PA </a:t>
            </a:r>
            <a:r>
              <a:rPr lang="fr-FR" sz="1600" dirty="0"/>
              <a:t>: </a:t>
            </a:r>
            <a:r>
              <a:rPr lang="fr-FR" sz="1600" dirty="0" err="1"/>
              <a:t>rise</a:t>
            </a:r>
            <a:r>
              <a:rPr lang="fr-FR" sz="1600" dirty="0"/>
              <a:t> time of the PA</a:t>
            </a:r>
          </a:p>
          <a:p>
            <a:r>
              <a:rPr lang="fr-FR" sz="1600" dirty="0"/>
              <a:t>t</a:t>
            </a:r>
            <a:r>
              <a:rPr lang="fr-FR" sz="1600" baseline="-25000" dirty="0"/>
              <a:t>d</a:t>
            </a:r>
            <a:r>
              <a:rPr lang="fr-FR" sz="1600" dirty="0"/>
              <a:t>= drift time of the detector</a:t>
            </a:r>
          </a:p>
          <a:p>
            <a:r>
              <a:rPr lang="fr-FR" sz="1600" dirty="0"/>
              <a:t>e </a:t>
            </a:r>
            <a:r>
              <a:rPr lang="fr-FR" sz="1600" baseline="-25000" dirty="0"/>
              <a:t>n</a:t>
            </a:r>
            <a:r>
              <a:rPr lang="fr-FR" sz="1600" dirty="0"/>
              <a:t> </a:t>
            </a:r>
            <a:r>
              <a:rPr lang="fr-FR" sz="1600" dirty="0" err="1"/>
              <a:t>preamp</a:t>
            </a:r>
            <a:r>
              <a:rPr lang="fr-FR" sz="1600" dirty="0"/>
              <a:t> noise </a:t>
            </a:r>
            <a:r>
              <a:rPr lang="fr-FR" sz="1600" dirty="0" err="1"/>
              <a:t>density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5361" y="4208612"/>
            <a:ext cx="3164945" cy="24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631951" y="6308726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>
                <a:solidFill>
                  <a:srgbClr val="000000"/>
                </a:solidFill>
                <a:latin typeface="Arial" panose="020B0604020202020204" pitchFamily="34" charset="0"/>
              </a:rPr>
              <a:t>ASIC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SPIROC architecture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3752" y="650859"/>
            <a:ext cx="11099468" cy="5265738"/>
          </a:xfrm>
        </p:spPr>
        <p:txBody>
          <a:bodyPr/>
          <a:lstStyle/>
          <a:p>
            <a:r>
              <a:rPr lang="fr-FR" dirty="0" smtClean="0"/>
              <a:t>Dual-gain voltage amplifier</a:t>
            </a:r>
          </a:p>
          <a:p>
            <a:pPr lvl="1"/>
            <a:r>
              <a:rPr lang="fr-FR" dirty="0" smtClean="0"/>
              <a:t>Variable gain for HG and LG</a:t>
            </a:r>
          </a:p>
          <a:p>
            <a:r>
              <a:rPr lang="fr-FR" dirty="0" smtClean="0"/>
              <a:t>8-bit input DAC</a:t>
            </a:r>
          </a:p>
          <a:p>
            <a:r>
              <a:rPr lang="fr-FR" dirty="0" smtClean="0"/>
              <a:t>25-50 ns </a:t>
            </a:r>
            <a:r>
              <a:rPr lang="fr-FR" dirty="0" err="1" smtClean="0"/>
              <a:t>shaping</a:t>
            </a:r>
            <a:endParaRPr lang="fr-FR" dirty="0" smtClean="0"/>
          </a:p>
          <a:p>
            <a:r>
              <a:rPr lang="fr-FR" dirty="0" smtClean="0"/>
              <a:t>Auto-trigger </a:t>
            </a:r>
          </a:p>
          <a:p>
            <a:r>
              <a:rPr lang="fr-FR" dirty="0" smtClean="0"/>
              <a:t>16 bit </a:t>
            </a:r>
            <a:r>
              <a:rPr lang="fr-FR" dirty="0" err="1" smtClean="0"/>
              <a:t>analog</a:t>
            </a:r>
            <a:r>
              <a:rPr lang="fr-FR" dirty="0" smtClean="0"/>
              <a:t> memory</a:t>
            </a:r>
          </a:p>
          <a:p>
            <a:r>
              <a:rPr lang="fr-FR" dirty="0" smtClean="0"/>
              <a:t>2x12  bit Wilkinson ADC</a:t>
            </a:r>
          </a:p>
          <a:p>
            <a:r>
              <a:rPr lang="fr-FR" dirty="0" smtClean="0"/>
              <a:t>12 bit TDC </a:t>
            </a:r>
          </a:p>
          <a:p>
            <a:r>
              <a:rPr lang="fr-FR" dirty="0" smtClean="0"/>
              <a:t>0.5% Power </a:t>
            </a:r>
            <a:r>
              <a:rPr lang="fr-FR" dirty="0" err="1" smtClean="0"/>
              <a:t>pulsing</a:t>
            </a:r>
            <a:endParaRPr lang="fr-FR" dirty="0" smtClean="0"/>
          </a:p>
          <a:p>
            <a:pPr lvl="1"/>
            <a:r>
              <a:rPr lang="fr-FR" dirty="0" smtClean="0"/>
              <a:t>5 mW -&gt; 25 µW</a:t>
            </a:r>
            <a:endParaRPr lang="fr-FR" dirty="0"/>
          </a:p>
        </p:txBody>
      </p:sp>
      <p:sp>
        <p:nvSpPr>
          <p:cNvPr id="55310" name="Espace réservé du pied de page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900" smtClean="0">
                <a:solidFill>
                  <a:srgbClr val="000000"/>
                </a:solidFill>
                <a:latin typeface="Arial" panose="020B0604020202020204" pitchFamily="34" charset="0"/>
              </a:rPr>
              <a:t>C. de La Taille        SiPM workshop Bari  3 oct 2019</a:t>
            </a:r>
            <a:endParaRPr lang="fr-FR" altLang="fr-FR" sz="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311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3470DB-5C3A-4982-809B-4CF6597858CE}" type="slidenum">
              <a:rPr lang="fr-FR" altLang="fr-FR" sz="1400">
                <a:solidFill>
                  <a:srgbClr val="D31216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fr-FR" altLang="fr-FR" sz="1400">
              <a:solidFill>
                <a:srgbClr val="D3121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152" y="903174"/>
            <a:ext cx="7241081" cy="46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AA0000"/>
                </a:solidFill>
                <a:latin typeface="+mj-lt"/>
              </a:rPr>
              <a:t>SPIROC performance</a:t>
            </a:r>
            <a:endParaRPr lang="en-US" b="1" dirty="0">
              <a:solidFill>
                <a:srgbClr val="AA0000"/>
              </a:solidFill>
              <a:latin typeface="+mj-lt"/>
            </a:endParaRPr>
          </a:p>
        </p:txBody>
      </p:sp>
      <p:sp>
        <p:nvSpPr>
          <p:cNvPr id="7" name="Espace réservé du numéro de diapositive 2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71A504-AE2C-4488-80ED-9ED6A4A5747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2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71A504-AE2C-4488-80ED-9ED6A4A5747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-62764" y="1543630"/>
            <a:ext cx="5256584" cy="4488684"/>
            <a:chOff x="0" y="855390"/>
            <a:chExt cx="5256584" cy="4488684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196752"/>
              <a:ext cx="5256584" cy="4147322"/>
            </a:xfrm>
            <a:prstGeom prst="rect">
              <a:avLst/>
            </a:prstGeom>
          </p:spPr>
        </p:pic>
        <p:sp>
          <p:nvSpPr>
            <p:cNvPr id="34" name="Rectangle 1"/>
            <p:cNvSpPr>
              <a:spLocks noChangeArrowheads="1"/>
            </p:cNvSpPr>
            <p:nvPr/>
          </p:nvSpPr>
          <p:spPr bwMode="auto">
            <a:xfrm>
              <a:off x="695400" y="855390"/>
              <a:ext cx="358662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 err="1">
                  <a:solidFill>
                    <a:srgbClr val="0000FF"/>
                  </a:solidFill>
                  <a:latin typeface="+mj-lt"/>
                </a:rPr>
                <a:t>SiPM</a:t>
              </a:r>
              <a:r>
                <a:rPr lang="fr-FR" sz="1600" b="1" dirty="0">
                  <a:solidFill>
                    <a:srgbClr val="0000FF"/>
                  </a:solidFill>
                  <a:latin typeface="+mj-lt"/>
                </a:rPr>
                <a:t> SPECTRUM </a:t>
              </a:r>
              <a:r>
                <a:rPr lang="fr-FR" sz="1600" b="1" dirty="0" err="1">
                  <a:solidFill>
                    <a:srgbClr val="0000FF"/>
                  </a:solidFill>
                  <a:latin typeface="+mj-lt"/>
                </a:rPr>
                <a:t>with</a:t>
              </a:r>
              <a:r>
                <a:rPr lang="fr-FR" sz="1600" b="1" dirty="0">
                  <a:solidFill>
                    <a:srgbClr val="0000FF"/>
                  </a:solidFill>
                  <a:latin typeface="+mj-lt"/>
                </a:rPr>
                <a:t> </a:t>
              </a:r>
              <a:r>
                <a:rPr lang="fr-FR" sz="1600" b="1" dirty="0" err="1">
                  <a:solidFill>
                    <a:srgbClr val="0000FF"/>
                  </a:solidFill>
                  <a:latin typeface="+mj-lt"/>
                </a:rPr>
                <a:t>Autotrigger</a:t>
              </a:r>
              <a:r>
                <a:rPr lang="fr-FR" sz="1600" b="1" dirty="0">
                  <a:solidFill>
                    <a:srgbClr val="0000FF"/>
                  </a:solidFill>
                  <a:latin typeface="+mj-lt"/>
                </a:rPr>
                <a:t> </a:t>
              </a:r>
            </a:p>
          </p:txBody>
        </p:sp>
        <p:pic>
          <p:nvPicPr>
            <p:cNvPr id="35" name="Picture 5" descr="C:\Users\raux\Desktop\logo_desy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552" y="2191260"/>
              <a:ext cx="714375" cy="69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99" y="796873"/>
            <a:ext cx="6456615" cy="4288193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986642" y="646327"/>
            <a:ext cx="55143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Progress in </a:t>
            </a:r>
            <a:r>
              <a:rPr lang="fr-FR" sz="1600" b="1" dirty="0" err="1" smtClean="0">
                <a:solidFill>
                  <a:srgbClr val="0000FF"/>
                </a:solidFill>
                <a:latin typeface="+mj-lt"/>
              </a:rPr>
              <a:t>SiPM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 and </a:t>
            </a:r>
            <a:r>
              <a:rPr lang="fr-FR" sz="1600" b="1" dirty="0" err="1" smtClean="0">
                <a:solidFill>
                  <a:srgbClr val="0000FF"/>
                </a:solidFill>
                <a:latin typeface="+mj-lt"/>
              </a:rPr>
              <a:t>tiles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  [F. </a:t>
            </a:r>
            <a:r>
              <a:rPr lang="fr-FR" sz="1600" b="1" dirty="0" err="1" smtClean="0">
                <a:solidFill>
                  <a:srgbClr val="0000FF"/>
                </a:solidFill>
                <a:latin typeface="+mj-lt"/>
              </a:rPr>
              <a:t>Sefkow</a:t>
            </a:r>
            <a:r>
              <a:rPr lang="fr-FR" sz="1600" b="1" dirty="0" smtClean="0">
                <a:solidFill>
                  <a:srgbClr val="0000FF"/>
                </a:solidFill>
                <a:latin typeface="+mj-lt"/>
              </a:rPr>
              <a:t> CLIC workshop]</a:t>
            </a:r>
            <a:endParaRPr lang="fr-FR" sz="16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897" y="5177140"/>
            <a:ext cx="2160240" cy="16808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082" y="5157172"/>
            <a:ext cx="2397489" cy="17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itiroc1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416" y="2317152"/>
            <a:ext cx="3580584" cy="2014079"/>
          </a:xfrm>
          <a:prstGeom prst="rect">
            <a:avLst/>
          </a:prstGeom>
        </p:spPr>
      </p:pic>
      <p:pic>
        <p:nvPicPr>
          <p:cNvPr id="9" name="Espace réservé du contenu 6" descr="W:\Communication\visio\citiroc.png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41" y="664177"/>
            <a:ext cx="6036347" cy="38413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1355"/>
              </p:ext>
            </p:extLst>
          </p:nvPr>
        </p:nvGraphicFramePr>
        <p:xfrm>
          <a:off x="665663" y="4755650"/>
          <a:ext cx="8809586" cy="1731584"/>
        </p:xfrm>
        <a:graphic>
          <a:graphicData uri="http://schemas.openxmlformats.org/drawingml/2006/table">
            <a:tbl>
              <a:tblPr firstCol="1" bandRow="1"/>
              <a:tblGrid>
                <a:gridCol w="2024642">
                  <a:extLst>
                    <a:ext uri="{9D8B030D-6E8A-4147-A177-3AD203B41FA5}">
                      <a16:colId xmlns="" xmlns:a16="http://schemas.microsoft.com/office/drawing/2014/main" val="1767951887"/>
                    </a:ext>
                  </a:extLst>
                </a:gridCol>
                <a:gridCol w="6784944">
                  <a:extLst>
                    <a:ext uri="{9D8B030D-6E8A-4147-A177-3AD203B41FA5}">
                      <a16:colId xmlns="" xmlns:a16="http://schemas.microsoft.com/office/drawing/2014/main" val="2569709664"/>
                    </a:ext>
                  </a:extLst>
                </a:gridCol>
              </a:tblGrid>
              <a:tr h="2430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 Read-Out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SiPM, SiPM array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2073758"/>
                  </a:ext>
                </a:extLst>
              </a:tr>
              <a:tr h="250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Channels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7179576"/>
                  </a:ext>
                </a:extLst>
              </a:tr>
              <a:tr h="250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Signal Polarity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6667094"/>
                  </a:ext>
                </a:extLst>
              </a:tr>
              <a:tr h="2430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Sensitivity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Trigger on 1/3 of photo-electron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57235654"/>
                  </a:ext>
                </a:extLst>
              </a:tr>
              <a:tr h="2430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Timing Resolution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ps RMS on single photo-electron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1305593"/>
                  </a:ext>
                </a:extLst>
              </a:tr>
              <a:tr h="250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Dynamic Range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0-400 </a:t>
                      </a:r>
                      <a:r>
                        <a:rPr lang="en-US" sz="1600" dirty="0" err="1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</a:t>
                      </a: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i.e. 2500 photo-electrons @ 10</a:t>
                      </a:r>
                      <a:r>
                        <a:rPr lang="en-US" sz="1600" baseline="300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dirty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SIPM gain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74040070"/>
                  </a:ext>
                </a:extLst>
              </a:tr>
              <a:tr h="250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Bryant Bold Compressed" panose="020B08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Packaging &amp; Dimension</a:t>
                      </a:r>
                      <a:endParaRPr lang="fr-FR" sz="160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Bryant Regular Compressed" panose="020B05060400000200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LQFP 160 – TFBGA353</a:t>
                      </a:r>
                      <a:endParaRPr lang="fr-FR" sz="1600" dirty="0">
                        <a:effectLst/>
                        <a:latin typeface="Bryant Light Compressed" panose="020B05060500000200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6806688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087416" y="702463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Scientific instrumentation SiPM </a:t>
            </a:r>
            <a:r>
              <a:rPr lang="fr-FR" dirty="0" err="1" smtClean="0"/>
              <a:t>read</a:t>
            </a:r>
            <a:r>
              <a:rPr lang="fr-FR" dirty="0" smtClean="0"/>
              <a:t>-out chip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Variant : CITIROC for CTA ASTRI collaboration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1262945"/>
            <a:ext cx="2051720" cy="943791"/>
          </a:xfrm>
          <a:prstGeom prst="rect">
            <a:avLst/>
          </a:prstGeom>
        </p:spPr>
      </p:pic>
      <p:pic>
        <p:nvPicPr>
          <p:cNvPr id="16" name="Image 15" descr="logo_final_sans_base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956" y="1213608"/>
            <a:ext cx="1105056" cy="1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CITIROC performance [ASTRI]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9128" y="726191"/>
            <a:ext cx="5305189" cy="5265738"/>
          </a:xfrm>
        </p:spPr>
        <p:txBody>
          <a:bodyPr/>
          <a:lstStyle/>
          <a:p>
            <a:r>
              <a:rPr lang="fr-FR" dirty="0" smtClean="0"/>
              <a:t>Extensive tests at INAF </a:t>
            </a:r>
            <a:r>
              <a:rPr lang="fr-FR" dirty="0" err="1" smtClean="0"/>
              <a:t>Palermo</a:t>
            </a:r>
            <a:endParaRPr lang="fr-FR" dirty="0" smtClean="0"/>
          </a:p>
          <a:p>
            <a:r>
              <a:rPr lang="fr-FR" dirty="0" smtClean="0"/>
              <a:t>Peak </a:t>
            </a:r>
            <a:r>
              <a:rPr lang="fr-FR" dirty="0" err="1" smtClean="0"/>
              <a:t>sensing</a:t>
            </a:r>
            <a:r>
              <a:rPr lang="fr-FR" dirty="0" smtClean="0"/>
              <a:t> </a:t>
            </a:r>
            <a:r>
              <a:rPr lang="fr-FR" dirty="0" err="1" smtClean="0"/>
              <a:t>allows</a:t>
            </a:r>
            <a:r>
              <a:rPr lang="fr-FR" dirty="0" smtClean="0"/>
              <a:t> to capture </a:t>
            </a:r>
            <a:r>
              <a:rPr lang="fr-FR" dirty="0" err="1" smtClean="0"/>
              <a:t>signals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dirty="0" smtClean="0"/>
              <a:t> out of phase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C. de La Taille        SiPM workshop Bari  3 oct 2019</a:t>
            </a:r>
            <a:endParaRPr lang="fr-F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65D1E375-1491-4770-B4ED-E699B7903ED8}" type="slidenum">
              <a:rPr lang="it-IT" smtClean="0">
                <a:solidFill>
                  <a:prstClr val="white"/>
                </a:solidFill>
              </a:rPr>
              <a:pPr/>
              <a:t>7</a:t>
            </a:fld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912" y="3773324"/>
            <a:ext cx="4519088" cy="265809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1" y="2656052"/>
            <a:ext cx="4134572" cy="3672384"/>
          </a:xfrm>
          <a:prstGeom prst="rect">
            <a:avLst/>
          </a:prstGeom>
        </p:spPr>
      </p:pic>
      <p:pic>
        <p:nvPicPr>
          <p:cNvPr id="16" name="Image 15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40" y="806195"/>
            <a:ext cx="5326063" cy="305310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424" y="1201205"/>
            <a:ext cx="2051720" cy="9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6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5" y="44624"/>
            <a:ext cx="762386" cy="468000"/>
          </a:xfrm>
          <a:prstGeom prst="rect">
            <a:avLst/>
          </a:prstGeom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4655840" y="44624"/>
            <a:ext cx="5112568" cy="46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kern="0" dirty="0">
                <a:solidFill>
                  <a:srgbClr val="FFFF00"/>
                </a:solidFill>
                <a:latin typeface="Calibri"/>
                <a:cs typeface="Arial" pitchFamily="34" charset="0"/>
              </a:rPr>
              <a:t>CITIROC: Peak detector</a:t>
            </a:r>
            <a:endParaRPr lang="it-IT" sz="2400" kern="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559496" y="44624"/>
            <a:ext cx="3007606" cy="468001"/>
            <a:chOff x="35496" y="44623"/>
            <a:chExt cx="3007606" cy="46800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00" y="44624"/>
              <a:ext cx="1891102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468818" cy="468000"/>
            </a:xfrm>
            <a:prstGeom prst="rect">
              <a:avLst/>
            </a:prstGeom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00" y="44623"/>
              <a:ext cx="499200" cy="4680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63500" dir="2700000" algn="tl" rotWithShape="0">
                <a:schemeClr val="tx1">
                  <a:alpha val="8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266654" y="922267"/>
            <a:ext cx="11099468" cy="5265738"/>
          </a:xfrm>
        </p:spPr>
        <p:txBody>
          <a:bodyPr/>
          <a:lstStyle/>
          <a:p>
            <a:r>
              <a:rPr lang="fr-FR" dirty="0" err="1" smtClean="0"/>
              <a:t>Linearity</a:t>
            </a:r>
            <a:endParaRPr lang="fr-FR" dirty="0" smtClean="0"/>
          </a:p>
          <a:p>
            <a:r>
              <a:rPr lang="fr-FR" dirty="0" smtClean="0"/>
              <a:t>High Gain 0-60 </a:t>
            </a:r>
            <a:r>
              <a:rPr lang="fr-FR" dirty="0" err="1" smtClean="0"/>
              <a:t>pe</a:t>
            </a:r>
            <a:endParaRPr lang="fr-FR" dirty="0" smtClean="0"/>
          </a:p>
          <a:p>
            <a:r>
              <a:rPr lang="fr-FR" dirty="0" err="1" smtClean="0"/>
              <a:t>Low</a:t>
            </a:r>
            <a:r>
              <a:rPr lang="fr-FR" dirty="0" smtClean="0"/>
              <a:t> Gain 0-2000 </a:t>
            </a:r>
            <a:r>
              <a:rPr lang="fr-FR" dirty="0" err="1" smtClean="0"/>
              <a:t>pe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C. de La Taille        SiPM workshop Bari  3 oct 2019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65D1E375-1491-4770-B4ED-E699B7903ED8}" type="slidenum">
              <a:rPr lang="it-IT" smtClean="0">
                <a:solidFill>
                  <a:prstClr val="white"/>
                </a:solidFill>
              </a:rPr>
              <a:pPr/>
              <a:t>8</a:t>
            </a:fld>
            <a:endParaRPr lang="it-IT" dirty="0">
              <a:solidFill>
                <a:prstClr val="white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3935760" y="659981"/>
            <a:ext cx="4124248" cy="2235268"/>
            <a:chOff x="852488" y="1293813"/>
            <a:chExt cx="7439025" cy="4268787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488" y="1293813"/>
              <a:ext cx="7439025" cy="426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2"/>
            <p:cNvSpPr txBox="1"/>
            <p:nvPr/>
          </p:nvSpPr>
          <p:spPr>
            <a:xfrm>
              <a:off x="6829649" y="3148874"/>
              <a:ext cx="720079" cy="48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050" b="1" dirty="0">
                  <a:solidFill>
                    <a:srgbClr val="FF0000"/>
                  </a:solidFill>
                  <a:latin typeface="Calibri"/>
                </a:rPr>
                <a:t>SCA</a:t>
              </a:r>
              <a:endParaRPr lang="en-US" sz="105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1" name="TextBox 16"/>
            <p:cNvSpPr txBox="1"/>
            <p:nvPr/>
          </p:nvSpPr>
          <p:spPr>
            <a:xfrm>
              <a:off x="6982047" y="1916832"/>
              <a:ext cx="720079" cy="111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PD</a:t>
              </a:r>
              <a:endParaRPr lang="en-US" sz="1600" b="1" dirty="0">
                <a:solidFill>
                  <a:srgbClr val="1F497D">
                    <a:lumMod val="75000"/>
                  </a:srgbClr>
                </a:solidFill>
                <a:latin typeface="Calibri"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492" y="2697860"/>
            <a:ext cx="7673264" cy="3868276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282343" y="1336758"/>
            <a:ext cx="2680194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i="1" dirty="0"/>
              <a:t>© O. </a:t>
            </a:r>
            <a:r>
              <a:rPr lang="en-US" sz="1600" i="1" dirty="0" err="1"/>
              <a:t>Cataneo</a:t>
            </a:r>
            <a:r>
              <a:rPr lang="en-US" sz="1600" i="1" dirty="0"/>
              <a:t> INAF Palermo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4973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Calibration </a:t>
            </a:r>
            <a:r>
              <a:rPr lang="mr-IN" dirty="0" smtClean="0"/>
              <a:t>–</a:t>
            </a:r>
            <a:r>
              <a:rPr lang="fr-FR" dirty="0" smtClean="0"/>
              <a:t> one PDM </a:t>
            </a:r>
            <a:r>
              <a:rPr lang="mr-IN" dirty="0" smtClean="0"/>
              <a:t>–</a:t>
            </a:r>
            <a:r>
              <a:rPr lang="fr-FR" dirty="0" smtClean="0"/>
              <a:t> 64 </a:t>
            </a:r>
            <a:r>
              <a:rPr lang="fr-FR" dirty="0" err="1" smtClean="0"/>
              <a:t>channels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991344" y="6494146"/>
            <a:ext cx="676656" cy="365125"/>
          </a:xfrm>
          <a:prstGeom prst="rect">
            <a:avLst/>
          </a:prstGeom>
        </p:spPr>
        <p:txBody>
          <a:bodyPr/>
          <a:lstStyle/>
          <a:p>
            <a:fld id="{B43A59E8-63CE-584B-BDA7-BB6C22A8B35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Image 4" descr="Immagin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1007862"/>
            <a:ext cx="4737628" cy="4721006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de La Taille        SiPM workshop Bari  3 oct 2019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695400" y="2973445"/>
            <a:ext cx="5766144" cy="3558803"/>
            <a:chOff x="695400" y="2973445"/>
            <a:chExt cx="5766144" cy="3558803"/>
          </a:xfrm>
        </p:grpSpPr>
        <p:pic>
          <p:nvPicPr>
            <p:cNvPr id="6" name="Image 5" descr="image[3]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5603" y="5560516"/>
              <a:ext cx="1996710" cy="971732"/>
            </a:xfrm>
            <a:prstGeom prst="rect">
              <a:avLst/>
            </a:prstGeom>
          </p:spPr>
        </p:pic>
        <p:pic>
          <p:nvPicPr>
            <p:cNvPr id="8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400" y="2973445"/>
              <a:ext cx="3576935" cy="3548456"/>
            </a:xfrm>
            <a:prstGeom prst="rect">
              <a:avLst/>
            </a:prstGeom>
          </p:spPr>
        </p:pic>
        <p:pic>
          <p:nvPicPr>
            <p:cNvPr id="9" name="Image 8" descr="telescopio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3786" y="3082886"/>
              <a:ext cx="2037758" cy="2221220"/>
            </a:xfrm>
            <a:prstGeom prst="rect">
              <a:avLst/>
            </a:prstGeom>
          </p:spPr>
        </p:pic>
      </p:grpSp>
      <p:sp>
        <p:nvSpPr>
          <p:cNvPr id="10" name="Espace réservé de la date 10"/>
          <p:cNvSpPr txBox="1">
            <a:spLocks/>
          </p:cNvSpPr>
          <p:nvPr/>
        </p:nvSpPr>
        <p:spPr bwMode="auto">
          <a:xfrm>
            <a:off x="4943872" y="5872611"/>
            <a:ext cx="7932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b="0" i="1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fr-FR" sz="1400" b="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b="0" i="1" dirty="0" err="1" smtClean="0">
                <a:solidFill>
                  <a:prstClr val="black"/>
                </a:solidFill>
                <a:latin typeface="Calibri"/>
              </a:rPr>
              <a:t>Osvaldo</a:t>
            </a:r>
            <a:r>
              <a:rPr lang="fr-FR" sz="1400" b="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400" b="0" i="1" dirty="0" err="1" smtClean="0">
                <a:solidFill>
                  <a:prstClr val="black"/>
                </a:solidFill>
                <a:latin typeface="Calibri"/>
              </a:rPr>
              <a:t>Catalano</a:t>
            </a:r>
            <a:r>
              <a:rPr lang="fr-FR" sz="1400" b="0" i="1" dirty="0" smtClean="0">
                <a:solidFill>
                  <a:prstClr val="black"/>
                </a:solidFill>
                <a:latin typeface="Calibri"/>
              </a:rPr>
              <a:t>, IASF </a:t>
            </a:r>
            <a:r>
              <a:rPr lang="fr-FR" sz="1400" b="0" i="1" dirty="0" err="1" smtClean="0">
                <a:solidFill>
                  <a:prstClr val="black"/>
                </a:solidFill>
                <a:latin typeface="Calibri"/>
              </a:rPr>
              <a:t>Palermo</a:t>
            </a:r>
            <a:r>
              <a:rPr lang="fr-FR" sz="1400" b="0" i="1" dirty="0" smtClean="0">
                <a:solidFill>
                  <a:prstClr val="black"/>
                </a:solidFill>
                <a:latin typeface="Calibri"/>
              </a:rPr>
              <a:t> / ASTRI collaboration / CTA</a:t>
            </a:r>
            <a:endParaRPr lang="en-US" sz="1400" b="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887102"/>
      </p:ext>
    </p:extLst>
  </p:cSld>
  <p:clrMapOvr>
    <a:masterClrMapping/>
  </p:clrMapOvr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87362</TotalTime>
  <Words>1880</Words>
  <Application>Microsoft Office PowerPoint</Application>
  <PresentationFormat>Grand écran</PresentationFormat>
  <Paragraphs>461</Paragraphs>
  <Slides>30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52" baseType="lpstr">
      <vt:lpstr>MS Mincho</vt:lpstr>
      <vt:lpstr>Arial</vt:lpstr>
      <vt:lpstr>Bryant Bold Compressed</vt:lpstr>
      <vt:lpstr>Bryant Light Compressed</vt:lpstr>
      <vt:lpstr>Bryant Medium Compressed</vt:lpstr>
      <vt:lpstr>Bryant Regular Compressed</vt:lpstr>
      <vt:lpstr>Calibri</vt:lpstr>
      <vt:lpstr>Cambria Math</vt:lpstr>
      <vt:lpstr>Comic Sans MS</vt:lpstr>
      <vt:lpstr>Symbol</vt:lpstr>
      <vt:lpstr>Times New Roman</vt:lpstr>
      <vt:lpstr>Wingdings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Équation</vt:lpstr>
      <vt:lpstr>Equation</vt:lpstr>
      <vt:lpstr>OMEGA SiPM readout ASICs  SiPM workshop Bari 2-4 oct 2019</vt:lpstr>
      <vt:lpstr>A bit of history : CALICE AHCAL physics prototype (2004)</vt:lpstr>
      <vt:lpstr>Evolved into SPIROC for ILC calorimetry</vt:lpstr>
      <vt:lpstr>SPIROC architecture</vt:lpstr>
      <vt:lpstr>SPIROC performance</vt:lpstr>
      <vt:lpstr>Variant : CITIROC for CTA ASTRI collaboration</vt:lpstr>
      <vt:lpstr>CITIROC performance [ASTRI]</vt:lpstr>
      <vt:lpstr>Présentation PowerPoint</vt:lpstr>
      <vt:lpstr>Calibration – one PDM – 64 channels</vt:lpstr>
      <vt:lpstr>Timing optimization : getting the speed </vt:lpstr>
      <vt:lpstr>Preamp input impedance : examples of pulse shapes</vt:lpstr>
      <vt:lpstr>Jitter optimization</vt:lpstr>
      <vt:lpstr>PETIROC2A</vt:lpstr>
      <vt:lpstr>Petiroc2A bandwidth measurement</vt:lpstr>
      <vt:lpstr>Petiroc 2A Operation Modes</vt:lpstr>
      <vt:lpstr>Petiroc2A characterization results - Time</vt:lpstr>
      <vt:lpstr>CTR measurement : Petiroc2A TDC (internal)</vt:lpstr>
      <vt:lpstr>SPTR measurement : Petiroc2A trigger outputs</vt:lpstr>
      <vt:lpstr>TRIROC</vt:lpstr>
      <vt:lpstr>Timing resolution : test pulse and full system CTR</vt:lpstr>
      <vt:lpstr>DT 5550W from CAEN</vt:lpstr>
      <vt:lpstr>coming up : H2GCROC &amp; LIROC</vt:lpstr>
      <vt:lpstr>conclusion</vt:lpstr>
      <vt:lpstr>backup</vt:lpstr>
      <vt:lpstr>Petiroc 2A energy resolution</vt:lpstr>
      <vt:lpstr>Petiroc 2A – CTR measurement, analog mode</vt:lpstr>
      <vt:lpstr>Petiroc 2A – CTR measurement : digital mode</vt:lpstr>
      <vt:lpstr>Detector impedance and input voltage</vt:lpstr>
      <vt:lpstr>High speed amplifiers </vt:lpstr>
      <vt:lpstr>High speed amplifiers 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taille</cp:lastModifiedBy>
  <cp:revision>1446</cp:revision>
  <cp:lastPrinted>2018-12-14T14:51:37Z</cp:lastPrinted>
  <dcterms:created xsi:type="dcterms:W3CDTF">2013-06-17T16:24:05Z</dcterms:created>
  <dcterms:modified xsi:type="dcterms:W3CDTF">2020-01-27T20:33:24Z</dcterms:modified>
</cp:coreProperties>
</file>