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37"/>
  </p:notesMasterIdLst>
  <p:sldIdLst>
    <p:sldId id="256" r:id="rId3"/>
    <p:sldId id="308" r:id="rId4"/>
    <p:sldId id="309" r:id="rId5"/>
    <p:sldId id="307" r:id="rId6"/>
    <p:sldId id="310" r:id="rId7"/>
    <p:sldId id="311" r:id="rId8"/>
    <p:sldId id="312" r:id="rId9"/>
    <p:sldId id="313"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283" r:id="rId28"/>
    <p:sldId id="291" r:id="rId29"/>
    <p:sldId id="332" r:id="rId30"/>
    <p:sldId id="333" r:id="rId31"/>
    <p:sldId id="334" r:id="rId32"/>
    <p:sldId id="335" r:id="rId33"/>
    <p:sldId id="336" r:id="rId34"/>
    <p:sldId id="337" r:id="rId35"/>
    <p:sldId id="338" r:id="rId36"/>
  </p:sldIdLst>
  <p:sldSz cx="12192000" cy="6858000"/>
  <p:notesSz cx="6858000" cy="98742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0E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4" autoAdjust="0"/>
    <p:restoredTop sz="94660"/>
  </p:normalViewPr>
  <p:slideViewPr>
    <p:cSldViewPr snapToGrid="0">
      <p:cViewPr varScale="1">
        <p:scale>
          <a:sx n="75" d="100"/>
          <a:sy n="75" d="100"/>
        </p:scale>
        <p:origin x="62" y="6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aille\Desktop\lauro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eguin\Desktop\PROJETS\HGTD_ATLAS\Altiroc1\Measurements%20Altiroc1_V1\unif_Vth_12March19.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eguin\Desktop\PROJETS\HGTD_ATLAS\Altiroc1\Measurements%20Altiroc1_V1\unif_Vth_12March19.xls"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noise spectral density</a:t>
            </a:r>
          </a:p>
        </c:rich>
      </c:tx>
      <c:layout>
        <c:manualLayout>
          <c:xMode val="edge"/>
          <c:yMode val="edge"/>
          <c:x val="0.32116529116507747"/>
          <c:y val="0.12872712625614716"/>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2480352763331987"/>
          <c:y val="0.10078880069594616"/>
          <c:w val="0.70370407003599322"/>
          <c:h val="0.7539727519412599"/>
        </c:manualLayout>
      </c:layout>
      <c:scatterChart>
        <c:scatterStyle val="smoothMarker"/>
        <c:varyColors val="0"/>
        <c:ser>
          <c:idx val="1"/>
          <c:order val="0"/>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EC!$O$61:$O$66</c:f>
              <c:numCache>
                <c:formatCode>General</c:formatCode>
                <c:ptCount val="6"/>
                <c:pt idx="0">
                  <c:v>0.1</c:v>
                </c:pt>
                <c:pt idx="1">
                  <c:v>0.2</c:v>
                </c:pt>
                <c:pt idx="2">
                  <c:v>0.4</c:v>
                </c:pt>
                <c:pt idx="3">
                  <c:v>0.8</c:v>
                </c:pt>
                <c:pt idx="4">
                  <c:v>1.6</c:v>
                </c:pt>
                <c:pt idx="5">
                  <c:v>3.2</c:v>
                </c:pt>
              </c:numCache>
            </c:numRef>
          </c:xVal>
          <c:yVal>
            <c:numRef>
              <c:f>EC!$Q$61:$Q$66</c:f>
              <c:numCache>
                <c:formatCode>0.000</c:formatCode>
                <c:ptCount val="6"/>
                <c:pt idx="0">
                  <c:v>2.0371548787463363</c:v>
                </c:pt>
                <c:pt idx="1">
                  <c:v>1.4404860290887933</c:v>
                </c:pt>
                <c:pt idx="2">
                  <c:v>1.0185774393731681</c:v>
                </c:pt>
                <c:pt idx="3">
                  <c:v>0.72024301454439665</c:v>
                </c:pt>
                <c:pt idx="4">
                  <c:v>0.50928871968658407</c:v>
                </c:pt>
                <c:pt idx="5">
                  <c:v>0.36012150727219833</c:v>
                </c:pt>
              </c:numCache>
            </c:numRef>
          </c:yVal>
          <c:smooth val="1"/>
        </c:ser>
        <c:dLbls>
          <c:showLegendKey val="0"/>
          <c:showVal val="0"/>
          <c:showCatName val="0"/>
          <c:showSerName val="0"/>
          <c:showPercent val="0"/>
          <c:showBubbleSize val="0"/>
        </c:dLbls>
        <c:axId val="215902168"/>
        <c:axId val="215902560"/>
      </c:scatterChart>
      <c:valAx>
        <c:axId val="2159021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Id (mA)</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5902560"/>
        <c:crosses val="autoZero"/>
        <c:crossBetween val="midCat"/>
      </c:valAx>
      <c:valAx>
        <c:axId val="215902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e_n (nV/sqrtHz)</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59021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fr-FR" sz="1100" b="1" dirty="0"/>
              <a:t>Altiroc1_V1: </a:t>
            </a:r>
          </a:p>
          <a:p>
            <a:pPr>
              <a:defRPr sz="1100" b="1"/>
            </a:pPr>
            <a:r>
              <a:rPr lang="fr-FR" sz="1100" b="1" dirty="0" err="1"/>
              <a:t>Internal</a:t>
            </a:r>
            <a:r>
              <a:rPr lang="fr-FR" sz="1100" b="1" dirty="0"/>
              <a:t> pulser </a:t>
            </a:r>
            <a:r>
              <a:rPr lang="fr-FR" sz="1100" b="1" dirty="0" err="1"/>
              <a:t>before</a:t>
            </a:r>
            <a:r>
              <a:rPr lang="fr-FR" sz="1100" b="1" dirty="0"/>
              <a:t> and</a:t>
            </a:r>
            <a:r>
              <a:rPr lang="fr-FR" sz="1100" b="1" baseline="0" dirty="0"/>
              <a:t> </a:t>
            </a:r>
            <a:r>
              <a:rPr lang="fr-FR" sz="1100" b="1" baseline="0" dirty="0" err="1"/>
              <a:t>after</a:t>
            </a:r>
            <a:r>
              <a:rPr lang="fr-FR" sz="1100" b="1" baseline="0" dirty="0"/>
              <a:t> 340 </a:t>
            </a:r>
            <a:r>
              <a:rPr lang="fr-FR" sz="1100" b="1" baseline="0" dirty="0" err="1"/>
              <a:t>Mrad</a:t>
            </a:r>
            <a:endParaRPr lang="fr-FR" sz="1100" b="1" dirty="0"/>
          </a:p>
        </c:rich>
      </c:tx>
      <c:layout>
        <c:manualLayout>
          <c:xMode val="edge"/>
          <c:yMode val="edge"/>
          <c:x val="0.20464263823521231"/>
          <c:y val="2.8473592230158069E-2"/>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3891197179688333"/>
          <c:y val="0.21295467801373313"/>
          <c:w val="0.76488484373032706"/>
          <c:h val="0.58147452212412842"/>
        </c:manualLayout>
      </c:layout>
      <c:scatterChart>
        <c:scatterStyle val="smoothMarker"/>
        <c:varyColors val="0"/>
        <c:ser>
          <c:idx val="0"/>
          <c:order val="0"/>
          <c:tx>
            <c:v>after 340 Mrad</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forward val="2"/>
            <c:dispRSqr val="0"/>
            <c:dispEq val="1"/>
            <c:trendlineLbl>
              <c:layout>
                <c:manualLayout>
                  <c:x val="8.8856248791918165E-3"/>
                  <c:y val="0.32514148303621987"/>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trendlineLbl>
          </c:trendline>
          <c:xVal>
            <c:numRef>
              <c:f>'B1 meas after irrad (at Omega)'!$A$5:$A$19</c:f>
              <c:numCache>
                <c:formatCode>General</c:formatCode>
                <c:ptCount val="15"/>
                <c:pt idx="0">
                  <c:v>0</c:v>
                </c:pt>
                <c:pt idx="1">
                  <c:v>1</c:v>
                </c:pt>
                <c:pt idx="2">
                  <c:v>2</c:v>
                </c:pt>
                <c:pt idx="3">
                  <c:v>3</c:v>
                </c:pt>
                <c:pt idx="4">
                  <c:v>4</c:v>
                </c:pt>
                <c:pt idx="5">
                  <c:v>5</c:v>
                </c:pt>
                <c:pt idx="6">
                  <c:v>6</c:v>
                </c:pt>
                <c:pt idx="7">
                  <c:v>7</c:v>
                </c:pt>
                <c:pt idx="8">
                  <c:v>8</c:v>
                </c:pt>
                <c:pt idx="9">
                  <c:v>12</c:v>
                </c:pt>
                <c:pt idx="10">
                  <c:v>16</c:v>
                </c:pt>
                <c:pt idx="11">
                  <c:v>24</c:v>
                </c:pt>
                <c:pt idx="12">
                  <c:v>32</c:v>
                </c:pt>
                <c:pt idx="13">
                  <c:v>48</c:v>
                </c:pt>
                <c:pt idx="14">
                  <c:v>63</c:v>
                </c:pt>
              </c:numCache>
            </c:numRef>
          </c:xVal>
          <c:yVal>
            <c:numRef>
              <c:f>'B1 meas after irrad (at Omega)'!$C$5:$C$19</c:f>
              <c:numCache>
                <c:formatCode>General</c:formatCode>
                <c:ptCount val="15"/>
                <c:pt idx="0">
                  <c:v>0.26</c:v>
                </c:pt>
                <c:pt idx="1">
                  <c:v>1.016</c:v>
                </c:pt>
                <c:pt idx="2">
                  <c:v>1.8540000000000001</c:v>
                </c:pt>
                <c:pt idx="3">
                  <c:v>2.6</c:v>
                </c:pt>
                <c:pt idx="4">
                  <c:v>3.6</c:v>
                </c:pt>
                <c:pt idx="5">
                  <c:v>4.34</c:v>
                </c:pt>
                <c:pt idx="6">
                  <c:v>5.18</c:v>
                </c:pt>
                <c:pt idx="7">
                  <c:v>5.92</c:v>
                </c:pt>
                <c:pt idx="8">
                  <c:v>6.88</c:v>
                </c:pt>
                <c:pt idx="9">
                  <c:v>10.199999999999999</c:v>
                </c:pt>
                <c:pt idx="10">
                  <c:v>13.2</c:v>
                </c:pt>
                <c:pt idx="11">
                  <c:v>19.8</c:v>
                </c:pt>
                <c:pt idx="12">
                  <c:v>26</c:v>
                </c:pt>
                <c:pt idx="13">
                  <c:v>38.94</c:v>
                </c:pt>
                <c:pt idx="14">
                  <c:v>51.2</c:v>
                </c:pt>
              </c:numCache>
            </c:numRef>
          </c:yVal>
          <c:smooth val="1"/>
        </c:ser>
        <c:ser>
          <c:idx val="1"/>
          <c:order val="1"/>
          <c:tx>
            <c:v>Before irrad</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'B1 meas after irrad (at Omega)'!$A$5:$A$19</c:f>
              <c:numCache>
                <c:formatCode>General</c:formatCode>
                <c:ptCount val="15"/>
                <c:pt idx="0">
                  <c:v>0</c:v>
                </c:pt>
                <c:pt idx="1">
                  <c:v>1</c:v>
                </c:pt>
                <c:pt idx="2">
                  <c:v>2</c:v>
                </c:pt>
                <c:pt idx="3">
                  <c:v>3</c:v>
                </c:pt>
                <c:pt idx="4">
                  <c:v>4</c:v>
                </c:pt>
                <c:pt idx="5">
                  <c:v>5</c:v>
                </c:pt>
                <c:pt idx="6">
                  <c:v>6</c:v>
                </c:pt>
                <c:pt idx="7">
                  <c:v>7</c:v>
                </c:pt>
                <c:pt idx="8">
                  <c:v>8</c:v>
                </c:pt>
                <c:pt idx="9">
                  <c:v>12</c:v>
                </c:pt>
                <c:pt idx="10">
                  <c:v>16</c:v>
                </c:pt>
                <c:pt idx="11">
                  <c:v>24</c:v>
                </c:pt>
                <c:pt idx="12">
                  <c:v>32</c:v>
                </c:pt>
                <c:pt idx="13">
                  <c:v>48</c:v>
                </c:pt>
                <c:pt idx="14">
                  <c:v>63</c:v>
                </c:pt>
              </c:numCache>
            </c:numRef>
          </c:xVal>
          <c:yVal>
            <c:numRef>
              <c:f>'B1 meas after irrad (at Omega)'!$D$5:$D$19</c:f>
              <c:numCache>
                <c:formatCode>General</c:formatCode>
                <c:ptCount val="15"/>
                <c:pt idx="0">
                  <c:v>0.3</c:v>
                </c:pt>
                <c:pt idx="1">
                  <c:v>1.06</c:v>
                </c:pt>
                <c:pt idx="2">
                  <c:v>1.9000000000000001</c:v>
                </c:pt>
                <c:pt idx="3">
                  <c:v>2.66</c:v>
                </c:pt>
                <c:pt idx="4">
                  <c:v>3.64</c:v>
                </c:pt>
                <c:pt idx="5">
                  <c:v>4.4000000000000004</c:v>
                </c:pt>
                <c:pt idx="6">
                  <c:v>5.24</c:v>
                </c:pt>
                <c:pt idx="7">
                  <c:v>6</c:v>
                </c:pt>
                <c:pt idx="8">
                  <c:v>6.9780000000000006</c:v>
                </c:pt>
                <c:pt idx="9">
                  <c:v>10.32</c:v>
                </c:pt>
                <c:pt idx="10">
                  <c:v>13.4</c:v>
                </c:pt>
                <c:pt idx="11">
                  <c:v>20.079999999999998</c:v>
                </c:pt>
                <c:pt idx="12">
                  <c:v>26.32</c:v>
                </c:pt>
                <c:pt idx="13">
                  <c:v>39.46</c:v>
                </c:pt>
                <c:pt idx="14">
                  <c:v>51.78</c:v>
                </c:pt>
              </c:numCache>
            </c:numRef>
          </c:yVal>
          <c:smooth val="1"/>
        </c:ser>
        <c:dLbls>
          <c:showLegendKey val="0"/>
          <c:showVal val="0"/>
          <c:showCatName val="0"/>
          <c:showSerName val="0"/>
          <c:showPercent val="0"/>
          <c:showBubbleSize val="0"/>
        </c:dLbls>
        <c:axId val="297872440"/>
        <c:axId val="297872832"/>
      </c:scatterChart>
      <c:valAx>
        <c:axId val="2978724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Pulser DAC code</a:t>
                </a:r>
              </a:p>
            </c:rich>
          </c:tx>
          <c:layout>
            <c:manualLayout>
              <c:xMode val="edge"/>
              <c:yMode val="edge"/>
              <c:x val="0.39434799662957265"/>
              <c:y val="0.9089000238606539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97872832"/>
        <c:crosses val="autoZero"/>
        <c:crossBetween val="midCat"/>
      </c:valAx>
      <c:valAx>
        <c:axId val="297872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Qinj</a:t>
                </a:r>
                <a:r>
                  <a:rPr lang="fr-FR" baseline="0"/>
                  <a:t> (fC)</a:t>
                </a:r>
                <a:endParaRPr lang="fr-F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97872440"/>
        <c:crosses val="autoZero"/>
        <c:crossBetween val="midCat"/>
      </c:valAx>
      <c:spPr>
        <a:noFill/>
        <a:ln>
          <a:noFill/>
        </a:ln>
        <a:effectLst/>
      </c:spPr>
    </c:plotArea>
    <c:legend>
      <c:legendPos val="r"/>
      <c:legendEntry>
        <c:idx val="2"/>
        <c:delete val="1"/>
      </c:legendEntry>
      <c:layout>
        <c:manualLayout>
          <c:xMode val="edge"/>
          <c:yMode val="edge"/>
          <c:x val="0.13298676318862757"/>
          <c:y val="0.21650100597469019"/>
          <c:w val="0.45725949444233549"/>
          <c:h val="0.2006552006552006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fr-FR" sz="1200" b="1"/>
              <a:t>Altiroc1_V1:</a:t>
            </a:r>
            <a:r>
              <a:rPr lang="fr-FR" sz="1200" b="1" baseline="0"/>
              <a:t> 10-bit DAC (Threshold) after 340 Mrad</a:t>
            </a:r>
            <a:endParaRPr lang="fr-FR" sz="1200" b="1"/>
          </a:p>
        </c:rich>
      </c:tx>
      <c:layout>
        <c:manualLayout>
          <c:xMode val="edge"/>
          <c:yMode val="edge"/>
          <c:x val="0.1678611111111111"/>
          <c:y val="0.1388888888888889"/>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5081714785651792"/>
          <c:y val="0.25083333333333335"/>
          <c:w val="0.74493175853018367"/>
          <c:h val="0.54359580052493439"/>
        </c:manualLayout>
      </c:layout>
      <c:scatterChart>
        <c:scatterStyle val="smoothMarker"/>
        <c:varyColors val="0"/>
        <c:ser>
          <c:idx val="0"/>
          <c:order val="0"/>
          <c:tx>
            <c:v>10-bit DAC after irrad</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forward val="2"/>
            <c:dispRSqr val="0"/>
            <c:dispEq val="0"/>
          </c:trendline>
          <c:trendline>
            <c:spPr>
              <a:ln w="19050" cap="rnd">
                <a:solidFill>
                  <a:schemeClr val="accent1"/>
                </a:solidFill>
                <a:prstDash val="sysDot"/>
              </a:ln>
              <a:effectLst/>
            </c:spPr>
            <c:trendlineType val="linear"/>
            <c:dispRSqr val="0"/>
            <c:dispEq val="1"/>
            <c:trendlineLbl>
              <c:layout>
                <c:manualLayout>
                  <c:x val="-4.7528220267832398E-2"/>
                  <c:y val="0.32002307169966437"/>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trendlineLbl>
          </c:trendline>
          <c:xVal>
            <c:numRef>
              <c:f>'B1 meas after irrad (at Omega)'!$A$35:$A$46</c:f>
              <c:numCache>
                <c:formatCode>General</c:formatCode>
                <c:ptCount val="12"/>
                <c:pt idx="0">
                  <c:v>0</c:v>
                </c:pt>
                <c:pt idx="1">
                  <c:v>1</c:v>
                </c:pt>
                <c:pt idx="2">
                  <c:v>2</c:v>
                </c:pt>
                <c:pt idx="3">
                  <c:v>4</c:v>
                </c:pt>
                <c:pt idx="4">
                  <c:v>8</c:v>
                </c:pt>
                <c:pt idx="5">
                  <c:v>16</c:v>
                </c:pt>
                <c:pt idx="6">
                  <c:v>32</c:v>
                </c:pt>
                <c:pt idx="7">
                  <c:v>64</c:v>
                </c:pt>
                <c:pt idx="8">
                  <c:v>128</c:v>
                </c:pt>
                <c:pt idx="9">
                  <c:v>256</c:v>
                </c:pt>
                <c:pt idx="10">
                  <c:v>512</c:v>
                </c:pt>
                <c:pt idx="11">
                  <c:v>800</c:v>
                </c:pt>
              </c:numCache>
            </c:numRef>
          </c:xVal>
          <c:yVal>
            <c:numRef>
              <c:f>'B1 meas after irrad (at Omega)'!$B$35:$B$46</c:f>
              <c:numCache>
                <c:formatCode>General</c:formatCode>
                <c:ptCount val="12"/>
                <c:pt idx="0">
                  <c:v>671.5</c:v>
                </c:pt>
                <c:pt idx="1">
                  <c:v>672</c:v>
                </c:pt>
                <c:pt idx="2">
                  <c:v>672.7</c:v>
                </c:pt>
                <c:pt idx="3">
                  <c:v>673.3</c:v>
                </c:pt>
                <c:pt idx="4">
                  <c:v>675.1</c:v>
                </c:pt>
                <c:pt idx="5">
                  <c:v>678.4</c:v>
                </c:pt>
                <c:pt idx="6">
                  <c:v>685.9</c:v>
                </c:pt>
                <c:pt idx="7">
                  <c:v>700</c:v>
                </c:pt>
                <c:pt idx="8">
                  <c:v>727</c:v>
                </c:pt>
                <c:pt idx="9">
                  <c:v>782</c:v>
                </c:pt>
                <c:pt idx="10">
                  <c:v>891</c:v>
                </c:pt>
                <c:pt idx="11">
                  <c:v>1015</c:v>
                </c:pt>
              </c:numCache>
            </c:numRef>
          </c:yVal>
          <c:smooth val="1"/>
        </c:ser>
        <c:dLbls>
          <c:showLegendKey val="0"/>
          <c:showVal val="0"/>
          <c:showCatName val="0"/>
          <c:showSerName val="0"/>
          <c:showPercent val="0"/>
          <c:showBubbleSize val="0"/>
        </c:dLbls>
        <c:axId val="297873616"/>
        <c:axId val="297874008"/>
      </c:scatterChart>
      <c:valAx>
        <c:axId val="2978736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DAC code</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97874008"/>
        <c:crosses val="autoZero"/>
        <c:crossBetween val="midCat"/>
      </c:valAx>
      <c:valAx>
        <c:axId val="297874008"/>
        <c:scaling>
          <c:orientation val="minMax"/>
          <c:min val="6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Vth (mV)</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97873616"/>
        <c:crosses val="autoZero"/>
        <c:crossBetween val="midCat"/>
      </c:valAx>
      <c:spPr>
        <a:noFill/>
        <a:ln>
          <a:noFill/>
        </a:ln>
        <a:effectLst/>
      </c:spPr>
    </c:plotArea>
    <c:legend>
      <c:legendPos val="r"/>
      <c:legendEntry>
        <c:idx val="1"/>
        <c:delete val="1"/>
      </c:legendEntry>
      <c:legendEntry>
        <c:idx val="2"/>
        <c:delete val="1"/>
      </c:legendEntry>
      <c:legendEntry>
        <c:idx val="3"/>
        <c:delete val="1"/>
      </c:legendEntry>
      <c:layout>
        <c:manualLayout>
          <c:xMode val="edge"/>
          <c:yMode val="edge"/>
          <c:x val="0.47575894475131952"/>
          <c:y val="0.51842802257622767"/>
          <c:w val="0.30113998250218721"/>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5428"/>
          </a:xfrm>
          <a:prstGeom prst="rect">
            <a:avLst/>
          </a:prstGeom>
        </p:spPr>
        <p:txBody>
          <a:bodyPr vert="horz" lIns="91842" tIns="45921" rIns="91842" bIns="45921"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95428"/>
          </a:xfrm>
          <a:prstGeom prst="rect">
            <a:avLst/>
          </a:prstGeom>
        </p:spPr>
        <p:txBody>
          <a:bodyPr vert="horz" lIns="91842" tIns="45921" rIns="91842" bIns="45921" rtlCol="0"/>
          <a:lstStyle>
            <a:lvl1pPr algn="r">
              <a:defRPr sz="1200"/>
            </a:lvl1pPr>
          </a:lstStyle>
          <a:p>
            <a:fld id="{B0356808-071C-4D75-8C4C-6E69FD91659C}" type="datetimeFigureOut">
              <a:rPr lang="fr-FR" smtClean="0"/>
              <a:t>01/09/2019</a:t>
            </a:fld>
            <a:endParaRPr lang="fr-FR"/>
          </a:p>
        </p:txBody>
      </p:sp>
      <p:sp>
        <p:nvSpPr>
          <p:cNvPr id="4" name="Espace réservé de l'image des diapositives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842" tIns="45921" rIns="91842" bIns="45921" rtlCol="0" anchor="ctr"/>
          <a:lstStyle/>
          <a:p>
            <a:endParaRPr lang="fr-FR"/>
          </a:p>
        </p:txBody>
      </p:sp>
      <p:sp>
        <p:nvSpPr>
          <p:cNvPr id="5" name="Espace réservé des commentaires 4"/>
          <p:cNvSpPr>
            <a:spLocks noGrp="1"/>
          </p:cNvSpPr>
          <p:nvPr>
            <p:ph type="body" sz="quarter" idx="3"/>
          </p:nvPr>
        </p:nvSpPr>
        <p:spPr>
          <a:xfrm>
            <a:off x="685801" y="4751983"/>
            <a:ext cx="5486400" cy="3887986"/>
          </a:xfrm>
          <a:prstGeom prst="rect">
            <a:avLst/>
          </a:prstGeom>
        </p:spPr>
        <p:txBody>
          <a:bodyPr vert="horz" lIns="91842" tIns="45921" rIns="91842" bIns="45921"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378825"/>
            <a:ext cx="2971800" cy="495427"/>
          </a:xfrm>
          <a:prstGeom prst="rect">
            <a:avLst/>
          </a:prstGeom>
        </p:spPr>
        <p:txBody>
          <a:bodyPr vert="horz" lIns="91842" tIns="45921" rIns="91842" bIns="45921"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9378825"/>
            <a:ext cx="2971800" cy="495427"/>
          </a:xfrm>
          <a:prstGeom prst="rect">
            <a:avLst/>
          </a:prstGeom>
        </p:spPr>
        <p:txBody>
          <a:bodyPr vert="horz" lIns="91842" tIns="45921" rIns="91842" bIns="45921" rtlCol="0" anchor="b"/>
          <a:lstStyle>
            <a:lvl1pPr algn="r">
              <a:defRPr sz="1200"/>
            </a:lvl1pPr>
          </a:lstStyle>
          <a:p>
            <a:fld id="{65B1EC46-D121-449D-89FC-94ED277CBC19}" type="slidenum">
              <a:rPr lang="fr-FR" smtClean="0"/>
              <a:t>‹N°›</a:t>
            </a:fld>
            <a:endParaRPr lang="fr-FR"/>
          </a:p>
        </p:txBody>
      </p:sp>
    </p:spTree>
    <p:extLst>
      <p:ext uri="{BB962C8B-B14F-4D97-AF65-F5344CB8AC3E}">
        <p14:creationId xmlns:p14="http://schemas.microsoft.com/office/powerpoint/2010/main" val="3466948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B1EC46-D121-449D-89FC-94ED277CBC19}" type="slidenum">
              <a:rPr lang="fr-FR" smtClean="0"/>
              <a:t>1</a:t>
            </a:fld>
            <a:endParaRPr lang="fr-FR"/>
          </a:p>
        </p:txBody>
      </p:sp>
    </p:spTree>
    <p:extLst>
      <p:ext uri="{BB962C8B-B14F-4D97-AF65-F5344CB8AC3E}">
        <p14:creationId xmlns:p14="http://schemas.microsoft.com/office/powerpoint/2010/main" val="937678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B1EC46-D121-449D-89FC-94ED277CBC19}" type="slidenum">
              <a:rPr lang="fr-FR" smtClean="0"/>
              <a:t>2</a:t>
            </a:fld>
            <a:endParaRPr lang="fr-FR"/>
          </a:p>
        </p:txBody>
      </p:sp>
    </p:spTree>
    <p:extLst>
      <p:ext uri="{BB962C8B-B14F-4D97-AF65-F5344CB8AC3E}">
        <p14:creationId xmlns:p14="http://schemas.microsoft.com/office/powerpoint/2010/main" val="2203542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E28240A-305C-4E0A-B219-022E917E8205}" type="slidenum">
              <a:rPr lang="fr-FR" smtClean="0"/>
              <a:t>26</a:t>
            </a:fld>
            <a:endParaRPr lang="fr-FR"/>
          </a:p>
        </p:txBody>
      </p:sp>
    </p:spTree>
    <p:extLst>
      <p:ext uri="{BB962C8B-B14F-4D97-AF65-F5344CB8AC3E}">
        <p14:creationId xmlns:p14="http://schemas.microsoft.com/office/powerpoint/2010/main" val="3229755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r>
              <a:rPr lang="en-US" smtClean="0"/>
              <a:t>ATLAS HGTD - ALTIROC ASIC -TWEPP 2019</a:t>
            </a:r>
            <a:endParaRPr lang="fr-FR"/>
          </a:p>
        </p:txBody>
      </p:sp>
      <p:sp>
        <p:nvSpPr>
          <p:cNvPr id="6" name="Espace réservé du numéro de diapositive 5"/>
          <p:cNvSpPr>
            <a:spLocks noGrp="1"/>
          </p:cNvSpPr>
          <p:nvPr>
            <p:ph type="sldNum" sz="quarter" idx="12"/>
          </p:nvPr>
        </p:nvSpPr>
        <p:spPr/>
        <p:txBody>
          <a:bodyPr/>
          <a:lstStyle/>
          <a:p>
            <a:fld id="{F86B31A5-513A-44DC-B16B-D7DF8320794B}" type="slidenum">
              <a:rPr lang="fr-FR" smtClean="0"/>
              <a:t>‹N°›</a:t>
            </a:fld>
            <a:endParaRPr lang="fr-FR"/>
          </a:p>
        </p:txBody>
      </p:sp>
    </p:spTree>
    <p:extLst>
      <p:ext uri="{BB962C8B-B14F-4D97-AF65-F5344CB8AC3E}">
        <p14:creationId xmlns:p14="http://schemas.microsoft.com/office/powerpoint/2010/main" val="1249249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r>
              <a:rPr lang="en-US" smtClean="0"/>
              <a:t>ATLAS HGTD - ALTIROC ASIC -TWEPP 2019</a:t>
            </a:r>
            <a:endParaRPr lang="fr-FR"/>
          </a:p>
        </p:txBody>
      </p:sp>
      <p:sp>
        <p:nvSpPr>
          <p:cNvPr id="6" name="Espace réservé du numéro de diapositive 5"/>
          <p:cNvSpPr>
            <a:spLocks noGrp="1"/>
          </p:cNvSpPr>
          <p:nvPr>
            <p:ph type="sldNum" sz="quarter" idx="12"/>
          </p:nvPr>
        </p:nvSpPr>
        <p:spPr/>
        <p:txBody>
          <a:bodyPr/>
          <a:lstStyle/>
          <a:p>
            <a:fld id="{F86B31A5-513A-44DC-B16B-D7DF8320794B}" type="slidenum">
              <a:rPr lang="fr-FR" smtClean="0"/>
              <a:t>‹N°›</a:t>
            </a:fld>
            <a:endParaRPr lang="fr-FR"/>
          </a:p>
        </p:txBody>
      </p:sp>
    </p:spTree>
    <p:extLst>
      <p:ext uri="{BB962C8B-B14F-4D97-AF65-F5344CB8AC3E}">
        <p14:creationId xmlns:p14="http://schemas.microsoft.com/office/powerpoint/2010/main" val="3768998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r>
              <a:rPr lang="en-US" smtClean="0"/>
              <a:t>ATLAS HGTD - ALTIROC ASIC -TWEPP 2019</a:t>
            </a:r>
            <a:endParaRPr lang="fr-FR"/>
          </a:p>
        </p:txBody>
      </p:sp>
      <p:sp>
        <p:nvSpPr>
          <p:cNvPr id="6" name="Espace réservé du numéro de diapositive 5"/>
          <p:cNvSpPr>
            <a:spLocks noGrp="1"/>
          </p:cNvSpPr>
          <p:nvPr>
            <p:ph type="sldNum" sz="quarter" idx="12"/>
          </p:nvPr>
        </p:nvSpPr>
        <p:spPr/>
        <p:txBody>
          <a:bodyPr/>
          <a:lstStyle/>
          <a:p>
            <a:fld id="{F86B31A5-513A-44DC-B16B-D7DF8320794B}" type="slidenum">
              <a:rPr lang="fr-FR" smtClean="0"/>
              <a:t>‹N°›</a:t>
            </a:fld>
            <a:endParaRPr lang="fr-FR"/>
          </a:p>
        </p:txBody>
      </p:sp>
    </p:spTree>
    <p:extLst>
      <p:ext uri="{BB962C8B-B14F-4D97-AF65-F5344CB8AC3E}">
        <p14:creationId xmlns:p14="http://schemas.microsoft.com/office/powerpoint/2010/main" val="2377292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r="7933"/>
          <a:stretch/>
        </p:blipFill>
        <p:spPr>
          <a:xfrm>
            <a:off x="1" y="580646"/>
            <a:ext cx="10661649" cy="270255"/>
          </a:xfrm>
          <a:prstGeom prst="rect">
            <a:avLst/>
          </a:prstGeom>
        </p:spPr>
      </p:pic>
      <p:sp>
        <p:nvSpPr>
          <p:cNvPr id="8" name="Slide Number Placeholder 7"/>
          <p:cNvSpPr>
            <a:spLocks noGrp="1"/>
          </p:cNvSpPr>
          <p:nvPr>
            <p:ph type="sldNum" sz="quarter" idx="11"/>
          </p:nvPr>
        </p:nvSpPr>
        <p:spPr>
          <a:xfrm>
            <a:off x="11563557" y="6318251"/>
            <a:ext cx="425243" cy="539751"/>
          </a:xfrm>
        </p:spPr>
        <p:txBody>
          <a:bodyPr/>
          <a:lstStyle>
            <a:lvl1pPr>
              <a:defRPr b="1">
                <a:latin typeface="Calibri" panose="020F0502020204030204" pitchFamily="34" charset="0"/>
              </a:defRPr>
            </a:lvl1pPr>
          </a:lstStyle>
          <a:p>
            <a:fld id="{5BD36294-2849-48A8-8531-5354CF3095D2}" type="slidenum">
              <a:rPr lang="en-US" smtClean="0"/>
              <a:pPr/>
              <a:t>‹N°›</a:t>
            </a:fld>
            <a:endParaRPr lang="en-US" dirty="0"/>
          </a:p>
        </p:txBody>
      </p:sp>
      <p:sp>
        <p:nvSpPr>
          <p:cNvPr id="16" name="Content Placeholder 15"/>
          <p:cNvSpPr>
            <a:spLocks noGrp="1"/>
          </p:cNvSpPr>
          <p:nvPr>
            <p:ph sz="quarter" idx="14"/>
          </p:nvPr>
        </p:nvSpPr>
        <p:spPr>
          <a:xfrm>
            <a:off x="406400" y="1259077"/>
            <a:ext cx="10811933" cy="5065523"/>
          </a:xfrm>
        </p:spPr>
        <p:txBody>
          <a:bodyPr/>
          <a:lstStyle>
            <a:lvl1pPr>
              <a:buClr>
                <a:srgbClr val="981E32"/>
              </a:buClr>
              <a:defRPr>
                <a:latin typeface="Calibri" panose="020F0502020204030204" pitchFamily="34" charset="0"/>
              </a:defRPr>
            </a:lvl1pPr>
            <a:lvl2pPr>
              <a:buClr>
                <a:srgbClr val="981E32"/>
              </a:buClr>
              <a:buSzPct val="120000"/>
              <a:defRPr>
                <a:latin typeface="Calibri" panose="020F0502020204030204" pitchFamily="34" charset="0"/>
              </a:defRPr>
            </a:lvl2pPr>
            <a:lvl3pPr>
              <a:buClr>
                <a:srgbClr val="981E32"/>
              </a:buClr>
              <a:buSzPct val="120000"/>
              <a:defRPr b="0">
                <a:latin typeface="Calibri" panose="020F0502020204030204" pitchFamily="34" charset="0"/>
              </a:defRPr>
            </a:lvl3pPr>
            <a:lvl4pPr>
              <a:buClr>
                <a:srgbClr val="981E32"/>
              </a:buClr>
              <a:buSzPct val="120000"/>
              <a:defRPr>
                <a:latin typeface="Calibri" panose="020F0502020204030204" pitchFamily="34" charset="0"/>
              </a:defRPr>
            </a:lvl4pPr>
            <a:lvl5pPr>
              <a:buClr>
                <a:srgbClr val="981E32"/>
              </a:buClr>
              <a:buSzPct val="120000"/>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Title 10"/>
          <p:cNvSpPr>
            <a:spLocks noGrp="1"/>
          </p:cNvSpPr>
          <p:nvPr>
            <p:ph type="title"/>
          </p:nvPr>
        </p:nvSpPr>
        <p:spPr>
          <a:xfrm>
            <a:off x="371240" y="129092"/>
            <a:ext cx="10804760" cy="497273"/>
          </a:xfrm>
        </p:spPr>
        <p:txBody>
          <a:bodyPr anchor="t"/>
          <a:lstStyle>
            <a:lvl1pPr>
              <a:defRPr>
                <a:latin typeface="Calibri" panose="020F0502020204030204" pitchFamily="34" charset="0"/>
              </a:defRPr>
            </a:lvl1pPr>
          </a:lstStyle>
          <a:p>
            <a:r>
              <a:rPr lang="en-US" dirty="0" smtClean="0"/>
              <a:t>Click to edit Master title style</a:t>
            </a:r>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r="7933"/>
          <a:stretch/>
        </p:blipFill>
        <p:spPr>
          <a:xfrm>
            <a:off x="1524001" y="580646"/>
            <a:ext cx="10661649" cy="270255"/>
          </a:xfrm>
          <a:prstGeom prst="rect">
            <a:avLst/>
          </a:prstGeom>
        </p:spPr>
      </p:pic>
    </p:spTree>
    <p:extLst>
      <p:ext uri="{BB962C8B-B14F-4D97-AF65-F5344CB8AC3E}">
        <p14:creationId xmlns:p14="http://schemas.microsoft.com/office/powerpoint/2010/main" val="9273207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5" name="Arc 7"/>
          <p:cNvSpPr>
            <a:spLocks/>
          </p:cNvSpPr>
          <p:nvPr/>
        </p:nvSpPr>
        <p:spPr bwMode="auto">
          <a:xfrm flipV="1">
            <a:off x="11717867" y="6181725"/>
            <a:ext cx="196851" cy="101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2075">
            <a:solidFill>
              <a:srgbClr val="D3121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 name="Rectangle 8"/>
          <p:cNvSpPr>
            <a:spLocks noChangeArrowheads="1"/>
          </p:cNvSpPr>
          <p:nvPr/>
        </p:nvSpPr>
        <p:spPr bwMode="auto">
          <a:xfrm>
            <a:off x="5994400" y="5562601"/>
            <a:ext cx="423333" cy="752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 name="Rectangle 9"/>
          <p:cNvSpPr>
            <a:spLocks noChangeArrowheads="1"/>
          </p:cNvSpPr>
          <p:nvPr/>
        </p:nvSpPr>
        <p:spPr bwMode="auto">
          <a:xfrm>
            <a:off x="6079068" y="5603875"/>
            <a:ext cx="472017" cy="636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 name="Rectangle 10"/>
          <p:cNvSpPr>
            <a:spLocks noChangeArrowheads="1"/>
          </p:cNvSpPr>
          <p:nvPr/>
        </p:nvSpPr>
        <p:spPr bwMode="auto">
          <a:xfrm>
            <a:off x="6017685" y="5595939"/>
            <a:ext cx="461433" cy="6365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 name="Rectangle 11"/>
          <p:cNvSpPr>
            <a:spLocks noChangeArrowheads="1"/>
          </p:cNvSpPr>
          <p:nvPr/>
        </p:nvSpPr>
        <p:spPr bwMode="auto">
          <a:xfrm>
            <a:off x="5850467" y="5651501"/>
            <a:ext cx="82761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 name="Rectangle 39"/>
          <p:cNvSpPr>
            <a:spLocks noChangeArrowheads="1"/>
          </p:cNvSpPr>
          <p:nvPr/>
        </p:nvSpPr>
        <p:spPr bwMode="auto">
          <a:xfrm>
            <a:off x="0" y="836613"/>
            <a:ext cx="527051"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30" name="Rectangle 40"/>
          <p:cNvSpPr>
            <a:spLocks noChangeArrowheads="1"/>
          </p:cNvSpPr>
          <p:nvPr/>
        </p:nvSpPr>
        <p:spPr bwMode="auto">
          <a:xfrm>
            <a:off x="11664952" y="836613"/>
            <a:ext cx="527049"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7043" name="Rectangle 3"/>
          <p:cNvSpPr>
            <a:spLocks noGrp="1" noChangeArrowheads="1"/>
          </p:cNvSpPr>
          <p:nvPr>
            <p:ph type="ctrTitle"/>
          </p:nvPr>
        </p:nvSpPr>
        <p:spPr>
          <a:xfrm>
            <a:off x="383117" y="1476376"/>
            <a:ext cx="11438467" cy="2085975"/>
          </a:xfrm>
        </p:spPr>
        <p:txBody>
          <a:bodyPr/>
          <a:lstStyle>
            <a:lvl1pPr algn="ctr">
              <a:defRPr sz="3200">
                <a:solidFill>
                  <a:schemeClr val="tx1"/>
                </a:solidFill>
              </a:defRPr>
            </a:lvl1pPr>
          </a:lstStyle>
          <a:p>
            <a:pPr lvl="0"/>
            <a:r>
              <a:rPr lang="fr-FR" noProof="0" smtClean="0"/>
              <a:t>Cliquez pour modifier le style du titre</a:t>
            </a:r>
          </a:p>
        </p:txBody>
      </p:sp>
      <p:sp>
        <p:nvSpPr>
          <p:cNvPr id="87044" name="Rectangle 4"/>
          <p:cNvSpPr>
            <a:spLocks noGrp="1" noChangeArrowheads="1"/>
          </p:cNvSpPr>
          <p:nvPr>
            <p:ph type="subTitle" idx="1"/>
          </p:nvPr>
        </p:nvSpPr>
        <p:spPr>
          <a:xfrm>
            <a:off x="389467" y="3697288"/>
            <a:ext cx="11440584" cy="1752600"/>
          </a:xfrm>
        </p:spPr>
        <p:txBody>
          <a:bodyPr/>
          <a:lstStyle>
            <a:lvl1pPr marL="0" indent="0" algn="ctr">
              <a:buFontTx/>
              <a:buNone/>
              <a:defRPr b="1">
                <a:solidFill>
                  <a:srgbClr val="D31216"/>
                </a:solidFill>
              </a:defRPr>
            </a:lvl1pPr>
          </a:lstStyle>
          <a:p>
            <a:pPr lvl="0"/>
            <a:r>
              <a:rPr lang="fr-FR" noProof="0" smtClean="0"/>
              <a:t>Cliquez pour modifier le style des sous-titres du masque</a:t>
            </a:r>
          </a:p>
        </p:txBody>
      </p:sp>
      <p:pic>
        <p:nvPicPr>
          <p:cNvPr id="31" name="Picture 2" descr="chipembeded 012"/>
          <p:cNvPicPr>
            <a:picLocks noChangeAspect="1" noChangeArrowheads="1"/>
          </p:cNvPicPr>
          <p:nvPr/>
        </p:nvPicPr>
        <p:blipFill rotWithShape="1">
          <a:blip r:embed="rId2" cstate="print">
            <a:lum bright="50000" contrast="-40000"/>
            <a:extLst>
              <a:ext uri="{28A0092B-C50C-407E-A947-70E740481C1C}">
                <a14:useLocalDpi xmlns:a14="http://schemas.microsoft.com/office/drawing/2010/main" val="0"/>
              </a:ext>
            </a:extLst>
          </a:blip>
          <a:srcRect l="5582" t="11342" b="10225"/>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32656"/>
            <a:ext cx="12210575" cy="1341677"/>
          </a:xfrm>
          <a:prstGeom prst="rect">
            <a:avLst/>
          </a:prstGeom>
        </p:spPr>
      </p:pic>
      <p:cxnSp>
        <p:nvCxnSpPr>
          <p:cNvPr id="33" name="Connecteur droit 32"/>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0" y="6334781"/>
            <a:ext cx="12192000" cy="461665"/>
          </a:xfrm>
          <a:prstGeom prst="rect">
            <a:avLst/>
          </a:prstGeom>
          <a:noFill/>
        </p:spPr>
        <p:txBody>
          <a:bodyPr wrap="square" rtlCol="0">
            <a:spAutoFit/>
          </a:bodyPr>
          <a:lstStyle/>
          <a:p>
            <a:pPr algn="ctr" fontAlgn="base">
              <a:spcBef>
                <a:spcPct val="0"/>
              </a:spcBef>
              <a:spcAft>
                <a:spcPct val="0"/>
              </a:spcAft>
            </a:pPr>
            <a:r>
              <a:rPr lang="fr-FR" sz="2400" dirty="0" err="1">
                <a:solidFill>
                  <a:srgbClr val="FF0000"/>
                </a:solidFill>
                <a:latin typeface="Bryant Medium Compressed" pitchFamily="34" charset="0"/>
              </a:rPr>
              <a:t>O</a:t>
            </a:r>
            <a:r>
              <a:rPr lang="fr-FR" sz="2400" dirty="0" err="1">
                <a:solidFill>
                  <a:srgbClr val="000000"/>
                </a:solidFill>
                <a:latin typeface="Bryant Medium Compressed" pitchFamily="34" charset="0"/>
              </a:rPr>
              <a:t>rganization</a:t>
            </a:r>
            <a:r>
              <a:rPr lang="fr-FR" sz="2400" dirty="0">
                <a:solidFill>
                  <a:srgbClr val="000000"/>
                </a:solidFill>
                <a:latin typeface="Bryant Medium Compressed" pitchFamily="34" charset="0"/>
              </a:rPr>
              <a:t> for </a:t>
            </a:r>
            <a:r>
              <a:rPr lang="fr-FR" sz="2400" dirty="0" err="1">
                <a:solidFill>
                  <a:srgbClr val="FF0000"/>
                </a:solidFill>
                <a:latin typeface="Bryant Medium Compressed" pitchFamily="34" charset="0"/>
              </a:rPr>
              <a:t>M</a:t>
            </a:r>
            <a:r>
              <a:rPr lang="fr-FR" sz="2400" dirty="0" err="1">
                <a:solidFill>
                  <a:srgbClr val="000000"/>
                </a:solidFill>
                <a:latin typeface="Bryant Medium Compressed" pitchFamily="34" charset="0"/>
              </a:rPr>
              <a:t>icro-</a:t>
            </a:r>
            <a:r>
              <a:rPr lang="fr-FR" sz="2400" dirty="0" err="1">
                <a:solidFill>
                  <a:srgbClr val="FF0000"/>
                </a:solidFill>
                <a:latin typeface="Bryant Medium Compressed" pitchFamily="34" charset="0"/>
              </a:rPr>
              <a:t>E</a:t>
            </a:r>
            <a:r>
              <a:rPr lang="fr-FR" sz="2400" dirty="0" err="1">
                <a:solidFill>
                  <a:srgbClr val="000000"/>
                </a:solidFill>
                <a:latin typeface="Bryant Medium Compressed" pitchFamily="34" charset="0"/>
              </a:rPr>
              <a:t>lectronics</a:t>
            </a:r>
            <a:r>
              <a:rPr lang="fr-FR" sz="2400" dirty="0">
                <a:solidFill>
                  <a:srgbClr val="000000"/>
                </a:solidFill>
                <a:latin typeface="Bryant Medium Compressed" pitchFamily="34" charset="0"/>
              </a:rPr>
              <a:t> </a:t>
            </a:r>
            <a:r>
              <a:rPr lang="fr-FR" sz="2400" dirty="0" err="1">
                <a:solidFill>
                  <a:srgbClr val="000000"/>
                </a:solidFill>
                <a:latin typeface="Bryant Medium Compressed" pitchFamily="34" charset="0"/>
              </a:rPr>
              <a:t>desi</a:t>
            </a:r>
            <a:r>
              <a:rPr lang="fr-FR" sz="2400" dirty="0" err="1">
                <a:solidFill>
                  <a:srgbClr val="FF0000"/>
                </a:solidFill>
                <a:latin typeface="Bryant Medium Compressed" pitchFamily="34" charset="0"/>
              </a:rPr>
              <a:t>G</a:t>
            </a:r>
            <a:r>
              <a:rPr lang="fr-FR" sz="2400" dirty="0" err="1">
                <a:solidFill>
                  <a:srgbClr val="000000"/>
                </a:solidFill>
                <a:latin typeface="Bryant Medium Compressed" pitchFamily="34" charset="0"/>
              </a:rPr>
              <a:t>n</a:t>
            </a:r>
            <a:r>
              <a:rPr lang="fr-FR" sz="2400" dirty="0">
                <a:solidFill>
                  <a:srgbClr val="000000"/>
                </a:solidFill>
                <a:latin typeface="Bryant Medium Compressed" pitchFamily="34" charset="0"/>
              </a:rPr>
              <a:t> and </a:t>
            </a:r>
            <a:r>
              <a:rPr lang="fr-FR" sz="2400" dirty="0">
                <a:solidFill>
                  <a:srgbClr val="FF0000"/>
                </a:solidFill>
                <a:latin typeface="Bryant Medium Compressed" pitchFamily="34" charset="0"/>
              </a:rPr>
              <a:t>A</a:t>
            </a:r>
            <a:r>
              <a:rPr lang="fr-FR" sz="2400" dirty="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36" name="Picture 4" descr="http://www.cenbg.in2p3.fr/joliot-curie/IMG/logoCNRSIN2P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ipembeded 012"/>
          <p:cNvPicPr>
            <a:picLocks noChangeAspect="1" noChangeArrowheads="1"/>
          </p:cNvPicPr>
          <p:nvPr/>
        </p:nvPicPr>
        <p:blipFill rotWithShape="1">
          <a:blip r:embed="rId2" cstate="print">
            <a:lum bright="50000" contrast="-40000"/>
            <a:extLst>
              <a:ext uri="{28A0092B-C50C-407E-A947-70E740481C1C}">
                <a14:useLocalDpi xmlns:a14="http://schemas.microsoft.com/office/drawing/2010/main" val="0"/>
              </a:ext>
            </a:extLst>
          </a:blip>
          <a:srcRect l="5582" t="11342" b="10225"/>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32656"/>
            <a:ext cx="12210575" cy="1341677"/>
          </a:xfrm>
          <a:prstGeom prst="rect">
            <a:avLst/>
          </a:prstGeom>
        </p:spPr>
      </p:pic>
      <p:cxnSp>
        <p:nvCxnSpPr>
          <p:cNvPr id="19" name="Connecteur droit 18"/>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0" y="6334781"/>
            <a:ext cx="12192000" cy="461665"/>
          </a:xfrm>
          <a:prstGeom prst="rect">
            <a:avLst/>
          </a:prstGeom>
          <a:noFill/>
        </p:spPr>
        <p:txBody>
          <a:bodyPr wrap="square" rtlCol="0">
            <a:spAutoFit/>
          </a:bodyPr>
          <a:lstStyle/>
          <a:p>
            <a:pPr algn="ctr" fontAlgn="base">
              <a:spcBef>
                <a:spcPct val="0"/>
              </a:spcBef>
              <a:spcAft>
                <a:spcPct val="0"/>
              </a:spcAft>
            </a:pPr>
            <a:r>
              <a:rPr lang="fr-FR" sz="2400" dirty="0" err="1">
                <a:solidFill>
                  <a:srgbClr val="FF0000"/>
                </a:solidFill>
                <a:latin typeface="Bryant Medium Compressed" pitchFamily="34" charset="0"/>
              </a:rPr>
              <a:t>O</a:t>
            </a:r>
            <a:r>
              <a:rPr lang="fr-FR" sz="2400" dirty="0" err="1">
                <a:solidFill>
                  <a:srgbClr val="000000"/>
                </a:solidFill>
                <a:latin typeface="Bryant Medium Compressed" pitchFamily="34" charset="0"/>
              </a:rPr>
              <a:t>rganization</a:t>
            </a:r>
            <a:r>
              <a:rPr lang="fr-FR" sz="2400" dirty="0">
                <a:solidFill>
                  <a:srgbClr val="000000"/>
                </a:solidFill>
                <a:latin typeface="Bryant Medium Compressed" pitchFamily="34" charset="0"/>
              </a:rPr>
              <a:t> for </a:t>
            </a:r>
            <a:r>
              <a:rPr lang="fr-FR" sz="2400" dirty="0" err="1">
                <a:solidFill>
                  <a:srgbClr val="FF0000"/>
                </a:solidFill>
                <a:latin typeface="Bryant Medium Compressed" pitchFamily="34" charset="0"/>
              </a:rPr>
              <a:t>M</a:t>
            </a:r>
            <a:r>
              <a:rPr lang="fr-FR" sz="2400" dirty="0" err="1">
                <a:solidFill>
                  <a:srgbClr val="000000"/>
                </a:solidFill>
                <a:latin typeface="Bryant Medium Compressed" pitchFamily="34" charset="0"/>
              </a:rPr>
              <a:t>icro-</a:t>
            </a:r>
            <a:r>
              <a:rPr lang="fr-FR" sz="2400" dirty="0" err="1">
                <a:solidFill>
                  <a:srgbClr val="FF0000"/>
                </a:solidFill>
                <a:latin typeface="Bryant Medium Compressed" pitchFamily="34" charset="0"/>
              </a:rPr>
              <a:t>E</a:t>
            </a:r>
            <a:r>
              <a:rPr lang="fr-FR" sz="2400" dirty="0" err="1">
                <a:solidFill>
                  <a:srgbClr val="000000"/>
                </a:solidFill>
                <a:latin typeface="Bryant Medium Compressed" pitchFamily="34" charset="0"/>
              </a:rPr>
              <a:t>lectronics</a:t>
            </a:r>
            <a:r>
              <a:rPr lang="fr-FR" sz="2400" dirty="0">
                <a:solidFill>
                  <a:srgbClr val="000000"/>
                </a:solidFill>
                <a:latin typeface="Bryant Medium Compressed" pitchFamily="34" charset="0"/>
              </a:rPr>
              <a:t> </a:t>
            </a:r>
            <a:r>
              <a:rPr lang="fr-FR" sz="2400" dirty="0" err="1">
                <a:solidFill>
                  <a:srgbClr val="000000"/>
                </a:solidFill>
                <a:latin typeface="Bryant Medium Compressed" pitchFamily="34" charset="0"/>
              </a:rPr>
              <a:t>desi</a:t>
            </a:r>
            <a:r>
              <a:rPr lang="fr-FR" sz="2400" dirty="0" err="1">
                <a:solidFill>
                  <a:srgbClr val="FF0000"/>
                </a:solidFill>
                <a:latin typeface="Bryant Medium Compressed" pitchFamily="34" charset="0"/>
              </a:rPr>
              <a:t>G</a:t>
            </a:r>
            <a:r>
              <a:rPr lang="fr-FR" sz="2400" dirty="0" err="1">
                <a:solidFill>
                  <a:srgbClr val="000000"/>
                </a:solidFill>
                <a:latin typeface="Bryant Medium Compressed" pitchFamily="34" charset="0"/>
              </a:rPr>
              <a:t>n</a:t>
            </a:r>
            <a:r>
              <a:rPr lang="fr-FR" sz="2400" dirty="0">
                <a:solidFill>
                  <a:srgbClr val="000000"/>
                </a:solidFill>
                <a:latin typeface="Bryant Medium Compressed" pitchFamily="34" charset="0"/>
              </a:rPr>
              <a:t> and </a:t>
            </a:r>
            <a:r>
              <a:rPr lang="fr-FR" sz="2400" dirty="0">
                <a:solidFill>
                  <a:srgbClr val="FF0000"/>
                </a:solidFill>
                <a:latin typeface="Bryant Medium Compressed" pitchFamily="34" charset="0"/>
              </a:rPr>
              <a:t>A</a:t>
            </a:r>
            <a:r>
              <a:rPr lang="fr-FR" sz="2400" dirty="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2" name="Picture 4" descr="http://www.cenbg.in2p3.fr/joliot-curie/IMG/logoCNRSIN2P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hipembeded 012"/>
          <p:cNvPicPr>
            <a:picLocks noChangeAspect="1" noChangeArrowheads="1"/>
          </p:cNvPicPr>
          <p:nvPr userDrawn="1"/>
        </p:nvPicPr>
        <p:blipFill rotWithShape="1">
          <a:blip r:embed="rId2" cstate="print">
            <a:lum bright="50000" contrast="-40000"/>
            <a:extLst>
              <a:ext uri="{28A0092B-C50C-407E-A947-70E740481C1C}">
                <a14:useLocalDpi xmlns:a14="http://schemas.microsoft.com/office/drawing/2010/main" val="0"/>
              </a:ext>
            </a:extLst>
          </a:blip>
          <a:srcRect l="5582" t="11342" b="10225"/>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32656"/>
            <a:ext cx="12210575" cy="1341677"/>
          </a:xfrm>
          <a:prstGeom prst="rect">
            <a:avLst/>
          </a:prstGeom>
        </p:spPr>
      </p:pic>
      <p:cxnSp>
        <p:nvCxnSpPr>
          <p:cNvPr id="25" name="Connecteur droit 24"/>
          <p:cNvCxnSpPr/>
          <p:nvPr userDrawn="1"/>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userDrawn="1"/>
        </p:nvSpPr>
        <p:spPr>
          <a:xfrm>
            <a:off x="0" y="6334781"/>
            <a:ext cx="12192000" cy="461665"/>
          </a:xfrm>
          <a:prstGeom prst="rect">
            <a:avLst/>
          </a:prstGeom>
          <a:noFill/>
        </p:spPr>
        <p:txBody>
          <a:bodyPr wrap="square" rtlCol="0">
            <a:spAutoFit/>
          </a:bodyPr>
          <a:lstStyle/>
          <a:p>
            <a:pPr algn="ctr" fontAlgn="base">
              <a:spcBef>
                <a:spcPct val="0"/>
              </a:spcBef>
              <a:spcAft>
                <a:spcPct val="0"/>
              </a:spcAft>
            </a:pPr>
            <a:r>
              <a:rPr lang="fr-FR" sz="2400" dirty="0" err="1">
                <a:solidFill>
                  <a:srgbClr val="FF0000"/>
                </a:solidFill>
                <a:latin typeface="Bryant Medium Compressed" pitchFamily="34" charset="0"/>
              </a:rPr>
              <a:t>O</a:t>
            </a:r>
            <a:r>
              <a:rPr lang="fr-FR" sz="2400" dirty="0" err="1">
                <a:solidFill>
                  <a:srgbClr val="000000"/>
                </a:solidFill>
                <a:latin typeface="Bryant Medium Compressed" pitchFamily="34" charset="0"/>
              </a:rPr>
              <a:t>rganization</a:t>
            </a:r>
            <a:r>
              <a:rPr lang="fr-FR" sz="2400" dirty="0">
                <a:solidFill>
                  <a:srgbClr val="000000"/>
                </a:solidFill>
                <a:latin typeface="Bryant Medium Compressed" pitchFamily="34" charset="0"/>
              </a:rPr>
              <a:t> for </a:t>
            </a:r>
            <a:r>
              <a:rPr lang="fr-FR" sz="2400" dirty="0" err="1">
                <a:solidFill>
                  <a:srgbClr val="FF0000"/>
                </a:solidFill>
                <a:latin typeface="Bryant Medium Compressed" pitchFamily="34" charset="0"/>
              </a:rPr>
              <a:t>M</a:t>
            </a:r>
            <a:r>
              <a:rPr lang="fr-FR" sz="2400" dirty="0" err="1">
                <a:solidFill>
                  <a:srgbClr val="000000"/>
                </a:solidFill>
                <a:latin typeface="Bryant Medium Compressed" pitchFamily="34" charset="0"/>
              </a:rPr>
              <a:t>icro-</a:t>
            </a:r>
            <a:r>
              <a:rPr lang="fr-FR" sz="2400" dirty="0" err="1">
                <a:solidFill>
                  <a:srgbClr val="FF0000"/>
                </a:solidFill>
                <a:latin typeface="Bryant Medium Compressed" pitchFamily="34" charset="0"/>
              </a:rPr>
              <a:t>E</a:t>
            </a:r>
            <a:r>
              <a:rPr lang="fr-FR" sz="2400" dirty="0" err="1">
                <a:solidFill>
                  <a:srgbClr val="000000"/>
                </a:solidFill>
                <a:latin typeface="Bryant Medium Compressed" pitchFamily="34" charset="0"/>
              </a:rPr>
              <a:t>lectronics</a:t>
            </a:r>
            <a:r>
              <a:rPr lang="fr-FR" sz="2400" dirty="0">
                <a:solidFill>
                  <a:srgbClr val="000000"/>
                </a:solidFill>
                <a:latin typeface="Bryant Medium Compressed" pitchFamily="34" charset="0"/>
              </a:rPr>
              <a:t> </a:t>
            </a:r>
            <a:r>
              <a:rPr lang="fr-FR" sz="2400" dirty="0" err="1">
                <a:solidFill>
                  <a:srgbClr val="000000"/>
                </a:solidFill>
                <a:latin typeface="Bryant Medium Compressed" pitchFamily="34" charset="0"/>
              </a:rPr>
              <a:t>desi</a:t>
            </a:r>
            <a:r>
              <a:rPr lang="fr-FR" sz="2400" dirty="0" err="1">
                <a:solidFill>
                  <a:srgbClr val="FF0000"/>
                </a:solidFill>
                <a:latin typeface="Bryant Medium Compressed" pitchFamily="34" charset="0"/>
              </a:rPr>
              <a:t>G</a:t>
            </a:r>
            <a:r>
              <a:rPr lang="fr-FR" sz="2400" dirty="0" err="1">
                <a:solidFill>
                  <a:srgbClr val="000000"/>
                </a:solidFill>
                <a:latin typeface="Bryant Medium Compressed" pitchFamily="34" charset="0"/>
              </a:rPr>
              <a:t>n</a:t>
            </a:r>
            <a:r>
              <a:rPr lang="fr-FR" sz="2400" dirty="0">
                <a:solidFill>
                  <a:srgbClr val="000000"/>
                </a:solidFill>
                <a:latin typeface="Bryant Medium Compressed" pitchFamily="34" charset="0"/>
              </a:rPr>
              <a:t> and </a:t>
            </a:r>
            <a:r>
              <a:rPr lang="fr-FR" sz="2400" dirty="0">
                <a:solidFill>
                  <a:srgbClr val="FF0000"/>
                </a:solidFill>
                <a:latin typeface="Bryant Medium Compressed" pitchFamily="34" charset="0"/>
              </a:rPr>
              <a:t>A</a:t>
            </a:r>
            <a:r>
              <a:rPr lang="fr-FR" sz="2400" dirty="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8" name="Picture 4" descr="http://www.cenbg.in2p3.fr/joliot-curie/IMG/logoCNRSIN2P3.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3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72332" y="188640"/>
            <a:ext cx="2976873" cy="1008112"/>
          </a:xfrm>
          <a:prstGeom prst="rect">
            <a:avLst/>
          </a:prstGeom>
        </p:spPr>
      </p:pic>
    </p:spTree>
    <p:extLst>
      <p:ext uri="{BB962C8B-B14F-4D97-AF65-F5344CB8AC3E}">
        <p14:creationId xmlns:p14="http://schemas.microsoft.com/office/powerpoint/2010/main" val="209714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 y="1"/>
            <a:ext cx="9120716" cy="620713"/>
          </a:xfrm>
        </p:spPr>
        <p:txBody>
          <a:bodyPr/>
          <a:lstStyle>
            <a:lvl1pPr>
              <a:defRPr>
                <a:solidFill>
                  <a:srgbClr val="C00000"/>
                </a:solidFill>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ATLAS HGTD - ALTIROC ASIC -TWEPP 2019</a:t>
            </a:r>
            <a:endParaRPr 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2471A504-AE2C-4488-80ED-9ED6A4A57476}" type="slidenum">
              <a:rPr lang="en-US" smtClean="0">
                <a:solidFill>
                  <a:srgbClr val="000000"/>
                </a:solidFill>
              </a:rPr>
              <a:pPr/>
              <a:t>‹N°›</a:t>
            </a:fld>
            <a:endParaRPr lang="en-US" dirty="0">
              <a:solidFill>
                <a:srgbClr val="000000"/>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64286"/>
          </a:xfrm>
          <a:prstGeom prst="rect">
            <a:avLst/>
          </a:prstGeom>
        </p:spPr>
      </p:pic>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64286"/>
          </a:xfrm>
          <a:prstGeom prst="rect">
            <a:avLst/>
          </a:prstGeom>
        </p:spPr>
      </p:pic>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1805007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65151" y="892175"/>
            <a:ext cx="5710767"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479117" y="892175"/>
            <a:ext cx="5712883"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ATLAS HGTD - ALTIROC ASIC -TWEPP 2019</a:t>
            </a:r>
            <a:endParaRPr lang="en-US">
              <a:solidFill>
                <a:srgbClr val="000000"/>
              </a:solidFill>
            </a:endParaRPr>
          </a:p>
        </p:txBody>
      </p:sp>
      <p:sp>
        <p:nvSpPr>
          <p:cNvPr id="6" name="Rectangle 7"/>
          <p:cNvSpPr>
            <a:spLocks noGrp="1" noChangeArrowheads="1"/>
          </p:cNvSpPr>
          <p:nvPr>
            <p:ph type="sldNum" sz="quarter" idx="11"/>
          </p:nvPr>
        </p:nvSpPr>
        <p:spPr>
          <a:xfrm>
            <a:off x="11184467" y="6597353"/>
            <a:ext cx="1007533" cy="249237"/>
          </a:xfrm>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249111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a:spLocks noGrp="1" noChangeArrowheads="1"/>
          </p:cNvSpPr>
          <p:nvPr>
            <p:ph type="ftr" sz="quarter" idx="10"/>
          </p:nvPr>
        </p:nvSpPr>
        <p:spPr>
          <a:ln/>
        </p:spPr>
        <p:txBody>
          <a:bodyPr/>
          <a:lstStyle>
            <a:lvl1pPr>
              <a:defRPr/>
            </a:lvl1pPr>
          </a:lstStyle>
          <a:p>
            <a:r>
              <a:rPr lang="en-US" smtClean="0">
                <a:solidFill>
                  <a:srgbClr val="000000"/>
                </a:solidFill>
              </a:rPr>
              <a:t>ATLAS HGTD - ALTIROC ASIC -TWEPP 2019</a:t>
            </a:r>
            <a:endParaRPr lang="en-US">
              <a:solidFill>
                <a:srgbClr val="000000"/>
              </a:solidFill>
            </a:endParaRPr>
          </a:p>
        </p:txBody>
      </p:sp>
      <p:sp>
        <p:nvSpPr>
          <p:cNvPr id="8"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79568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ATLAS HGTD - ALTIROC ASIC -TWEPP 2019</a:t>
            </a:r>
            <a:endParaRPr lang="en-US">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110432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r>
              <a:rPr lang="en-US" smtClean="0">
                <a:solidFill>
                  <a:srgbClr val="000000"/>
                </a:solidFill>
              </a:rPr>
              <a:t>ATLAS HGTD - ALTIROC ASIC -TWEPP 2019</a:t>
            </a:r>
            <a:endParaRPr lang="en-US">
              <a:solidFill>
                <a:srgbClr val="000000"/>
              </a:solidFill>
            </a:endParaRPr>
          </a:p>
        </p:txBody>
      </p:sp>
      <p:sp>
        <p:nvSpPr>
          <p:cNvPr id="3"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683374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ATLAS HGTD - ALTIROC ASIC -TWEPP 2019</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80020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r>
              <a:rPr lang="en-US" smtClean="0"/>
              <a:t>ATLAS HGTD - ALTIROC ASIC -TWEPP 2019</a:t>
            </a:r>
            <a:endParaRPr lang="fr-FR"/>
          </a:p>
        </p:txBody>
      </p:sp>
      <p:sp>
        <p:nvSpPr>
          <p:cNvPr id="6" name="Espace réservé du numéro de diapositive 5"/>
          <p:cNvSpPr>
            <a:spLocks noGrp="1"/>
          </p:cNvSpPr>
          <p:nvPr>
            <p:ph type="sldNum" sz="quarter" idx="12"/>
          </p:nvPr>
        </p:nvSpPr>
        <p:spPr/>
        <p:txBody>
          <a:bodyPr/>
          <a:lstStyle/>
          <a:p>
            <a:fld id="{F86B31A5-513A-44DC-B16B-D7DF8320794B}" type="slidenum">
              <a:rPr lang="fr-FR" smtClean="0"/>
              <a:t>‹N°›</a:t>
            </a:fld>
            <a:endParaRPr lang="fr-FR"/>
          </a:p>
        </p:txBody>
      </p:sp>
    </p:spTree>
    <p:extLst>
      <p:ext uri="{BB962C8B-B14F-4D97-AF65-F5344CB8AC3E}">
        <p14:creationId xmlns:p14="http://schemas.microsoft.com/office/powerpoint/2010/main" val="2465056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ATLAS HGTD - ALTIROC ASIC -TWEPP 2019</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770204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ATLAS HGTD - ALTIROC ASIC -TWEPP 2019</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206318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05384" y="1"/>
            <a:ext cx="2986616" cy="615791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239184" y="1"/>
            <a:ext cx="8763000" cy="61579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ATLAS HGTD - ALTIROC ASIC -TWEPP 2019</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855094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ATLAS HGTD - ALTIROC ASIC -TWEPP 2019</a:t>
            </a:r>
            <a:endParaRPr lang="fr-FR">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6D74C64A-F892-4D24-8DE4-95AE196E3A28}"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105616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r>
              <a:rPr lang="en-US" smtClean="0"/>
              <a:t>ATLAS HGTD - ALTIROC ASIC -TWEPP 2019</a:t>
            </a:r>
            <a:endParaRPr lang="fr-FR"/>
          </a:p>
        </p:txBody>
      </p:sp>
      <p:sp>
        <p:nvSpPr>
          <p:cNvPr id="6" name="Espace réservé du numéro de diapositive 5"/>
          <p:cNvSpPr>
            <a:spLocks noGrp="1"/>
          </p:cNvSpPr>
          <p:nvPr>
            <p:ph type="sldNum" sz="quarter" idx="12"/>
          </p:nvPr>
        </p:nvSpPr>
        <p:spPr/>
        <p:txBody>
          <a:bodyPr/>
          <a:lstStyle/>
          <a:p>
            <a:fld id="{F86B31A5-513A-44DC-B16B-D7DF8320794B}" type="slidenum">
              <a:rPr lang="fr-FR" smtClean="0"/>
              <a:t>‹N°›</a:t>
            </a:fld>
            <a:endParaRPr lang="fr-FR"/>
          </a:p>
        </p:txBody>
      </p:sp>
    </p:spTree>
    <p:extLst>
      <p:ext uri="{BB962C8B-B14F-4D97-AF65-F5344CB8AC3E}">
        <p14:creationId xmlns:p14="http://schemas.microsoft.com/office/powerpoint/2010/main" val="605212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r>
              <a:rPr lang="en-US" smtClean="0"/>
              <a:t>ATLAS HGTD - ALTIROC ASIC -TWEPP 2019</a:t>
            </a:r>
            <a:endParaRPr lang="fr-FR"/>
          </a:p>
        </p:txBody>
      </p:sp>
      <p:sp>
        <p:nvSpPr>
          <p:cNvPr id="7" name="Espace réservé du numéro de diapositive 6"/>
          <p:cNvSpPr>
            <a:spLocks noGrp="1"/>
          </p:cNvSpPr>
          <p:nvPr>
            <p:ph type="sldNum" sz="quarter" idx="12"/>
          </p:nvPr>
        </p:nvSpPr>
        <p:spPr/>
        <p:txBody>
          <a:bodyPr/>
          <a:lstStyle/>
          <a:p>
            <a:fld id="{F86B31A5-513A-44DC-B16B-D7DF8320794B}" type="slidenum">
              <a:rPr lang="fr-FR" smtClean="0"/>
              <a:t>‹N°›</a:t>
            </a:fld>
            <a:endParaRPr lang="fr-FR"/>
          </a:p>
        </p:txBody>
      </p:sp>
    </p:spTree>
    <p:extLst>
      <p:ext uri="{BB962C8B-B14F-4D97-AF65-F5344CB8AC3E}">
        <p14:creationId xmlns:p14="http://schemas.microsoft.com/office/powerpoint/2010/main" val="244750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endParaRPr lang="fr-FR"/>
          </a:p>
        </p:txBody>
      </p:sp>
      <p:sp>
        <p:nvSpPr>
          <p:cNvPr id="8" name="Espace réservé du pied de page 7"/>
          <p:cNvSpPr>
            <a:spLocks noGrp="1"/>
          </p:cNvSpPr>
          <p:nvPr>
            <p:ph type="ftr" sz="quarter" idx="11"/>
          </p:nvPr>
        </p:nvSpPr>
        <p:spPr/>
        <p:txBody>
          <a:bodyPr/>
          <a:lstStyle/>
          <a:p>
            <a:r>
              <a:rPr lang="en-US" smtClean="0"/>
              <a:t>ATLAS HGTD - ALTIROC ASIC -TWEPP 2019</a:t>
            </a:r>
            <a:endParaRPr lang="fr-FR"/>
          </a:p>
        </p:txBody>
      </p:sp>
      <p:sp>
        <p:nvSpPr>
          <p:cNvPr id="9" name="Espace réservé du numéro de diapositive 8"/>
          <p:cNvSpPr>
            <a:spLocks noGrp="1"/>
          </p:cNvSpPr>
          <p:nvPr>
            <p:ph type="sldNum" sz="quarter" idx="12"/>
          </p:nvPr>
        </p:nvSpPr>
        <p:spPr/>
        <p:txBody>
          <a:bodyPr/>
          <a:lstStyle/>
          <a:p>
            <a:fld id="{F86B31A5-513A-44DC-B16B-D7DF8320794B}" type="slidenum">
              <a:rPr lang="fr-FR" smtClean="0"/>
              <a:t>‹N°›</a:t>
            </a:fld>
            <a:endParaRPr lang="fr-FR"/>
          </a:p>
        </p:txBody>
      </p:sp>
    </p:spTree>
    <p:extLst>
      <p:ext uri="{BB962C8B-B14F-4D97-AF65-F5344CB8AC3E}">
        <p14:creationId xmlns:p14="http://schemas.microsoft.com/office/powerpoint/2010/main" val="489447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r>
              <a:rPr lang="en-US" smtClean="0"/>
              <a:t>ATLAS HGTD - ALTIROC ASIC -TWEPP 2019</a:t>
            </a:r>
            <a:endParaRPr lang="fr-FR"/>
          </a:p>
        </p:txBody>
      </p:sp>
      <p:sp>
        <p:nvSpPr>
          <p:cNvPr id="5" name="Espace réservé du numéro de diapositive 4"/>
          <p:cNvSpPr>
            <a:spLocks noGrp="1"/>
          </p:cNvSpPr>
          <p:nvPr>
            <p:ph type="sldNum" sz="quarter" idx="12"/>
          </p:nvPr>
        </p:nvSpPr>
        <p:spPr/>
        <p:txBody>
          <a:bodyPr/>
          <a:lstStyle/>
          <a:p>
            <a:fld id="{F86B31A5-513A-44DC-B16B-D7DF8320794B}" type="slidenum">
              <a:rPr lang="fr-FR" smtClean="0"/>
              <a:t>‹N°›</a:t>
            </a:fld>
            <a:endParaRPr lang="fr-FR"/>
          </a:p>
        </p:txBody>
      </p:sp>
    </p:spTree>
    <p:extLst>
      <p:ext uri="{BB962C8B-B14F-4D97-AF65-F5344CB8AC3E}">
        <p14:creationId xmlns:p14="http://schemas.microsoft.com/office/powerpoint/2010/main" val="4206278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r>
              <a:rPr lang="en-US" smtClean="0"/>
              <a:t>ATLAS HGTD - ALTIROC ASIC -TWEPP 2019</a:t>
            </a:r>
            <a:endParaRPr lang="fr-FR"/>
          </a:p>
        </p:txBody>
      </p:sp>
      <p:sp>
        <p:nvSpPr>
          <p:cNvPr id="4" name="Espace réservé du numéro de diapositive 3"/>
          <p:cNvSpPr>
            <a:spLocks noGrp="1"/>
          </p:cNvSpPr>
          <p:nvPr>
            <p:ph type="sldNum" sz="quarter" idx="12"/>
          </p:nvPr>
        </p:nvSpPr>
        <p:spPr/>
        <p:txBody>
          <a:bodyPr/>
          <a:lstStyle/>
          <a:p>
            <a:fld id="{F86B31A5-513A-44DC-B16B-D7DF8320794B}" type="slidenum">
              <a:rPr lang="fr-FR" smtClean="0"/>
              <a:t>‹N°›</a:t>
            </a:fld>
            <a:endParaRPr lang="fr-FR"/>
          </a:p>
        </p:txBody>
      </p:sp>
    </p:spTree>
    <p:extLst>
      <p:ext uri="{BB962C8B-B14F-4D97-AF65-F5344CB8AC3E}">
        <p14:creationId xmlns:p14="http://schemas.microsoft.com/office/powerpoint/2010/main" val="4194776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r>
              <a:rPr lang="en-US" smtClean="0"/>
              <a:t>ATLAS HGTD - ALTIROC ASIC -TWEPP 2019</a:t>
            </a:r>
            <a:endParaRPr lang="fr-FR"/>
          </a:p>
        </p:txBody>
      </p:sp>
      <p:sp>
        <p:nvSpPr>
          <p:cNvPr id="7" name="Espace réservé du numéro de diapositive 6"/>
          <p:cNvSpPr>
            <a:spLocks noGrp="1"/>
          </p:cNvSpPr>
          <p:nvPr>
            <p:ph type="sldNum" sz="quarter" idx="12"/>
          </p:nvPr>
        </p:nvSpPr>
        <p:spPr/>
        <p:txBody>
          <a:bodyPr/>
          <a:lstStyle/>
          <a:p>
            <a:fld id="{F86B31A5-513A-44DC-B16B-D7DF8320794B}" type="slidenum">
              <a:rPr lang="fr-FR" smtClean="0"/>
              <a:t>‹N°›</a:t>
            </a:fld>
            <a:endParaRPr lang="fr-FR"/>
          </a:p>
        </p:txBody>
      </p:sp>
    </p:spTree>
    <p:extLst>
      <p:ext uri="{BB962C8B-B14F-4D97-AF65-F5344CB8AC3E}">
        <p14:creationId xmlns:p14="http://schemas.microsoft.com/office/powerpoint/2010/main" val="138602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r>
              <a:rPr lang="en-US" smtClean="0"/>
              <a:t>ATLAS HGTD - ALTIROC ASIC -TWEPP 2019</a:t>
            </a:r>
            <a:endParaRPr lang="fr-FR"/>
          </a:p>
        </p:txBody>
      </p:sp>
      <p:sp>
        <p:nvSpPr>
          <p:cNvPr id="7" name="Espace réservé du numéro de diapositive 6"/>
          <p:cNvSpPr>
            <a:spLocks noGrp="1"/>
          </p:cNvSpPr>
          <p:nvPr>
            <p:ph type="sldNum" sz="quarter" idx="12"/>
          </p:nvPr>
        </p:nvSpPr>
        <p:spPr/>
        <p:txBody>
          <a:bodyPr/>
          <a:lstStyle/>
          <a:p>
            <a:fld id="{F86B31A5-513A-44DC-B16B-D7DF8320794B}" type="slidenum">
              <a:rPr lang="fr-FR" smtClean="0"/>
              <a:t>‹N°›</a:t>
            </a:fld>
            <a:endParaRPr lang="fr-FR"/>
          </a:p>
        </p:txBody>
      </p:sp>
    </p:spTree>
    <p:extLst>
      <p:ext uri="{BB962C8B-B14F-4D97-AF65-F5344CB8AC3E}">
        <p14:creationId xmlns:p14="http://schemas.microsoft.com/office/powerpoint/2010/main" val="940013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ATLAS HGTD - ALTIROC ASIC -TWEPP 2019</a:t>
            </a: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B31A5-513A-44DC-B16B-D7DF8320794B}" type="slidenum">
              <a:rPr lang="fr-FR" smtClean="0"/>
              <a:t>‹N°›</a:t>
            </a:fld>
            <a:endParaRPr lang="fr-FR"/>
          </a:p>
        </p:txBody>
      </p:sp>
    </p:spTree>
    <p:extLst>
      <p:ext uri="{BB962C8B-B14F-4D97-AF65-F5344CB8AC3E}">
        <p14:creationId xmlns:p14="http://schemas.microsoft.com/office/powerpoint/2010/main" val="1837955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239185" y="1"/>
            <a:ext cx="9120716"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4"/>
          <p:cNvSpPr>
            <a:spLocks noGrp="1" noChangeArrowheads="1"/>
          </p:cNvSpPr>
          <p:nvPr>
            <p:ph type="body" idx="1"/>
          </p:nvPr>
        </p:nvSpPr>
        <p:spPr bwMode="auto">
          <a:xfrm>
            <a:off x="565151" y="892175"/>
            <a:ext cx="11099468" cy="526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6022" name="Rectangle 6"/>
          <p:cNvSpPr>
            <a:spLocks noGrp="1" noChangeArrowheads="1"/>
          </p:cNvSpPr>
          <p:nvPr>
            <p:ph type="ftr" sz="quarter" idx="3"/>
          </p:nvPr>
        </p:nvSpPr>
        <p:spPr bwMode="auto">
          <a:xfrm>
            <a:off x="334433" y="6597650"/>
            <a:ext cx="10179051"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1" smtClean="0">
                <a:latin typeface="Arial" charset="0"/>
              </a:defRPr>
            </a:lvl1pPr>
          </a:lstStyle>
          <a:p>
            <a:pPr fontAlgn="base">
              <a:spcBef>
                <a:spcPct val="0"/>
              </a:spcBef>
              <a:spcAft>
                <a:spcPct val="0"/>
              </a:spcAft>
            </a:pPr>
            <a:r>
              <a:rPr lang="en-US" smtClean="0">
                <a:solidFill>
                  <a:srgbClr val="000000"/>
                </a:solidFill>
              </a:rPr>
              <a:t>ATLAS HGTD - ALTIROC ASIC -TWEPP 2019</a:t>
            </a:r>
            <a:endParaRPr lang="fr-FR" dirty="0">
              <a:solidFill>
                <a:srgbClr val="000000"/>
              </a:solidFill>
            </a:endParaRPr>
          </a:p>
        </p:txBody>
      </p:sp>
      <p:sp>
        <p:nvSpPr>
          <p:cNvPr id="86023" name="Rectangle 7"/>
          <p:cNvSpPr>
            <a:spLocks noGrp="1" noChangeArrowheads="1"/>
          </p:cNvSpPr>
          <p:nvPr>
            <p:ph type="sldNum" sz="quarter" idx="4"/>
          </p:nvPr>
        </p:nvSpPr>
        <p:spPr bwMode="auto">
          <a:xfrm>
            <a:off x="11184467" y="6608764"/>
            <a:ext cx="1007533"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rgbClr val="C00000"/>
                </a:solidFill>
                <a:latin typeface="Arial" charset="0"/>
              </a:defRPr>
            </a:lvl1pPr>
          </a:lstStyle>
          <a:p>
            <a:pPr fontAlgn="base">
              <a:spcBef>
                <a:spcPct val="0"/>
              </a:spcBef>
              <a:spcAft>
                <a:spcPct val="0"/>
              </a:spcAft>
            </a:pPr>
            <a:fld id="{6D74C64A-F892-4D24-8DE4-95AE196E3A28}" type="slidenum">
              <a:rPr lang="fr-FR" smtClean="0"/>
              <a:pPr fontAlgn="base">
                <a:spcBef>
                  <a:spcPct val="0"/>
                </a:spcBef>
                <a:spcAft>
                  <a:spcPct val="0"/>
                </a:spcAft>
              </a:pPr>
              <a:t>‹N°›</a:t>
            </a:fld>
            <a:endParaRPr lang="fr-FR" dirty="0"/>
          </a:p>
        </p:txBody>
      </p:sp>
      <p:pic>
        <p:nvPicPr>
          <p:cNvPr id="7" name="Imag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12192000" cy="564286"/>
          </a:xfrm>
          <a:prstGeom prst="rect">
            <a:avLst/>
          </a:prstGeom>
        </p:spPr>
      </p:pic>
      <p:pic>
        <p:nvPicPr>
          <p:cNvPr id="8" name="Imag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168316924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rgbClr val="C00000"/>
          </a:solidFill>
          <a:latin typeface="+mj-lt"/>
          <a:ea typeface="+mj-ea"/>
          <a:cs typeface="+mj-cs"/>
        </a:defRPr>
      </a:lvl1pPr>
      <a:lvl2pPr algn="l" rtl="0" eaLnBrk="1" fontAlgn="base" hangingPunct="1">
        <a:spcBef>
          <a:spcPct val="0"/>
        </a:spcBef>
        <a:spcAft>
          <a:spcPct val="0"/>
        </a:spcAft>
        <a:defRPr sz="2400" b="1">
          <a:solidFill>
            <a:srgbClr val="D31216"/>
          </a:solidFill>
          <a:latin typeface="Arial" charset="0"/>
        </a:defRPr>
      </a:lvl2pPr>
      <a:lvl3pPr algn="l" rtl="0" eaLnBrk="1" fontAlgn="base" hangingPunct="1">
        <a:spcBef>
          <a:spcPct val="0"/>
        </a:spcBef>
        <a:spcAft>
          <a:spcPct val="0"/>
        </a:spcAft>
        <a:defRPr sz="2400" b="1">
          <a:solidFill>
            <a:srgbClr val="D31216"/>
          </a:solidFill>
          <a:latin typeface="Arial" charset="0"/>
        </a:defRPr>
      </a:lvl3pPr>
      <a:lvl4pPr algn="l" rtl="0" eaLnBrk="1" fontAlgn="base" hangingPunct="1">
        <a:spcBef>
          <a:spcPct val="0"/>
        </a:spcBef>
        <a:spcAft>
          <a:spcPct val="0"/>
        </a:spcAft>
        <a:defRPr sz="2400" b="1">
          <a:solidFill>
            <a:srgbClr val="D31216"/>
          </a:solidFill>
          <a:latin typeface="Arial" charset="0"/>
        </a:defRPr>
      </a:lvl4pPr>
      <a:lvl5pPr algn="l" rtl="0" eaLnBrk="1" fontAlgn="base" hangingPunct="1">
        <a:spcBef>
          <a:spcPct val="0"/>
        </a:spcBef>
        <a:spcAft>
          <a:spcPct val="0"/>
        </a:spcAft>
        <a:defRPr sz="2400" b="1">
          <a:solidFill>
            <a:srgbClr val="D31216"/>
          </a:solidFill>
          <a:latin typeface="Arial" charset="0"/>
        </a:defRPr>
      </a:lvl5pPr>
      <a:lvl6pPr marL="457200" algn="l" rtl="0" eaLnBrk="1" fontAlgn="base" hangingPunct="1">
        <a:spcBef>
          <a:spcPct val="0"/>
        </a:spcBef>
        <a:spcAft>
          <a:spcPct val="0"/>
        </a:spcAft>
        <a:defRPr sz="2400" b="1">
          <a:solidFill>
            <a:srgbClr val="D31216"/>
          </a:solidFill>
          <a:latin typeface="Arial" charset="0"/>
        </a:defRPr>
      </a:lvl6pPr>
      <a:lvl7pPr marL="914400" algn="l" rtl="0" eaLnBrk="1" fontAlgn="base" hangingPunct="1">
        <a:spcBef>
          <a:spcPct val="0"/>
        </a:spcBef>
        <a:spcAft>
          <a:spcPct val="0"/>
        </a:spcAft>
        <a:defRPr sz="2400" b="1">
          <a:solidFill>
            <a:srgbClr val="D31216"/>
          </a:solidFill>
          <a:latin typeface="Arial" charset="0"/>
        </a:defRPr>
      </a:lvl7pPr>
      <a:lvl8pPr marL="1371600" algn="l" rtl="0" eaLnBrk="1" fontAlgn="base" hangingPunct="1">
        <a:spcBef>
          <a:spcPct val="0"/>
        </a:spcBef>
        <a:spcAft>
          <a:spcPct val="0"/>
        </a:spcAft>
        <a:defRPr sz="2400" b="1">
          <a:solidFill>
            <a:srgbClr val="D31216"/>
          </a:solidFill>
          <a:latin typeface="Arial" charset="0"/>
        </a:defRPr>
      </a:lvl8pPr>
      <a:lvl9pPr marL="1828800" algn="l" rtl="0" eaLnBrk="1" fontAlgn="base" hangingPunct="1">
        <a:spcBef>
          <a:spcPct val="0"/>
        </a:spcBef>
        <a:spcAft>
          <a:spcPct val="0"/>
        </a:spcAft>
        <a:defRPr sz="2400" b="1">
          <a:solidFill>
            <a:srgbClr val="D31216"/>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g"/><Relationship Id="rId5" Type="http://schemas.openxmlformats.org/officeDocument/2006/relationships/image" Target="../media/image9.png"/><Relationship Id="rId10" Type="http://schemas.openxmlformats.org/officeDocument/2006/relationships/image" Target="../media/image14.tmp"/><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7.png"/><Relationship Id="rId2" Type="http://schemas.openxmlformats.org/officeDocument/2006/relationships/image" Target="../media/image42.tmp"/><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12.emf"/><Relationship Id="rId4" Type="http://schemas.openxmlformats.org/officeDocument/2006/relationships/image" Target="../media/image44.tiff"/></Relationships>
</file>

<file path=ppt/slides/_rels/slide12.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png"/><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image" Target="../media/image56.em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9.jpg"/><Relationship Id="rId5" Type="http://schemas.openxmlformats.org/officeDocument/2006/relationships/image" Target="../media/image18.emf"/><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em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2.png"/><Relationship Id="rId1" Type="http://schemas.openxmlformats.org/officeDocument/2006/relationships/slideLayout" Target="../slideLayouts/slideLayout14.xml"/><Relationship Id="rId6" Type="http://schemas.openxmlformats.org/officeDocument/2006/relationships/image" Target="../media/image64.jpeg"/><Relationship Id="rId5" Type="http://schemas.openxmlformats.org/officeDocument/2006/relationships/chart" Target="../charts/chart3.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6.png"/><Relationship Id="rId1" Type="http://schemas.openxmlformats.org/officeDocument/2006/relationships/slideLayout" Target="../slideLayouts/slideLayout14.xml"/><Relationship Id="rId6" Type="http://schemas.openxmlformats.org/officeDocument/2006/relationships/image" Target="../media/image12.emf"/><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93.png"/><Relationship Id="rId5" Type="http://schemas.openxmlformats.org/officeDocument/2006/relationships/image" Target="../media/image32.wmf"/><Relationship Id="rId4"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5" Type="http://schemas.openxmlformats.org/officeDocument/2006/relationships/image" Target="../media/image23.emf"/><Relationship Id="rId4" Type="http://schemas.openxmlformats.org/officeDocument/2006/relationships/image" Target="../media/image22.emf"/></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emf"/><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14.xml"/><Relationship Id="rId5" Type="http://schemas.openxmlformats.org/officeDocument/2006/relationships/image" Target="../media/image86.emf"/><Relationship Id="rId4" Type="http://schemas.openxmlformats.org/officeDocument/2006/relationships/image" Target="../media/image85.emf"/></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4.bin"/><Relationship Id="rId3" Type="http://schemas.openxmlformats.org/officeDocument/2006/relationships/image" Target="../media/image121.png"/><Relationship Id="rId7" Type="http://schemas.openxmlformats.org/officeDocument/2006/relationships/oleObject" Target="../embeddings/oleObject1.bin"/><Relationship Id="rId12" Type="http://schemas.openxmlformats.org/officeDocument/2006/relationships/image" Target="../media/image31.wmf"/><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122.png"/><Relationship Id="rId11" Type="http://schemas.openxmlformats.org/officeDocument/2006/relationships/oleObject" Target="../embeddings/oleObject3.bin"/><Relationship Id="rId5" Type="http://schemas.openxmlformats.org/officeDocument/2006/relationships/image" Target="../media/image34.jpg"/><Relationship Id="rId15" Type="http://schemas.openxmlformats.org/officeDocument/2006/relationships/chart" Target="../charts/chart1.xml"/><Relationship Id="rId10" Type="http://schemas.openxmlformats.org/officeDocument/2006/relationships/image" Target="../media/image30.wmf"/><Relationship Id="rId4" Type="http://schemas.openxmlformats.org/officeDocument/2006/relationships/image" Target="../media/image33.jpg"/><Relationship Id="rId9" Type="http://schemas.openxmlformats.org/officeDocument/2006/relationships/oleObject" Target="../embeddings/oleObject2.bin"/><Relationship Id="rId14" Type="http://schemas.openxmlformats.org/officeDocument/2006/relationships/image" Target="../media/image32.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64224" y="992777"/>
            <a:ext cx="9300016" cy="2560706"/>
          </a:xfrm>
        </p:spPr>
        <p:txBody>
          <a:bodyPr>
            <a:normAutofit/>
          </a:bodyPr>
          <a:lstStyle/>
          <a:p>
            <a:pPr marL="0" indent="0" defTabSz="333756">
              <a:spcBef>
                <a:spcPts val="500"/>
              </a:spcBef>
              <a:defRPr sz="3504" b="1">
                <a:solidFill>
                  <a:srgbClr val="FF2600"/>
                </a:solidFill>
              </a:defRPr>
            </a:pPr>
            <a:r>
              <a:rPr lang="en-US" sz="3600" smtClean="0">
                <a:solidFill>
                  <a:srgbClr val="C00000"/>
                </a:solidFill>
              </a:rPr>
              <a:t>ALTIROC, </a:t>
            </a:r>
            <a:r>
              <a:rPr lang="en-US" sz="3600">
                <a:solidFill>
                  <a:srgbClr val="C00000"/>
                </a:solidFill>
              </a:rPr>
              <a:t/>
            </a:r>
            <a:br>
              <a:rPr lang="en-US" sz="3600">
                <a:solidFill>
                  <a:srgbClr val="C00000"/>
                </a:solidFill>
              </a:rPr>
            </a:br>
            <a:r>
              <a:rPr lang="en-US" sz="3600" dirty="0">
                <a:solidFill>
                  <a:srgbClr val="C00000"/>
                </a:solidFill>
              </a:rPr>
              <a:t>a</a:t>
            </a:r>
            <a:r>
              <a:rPr lang="en-US" sz="3600" smtClean="0">
                <a:solidFill>
                  <a:srgbClr val="C00000"/>
                </a:solidFill>
              </a:rPr>
              <a:t> </a:t>
            </a:r>
            <a:r>
              <a:rPr lang="en-US" sz="3600" dirty="0" smtClean="0">
                <a:solidFill>
                  <a:srgbClr val="C00000"/>
                </a:solidFill>
              </a:rPr>
              <a:t>25 </a:t>
            </a:r>
            <a:r>
              <a:rPr lang="en-US" sz="3600" dirty="0" err="1" smtClean="0">
                <a:solidFill>
                  <a:srgbClr val="C00000"/>
                </a:solidFill>
              </a:rPr>
              <a:t>ps</a:t>
            </a:r>
            <a:r>
              <a:rPr lang="en-US" sz="3600" dirty="0" smtClean="0">
                <a:solidFill>
                  <a:srgbClr val="C00000"/>
                </a:solidFill>
              </a:rPr>
              <a:t> time resolution ASIC </a:t>
            </a:r>
            <a:r>
              <a:rPr lang="en-US" sz="3600" dirty="0">
                <a:solidFill>
                  <a:srgbClr val="C00000"/>
                </a:solidFill>
              </a:rPr>
              <a:t>for ATLAS </a:t>
            </a:r>
            <a:r>
              <a:rPr lang="en-US" sz="3600" dirty="0" smtClean="0">
                <a:solidFill>
                  <a:srgbClr val="C00000"/>
                </a:solidFill>
              </a:rPr>
              <a:t>HGTD</a:t>
            </a:r>
            <a:r>
              <a:rPr lang="en-US" sz="3600" dirty="0">
                <a:solidFill>
                  <a:srgbClr val="C00000"/>
                </a:solidFill>
              </a:rPr>
              <a:t/>
            </a:r>
            <a:br>
              <a:rPr lang="en-US" sz="3600" dirty="0">
                <a:solidFill>
                  <a:srgbClr val="C00000"/>
                </a:solidFill>
              </a:rPr>
            </a:br>
            <a:endParaRPr lang="fr-FR" sz="3600" dirty="0">
              <a:solidFill>
                <a:srgbClr val="C00000"/>
              </a:solidFill>
            </a:endParaRPr>
          </a:p>
        </p:txBody>
      </p:sp>
      <p:sp>
        <p:nvSpPr>
          <p:cNvPr id="3" name="Sous-titre 2"/>
          <p:cNvSpPr>
            <a:spLocks noGrp="1"/>
          </p:cNvSpPr>
          <p:nvPr>
            <p:ph type="subTitle" idx="1"/>
          </p:nvPr>
        </p:nvSpPr>
        <p:spPr>
          <a:xfrm>
            <a:off x="1562448" y="3242203"/>
            <a:ext cx="9144000" cy="622559"/>
          </a:xfrm>
        </p:spPr>
        <p:txBody>
          <a:bodyPr>
            <a:noAutofit/>
          </a:bodyPr>
          <a:lstStyle/>
          <a:p>
            <a:r>
              <a:rPr lang="en-US" sz="1400" b="1" dirty="0" err="1" smtClean="0">
                <a:latin typeface="Calibri" panose="020F0502020204030204" pitchFamily="34" charset="0"/>
              </a:rPr>
              <a:t>N.Seguin</a:t>
            </a:r>
            <a:r>
              <a:rPr lang="en-US" sz="1400" b="1" dirty="0" smtClean="0">
                <a:latin typeface="Calibri" panose="020F0502020204030204" pitchFamily="34" charset="0"/>
              </a:rPr>
              <a:t>-Moreau*</a:t>
            </a:r>
            <a:r>
              <a:rPr lang="en-US" sz="1400" b="1" baseline="30000" dirty="0">
                <a:latin typeface="Calibri" panose="020F0502020204030204" pitchFamily="34" charset="0"/>
              </a:rPr>
              <a:t>1</a:t>
            </a:r>
            <a:r>
              <a:rPr lang="en-US" sz="1400" dirty="0" smtClean="0">
                <a:latin typeface="Calibri" panose="020F0502020204030204" pitchFamily="34" charset="0"/>
              </a:rPr>
              <a:t>, </a:t>
            </a:r>
            <a:r>
              <a:rPr lang="en-US" sz="1400" dirty="0">
                <a:latin typeface="Calibri" panose="020F0502020204030204" pitchFamily="34" charset="0"/>
              </a:rPr>
              <a:t>S. </a:t>
            </a:r>
            <a:r>
              <a:rPr lang="en-US" sz="1400" dirty="0" smtClean="0">
                <a:latin typeface="Calibri" panose="020F0502020204030204" pitchFamily="34" charset="0"/>
              </a:rPr>
              <a:t>Conforti</a:t>
            </a:r>
            <a:r>
              <a:rPr lang="en-US" sz="1400" baseline="30000" dirty="0">
                <a:latin typeface="Calibri" panose="020F0502020204030204" pitchFamily="34" charset="0"/>
              </a:rPr>
              <a:t>1</a:t>
            </a:r>
            <a:r>
              <a:rPr lang="en-US" sz="1400" dirty="0" smtClean="0">
                <a:latin typeface="Calibri" panose="020F0502020204030204" pitchFamily="34" charset="0"/>
              </a:rPr>
              <a:t>, </a:t>
            </a:r>
            <a:r>
              <a:rPr lang="en-US" sz="1400" dirty="0">
                <a:latin typeface="Calibri" panose="020F0502020204030204" pitchFamily="34" charset="0"/>
              </a:rPr>
              <a:t>C. de La </a:t>
            </a:r>
            <a:r>
              <a:rPr lang="en-US" sz="1400" dirty="0" smtClean="0">
                <a:latin typeface="Calibri" panose="020F0502020204030204" pitchFamily="34" charset="0"/>
              </a:rPr>
              <a:t>Taille</a:t>
            </a:r>
            <a:r>
              <a:rPr lang="en-US" sz="1400" baseline="30000" dirty="0" smtClean="0">
                <a:latin typeface="Calibri" panose="020F0502020204030204" pitchFamily="34" charset="0"/>
              </a:rPr>
              <a:t>1</a:t>
            </a:r>
            <a:r>
              <a:rPr lang="en-US" sz="1400" dirty="0" smtClean="0">
                <a:latin typeface="Calibri" panose="020F0502020204030204" pitchFamily="34" charset="0"/>
              </a:rPr>
              <a:t>, P</a:t>
            </a:r>
            <a:r>
              <a:rPr lang="en-US" sz="1400" dirty="0">
                <a:latin typeface="Calibri" panose="020F0502020204030204" pitchFamily="34" charset="0"/>
              </a:rPr>
              <a:t>. </a:t>
            </a:r>
            <a:r>
              <a:rPr lang="en-US" sz="1400" dirty="0" smtClean="0">
                <a:latin typeface="Calibri" panose="020F0502020204030204" pitchFamily="34" charset="0"/>
              </a:rPr>
              <a:t>Dinaucourt</a:t>
            </a:r>
            <a:r>
              <a:rPr lang="en-US" sz="1400" baseline="30000" dirty="0" smtClean="0">
                <a:latin typeface="Calibri" panose="020F0502020204030204" pitchFamily="34" charset="0"/>
              </a:rPr>
              <a:t>1</a:t>
            </a:r>
            <a:r>
              <a:rPr lang="en-US" sz="1400" dirty="0" smtClean="0">
                <a:latin typeface="Calibri" panose="020F0502020204030204" pitchFamily="34" charset="0"/>
              </a:rPr>
              <a:t>, </a:t>
            </a:r>
            <a:r>
              <a:rPr lang="en-US" sz="1400" baseline="30000" dirty="0" smtClean="0">
                <a:latin typeface="Calibri" panose="020F0502020204030204" pitchFamily="34" charset="0"/>
              </a:rPr>
              <a:t> </a:t>
            </a:r>
            <a:r>
              <a:rPr lang="en-US" sz="1400" dirty="0">
                <a:latin typeface="Calibri" panose="020F0502020204030204" pitchFamily="34" charset="0"/>
              </a:rPr>
              <a:t>G. </a:t>
            </a:r>
            <a:r>
              <a:rPr lang="en-US" sz="1400" dirty="0" smtClean="0">
                <a:latin typeface="Calibri" panose="020F0502020204030204" pitchFamily="34" charset="0"/>
              </a:rPr>
              <a:t>Martin-Chassard</a:t>
            </a:r>
            <a:r>
              <a:rPr lang="en-US" sz="1400" baseline="30000" dirty="0" smtClean="0">
                <a:latin typeface="Calibri" panose="020F0502020204030204" pitchFamily="34" charset="0"/>
              </a:rPr>
              <a:t>1</a:t>
            </a:r>
            <a:r>
              <a:rPr lang="en-US" sz="1400" dirty="0" smtClean="0">
                <a:latin typeface="Calibri" panose="020F0502020204030204" pitchFamily="34" charset="0"/>
              </a:rPr>
              <a:t>,</a:t>
            </a:r>
            <a:r>
              <a:rPr lang="en-US" sz="1400" dirty="0">
                <a:latin typeface="Calibri" panose="020F0502020204030204" pitchFamily="34" charset="0"/>
              </a:rPr>
              <a:t> A. Dragone</a:t>
            </a:r>
            <a:r>
              <a:rPr lang="en-US" sz="1400" baseline="30000" dirty="0">
                <a:latin typeface="Calibri" panose="020F0502020204030204" pitchFamily="34" charset="0"/>
              </a:rPr>
              <a:t>2</a:t>
            </a:r>
            <a:r>
              <a:rPr lang="en-US" sz="1400" dirty="0">
                <a:latin typeface="Calibri" panose="020F0502020204030204" pitchFamily="34" charset="0"/>
              </a:rPr>
              <a:t>, B. Markovic</a:t>
            </a:r>
            <a:r>
              <a:rPr lang="en-US" sz="1400" baseline="30000" dirty="0">
                <a:latin typeface="Calibri" panose="020F0502020204030204" pitchFamily="34" charset="0"/>
              </a:rPr>
              <a:t>2 </a:t>
            </a:r>
            <a:r>
              <a:rPr lang="en-US" sz="1400" dirty="0">
                <a:latin typeface="Calibri" panose="020F0502020204030204" pitchFamily="34" charset="0"/>
              </a:rPr>
              <a:t>, L. Ruckman</a:t>
            </a:r>
            <a:r>
              <a:rPr lang="en-US" sz="1400" baseline="30000" dirty="0">
                <a:latin typeface="Calibri" panose="020F0502020204030204" pitchFamily="34" charset="0"/>
              </a:rPr>
              <a:t>2 </a:t>
            </a:r>
            <a:r>
              <a:rPr lang="en-US" sz="1400" dirty="0">
                <a:latin typeface="Calibri" panose="020F0502020204030204" pitchFamily="34" charset="0"/>
              </a:rPr>
              <a:t>, A. G. Schwartzman</a:t>
            </a:r>
            <a:r>
              <a:rPr lang="en-US" sz="1400" baseline="30000" dirty="0">
                <a:latin typeface="Calibri" panose="020F0502020204030204" pitchFamily="34" charset="0"/>
              </a:rPr>
              <a:t>2</a:t>
            </a:r>
            <a:r>
              <a:rPr lang="en-US" sz="1400" dirty="0">
                <a:latin typeface="Calibri" panose="020F0502020204030204" pitchFamily="34" charset="0"/>
              </a:rPr>
              <a:t>, D. Su</a:t>
            </a:r>
            <a:r>
              <a:rPr lang="en-US" sz="1400" baseline="30000" dirty="0">
                <a:latin typeface="Calibri" panose="020F0502020204030204" pitchFamily="34" charset="0"/>
              </a:rPr>
              <a:t>2</a:t>
            </a:r>
            <a:r>
              <a:rPr lang="en-US" sz="1400" dirty="0">
                <a:latin typeface="Calibri" panose="020F0502020204030204" pitchFamily="34" charset="0"/>
              </a:rPr>
              <a:t>,</a:t>
            </a:r>
            <a:r>
              <a:rPr lang="en-US" sz="1400" dirty="0" smtClean="0">
                <a:latin typeface="Calibri" panose="020F0502020204030204" pitchFamily="34" charset="0"/>
              </a:rPr>
              <a:t> </a:t>
            </a:r>
            <a:r>
              <a:rPr lang="en-US" sz="1400" dirty="0">
                <a:latin typeface="Calibri" panose="020F0502020204030204" pitchFamily="34" charset="0"/>
              </a:rPr>
              <a:t>C. Agapopoulou</a:t>
            </a:r>
            <a:r>
              <a:rPr lang="en-US" sz="1400" baseline="30000" dirty="0">
                <a:latin typeface="Calibri" panose="020F0502020204030204" pitchFamily="34" charset="0"/>
              </a:rPr>
              <a:t>3</a:t>
            </a:r>
            <a:r>
              <a:rPr lang="en-US" sz="1400" dirty="0">
                <a:latin typeface="Calibri" panose="020F0502020204030204" pitchFamily="34" charset="0"/>
              </a:rPr>
              <a:t>, N. Makovec</a:t>
            </a:r>
            <a:r>
              <a:rPr lang="en-US" sz="1400" baseline="30000" dirty="0">
                <a:latin typeface="Calibri" panose="020F0502020204030204" pitchFamily="34" charset="0"/>
              </a:rPr>
              <a:t>3</a:t>
            </a:r>
            <a:r>
              <a:rPr lang="en-US" sz="1400" dirty="0">
                <a:latin typeface="Calibri" panose="020F0502020204030204" pitchFamily="34" charset="0"/>
              </a:rPr>
              <a:t>, </a:t>
            </a:r>
            <a:r>
              <a:rPr lang="en-US" sz="1400" dirty="0" smtClean="0">
                <a:latin typeface="Calibri" panose="020F0502020204030204" pitchFamily="34" charset="0"/>
              </a:rPr>
              <a:t> </a:t>
            </a:r>
            <a:r>
              <a:rPr lang="en-US" sz="1400" dirty="0">
                <a:latin typeface="Calibri" panose="020F0502020204030204" pitchFamily="34" charset="0"/>
              </a:rPr>
              <a:t>S. Sacerdoti</a:t>
            </a:r>
            <a:r>
              <a:rPr lang="en-US" sz="1400" baseline="30000" dirty="0">
                <a:latin typeface="Calibri" panose="020F0502020204030204" pitchFamily="34" charset="0"/>
              </a:rPr>
              <a:t>3</a:t>
            </a:r>
            <a:r>
              <a:rPr lang="en-US" sz="1400" dirty="0">
                <a:latin typeface="Calibri" panose="020F0502020204030204" pitchFamily="34" charset="0"/>
              </a:rPr>
              <a:t>, L. Serin</a:t>
            </a:r>
            <a:r>
              <a:rPr lang="en-US" sz="1400" baseline="30000" dirty="0">
                <a:latin typeface="Calibri" panose="020F0502020204030204" pitchFamily="34" charset="0"/>
              </a:rPr>
              <a:t>3</a:t>
            </a:r>
            <a:r>
              <a:rPr lang="en-US" sz="1400" dirty="0">
                <a:latin typeface="Calibri" panose="020F0502020204030204" pitchFamily="34" charset="0"/>
              </a:rPr>
              <a:t>, </a:t>
            </a:r>
            <a:r>
              <a:rPr lang="en-US" sz="1400" dirty="0" smtClean="0">
                <a:latin typeface="Calibri" panose="020F0502020204030204" pitchFamily="34" charset="0"/>
              </a:rPr>
              <a:t>D</a:t>
            </a:r>
            <a:r>
              <a:rPr lang="en-US" sz="1400" dirty="0">
                <a:latin typeface="Calibri" panose="020F0502020204030204" pitchFamily="34" charset="0"/>
              </a:rPr>
              <a:t>. Gong</a:t>
            </a:r>
            <a:r>
              <a:rPr lang="en-US" sz="1400" baseline="30000" dirty="0">
                <a:latin typeface="Calibri" panose="020F0502020204030204" pitchFamily="34" charset="0"/>
              </a:rPr>
              <a:t>4</a:t>
            </a:r>
            <a:r>
              <a:rPr lang="en-US" sz="1400" dirty="0">
                <a:latin typeface="Calibri" panose="020F0502020204030204" pitchFamily="34" charset="0"/>
              </a:rPr>
              <a:t>, J. Ye</a:t>
            </a:r>
            <a:r>
              <a:rPr lang="en-US" sz="1400" baseline="30000" dirty="0">
                <a:latin typeface="Calibri" panose="020F0502020204030204" pitchFamily="34" charset="0"/>
              </a:rPr>
              <a:t>4</a:t>
            </a:r>
            <a:r>
              <a:rPr lang="en-US" sz="1400" dirty="0">
                <a:latin typeface="Calibri" panose="020F0502020204030204" pitchFamily="34" charset="0"/>
              </a:rPr>
              <a:t>, W. Zhou</a:t>
            </a:r>
            <a:r>
              <a:rPr lang="en-US" sz="1400" baseline="30000" dirty="0">
                <a:latin typeface="Calibri" panose="020F0502020204030204" pitchFamily="34" charset="0"/>
              </a:rPr>
              <a:t>4</a:t>
            </a:r>
            <a:endParaRPr lang="en-CA" sz="1400" dirty="0">
              <a:latin typeface="Calibri" panose="020F0502020204030204" pitchFamily="34" charset="0"/>
            </a:endParaRPr>
          </a:p>
          <a:p>
            <a:r>
              <a:rPr lang="en-US" sz="1800" i="1" dirty="0" smtClean="0"/>
              <a:t>TWEPP 2019</a:t>
            </a:r>
          </a:p>
        </p:txBody>
      </p:sp>
      <p:sp>
        <p:nvSpPr>
          <p:cNvPr id="5" name="Ana Henriques…"/>
          <p:cNvSpPr/>
          <p:nvPr/>
        </p:nvSpPr>
        <p:spPr>
          <a:xfrm>
            <a:off x="2052973" y="4152339"/>
            <a:ext cx="92396"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endParaRPr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8667" y="3844018"/>
            <a:ext cx="1550997" cy="1329426"/>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6424" y="4106428"/>
            <a:ext cx="933882" cy="771272"/>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1522" y="4187671"/>
            <a:ext cx="1614430" cy="701128"/>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0127" y="4068224"/>
            <a:ext cx="1492775" cy="862673"/>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018" y="289702"/>
            <a:ext cx="1832251" cy="964143"/>
          </a:xfrm>
          <a:prstGeom prst="rect">
            <a:avLst/>
          </a:prstGeom>
        </p:spPr>
      </p:pic>
      <p:pic>
        <p:nvPicPr>
          <p:cNvPr id="13" name="Image 12"/>
          <p:cNvPicPr>
            <a:picLocks noChangeAspect="1"/>
          </p:cNvPicPr>
          <p:nvPr/>
        </p:nvPicPr>
        <p:blipFill rotWithShape="1">
          <a:blip r:embed="rId8"/>
          <a:srcRect l="1473"/>
          <a:stretch/>
        </p:blipFill>
        <p:spPr>
          <a:xfrm>
            <a:off x="1731522" y="5355568"/>
            <a:ext cx="1564881" cy="889524"/>
          </a:xfrm>
          <a:prstGeom prst="rect">
            <a:avLst/>
          </a:prstGeom>
        </p:spPr>
      </p:pic>
      <p:pic>
        <p:nvPicPr>
          <p:cNvPr id="11" name="Image 10"/>
          <p:cNvPicPr>
            <a:picLocks noChangeAspect="1"/>
          </p:cNvPicPr>
          <p:nvPr/>
        </p:nvPicPr>
        <p:blipFill rotWithShape="1">
          <a:blip r:embed="rId9"/>
          <a:srcRect l="13710" t="10379" r="10702" b="12400"/>
          <a:stretch/>
        </p:blipFill>
        <p:spPr>
          <a:xfrm>
            <a:off x="9194800" y="5253471"/>
            <a:ext cx="1869440" cy="979230"/>
          </a:xfrm>
          <a:prstGeom prst="rect">
            <a:avLst/>
          </a:prstGeom>
        </p:spPr>
      </p:pic>
      <p:pic>
        <p:nvPicPr>
          <p:cNvPr id="12" name="Image 11" descr="Capture d’écr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8551" y="5396663"/>
            <a:ext cx="3692464" cy="742204"/>
          </a:xfrm>
          <a:prstGeom prst="rect">
            <a:avLst/>
          </a:prstGeom>
        </p:spPr>
      </p:pic>
      <p:pic>
        <p:nvPicPr>
          <p:cNvPr id="4" name="Imag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0588" y="5511152"/>
            <a:ext cx="1957286" cy="627715"/>
          </a:xfrm>
          <a:prstGeom prst="rect">
            <a:avLst/>
          </a:prstGeom>
        </p:spPr>
      </p:pic>
      <p:sp>
        <p:nvSpPr>
          <p:cNvPr id="15" name="Subtitle 5"/>
          <p:cNvSpPr txBox="1">
            <a:spLocks/>
          </p:cNvSpPr>
          <p:nvPr/>
        </p:nvSpPr>
        <p:spPr>
          <a:xfrm>
            <a:off x="1642722" y="4125332"/>
            <a:ext cx="346351" cy="303213"/>
          </a:xfrm>
          <a:prstGeom prst="rect">
            <a:avLst/>
          </a:prstGeom>
        </p:spPr>
        <p:txBody>
          <a:bodyPr vert="horz" lIns="0" tIns="0" rIns="0" bIns="0" rtlCol="0">
            <a:noAutofit/>
          </a:bodyPr>
          <a:lstStyle/>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r>
              <a:rPr kumimoji="0" lang="en-US" sz="1000" b="0" i="0" u="none" strike="noStrike" kern="1200" cap="none" spc="0" normalizeH="0" baseline="0" noProof="0" dirty="0" smtClean="0">
                <a:ln>
                  <a:noFill/>
                </a:ln>
                <a:solidFill>
                  <a:schemeClr val="tx1"/>
                </a:solidFill>
                <a:effectLst/>
                <a:uLnTx/>
                <a:uFillTx/>
                <a:latin typeface="Calibri" panose="020F0502020204030204" pitchFamily="34" charset="0"/>
                <a:cs typeface="Arial" pitchFamily="34" charset="0"/>
              </a:rPr>
              <a:t>1</a:t>
            </a:r>
            <a:endParaRPr kumimoji="0" lang="en-CA" sz="1000" b="0" i="0" u="none" strike="noStrike" kern="1200" cap="none" spc="0" normalizeH="0" baseline="0" noProof="0" dirty="0" smtClean="0">
              <a:ln>
                <a:noFill/>
              </a:ln>
              <a:solidFill>
                <a:schemeClr val="tx1"/>
              </a:solidFill>
              <a:effectLst/>
              <a:uLnTx/>
              <a:uFillTx/>
              <a:latin typeface="Calibri" panose="020F0502020204030204" pitchFamily="34" charset="0"/>
              <a:cs typeface="Arial" pitchFamily="34" charset="0"/>
            </a:endParaRPr>
          </a:p>
        </p:txBody>
      </p:sp>
      <p:sp>
        <p:nvSpPr>
          <p:cNvPr id="16" name="Subtitle 5"/>
          <p:cNvSpPr txBox="1">
            <a:spLocks/>
          </p:cNvSpPr>
          <p:nvPr/>
        </p:nvSpPr>
        <p:spPr>
          <a:xfrm>
            <a:off x="3918467" y="4122668"/>
            <a:ext cx="346351" cy="303213"/>
          </a:xfrm>
          <a:prstGeom prst="rect">
            <a:avLst/>
          </a:prstGeom>
        </p:spPr>
        <p:txBody>
          <a:bodyPr vert="horz" lIns="0" tIns="0" rIns="0" bIns="0" rtlCol="0">
            <a:noAutofit/>
          </a:bodyPr>
          <a:lstStyle/>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r>
              <a:rPr kumimoji="0" lang="en-US" sz="1000" b="0" i="0" u="none" strike="noStrike" kern="1200" cap="none" spc="0" normalizeH="0" baseline="0" noProof="0" dirty="0" smtClean="0">
                <a:ln>
                  <a:noFill/>
                </a:ln>
                <a:solidFill>
                  <a:schemeClr val="tx1"/>
                </a:solidFill>
                <a:effectLst/>
                <a:uLnTx/>
                <a:uFillTx/>
                <a:latin typeface="Calibri" panose="020F0502020204030204" pitchFamily="34" charset="0"/>
                <a:cs typeface="Arial" pitchFamily="34" charset="0"/>
              </a:rPr>
              <a:t>2</a:t>
            </a:r>
            <a:endParaRPr kumimoji="0" lang="en-CA" sz="1000" b="0" i="0" u="none" strike="noStrike" kern="1200" cap="none" spc="0" normalizeH="0" baseline="0" noProof="0" dirty="0" smtClean="0">
              <a:ln>
                <a:noFill/>
              </a:ln>
              <a:solidFill>
                <a:schemeClr val="tx1"/>
              </a:solidFill>
              <a:effectLst/>
              <a:uLnTx/>
              <a:uFillTx/>
              <a:latin typeface="Calibri" panose="020F0502020204030204" pitchFamily="34" charset="0"/>
              <a:cs typeface="Arial" pitchFamily="34" charset="0"/>
            </a:endParaRPr>
          </a:p>
        </p:txBody>
      </p:sp>
      <p:sp>
        <p:nvSpPr>
          <p:cNvPr id="17" name="Subtitle 5"/>
          <p:cNvSpPr txBox="1">
            <a:spLocks/>
          </p:cNvSpPr>
          <p:nvPr/>
        </p:nvSpPr>
        <p:spPr>
          <a:xfrm>
            <a:off x="7026227" y="4027441"/>
            <a:ext cx="346351" cy="303213"/>
          </a:xfrm>
          <a:prstGeom prst="rect">
            <a:avLst/>
          </a:prstGeom>
        </p:spPr>
        <p:txBody>
          <a:bodyPr vert="horz" lIns="0" tIns="0" rIns="0" bIns="0" rtlCol="0">
            <a:noAutofit/>
          </a:bodyPr>
          <a:lstStyle/>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r>
              <a:rPr lang="en-US" sz="1000" dirty="0">
                <a:latin typeface="Calibri" panose="020F0502020204030204" pitchFamily="34" charset="0"/>
                <a:cs typeface="Arial" pitchFamily="34" charset="0"/>
              </a:rPr>
              <a:t>3</a:t>
            </a:r>
            <a:endParaRPr kumimoji="0" lang="en-CA" sz="1000" b="0" i="0" u="none" strike="noStrike" kern="1200" cap="none" spc="0" normalizeH="0" baseline="0" noProof="0" dirty="0" smtClean="0">
              <a:ln>
                <a:noFill/>
              </a:ln>
              <a:solidFill>
                <a:schemeClr val="tx1"/>
              </a:solidFill>
              <a:effectLst/>
              <a:uLnTx/>
              <a:uFillTx/>
              <a:latin typeface="Calibri" panose="020F0502020204030204" pitchFamily="34" charset="0"/>
              <a:cs typeface="Arial" pitchFamily="34" charset="0"/>
            </a:endParaRPr>
          </a:p>
        </p:txBody>
      </p:sp>
      <p:sp>
        <p:nvSpPr>
          <p:cNvPr id="18" name="Subtitle 5"/>
          <p:cNvSpPr txBox="1">
            <a:spLocks/>
          </p:cNvSpPr>
          <p:nvPr/>
        </p:nvSpPr>
        <p:spPr>
          <a:xfrm>
            <a:off x="9480105" y="3979192"/>
            <a:ext cx="346351" cy="303213"/>
          </a:xfrm>
          <a:prstGeom prst="rect">
            <a:avLst/>
          </a:prstGeom>
        </p:spPr>
        <p:txBody>
          <a:bodyPr vert="horz" lIns="0" tIns="0" rIns="0" bIns="0" rtlCol="0">
            <a:noAutofit/>
          </a:bodyPr>
          <a:lstStyle/>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r>
              <a:rPr lang="en-US" sz="1000" dirty="0" smtClean="0">
                <a:latin typeface="Calibri" panose="020F0502020204030204" pitchFamily="34" charset="0"/>
                <a:cs typeface="Arial" pitchFamily="34" charset="0"/>
              </a:rPr>
              <a:t>4</a:t>
            </a:r>
            <a:endParaRPr kumimoji="0" lang="en-CA" sz="1000" b="0" i="0" u="none" strike="noStrike" kern="1200" cap="none" spc="0" normalizeH="0" baseline="0" noProof="0" dirty="0" smtClean="0">
              <a:ln>
                <a:noFill/>
              </a:ln>
              <a:solidFill>
                <a:schemeClr val="tx1"/>
              </a:solidFill>
              <a:effectLst/>
              <a:uLnTx/>
              <a:uFillTx/>
              <a:latin typeface="Calibri" panose="020F0502020204030204" pitchFamily="34" charset="0"/>
              <a:cs typeface="Arial" pitchFamily="34" charset="0"/>
            </a:endParaRPr>
          </a:p>
        </p:txBody>
      </p:sp>
    </p:spTree>
    <p:extLst>
      <p:ext uri="{BB962C8B-B14F-4D97-AF65-F5344CB8AC3E}">
        <p14:creationId xmlns:p14="http://schemas.microsoft.com/office/powerpoint/2010/main" val="1813391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ALTIROC1</a:t>
            </a:r>
            <a:endParaRPr lang="en-US"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10</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823" y="1028016"/>
            <a:ext cx="2842651" cy="2982896"/>
          </a:xfrm>
          <a:prstGeom prst="rect">
            <a:avLst/>
          </a:prstGeom>
        </p:spPr>
      </p:pic>
      <p:cxnSp>
        <p:nvCxnSpPr>
          <p:cNvPr id="7" name="Connecteur droit avec flèche 6"/>
          <p:cNvCxnSpPr/>
          <p:nvPr/>
        </p:nvCxnSpPr>
        <p:spPr>
          <a:xfrm flipV="1">
            <a:off x="1010300" y="941149"/>
            <a:ext cx="2903174" cy="5254"/>
          </a:xfrm>
          <a:prstGeom prst="straightConnector1">
            <a:avLst/>
          </a:prstGeom>
          <a:ln w="254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H="1" flipV="1">
            <a:off x="950963" y="941149"/>
            <a:ext cx="13575" cy="2923481"/>
          </a:xfrm>
          <a:prstGeom prst="straightConnector1">
            <a:avLst/>
          </a:prstGeom>
          <a:ln w="254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rot="16200000">
            <a:off x="213277" y="2619963"/>
            <a:ext cx="960519" cy="369332"/>
          </a:xfrm>
          <a:prstGeom prst="rect">
            <a:avLst/>
          </a:prstGeom>
          <a:noFill/>
        </p:spPr>
        <p:txBody>
          <a:bodyPr wrap="none" rtlCol="0">
            <a:spAutoFit/>
          </a:bodyPr>
          <a:lstStyle/>
          <a:p>
            <a:r>
              <a:rPr lang="fr-FR" dirty="0" smtClean="0"/>
              <a:t>~ 8 mm</a:t>
            </a:r>
            <a:endParaRPr lang="fr-FR" dirty="0"/>
          </a:p>
        </p:txBody>
      </p:sp>
      <p:sp>
        <p:nvSpPr>
          <p:cNvPr id="10" name="ZoneTexte 9"/>
          <p:cNvSpPr txBox="1"/>
          <p:nvPr/>
        </p:nvSpPr>
        <p:spPr>
          <a:xfrm>
            <a:off x="944333" y="563312"/>
            <a:ext cx="1787669" cy="369332"/>
          </a:xfrm>
          <a:prstGeom prst="rect">
            <a:avLst/>
          </a:prstGeom>
          <a:noFill/>
        </p:spPr>
        <p:txBody>
          <a:bodyPr wrap="none" rtlCol="0">
            <a:spAutoFit/>
          </a:bodyPr>
          <a:lstStyle/>
          <a:p>
            <a:r>
              <a:rPr lang="fr-FR" b="1" dirty="0" smtClean="0"/>
              <a:t>Altiroc1 </a:t>
            </a:r>
            <a:r>
              <a:rPr lang="fr-FR" b="1" dirty="0" err="1" smtClean="0"/>
              <a:t>layout</a:t>
            </a:r>
            <a:endParaRPr lang="fr-FR" b="1" dirty="0"/>
          </a:p>
        </p:txBody>
      </p:sp>
      <p:cxnSp>
        <p:nvCxnSpPr>
          <p:cNvPr id="11" name="Connecteur droit avec flèche 10"/>
          <p:cNvCxnSpPr/>
          <p:nvPr/>
        </p:nvCxnSpPr>
        <p:spPr>
          <a:xfrm flipV="1">
            <a:off x="3237278" y="2585401"/>
            <a:ext cx="3210053" cy="20395"/>
          </a:xfrm>
          <a:prstGeom prst="straightConnector1">
            <a:avLst/>
          </a:prstGeom>
          <a:ln w="73025" cmpd="sng">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5314177" y="4017213"/>
            <a:ext cx="3397020" cy="923330"/>
          </a:xfrm>
          <a:prstGeom prst="rect">
            <a:avLst/>
          </a:prstGeom>
          <a:noFill/>
        </p:spPr>
        <p:txBody>
          <a:bodyPr wrap="none" rtlCol="0">
            <a:spAutoFit/>
          </a:bodyPr>
          <a:lstStyle/>
          <a:p>
            <a:r>
              <a:rPr lang="fr-FR" b="1" dirty="0" err="1" smtClean="0">
                <a:solidFill>
                  <a:srgbClr val="FF0000"/>
                </a:solidFill>
              </a:rPr>
              <a:t>Submission</a:t>
            </a:r>
            <a:r>
              <a:rPr lang="fr-FR" b="1" dirty="0" smtClean="0">
                <a:solidFill>
                  <a:srgbClr val="FF0000"/>
                </a:solidFill>
              </a:rPr>
              <a:t> : </a:t>
            </a:r>
          </a:p>
          <a:p>
            <a:r>
              <a:rPr lang="fr-FR" b="1" dirty="0" smtClean="0">
                <a:solidFill>
                  <a:srgbClr val="FF0000"/>
                </a:solidFill>
              </a:rPr>
              <a:t>V1  13 </a:t>
            </a:r>
            <a:r>
              <a:rPr lang="fr-FR" b="1" dirty="0" err="1" smtClean="0">
                <a:solidFill>
                  <a:srgbClr val="FF0000"/>
                </a:solidFill>
              </a:rPr>
              <a:t>June</a:t>
            </a:r>
            <a:r>
              <a:rPr lang="fr-FR" b="1" dirty="0" smtClean="0">
                <a:solidFill>
                  <a:srgbClr val="FF0000"/>
                </a:solidFill>
              </a:rPr>
              <a:t> 2018, V2  March </a:t>
            </a:r>
            <a:r>
              <a:rPr lang="fr-FR" b="1" dirty="0">
                <a:solidFill>
                  <a:srgbClr val="FF0000"/>
                </a:solidFill>
              </a:rPr>
              <a:t>2019</a:t>
            </a:r>
          </a:p>
          <a:p>
            <a:endParaRPr lang="fr-FR" b="1" dirty="0" smtClean="0">
              <a:solidFill>
                <a:srgbClr val="FF0000"/>
              </a:solidFill>
            </a:endParaRP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9418" y="664217"/>
            <a:ext cx="3028317" cy="3191023"/>
          </a:xfrm>
          <a:prstGeom prst="rect">
            <a:avLst/>
          </a:prstGeom>
        </p:spPr>
      </p:pic>
      <p:pic>
        <p:nvPicPr>
          <p:cNvPr id="15" name="Image 14"/>
          <p:cNvPicPr>
            <a:picLocks noChangeAspect="1"/>
          </p:cNvPicPr>
          <p:nvPr/>
        </p:nvPicPr>
        <p:blipFill rotWithShape="1">
          <a:blip r:embed="rId4" cstate="print">
            <a:extLst>
              <a:ext uri="{28A0092B-C50C-407E-A947-70E740481C1C}">
                <a14:useLocalDpi xmlns:a14="http://schemas.microsoft.com/office/drawing/2010/main" val="0"/>
              </a:ext>
            </a:extLst>
          </a:blip>
          <a:srcRect l="26888" t="2410" r="21888"/>
          <a:stretch/>
        </p:blipFill>
        <p:spPr>
          <a:xfrm>
            <a:off x="999601" y="4037369"/>
            <a:ext cx="3096417" cy="2703223"/>
          </a:xfrm>
          <a:prstGeom prst="rect">
            <a:avLst/>
          </a:prstGeom>
        </p:spPr>
      </p:pic>
      <p:grpSp>
        <p:nvGrpSpPr>
          <p:cNvPr id="16" name="Groupe 15"/>
          <p:cNvGrpSpPr/>
          <p:nvPr/>
        </p:nvGrpSpPr>
        <p:grpSpPr>
          <a:xfrm>
            <a:off x="999600" y="4445817"/>
            <a:ext cx="477473" cy="2109995"/>
            <a:chOff x="6271317" y="4419360"/>
            <a:chExt cx="477473" cy="2109995"/>
          </a:xfrm>
        </p:grpSpPr>
        <p:sp>
          <p:nvSpPr>
            <p:cNvPr id="17" name="ZoneTexte 16"/>
            <p:cNvSpPr txBox="1"/>
            <p:nvPr/>
          </p:nvSpPr>
          <p:spPr>
            <a:xfrm>
              <a:off x="6271318" y="4419360"/>
              <a:ext cx="471219" cy="307777"/>
            </a:xfrm>
            <a:prstGeom prst="rect">
              <a:avLst/>
            </a:prstGeom>
            <a:noFill/>
          </p:spPr>
          <p:txBody>
            <a:bodyPr wrap="none" rtlCol="0">
              <a:spAutoFit/>
            </a:bodyPr>
            <a:lstStyle/>
            <a:p>
              <a:r>
                <a:rPr lang="fr-FR" sz="1400" dirty="0" smtClean="0">
                  <a:solidFill>
                    <a:schemeClr val="bg1">
                      <a:lumMod val="95000"/>
                    </a:schemeClr>
                  </a:solidFill>
                </a:rPr>
                <a:t>VPA</a:t>
              </a:r>
              <a:endParaRPr lang="fr-FR" sz="1400" dirty="0">
                <a:solidFill>
                  <a:schemeClr val="bg1">
                    <a:lumMod val="95000"/>
                  </a:schemeClr>
                </a:solidFill>
              </a:endParaRPr>
            </a:p>
          </p:txBody>
        </p:sp>
        <p:sp>
          <p:nvSpPr>
            <p:cNvPr id="18" name="ZoneTexte 17"/>
            <p:cNvSpPr txBox="1"/>
            <p:nvPr/>
          </p:nvSpPr>
          <p:spPr>
            <a:xfrm>
              <a:off x="6277571" y="4885412"/>
              <a:ext cx="471219" cy="307777"/>
            </a:xfrm>
            <a:prstGeom prst="rect">
              <a:avLst/>
            </a:prstGeom>
            <a:noFill/>
          </p:spPr>
          <p:txBody>
            <a:bodyPr wrap="none" rtlCol="0">
              <a:spAutoFit/>
            </a:bodyPr>
            <a:lstStyle/>
            <a:p>
              <a:r>
                <a:rPr lang="fr-FR" sz="1400" dirty="0" smtClean="0">
                  <a:solidFill>
                    <a:schemeClr val="bg1">
                      <a:lumMod val="95000"/>
                    </a:schemeClr>
                  </a:solidFill>
                </a:rPr>
                <a:t>VPA</a:t>
              </a:r>
              <a:endParaRPr lang="fr-FR" sz="1400" dirty="0">
                <a:solidFill>
                  <a:schemeClr val="bg1">
                    <a:lumMod val="95000"/>
                  </a:schemeClr>
                </a:solidFill>
              </a:endParaRPr>
            </a:p>
          </p:txBody>
        </p:sp>
        <p:sp>
          <p:nvSpPr>
            <p:cNvPr id="19" name="ZoneTexte 18"/>
            <p:cNvSpPr txBox="1"/>
            <p:nvPr/>
          </p:nvSpPr>
          <p:spPr>
            <a:xfrm>
              <a:off x="6271317" y="5329832"/>
              <a:ext cx="471219" cy="307777"/>
            </a:xfrm>
            <a:prstGeom prst="rect">
              <a:avLst/>
            </a:prstGeom>
            <a:noFill/>
          </p:spPr>
          <p:txBody>
            <a:bodyPr wrap="none" rtlCol="0">
              <a:spAutoFit/>
            </a:bodyPr>
            <a:lstStyle/>
            <a:p>
              <a:r>
                <a:rPr lang="fr-FR" sz="1400" dirty="0" smtClean="0">
                  <a:solidFill>
                    <a:schemeClr val="bg1">
                      <a:lumMod val="95000"/>
                    </a:schemeClr>
                  </a:solidFill>
                </a:rPr>
                <a:t>VPA</a:t>
              </a:r>
              <a:endParaRPr lang="fr-FR" sz="1400" dirty="0">
                <a:solidFill>
                  <a:schemeClr val="bg1">
                    <a:lumMod val="95000"/>
                  </a:schemeClr>
                </a:solidFill>
              </a:endParaRPr>
            </a:p>
          </p:txBody>
        </p:sp>
        <p:sp>
          <p:nvSpPr>
            <p:cNvPr id="20" name="ZoneTexte 19"/>
            <p:cNvSpPr txBox="1"/>
            <p:nvPr/>
          </p:nvSpPr>
          <p:spPr>
            <a:xfrm>
              <a:off x="6271317" y="5798792"/>
              <a:ext cx="471219" cy="307777"/>
            </a:xfrm>
            <a:prstGeom prst="rect">
              <a:avLst/>
            </a:prstGeom>
            <a:noFill/>
          </p:spPr>
          <p:txBody>
            <a:bodyPr wrap="none" rtlCol="0">
              <a:spAutoFit/>
            </a:bodyPr>
            <a:lstStyle/>
            <a:p>
              <a:r>
                <a:rPr lang="fr-FR" sz="1400" dirty="0" smtClean="0">
                  <a:solidFill>
                    <a:schemeClr val="bg1">
                      <a:lumMod val="95000"/>
                    </a:schemeClr>
                  </a:solidFill>
                </a:rPr>
                <a:t>VPA</a:t>
              </a:r>
              <a:endParaRPr lang="fr-FR" sz="1400" dirty="0">
                <a:solidFill>
                  <a:schemeClr val="bg1">
                    <a:lumMod val="95000"/>
                  </a:schemeClr>
                </a:solidFill>
              </a:endParaRPr>
            </a:p>
          </p:txBody>
        </p:sp>
        <p:sp>
          <p:nvSpPr>
            <p:cNvPr id="21" name="ZoneTexte 20"/>
            <p:cNvSpPr txBox="1"/>
            <p:nvPr/>
          </p:nvSpPr>
          <p:spPr>
            <a:xfrm>
              <a:off x="6271317" y="6221578"/>
              <a:ext cx="471219" cy="307777"/>
            </a:xfrm>
            <a:prstGeom prst="rect">
              <a:avLst/>
            </a:prstGeom>
            <a:noFill/>
          </p:spPr>
          <p:txBody>
            <a:bodyPr wrap="none" rtlCol="0">
              <a:spAutoFit/>
            </a:bodyPr>
            <a:lstStyle/>
            <a:p>
              <a:r>
                <a:rPr lang="fr-FR" sz="1400" dirty="0" smtClean="0">
                  <a:solidFill>
                    <a:schemeClr val="bg1">
                      <a:lumMod val="95000"/>
                    </a:schemeClr>
                  </a:solidFill>
                </a:rPr>
                <a:t>VPA</a:t>
              </a:r>
              <a:endParaRPr lang="fr-FR" sz="1400" dirty="0">
                <a:solidFill>
                  <a:schemeClr val="bg1">
                    <a:lumMod val="95000"/>
                  </a:schemeClr>
                </a:solidFill>
              </a:endParaRPr>
            </a:p>
          </p:txBody>
        </p:sp>
      </p:grpSp>
      <p:grpSp>
        <p:nvGrpSpPr>
          <p:cNvPr id="22" name="Groupe 21"/>
          <p:cNvGrpSpPr/>
          <p:nvPr/>
        </p:nvGrpSpPr>
        <p:grpSpPr>
          <a:xfrm>
            <a:off x="1547621" y="4455091"/>
            <a:ext cx="477473" cy="2109995"/>
            <a:chOff x="6271317" y="4419360"/>
            <a:chExt cx="477473" cy="2109995"/>
          </a:xfrm>
        </p:grpSpPr>
        <p:sp>
          <p:nvSpPr>
            <p:cNvPr id="23" name="ZoneTexte 22"/>
            <p:cNvSpPr txBox="1"/>
            <p:nvPr/>
          </p:nvSpPr>
          <p:spPr>
            <a:xfrm>
              <a:off x="6271318" y="4419360"/>
              <a:ext cx="471219" cy="307777"/>
            </a:xfrm>
            <a:prstGeom prst="rect">
              <a:avLst/>
            </a:prstGeom>
            <a:noFill/>
          </p:spPr>
          <p:txBody>
            <a:bodyPr wrap="none" rtlCol="0">
              <a:spAutoFit/>
            </a:bodyPr>
            <a:lstStyle/>
            <a:p>
              <a:r>
                <a:rPr lang="fr-FR" sz="1400" dirty="0" smtClean="0">
                  <a:solidFill>
                    <a:schemeClr val="bg1">
                      <a:lumMod val="95000"/>
                    </a:schemeClr>
                  </a:solidFill>
                </a:rPr>
                <a:t>VPA</a:t>
              </a:r>
              <a:endParaRPr lang="fr-FR" sz="1400" dirty="0">
                <a:solidFill>
                  <a:schemeClr val="bg1">
                    <a:lumMod val="95000"/>
                  </a:schemeClr>
                </a:solidFill>
              </a:endParaRPr>
            </a:p>
          </p:txBody>
        </p:sp>
        <p:sp>
          <p:nvSpPr>
            <p:cNvPr id="24" name="ZoneTexte 23"/>
            <p:cNvSpPr txBox="1"/>
            <p:nvPr/>
          </p:nvSpPr>
          <p:spPr>
            <a:xfrm>
              <a:off x="6277571" y="4885412"/>
              <a:ext cx="471219" cy="307777"/>
            </a:xfrm>
            <a:prstGeom prst="rect">
              <a:avLst/>
            </a:prstGeom>
            <a:noFill/>
          </p:spPr>
          <p:txBody>
            <a:bodyPr wrap="none" rtlCol="0">
              <a:spAutoFit/>
            </a:bodyPr>
            <a:lstStyle/>
            <a:p>
              <a:r>
                <a:rPr lang="fr-FR" sz="1400" dirty="0" smtClean="0">
                  <a:solidFill>
                    <a:schemeClr val="bg1">
                      <a:lumMod val="95000"/>
                    </a:schemeClr>
                  </a:solidFill>
                </a:rPr>
                <a:t>VPA</a:t>
              </a:r>
              <a:endParaRPr lang="fr-FR" sz="1400" dirty="0">
                <a:solidFill>
                  <a:schemeClr val="bg1">
                    <a:lumMod val="95000"/>
                  </a:schemeClr>
                </a:solidFill>
              </a:endParaRPr>
            </a:p>
          </p:txBody>
        </p:sp>
        <p:sp>
          <p:nvSpPr>
            <p:cNvPr id="25" name="ZoneTexte 24"/>
            <p:cNvSpPr txBox="1"/>
            <p:nvPr/>
          </p:nvSpPr>
          <p:spPr>
            <a:xfrm>
              <a:off x="6271317" y="5329832"/>
              <a:ext cx="471219" cy="307777"/>
            </a:xfrm>
            <a:prstGeom prst="rect">
              <a:avLst/>
            </a:prstGeom>
            <a:noFill/>
          </p:spPr>
          <p:txBody>
            <a:bodyPr wrap="none" rtlCol="0">
              <a:spAutoFit/>
            </a:bodyPr>
            <a:lstStyle/>
            <a:p>
              <a:r>
                <a:rPr lang="fr-FR" sz="1400" dirty="0" smtClean="0">
                  <a:solidFill>
                    <a:schemeClr val="bg1">
                      <a:lumMod val="95000"/>
                    </a:schemeClr>
                  </a:solidFill>
                </a:rPr>
                <a:t>VPA</a:t>
              </a:r>
              <a:endParaRPr lang="fr-FR" sz="1400" dirty="0">
                <a:solidFill>
                  <a:schemeClr val="bg1">
                    <a:lumMod val="95000"/>
                  </a:schemeClr>
                </a:solidFill>
              </a:endParaRPr>
            </a:p>
          </p:txBody>
        </p:sp>
        <p:sp>
          <p:nvSpPr>
            <p:cNvPr id="26" name="ZoneTexte 25"/>
            <p:cNvSpPr txBox="1"/>
            <p:nvPr/>
          </p:nvSpPr>
          <p:spPr>
            <a:xfrm>
              <a:off x="6271317" y="5798792"/>
              <a:ext cx="471219" cy="307777"/>
            </a:xfrm>
            <a:prstGeom prst="rect">
              <a:avLst/>
            </a:prstGeom>
            <a:noFill/>
          </p:spPr>
          <p:txBody>
            <a:bodyPr wrap="none" rtlCol="0">
              <a:spAutoFit/>
            </a:bodyPr>
            <a:lstStyle/>
            <a:p>
              <a:r>
                <a:rPr lang="fr-FR" sz="1400" dirty="0" smtClean="0">
                  <a:solidFill>
                    <a:schemeClr val="bg1">
                      <a:lumMod val="95000"/>
                    </a:schemeClr>
                  </a:solidFill>
                </a:rPr>
                <a:t>VPA</a:t>
              </a:r>
              <a:endParaRPr lang="fr-FR" sz="1400" dirty="0">
                <a:solidFill>
                  <a:schemeClr val="bg1">
                    <a:lumMod val="95000"/>
                  </a:schemeClr>
                </a:solidFill>
              </a:endParaRPr>
            </a:p>
          </p:txBody>
        </p:sp>
        <p:sp>
          <p:nvSpPr>
            <p:cNvPr id="27" name="ZoneTexte 26"/>
            <p:cNvSpPr txBox="1"/>
            <p:nvPr/>
          </p:nvSpPr>
          <p:spPr>
            <a:xfrm>
              <a:off x="6271317" y="6221578"/>
              <a:ext cx="471219" cy="307777"/>
            </a:xfrm>
            <a:prstGeom prst="rect">
              <a:avLst/>
            </a:prstGeom>
            <a:noFill/>
          </p:spPr>
          <p:txBody>
            <a:bodyPr wrap="none" rtlCol="0">
              <a:spAutoFit/>
            </a:bodyPr>
            <a:lstStyle/>
            <a:p>
              <a:r>
                <a:rPr lang="fr-FR" sz="1400" dirty="0" smtClean="0">
                  <a:solidFill>
                    <a:schemeClr val="bg1">
                      <a:lumMod val="95000"/>
                    </a:schemeClr>
                  </a:solidFill>
                </a:rPr>
                <a:t>VPA</a:t>
              </a:r>
              <a:endParaRPr lang="fr-FR" sz="1400" dirty="0">
                <a:solidFill>
                  <a:schemeClr val="bg1">
                    <a:lumMod val="95000"/>
                  </a:schemeClr>
                </a:solidFill>
              </a:endParaRPr>
            </a:p>
          </p:txBody>
        </p:sp>
      </p:grpSp>
      <p:grpSp>
        <p:nvGrpSpPr>
          <p:cNvPr id="28" name="Groupe 27"/>
          <p:cNvGrpSpPr/>
          <p:nvPr/>
        </p:nvGrpSpPr>
        <p:grpSpPr>
          <a:xfrm>
            <a:off x="2095642" y="4474491"/>
            <a:ext cx="477473" cy="2109995"/>
            <a:chOff x="6271317" y="4419360"/>
            <a:chExt cx="477473" cy="2109995"/>
          </a:xfrm>
        </p:grpSpPr>
        <p:sp>
          <p:nvSpPr>
            <p:cNvPr id="29" name="ZoneTexte 28"/>
            <p:cNvSpPr txBox="1"/>
            <p:nvPr/>
          </p:nvSpPr>
          <p:spPr>
            <a:xfrm>
              <a:off x="6271318" y="4419360"/>
              <a:ext cx="471219" cy="307777"/>
            </a:xfrm>
            <a:prstGeom prst="rect">
              <a:avLst/>
            </a:prstGeom>
            <a:noFill/>
          </p:spPr>
          <p:txBody>
            <a:bodyPr wrap="none" rtlCol="0">
              <a:spAutoFit/>
            </a:bodyPr>
            <a:lstStyle/>
            <a:p>
              <a:r>
                <a:rPr lang="fr-FR" sz="1400" dirty="0" smtClean="0">
                  <a:solidFill>
                    <a:schemeClr val="bg1">
                      <a:lumMod val="95000"/>
                    </a:schemeClr>
                  </a:solidFill>
                </a:rPr>
                <a:t>VPA</a:t>
              </a:r>
              <a:endParaRPr lang="fr-FR" sz="1400" dirty="0">
                <a:solidFill>
                  <a:schemeClr val="bg1">
                    <a:lumMod val="95000"/>
                  </a:schemeClr>
                </a:solidFill>
              </a:endParaRPr>
            </a:p>
          </p:txBody>
        </p:sp>
        <p:sp>
          <p:nvSpPr>
            <p:cNvPr id="30" name="ZoneTexte 29"/>
            <p:cNvSpPr txBox="1"/>
            <p:nvPr/>
          </p:nvSpPr>
          <p:spPr>
            <a:xfrm>
              <a:off x="6277571" y="4885412"/>
              <a:ext cx="471219" cy="307777"/>
            </a:xfrm>
            <a:prstGeom prst="rect">
              <a:avLst/>
            </a:prstGeom>
            <a:noFill/>
          </p:spPr>
          <p:txBody>
            <a:bodyPr wrap="none" rtlCol="0">
              <a:spAutoFit/>
            </a:bodyPr>
            <a:lstStyle/>
            <a:p>
              <a:r>
                <a:rPr lang="fr-FR" sz="1400" dirty="0" smtClean="0">
                  <a:solidFill>
                    <a:schemeClr val="bg1">
                      <a:lumMod val="95000"/>
                    </a:schemeClr>
                  </a:solidFill>
                </a:rPr>
                <a:t>VPA</a:t>
              </a:r>
              <a:endParaRPr lang="fr-FR" sz="1400" dirty="0">
                <a:solidFill>
                  <a:schemeClr val="bg1">
                    <a:lumMod val="95000"/>
                  </a:schemeClr>
                </a:solidFill>
              </a:endParaRPr>
            </a:p>
          </p:txBody>
        </p:sp>
        <p:sp>
          <p:nvSpPr>
            <p:cNvPr id="31" name="ZoneTexte 30"/>
            <p:cNvSpPr txBox="1"/>
            <p:nvPr/>
          </p:nvSpPr>
          <p:spPr>
            <a:xfrm>
              <a:off x="6271317" y="5329832"/>
              <a:ext cx="471219" cy="307777"/>
            </a:xfrm>
            <a:prstGeom prst="rect">
              <a:avLst/>
            </a:prstGeom>
            <a:noFill/>
          </p:spPr>
          <p:txBody>
            <a:bodyPr wrap="none" rtlCol="0">
              <a:spAutoFit/>
            </a:bodyPr>
            <a:lstStyle/>
            <a:p>
              <a:r>
                <a:rPr lang="fr-FR" sz="1400" dirty="0" smtClean="0">
                  <a:solidFill>
                    <a:schemeClr val="bg1">
                      <a:lumMod val="95000"/>
                    </a:schemeClr>
                  </a:solidFill>
                </a:rPr>
                <a:t>VPA</a:t>
              </a:r>
              <a:endParaRPr lang="fr-FR" sz="1400" dirty="0">
                <a:solidFill>
                  <a:schemeClr val="bg1">
                    <a:lumMod val="95000"/>
                  </a:schemeClr>
                </a:solidFill>
              </a:endParaRPr>
            </a:p>
          </p:txBody>
        </p:sp>
        <p:sp>
          <p:nvSpPr>
            <p:cNvPr id="32" name="ZoneTexte 31"/>
            <p:cNvSpPr txBox="1"/>
            <p:nvPr/>
          </p:nvSpPr>
          <p:spPr>
            <a:xfrm>
              <a:off x="6271317" y="5798792"/>
              <a:ext cx="471219" cy="307777"/>
            </a:xfrm>
            <a:prstGeom prst="rect">
              <a:avLst/>
            </a:prstGeom>
            <a:noFill/>
          </p:spPr>
          <p:txBody>
            <a:bodyPr wrap="none" rtlCol="0">
              <a:spAutoFit/>
            </a:bodyPr>
            <a:lstStyle/>
            <a:p>
              <a:r>
                <a:rPr lang="fr-FR" sz="1400" dirty="0" smtClean="0">
                  <a:solidFill>
                    <a:schemeClr val="bg1">
                      <a:lumMod val="95000"/>
                    </a:schemeClr>
                  </a:solidFill>
                </a:rPr>
                <a:t>VPA</a:t>
              </a:r>
              <a:endParaRPr lang="fr-FR" sz="1400" dirty="0">
                <a:solidFill>
                  <a:schemeClr val="bg1">
                    <a:lumMod val="95000"/>
                  </a:schemeClr>
                </a:solidFill>
              </a:endParaRPr>
            </a:p>
          </p:txBody>
        </p:sp>
        <p:sp>
          <p:nvSpPr>
            <p:cNvPr id="33" name="ZoneTexte 32"/>
            <p:cNvSpPr txBox="1"/>
            <p:nvPr/>
          </p:nvSpPr>
          <p:spPr>
            <a:xfrm>
              <a:off x="6271317" y="6221578"/>
              <a:ext cx="471219" cy="307777"/>
            </a:xfrm>
            <a:prstGeom prst="rect">
              <a:avLst/>
            </a:prstGeom>
            <a:noFill/>
          </p:spPr>
          <p:txBody>
            <a:bodyPr wrap="none" rtlCol="0">
              <a:spAutoFit/>
            </a:bodyPr>
            <a:lstStyle/>
            <a:p>
              <a:r>
                <a:rPr lang="fr-FR" sz="1400" dirty="0" smtClean="0">
                  <a:solidFill>
                    <a:schemeClr val="bg1">
                      <a:lumMod val="95000"/>
                    </a:schemeClr>
                  </a:solidFill>
                </a:rPr>
                <a:t>VPA</a:t>
              </a:r>
              <a:endParaRPr lang="fr-FR" sz="1400" dirty="0">
                <a:solidFill>
                  <a:schemeClr val="bg1">
                    <a:lumMod val="95000"/>
                  </a:schemeClr>
                </a:solidFill>
              </a:endParaRPr>
            </a:p>
          </p:txBody>
        </p:sp>
      </p:grpSp>
      <p:grpSp>
        <p:nvGrpSpPr>
          <p:cNvPr id="34" name="Groupe 33"/>
          <p:cNvGrpSpPr/>
          <p:nvPr/>
        </p:nvGrpSpPr>
        <p:grpSpPr>
          <a:xfrm>
            <a:off x="2676896" y="4481395"/>
            <a:ext cx="362442" cy="2109995"/>
            <a:chOff x="7948613" y="4454938"/>
            <a:chExt cx="362442" cy="2109995"/>
          </a:xfrm>
        </p:grpSpPr>
        <p:sp>
          <p:nvSpPr>
            <p:cNvPr id="35" name="ZoneTexte 34"/>
            <p:cNvSpPr txBox="1"/>
            <p:nvPr/>
          </p:nvSpPr>
          <p:spPr>
            <a:xfrm>
              <a:off x="7948614" y="4454938"/>
              <a:ext cx="356188" cy="307777"/>
            </a:xfrm>
            <a:prstGeom prst="rect">
              <a:avLst/>
            </a:prstGeom>
            <a:noFill/>
          </p:spPr>
          <p:txBody>
            <a:bodyPr wrap="none" rtlCol="0">
              <a:spAutoFit/>
            </a:bodyPr>
            <a:lstStyle/>
            <a:p>
              <a:r>
                <a:rPr lang="fr-FR" sz="1400" dirty="0" smtClean="0">
                  <a:solidFill>
                    <a:schemeClr val="bg1">
                      <a:lumMod val="95000"/>
                    </a:schemeClr>
                  </a:solidFill>
                </a:rPr>
                <a:t>TZ</a:t>
              </a:r>
              <a:endParaRPr lang="fr-FR" sz="1400" dirty="0">
                <a:solidFill>
                  <a:schemeClr val="bg1">
                    <a:lumMod val="95000"/>
                  </a:schemeClr>
                </a:solidFill>
              </a:endParaRPr>
            </a:p>
          </p:txBody>
        </p:sp>
        <p:sp>
          <p:nvSpPr>
            <p:cNvPr id="36" name="ZoneTexte 35"/>
            <p:cNvSpPr txBox="1"/>
            <p:nvPr/>
          </p:nvSpPr>
          <p:spPr>
            <a:xfrm>
              <a:off x="7954867" y="4920990"/>
              <a:ext cx="356188" cy="307777"/>
            </a:xfrm>
            <a:prstGeom prst="rect">
              <a:avLst/>
            </a:prstGeom>
            <a:noFill/>
          </p:spPr>
          <p:txBody>
            <a:bodyPr wrap="none" rtlCol="0">
              <a:spAutoFit/>
            </a:bodyPr>
            <a:lstStyle/>
            <a:p>
              <a:r>
                <a:rPr lang="fr-FR" sz="1400" dirty="0" smtClean="0">
                  <a:solidFill>
                    <a:schemeClr val="bg1">
                      <a:lumMod val="95000"/>
                    </a:schemeClr>
                  </a:solidFill>
                </a:rPr>
                <a:t>TZ</a:t>
              </a:r>
              <a:endParaRPr lang="fr-FR" sz="1400" dirty="0">
                <a:solidFill>
                  <a:schemeClr val="bg1">
                    <a:lumMod val="95000"/>
                  </a:schemeClr>
                </a:solidFill>
              </a:endParaRPr>
            </a:p>
          </p:txBody>
        </p:sp>
        <p:sp>
          <p:nvSpPr>
            <p:cNvPr id="37" name="ZoneTexte 36"/>
            <p:cNvSpPr txBox="1"/>
            <p:nvPr/>
          </p:nvSpPr>
          <p:spPr>
            <a:xfrm>
              <a:off x="7948613" y="5365410"/>
              <a:ext cx="356188" cy="307777"/>
            </a:xfrm>
            <a:prstGeom prst="rect">
              <a:avLst/>
            </a:prstGeom>
            <a:noFill/>
          </p:spPr>
          <p:txBody>
            <a:bodyPr wrap="none" rtlCol="0">
              <a:spAutoFit/>
            </a:bodyPr>
            <a:lstStyle/>
            <a:p>
              <a:r>
                <a:rPr lang="fr-FR" sz="1400" dirty="0" smtClean="0">
                  <a:solidFill>
                    <a:schemeClr val="bg1">
                      <a:lumMod val="95000"/>
                    </a:schemeClr>
                  </a:solidFill>
                </a:rPr>
                <a:t>TZ</a:t>
              </a:r>
              <a:endParaRPr lang="fr-FR" sz="1400" dirty="0">
                <a:solidFill>
                  <a:schemeClr val="bg1">
                    <a:lumMod val="95000"/>
                  </a:schemeClr>
                </a:solidFill>
              </a:endParaRPr>
            </a:p>
          </p:txBody>
        </p:sp>
        <p:sp>
          <p:nvSpPr>
            <p:cNvPr id="38" name="ZoneTexte 37"/>
            <p:cNvSpPr txBox="1"/>
            <p:nvPr/>
          </p:nvSpPr>
          <p:spPr>
            <a:xfrm>
              <a:off x="7948613" y="5834370"/>
              <a:ext cx="356188" cy="307777"/>
            </a:xfrm>
            <a:prstGeom prst="rect">
              <a:avLst/>
            </a:prstGeom>
            <a:noFill/>
          </p:spPr>
          <p:txBody>
            <a:bodyPr wrap="none" rtlCol="0">
              <a:spAutoFit/>
            </a:bodyPr>
            <a:lstStyle/>
            <a:p>
              <a:r>
                <a:rPr lang="fr-FR" sz="1400" dirty="0" smtClean="0">
                  <a:solidFill>
                    <a:schemeClr val="bg1">
                      <a:lumMod val="95000"/>
                    </a:schemeClr>
                  </a:solidFill>
                </a:rPr>
                <a:t>TZ</a:t>
              </a:r>
              <a:endParaRPr lang="fr-FR" sz="1400" dirty="0">
                <a:solidFill>
                  <a:schemeClr val="bg1">
                    <a:lumMod val="95000"/>
                  </a:schemeClr>
                </a:solidFill>
              </a:endParaRPr>
            </a:p>
          </p:txBody>
        </p:sp>
        <p:sp>
          <p:nvSpPr>
            <p:cNvPr id="39" name="ZoneTexte 38"/>
            <p:cNvSpPr txBox="1"/>
            <p:nvPr/>
          </p:nvSpPr>
          <p:spPr>
            <a:xfrm>
              <a:off x="7948613" y="6257156"/>
              <a:ext cx="356188" cy="307777"/>
            </a:xfrm>
            <a:prstGeom prst="rect">
              <a:avLst/>
            </a:prstGeom>
            <a:noFill/>
          </p:spPr>
          <p:txBody>
            <a:bodyPr wrap="none" rtlCol="0">
              <a:spAutoFit/>
            </a:bodyPr>
            <a:lstStyle/>
            <a:p>
              <a:r>
                <a:rPr lang="fr-FR" sz="1400" dirty="0" smtClean="0">
                  <a:solidFill>
                    <a:schemeClr val="bg1">
                      <a:lumMod val="95000"/>
                    </a:schemeClr>
                  </a:solidFill>
                </a:rPr>
                <a:t>TZ</a:t>
              </a:r>
              <a:endParaRPr lang="fr-FR" sz="1400" dirty="0">
                <a:solidFill>
                  <a:schemeClr val="bg1">
                    <a:lumMod val="95000"/>
                  </a:schemeClr>
                </a:solidFill>
              </a:endParaRPr>
            </a:p>
          </p:txBody>
        </p:sp>
      </p:grpSp>
      <p:grpSp>
        <p:nvGrpSpPr>
          <p:cNvPr id="40" name="Groupe 39"/>
          <p:cNvGrpSpPr/>
          <p:nvPr/>
        </p:nvGrpSpPr>
        <p:grpSpPr>
          <a:xfrm>
            <a:off x="3280692" y="4486570"/>
            <a:ext cx="362442" cy="2109995"/>
            <a:chOff x="7948613" y="4454938"/>
            <a:chExt cx="362442" cy="2109995"/>
          </a:xfrm>
        </p:grpSpPr>
        <p:sp>
          <p:nvSpPr>
            <p:cNvPr id="41" name="ZoneTexte 40"/>
            <p:cNvSpPr txBox="1"/>
            <p:nvPr/>
          </p:nvSpPr>
          <p:spPr>
            <a:xfrm>
              <a:off x="7948614" y="4454938"/>
              <a:ext cx="356188" cy="307777"/>
            </a:xfrm>
            <a:prstGeom prst="rect">
              <a:avLst/>
            </a:prstGeom>
            <a:noFill/>
          </p:spPr>
          <p:txBody>
            <a:bodyPr wrap="none" rtlCol="0">
              <a:spAutoFit/>
            </a:bodyPr>
            <a:lstStyle/>
            <a:p>
              <a:r>
                <a:rPr lang="fr-FR" sz="1400" dirty="0" smtClean="0">
                  <a:solidFill>
                    <a:schemeClr val="bg1">
                      <a:lumMod val="95000"/>
                    </a:schemeClr>
                  </a:solidFill>
                </a:rPr>
                <a:t>TZ</a:t>
              </a:r>
              <a:endParaRPr lang="fr-FR" sz="1400" dirty="0">
                <a:solidFill>
                  <a:schemeClr val="bg1">
                    <a:lumMod val="95000"/>
                  </a:schemeClr>
                </a:solidFill>
              </a:endParaRPr>
            </a:p>
          </p:txBody>
        </p:sp>
        <p:sp>
          <p:nvSpPr>
            <p:cNvPr id="42" name="ZoneTexte 41"/>
            <p:cNvSpPr txBox="1"/>
            <p:nvPr/>
          </p:nvSpPr>
          <p:spPr>
            <a:xfrm>
              <a:off x="7954867" y="4920990"/>
              <a:ext cx="356188" cy="307777"/>
            </a:xfrm>
            <a:prstGeom prst="rect">
              <a:avLst/>
            </a:prstGeom>
            <a:noFill/>
          </p:spPr>
          <p:txBody>
            <a:bodyPr wrap="none" rtlCol="0">
              <a:spAutoFit/>
            </a:bodyPr>
            <a:lstStyle/>
            <a:p>
              <a:r>
                <a:rPr lang="fr-FR" sz="1400" dirty="0" smtClean="0">
                  <a:solidFill>
                    <a:schemeClr val="bg1">
                      <a:lumMod val="95000"/>
                    </a:schemeClr>
                  </a:solidFill>
                </a:rPr>
                <a:t>TZ</a:t>
              </a:r>
              <a:endParaRPr lang="fr-FR" sz="1400" dirty="0">
                <a:solidFill>
                  <a:schemeClr val="bg1">
                    <a:lumMod val="95000"/>
                  </a:schemeClr>
                </a:solidFill>
              </a:endParaRPr>
            </a:p>
          </p:txBody>
        </p:sp>
        <p:sp>
          <p:nvSpPr>
            <p:cNvPr id="43" name="ZoneTexte 42"/>
            <p:cNvSpPr txBox="1"/>
            <p:nvPr/>
          </p:nvSpPr>
          <p:spPr>
            <a:xfrm>
              <a:off x="7948613" y="5365410"/>
              <a:ext cx="356188" cy="307777"/>
            </a:xfrm>
            <a:prstGeom prst="rect">
              <a:avLst/>
            </a:prstGeom>
            <a:noFill/>
          </p:spPr>
          <p:txBody>
            <a:bodyPr wrap="none" rtlCol="0">
              <a:spAutoFit/>
            </a:bodyPr>
            <a:lstStyle/>
            <a:p>
              <a:r>
                <a:rPr lang="fr-FR" sz="1400" dirty="0" smtClean="0">
                  <a:solidFill>
                    <a:schemeClr val="bg1">
                      <a:lumMod val="95000"/>
                    </a:schemeClr>
                  </a:solidFill>
                </a:rPr>
                <a:t>TZ</a:t>
              </a:r>
              <a:endParaRPr lang="fr-FR" sz="1400" dirty="0">
                <a:solidFill>
                  <a:schemeClr val="bg1">
                    <a:lumMod val="95000"/>
                  </a:schemeClr>
                </a:solidFill>
              </a:endParaRPr>
            </a:p>
          </p:txBody>
        </p:sp>
        <p:sp>
          <p:nvSpPr>
            <p:cNvPr id="44" name="ZoneTexte 43"/>
            <p:cNvSpPr txBox="1"/>
            <p:nvPr/>
          </p:nvSpPr>
          <p:spPr>
            <a:xfrm>
              <a:off x="7948613" y="5834370"/>
              <a:ext cx="356188" cy="307777"/>
            </a:xfrm>
            <a:prstGeom prst="rect">
              <a:avLst/>
            </a:prstGeom>
            <a:noFill/>
          </p:spPr>
          <p:txBody>
            <a:bodyPr wrap="none" rtlCol="0">
              <a:spAutoFit/>
            </a:bodyPr>
            <a:lstStyle/>
            <a:p>
              <a:r>
                <a:rPr lang="fr-FR" sz="1400" dirty="0" smtClean="0">
                  <a:solidFill>
                    <a:schemeClr val="bg1">
                      <a:lumMod val="95000"/>
                    </a:schemeClr>
                  </a:solidFill>
                </a:rPr>
                <a:t>TZ</a:t>
              </a:r>
              <a:endParaRPr lang="fr-FR" sz="1400" dirty="0">
                <a:solidFill>
                  <a:schemeClr val="bg1">
                    <a:lumMod val="95000"/>
                  </a:schemeClr>
                </a:solidFill>
              </a:endParaRPr>
            </a:p>
          </p:txBody>
        </p:sp>
        <p:sp>
          <p:nvSpPr>
            <p:cNvPr id="45" name="ZoneTexte 44"/>
            <p:cNvSpPr txBox="1"/>
            <p:nvPr/>
          </p:nvSpPr>
          <p:spPr>
            <a:xfrm>
              <a:off x="7948613" y="6257156"/>
              <a:ext cx="356188" cy="307777"/>
            </a:xfrm>
            <a:prstGeom prst="rect">
              <a:avLst/>
            </a:prstGeom>
            <a:noFill/>
          </p:spPr>
          <p:txBody>
            <a:bodyPr wrap="none" rtlCol="0">
              <a:spAutoFit/>
            </a:bodyPr>
            <a:lstStyle/>
            <a:p>
              <a:r>
                <a:rPr lang="fr-FR" sz="1400" dirty="0" smtClean="0">
                  <a:solidFill>
                    <a:schemeClr val="bg1">
                      <a:lumMod val="95000"/>
                    </a:schemeClr>
                  </a:solidFill>
                </a:rPr>
                <a:t>TZ</a:t>
              </a:r>
              <a:endParaRPr lang="fr-FR" sz="1400" dirty="0">
                <a:solidFill>
                  <a:schemeClr val="bg1">
                    <a:lumMod val="95000"/>
                  </a:schemeClr>
                </a:solidFill>
              </a:endParaRPr>
            </a:p>
          </p:txBody>
        </p:sp>
      </p:grpSp>
      <p:sp>
        <p:nvSpPr>
          <p:cNvPr id="46" name="ZoneTexte 45"/>
          <p:cNvSpPr txBox="1"/>
          <p:nvPr/>
        </p:nvSpPr>
        <p:spPr>
          <a:xfrm>
            <a:off x="4233367" y="2150132"/>
            <a:ext cx="1937582" cy="369332"/>
          </a:xfrm>
          <a:prstGeom prst="rect">
            <a:avLst/>
          </a:prstGeom>
          <a:noFill/>
        </p:spPr>
        <p:txBody>
          <a:bodyPr wrap="none" rtlCol="0">
            <a:spAutoFit/>
          </a:bodyPr>
          <a:lstStyle/>
          <a:p>
            <a:r>
              <a:rPr lang="fr-FR" dirty="0" smtClean="0"/>
              <a:t>ZOOM of one pixel</a:t>
            </a:r>
            <a:endParaRPr lang="fr-FR" dirty="0"/>
          </a:p>
        </p:txBody>
      </p:sp>
      <p:sp>
        <p:nvSpPr>
          <p:cNvPr id="47" name="ZoneTexte 46"/>
          <p:cNvSpPr txBox="1"/>
          <p:nvPr/>
        </p:nvSpPr>
        <p:spPr>
          <a:xfrm>
            <a:off x="5326683" y="4947023"/>
            <a:ext cx="6429902" cy="923330"/>
          </a:xfrm>
          <a:prstGeom prst="rect">
            <a:avLst/>
          </a:prstGeom>
          <a:noFill/>
        </p:spPr>
        <p:txBody>
          <a:bodyPr wrap="none" rtlCol="0">
            <a:spAutoFit/>
          </a:bodyPr>
          <a:lstStyle/>
          <a:p>
            <a:r>
              <a:rPr lang="fr-FR" dirty="0" smtClean="0"/>
              <a:t>VPA: Voltage </a:t>
            </a:r>
            <a:r>
              <a:rPr lang="fr-FR" dirty="0" err="1" smtClean="0"/>
              <a:t>preamp</a:t>
            </a:r>
            <a:endParaRPr lang="fr-FR" dirty="0" smtClean="0"/>
          </a:p>
          <a:p>
            <a:r>
              <a:rPr lang="fr-FR" dirty="0" smtClean="0"/>
              <a:t>TZ: </a:t>
            </a:r>
            <a:r>
              <a:rPr lang="fr-FR" dirty="0" err="1" smtClean="0"/>
              <a:t>Transimpedance</a:t>
            </a:r>
            <a:r>
              <a:rPr lang="fr-FR" dirty="0" smtClean="0"/>
              <a:t> </a:t>
            </a:r>
            <a:r>
              <a:rPr lang="fr-FR" dirty="0" err="1" smtClean="0"/>
              <a:t>preamp</a:t>
            </a:r>
            <a:endParaRPr lang="fr-FR" dirty="0" smtClean="0"/>
          </a:p>
          <a:p>
            <a:r>
              <a:rPr lang="fr-FR" b="1" dirty="0" err="1" smtClean="0"/>
              <a:t>Measurements</a:t>
            </a:r>
            <a:r>
              <a:rPr lang="fr-FR" b="1" dirty="0" smtClean="0"/>
              <a:t> </a:t>
            </a:r>
            <a:r>
              <a:rPr lang="fr-FR" b="1" dirty="0" err="1" smtClean="0"/>
              <a:t>shown</a:t>
            </a:r>
            <a:r>
              <a:rPr lang="fr-FR" b="1" dirty="0" smtClean="0"/>
              <a:t> in </a:t>
            </a:r>
            <a:r>
              <a:rPr lang="fr-FR" b="1" dirty="0" err="1" smtClean="0"/>
              <a:t>this</a:t>
            </a:r>
            <a:r>
              <a:rPr lang="fr-FR" b="1" dirty="0" smtClean="0"/>
              <a:t> </a:t>
            </a:r>
            <a:r>
              <a:rPr lang="fr-FR" b="1" dirty="0" err="1" smtClean="0"/>
              <a:t>presentation</a:t>
            </a:r>
            <a:r>
              <a:rPr lang="fr-FR" b="1" dirty="0" smtClean="0"/>
              <a:t> </a:t>
            </a:r>
            <a:r>
              <a:rPr lang="fr-FR" b="1" dirty="0" err="1" smtClean="0"/>
              <a:t>only</a:t>
            </a:r>
            <a:r>
              <a:rPr lang="fr-FR" b="1" dirty="0" smtClean="0"/>
              <a:t> </a:t>
            </a:r>
            <a:r>
              <a:rPr lang="fr-FR" b="1" dirty="0" err="1" smtClean="0"/>
              <a:t>with</a:t>
            </a:r>
            <a:r>
              <a:rPr lang="fr-FR" b="1" dirty="0" smtClean="0"/>
              <a:t> VPA </a:t>
            </a:r>
            <a:endParaRPr lang="fr-FR" b="1" dirty="0"/>
          </a:p>
        </p:txBody>
      </p:sp>
    </p:spTree>
    <p:extLst>
      <p:ext uri="{BB962C8B-B14F-4D97-AF65-F5344CB8AC3E}">
        <p14:creationId xmlns:p14="http://schemas.microsoft.com/office/powerpoint/2010/main" val="2000161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SETUP for ALTIROC1 </a:t>
            </a:r>
            <a:r>
              <a:rPr lang="fr-FR" dirty="0" err="1"/>
              <a:t>measurements</a:t>
            </a:r>
            <a:endParaRPr lang="en-US"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11</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6" name="Espace réservé du contenu 11" descr="Capture d’écran"/>
          <p:cNvPicPr>
            <a:picLocks noGrp="1" noChangeAspect="1"/>
          </p:cNvPicPr>
          <p:nvPr>
            <p:ph idx="1"/>
          </p:nvPr>
        </p:nvPicPr>
        <p:blipFill rotWithShape="1">
          <a:blip r:embed="rId2">
            <a:extLst>
              <a:ext uri="{28A0092B-C50C-407E-A947-70E740481C1C}">
                <a14:useLocalDpi xmlns:a14="http://schemas.microsoft.com/office/drawing/2010/main" val="0"/>
              </a:ext>
            </a:extLst>
          </a:blip>
          <a:srcRect t="1385" r="430"/>
          <a:stretch/>
        </p:blipFill>
        <p:spPr>
          <a:xfrm>
            <a:off x="4411743" y="1481864"/>
            <a:ext cx="7563006" cy="4821945"/>
          </a:xfrm>
        </p:spPr>
      </p:pic>
      <p:pic>
        <p:nvPicPr>
          <p:cNvPr id="7" name="Espace réservé du contenu 5"/>
          <p:cNvPicPr>
            <a:picLocks noChangeAspect="1"/>
          </p:cNvPicPr>
          <p:nvPr/>
        </p:nvPicPr>
        <p:blipFill rotWithShape="1">
          <a:blip r:embed="rId3" cstate="print">
            <a:extLst>
              <a:ext uri="{28A0092B-C50C-407E-A947-70E740481C1C}">
                <a14:useLocalDpi xmlns:a14="http://schemas.microsoft.com/office/drawing/2010/main" val="0"/>
              </a:ext>
            </a:extLst>
          </a:blip>
          <a:srcRect b="1452"/>
          <a:stretch/>
        </p:blipFill>
        <p:spPr bwMode="auto">
          <a:xfrm>
            <a:off x="0" y="2329580"/>
            <a:ext cx="4474942" cy="385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l="11145" r="15107" b="2913"/>
          <a:stretch/>
        </p:blipFill>
        <p:spPr>
          <a:xfrm>
            <a:off x="598659" y="914554"/>
            <a:ext cx="1335086" cy="1318186"/>
          </a:xfrm>
          <a:prstGeom prst="rect">
            <a:avLst/>
          </a:prstGeom>
        </p:spPr>
      </p:pic>
      <p:cxnSp>
        <p:nvCxnSpPr>
          <p:cNvPr id="9" name="Connecteur droit avec flèche 8"/>
          <p:cNvCxnSpPr/>
          <p:nvPr/>
        </p:nvCxnSpPr>
        <p:spPr>
          <a:xfrm>
            <a:off x="1266203" y="2230434"/>
            <a:ext cx="667542" cy="203451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43397" y="1334776"/>
            <a:ext cx="1326004" cy="369332"/>
          </a:xfrm>
          <a:prstGeom prst="rect">
            <a:avLst/>
          </a:prstGeom>
          <a:noFill/>
        </p:spPr>
        <p:txBody>
          <a:bodyPr wrap="none" rtlCol="0">
            <a:spAutoFit/>
          </a:bodyPr>
          <a:lstStyle/>
          <a:p>
            <a:r>
              <a:rPr lang="fr-FR" dirty="0" smtClean="0"/>
              <a:t>Altiroc1 die</a:t>
            </a:r>
            <a:endParaRPr lang="fr-FR" dirty="0"/>
          </a:p>
        </p:txBody>
      </p:sp>
      <p:sp>
        <p:nvSpPr>
          <p:cNvPr id="12" name="ZoneTexte 11"/>
          <p:cNvSpPr txBox="1"/>
          <p:nvPr/>
        </p:nvSpPr>
        <p:spPr>
          <a:xfrm>
            <a:off x="1926487" y="1724482"/>
            <a:ext cx="1840119" cy="369332"/>
          </a:xfrm>
          <a:prstGeom prst="rect">
            <a:avLst/>
          </a:prstGeom>
          <a:noFill/>
        </p:spPr>
        <p:txBody>
          <a:bodyPr wrap="none" rtlCol="0">
            <a:spAutoFit/>
          </a:bodyPr>
          <a:lstStyle/>
          <a:p>
            <a:r>
              <a:rPr lang="fr-FR" i="1" dirty="0" err="1" smtClean="0"/>
              <a:t>Wire</a:t>
            </a:r>
            <a:r>
              <a:rPr lang="fr-FR" i="1" dirty="0" smtClean="0"/>
              <a:t> </a:t>
            </a:r>
            <a:r>
              <a:rPr lang="fr-FR" i="1" dirty="0" err="1" smtClean="0"/>
              <a:t>bonding</a:t>
            </a:r>
            <a:r>
              <a:rPr lang="fr-FR" i="1" dirty="0" smtClean="0"/>
              <a:t> @</a:t>
            </a:r>
            <a:endParaRPr lang="fr-FR" i="1" dirty="0"/>
          </a:p>
        </p:txBody>
      </p:sp>
      <p:sp>
        <p:nvSpPr>
          <p:cNvPr id="3" name="Rectangle 2"/>
          <p:cNvSpPr/>
          <p:nvPr/>
        </p:nvSpPr>
        <p:spPr>
          <a:xfrm>
            <a:off x="11322996" y="5963055"/>
            <a:ext cx="603115" cy="32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rotWithShape="1">
          <a:blip r:embed="rId5"/>
          <a:srcRect l="1473"/>
          <a:stretch/>
        </p:blipFill>
        <p:spPr>
          <a:xfrm>
            <a:off x="3766606" y="1622703"/>
            <a:ext cx="956013" cy="543426"/>
          </a:xfrm>
          <a:prstGeom prst="rect">
            <a:avLst/>
          </a:prstGeom>
        </p:spPr>
      </p:pic>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8394" y="6229408"/>
            <a:ext cx="1218153" cy="529030"/>
          </a:xfrm>
          <a:prstGeom prst="rect">
            <a:avLst/>
          </a:prstGeom>
        </p:spPr>
      </p:pic>
      <p:pic>
        <p:nvPicPr>
          <p:cNvPr id="16" name="Image 15"/>
          <p:cNvPicPr>
            <a:picLocks noChangeAspect="1"/>
          </p:cNvPicPr>
          <p:nvPr/>
        </p:nvPicPr>
        <p:blipFill rotWithShape="1">
          <a:blip r:embed="rId7" cstate="print">
            <a:extLst>
              <a:ext uri="{28A0092B-C50C-407E-A947-70E740481C1C}">
                <a14:useLocalDpi xmlns:a14="http://schemas.microsoft.com/office/drawing/2010/main" val="0"/>
              </a:ext>
            </a:extLst>
          </a:blip>
          <a:srcRect t="27598" b="31426"/>
          <a:stretch/>
        </p:blipFill>
        <p:spPr>
          <a:xfrm>
            <a:off x="7875988" y="6160851"/>
            <a:ext cx="1550997" cy="544749"/>
          </a:xfrm>
          <a:prstGeom prst="rect">
            <a:avLst/>
          </a:prstGeom>
        </p:spPr>
      </p:pic>
    </p:spTree>
    <p:extLst>
      <p:ext uri="{BB962C8B-B14F-4D97-AF65-F5344CB8AC3E}">
        <p14:creationId xmlns:p14="http://schemas.microsoft.com/office/powerpoint/2010/main" val="1896910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ALTIROC1 TOA measurement setup </a:t>
            </a: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12</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3027" y="829371"/>
            <a:ext cx="4317871" cy="3006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7"/>
          <p:cNvSpPr txBox="1">
            <a:spLocks noChangeArrowheads="1"/>
          </p:cNvSpPr>
          <p:nvPr/>
        </p:nvSpPr>
        <p:spPr bwMode="auto">
          <a:xfrm>
            <a:off x="183383" y="829371"/>
            <a:ext cx="8086857" cy="1742140"/>
          </a:xfrm>
          <a:prstGeom prst="rect">
            <a:avLst/>
          </a:prstGeom>
          <a:noFill/>
          <a:ln w="9525">
            <a:noFill/>
            <a:miter lim="800000"/>
            <a:headEnd/>
            <a:tailEnd/>
          </a:ln>
        </p:spPr>
        <p:txBody>
          <a:bodyPr wrap="square" lIns="121917" tIns="60958" rIns="121917" bIns="60958">
            <a:spAutoFit/>
          </a:bodyPr>
          <a:lstStyle/>
          <a:p>
            <a:pPr marL="228594" indent="-228594">
              <a:lnSpc>
                <a:spcPct val="150000"/>
              </a:lnSpc>
              <a:buClr>
                <a:srgbClr val="A4001D"/>
              </a:buClr>
              <a:buFont typeface="Arial" panose="020B0604020202020204" pitchFamily="34" charset="0"/>
              <a:buChar char="•"/>
            </a:pPr>
            <a:r>
              <a:rPr lang="en-US" dirty="0">
                <a:latin typeface="Calibri" panose="020F0502020204030204" pitchFamily="34" charset="0"/>
              </a:rPr>
              <a:t>Injection of charge </a:t>
            </a:r>
            <a:r>
              <a:rPr lang="en-US" dirty="0" smtClean="0">
                <a:latin typeface="Calibri" panose="020F0502020204030204" pitchFamily="34" charset="0"/>
              </a:rPr>
              <a:t>(0 </a:t>
            </a:r>
            <a:r>
              <a:rPr lang="en-US" dirty="0" err="1" smtClean="0">
                <a:latin typeface="Calibri" panose="020F0502020204030204" pitchFamily="34" charset="0"/>
              </a:rPr>
              <a:t>fC</a:t>
            </a:r>
            <a:r>
              <a:rPr lang="en-US" dirty="0" smtClean="0">
                <a:latin typeface="Calibri" panose="020F0502020204030204" pitchFamily="34" charset="0"/>
              </a:rPr>
              <a:t> up to 50 </a:t>
            </a:r>
            <a:r>
              <a:rPr lang="en-US" dirty="0" err="1" smtClean="0">
                <a:latin typeface="Calibri" panose="020F0502020204030204" pitchFamily="34" charset="0"/>
              </a:rPr>
              <a:t>fC</a:t>
            </a:r>
            <a:r>
              <a:rPr lang="en-US" dirty="0" smtClean="0">
                <a:latin typeface="Calibri" panose="020F0502020204030204" pitchFamily="34" charset="0"/>
              </a:rPr>
              <a:t>) using </a:t>
            </a:r>
            <a:r>
              <a:rPr lang="en-US" dirty="0">
                <a:latin typeface="Calibri" panose="020F0502020204030204" pitchFamily="34" charset="0"/>
              </a:rPr>
              <a:t>the ASIC internal </a:t>
            </a:r>
            <a:r>
              <a:rPr lang="en-US" dirty="0" err="1">
                <a:latin typeface="Calibri" panose="020F0502020204030204" pitchFamily="34" charset="0"/>
              </a:rPr>
              <a:t>pulser</a:t>
            </a:r>
            <a:r>
              <a:rPr lang="en-US" dirty="0">
                <a:latin typeface="Calibri" panose="020F0502020204030204" pitchFamily="34" charset="0"/>
              </a:rPr>
              <a:t> controlled by </a:t>
            </a:r>
            <a:r>
              <a:rPr lang="en-US" b="1" dirty="0" err="1">
                <a:latin typeface="Calibri" panose="020F0502020204030204" pitchFamily="34" charset="0"/>
              </a:rPr>
              <a:t>cmd_pulse</a:t>
            </a:r>
            <a:r>
              <a:rPr lang="en-US" dirty="0">
                <a:latin typeface="Calibri" panose="020F0502020204030204" pitchFamily="34" charset="0"/>
              </a:rPr>
              <a:t> input </a:t>
            </a:r>
          </a:p>
          <a:p>
            <a:pPr marL="228594" indent="-228594">
              <a:lnSpc>
                <a:spcPct val="150000"/>
              </a:lnSpc>
              <a:buClr>
                <a:srgbClr val="A4001D"/>
              </a:buClr>
              <a:buFont typeface="Arial" panose="020B0604020202020204" pitchFamily="34" charset="0"/>
              <a:buChar char="•"/>
            </a:pPr>
            <a:r>
              <a:rPr lang="en-US" b="1" dirty="0" err="1">
                <a:latin typeface="Calibri" panose="020F0502020204030204" pitchFamily="34" charset="0"/>
              </a:rPr>
              <a:t>cmd_pulse</a:t>
            </a:r>
            <a:r>
              <a:rPr lang="en-US" dirty="0">
                <a:latin typeface="Calibri" panose="020F0502020204030204" pitchFamily="34" charset="0"/>
              </a:rPr>
              <a:t> signal generated by the FPGA, synchronous to 40 MHz </a:t>
            </a:r>
            <a:r>
              <a:rPr lang="en-US" dirty="0" smtClean="0">
                <a:latin typeface="Calibri" panose="020F0502020204030204" pitchFamily="34" charset="0"/>
              </a:rPr>
              <a:t>clock</a:t>
            </a:r>
          </a:p>
          <a:p>
            <a:pPr marL="228594" indent="-228594">
              <a:lnSpc>
                <a:spcPct val="150000"/>
              </a:lnSpc>
              <a:buClr>
                <a:srgbClr val="A4001D"/>
              </a:buClr>
              <a:buFont typeface="Arial" panose="020B0604020202020204" pitchFamily="34" charset="0"/>
              <a:buChar char="•"/>
            </a:pPr>
            <a:r>
              <a:rPr lang="en-US" b="1" dirty="0" smtClean="0">
                <a:latin typeface="Calibri" panose="020F0502020204030204" pitchFamily="34" charset="0"/>
              </a:rPr>
              <a:t>External trigger </a:t>
            </a:r>
            <a:r>
              <a:rPr lang="en-US" dirty="0" smtClean="0">
                <a:latin typeface="Calibri" panose="020F0502020204030204" pitchFamily="34" charset="0"/>
              </a:rPr>
              <a:t>pulse to characterize the TOT TDC alone (as well as TOA TDC)</a:t>
            </a:r>
            <a:endParaRPr lang="en-US" dirty="0">
              <a:latin typeface="Calibri" panose="020F0502020204030204" pitchFamily="34" charset="0"/>
            </a:endParaRPr>
          </a:p>
        </p:txBody>
      </p:sp>
      <p:cxnSp>
        <p:nvCxnSpPr>
          <p:cNvPr id="8" name="Straight Arrow Connector 7"/>
          <p:cNvCxnSpPr/>
          <p:nvPr/>
        </p:nvCxnSpPr>
        <p:spPr>
          <a:xfrm flipV="1">
            <a:off x="1398693" y="3835400"/>
            <a:ext cx="2360508" cy="914400"/>
          </a:xfrm>
          <a:prstGeom prst="straightConnector1">
            <a:avLst/>
          </a:prstGeom>
          <a:ln w="127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15"/>
          <p:cNvCxnSpPr/>
          <p:nvPr/>
        </p:nvCxnSpPr>
        <p:spPr>
          <a:xfrm>
            <a:off x="6299200" y="1245379"/>
            <a:ext cx="1828800" cy="1167621"/>
          </a:xfrm>
          <a:prstGeom prst="straightConnector1">
            <a:avLst/>
          </a:prstGeom>
          <a:ln w="127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 name="Groupe 9"/>
          <p:cNvGrpSpPr/>
          <p:nvPr/>
        </p:nvGrpSpPr>
        <p:grpSpPr>
          <a:xfrm>
            <a:off x="331905" y="2623331"/>
            <a:ext cx="6439744" cy="3938759"/>
            <a:chOff x="0" y="2026259"/>
            <a:chExt cx="5874741" cy="3445496"/>
          </a:xfrm>
        </p:grpSpPr>
        <p:sp>
          <p:nvSpPr>
            <p:cNvPr id="11" name="TextBox 23"/>
            <p:cNvSpPr txBox="1">
              <a:spLocks noChangeArrowheads="1"/>
            </p:cNvSpPr>
            <p:nvPr/>
          </p:nvSpPr>
          <p:spPr bwMode="auto">
            <a:xfrm>
              <a:off x="1289698" y="2026259"/>
              <a:ext cx="2997200" cy="369332"/>
            </a:xfrm>
            <a:prstGeom prst="rect">
              <a:avLst/>
            </a:prstGeom>
            <a:noFill/>
            <a:ln w="9525">
              <a:noFill/>
              <a:miter lim="800000"/>
              <a:headEnd/>
              <a:tailEnd/>
            </a:ln>
          </p:spPr>
          <p:txBody>
            <a:bodyPr wrap="square" lIns="121917" tIns="60958" rIns="121917" bIns="60958">
              <a:spAutoFit/>
            </a:bodyPr>
            <a:lstStyle/>
            <a:p>
              <a:pPr indent="-298443" algn="ctr"/>
              <a:r>
                <a:rPr lang="en-US" sz="1600" b="1" dirty="0">
                  <a:solidFill>
                    <a:srgbClr val="A4001D"/>
                  </a:solidFill>
                  <a:latin typeface="Calibri" panose="020F0502020204030204" pitchFamily="34" charset="0"/>
                </a:rPr>
                <a:t>ALTIROC FPGA </a:t>
              </a:r>
              <a:r>
                <a:rPr lang="en-US" sz="1600" b="1" dirty="0" smtClean="0">
                  <a:solidFill>
                    <a:srgbClr val="A4001D"/>
                  </a:solidFill>
                  <a:latin typeface="Calibri" panose="020F0502020204030204" pitchFamily="34" charset="0"/>
                </a:rPr>
                <a:t>Board (C01):</a:t>
              </a:r>
              <a:endParaRPr lang="en-US" sz="1600" dirty="0">
                <a:latin typeface="Calibri" panose="020F0502020204030204" pitchFamily="34" charset="0"/>
              </a:endParaRPr>
            </a:p>
          </p:txBody>
        </p:sp>
        <p:sp>
          <p:nvSpPr>
            <p:cNvPr id="12" name="TextBox 7"/>
            <p:cNvSpPr txBox="1">
              <a:spLocks noChangeArrowheads="1"/>
            </p:cNvSpPr>
            <p:nvPr/>
          </p:nvSpPr>
          <p:spPr bwMode="auto">
            <a:xfrm>
              <a:off x="0" y="4648200"/>
              <a:ext cx="5791200" cy="823555"/>
            </a:xfrm>
            <a:prstGeom prst="rect">
              <a:avLst/>
            </a:prstGeom>
            <a:noFill/>
            <a:ln w="9525">
              <a:noFill/>
              <a:miter lim="800000"/>
              <a:headEnd/>
              <a:tailEnd/>
            </a:ln>
          </p:spPr>
          <p:txBody>
            <a:bodyPr wrap="square" lIns="121917" tIns="60958" rIns="121917" bIns="60958">
              <a:spAutoFit/>
            </a:bodyPr>
            <a:lstStyle/>
            <a:p>
              <a:pPr marL="228594" indent="-228594">
                <a:lnSpc>
                  <a:spcPct val="150000"/>
                </a:lnSpc>
                <a:buClr>
                  <a:srgbClr val="A4001D"/>
                </a:buClr>
                <a:buFont typeface="Arial" panose="020B0604020202020204" pitchFamily="34" charset="0"/>
                <a:buChar char="•"/>
              </a:pPr>
              <a:r>
                <a:rPr lang="en-US" sz="1600" dirty="0">
                  <a:latin typeface="Calibri" panose="020F0502020204030204" pitchFamily="34" charset="0"/>
                </a:rPr>
                <a:t>Using </a:t>
              </a:r>
              <a:r>
                <a:rPr lang="en-US" sz="1600" b="1" dirty="0">
                  <a:latin typeface="Calibri" panose="020F0502020204030204" pitchFamily="34" charset="0"/>
                </a:rPr>
                <a:t>SY89295UMG</a:t>
              </a:r>
              <a:r>
                <a:rPr lang="en-US" sz="1600" dirty="0">
                  <a:latin typeface="Calibri" panose="020F0502020204030204" pitchFamily="34" charset="0"/>
                </a:rPr>
                <a:t> as a programmable delay, the </a:t>
              </a:r>
              <a:r>
                <a:rPr lang="en-US" sz="1600" b="1" dirty="0" err="1">
                  <a:latin typeface="Calibri" panose="020F0502020204030204" pitchFamily="34" charset="0"/>
                </a:rPr>
                <a:t>cmd_pulse</a:t>
              </a:r>
              <a:r>
                <a:rPr lang="en-US" sz="1600" dirty="0">
                  <a:latin typeface="Calibri" panose="020F0502020204030204" pitchFamily="34" charset="0"/>
                </a:rPr>
                <a:t> can be delayed by software with steps ~10 </a:t>
              </a:r>
              <a:r>
                <a:rPr lang="en-US" sz="1600" dirty="0" err="1">
                  <a:latin typeface="Calibri" panose="020F0502020204030204" pitchFamily="34" charset="0"/>
                </a:rPr>
                <a:t>ps</a:t>
              </a:r>
              <a:r>
                <a:rPr lang="en-US" sz="1600" dirty="0">
                  <a:latin typeface="Calibri" panose="020F0502020204030204" pitchFamily="34" charset="0"/>
                </a:rPr>
                <a:t> in ~10 ns </a:t>
              </a:r>
              <a:r>
                <a:rPr lang="en-US" sz="1600" dirty="0" smtClean="0">
                  <a:latin typeface="Calibri" panose="020F0502020204030204" pitchFamily="34" charset="0"/>
                </a:rPr>
                <a:t>range</a:t>
              </a:r>
              <a:endParaRPr lang="en-US" sz="1600" dirty="0">
                <a:latin typeface="Calibri" panose="020F0502020204030204" pitchFamily="34" charset="0"/>
              </a:endParaRPr>
            </a:p>
          </p:txBody>
        </p:sp>
        <p:pic>
          <p:nvPicPr>
            <p:cNvPr id="13" name="Image 12" descr="Capture d’écran"/>
            <p:cNvPicPr>
              <a:picLocks noChangeAspect="1"/>
            </p:cNvPicPr>
            <p:nvPr/>
          </p:nvPicPr>
          <p:blipFill rotWithShape="1">
            <a:blip r:embed="rId3">
              <a:extLst>
                <a:ext uri="{28A0092B-C50C-407E-A947-70E740481C1C}">
                  <a14:useLocalDpi xmlns:a14="http://schemas.microsoft.com/office/drawing/2010/main" val="0"/>
                </a:ext>
              </a:extLst>
            </a:blip>
            <a:srcRect t="3279"/>
            <a:stretch/>
          </p:blipFill>
          <p:spPr>
            <a:xfrm>
              <a:off x="150735" y="2334638"/>
              <a:ext cx="5724006" cy="2021284"/>
            </a:xfrm>
            <a:prstGeom prst="rect">
              <a:avLst/>
            </a:prstGeom>
          </p:spPr>
        </p:pic>
      </p:grpSp>
      <p:pic>
        <p:nvPicPr>
          <p:cNvPr id="15" name="Image 14"/>
          <p:cNvPicPr>
            <a:picLocks noChangeAspect="1"/>
          </p:cNvPicPr>
          <p:nvPr/>
        </p:nvPicPr>
        <p:blipFill rotWithShape="1">
          <a:blip r:embed="rId4" cstate="print">
            <a:extLst>
              <a:ext uri="{28A0092B-C50C-407E-A947-70E740481C1C}">
                <a14:useLocalDpi xmlns:a14="http://schemas.microsoft.com/office/drawing/2010/main" val="0"/>
              </a:ext>
            </a:extLst>
          </a:blip>
          <a:srcRect t="17641"/>
          <a:stretch/>
        </p:blipFill>
        <p:spPr>
          <a:xfrm>
            <a:off x="6821109" y="4132268"/>
            <a:ext cx="4313898" cy="2638220"/>
          </a:xfrm>
          <a:prstGeom prst="rect">
            <a:avLst/>
          </a:prstGeom>
        </p:spPr>
      </p:pic>
      <p:sp>
        <p:nvSpPr>
          <p:cNvPr id="16" name="ZoneTexte 15"/>
          <p:cNvSpPr txBox="1"/>
          <p:nvPr/>
        </p:nvSpPr>
        <p:spPr>
          <a:xfrm>
            <a:off x="9377786" y="4091121"/>
            <a:ext cx="1231427" cy="369332"/>
          </a:xfrm>
          <a:prstGeom prst="rect">
            <a:avLst/>
          </a:prstGeom>
          <a:solidFill>
            <a:schemeClr val="bg1">
              <a:lumMod val="95000"/>
            </a:schemeClr>
          </a:solidFill>
        </p:spPr>
        <p:txBody>
          <a:bodyPr wrap="none" rtlCol="0">
            <a:spAutoFit/>
          </a:bodyPr>
          <a:lstStyle/>
          <a:p>
            <a:r>
              <a:rPr lang="fr-FR" dirty="0" err="1" smtClean="0"/>
              <a:t>Cmd_pulse</a:t>
            </a:r>
            <a:endParaRPr lang="fr-FR" dirty="0"/>
          </a:p>
        </p:txBody>
      </p:sp>
      <p:sp>
        <p:nvSpPr>
          <p:cNvPr id="17" name="ZoneTexte 16"/>
          <p:cNvSpPr txBox="1"/>
          <p:nvPr/>
        </p:nvSpPr>
        <p:spPr>
          <a:xfrm>
            <a:off x="10205564" y="4501600"/>
            <a:ext cx="908326" cy="369332"/>
          </a:xfrm>
          <a:prstGeom prst="rect">
            <a:avLst/>
          </a:prstGeom>
          <a:solidFill>
            <a:schemeClr val="bg1">
              <a:lumMod val="95000"/>
            </a:schemeClr>
          </a:solidFill>
        </p:spPr>
        <p:txBody>
          <a:bodyPr wrap="none" rtlCol="0">
            <a:spAutoFit/>
          </a:bodyPr>
          <a:lstStyle/>
          <a:p>
            <a:r>
              <a:rPr lang="fr-FR" dirty="0" err="1" smtClean="0"/>
              <a:t>Ext_trig</a:t>
            </a:r>
            <a:endParaRPr lang="fr-FR" dirty="0"/>
          </a:p>
        </p:txBody>
      </p:sp>
      <p:pic>
        <p:nvPicPr>
          <p:cNvPr id="18" name="Image 17"/>
          <p:cNvPicPr>
            <a:picLocks noChangeAspect="1"/>
          </p:cNvPicPr>
          <p:nvPr/>
        </p:nvPicPr>
        <p:blipFill rotWithShape="1">
          <a:blip r:embed="rId5" cstate="print">
            <a:extLst>
              <a:ext uri="{28A0092B-C50C-407E-A947-70E740481C1C}">
                <a14:useLocalDpi xmlns:a14="http://schemas.microsoft.com/office/drawing/2010/main" val="0"/>
              </a:ext>
            </a:extLst>
          </a:blip>
          <a:srcRect t="27598" b="31426"/>
          <a:stretch/>
        </p:blipFill>
        <p:spPr>
          <a:xfrm>
            <a:off x="4580720" y="2877129"/>
            <a:ext cx="681944" cy="239516"/>
          </a:xfrm>
          <a:prstGeom prst="rect">
            <a:avLst/>
          </a:prstGeom>
        </p:spPr>
      </p:pic>
    </p:spTree>
    <p:extLst>
      <p:ext uri="{BB962C8B-B14F-4D97-AF65-F5344CB8AC3E}">
        <p14:creationId xmlns:p14="http://schemas.microsoft.com/office/powerpoint/2010/main" val="2846045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ALTIROC1_V2: </a:t>
            </a:r>
            <a:r>
              <a:rPr lang="en-US" dirty="0"/>
              <a:t>TOA Measurements using </a:t>
            </a:r>
            <a:r>
              <a:rPr lang="en-US" dirty="0" err="1"/>
              <a:t>PA+Discri</a:t>
            </a:r>
            <a:endParaRPr lang="en-US"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13</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r="50052" b="51189"/>
          <a:stretch/>
        </p:blipFill>
        <p:spPr>
          <a:xfrm>
            <a:off x="969019" y="1858562"/>
            <a:ext cx="8084855" cy="3725656"/>
          </a:xfrm>
          <a:prstGeom prst="rect">
            <a:avLst/>
          </a:prstGeom>
        </p:spPr>
      </p:pic>
      <p:grpSp>
        <p:nvGrpSpPr>
          <p:cNvPr id="7" name="Groupe 6"/>
          <p:cNvGrpSpPr/>
          <p:nvPr/>
        </p:nvGrpSpPr>
        <p:grpSpPr>
          <a:xfrm>
            <a:off x="560457" y="670009"/>
            <a:ext cx="11215721" cy="1037046"/>
            <a:chOff x="569877" y="805772"/>
            <a:chExt cx="11215721" cy="1037046"/>
          </a:xfrm>
        </p:grpSpPr>
        <p:sp>
          <p:nvSpPr>
            <p:cNvPr id="8" name="Rectangle 7"/>
            <p:cNvSpPr/>
            <p:nvPr/>
          </p:nvSpPr>
          <p:spPr>
            <a:xfrm>
              <a:off x="6860675" y="849022"/>
              <a:ext cx="625352" cy="978183"/>
            </a:xfrm>
            <a:prstGeom prst="rect">
              <a:avLst/>
            </a:prstGeom>
            <a:solidFill>
              <a:schemeClr val="bg1">
                <a:lumMod val="95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sz="1100" dirty="0">
                <a:solidFill>
                  <a:sysClr val="windowText" lastClr="000000"/>
                </a:solidFill>
              </a:endParaRPr>
            </a:p>
          </p:txBody>
        </p:sp>
        <p:cxnSp>
          <p:nvCxnSpPr>
            <p:cNvPr id="9" name="Straight Connector 122"/>
            <p:cNvCxnSpPr>
              <a:cxnSpLocks noChangeShapeType="1"/>
            </p:cNvCxnSpPr>
            <p:nvPr/>
          </p:nvCxnSpPr>
          <p:spPr bwMode="auto">
            <a:xfrm>
              <a:off x="6848211" y="1116004"/>
              <a:ext cx="653621" cy="0"/>
            </a:xfrm>
            <a:prstGeom prst="line">
              <a:avLst/>
            </a:prstGeom>
            <a:noFill/>
            <a:ln w="9525"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09"/>
            <p:cNvSpPr txBox="1">
              <a:spLocks noChangeArrowheads="1"/>
            </p:cNvSpPr>
            <p:nvPr/>
          </p:nvSpPr>
          <p:spPr bwMode="auto">
            <a:xfrm>
              <a:off x="6869879" y="805772"/>
              <a:ext cx="626667"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hangingPunct="1">
                <a:lnSpc>
                  <a:spcPct val="100000"/>
                </a:lnSpc>
                <a:spcAft>
                  <a:spcPct val="0"/>
                </a:spcAft>
                <a:buClrTx/>
                <a:buFontTx/>
                <a:buNone/>
              </a:pPr>
              <a:r>
                <a:rPr lang="en-US" altLang="en-US" sz="1300" dirty="0">
                  <a:latin typeface="Calibri" panose="020F0502020204030204" pitchFamily="34" charset="0"/>
                </a:rPr>
                <a:t>2.5ns</a:t>
              </a:r>
            </a:p>
          </p:txBody>
        </p:sp>
        <p:grpSp>
          <p:nvGrpSpPr>
            <p:cNvPr id="11" name="Group 52"/>
            <p:cNvGrpSpPr/>
            <p:nvPr/>
          </p:nvGrpSpPr>
          <p:grpSpPr>
            <a:xfrm>
              <a:off x="7400181" y="1502073"/>
              <a:ext cx="1032619" cy="325132"/>
              <a:chOff x="311874" y="4264025"/>
              <a:chExt cx="1183761" cy="231775"/>
            </a:xfrm>
          </p:grpSpPr>
          <p:grpSp>
            <p:nvGrpSpPr>
              <p:cNvPr id="39" name="Group 83"/>
              <p:cNvGrpSpPr>
                <a:grpSpLocks/>
              </p:cNvGrpSpPr>
              <p:nvPr/>
            </p:nvGrpSpPr>
            <p:grpSpPr bwMode="auto">
              <a:xfrm flipH="1">
                <a:off x="609591" y="4264025"/>
                <a:ext cx="580473" cy="228600"/>
                <a:chOff x="2743527" y="3536950"/>
                <a:chExt cx="228273" cy="228600"/>
              </a:xfrm>
            </p:grpSpPr>
            <p:cxnSp>
              <p:nvCxnSpPr>
                <p:cNvPr id="42" name="Straight Connector 59"/>
                <p:cNvCxnSpPr/>
                <p:nvPr/>
              </p:nvCxnSpPr>
              <p:spPr>
                <a:xfrm>
                  <a:off x="2743527" y="353695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60"/>
                <p:cNvCxnSpPr/>
                <p:nvPr/>
              </p:nvCxnSpPr>
              <p:spPr>
                <a:xfrm>
                  <a:off x="2743527" y="3536950"/>
                  <a:ext cx="19022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61"/>
                <p:cNvCxnSpPr/>
                <p:nvPr/>
              </p:nvCxnSpPr>
              <p:spPr>
                <a:xfrm>
                  <a:off x="2971800" y="353695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62"/>
                <p:cNvCxnSpPr/>
                <p:nvPr/>
              </p:nvCxnSpPr>
              <p:spPr>
                <a:xfrm>
                  <a:off x="2895709" y="3536950"/>
                  <a:ext cx="7609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58"/>
              <p:cNvCxnSpPr/>
              <p:nvPr/>
            </p:nvCxnSpPr>
            <p:spPr bwMode="auto">
              <a:xfrm flipH="1">
                <a:off x="311874" y="4495800"/>
                <a:ext cx="2983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64"/>
              <p:cNvCxnSpPr/>
              <p:nvPr/>
            </p:nvCxnSpPr>
            <p:spPr bwMode="auto">
              <a:xfrm flipH="1">
                <a:off x="1197334" y="4494181"/>
                <a:ext cx="29830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1317828" y="849022"/>
              <a:ext cx="625352" cy="978183"/>
            </a:xfrm>
            <a:prstGeom prst="rect">
              <a:avLst/>
            </a:prstGeom>
            <a:solidFill>
              <a:schemeClr val="bg1">
                <a:lumMod val="95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sz="1100" dirty="0">
                <a:solidFill>
                  <a:sysClr val="windowText" lastClr="000000"/>
                </a:solidFill>
              </a:endParaRPr>
            </a:p>
          </p:txBody>
        </p:sp>
        <p:cxnSp>
          <p:nvCxnSpPr>
            <p:cNvPr id="13" name="Straight Connector 122"/>
            <p:cNvCxnSpPr>
              <a:cxnSpLocks noChangeShapeType="1"/>
            </p:cNvCxnSpPr>
            <p:nvPr/>
          </p:nvCxnSpPr>
          <p:spPr bwMode="auto">
            <a:xfrm>
              <a:off x="1305364" y="1116004"/>
              <a:ext cx="653621" cy="0"/>
            </a:xfrm>
            <a:prstGeom prst="line">
              <a:avLst/>
            </a:prstGeom>
            <a:noFill/>
            <a:ln w="9525"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09"/>
            <p:cNvSpPr txBox="1">
              <a:spLocks noChangeArrowheads="1"/>
            </p:cNvSpPr>
            <p:nvPr/>
          </p:nvSpPr>
          <p:spPr bwMode="auto">
            <a:xfrm>
              <a:off x="1327032" y="805772"/>
              <a:ext cx="626667"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hangingPunct="1">
                <a:lnSpc>
                  <a:spcPct val="100000"/>
                </a:lnSpc>
                <a:spcAft>
                  <a:spcPct val="0"/>
                </a:spcAft>
                <a:buClrTx/>
                <a:buFontTx/>
                <a:buNone/>
              </a:pPr>
              <a:r>
                <a:rPr lang="en-US" altLang="en-US" sz="1300" dirty="0">
                  <a:latin typeface="Calibri" panose="020F0502020204030204" pitchFamily="34" charset="0"/>
                </a:rPr>
                <a:t>2.5ns</a:t>
              </a:r>
            </a:p>
          </p:txBody>
        </p:sp>
        <p:grpSp>
          <p:nvGrpSpPr>
            <p:cNvPr id="16" name="Group 71"/>
            <p:cNvGrpSpPr/>
            <p:nvPr/>
          </p:nvGrpSpPr>
          <p:grpSpPr>
            <a:xfrm>
              <a:off x="1238953" y="1502073"/>
              <a:ext cx="1032619" cy="325132"/>
              <a:chOff x="311874" y="4264025"/>
              <a:chExt cx="1183761" cy="231775"/>
            </a:xfrm>
          </p:grpSpPr>
          <p:grpSp>
            <p:nvGrpSpPr>
              <p:cNvPr id="32" name="Group 83"/>
              <p:cNvGrpSpPr>
                <a:grpSpLocks/>
              </p:cNvGrpSpPr>
              <p:nvPr/>
            </p:nvGrpSpPr>
            <p:grpSpPr bwMode="auto">
              <a:xfrm flipH="1">
                <a:off x="609591" y="4264025"/>
                <a:ext cx="580473" cy="228600"/>
                <a:chOff x="2743527" y="3536950"/>
                <a:chExt cx="228273" cy="228600"/>
              </a:xfrm>
            </p:grpSpPr>
            <p:cxnSp>
              <p:nvCxnSpPr>
                <p:cNvPr id="35" name="Straight Connector 75"/>
                <p:cNvCxnSpPr/>
                <p:nvPr/>
              </p:nvCxnSpPr>
              <p:spPr>
                <a:xfrm>
                  <a:off x="2743527" y="353695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76"/>
                <p:cNvCxnSpPr/>
                <p:nvPr/>
              </p:nvCxnSpPr>
              <p:spPr>
                <a:xfrm>
                  <a:off x="2743527" y="3536950"/>
                  <a:ext cx="19022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77"/>
                <p:cNvCxnSpPr/>
                <p:nvPr/>
              </p:nvCxnSpPr>
              <p:spPr>
                <a:xfrm>
                  <a:off x="2971800" y="353695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78"/>
                <p:cNvCxnSpPr/>
                <p:nvPr/>
              </p:nvCxnSpPr>
              <p:spPr>
                <a:xfrm>
                  <a:off x="2895709" y="3536950"/>
                  <a:ext cx="7609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73"/>
              <p:cNvCxnSpPr/>
              <p:nvPr/>
            </p:nvCxnSpPr>
            <p:spPr bwMode="auto">
              <a:xfrm flipH="1">
                <a:off x="311874" y="4495800"/>
                <a:ext cx="2983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74"/>
              <p:cNvCxnSpPr/>
              <p:nvPr/>
            </p:nvCxnSpPr>
            <p:spPr bwMode="auto">
              <a:xfrm flipH="1">
                <a:off x="1197334" y="4494181"/>
                <a:ext cx="29830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 name="Group 8"/>
            <p:cNvGrpSpPr/>
            <p:nvPr/>
          </p:nvGrpSpPr>
          <p:grpSpPr>
            <a:xfrm>
              <a:off x="569877" y="957958"/>
              <a:ext cx="11215721" cy="325132"/>
              <a:chOff x="311874" y="4264025"/>
              <a:chExt cx="2408724" cy="231775"/>
            </a:xfrm>
          </p:grpSpPr>
          <p:cxnSp>
            <p:nvCxnSpPr>
              <p:cNvPr id="21" name="Straight Connector 9"/>
              <p:cNvCxnSpPr/>
              <p:nvPr/>
            </p:nvCxnSpPr>
            <p:spPr>
              <a:xfrm flipH="1">
                <a:off x="2375203" y="426720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10"/>
              <p:cNvCxnSpPr/>
              <p:nvPr/>
            </p:nvCxnSpPr>
            <p:spPr>
              <a:xfrm flipH="1">
                <a:off x="1794731" y="426720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11"/>
              <p:cNvCxnSpPr/>
              <p:nvPr/>
            </p:nvCxnSpPr>
            <p:spPr>
              <a:xfrm flipH="1">
                <a:off x="1794731" y="4267200"/>
                <a:ext cx="58047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12"/>
              <p:cNvCxnSpPr/>
              <p:nvPr/>
            </p:nvCxnSpPr>
            <p:spPr>
              <a:xfrm flipH="1">
                <a:off x="2375204" y="4491038"/>
                <a:ext cx="345394" cy="317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5" name="Group 83"/>
              <p:cNvGrpSpPr>
                <a:grpSpLocks/>
              </p:cNvGrpSpPr>
              <p:nvPr/>
            </p:nvGrpSpPr>
            <p:grpSpPr bwMode="auto">
              <a:xfrm flipH="1">
                <a:off x="609597" y="4264025"/>
                <a:ext cx="1185133" cy="228600"/>
                <a:chOff x="2505742" y="3536950"/>
                <a:chExt cx="466058" cy="228600"/>
              </a:xfrm>
            </p:grpSpPr>
            <p:cxnSp>
              <p:nvCxnSpPr>
                <p:cNvPr id="27" name="Straight Connector 15"/>
                <p:cNvCxnSpPr/>
                <p:nvPr/>
              </p:nvCxnSpPr>
              <p:spPr>
                <a:xfrm>
                  <a:off x="2743527" y="353695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16"/>
                <p:cNvCxnSpPr/>
                <p:nvPr/>
              </p:nvCxnSpPr>
              <p:spPr>
                <a:xfrm>
                  <a:off x="2743527" y="3536950"/>
                  <a:ext cx="19022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17"/>
                <p:cNvCxnSpPr/>
                <p:nvPr/>
              </p:nvCxnSpPr>
              <p:spPr>
                <a:xfrm>
                  <a:off x="2971800" y="353695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18"/>
                <p:cNvCxnSpPr/>
                <p:nvPr/>
              </p:nvCxnSpPr>
              <p:spPr>
                <a:xfrm>
                  <a:off x="2895709" y="3536950"/>
                  <a:ext cx="7609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19"/>
                <p:cNvCxnSpPr/>
                <p:nvPr/>
              </p:nvCxnSpPr>
              <p:spPr>
                <a:xfrm flipV="1">
                  <a:off x="2505742" y="3763963"/>
                  <a:ext cx="237785" cy="158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14"/>
              <p:cNvCxnSpPr/>
              <p:nvPr/>
            </p:nvCxnSpPr>
            <p:spPr bwMode="auto">
              <a:xfrm flipH="1">
                <a:off x="311874" y="4495800"/>
                <a:ext cx="2983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8" name="TextBox 7"/>
            <p:cNvSpPr txBox="1">
              <a:spLocks noChangeArrowheads="1"/>
            </p:cNvSpPr>
            <p:nvPr/>
          </p:nvSpPr>
          <p:spPr bwMode="auto">
            <a:xfrm>
              <a:off x="4653848" y="839638"/>
              <a:ext cx="1467553" cy="492438"/>
            </a:xfrm>
            <a:prstGeom prst="rect">
              <a:avLst/>
            </a:prstGeom>
            <a:noFill/>
            <a:ln w="9525">
              <a:noFill/>
              <a:miter lim="800000"/>
              <a:headEnd/>
              <a:tailEnd/>
            </a:ln>
          </p:spPr>
          <p:txBody>
            <a:bodyPr wrap="square" lIns="121917" tIns="60958" rIns="121917" bIns="60958">
              <a:spAutoFit/>
            </a:bodyPr>
            <a:lstStyle/>
            <a:p>
              <a:pPr>
                <a:lnSpc>
                  <a:spcPct val="150000"/>
                </a:lnSpc>
                <a:buClr>
                  <a:srgbClr val="A4001D"/>
                </a:buClr>
              </a:pPr>
              <a:r>
                <a:rPr lang="en-US" sz="1600" b="1" dirty="0">
                  <a:latin typeface="Calibri" panose="020F0502020204030204" pitchFamily="34" charset="0"/>
                </a:rPr>
                <a:t>40 MHz clock</a:t>
              </a:r>
            </a:p>
          </p:txBody>
        </p:sp>
        <p:sp>
          <p:nvSpPr>
            <p:cNvPr id="19" name="TextBox 7"/>
            <p:cNvSpPr txBox="1">
              <a:spLocks noChangeArrowheads="1"/>
            </p:cNvSpPr>
            <p:nvPr/>
          </p:nvSpPr>
          <p:spPr bwMode="auto">
            <a:xfrm>
              <a:off x="1989667" y="1356104"/>
              <a:ext cx="2709935" cy="454223"/>
            </a:xfrm>
            <a:prstGeom prst="rect">
              <a:avLst/>
            </a:prstGeom>
            <a:noFill/>
            <a:ln w="9525">
              <a:noFill/>
              <a:miter lim="800000"/>
              <a:headEnd/>
              <a:tailEnd/>
            </a:ln>
          </p:spPr>
          <p:txBody>
            <a:bodyPr wrap="square" lIns="121917" tIns="60958" rIns="121917" bIns="60958">
              <a:spAutoFit/>
            </a:bodyPr>
            <a:lstStyle/>
            <a:p>
              <a:pPr>
                <a:lnSpc>
                  <a:spcPct val="150000"/>
                </a:lnSpc>
                <a:buClr>
                  <a:srgbClr val="A4001D"/>
                </a:buClr>
              </a:pPr>
              <a:r>
                <a:rPr lang="en-US" sz="1600" b="1" dirty="0" err="1">
                  <a:latin typeface="Calibri" panose="020F0502020204030204" pitchFamily="34" charset="0"/>
                </a:rPr>
                <a:t>cmd_pulse</a:t>
              </a:r>
              <a:r>
                <a:rPr lang="en-US" sz="1600" b="1" dirty="0">
                  <a:latin typeface="Calibri" panose="020F0502020204030204" pitchFamily="34" charset="0"/>
                </a:rPr>
                <a:t> </a:t>
              </a:r>
              <a:endParaRPr lang="en-US" sz="1600" dirty="0">
                <a:latin typeface="Calibri" panose="020F0502020204030204" pitchFamily="34" charset="0"/>
              </a:endParaRPr>
            </a:p>
          </p:txBody>
        </p:sp>
        <p:sp>
          <p:nvSpPr>
            <p:cNvPr id="20" name="TextBox 7"/>
            <p:cNvSpPr txBox="1">
              <a:spLocks noChangeArrowheads="1"/>
            </p:cNvSpPr>
            <p:nvPr/>
          </p:nvSpPr>
          <p:spPr bwMode="auto">
            <a:xfrm>
              <a:off x="8128001" y="1388595"/>
              <a:ext cx="3116335" cy="454223"/>
            </a:xfrm>
            <a:prstGeom prst="rect">
              <a:avLst/>
            </a:prstGeom>
            <a:noFill/>
            <a:ln w="9525">
              <a:noFill/>
              <a:miter lim="800000"/>
              <a:headEnd/>
              <a:tailEnd/>
            </a:ln>
          </p:spPr>
          <p:txBody>
            <a:bodyPr wrap="square" lIns="121917" tIns="60958" rIns="121917" bIns="60958">
              <a:spAutoFit/>
            </a:bodyPr>
            <a:lstStyle/>
            <a:p>
              <a:pPr>
                <a:lnSpc>
                  <a:spcPct val="150000"/>
                </a:lnSpc>
                <a:buClr>
                  <a:srgbClr val="A4001D"/>
                </a:buClr>
              </a:pPr>
              <a:r>
                <a:rPr lang="en-US" sz="1600" b="1" dirty="0" err="1">
                  <a:latin typeface="Calibri" panose="020F0502020204030204" pitchFamily="34" charset="0"/>
                </a:rPr>
                <a:t>cmd_pulse</a:t>
              </a:r>
              <a:r>
                <a:rPr lang="en-US" sz="1600" b="1" dirty="0">
                  <a:latin typeface="Calibri" panose="020F0502020204030204" pitchFamily="34" charset="0"/>
                </a:rPr>
                <a:t> </a:t>
              </a:r>
              <a:endParaRPr lang="en-US" sz="1600" dirty="0">
                <a:latin typeface="Calibri" panose="020F0502020204030204" pitchFamily="34" charset="0"/>
              </a:endParaRPr>
            </a:p>
          </p:txBody>
        </p:sp>
      </p:grpSp>
      <p:cxnSp>
        <p:nvCxnSpPr>
          <p:cNvPr id="46" name="Straight Arrow Connector 83"/>
          <p:cNvCxnSpPr/>
          <p:nvPr/>
        </p:nvCxnSpPr>
        <p:spPr>
          <a:xfrm>
            <a:off x="1489238" y="1721827"/>
            <a:ext cx="772914" cy="3074611"/>
          </a:xfrm>
          <a:prstGeom prst="straightConnector1">
            <a:avLst/>
          </a:prstGeom>
          <a:ln w="127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104"/>
          <p:cNvCxnSpPr/>
          <p:nvPr/>
        </p:nvCxnSpPr>
        <p:spPr>
          <a:xfrm>
            <a:off x="7624786" y="1556128"/>
            <a:ext cx="493795" cy="3423328"/>
          </a:xfrm>
          <a:prstGeom prst="straightConnector1">
            <a:avLst/>
          </a:prstGeom>
          <a:ln w="127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a:off x="2635473" y="3963793"/>
            <a:ext cx="1879041" cy="1015663"/>
          </a:xfrm>
          <a:prstGeom prst="rect">
            <a:avLst/>
          </a:prstGeom>
          <a:solidFill>
            <a:schemeClr val="bg1">
              <a:lumMod val="95000"/>
            </a:schemeClr>
          </a:solidFill>
        </p:spPr>
        <p:txBody>
          <a:bodyPr wrap="none" rtlCol="0">
            <a:spAutoFit/>
          </a:bodyPr>
          <a:lstStyle/>
          <a:p>
            <a:r>
              <a:rPr lang="fr-FR" sz="2400" b="1" dirty="0" smtClean="0"/>
              <a:t>Altiroc1_V2</a:t>
            </a:r>
          </a:p>
          <a:p>
            <a:r>
              <a:rPr lang="fr-FR" dirty="0" smtClean="0"/>
              <a:t>LSB= 22 </a:t>
            </a:r>
            <a:r>
              <a:rPr lang="fr-FR" dirty="0" err="1" smtClean="0"/>
              <a:t>ps</a:t>
            </a:r>
            <a:endParaRPr lang="fr-FR" dirty="0" smtClean="0"/>
          </a:p>
          <a:p>
            <a:r>
              <a:rPr lang="fr-FR" dirty="0" smtClean="0"/>
              <a:t>Range = </a:t>
            </a:r>
            <a:r>
              <a:rPr lang="fr-FR" dirty="0" smtClean="0"/>
              <a:t>2.7 </a:t>
            </a:r>
            <a:r>
              <a:rPr lang="fr-FR" dirty="0" smtClean="0"/>
              <a:t>ns</a:t>
            </a:r>
            <a:endParaRPr lang="fr-FR" dirty="0"/>
          </a:p>
        </p:txBody>
      </p:sp>
      <p:sp>
        <p:nvSpPr>
          <p:cNvPr id="49" name="ZoneTexte 48"/>
          <p:cNvSpPr txBox="1"/>
          <p:nvPr/>
        </p:nvSpPr>
        <p:spPr>
          <a:xfrm>
            <a:off x="577796" y="5763742"/>
            <a:ext cx="10467770" cy="646331"/>
          </a:xfrm>
          <a:prstGeom prst="rect">
            <a:avLst/>
          </a:prstGeom>
          <a:solidFill>
            <a:srgbClr val="FFC000"/>
          </a:solidFill>
        </p:spPr>
        <p:txBody>
          <a:bodyPr wrap="square" rtlCol="0">
            <a:spAutoFit/>
          </a:bodyPr>
          <a:lstStyle/>
          <a:p>
            <a:r>
              <a:rPr lang="fr-FR" i="1" dirty="0" smtClean="0"/>
              <a:t>In Altiroc1_V1, LSB </a:t>
            </a:r>
            <a:r>
              <a:rPr lang="fr-FR" i="1" dirty="0" err="1" smtClean="0"/>
              <a:t>was</a:t>
            </a:r>
            <a:r>
              <a:rPr lang="fr-FR" i="1" dirty="0" smtClean="0"/>
              <a:t> 28 </a:t>
            </a:r>
            <a:r>
              <a:rPr lang="fr-FR" i="1" dirty="0" err="1" smtClean="0"/>
              <a:t>ps</a:t>
            </a:r>
            <a:r>
              <a:rPr lang="fr-FR" i="1" dirty="0" smtClean="0"/>
              <a:t> and range 1.8 ns (due to </a:t>
            </a:r>
            <a:r>
              <a:rPr lang="fr-FR" i="1" dirty="0" err="1" smtClean="0"/>
              <a:t>Ileakage</a:t>
            </a:r>
            <a:r>
              <a:rPr lang="fr-FR" i="1" dirty="0" smtClean="0"/>
              <a:t> in MOS </a:t>
            </a:r>
            <a:r>
              <a:rPr lang="fr-FR" i="1" dirty="0" err="1" smtClean="0"/>
              <a:t>filtering</a:t>
            </a:r>
            <a:r>
              <a:rPr lang="fr-FR" i="1" dirty="0" smtClean="0"/>
              <a:t> Cap </a:t>
            </a:r>
            <a:r>
              <a:rPr lang="fr-FR" i="1" dirty="0" err="1" smtClean="0"/>
              <a:t>used</a:t>
            </a:r>
            <a:r>
              <a:rPr lang="fr-FR" i="1" dirty="0" smtClean="0"/>
              <a:t> in the DLL): </a:t>
            </a:r>
            <a:r>
              <a:rPr lang="fr-FR" i="1" dirty="0" err="1" smtClean="0"/>
              <a:t>corrected</a:t>
            </a:r>
            <a:r>
              <a:rPr lang="fr-FR" i="1" dirty="0" smtClean="0"/>
              <a:t> in Altiroc1_V2 by </a:t>
            </a:r>
            <a:r>
              <a:rPr lang="fr-FR" i="1" dirty="0" err="1" smtClean="0"/>
              <a:t>replacing</a:t>
            </a:r>
            <a:r>
              <a:rPr lang="fr-FR" i="1" dirty="0" smtClean="0"/>
              <a:t> 1.2V MOS </a:t>
            </a:r>
            <a:r>
              <a:rPr lang="fr-FR" i="1" dirty="0" err="1" smtClean="0"/>
              <a:t>transitors</a:t>
            </a:r>
            <a:r>
              <a:rPr lang="fr-FR" i="1" dirty="0" smtClean="0"/>
              <a:t> </a:t>
            </a:r>
            <a:r>
              <a:rPr lang="fr-FR" i="1" dirty="0" err="1" smtClean="0"/>
              <a:t>capacitors</a:t>
            </a:r>
            <a:r>
              <a:rPr lang="fr-FR" i="1" dirty="0" smtClean="0"/>
              <a:t> by 2.5V MOS transistors</a:t>
            </a:r>
          </a:p>
        </p:txBody>
      </p:sp>
      <p:pic>
        <p:nvPicPr>
          <p:cNvPr id="50" name="Image 49"/>
          <p:cNvPicPr>
            <a:picLocks noChangeAspect="1"/>
          </p:cNvPicPr>
          <p:nvPr/>
        </p:nvPicPr>
        <p:blipFill rotWithShape="1">
          <a:blip r:embed="rId3" cstate="print">
            <a:extLst>
              <a:ext uri="{28A0092B-C50C-407E-A947-70E740481C1C}">
                <a14:useLocalDpi xmlns:a14="http://schemas.microsoft.com/office/drawing/2010/main" val="0"/>
              </a:ext>
            </a:extLst>
          </a:blip>
          <a:srcRect t="27598" b="31426"/>
          <a:stretch/>
        </p:blipFill>
        <p:spPr>
          <a:xfrm>
            <a:off x="9205327" y="3419700"/>
            <a:ext cx="1308157" cy="459458"/>
          </a:xfrm>
          <a:prstGeom prst="rect">
            <a:avLst/>
          </a:prstGeom>
        </p:spPr>
      </p:pic>
    </p:spTree>
    <p:extLst>
      <p:ext uri="{BB962C8B-B14F-4D97-AF65-F5344CB8AC3E}">
        <p14:creationId xmlns:p14="http://schemas.microsoft.com/office/powerpoint/2010/main" val="2197007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ALTIROC1_V2: TOT measurement using external trigger</a:t>
            </a: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14</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76" y="1039423"/>
            <a:ext cx="11563557" cy="5278828"/>
          </a:xfrm>
          <a:prstGeom prst="rect">
            <a:avLst/>
          </a:prstGeom>
        </p:spPr>
      </p:pic>
      <p:sp>
        <p:nvSpPr>
          <p:cNvPr id="7" name="ZoneTexte 6"/>
          <p:cNvSpPr txBox="1"/>
          <p:nvPr/>
        </p:nvSpPr>
        <p:spPr>
          <a:xfrm>
            <a:off x="885865" y="1282338"/>
            <a:ext cx="1742785" cy="1200329"/>
          </a:xfrm>
          <a:prstGeom prst="rect">
            <a:avLst/>
          </a:prstGeom>
          <a:solidFill>
            <a:schemeClr val="bg1">
              <a:lumMod val="95000"/>
            </a:schemeClr>
          </a:solidFill>
        </p:spPr>
        <p:txBody>
          <a:bodyPr wrap="none" rtlCol="0">
            <a:spAutoFit/>
          </a:bodyPr>
          <a:lstStyle/>
          <a:p>
            <a:r>
              <a:rPr lang="fr-FR" b="1" dirty="0" smtClean="0"/>
              <a:t>ALTIROC1_V2</a:t>
            </a:r>
          </a:p>
          <a:p>
            <a:r>
              <a:rPr lang="fr-FR" b="1" dirty="0" err="1" smtClean="0"/>
              <a:t>LSBc</a:t>
            </a:r>
            <a:r>
              <a:rPr lang="fr-FR" b="1" dirty="0" smtClean="0"/>
              <a:t>= </a:t>
            </a:r>
            <a:r>
              <a:rPr lang="fr-FR" b="1" dirty="0" smtClean="0"/>
              <a:t>163 </a:t>
            </a:r>
            <a:r>
              <a:rPr lang="fr-FR" b="1" dirty="0" err="1" smtClean="0"/>
              <a:t>ps</a:t>
            </a:r>
            <a:endParaRPr lang="fr-FR" b="1" dirty="0" smtClean="0"/>
          </a:p>
          <a:p>
            <a:r>
              <a:rPr lang="fr-FR" b="1" dirty="0" err="1" smtClean="0"/>
              <a:t>LSBf</a:t>
            </a:r>
            <a:r>
              <a:rPr lang="fr-FR" b="1" dirty="0" smtClean="0"/>
              <a:t>= 35 </a:t>
            </a:r>
            <a:r>
              <a:rPr lang="fr-FR" b="1" dirty="0" err="1" smtClean="0"/>
              <a:t>ps</a:t>
            </a:r>
            <a:endParaRPr lang="fr-FR" b="1" dirty="0" smtClean="0"/>
          </a:p>
          <a:p>
            <a:r>
              <a:rPr lang="fr-FR" b="1" dirty="0" smtClean="0"/>
              <a:t>Range = 20 ns</a:t>
            </a:r>
            <a:endParaRPr lang="fr-FR" b="1" dirty="0"/>
          </a:p>
        </p:txBody>
      </p:sp>
      <p:sp>
        <p:nvSpPr>
          <p:cNvPr id="8" name="ZoneTexte 7"/>
          <p:cNvSpPr txBox="1"/>
          <p:nvPr/>
        </p:nvSpPr>
        <p:spPr>
          <a:xfrm>
            <a:off x="3907276" y="4452025"/>
            <a:ext cx="1373581" cy="369332"/>
          </a:xfrm>
          <a:prstGeom prst="rect">
            <a:avLst/>
          </a:prstGeom>
          <a:noFill/>
        </p:spPr>
        <p:txBody>
          <a:bodyPr wrap="none" rtlCol="0">
            <a:spAutoFit/>
          </a:bodyPr>
          <a:lstStyle/>
          <a:p>
            <a:r>
              <a:rPr lang="fr-FR" dirty="0" err="1" smtClean="0"/>
              <a:t>Jitter</a:t>
            </a:r>
            <a:r>
              <a:rPr lang="fr-FR" dirty="0" smtClean="0"/>
              <a:t> = 10 </a:t>
            </a:r>
            <a:r>
              <a:rPr lang="fr-FR" dirty="0" err="1" smtClean="0"/>
              <a:t>ps</a:t>
            </a:r>
            <a:endParaRPr lang="fr-FR" dirty="0" smtClean="0"/>
          </a:p>
        </p:txBody>
      </p:sp>
      <p:sp>
        <p:nvSpPr>
          <p:cNvPr id="9" name="ZoneTexte 8"/>
          <p:cNvSpPr txBox="1"/>
          <p:nvPr/>
        </p:nvSpPr>
        <p:spPr>
          <a:xfrm>
            <a:off x="6135522" y="964556"/>
            <a:ext cx="5853277" cy="2705744"/>
          </a:xfrm>
          <a:prstGeom prst="rect">
            <a:avLst/>
          </a:prstGeom>
          <a:solidFill>
            <a:schemeClr val="bg1"/>
          </a:solidFill>
        </p:spPr>
        <p:txBody>
          <a:bodyPr wrap="square" rtlCol="0">
            <a:spAutoFit/>
          </a:bodyPr>
          <a:lstStyle/>
          <a:p>
            <a:endParaRPr lang="fr-FR" dirty="0"/>
          </a:p>
        </p:txBody>
      </p:sp>
      <p:sp>
        <p:nvSpPr>
          <p:cNvPr id="10" name="ZoneTexte 9"/>
          <p:cNvSpPr txBox="1"/>
          <p:nvPr/>
        </p:nvSpPr>
        <p:spPr>
          <a:xfrm>
            <a:off x="5879054" y="1532437"/>
            <a:ext cx="6008146" cy="1473410"/>
          </a:xfrm>
          <a:prstGeom prst="rect">
            <a:avLst/>
          </a:prstGeom>
          <a:solidFill>
            <a:srgbClr val="FFC000"/>
          </a:solidFill>
        </p:spPr>
        <p:txBody>
          <a:bodyPr wrap="square" rtlCol="0">
            <a:spAutoFit/>
          </a:bodyPr>
          <a:lstStyle/>
          <a:p>
            <a:r>
              <a:rPr lang="fr-FR" i="1" dirty="0" smtClean="0"/>
              <a:t>TOT TDC of Altiroc1_V1: range </a:t>
            </a:r>
            <a:r>
              <a:rPr lang="fr-FR" i="1" dirty="0" err="1" smtClean="0"/>
              <a:t>was</a:t>
            </a:r>
            <a:r>
              <a:rPr lang="fr-FR" i="1" dirty="0" smtClean="0"/>
              <a:t> </a:t>
            </a:r>
            <a:r>
              <a:rPr lang="fr-FR" i="1" dirty="0" err="1" smtClean="0"/>
              <a:t>only</a:t>
            </a:r>
            <a:r>
              <a:rPr lang="fr-FR" i="1" dirty="0" smtClean="0"/>
              <a:t> 5 ns. Due to a </a:t>
            </a:r>
            <a:r>
              <a:rPr lang="fr-FR" i="1" dirty="0" err="1" smtClean="0"/>
              <a:t>larger</a:t>
            </a:r>
            <a:r>
              <a:rPr lang="fr-FR" i="1" dirty="0" smtClean="0"/>
              <a:t> </a:t>
            </a:r>
            <a:r>
              <a:rPr lang="fr-FR" i="1" dirty="0" err="1" smtClean="0"/>
              <a:t>than</a:t>
            </a:r>
            <a:r>
              <a:rPr lang="fr-FR" i="1" dirty="0" smtClean="0"/>
              <a:t> </a:t>
            </a:r>
            <a:r>
              <a:rPr lang="fr-FR" i="1" dirty="0" err="1" smtClean="0"/>
              <a:t>expected</a:t>
            </a:r>
            <a:r>
              <a:rPr lang="fr-FR" i="1" dirty="0" smtClean="0"/>
              <a:t> initial pulse-</a:t>
            </a:r>
            <a:r>
              <a:rPr lang="fr-FR" i="1" dirty="0" err="1" smtClean="0"/>
              <a:t>width</a:t>
            </a:r>
            <a:r>
              <a:rPr lang="fr-FR" i="1" dirty="0" smtClean="0"/>
              <a:t> (</a:t>
            </a:r>
            <a:r>
              <a:rPr lang="fr-FR" i="1" dirty="0" err="1" smtClean="0"/>
              <a:t>higher</a:t>
            </a:r>
            <a:r>
              <a:rPr lang="fr-FR" i="1" dirty="0" smtClean="0"/>
              <a:t> </a:t>
            </a:r>
            <a:r>
              <a:rPr lang="fr-FR" i="1" dirty="0" err="1" smtClean="0"/>
              <a:t>parasitics</a:t>
            </a:r>
            <a:r>
              <a:rPr lang="fr-FR" i="1" dirty="0" smtClean="0"/>
              <a:t>)</a:t>
            </a:r>
          </a:p>
          <a:p>
            <a:r>
              <a:rPr lang="fr-FR" i="1" dirty="0"/>
              <a:t>o</a:t>
            </a:r>
            <a:r>
              <a:rPr lang="fr-FR" i="1" dirty="0" smtClean="0"/>
              <a:t>f </a:t>
            </a:r>
            <a:r>
              <a:rPr lang="fr-FR" i="1" dirty="0" err="1" smtClean="0"/>
              <a:t>signals</a:t>
            </a:r>
            <a:r>
              <a:rPr lang="fr-FR" i="1" dirty="0" smtClean="0"/>
              <a:t> </a:t>
            </a:r>
            <a:r>
              <a:rPr lang="fr-FR" i="1" dirty="0" err="1" smtClean="0"/>
              <a:t>circulating</a:t>
            </a:r>
            <a:r>
              <a:rPr lang="fr-FR" i="1" dirty="0" smtClean="0"/>
              <a:t> </a:t>
            </a:r>
            <a:r>
              <a:rPr lang="fr-FR" i="1" dirty="0" err="1" smtClean="0"/>
              <a:t>within</a:t>
            </a:r>
            <a:r>
              <a:rPr lang="fr-FR" i="1" dirty="0" smtClean="0"/>
              <a:t> the </a:t>
            </a:r>
            <a:r>
              <a:rPr lang="fr-FR" i="1" dirty="0" err="1" smtClean="0"/>
              <a:t>cyclic</a:t>
            </a:r>
            <a:r>
              <a:rPr lang="fr-FR" i="1" dirty="0" smtClean="0"/>
              <a:t> </a:t>
            </a:r>
            <a:r>
              <a:rPr lang="fr-FR" i="1" dirty="0" err="1" smtClean="0"/>
              <a:t>delay</a:t>
            </a:r>
            <a:r>
              <a:rPr lang="fr-FR" i="1" dirty="0" smtClean="0"/>
              <a:t> </a:t>
            </a:r>
            <a:r>
              <a:rPr lang="fr-FR" i="1" dirty="0" err="1" smtClean="0"/>
              <a:t>lines</a:t>
            </a:r>
            <a:r>
              <a:rPr lang="fr-FR" i="1" dirty="0" smtClean="0"/>
              <a:t> =&gt; </a:t>
            </a:r>
            <a:r>
              <a:rPr lang="fr-FR" b="1" i="1" dirty="0" err="1" smtClean="0"/>
              <a:t>corrected</a:t>
            </a:r>
            <a:r>
              <a:rPr lang="fr-FR" b="1" i="1" dirty="0" smtClean="0"/>
              <a:t>  in Altiroc1_V2 </a:t>
            </a:r>
            <a:r>
              <a:rPr lang="fr-FR" i="1" dirty="0" err="1" smtClean="0"/>
              <a:t>with</a:t>
            </a:r>
            <a:r>
              <a:rPr lang="fr-FR" i="1" dirty="0" smtClean="0"/>
              <a:t> a  </a:t>
            </a:r>
            <a:r>
              <a:rPr lang="fr-FR" i="1" dirty="0" err="1" smtClean="0"/>
              <a:t>better</a:t>
            </a:r>
            <a:r>
              <a:rPr lang="fr-FR" i="1" dirty="0" smtClean="0"/>
              <a:t> control the initial pulse </a:t>
            </a:r>
            <a:r>
              <a:rPr lang="fr-FR" i="1" dirty="0" err="1" smtClean="0"/>
              <a:t>width</a:t>
            </a:r>
            <a:endParaRPr lang="fr-FR" i="1" dirty="0"/>
          </a:p>
        </p:txBody>
      </p:sp>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t="27598" b="31426"/>
          <a:stretch/>
        </p:blipFill>
        <p:spPr>
          <a:xfrm>
            <a:off x="10380076" y="3219379"/>
            <a:ext cx="1308157" cy="459458"/>
          </a:xfrm>
          <a:prstGeom prst="rect">
            <a:avLst/>
          </a:prstGeom>
        </p:spPr>
      </p:pic>
    </p:spTree>
    <p:extLst>
      <p:ext uri="{BB962C8B-B14F-4D97-AF65-F5344CB8AC3E}">
        <p14:creationId xmlns:p14="http://schemas.microsoft.com/office/powerpoint/2010/main" val="3456655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6098621" y="2666050"/>
            <a:ext cx="6099015" cy="4066162"/>
          </a:xfrm>
          <a:prstGeom prst="rect">
            <a:avLst/>
          </a:prstGeom>
        </p:spPr>
      </p:pic>
      <p:sp>
        <p:nvSpPr>
          <p:cNvPr id="2" name="Titre 1"/>
          <p:cNvSpPr>
            <a:spLocks noGrp="1"/>
          </p:cNvSpPr>
          <p:nvPr>
            <p:ph type="title"/>
          </p:nvPr>
        </p:nvSpPr>
        <p:spPr/>
        <p:txBody>
          <a:bodyPr/>
          <a:lstStyle/>
          <a:p>
            <a:r>
              <a:rPr lang="en-US" dirty="0"/>
              <a:t>Jitter and LSB uniformity of ALTIROC1_V2 meas. , wo sensor</a:t>
            </a: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15</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7" name="Image 6"/>
          <p:cNvPicPr>
            <a:picLocks noChangeAspect="1"/>
          </p:cNvPicPr>
          <p:nvPr/>
        </p:nvPicPr>
        <p:blipFill>
          <a:blip r:embed="rId3"/>
          <a:stretch>
            <a:fillRect/>
          </a:stretch>
        </p:blipFill>
        <p:spPr>
          <a:xfrm>
            <a:off x="167418" y="2749795"/>
            <a:ext cx="5718275" cy="3838331"/>
          </a:xfrm>
          <a:prstGeom prst="rect">
            <a:avLst/>
          </a:prstGeom>
        </p:spPr>
      </p:pic>
      <p:sp>
        <p:nvSpPr>
          <p:cNvPr id="9" name="ZoneTexte 8"/>
          <p:cNvSpPr txBox="1"/>
          <p:nvPr/>
        </p:nvSpPr>
        <p:spPr>
          <a:xfrm>
            <a:off x="334433" y="757123"/>
            <a:ext cx="6370028" cy="1508105"/>
          </a:xfrm>
          <a:prstGeom prst="rect">
            <a:avLst/>
          </a:prstGeom>
          <a:noFill/>
        </p:spPr>
        <p:txBody>
          <a:bodyPr wrap="square" rtlCol="0">
            <a:spAutoFit/>
          </a:bodyPr>
          <a:lstStyle/>
          <a:p>
            <a:r>
              <a:rPr lang="fr-FR" sz="2400" dirty="0" err="1" smtClean="0"/>
              <a:t>Measurements</a:t>
            </a:r>
            <a:r>
              <a:rPr lang="fr-FR" sz="2400" dirty="0" smtClean="0"/>
              <a:t> </a:t>
            </a:r>
            <a:r>
              <a:rPr lang="fr-FR" sz="2400" dirty="0" err="1" smtClean="0"/>
              <a:t>done</a:t>
            </a:r>
            <a:endParaRPr lang="fr-FR" sz="2400" dirty="0" smtClean="0"/>
          </a:p>
          <a:p>
            <a:r>
              <a:rPr lang="fr-FR" sz="2400" dirty="0"/>
              <a:t>o</a:t>
            </a:r>
            <a:r>
              <a:rPr lang="fr-FR" sz="2400" dirty="0" smtClean="0"/>
              <a:t>n the 15 VPA </a:t>
            </a:r>
            <a:r>
              <a:rPr lang="fr-FR" sz="2400" dirty="0" err="1" smtClean="0"/>
              <a:t>channels</a:t>
            </a:r>
            <a:r>
              <a:rPr lang="fr-FR" sz="2400" dirty="0" smtClean="0"/>
              <a:t> </a:t>
            </a:r>
            <a:r>
              <a:rPr lang="fr-FR" sz="2400" dirty="0" err="1" smtClean="0"/>
              <a:t>only</a:t>
            </a:r>
            <a:endParaRPr lang="fr-FR" sz="2400" dirty="0" smtClean="0"/>
          </a:p>
          <a:p>
            <a:r>
              <a:rPr lang="fr-FR" sz="2400" b="1" dirty="0" err="1" smtClean="0"/>
              <a:t>Qinj</a:t>
            </a:r>
            <a:r>
              <a:rPr lang="fr-FR" sz="2400" b="1" dirty="0" smtClean="0"/>
              <a:t>=10 </a:t>
            </a:r>
            <a:r>
              <a:rPr lang="fr-FR" sz="2400" b="1" dirty="0" err="1" smtClean="0"/>
              <a:t>fC</a:t>
            </a:r>
            <a:r>
              <a:rPr lang="fr-FR" sz="2400" b="1" dirty="0" smtClean="0"/>
              <a:t>, Cd =0</a:t>
            </a:r>
          </a:p>
          <a:p>
            <a:r>
              <a:rPr lang="fr-FR" sz="2000" i="1" dirty="0" err="1"/>
              <a:t>I</a:t>
            </a:r>
            <a:r>
              <a:rPr lang="fr-FR" sz="2000" i="1" dirty="0" err="1" smtClean="0"/>
              <a:t>ndividual</a:t>
            </a:r>
            <a:r>
              <a:rPr lang="fr-FR" sz="2000" i="1" dirty="0" smtClean="0"/>
              <a:t> </a:t>
            </a:r>
            <a:r>
              <a:rPr lang="fr-FR" sz="2000" i="1" dirty="0" err="1" smtClean="0"/>
              <a:t>tunings</a:t>
            </a:r>
            <a:r>
              <a:rPr lang="fr-FR" sz="2000" i="1" dirty="0" smtClean="0"/>
              <a:t> of </a:t>
            </a:r>
            <a:r>
              <a:rPr lang="fr-FR" sz="2000" i="1" dirty="0" smtClean="0"/>
              <a:t>the pixel TDC </a:t>
            </a:r>
            <a:r>
              <a:rPr lang="fr-FR" sz="2000" i="1" dirty="0" smtClean="0"/>
              <a:t>not </a:t>
            </a:r>
            <a:r>
              <a:rPr lang="fr-FR" sz="2000" i="1" dirty="0" err="1" smtClean="0"/>
              <a:t>done</a:t>
            </a:r>
            <a:endParaRPr lang="fr-FR" sz="2000" i="1" dirty="0"/>
          </a:p>
        </p:txBody>
      </p:sp>
      <p:grpSp>
        <p:nvGrpSpPr>
          <p:cNvPr id="3" name="Groupe 2"/>
          <p:cNvGrpSpPr/>
          <p:nvPr/>
        </p:nvGrpSpPr>
        <p:grpSpPr>
          <a:xfrm>
            <a:off x="5740993" y="676093"/>
            <a:ext cx="1900716" cy="1895662"/>
            <a:chOff x="4786053" y="839949"/>
            <a:chExt cx="1900716" cy="1895662"/>
          </a:xfrm>
        </p:grpSpPr>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0749" y="846692"/>
              <a:ext cx="1896020" cy="1888919"/>
            </a:xfrm>
            <a:prstGeom prst="rect">
              <a:avLst/>
            </a:prstGeom>
          </p:spPr>
        </p:pic>
        <p:sp>
          <p:nvSpPr>
            <p:cNvPr id="11" name="Rectangle 10"/>
            <p:cNvSpPr/>
            <p:nvPr/>
          </p:nvSpPr>
          <p:spPr>
            <a:xfrm>
              <a:off x="4786053" y="839949"/>
              <a:ext cx="1205356" cy="18889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ZoneTexte 11"/>
          <p:cNvSpPr txBox="1"/>
          <p:nvPr/>
        </p:nvSpPr>
        <p:spPr>
          <a:xfrm>
            <a:off x="8578957" y="1011636"/>
            <a:ext cx="2984600" cy="615553"/>
          </a:xfrm>
          <a:prstGeom prst="rect">
            <a:avLst/>
          </a:prstGeom>
          <a:noFill/>
        </p:spPr>
        <p:txBody>
          <a:bodyPr wrap="none" rtlCol="0">
            <a:spAutoFit/>
          </a:bodyPr>
          <a:lstStyle/>
          <a:p>
            <a:r>
              <a:rPr lang="fr-FR" b="1" dirty="0" smtClean="0"/>
              <a:t>VPA: Voltage </a:t>
            </a:r>
            <a:r>
              <a:rPr lang="fr-FR" b="1" dirty="0" err="1" smtClean="0"/>
              <a:t>preamp</a:t>
            </a:r>
            <a:endParaRPr lang="fr-FR" b="1" dirty="0" smtClean="0"/>
          </a:p>
          <a:p>
            <a:r>
              <a:rPr lang="fr-FR" sz="1600" b="1" i="1" dirty="0" smtClean="0"/>
              <a:t>TZ: </a:t>
            </a:r>
            <a:r>
              <a:rPr lang="fr-FR" sz="1600" b="1" i="1" dirty="0" err="1" smtClean="0"/>
              <a:t>Transimpedance</a:t>
            </a:r>
            <a:r>
              <a:rPr lang="fr-FR" sz="1600" b="1" i="1" dirty="0" smtClean="0"/>
              <a:t> </a:t>
            </a:r>
            <a:r>
              <a:rPr lang="fr-FR" sz="1600" b="1" i="1" dirty="0" err="1"/>
              <a:t>p</a:t>
            </a:r>
            <a:r>
              <a:rPr lang="fr-FR" sz="1600" b="1" i="1" dirty="0" err="1" smtClean="0"/>
              <a:t>reamp</a:t>
            </a:r>
            <a:endParaRPr lang="fr-FR" sz="1600" b="1" i="1" dirty="0"/>
          </a:p>
        </p:txBody>
      </p:sp>
      <p:sp>
        <p:nvSpPr>
          <p:cNvPr id="13" name="ZoneTexte 12"/>
          <p:cNvSpPr txBox="1"/>
          <p:nvPr/>
        </p:nvSpPr>
        <p:spPr>
          <a:xfrm>
            <a:off x="9008223" y="2265228"/>
            <a:ext cx="513282" cy="369332"/>
          </a:xfrm>
          <a:prstGeom prst="rect">
            <a:avLst/>
          </a:prstGeom>
          <a:noFill/>
        </p:spPr>
        <p:txBody>
          <a:bodyPr wrap="none" rtlCol="0">
            <a:spAutoFit/>
          </a:bodyPr>
          <a:lstStyle/>
          <a:p>
            <a:r>
              <a:rPr lang="fr-FR" dirty="0" smtClean="0"/>
              <a:t>LSB</a:t>
            </a:r>
            <a:endParaRPr lang="fr-FR" dirty="0"/>
          </a:p>
        </p:txBody>
      </p:sp>
      <p:sp>
        <p:nvSpPr>
          <p:cNvPr id="15" name="ZoneTexte 14"/>
          <p:cNvSpPr txBox="1"/>
          <p:nvPr/>
        </p:nvSpPr>
        <p:spPr>
          <a:xfrm>
            <a:off x="2647254" y="2419457"/>
            <a:ext cx="780919" cy="369332"/>
          </a:xfrm>
          <a:prstGeom prst="rect">
            <a:avLst/>
          </a:prstGeom>
          <a:noFill/>
        </p:spPr>
        <p:txBody>
          <a:bodyPr wrap="none" rtlCol="0">
            <a:spAutoFit/>
          </a:bodyPr>
          <a:lstStyle/>
          <a:p>
            <a:r>
              <a:rPr lang="fr-FR" dirty="0" smtClean="0"/>
              <a:t>JITTER</a:t>
            </a:r>
            <a:endParaRPr lang="fr-FR" dirty="0"/>
          </a:p>
        </p:txBody>
      </p:sp>
    </p:spTree>
    <p:extLst>
      <p:ext uri="{BB962C8B-B14F-4D97-AF65-F5344CB8AC3E}">
        <p14:creationId xmlns:p14="http://schemas.microsoft.com/office/powerpoint/2010/main" val="4101873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rotWithShape="1">
          <a:blip r:embed="rId2">
            <a:extLst>
              <a:ext uri="{28A0092B-C50C-407E-A947-70E740481C1C}">
                <a14:useLocalDpi xmlns:a14="http://schemas.microsoft.com/office/drawing/2010/main" val="0"/>
              </a:ext>
            </a:extLst>
          </a:blip>
          <a:srcRect l="-1117" t="934" r="5292" b="-934"/>
          <a:stretch/>
        </p:blipFill>
        <p:spPr>
          <a:xfrm>
            <a:off x="0" y="1346200"/>
            <a:ext cx="11682919" cy="4165600"/>
          </a:xfrm>
          <a:prstGeom prst="rect">
            <a:avLst/>
          </a:prstGeom>
        </p:spPr>
      </p:pic>
      <p:sp>
        <p:nvSpPr>
          <p:cNvPr id="2" name="Titre 1"/>
          <p:cNvSpPr>
            <a:spLocks noGrp="1"/>
          </p:cNvSpPr>
          <p:nvPr>
            <p:ph type="title"/>
          </p:nvPr>
        </p:nvSpPr>
        <p:spPr/>
        <p:txBody>
          <a:bodyPr/>
          <a:lstStyle/>
          <a:p>
            <a:r>
              <a:rPr lang="en-US" dirty="0"/>
              <a:t>ALTIROC1_V1: Jitter vs </a:t>
            </a:r>
            <a:r>
              <a:rPr lang="en-US" dirty="0" err="1"/>
              <a:t>Qinj</a:t>
            </a:r>
            <a:r>
              <a:rPr lang="en-US" dirty="0"/>
              <a:t> </a:t>
            </a:r>
            <a:r>
              <a:rPr lang="en-US" dirty="0" smtClean="0"/>
              <a:t>measurement (Cd=3.5 pF) </a:t>
            </a:r>
            <a:endParaRPr lang="en-US"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16</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cxnSp>
        <p:nvCxnSpPr>
          <p:cNvPr id="6" name="Connecteur droit 5"/>
          <p:cNvCxnSpPr/>
          <p:nvPr/>
        </p:nvCxnSpPr>
        <p:spPr>
          <a:xfrm flipV="1">
            <a:off x="2645532" y="2590800"/>
            <a:ext cx="12700" cy="3048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4366060" y="3651224"/>
            <a:ext cx="11756" cy="1987576"/>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792496" y="4270443"/>
            <a:ext cx="1865736" cy="159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742877" y="4473052"/>
            <a:ext cx="3636752" cy="1"/>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1912372" y="2309858"/>
            <a:ext cx="5094664" cy="369332"/>
          </a:xfrm>
          <a:prstGeom prst="rect">
            <a:avLst/>
          </a:prstGeom>
          <a:noFill/>
        </p:spPr>
        <p:txBody>
          <a:bodyPr wrap="none" rtlCol="0">
            <a:spAutoFit/>
          </a:bodyPr>
          <a:lstStyle/>
          <a:p>
            <a:r>
              <a:rPr lang="fr-FR" b="1" dirty="0" smtClean="0">
                <a:solidFill>
                  <a:srgbClr val="FF0000"/>
                </a:solidFill>
              </a:rPr>
              <a:t>5fC, </a:t>
            </a:r>
            <a:r>
              <a:rPr lang="el-GR" b="1" dirty="0" smtClean="0">
                <a:solidFill>
                  <a:srgbClr val="FF0000"/>
                </a:solidFill>
              </a:rPr>
              <a:t>σ</a:t>
            </a:r>
            <a:r>
              <a:rPr lang="fr-FR" b="1" dirty="0" smtClean="0">
                <a:solidFill>
                  <a:srgbClr val="FF0000"/>
                </a:solidFill>
              </a:rPr>
              <a:t> = 36 </a:t>
            </a:r>
            <a:r>
              <a:rPr lang="fr-FR" b="1" dirty="0" err="1" smtClean="0">
                <a:solidFill>
                  <a:srgbClr val="FF0000"/>
                </a:solidFill>
              </a:rPr>
              <a:t>ps</a:t>
            </a:r>
            <a:r>
              <a:rPr lang="fr-FR" b="1" dirty="0" smtClean="0">
                <a:solidFill>
                  <a:srgbClr val="FF0000"/>
                </a:solidFill>
              </a:rPr>
              <a:t> (33 </a:t>
            </a:r>
            <a:r>
              <a:rPr lang="fr-FR" b="1" dirty="0" err="1" smtClean="0">
                <a:solidFill>
                  <a:srgbClr val="FF0000"/>
                </a:solidFill>
              </a:rPr>
              <a:t>ps</a:t>
            </a:r>
            <a:r>
              <a:rPr lang="fr-FR" b="1" dirty="0" smtClean="0">
                <a:solidFill>
                  <a:srgbClr val="FF0000"/>
                </a:solidFill>
              </a:rPr>
              <a:t> </a:t>
            </a:r>
            <a:r>
              <a:rPr lang="fr-FR" b="1" dirty="0" err="1" smtClean="0">
                <a:solidFill>
                  <a:srgbClr val="FF0000"/>
                </a:solidFill>
              </a:rPr>
              <a:t>afetr</a:t>
            </a:r>
            <a:r>
              <a:rPr lang="fr-FR" b="1" dirty="0" smtClean="0">
                <a:solidFill>
                  <a:srgbClr val="FF0000"/>
                </a:solidFill>
              </a:rPr>
              <a:t> </a:t>
            </a:r>
            <a:r>
              <a:rPr lang="fr-FR" b="1" dirty="0" err="1" smtClean="0">
                <a:solidFill>
                  <a:srgbClr val="FF0000"/>
                </a:solidFill>
              </a:rPr>
              <a:t>floor</a:t>
            </a:r>
            <a:r>
              <a:rPr lang="fr-FR" b="1" dirty="0" smtClean="0">
                <a:solidFill>
                  <a:srgbClr val="FF0000"/>
                </a:solidFill>
              </a:rPr>
              <a:t> </a:t>
            </a:r>
            <a:r>
              <a:rPr lang="fr-FR" b="1" dirty="0" err="1" smtClean="0">
                <a:solidFill>
                  <a:srgbClr val="FF0000"/>
                </a:solidFill>
              </a:rPr>
              <a:t>substraction</a:t>
            </a:r>
            <a:r>
              <a:rPr lang="fr-FR" b="1" dirty="0" smtClean="0">
                <a:solidFill>
                  <a:srgbClr val="FF0000"/>
                </a:solidFill>
              </a:rPr>
              <a:t>)</a:t>
            </a:r>
            <a:endParaRPr lang="fr-FR" b="1" dirty="0">
              <a:solidFill>
                <a:srgbClr val="FF0000"/>
              </a:solidFill>
            </a:endParaRPr>
          </a:p>
        </p:txBody>
      </p:sp>
      <p:sp>
        <p:nvSpPr>
          <p:cNvPr id="11" name="ZoneTexte 10"/>
          <p:cNvSpPr txBox="1"/>
          <p:nvPr/>
        </p:nvSpPr>
        <p:spPr>
          <a:xfrm>
            <a:off x="2561253" y="3220010"/>
            <a:ext cx="5222905" cy="369332"/>
          </a:xfrm>
          <a:prstGeom prst="rect">
            <a:avLst/>
          </a:prstGeom>
          <a:noFill/>
        </p:spPr>
        <p:txBody>
          <a:bodyPr wrap="none" rtlCol="0">
            <a:spAutoFit/>
          </a:bodyPr>
          <a:lstStyle/>
          <a:p>
            <a:r>
              <a:rPr lang="fr-FR" b="1" dirty="0" smtClean="0">
                <a:solidFill>
                  <a:srgbClr val="0070C0"/>
                </a:solidFill>
              </a:rPr>
              <a:t>10fC, </a:t>
            </a:r>
            <a:r>
              <a:rPr lang="el-GR" b="1" dirty="0" smtClean="0">
                <a:solidFill>
                  <a:srgbClr val="0070C0"/>
                </a:solidFill>
              </a:rPr>
              <a:t>σ</a:t>
            </a:r>
            <a:r>
              <a:rPr lang="fr-FR" b="1" dirty="0" smtClean="0">
                <a:solidFill>
                  <a:srgbClr val="0070C0"/>
                </a:solidFill>
              </a:rPr>
              <a:t> = 23 </a:t>
            </a:r>
            <a:r>
              <a:rPr lang="fr-FR" b="1" dirty="0" err="1" smtClean="0">
                <a:solidFill>
                  <a:srgbClr val="0070C0"/>
                </a:solidFill>
              </a:rPr>
              <a:t>ps</a:t>
            </a:r>
            <a:r>
              <a:rPr lang="fr-FR" b="1" dirty="0" smtClean="0">
                <a:solidFill>
                  <a:srgbClr val="0070C0"/>
                </a:solidFill>
              </a:rPr>
              <a:t> (19 </a:t>
            </a:r>
            <a:r>
              <a:rPr lang="fr-FR" b="1" dirty="0" err="1" smtClean="0">
                <a:solidFill>
                  <a:srgbClr val="0070C0"/>
                </a:solidFill>
              </a:rPr>
              <a:t>ps</a:t>
            </a:r>
            <a:r>
              <a:rPr lang="fr-FR" b="1" dirty="0" smtClean="0">
                <a:solidFill>
                  <a:srgbClr val="0070C0"/>
                </a:solidFill>
              </a:rPr>
              <a:t> </a:t>
            </a:r>
            <a:r>
              <a:rPr lang="fr-FR" b="1" dirty="0" err="1" smtClean="0">
                <a:solidFill>
                  <a:srgbClr val="0070C0"/>
                </a:solidFill>
              </a:rPr>
              <a:t>after</a:t>
            </a:r>
            <a:r>
              <a:rPr lang="fr-FR" b="1" dirty="0" smtClean="0">
                <a:solidFill>
                  <a:srgbClr val="0070C0"/>
                </a:solidFill>
              </a:rPr>
              <a:t> </a:t>
            </a:r>
            <a:r>
              <a:rPr lang="fr-FR" b="1" dirty="0" err="1" smtClean="0">
                <a:solidFill>
                  <a:srgbClr val="0070C0"/>
                </a:solidFill>
              </a:rPr>
              <a:t>floor</a:t>
            </a:r>
            <a:r>
              <a:rPr lang="fr-FR" b="1" dirty="0" smtClean="0">
                <a:solidFill>
                  <a:srgbClr val="0070C0"/>
                </a:solidFill>
              </a:rPr>
              <a:t> </a:t>
            </a:r>
            <a:r>
              <a:rPr lang="fr-FR" b="1" dirty="0" err="1" smtClean="0">
                <a:solidFill>
                  <a:srgbClr val="0070C0"/>
                </a:solidFill>
              </a:rPr>
              <a:t>substraction</a:t>
            </a:r>
            <a:r>
              <a:rPr lang="fr-FR" b="1" dirty="0" smtClean="0">
                <a:solidFill>
                  <a:srgbClr val="0070C0"/>
                </a:solidFill>
              </a:rPr>
              <a:t>)</a:t>
            </a:r>
            <a:endParaRPr lang="fr-FR" b="1" dirty="0">
              <a:solidFill>
                <a:srgbClr val="0070C0"/>
              </a:solidFill>
            </a:endParaRPr>
          </a:p>
        </p:txBody>
      </p:sp>
      <p:sp>
        <p:nvSpPr>
          <p:cNvPr id="12" name="ZoneTexte 11"/>
          <p:cNvSpPr txBox="1"/>
          <p:nvPr/>
        </p:nvSpPr>
        <p:spPr>
          <a:xfrm>
            <a:off x="3260079" y="1372956"/>
            <a:ext cx="6221703" cy="461665"/>
          </a:xfrm>
          <a:prstGeom prst="rect">
            <a:avLst/>
          </a:prstGeom>
          <a:noFill/>
        </p:spPr>
        <p:txBody>
          <a:bodyPr wrap="none" rtlCol="0">
            <a:spAutoFit/>
          </a:bodyPr>
          <a:lstStyle/>
          <a:p>
            <a:r>
              <a:rPr lang="fr-FR" sz="2400" b="1" i="1" dirty="0" err="1" smtClean="0"/>
              <a:t>Measurements</a:t>
            </a:r>
            <a:r>
              <a:rPr lang="fr-FR" sz="2400" b="1" i="1" dirty="0" smtClean="0"/>
              <a:t> </a:t>
            </a:r>
            <a:r>
              <a:rPr lang="fr-FR" sz="2400" b="1" i="1" dirty="0" err="1" smtClean="0"/>
              <a:t>done</a:t>
            </a:r>
            <a:r>
              <a:rPr lang="fr-FR" sz="2400" b="1" i="1" dirty="0" smtClean="0"/>
              <a:t> </a:t>
            </a:r>
            <a:r>
              <a:rPr lang="fr-FR" sz="2400" b="1" i="1" dirty="0" err="1" smtClean="0"/>
              <a:t>with</a:t>
            </a:r>
            <a:r>
              <a:rPr lang="fr-FR" sz="2400" b="1" i="1" dirty="0" smtClean="0"/>
              <a:t> the </a:t>
            </a:r>
            <a:r>
              <a:rPr lang="fr-FR" sz="2400" b="1" i="1" dirty="0" err="1" smtClean="0"/>
              <a:t>internal</a:t>
            </a:r>
            <a:r>
              <a:rPr lang="fr-FR" sz="2400" b="1" i="1" dirty="0" smtClean="0"/>
              <a:t> TOA TDC</a:t>
            </a:r>
            <a:endParaRPr lang="fr-FR" sz="2400" b="1" i="1" dirty="0"/>
          </a:p>
        </p:txBody>
      </p:sp>
      <p:sp>
        <p:nvSpPr>
          <p:cNvPr id="3" name="ZoneTexte 2"/>
          <p:cNvSpPr txBox="1"/>
          <p:nvPr/>
        </p:nvSpPr>
        <p:spPr>
          <a:xfrm>
            <a:off x="2741918" y="1825655"/>
            <a:ext cx="8271522" cy="369332"/>
          </a:xfrm>
          <a:prstGeom prst="rect">
            <a:avLst/>
          </a:prstGeom>
          <a:noFill/>
        </p:spPr>
        <p:txBody>
          <a:bodyPr wrap="square" rtlCol="0">
            <a:spAutoFit/>
          </a:bodyPr>
          <a:lstStyle/>
          <a:p>
            <a:r>
              <a:rPr lang="fr-FR" b="1" i="1" dirty="0" err="1" smtClean="0"/>
              <a:t>Floor</a:t>
            </a:r>
            <a:r>
              <a:rPr lang="fr-FR" b="1" i="1" dirty="0" smtClean="0"/>
              <a:t> (~ 13 </a:t>
            </a:r>
            <a:r>
              <a:rPr lang="fr-FR" b="1" i="1" dirty="0" err="1" smtClean="0"/>
              <a:t>ps</a:t>
            </a:r>
            <a:r>
              <a:rPr lang="fr-FR" b="1" i="1" dirty="0" smtClean="0"/>
              <a:t>) </a:t>
            </a:r>
            <a:r>
              <a:rPr lang="fr-FR" b="1" i="1" dirty="0" err="1" smtClean="0"/>
              <a:t>from</a:t>
            </a:r>
            <a:r>
              <a:rPr lang="fr-FR" b="1" i="1" dirty="0" smtClean="0"/>
              <a:t> </a:t>
            </a:r>
            <a:r>
              <a:rPr lang="fr-FR" b="1" i="1" dirty="0" err="1" smtClean="0"/>
              <a:t>clock</a:t>
            </a:r>
            <a:r>
              <a:rPr lang="fr-FR" b="1" i="1" dirty="0" smtClean="0"/>
              <a:t>, command pulse and TDC bin not </a:t>
            </a:r>
            <a:r>
              <a:rPr lang="fr-FR" b="1" i="1" dirty="0" err="1" smtClean="0"/>
              <a:t>substracted</a:t>
            </a:r>
            <a:endParaRPr lang="fr-FR" b="1" i="1" dirty="0"/>
          </a:p>
        </p:txBody>
      </p:sp>
    </p:spTree>
    <p:extLst>
      <p:ext uri="{BB962C8B-B14F-4D97-AF65-F5344CB8AC3E}">
        <p14:creationId xmlns:p14="http://schemas.microsoft.com/office/powerpoint/2010/main" val="2468166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TOA vs TOT of ALTIROC1_V1 measurement</a:t>
            </a: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17</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05" y="1940560"/>
            <a:ext cx="10882152" cy="4012767"/>
          </a:xfrm>
          <a:prstGeom prst="rect">
            <a:avLst/>
          </a:prstGeom>
        </p:spPr>
      </p:pic>
      <p:sp>
        <p:nvSpPr>
          <p:cNvPr id="7" name="ZoneTexte 6"/>
          <p:cNvSpPr txBox="1"/>
          <p:nvPr/>
        </p:nvSpPr>
        <p:spPr>
          <a:xfrm>
            <a:off x="419616" y="1168674"/>
            <a:ext cx="10268452" cy="461665"/>
          </a:xfrm>
          <a:prstGeom prst="rect">
            <a:avLst/>
          </a:prstGeom>
          <a:noFill/>
        </p:spPr>
        <p:txBody>
          <a:bodyPr wrap="none" rtlCol="0">
            <a:spAutoFit/>
          </a:bodyPr>
          <a:lstStyle/>
          <a:p>
            <a:r>
              <a:rPr lang="fr-FR" sz="2400" b="1" i="1" dirty="0" err="1" smtClean="0"/>
              <a:t>Measurements</a:t>
            </a:r>
            <a:r>
              <a:rPr lang="fr-FR" sz="2400" b="1" i="1" dirty="0" smtClean="0"/>
              <a:t> </a:t>
            </a:r>
            <a:r>
              <a:rPr lang="fr-FR" sz="2400" b="1" i="1" dirty="0" err="1" smtClean="0"/>
              <a:t>done</a:t>
            </a:r>
            <a:r>
              <a:rPr lang="fr-FR" sz="2400" b="1" i="1" dirty="0" smtClean="0"/>
              <a:t> </a:t>
            </a:r>
            <a:r>
              <a:rPr lang="fr-FR" sz="2400" b="1" i="1" dirty="0" err="1" smtClean="0"/>
              <a:t>with</a:t>
            </a:r>
            <a:r>
              <a:rPr lang="fr-FR" sz="2400" b="1" i="1" dirty="0" smtClean="0"/>
              <a:t> scope as TOT TDC </a:t>
            </a:r>
            <a:r>
              <a:rPr lang="fr-FR" sz="2400" b="1" i="1" dirty="0" err="1" smtClean="0"/>
              <a:t>didn’t</a:t>
            </a:r>
            <a:r>
              <a:rPr lang="fr-FR" sz="2400" b="1" i="1" dirty="0" smtClean="0"/>
              <a:t> </a:t>
            </a:r>
            <a:r>
              <a:rPr lang="fr-FR" sz="2400" b="1" i="1" dirty="0" err="1" smtClean="0"/>
              <a:t>work</a:t>
            </a:r>
            <a:r>
              <a:rPr lang="fr-FR" sz="2400" b="1" i="1" dirty="0" smtClean="0"/>
              <a:t> </a:t>
            </a:r>
            <a:r>
              <a:rPr lang="fr-FR" sz="2400" b="1" i="1" dirty="0" err="1" smtClean="0"/>
              <a:t>properly</a:t>
            </a:r>
            <a:r>
              <a:rPr lang="fr-FR" sz="2400" b="1" i="1" dirty="0" smtClean="0"/>
              <a:t> in Altiroc1_V1</a:t>
            </a:r>
            <a:endParaRPr lang="fr-FR" sz="2400" b="1" i="1" dirty="0"/>
          </a:p>
        </p:txBody>
      </p:sp>
    </p:spTree>
    <p:extLst>
      <p:ext uri="{BB962C8B-B14F-4D97-AF65-F5344CB8AC3E}">
        <p14:creationId xmlns:p14="http://schemas.microsoft.com/office/powerpoint/2010/main" val="309513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CK tree measurement</a:t>
            </a: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18</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6" name="Image 5"/>
          <p:cNvPicPr>
            <a:picLocks noChangeAspect="1"/>
          </p:cNvPicPr>
          <p:nvPr/>
        </p:nvPicPr>
        <p:blipFill>
          <a:blip r:embed="rId2"/>
          <a:stretch>
            <a:fillRect/>
          </a:stretch>
        </p:blipFill>
        <p:spPr>
          <a:xfrm>
            <a:off x="5127453" y="1532529"/>
            <a:ext cx="6880114" cy="4615922"/>
          </a:xfrm>
          <a:prstGeom prst="rect">
            <a:avLst/>
          </a:prstGeom>
        </p:spPr>
      </p:pic>
      <p:sp>
        <p:nvSpPr>
          <p:cNvPr id="7" name="Espace réservé du contenu 2"/>
          <p:cNvSpPr>
            <a:spLocks noGrp="1"/>
          </p:cNvSpPr>
          <p:nvPr>
            <p:ph idx="4294967295"/>
          </p:nvPr>
        </p:nvSpPr>
        <p:spPr>
          <a:xfrm>
            <a:off x="184130" y="724210"/>
            <a:ext cx="8774671" cy="5265738"/>
          </a:xfrm>
          <a:prstGeom prst="rect">
            <a:avLst/>
          </a:prstGeom>
        </p:spPr>
        <p:txBody>
          <a:bodyPr/>
          <a:lstStyle/>
          <a:p>
            <a:r>
              <a:rPr lang="fr-FR" sz="1800" dirty="0" err="1" smtClean="0"/>
              <a:t>Clock</a:t>
            </a:r>
            <a:r>
              <a:rPr lang="fr-FR" sz="1800" dirty="0" smtClean="0"/>
              <a:t> </a:t>
            </a:r>
            <a:r>
              <a:rPr lang="fr-FR" sz="1800" dirty="0" err="1" smtClean="0"/>
              <a:t>tree</a:t>
            </a:r>
            <a:r>
              <a:rPr lang="fr-FR" sz="1800" dirty="0" smtClean="0"/>
              <a:t> </a:t>
            </a:r>
            <a:r>
              <a:rPr lang="fr-FR" sz="1800" dirty="0"/>
              <a:t>(</a:t>
            </a:r>
            <a:r>
              <a:rPr lang="fr-FR" sz="1800" dirty="0" smtClean="0"/>
              <a:t>pulser </a:t>
            </a:r>
            <a:r>
              <a:rPr lang="fr-FR" sz="1800" dirty="0" smtClean="0"/>
              <a:t>command, </a:t>
            </a:r>
            <a:r>
              <a:rPr lang="fr-FR" sz="1800" dirty="0" err="1" smtClean="0"/>
              <a:t>clocks</a:t>
            </a:r>
            <a:r>
              <a:rPr lang="fr-FR" sz="1800" dirty="0" smtClean="0"/>
              <a:t>):  good distribution for 4x4 </a:t>
            </a:r>
            <a:r>
              <a:rPr lang="fr-FR" sz="1800" dirty="0" err="1" smtClean="0"/>
              <a:t>channels</a:t>
            </a:r>
            <a:endParaRPr lang="fr-FR" sz="1800" dirty="0" smtClean="0"/>
          </a:p>
        </p:txBody>
      </p:sp>
      <p:grpSp>
        <p:nvGrpSpPr>
          <p:cNvPr id="8" name="Groupe 7"/>
          <p:cNvGrpSpPr/>
          <p:nvPr/>
        </p:nvGrpSpPr>
        <p:grpSpPr>
          <a:xfrm>
            <a:off x="6126119" y="1985667"/>
            <a:ext cx="4199377" cy="4438442"/>
            <a:chOff x="6126119" y="1985667"/>
            <a:chExt cx="4199377" cy="4438442"/>
          </a:xfrm>
        </p:grpSpPr>
        <p:sp>
          <p:nvSpPr>
            <p:cNvPr id="9" name="ZoneTexte 8"/>
            <p:cNvSpPr txBox="1"/>
            <p:nvPr/>
          </p:nvSpPr>
          <p:spPr>
            <a:xfrm>
              <a:off x="6138040" y="1985667"/>
              <a:ext cx="629211" cy="369332"/>
            </a:xfrm>
            <a:prstGeom prst="rect">
              <a:avLst/>
            </a:prstGeom>
            <a:noFill/>
          </p:spPr>
          <p:txBody>
            <a:bodyPr wrap="none" rtlCol="0">
              <a:spAutoFit/>
            </a:bodyPr>
            <a:lstStyle/>
            <a:p>
              <a:r>
                <a:rPr lang="fr-FR" dirty="0" smtClean="0">
                  <a:solidFill>
                    <a:schemeClr val="bg1"/>
                  </a:solidFill>
                </a:rPr>
                <a:t>VPA</a:t>
              </a:r>
              <a:endParaRPr lang="fr-FR" dirty="0">
                <a:solidFill>
                  <a:schemeClr val="bg1"/>
                </a:solidFill>
              </a:endParaRPr>
            </a:p>
          </p:txBody>
        </p:sp>
        <p:sp>
          <p:nvSpPr>
            <p:cNvPr id="10" name="ZoneTexte 9"/>
            <p:cNvSpPr txBox="1"/>
            <p:nvPr/>
          </p:nvSpPr>
          <p:spPr>
            <a:xfrm>
              <a:off x="6138040" y="3210898"/>
              <a:ext cx="629211" cy="369332"/>
            </a:xfrm>
            <a:prstGeom prst="rect">
              <a:avLst/>
            </a:prstGeom>
            <a:noFill/>
          </p:spPr>
          <p:txBody>
            <a:bodyPr wrap="none" rtlCol="0">
              <a:spAutoFit/>
            </a:bodyPr>
            <a:lstStyle/>
            <a:p>
              <a:r>
                <a:rPr lang="fr-FR" dirty="0" smtClean="0">
                  <a:solidFill>
                    <a:schemeClr val="bg1"/>
                  </a:solidFill>
                </a:rPr>
                <a:t>VPA</a:t>
              </a:r>
              <a:endParaRPr lang="fr-FR" dirty="0">
                <a:solidFill>
                  <a:schemeClr val="bg1"/>
                </a:solidFill>
              </a:endParaRPr>
            </a:p>
          </p:txBody>
        </p:sp>
        <p:sp>
          <p:nvSpPr>
            <p:cNvPr id="11" name="ZoneTexte 10"/>
            <p:cNvSpPr txBox="1"/>
            <p:nvPr/>
          </p:nvSpPr>
          <p:spPr>
            <a:xfrm>
              <a:off x="6138040" y="3832000"/>
              <a:ext cx="629211" cy="369332"/>
            </a:xfrm>
            <a:prstGeom prst="rect">
              <a:avLst/>
            </a:prstGeom>
            <a:noFill/>
          </p:spPr>
          <p:txBody>
            <a:bodyPr wrap="none" rtlCol="0">
              <a:spAutoFit/>
            </a:bodyPr>
            <a:lstStyle/>
            <a:p>
              <a:r>
                <a:rPr lang="fr-FR" dirty="0" smtClean="0">
                  <a:solidFill>
                    <a:schemeClr val="bg1"/>
                  </a:solidFill>
                </a:rPr>
                <a:t>VPA</a:t>
              </a:r>
              <a:endParaRPr lang="fr-FR" dirty="0">
                <a:solidFill>
                  <a:schemeClr val="bg1"/>
                </a:solidFill>
              </a:endParaRPr>
            </a:p>
          </p:txBody>
        </p:sp>
        <p:sp>
          <p:nvSpPr>
            <p:cNvPr id="12" name="ZoneTexte 11"/>
            <p:cNvSpPr txBox="1"/>
            <p:nvPr/>
          </p:nvSpPr>
          <p:spPr>
            <a:xfrm>
              <a:off x="6138040" y="5057231"/>
              <a:ext cx="629211" cy="369332"/>
            </a:xfrm>
            <a:prstGeom prst="rect">
              <a:avLst/>
            </a:prstGeom>
            <a:noFill/>
          </p:spPr>
          <p:txBody>
            <a:bodyPr wrap="none" rtlCol="0">
              <a:spAutoFit/>
            </a:bodyPr>
            <a:lstStyle/>
            <a:p>
              <a:r>
                <a:rPr lang="fr-FR" dirty="0" smtClean="0">
                  <a:solidFill>
                    <a:schemeClr val="bg1"/>
                  </a:solidFill>
                </a:rPr>
                <a:t>VPA</a:t>
              </a:r>
              <a:endParaRPr lang="fr-FR" dirty="0">
                <a:solidFill>
                  <a:schemeClr val="bg1"/>
                </a:solidFill>
              </a:endParaRPr>
            </a:p>
          </p:txBody>
        </p:sp>
        <p:sp>
          <p:nvSpPr>
            <p:cNvPr id="13" name="ZoneTexte 12"/>
            <p:cNvSpPr txBox="1"/>
            <p:nvPr/>
          </p:nvSpPr>
          <p:spPr>
            <a:xfrm>
              <a:off x="6126119" y="6054777"/>
              <a:ext cx="629211" cy="369332"/>
            </a:xfrm>
            <a:prstGeom prst="rect">
              <a:avLst/>
            </a:prstGeom>
            <a:noFill/>
          </p:spPr>
          <p:txBody>
            <a:bodyPr wrap="none" rtlCol="0">
              <a:spAutoFit/>
            </a:bodyPr>
            <a:lstStyle/>
            <a:p>
              <a:r>
                <a:rPr lang="fr-FR" dirty="0" smtClean="0">
                  <a:solidFill>
                    <a:schemeClr val="bg1"/>
                  </a:solidFill>
                </a:rPr>
                <a:t>VPA</a:t>
              </a:r>
              <a:endParaRPr lang="fr-FR" dirty="0">
                <a:solidFill>
                  <a:schemeClr val="bg1"/>
                </a:solidFill>
              </a:endParaRPr>
            </a:p>
          </p:txBody>
        </p:sp>
        <p:sp>
          <p:nvSpPr>
            <p:cNvPr id="15" name="ZoneTexte 14"/>
            <p:cNvSpPr txBox="1"/>
            <p:nvPr/>
          </p:nvSpPr>
          <p:spPr>
            <a:xfrm>
              <a:off x="7094025" y="1985667"/>
              <a:ext cx="629211" cy="369332"/>
            </a:xfrm>
            <a:prstGeom prst="rect">
              <a:avLst/>
            </a:prstGeom>
            <a:noFill/>
          </p:spPr>
          <p:txBody>
            <a:bodyPr wrap="none" rtlCol="0">
              <a:spAutoFit/>
            </a:bodyPr>
            <a:lstStyle/>
            <a:p>
              <a:r>
                <a:rPr lang="fr-FR" dirty="0" smtClean="0">
                  <a:solidFill>
                    <a:schemeClr val="bg1"/>
                  </a:solidFill>
                </a:rPr>
                <a:t>VPA</a:t>
              </a:r>
              <a:endParaRPr lang="fr-FR" dirty="0">
                <a:solidFill>
                  <a:schemeClr val="bg1"/>
                </a:solidFill>
              </a:endParaRPr>
            </a:p>
          </p:txBody>
        </p:sp>
        <p:sp>
          <p:nvSpPr>
            <p:cNvPr id="16" name="ZoneTexte 15"/>
            <p:cNvSpPr txBox="1"/>
            <p:nvPr/>
          </p:nvSpPr>
          <p:spPr>
            <a:xfrm>
              <a:off x="7094025" y="3210898"/>
              <a:ext cx="629211" cy="369332"/>
            </a:xfrm>
            <a:prstGeom prst="rect">
              <a:avLst/>
            </a:prstGeom>
            <a:noFill/>
          </p:spPr>
          <p:txBody>
            <a:bodyPr wrap="none" rtlCol="0">
              <a:spAutoFit/>
            </a:bodyPr>
            <a:lstStyle/>
            <a:p>
              <a:r>
                <a:rPr lang="fr-FR" dirty="0" smtClean="0">
                  <a:solidFill>
                    <a:schemeClr val="bg1"/>
                  </a:solidFill>
                </a:rPr>
                <a:t>VPA</a:t>
              </a:r>
              <a:endParaRPr lang="fr-FR" dirty="0">
                <a:solidFill>
                  <a:schemeClr val="bg1"/>
                </a:solidFill>
              </a:endParaRPr>
            </a:p>
          </p:txBody>
        </p:sp>
        <p:sp>
          <p:nvSpPr>
            <p:cNvPr id="17" name="ZoneTexte 16"/>
            <p:cNvSpPr txBox="1"/>
            <p:nvPr/>
          </p:nvSpPr>
          <p:spPr>
            <a:xfrm>
              <a:off x="7094025" y="3832000"/>
              <a:ext cx="629211" cy="369332"/>
            </a:xfrm>
            <a:prstGeom prst="rect">
              <a:avLst/>
            </a:prstGeom>
            <a:noFill/>
          </p:spPr>
          <p:txBody>
            <a:bodyPr wrap="none" rtlCol="0">
              <a:spAutoFit/>
            </a:bodyPr>
            <a:lstStyle/>
            <a:p>
              <a:r>
                <a:rPr lang="fr-FR" dirty="0" smtClean="0">
                  <a:solidFill>
                    <a:schemeClr val="bg1"/>
                  </a:solidFill>
                </a:rPr>
                <a:t>VPA</a:t>
              </a:r>
              <a:endParaRPr lang="fr-FR" dirty="0">
                <a:solidFill>
                  <a:schemeClr val="bg1"/>
                </a:solidFill>
              </a:endParaRPr>
            </a:p>
          </p:txBody>
        </p:sp>
        <p:sp>
          <p:nvSpPr>
            <p:cNvPr id="18" name="ZoneTexte 17"/>
            <p:cNvSpPr txBox="1"/>
            <p:nvPr/>
          </p:nvSpPr>
          <p:spPr>
            <a:xfrm>
              <a:off x="7094025" y="5057231"/>
              <a:ext cx="629211" cy="369332"/>
            </a:xfrm>
            <a:prstGeom prst="rect">
              <a:avLst/>
            </a:prstGeom>
            <a:noFill/>
          </p:spPr>
          <p:txBody>
            <a:bodyPr wrap="none" rtlCol="0">
              <a:spAutoFit/>
            </a:bodyPr>
            <a:lstStyle/>
            <a:p>
              <a:r>
                <a:rPr lang="fr-FR" dirty="0" smtClean="0">
                  <a:solidFill>
                    <a:schemeClr val="bg1"/>
                  </a:solidFill>
                </a:rPr>
                <a:t>VPA</a:t>
              </a:r>
              <a:endParaRPr lang="fr-FR" dirty="0">
                <a:solidFill>
                  <a:schemeClr val="bg1"/>
                </a:solidFill>
              </a:endParaRPr>
            </a:p>
          </p:txBody>
        </p:sp>
        <p:sp>
          <p:nvSpPr>
            <p:cNvPr id="19" name="ZoneTexte 18"/>
            <p:cNvSpPr txBox="1"/>
            <p:nvPr/>
          </p:nvSpPr>
          <p:spPr>
            <a:xfrm>
              <a:off x="7082104" y="6054777"/>
              <a:ext cx="629211" cy="369332"/>
            </a:xfrm>
            <a:prstGeom prst="rect">
              <a:avLst/>
            </a:prstGeom>
            <a:noFill/>
          </p:spPr>
          <p:txBody>
            <a:bodyPr wrap="none" rtlCol="0">
              <a:spAutoFit/>
            </a:bodyPr>
            <a:lstStyle/>
            <a:p>
              <a:r>
                <a:rPr lang="fr-FR" dirty="0" smtClean="0">
                  <a:solidFill>
                    <a:schemeClr val="bg1"/>
                  </a:solidFill>
                </a:rPr>
                <a:t>VPA</a:t>
              </a:r>
              <a:endParaRPr lang="fr-FR" dirty="0">
                <a:solidFill>
                  <a:schemeClr val="bg1"/>
                </a:solidFill>
              </a:endParaRPr>
            </a:p>
          </p:txBody>
        </p:sp>
        <p:sp>
          <p:nvSpPr>
            <p:cNvPr id="20" name="ZoneTexte 19"/>
            <p:cNvSpPr txBox="1"/>
            <p:nvPr/>
          </p:nvSpPr>
          <p:spPr>
            <a:xfrm>
              <a:off x="7968554" y="1985667"/>
              <a:ext cx="629211" cy="369332"/>
            </a:xfrm>
            <a:prstGeom prst="rect">
              <a:avLst/>
            </a:prstGeom>
            <a:noFill/>
          </p:spPr>
          <p:txBody>
            <a:bodyPr wrap="none" rtlCol="0">
              <a:spAutoFit/>
            </a:bodyPr>
            <a:lstStyle/>
            <a:p>
              <a:r>
                <a:rPr lang="fr-FR" dirty="0" smtClean="0">
                  <a:solidFill>
                    <a:schemeClr val="bg1"/>
                  </a:solidFill>
                </a:rPr>
                <a:t>VPA</a:t>
              </a:r>
              <a:endParaRPr lang="fr-FR" dirty="0">
                <a:solidFill>
                  <a:schemeClr val="bg1"/>
                </a:solidFill>
              </a:endParaRPr>
            </a:p>
          </p:txBody>
        </p:sp>
        <p:sp>
          <p:nvSpPr>
            <p:cNvPr id="21" name="ZoneTexte 20"/>
            <p:cNvSpPr txBox="1"/>
            <p:nvPr/>
          </p:nvSpPr>
          <p:spPr>
            <a:xfrm>
              <a:off x="7968554" y="3210898"/>
              <a:ext cx="629211" cy="369332"/>
            </a:xfrm>
            <a:prstGeom prst="rect">
              <a:avLst/>
            </a:prstGeom>
            <a:noFill/>
          </p:spPr>
          <p:txBody>
            <a:bodyPr wrap="none" rtlCol="0">
              <a:spAutoFit/>
            </a:bodyPr>
            <a:lstStyle/>
            <a:p>
              <a:r>
                <a:rPr lang="fr-FR" dirty="0" smtClean="0">
                  <a:solidFill>
                    <a:schemeClr val="bg1"/>
                  </a:solidFill>
                </a:rPr>
                <a:t>VPA</a:t>
              </a:r>
              <a:endParaRPr lang="fr-FR" dirty="0">
                <a:solidFill>
                  <a:schemeClr val="bg1"/>
                </a:solidFill>
              </a:endParaRPr>
            </a:p>
          </p:txBody>
        </p:sp>
        <p:sp>
          <p:nvSpPr>
            <p:cNvPr id="22" name="ZoneTexte 21"/>
            <p:cNvSpPr txBox="1"/>
            <p:nvPr/>
          </p:nvSpPr>
          <p:spPr>
            <a:xfrm>
              <a:off x="7968554" y="3832000"/>
              <a:ext cx="629211" cy="369332"/>
            </a:xfrm>
            <a:prstGeom prst="rect">
              <a:avLst/>
            </a:prstGeom>
            <a:noFill/>
          </p:spPr>
          <p:txBody>
            <a:bodyPr wrap="none" rtlCol="0">
              <a:spAutoFit/>
            </a:bodyPr>
            <a:lstStyle/>
            <a:p>
              <a:r>
                <a:rPr lang="fr-FR" dirty="0" smtClean="0">
                  <a:solidFill>
                    <a:schemeClr val="bg1"/>
                  </a:solidFill>
                </a:rPr>
                <a:t>VPA</a:t>
              </a:r>
              <a:endParaRPr lang="fr-FR" dirty="0">
                <a:solidFill>
                  <a:schemeClr val="bg1"/>
                </a:solidFill>
              </a:endParaRPr>
            </a:p>
          </p:txBody>
        </p:sp>
        <p:sp>
          <p:nvSpPr>
            <p:cNvPr id="23" name="ZoneTexte 22"/>
            <p:cNvSpPr txBox="1"/>
            <p:nvPr/>
          </p:nvSpPr>
          <p:spPr>
            <a:xfrm>
              <a:off x="7968554" y="5057231"/>
              <a:ext cx="629211" cy="369332"/>
            </a:xfrm>
            <a:prstGeom prst="rect">
              <a:avLst/>
            </a:prstGeom>
            <a:noFill/>
          </p:spPr>
          <p:txBody>
            <a:bodyPr wrap="none" rtlCol="0">
              <a:spAutoFit/>
            </a:bodyPr>
            <a:lstStyle/>
            <a:p>
              <a:r>
                <a:rPr lang="fr-FR" dirty="0" smtClean="0">
                  <a:solidFill>
                    <a:schemeClr val="bg1"/>
                  </a:solidFill>
                </a:rPr>
                <a:t>VPA</a:t>
              </a:r>
              <a:endParaRPr lang="fr-FR" dirty="0">
                <a:solidFill>
                  <a:schemeClr val="bg1"/>
                </a:solidFill>
              </a:endParaRPr>
            </a:p>
          </p:txBody>
        </p:sp>
        <p:sp>
          <p:nvSpPr>
            <p:cNvPr id="24" name="ZoneTexte 23"/>
            <p:cNvSpPr txBox="1"/>
            <p:nvPr/>
          </p:nvSpPr>
          <p:spPr>
            <a:xfrm>
              <a:off x="7956633" y="6054777"/>
              <a:ext cx="629211" cy="369332"/>
            </a:xfrm>
            <a:prstGeom prst="rect">
              <a:avLst/>
            </a:prstGeom>
            <a:noFill/>
          </p:spPr>
          <p:txBody>
            <a:bodyPr wrap="none" rtlCol="0">
              <a:spAutoFit/>
            </a:bodyPr>
            <a:lstStyle/>
            <a:p>
              <a:r>
                <a:rPr lang="fr-FR" dirty="0" smtClean="0">
                  <a:solidFill>
                    <a:schemeClr val="bg1"/>
                  </a:solidFill>
                </a:rPr>
                <a:t>VPA</a:t>
              </a:r>
              <a:endParaRPr lang="fr-FR" dirty="0">
                <a:solidFill>
                  <a:schemeClr val="bg1"/>
                </a:solidFill>
              </a:endParaRPr>
            </a:p>
          </p:txBody>
        </p:sp>
        <p:sp>
          <p:nvSpPr>
            <p:cNvPr id="25" name="ZoneTexte 24"/>
            <p:cNvSpPr txBox="1"/>
            <p:nvPr/>
          </p:nvSpPr>
          <p:spPr>
            <a:xfrm>
              <a:off x="9858702" y="1985667"/>
              <a:ext cx="466794" cy="369332"/>
            </a:xfrm>
            <a:prstGeom prst="rect">
              <a:avLst/>
            </a:prstGeom>
            <a:noFill/>
          </p:spPr>
          <p:txBody>
            <a:bodyPr wrap="none" rtlCol="0">
              <a:spAutoFit/>
            </a:bodyPr>
            <a:lstStyle/>
            <a:p>
              <a:r>
                <a:rPr lang="fr-FR" dirty="0" smtClean="0">
                  <a:solidFill>
                    <a:schemeClr val="bg1"/>
                  </a:solidFill>
                </a:rPr>
                <a:t>TZ</a:t>
              </a:r>
              <a:endParaRPr lang="fr-FR" dirty="0">
                <a:solidFill>
                  <a:schemeClr val="bg1"/>
                </a:solidFill>
              </a:endParaRPr>
            </a:p>
          </p:txBody>
        </p:sp>
        <p:sp>
          <p:nvSpPr>
            <p:cNvPr id="26" name="ZoneTexte 25"/>
            <p:cNvSpPr txBox="1"/>
            <p:nvPr/>
          </p:nvSpPr>
          <p:spPr>
            <a:xfrm>
              <a:off x="9858702" y="3210898"/>
              <a:ext cx="466794" cy="369332"/>
            </a:xfrm>
            <a:prstGeom prst="rect">
              <a:avLst/>
            </a:prstGeom>
            <a:noFill/>
          </p:spPr>
          <p:txBody>
            <a:bodyPr wrap="none" rtlCol="0">
              <a:spAutoFit/>
            </a:bodyPr>
            <a:lstStyle/>
            <a:p>
              <a:r>
                <a:rPr lang="fr-FR" dirty="0" smtClean="0">
                  <a:solidFill>
                    <a:schemeClr val="bg1"/>
                  </a:solidFill>
                </a:rPr>
                <a:t>TZ</a:t>
              </a:r>
              <a:endParaRPr lang="fr-FR" dirty="0">
                <a:solidFill>
                  <a:schemeClr val="bg1"/>
                </a:solidFill>
              </a:endParaRPr>
            </a:p>
          </p:txBody>
        </p:sp>
        <p:sp>
          <p:nvSpPr>
            <p:cNvPr id="27" name="ZoneTexte 26"/>
            <p:cNvSpPr txBox="1"/>
            <p:nvPr/>
          </p:nvSpPr>
          <p:spPr>
            <a:xfrm>
              <a:off x="9858702" y="3832000"/>
              <a:ext cx="466794" cy="369332"/>
            </a:xfrm>
            <a:prstGeom prst="rect">
              <a:avLst/>
            </a:prstGeom>
            <a:noFill/>
          </p:spPr>
          <p:txBody>
            <a:bodyPr wrap="none" rtlCol="0">
              <a:spAutoFit/>
            </a:bodyPr>
            <a:lstStyle/>
            <a:p>
              <a:r>
                <a:rPr lang="fr-FR" dirty="0" smtClean="0">
                  <a:solidFill>
                    <a:schemeClr val="bg1"/>
                  </a:solidFill>
                </a:rPr>
                <a:t>TZ</a:t>
              </a:r>
              <a:endParaRPr lang="fr-FR" dirty="0">
                <a:solidFill>
                  <a:schemeClr val="bg1"/>
                </a:solidFill>
              </a:endParaRPr>
            </a:p>
          </p:txBody>
        </p:sp>
        <p:sp>
          <p:nvSpPr>
            <p:cNvPr id="28" name="ZoneTexte 27"/>
            <p:cNvSpPr txBox="1"/>
            <p:nvPr/>
          </p:nvSpPr>
          <p:spPr>
            <a:xfrm>
              <a:off x="9858702" y="5057231"/>
              <a:ext cx="466794" cy="369332"/>
            </a:xfrm>
            <a:prstGeom prst="rect">
              <a:avLst/>
            </a:prstGeom>
            <a:noFill/>
          </p:spPr>
          <p:txBody>
            <a:bodyPr wrap="none" rtlCol="0">
              <a:spAutoFit/>
            </a:bodyPr>
            <a:lstStyle/>
            <a:p>
              <a:r>
                <a:rPr lang="fr-FR" dirty="0" smtClean="0">
                  <a:solidFill>
                    <a:schemeClr val="bg1"/>
                  </a:solidFill>
                </a:rPr>
                <a:t>TZ</a:t>
              </a:r>
              <a:endParaRPr lang="fr-FR" dirty="0">
                <a:solidFill>
                  <a:schemeClr val="bg1"/>
                </a:solidFill>
              </a:endParaRPr>
            </a:p>
          </p:txBody>
        </p:sp>
        <p:sp>
          <p:nvSpPr>
            <p:cNvPr id="29" name="ZoneTexte 28"/>
            <p:cNvSpPr txBox="1"/>
            <p:nvPr/>
          </p:nvSpPr>
          <p:spPr>
            <a:xfrm>
              <a:off x="9846781" y="6054777"/>
              <a:ext cx="466794" cy="369332"/>
            </a:xfrm>
            <a:prstGeom prst="rect">
              <a:avLst/>
            </a:prstGeom>
            <a:noFill/>
          </p:spPr>
          <p:txBody>
            <a:bodyPr wrap="none" rtlCol="0">
              <a:spAutoFit/>
            </a:bodyPr>
            <a:lstStyle/>
            <a:p>
              <a:r>
                <a:rPr lang="fr-FR" dirty="0" smtClean="0">
                  <a:solidFill>
                    <a:schemeClr val="bg1"/>
                  </a:solidFill>
                </a:rPr>
                <a:t>TZ</a:t>
              </a:r>
              <a:endParaRPr lang="fr-FR" dirty="0">
                <a:solidFill>
                  <a:schemeClr val="bg1"/>
                </a:solidFill>
              </a:endParaRPr>
            </a:p>
          </p:txBody>
        </p:sp>
        <p:sp>
          <p:nvSpPr>
            <p:cNvPr id="30" name="ZoneTexte 29"/>
            <p:cNvSpPr txBox="1"/>
            <p:nvPr/>
          </p:nvSpPr>
          <p:spPr>
            <a:xfrm>
              <a:off x="8958801" y="1985667"/>
              <a:ext cx="466794" cy="369332"/>
            </a:xfrm>
            <a:prstGeom prst="rect">
              <a:avLst/>
            </a:prstGeom>
            <a:noFill/>
          </p:spPr>
          <p:txBody>
            <a:bodyPr wrap="none" rtlCol="0">
              <a:spAutoFit/>
            </a:bodyPr>
            <a:lstStyle/>
            <a:p>
              <a:r>
                <a:rPr lang="fr-FR" dirty="0" smtClean="0">
                  <a:solidFill>
                    <a:schemeClr val="bg1"/>
                  </a:solidFill>
                </a:rPr>
                <a:t>TZ</a:t>
              </a:r>
              <a:endParaRPr lang="fr-FR" dirty="0">
                <a:solidFill>
                  <a:schemeClr val="bg1"/>
                </a:solidFill>
              </a:endParaRPr>
            </a:p>
          </p:txBody>
        </p:sp>
        <p:sp>
          <p:nvSpPr>
            <p:cNvPr id="31" name="ZoneTexte 30"/>
            <p:cNvSpPr txBox="1"/>
            <p:nvPr/>
          </p:nvSpPr>
          <p:spPr>
            <a:xfrm>
              <a:off x="8958801" y="3210898"/>
              <a:ext cx="466794" cy="369332"/>
            </a:xfrm>
            <a:prstGeom prst="rect">
              <a:avLst/>
            </a:prstGeom>
            <a:noFill/>
          </p:spPr>
          <p:txBody>
            <a:bodyPr wrap="none" rtlCol="0">
              <a:spAutoFit/>
            </a:bodyPr>
            <a:lstStyle/>
            <a:p>
              <a:r>
                <a:rPr lang="fr-FR" dirty="0" smtClean="0">
                  <a:solidFill>
                    <a:schemeClr val="bg1"/>
                  </a:solidFill>
                </a:rPr>
                <a:t>TZ</a:t>
              </a:r>
              <a:endParaRPr lang="fr-FR" dirty="0">
                <a:solidFill>
                  <a:schemeClr val="bg1"/>
                </a:solidFill>
              </a:endParaRPr>
            </a:p>
          </p:txBody>
        </p:sp>
        <p:sp>
          <p:nvSpPr>
            <p:cNvPr id="32" name="ZoneTexte 31"/>
            <p:cNvSpPr txBox="1"/>
            <p:nvPr/>
          </p:nvSpPr>
          <p:spPr>
            <a:xfrm>
              <a:off x="8958801" y="3832000"/>
              <a:ext cx="466794" cy="369332"/>
            </a:xfrm>
            <a:prstGeom prst="rect">
              <a:avLst/>
            </a:prstGeom>
            <a:noFill/>
          </p:spPr>
          <p:txBody>
            <a:bodyPr wrap="none" rtlCol="0">
              <a:spAutoFit/>
            </a:bodyPr>
            <a:lstStyle/>
            <a:p>
              <a:r>
                <a:rPr lang="fr-FR" dirty="0" smtClean="0">
                  <a:solidFill>
                    <a:schemeClr val="bg1"/>
                  </a:solidFill>
                </a:rPr>
                <a:t>TZ</a:t>
              </a:r>
              <a:endParaRPr lang="fr-FR" dirty="0">
                <a:solidFill>
                  <a:schemeClr val="bg1"/>
                </a:solidFill>
              </a:endParaRPr>
            </a:p>
          </p:txBody>
        </p:sp>
        <p:sp>
          <p:nvSpPr>
            <p:cNvPr id="33" name="ZoneTexte 32"/>
            <p:cNvSpPr txBox="1"/>
            <p:nvPr/>
          </p:nvSpPr>
          <p:spPr>
            <a:xfrm>
              <a:off x="8958801" y="5057231"/>
              <a:ext cx="466794" cy="369332"/>
            </a:xfrm>
            <a:prstGeom prst="rect">
              <a:avLst/>
            </a:prstGeom>
            <a:noFill/>
          </p:spPr>
          <p:txBody>
            <a:bodyPr wrap="none" rtlCol="0">
              <a:spAutoFit/>
            </a:bodyPr>
            <a:lstStyle/>
            <a:p>
              <a:r>
                <a:rPr lang="fr-FR" dirty="0" smtClean="0">
                  <a:solidFill>
                    <a:schemeClr val="bg1"/>
                  </a:solidFill>
                </a:rPr>
                <a:t>TZ</a:t>
              </a:r>
              <a:endParaRPr lang="fr-FR" dirty="0">
                <a:solidFill>
                  <a:schemeClr val="bg1"/>
                </a:solidFill>
              </a:endParaRPr>
            </a:p>
          </p:txBody>
        </p:sp>
        <p:sp>
          <p:nvSpPr>
            <p:cNvPr id="34" name="ZoneTexte 33"/>
            <p:cNvSpPr txBox="1"/>
            <p:nvPr/>
          </p:nvSpPr>
          <p:spPr>
            <a:xfrm>
              <a:off x="8946880" y="6054777"/>
              <a:ext cx="466794" cy="369332"/>
            </a:xfrm>
            <a:prstGeom prst="rect">
              <a:avLst/>
            </a:prstGeom>
            <a:noFill/>
          </p:spPr>
          <p:txBody>
            <a:bodyPr wrap="none" rtlCol="0">
              <a:spAutoFit/>
            </a:bodyPr>
            <a:lstStyle/>
            <a:p>
              <a:r>
                <a:rPr lang="fr-FR" dirty="0" smtClean="0">
                  <a:solidFill>
                    <a:schemeClr val="bg1"/>
                  </a:solidFill>
                </a:rPr>
                <a:t>TZ</a:t>
              </a:r>
              <a:endParaRPr lang="fr-FR" dirty="0">
                <a:solidFill>
                  <a:schemeClr val="bg1"/>
                </a:solidFill>
              </a:endParaRPr>
            </a:p>
          </p:txBody>
        </p:sp>
      </p:grpSp>
      <p:grpSp>
        <p:nvGrpSpPr>
          <p:cNvPr id="35" name="Groupe 34"/>
          <p:cNvGrpSpPr/>
          <p:nvPr/>
        </p:nvGrpSpPr>
        <p:grpSpPr>
          <a:xfrm>
            <a:off x="263608" y="1285459"/>
            <a:ext cx="3326616" cy="5526405"/>
            <a:chOff x="5796810" y="1941483"/>
            <a:chExt cx="3326616" cy="5384108"/>
          </a:xfrm>
        </p:grpSpPr>
        <p:sp>
          <p:nvSpPr>
            <p:cNvPr id="36" name="ZoneTexte 35"/>
            <p:cNvSpPr txBox="1"/>
            <p:nvPr/>
          </p:nvSpPr>
          <p:spPr>
            <a:xfrm>
              <a:off x="6193367" y="1941483"/>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37" name="ZoneTexte 36"/>
            <p:cNvSpPr txBox="1"/>
            <p:nvPr/>
          </p:nvSpPr>
          <p:spPr>
            <a:xfrm>
              <a:off x="6206750" y="3491359"/>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38" name="ZoneTexte 37"/>
            <p:cNvSpPr txBox="1"/>
            <p:nvPr/>
          </p:nvSpPr>
          <p:spPr>
            <a:xfrm>
              <a:off x="6199798" y="3728890"/>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39" name="ZoneTexte 38"/>
            <p:cNvSpPr txBox="1"/>
            <p:nvPr/>
          </p:nvSpPr>
          <p:spPr>
            <a:xfrm>
              <a:off x="6191168" y="5279556"/>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40" name="ZoneTexte 39"/>
            <p:cNvSpPr txBox="1"/>
            <p:nvPr/>
          </p:nvSpPr>
          <p:spPr>
            <a:xfrm>
              <a:off x="6171853" y="6266786"/>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41" name="ZoneTexte 40"/>
            <p:cNvSpPr txBox="1"/>
            <p:nvPr/>
          </p:nvSpPr>
          <p:spPr>
            <a:xfrm>
              <a:off x="5796810" y="6679260"/>
              <a:ext cx="3326616" cy="646331"/>
            </a:xfrm>
            <a:prstGeom prst="rect">
              <a:avLst/>
            </a:prstGeom>
            <a:noFill/>
          </p:spPr>
          <p:txBody>
            <a:bodyPr wrap="none" rtlCol="0">
              <a:spAutoFit/>
            </a:bodyPr>
            <a:lstStyle/>
            <a:p>
              <a:r>
                <a:rPr lang="fr-FR" b="1" dirty="0" smtClean="0"/>
                <a:t>VPA: Voltage </a:t>
              </a:r>
              <a:r>
                <a:rPr lang="fr-FR" b="1" dirty="0" err="1" smtClean="0"/>
                <a:t>preamp</a:t>
              </a:r>
              <a:endParaRPr lang="fr-FR" b="1" dirty="0" smtClean="0"/>
            </a:p>
            <a:p>
              <a:r>
                <a:rPr lang="fr-FR" b="1" dirty="0" smtClean="0"/>
                <a:t>TZ: </a:t>
              </a:r>
              <a:r>
                <a:rPr lang="fr-FR" b="1" dirty="0" err="1" smtClean="0"/>
                <a:t>Transimpedance</a:t>
              </a:r>
              <a:r>
                <a:rPr lang="fr-FR" b="1" dirty="0" smtClean="0"/>
                <a:t> </a:t>
              </a:r>
              <a:r>
                <a:rPr lang="fr-FR" b="1" dirty="0" err="1"/>
                <a:t>p</a:t>
              </a:r>
              <a:r>
                <a:rPr lang="fr-FR" b="1" dirty="0" err="1" smtClean="0"/>
                <a:t>reamp</a:t>
              </a:r>
              <a:endParaRPr lang="fr-FR" b="1" dirty="0"/>
            </a:p>
          </p:txBody>
        </p:sp>
      </p:grpSp>
      <p:grpSp>
        <p:nvGrpSpPr>
          <p:cNvPr id="42" name="Groupe 41"/>
          <p:cNvGrpSpPr/>
          <p:nvPr/>
        </p:nvGrpSpPr>
        <p:grpSpPr>
          <a:xfrm>
            <a:off x="254223" y="1130361"/>
            <a:ext cx="4880576" cy="4936554"/>
            <a:chOff x="239539" y="1198446"/>
            <a:chExt cx="4880576" cy="4936554"/>
          </a:xfrm>
        </p:grpSpPr>
        <p:pic>
          <p:nvPicPr>
            <p:cNvPr id="43" name="Image 42"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539" y="1198446"/>
              <a:ext cx="4880576" cy="4936554"/>
            </a:xfrm>
            <a:prstGeom prst="rect">
              <a:avLst/>
            </a:prstGeom>
          </p:spPr>
        </p:pic>
        <p:sp>
          <p:nvSpPr>
            <p:cNvPr id="44" name="Rectangle 43"/>
            <p:cNvSpPr/>
            <p:nvPr/>
          </p:nvSpPr>
          <p:spPr>
            <a:xfrm>
              <a:off x="332939" y="1388298"/>
              <a:ext cx="3858040" cy="3740670"/>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p:cNvSpPr txBox="1"/>
            <p:nvPr/>
          </p:nvSpPr>
          <p:spPr>
            <a:xfrm>
              <a:off x="633298" y="1547305"/>
              <a:ext cx="562975"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0</a:t>
              </a:r>
              <a:endParaRPr lang="fr-FR" sz="1400" dirty="0">
                <a:solidFill>
                  <a:schemeClr val="bg1"/>
                </a:solidFill>
              </a:endParaRPr>
            </a:p>
          </p:txBody>
        </p:sp>
        <p:sp>
          <p:nvSpPr>
            <p:cNvPr id="46" name="ZoneTexte 45"/>
            <p:cNvSpPr txBox="1"/>
            <p:nvPr/>
          </p:nvSpPr>
          <p:spPr>
            <a:xfrm>
              <a:off x="655871" y="3362405"/>
              <a:ext cx="562975"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2</a:t>
              </a:r>
              <a:endParaRPr lang="fr-FR" sz="1400" dirty="0">
                <a:solidFill>
                  <a:schemeClr val="bg1"/>
                </a:solidFill>
              </a:endParaRPr>
            </a:p>
          </p:txBody>
        </p:sp>
        <p:sp>
          <p:nvSpPr>
            <p:cNvPr id="47" name="ZoneTexte 46"/>
            <p:cNvSpPr txBox="1"/>
            <p:nvPr/>
          </p:nvSpPr>
          <p:spPr>
            <a:xfrm>
              <a:off x="663405" y="2716672"/>
              <a:ext cx="562975"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1</a:t>
              </a:r>
              <a:endParaRPr lang="fr-FR" sz="1400" dirty="0">
                <a:solidFill>
                  <a:schemeClr val="bg1"/>
                </a:solidFill>
              </a:endParaRPr>
            </a:p>
          </p:txBody>
        </p:sp>
        <p:sp>
          <p:nvSpPr>
            <p:cNvPr id="48" name="ZoneTexte 47"/>
            <p:cNvSpPr txBox="1"/>
            <p:nvPr/>
          </p:nvSpPr>
          <p:spPr>
            <a:xfrm>
              <a:off x="653709" y="4569432"/>
              <a:ext cx="562975"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3</a:t>
              </a:r>
              <a:endParaRPr lang="fr-FR" sz="1400" dirty="0">
                <a:solidFill>
                  <a:schemeClr val="bg1"/>
                </a:solidFill>
              </a:endParaRPr>
            </a:p>
          </p:txBody>
        </p:sp>
        <p:sp>
          <p:nvSpPr>
            <p:cNvPr id="49" name="ZoneTexte 48"/>
            <p:cNvSpPr txBox="1"/>
            <p:nvPr/>
          </p:nvSpPr>
          <p:spPr>
            <a:xfrm>
              <a:off x="628795" y="5587314"/>
              <a:ext cx="562975"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4</a:t>
              </a:r>
              <a:endParaRPr lang="fr-FR" sz="1400" dirty="0">
                <a:solidFill>
                  <a:schemeClr val="bg1"/>
                </a:solidFill>
              </a:endParaRPr>
            </a:p>
          </p:txBody>
        </p:sp>
        <p:sp>
          <p:nvSpPr>
            <p:cNvPr id="50" name="ZoneTexte 49"/>
            <p:cNvSpPr txBox="1"/>
            <p:nvPr/>
          </p:nvSpPr>
          <p:spPr>
            <a:xfrm>
              <a:off x="1590033" y="1559661"/>
              <a:ext cx="562975"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5</a:t>
              </a:r>
              <a:endParaRPr lang="fr-FR" sz="1400" dirty="0">
                <a:solidFill>
                  <a:schemeClr val="bg1"/>
                </a:solidFill>
              </a:endParaRPr>
            </a:p>
          </p:txBody>
        </p:sp>
        <p:sp>
          <p:nvSpPr>
            <p:cNvPr id="51" name="ZoneTexte 50"/>
            <p:cNvSpPr txBox="1"/>
            <p:nvPr/>
          </p:nvSpPr>
          <p:spPr>
            <a:xfrm>
              <a:off x="1612606" y="3365430"/>
              <a:ext cx="562975"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7</a:t>
              </a:r>
              <a:endParaRPr lang="fr-FR" sz="1400" dirty="0">
                <a:solidFill>
                  <a:schemeClr val="bg1"/>
                </a:solidFill>
              </a:endParaRPr>
            </a:p>
          </p:txBody>
        </p:sp>
        <p:sp>
          <p:nvSpPr>
            <p:cNvPr id="52" name="ZoneTexte 51"/>
            <p:cNvSpPr txBox="1"/>
            <p:nvPr/>
          </p:nvSpPr>
          <p:spPr>
            <a:xfrm>
              <a:off x="1582816" y="2719697"/>
              <a:ext cx="562975"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6</a:t>
              </a:r>
              <a:endParaRPr lang="fr-FR" sz="1400" dirty="0">
                <a:solidFill>
                  <a:schemeClr val="bg1"/>
                </a:solidFill>
              </a:endParaRPr>
            </a:p>
          </p:txBody>
        </p:sp>
        <p:sp>
          <p:nvSpPr>
            <p:cNvPr id="53" name="ZoneTexte 52"/>
            <p:cNvSpPr txBox="1"/>
            <p:nvPr/>
          </p:nvSpPr>
          <p:spPr>
            <a:xfrm>
              <a:off x="1610444" y="4572457"/>
              <a:ext cx="562975"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8</a:t>
              </a:r>
              <a:endParaRPr lang="fr-FR" sz="1400" dirty="0">
                <a:solidFill>
                  <a:schemeClr val="bg1"/>
                </a:solidFill>
              </a:endParaRPr>
            </a:p>
          </p:txBody>
        </p:sp>
        <p:sp>
          <p:nvSpPr>
            <p:cNvPr id="54" name="ZoneTexte 53"/>
            <p:cNvSpPr txBox="1"/>
            <p:nvPr/>
          </p:nvSpPr>
          <p:spPr>
            <a:xfrm>
              <a:off x="1585530" y="5590339"/>
              <a:ext cx="562975"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9</a:t>
              </a:r>
              <a:endParaRPr lang="fr-FR" sz="1400" dirty="0">
                <a:solidFill>
                  <a:schemeClr val="bg1"/>
                </a:solidFill>
              </a:endParaRPr>
            </a:p>
          </p:txBody>
        </p:sp>
        <p:sp>
          <p:nvSpPr>
            <p:cNvPr id="55" name="ZoneTexte 54"/>
            <p:cNvSpPr txBox="1"/>
            <p:nvPr/>
          </p:nvSpPr>
          <p:spPr>
            <a:xfrm>
              <a:off x="2546279" y="1559798"/>
              <a:ext cx="662361"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10</a:t>
              </a:r>
              <a:endParaRPr lang="fr-FR" sz="1400" dirty="0">
                <a:solidFill>
                  <a:schemeClr val="bg1"/>
                </a:solidFill>
              </a:endParaRPr>
            </a:p>
          </p:txBody>
        </p:sp>
        <p:sp>
          <p:nvSpPr>
            <p:cNvPr id="56" name="ZoneTexte 55"/>
            <p:cNvSpPr txBox="1"/>
            <p:nvPr/>
          </p:nvSpPr>
          <p:spPr>
            <a:xfrm>
              <a:off x="2553548" y="3383740"/>
              <a:ext cx="662361"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12</a:t>
              </a:r>
              <a:endParaRPr lang="fr-FR" sz="1400" dirty="0">
                <a:solidFill>
                  <a:schemeClr val="bg1"/>
                </a:solidFill>
              </a:endParaRPr>
            </a:p>
          </p:txBody>
        </p:sp>
        <p:sp>
          <p:nvSpPr>
            <p:cNvPr id="57" name="ZoneTexte 56"/>
            <p:cNvSpPr txBox="1"/>
            <p:nvPr/>
          </p:nvSpPr>
          <p:spPr>
            <a:xfrm>
              <a:off x="2529943" y="2739329"/>
              <a:ext cx="649024"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11</a:t>
              </a:r>
              <a:endParaRPr lang="fr-FR" sz="1400" dirty="0">
                <a:solidFill>
                  <a:schemeClr val="bg1"/>
                </a:solidFill>
              </a:endParaRPr>
            </a:p>
          </p:txBody>
        </p:sp>
        <p:sp>
          <p:nvSpPr>
            <p:cNvPr id="58" name="ZoneTexte 57"/>
            <p:cNvSpPr txBox="1"/>
            <p:nvPr/>
          </p:nvSpPr>
          <p:spPr>
            <a:xfrm>
              <a:off x="2557571" y="4592089"/>
              <a:ext cx="662361"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13</a:t>
              </a:r>
              <a:endParaRPr lang="fr-FR" sz="1400" dirty="0">
                <a:solidFill>
                  <a:schemeClr val="bg1"/>
                </a:solidFill>
              </a:endParaRPr>
            </a:p>
          </p:txBody>
        </p:sp>
        <p:sp>
          <p:nvSpPr>
            <p:cNvPr id="59" name="ZoneTexte 58"/>
            <p:cNvSpPr txBox="1"/>
            <p:nvPr/>
          </p:nvSpPr>
          <p:spPr>
            <a:xfrm>
              <a:off x="2532657" y="5609971"/>
              <a:ext cx="662361"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14</a:t>
              </a:r>
              <a:endParaRPr lang="fr-FR" sz="1400" dirty="0">
                <a:solidFill>
                  <a:schemeClr val="bg1"/>
                </a:solidFill>
              </a:endParaRPr>
            </a:p>
          </p:txBody>
        </p:sp>
        <p:sp>
          <p:nvSpPr>
            <p:cNvPr id="60" name="ZoneTexte 59"/>
            <p:cNvSpPr txBox="1"/>
            <p:nvPr/>
          </p:nvSpPr>
          <p:spPr>
            <a:xfrm>
              <a:off x="3454148" y="1625949"/>
              <a:ext cx="662361"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15</a:t>
              </a:r>
              <a:endParaRPr lang="fr-FR" sz="1400" dirty="0">
                <a:solidFill>
                  <a:schemeClr val="bg1"/>
                </a:solidFill>
              </a:endParaRPr>
            </a:p>
          </p:txBody>
        </p:sp>
        <p:sp>
          <p:nvSpPr>
            <p:cNvPr id="61" name="ZoneTexte 60"/>
            <p:cNvSpPr txBox="1"/>
            <p:nvPr/>
          </p:nvSpPr>
          <p:spPr>
            <a:xfrm>
              <a:off x="3476721" y="3357070"/>
              <a:ext cx="662361"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17</a:t>
              </a:r>
              <a:endParaRPr lang="fr-FR" sz="1400" dirty="0">
                <a:solidFill>
                  <a:schemeClr val="bg1"/>
                </a:solidFill>
              </a:endParaRPr>
            </a:p>
          </p:txBody>
        </p:sp>
        <p:sp>
          <p:nvSpPr>
            <p:cNvPr id="62" name="ZoneTexte 61"/>
            <p:cNvSpPr txBox="1"/>
            <p:nvPr/>
          </p:nvSpPr>
          <p:spPr>
            <a:xfrm>
              <a:off x="3446931" y="2711337"/>
              <a:ext cx="662361"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16</a:t>
              </a:r>
              <a:endParaRPr lang="fr-FR" sz="1400" dirty="0">
                <a:solidFill>
                  <a:schemeClr val="bg1"/>
                </a:solidFill>
              </a:endParaRPr>
            </a:p>
          </p:txBody>
        </p:sp>
        <p:sp>
          <p:nvSpPr>
            <p:cNvPr id="63" name="ZoneTexte 62"/>
            <p:cNvSpPr txBox="1"/>
            <p:nvPr/>
          </p:nvSpPr>
          <p:spPr>
            <a:xfrm>
              <a:off x="3474559" y="4564097"/>
              <a:ext cx="662361"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18</a:t>
              </a:r>
              <a:endParaRPr lang="fr-FR" sz="1400" dirty="0">
                <a:solidFill>
                  <a:schemeClr val="bg1"/>
                </a:solidFill>
              </a:endParaRPr>
            </a:p>
          </p:txBody>
        </p:sp>
        <p:sp>
          <p:nvSpPr>
            <p:cNvPr id="64" name="ZoneTexte 63"/>
            <p:cNvSpPr txBox="1"/>
            <p:nvPr/>
          </p:nvSpPr>
          <p:spPr>
            <a:xfrm>
              <a:off x="3449645" y="5581979"/>
              <a:ext cx="662361"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19</a:t>
              </a:r>
              <a:endParaRPr lang="fr-FR" sz="1400" dirty="0">
                <a:solidFill>
                  <a:schemeClr val="bg1"/>
                </a:solidFill>
              </a:endParaRPr>
            </a:p>
          </p:txBody>
        </p:sp>
        <p:sp>
          <p:nvSpPr>
            <p:cNvPr id="65" name="ZoneTexte 64"/>
            <p:cNvSpPr txBox="1"/>
            <p:nvPr/>
          </p:nvSpPr>
          <p:spPr>
            <a:xfrm>
              <a:off x="4368529" y="1638305"/>
              <a:ext cx="662361"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20</a:t>
              </a:r>
              <a:endParaRPr lang="fr-FR" sz="1400" dirty="0">
                <a:solidFill>
                  <a:schemeClr val="bg1"/>
                </a:solidFill>
              </a:endParaRPr>
            </a:p>
          </p:txBody>
        </p:sp>
        <p:sp>
          <p:nvSpPr>
            <p:cNvPr id="66" name="ZoneTexte 65"/>
            <p:cNvSpPr txBox="1"/>
            <p:nvPr/>
          </p:nvSpPr>
          <p:spPr>
            <a:xfrm>
              <a:off x="4391102" y="3369426"/>
              <a:ext cx="662361"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22</a:t>
              </a:r>
              <a:endParaRPr lang="fr-FR" sz="1400" dirty="0">
                <a:solidFill>
                  <a:schemeClr val="bg1"/>
                </a:solidFill>
              </a:endParaRPr>
            </a:p>
          </p:txBody>
        </p:sp>
        <p:sp>
          <p:nvSpPr>
            <p:cNvPr id="67" name="ZoneTexte 66"/>
            <p:cNvSpPr txBox="1"/>
            <p:nvPr/>
          </p:nvSpPr>
          <p:spPr>
            <a:xfrm>
              <a:off x="4361312" y="2723693"/>
              <a:ext cx="662361"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21</a:t>
              </a:r>
              <a:endParaRPr lang="fr-FR" sz="1400" dirty="0">
                <a:solidFill>
                  <a:schemeClr val="bg1"/>
                </a:solidFill>
              </a:endParaRPr>
            </a:p>
          </p:txBody>
        </p:sp>
        <p:sp>
          <p:nvSpPr>
            <p:cNvPr id="68" name="ZoneTexte 67"/>
            <p:cNvSpPr txBox="1"/>
            <p:nvPr/>
          </p:nvSpPr>
          <p:spPr>
            <a:xfrm>
              <a:off x="4388940" y="4576453"/>
              <a:ext cx="662361"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23</a:t>
              </a:r>
              <a:endParaRPr lang="fr-FR" sz="1400" dirty="0">
                <a:solidFill>
                  <a:schemeClr val="bg1"/>
                </a:solidFill>
              </a:endParaRPr>
            </a:p>
          </p:txBody>
        </p:sp>
        <p:sp>
          <p:nvSpPr>
            <p:cNvPr id="69" name="ZoneTexte 68"/>
            <p:cNvSpPr txBox="1"/>
            <p:nvPr/>
          </p:nvSpPr>
          <p:spPr>
            <a:xfrm>
              <a:off x="4364026" y="5594335"/>
              <a:ext cx="662361" cy="307777"/>
            </a:xfrm>
            <a:prstGeom prst="rect">
              <a:avLst/>
            </a:prstGeom>
            <a:noFill/>
          </p:spPr>
          <p:txBody>
            <a:bodyPr wrap="none" rtlCol="0">
              <a:spAutoFit/>
            </a:bodyPr>
            <a:lstStyle/>
            <a:p>
              <a:r>
                <a:rPr lang="fr-FR" sz="1400" dirty="0" err="1" smtClean="0">
                  <a:solidFill>
                    <a:schemeClr val="bg1"/>
                  </a:solidFill>
                </a:rPr>
                <a:t>Ch</a:t>
              </a:r>
              <a:r>
                <a:rPr lang="fr-FR" sz="1400" dirty="0" smtClean="0">
                  <a:solidFill>
                    <a:schemeClr val="bg1"/>
                  </a:solidFill>
                </a:rPr>
                <a:t> 24</a:t>
              </a:r>
              <a:endParaRPr lang="fr-FR" sz="1400" dirty="0">
                <a:solidFill>
                  <a:schemeClr val="bg1"/>
                </a:solidFill>
              </a:endParaRPr>
            </a:p>
          </p:txBody>
        </p:sp>
        <p:sp>
          <p:nvSpPr>
            <p:cNvPr id="70" name="ZoneTexte 69"/>
            <p:cNvSpPr txBox="1"/>
            <p:nvPr/>
          </p:nvSpPr>
          <p:spPr>
            <a:xfrm>
              <a:off x="1580425" y="1354886"/>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71" name="ZoneTexte 70"/>
            <p:cNvSpPr txBox="1"/>
            <p:nvPr/>
          </p:nvSpPr>
          <p:spPr>
            <a:xfrm>
              <a:off x="1585088" y="2944382"/>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72" name="ZoneTexte 71"/>
            <p:cNvSpPr txBox="1"/>
            <p:nvPr/>
          </p:nvSpPr>
          <p:spPr>
            <a:xfrm>
              <a:off x="1597115" y="3182347"/>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73" name="ZoneTexte 72"/>
            <p:cNvSpPr txBox="1"/>
            <p:nvPr/>
          </p:nvSpPr>
          <p:spPr>
            <a:xfrm>
              <a:off x="1625928" y="4799628"/>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74" name="ZoneTexte 73"/>
            <p:cNvSpPr txBox="1"/>
            <p:nvPr/>
          </p:nvSpPr>
          <p:spPr>
            <a:xfrm>
              <a:off x="1590033" y="5812445"/>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75" name="ZoneTexte 74"/>
            <p:cNvSpPr txBox="1"/>
            <p:nvPr/>
          </p:nvSpPr>
          <p:spPr>
            <a:xfrm>
              <a:off x="2521153" y="1374714"/>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76" name="ZoneTexte 75"/>
            <p:cNvSpPr txBox="1"/>
            <p:nvPr/>
          </p:nvSpPr>
          <p:spPr>
            <a:xfrm>
              <a:off x="2531262" y="2955919"/>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77" name="ZoneTexte 76"/>
            <p:cNvSpPr txBox="1"/>
            <p:nvPr/>
          </p:nvSpPr>
          <p:spPr>
            <a:xfrm>
              <a:off x="2559119" y="4765987"/>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78" name="ZoneTexte 77"/>
            <p:cNvSpPr txBox="1"/>
            <p:nvPr/>
          </p:nvSpPr>
          <p:spPr>
            <a:xfrm>
              <a:off x="2547665" y="5782989"/>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79" name="ZoneTexte 78"/>
            <p:cNvSpPr txBox="1"/>
            <p:nvPr/>
          </p:nvSpPr>
          <p:spPr>
            <a:xfrm>
              <a:off x="3468329" y="1390524"/>
              <a:ext cx="402674" cy="307777"/>
            </a:xfrm>
            <a:prstGeom prst="rect">
              <a:avLst/>
            </a:prstGeom>
            <a:noFill/>
          </p:spPr>
          <p:txBody>
            <a:bodyPr wrap="none" rtlCol="0">
              <a:spAutoFit/>
            </a:bodyPr>
            <a:lstStyle/>
            <a:p>
              <a:r>
                <a:rPr lang="fr-FR" sz="1400" dirty="0" smtClean="0">
                  <a:solidFill>
                    <a:schemeClr val="bg1"/>
                  </a:solidFill>
                </a:rPr>
                <a:t>TZ</a:t>
              </a:r>
              <a:endParaRPr lang="fr-FR" sz="1400" dirty="0">
                <a:solidFill>
                  <a:schemeClr val="bg1"/>
                </a:solidFill>
              </a:endParaRPr>
            </a:p>
          </p:txBody>
        </p:sp>
        <p:sp>
          <p:nvSpPr>
            <p:cNvPr id="80" name="ZoneTexte 79"/>
            <p:cNvSpPr txBox="1"/>
            <p:nvPr/>
          </p:nvSpPr>
          <p:spPr>
            <a:xfrm>
              <a:off x="3468329" y="2942661"/>
              <a:ext cx="402674" cy="307777"/>
            </a:xfrm>
            <a:prstGeom prst="rect">
              <a:avLst/>
            </a:prstGeom>
            <a:noFill/>
          </p:spPr>
          <p:txBody>
            <a:bodyPr wrap="none" rtlCol="0">
              <a:spAutoFit/>
            </a:bodyPr>
            <a:lstStyle/>
            <a:p>
              <a:r>
                <a:rPr lang="fr-FR" sz="1400" dirty="0" smtClean="0">
                  <a:solidFill>
                    <a:schemeClr val="bg1"/>
                  </a:solidFill>
                </a:rPr>
                <a:t>TZ</a:t>
              </a:r>
              <a:endParaRPr lang="fr-FR" sz="1400" dirty="0">
                <a:solidFill>
                  <a:schemeClr val="bg1"/>
                </a:solidFill>
              </a:endParaRPr>
            </a:p>
          </p:txBody>
        </p:sp>
        <p:sp>
          <p:nvSpPr>
            <p:cNvPr id="81" name="ZoneTexte 80"/>
            <p:cNvSpPr txBox="1"/>
            <p:nvPr/>
          </p:nvSpPr>
          <p:spPr>
            <a:xfrm>
              <a:off x="3472889" y="3204028"/>
              <a:ext cx="402674" cy="307777"/>
            </a:xfrm>
            <a:prstGeom prst="rect">
              <a:avLst/>
            </a:prstGeom>
            <a:noFill/>
          </p:spPr>
          <p:txBody>
            <a:bodyPr wrap="none" rtlCol="0">
              <a:spAutoFit/>
            </a:bodyPr>
            <a:lstStyle/>
            <a:p>
              <a:r>
                <a:rPr lang="fr-FR" sz="1400" dirty="0" smtClean="0">
                  <a:solidFill>
                    <a:schemeClr val="bg1"/>
                  </a:solidFill>
                </a:rPr>
                <a:t>TZ</a:t>
              </a:r>
              <a:endParaRPr lang="fr-FR" sz="1400" dirty="0">
                <a:solidFill>
                  <a:schemeClr val="bg1"/>
                </a:solidFill>
              </a:endParaRPr>
            </a:p>
          </p:txBody>
        </p:sp>
        <p:sp>
          <p:nvSpPr>
            <p:cNvPr id="82" name="ZoneTexte 81"/>
            <p:cNvSpPr txBox="1"/>
            <p:nvPr/>
          </p:nvSpPr>
          <p:spPr>
            <a:xfrm>
              <a:off x="3487443" y="4780414"/>
              <a:ext cx="402674" cy="307777"/>
            </a:xfrm>
            <a:prstGeom prst="rect">
              <a:avLst/>
            </a:prstGeom>
            <a:noFill/>
          </p:spPr>
          <p:txBody>
            <a:bodyPr wrap="none" rtlCol="0">
              <a:spAutoFit/>
            </a:bodyPr>
            <a:lstStyle/>
            <a:p>
              <a:r>
                <a:rPr lang="fr-FR" sz="1400" dirty="0" smtClean="0">
                  <a:solidFill>
                    <a:schemeClr val="bg1"/>
                  </a:solidFill>
                </a:rPr>
                <a:t>TZ</a:t>
              </a:r>
              <a:endParaRPr lang="fr-FR" sz="1400" dirty="0">
                <a:solidFill>
                  <a:schemeClr val="bg1"/>
                </a:solidFill>
              </a:endParaRPr>
            </a:p>
          </p:txBody>
        </p:sp>
        <p:sp>
          <p:nvSpPr>
            <p:cNvPr id="83" name="ZoneTexte 82"/>
            <p:cNvSpPr txBox="1"/>
            <p:nvPr/>
          </p:nvSpPr>
          <p:spPr>
            <a:xfrm>
              <a:off x="3462648" y="5787714"/>
              <a:ext cx="402674" cy="307777"/>
            </a:xfrm>
            <a:prstGeom prst="rect">
              <a:avLst/>
            </a:prstGeom>
            <a:noFill/>
          </p:spPr>
          <p:txBody>
            <a:bodyPr wrap="none" rtlCol="0">
              <a:spAutoFit/>
            </a:bodyPr>
            <a:lstStyle/>
            <a:p>
              <a:r>
                <a:rPr lang="fr-FR" sz="1400" dirty="0" smtClean="0">
                  <a:solidFill>
                    <a:schemeClr val="bg1"/>
                  </a:solidFill>
                </a:rPr>
                <a:t>TZ</a:t>
              </a:r>
              <a:endParaRPr lang="fr-FR" sz="1400" dirty="0">
                <a:solidFill>
                  <a:schemeClr val="bg1"/>
                </a:solidFill>
              </a:endParaRPr>
            </a:p>
          </p:txBody>
        </p:sp>
        <p:sp>
          <p:nvSpPr>
            <p:cNvPr id="84" name="ZoneTexte 83"/>
            <p:cNvSpPr txBox="1"/>
            <p:nvPr/>
          </p:nvSpPr>
          <p:spPr>
            <a:xfrm>
              <a:off x="4376198" y="1406964"/>
              <a:ext cx="402674" cy="307777"/>
            </a:xfrm>
            <a:prstGeom prst="rect">
              <a:avLst/>
            </a:prstGeom>
            <a:noFill/>
          </p:spPr>
          <p:txBody>
            <a:bodyPr wrap="none" rtlCol="0">
              <a:spAutoFit/>
            </a:bodyPr>
            <a:lstStyle/>
            <a:p>
              <a:r>
                <a:rPr lang="fr-FR" sz="1400" dirty="0" smtClean="0">
                  <a:solidFill>
                    <a:schemeClr val="bg1"/>
                  </a:solidFill>
                </a:rPr>
                <a:t>TZ</a:t>
              </a:r>
              <a:endParaRPr lang="fr-FR" sz="1400" dirty="0">
                <a:solidFill>
                  <a:schemeClr val="bg1"/>
                </a:solidFill>
              </a:endParaRPr>
            </a:p>
          </p:txBody>
        </p:sp>
        <p:sp>
          <p:nvSpPr>
            <p:cNvPr id="85" name="ZoneTexte 84"/>
            <p:cNvSpPr txBox="1"/>
            <p:nvPr/>
          </p:nvSpPr>
          <p:spPr>
            <a:xfrm>
              <a:off x="4376198" y="2958536"/>
              <a:ext cx="402674" cy="307777"/>
            </a:xfrm>
            <a:prstGeom prst="rect">
              <a:avLst/>
            </a:prstGeom>
            <a:noFill/>
          </p:spPr>
          <p:txBody>
            <a:bodyPr wrap="none" rtlCol="0">
              <a:spAutoFit/>
            </a:bodyPr>
            <a:lstStyle/>
            <a:p>
              <a:r>
                <a:rPr lang="fr-FR" sz="1400" dirty="0" smtClean="0">
                  <a:solidFill>
                    <a:schemeClr val="bg1"/>
                  </a:solidFill>
                </a:rPr>
                <a:t>TZ</a:t>
              </a:r>
              <a:endParaRPr lang="fr-FR" sz="1400" dirty="0">
                <a:solidFill>
                  <a:schemeClr val="bg1"/>
                </a:solidFill>
              </a:endParaRPr>
            </a:p>
          </p:txBody>
        </p:sp>
        <p:sp>
          <p:nvSpPr>
            <p:cNvPr id="86" name="ZoneTexte 85"/>
            <p:cNvSpPr txBox="1"/>
            <p:nvPr/>
          </p:nvSpPr>
          <p:spPr>
            <a:xfrm>
              <a:off x="4376198" y="3191706"/>
              <a:ext cx="402674" cy="307777"/>
            </a:xfrm>
            <a:prstGeom prst="rect">
              <a:avLst/>
            </a:prstGeom>
            <a:noFill/>
          </p:spPr>
          <p:txBody>
            <a:bodyPr wrap="none" rtlCol="0">
              <a:spAutoFit/>
            </a:bodyPr>
            <a:lstStyle/>
            <a:p>
              <a:r>
                <a:rPr lang="fr-FR" sz="1400" dirty="0" smtClean="0">
                  <a:solidFill>
                    <a:schemeClr val="bg1"/>
                  </a:solidFill>
                </a:rPr>
                <a:t>TZ</a:t>
              </a:r>
              <a:endParaRPr lang="fr-FR" sz="1400" dirty="0">
                <a:solidFill>
                  <a:schemeClr val="bg1"/>
                </a:solidFill>
              </a:endParaRPr>
            </a:p>
          </p:txBody>
        </p:sp>
        <p:sp>
          <p:nvSpPr>
            <p:cNvPr id="87" name="ZoneTexte 86"/>
            <p:cNvSpPr txBox="1"/>
            <p:nvPr/>
          </p:nvSpPr>
          <p:spPr>
            <a:xfrm>
              <a:off x="4384751" y="4792770"/>
              <a:ext cx="402674" cy="307777"/>
            </a:xfrm>
            <a:prstGeom prst="rect">
              <a:avLst/>
            </a:prstGeom>
            <a:noFill/>
          </p:spPr>
          <p:txBody>
            <a:bodyPr wrap="none" rtlCol="0">
              <a:spAutoFit/>
            </a:bodyPr>
            <a:lstStyle/>
            <a:p>
              <a:r>
                <a:rPr lang="fr-FR" sz="1400" dirty="0" smtClean="0">
                  <a:solidFill>
                    <a:schemeClr val="bg1"/>
                  </a:solidFill>
                </a:rPr>
                <a:t>TZ</a:t>
              </a:r>
              <a:endParaRPr lang="fr-FR" sz="1400" dirty="0">
                <a:solidFill>
                  <a:schemeClr val="bg1"/>
                </a:solidFill>
              </a:endParaRPr>
            </a:p>
          </p:txBody>
        </p:sp>
        <p:sp>
          <p:nvSpPr>
            <p:cNvPr id="88" name="ZoneTexte 87"/>
            <p:cNvSpPr txBox="1"/>
            <p:nvPr/>
          </p:nvSpPr>
          <p:spPr>
            <a:xfrm>
              <a:off x="4376198" y="5788951"/>
              <a:ext cx="402674" cy="307777"/>
            </a:xfrm>
            <a:prstGeom prst="rect">
              <a:avLst/>
            </a:prstGeom>
            <a:noFill/>
          </p:spPr>
          <p:txBody>
            <a:bodyPr wrap="none" rtlCol="0">
              <a:spAutoFit/>
            </a:bodyPr>
            <a:lstStyle/>
            <a:p>
              <a:r>
                <a:rPr lang="fr-FR" sz="1400" dirty="0" smtClean="0">
                  <a:solidFill>
                    <a:schemeClr val="bg1"/>
                  </a:solidFill>
                </a:rPr>
                <a:t>TZ</a:t>
              </a:r>
              <a:endParaRPr lang="fr-FR" sz="1400" dirty="0">
                <a:solidFill>
                  <a:schemeClr val="bg1"/>
                </a:solidFill>
              </a:endParaRPr>
            </a:p>
          </p:txBody>
        </p:sp>
        <p:sp>
          <p:nvSpPr>
            <p:cNvPr id="89" name="ZoneTexte 88"/>
            <p:cNvSpPr txBox="1"/>
            <p:nvPr/>
          </p:nvSpPr>
          <p:spPr>
            <a:xfrm>
              <a:off x="2545320" y="3210722"/>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cxnSp>
          <p:nvCxnSpPr>
            <p:cNvPr id="90" name="Connecteur droit 89"/>
            <p:cNvCxnSpPr/>
            <p:nvPr/>
          </p:nvCxnSpPr>
          <p:spPr>
            <a:xfrm>
              <a:off x="889969" y="1782201"/>
              <a:ext cx="0" cy="970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1" name="Connecteur droit 90"/>
            <p:cNvCxnSpPr/>
            <p:nvPr/>
          </p:nvCxnSpPr>
          <p:spPr>
            <a:xfrm>
              <a:off x="885303" y="3642481"/>
              <a:ext cx="0" cy="970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2" name="Connecteur droit 91"/>
            <p:cNvCxnSpPr/>
            <p:nvPr/>
          </p:nvCxnSpPr>
          <p:spPr>
            <a:xfrm>
              <a:off x="1841327" y="1812881"/>
              <a:ext cx="0" cy="970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3" name="Connecteur droit 92"/>
            <p:cNvCxnSpPr/>
            <p:nvPr/>
          </p:nvCxnSpPr>
          <p:spPr>
            <a:xfrm>
              <a:off x="1836661" y="3668098"/>
              <a:ext cx="0" cy="970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4" name="Connecteur droit 93"/>
            <p:cNvCxnSpPr/>
            <p:nvPr/>
          </p:nvCxnSpPr>
          <p:spPr>
            <a:xfrm>
              <a:off x="2758624" y="1792969"/>
              <a:ext cx="0" cy="970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5" name="Connecteur droit 94"/>
            <p:cNvCxnSpPr/>
            <p:nvPr/>
          </p:nvCxnSpPr>
          <p:spPr>
            <a:xfrm>
              <a:off x="2758624" y="3689239"/>
              <a:ext cx="0" cy="970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6" name="Connecteur droit 95"/>
            <p:cNvCxnSpPr/>
            <p:nvPr/>
          </p:nvCxnSpPr>
          <p:spPr>
            <a:xfrm>
              <a:off x="3673644" y="1851324"/>
              <a:ext cx="0" cy="970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7" name="Connecteur droit 96"/>
            <p:cNvCxnSpPr/>
            <p:nvPr/>
          </p:nvCxnSpPr>
          <p:spPr>
            <a:xfrm>
              <a:off x="3673316" y="3642481"/>
              <a:ext cx="0" cy="970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8" name="Connecteur droit 97"/>
            <p:cNvCxnSpPr/>
            <p:nvPr/>
          </p:nvCxnSpPr>
          <p:spPr>
            <a:xfrm>
              <a:off x="4616106" y="1860282"/>
              <a:ext cx="0" cy="970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9" name="Connecteur droit 98"/>
            <p:cNvCxnSpPr/>
            <p:nvPr/>
          </p:nvCxnSpPr>
          <p:spPr>
            <a:xfrm flipH="1">
              <a:off x="4584997" y="3660720"/>
              <a:ext cx="2306" cy="200974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a:off x="908143" y="5095430"/>
              <a:ext cx="0" cy="50449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p:nvPr/>
          </p:nvCxnSpPr>
          <p:spPr>
            <a:xfrm>
              <a:off x="1298396" y="2267730"/>
              <a:ext cx="0" cy="188520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p:nvPr/>
          </p:nvCxnSpPr>
          <p:spPr>
            <a:xfrm>
              <a:off x="1807340" y="5077489"/>
              <a:ext cx="0" cy="50449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3" name="Connecteur droit 102"/>
            <p:cNvCxnSpPr/>
            <p:nvPr/>
          </p:nvCxnSpPr>
          <p:spPr>
            <a:xfrm>
              <a:off x="2758624" y="5098298"/>
              <a:ext cx="0" cy="50449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4" name="Connecteur droit 103"/>
            <p:cNvCxnSpPr/>
            <p:nvPr/>
          </p:nvCxnSpPr>
          <p:spPr>
            <a:xfrm>
              <a:off x="3680415" y="5079019"/>
              <a:ext cx="0" cy="50449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5" name="Connecteur droit 104"/>
            <p:cNvCxnSpPr/>
            <p:nvPr/>
          </p:nvCxnSpPr>
          <p:spPr>
            <a:xfrm>
              <a:off x="3177258" y="2267730"/>
              <a:ext cx="0" cy="188520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6" name="Connecteur droit 105"/>
            <p:cNvCxnSpPr/>
            <p:nvPr/>
          </p:nvCxnSpPr>
          <p:spPr>
            <a:xfrm>
              <a:off x="1277833" y="3200492"/>
              <a:ext cx="1917185"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Connecteur droit 106"/>
            <p:cNvCxnSpPr/>
            <p:nvPr/>
          </p:nvCxnSpPr>
          <p:spPr>
            <a:xfrm flipV="1">
              <a:off x="895295" y="2257047"/>
              <a:ext cx="932035" cy="94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8" name="Connecteur droit 107"/>
            <p:cNvCxnSpPr/>
            <p:nvPr/>
          </p:nvCxnSpPr>
          <p:spPr>
            <a:xfrm flipV="1">
              <a:off x="870640" y="4133385"/>
              <a:ext cx="932035" cy="94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9" name="Connecteur droit 108"/>
            <p:cNvCxnSpPr/>
            <p:nvPr/>
          </p:nvCxnSpPr>
          <p:spPr>
            <a:xfrm flipV="1">
              <a:off x="2738490" y="2251508"/>
              <a:ext cx="932035" cy="94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p:nvCxnSpPr>
          <p:spPr>
            <a:xfrm flipV="1">
              <a:off x="2749891" y="4155757"/>
              <a:ext cx="932035" cy="94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1" name="Connecteur droit 110"/>
            <p:cNvCxnSpPr/>
            <p:nvPr/>
          </p:nvCxnSpPr>
          <p:spPr>
            <a:xfrm>
              <a:off x="891201" y="5089007"/>
              <a:ext cx="3216448" cy="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2" name="Connecteur droit 111"/>
            <p:cNvCxnSpPr/>
            <p:nvPr/>
          </p:nvCxnSpPr>
          <p:spPr>
            <a:xfrm flipH="1">
              <a:off x="4078245" y="1316557"/>
              <a:ext cx="32522" cy="379084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3" name="Connecteur droit 112"/>
            <p:cNvCxnSpPr/>
            <p:nvPr/>
          </p:nvCxnSpPr>
          <p:spPr>
            <a:xfrm flipV="1">
              <a:off x="2236425" y="1327775"/>
              <a:ext cx="1900495" cy="896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4" name="Connecteur droit 113"/>
            <p:cNvCxnSpPr/>
            <p:nvPr/>
          </p:nvCxnSpPr>
          <p:spPr>
            <a:xfrm>
              <a:off x="2238781" y="1337428"/>
              <a:ext cx="0" cy="187255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5" name="Connecteur droit 114"/>
            <p:cNvCxnSpPr/>
            <p:nvPr/>
          </p:nvCxnSpPr>
          <p:spPr>
            <a:xfrm>
              <a:off x="4078245" y="4140354"/>
              <a:ext cx="50784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16" name="ZoneTexte 115"/>
            <p:cNvSpPr txBox="1"/>
            <p:nvPr/>
          </p:nvSpPr>
          <p:spPr>
            <a:xfrm>
              <a:off x="502496" y="2032387"/>
              <a:ext cx="423514" cy="276999"/>
            </a:xfrm>
            <a:prstGeom prst="rect">
              <a:avLst/>
            </a:prstGeom>
            <a:noFill/>
          </p:spPr>
          <p:txBody>
            <a:bodyPr wrap="none" rtlCol="0">
              <a:spAutoFit/>
            </a:bodyPr>
            <a:lstStyle/>
            <a:p>
              <a:r>
                <a:rPr lang="fr-FR" sz="1200" i="1" dirty="0" smtClean="0">
                  <a:solidFill>
                    <a:srgbClr val="FFFF00"/>
                  </a:solidFill>
                </a:rPr>
                <a:t>ck0</a:t>
              </a:r>
              <a:endParaRPr lang="fr-FR" sz="1200" i="1" dirty="0">
                <a:solidFill>
                  <a:srgbClr val="FFFF00"/>
                </a:solidFill>
              </a:endParaRPr>
            </a:p>
          </p:txBody>
        </p:sp>
        <p:sp>
          <p:nvSpPr>
            <p:cNvPr id="117" name="ZoneTexte 116"/>
            <p:cNvSpPr txBox="1"/>
            <p:nvPr/>
          </p:nvSpPr>
          <p:spPr>
            <a:xfrm>
              <a:off x="1468416" y="2034101"/>
              <a:ext cx="423514" cy="276999"/>
            </a:xfrm>
            <a:prstGeom prst="rect">
              <a:avLst/>
            </a:prstGeom>
            <a:noFill/>
          </p:spPr>
          <p:txBody>
            <a:bodyPr wrap="none" rtlCol="0">
              <a:spAutoFit/>
            </a:bodyPr>
            <a:lstStyle/>
            <a:p>
              <a:r>
                <a:rPr lang="fr-FR" sz="1200" i="1" dirty="0" smtClean="0">
                  <a:solidFill>
                    <a:srgbClr val="FFFF00"/>
                  </a:solidFill>
                </a:rPr>
                <a:t>ck1</a:t>
              </a:r>
              <a:endParaRPr lang="fr-FR" sz="1200" i="1" dirty="0">
                <a:solidFill>
                  <a:srgbClr val="FFFF00"/>
                </a:solidFill>
              </a:endParaRPr>
            </a:p>
          </p:txBody>
        </p:sp>
        <p:sp>
          <p:nvSpPr>
            <p:cNvPr id="118" name="ZoneTexte 117"/>
            <p:cNvSpPr txBox="1"/>
            <p:nvPr/>
          </p:nvSpPr>
          <p:spPr>
            <a:xfrm>
              <a:off x="2407364" y="2047177"/>
              <a:ext cx="423514" cy="276999"/>
            </a:xfrm>
            <a:prstGeom prst="rect">
              <a:avLst/>
            </a:prstGeom>
            <a:noFill/>
          </p:spPr>
          <p:txBody>
            <a:bodyPr wrap="none" rtlCol="0">
              <a:spAutoFit/>
            </a:bodyPr>
            <a:lstStyle/>
            <a:p>
              <a:r>
                <a:rPr lang="fr-FR" sz="1200" i="1" dirty="0" smtClean="0">
                  <a:solidFill>
                    <a:srgbClr val="FFFF00"/>
                  </a:solidFill>
                </a:rPr>
                <a:t>ck2</a:t>
              </a:r>
              <a:endParaRPr lang="fr-FR" sz="1200" i="1" dirty="0">
                <a:solidFill>
                  <a:srgbClr val="FFFF00"/>
                </a:solidFill>
              </a:endParaRPr>
            </a:p>
          </p:txBody>
        </p:sp>
        <p:sp>
          <p:nvSpPr>
            <p:cNvPr id="119" name="ZoneTexte 118"/>
            <p:cNvSpPr txBox="1"/>
            <p:nvPr/>
          </p:nvSpPr>
          <p:spPr>
            <a:xfrm>
              <a:off x="3326886" y="2022451"/>
              <a:ext cx="423514" cy="276999"/>
            </a:xfrm>
            <a:prstGeom prst="rect">
              <a:avLst/>
            </a:prstGeom>
            <a:noFill/>
          </p:spPr>
          <p:txBody>
            <a:bodyPr wrap="none" rtlCol="0">
              <a:spAutoFit/>
            </a:bodyPr>
            <a:lstStyle/>
            <a:p>
              <a:r>
                <a:rPr lang="fr-FR" sz="1200" i="1" dirty="0" smtClean="0">
                  <a:solidFill>
                    <a:srgbClr val="FFFF00"/>
                  </a:solidFill>
                </a:rPr>
                <a:t>ck3</a:t>
              </a:r>
              <a:endParaRPr lang="fr-FR" sz="1200" i="1" dirty="0">
                <a:solidFill>
                  <a:srgbClr val="FFFF00"/>
                </a:solidFill>
              </a:endParaRPr>
            </a:p>
          </p:txBody>
        </p:sp>
        <p:sp>
          <p:nvSpPr>
            <p:cNvPr id="120" name="ZoneTexte 119"/>
            <p:cNvSpPr txBox="1"/>
            <p:nvPr/>
          </p:nvSpPr>
          <p:spPr>
            <a:xfrm>
              <a:off x="4245197" y="2026453"/>
              <a:ext cx="423514" cy="276999"/>
            </a:xfrm>
            <a:prstGeom prst="rect">
              <a:avLst/>
            </a:prstGeom>
            <a:noFill/>
          </p:spPr>
          <p:txBody>
            <a:bodyPr wrap="none" rtlCol="0">
              <a:spAutoFit/>
            </a:bodyPr>
            <a:lstStyle/>
            <a:p>
              <a:r>
                <a:rPr lang="fr-FR" sz="1200" i="1" dirty="0" smtClean="0">
                  <a:solidFill>
                    <a:srgbClr val="FFFF00"/>
                  </a:solidFill>
                </a:rPr>
                <a:t>ck4</a:t>
              </a:r>
              <a:endParaRPr lang="fr-FR" sz="1200" i="1" dirty="0">
                <a:solidFill>
                  <a:srgbClr val="FFFF00"/>
                </a:solidFill>
              </a:endParaRPr>
            </a:p>
          </p:txBody>
        </p:sp>
        <p:sp>
          <p:nvSpPr>
            <p:cNvPr id="121" name="ZoneTexte 120"/>
            <p:cNvSpPr txBox="1"/>
            <p:nvPr/>
          </p:nvSpPr>
          <p:spPr>
            <a:xfrm>
              <a:off x="466455" y="3891922"/>
              <a:ext cx="423514" cy="276999"/>
            </a:xfrm>
            <a:prstGeom prst="rect">
              <a:avLst/>
            </a:prstGeom>
            <a:noFill/>
          </p:spPr>
          <p:txBody>
            <a:bodyPr wrap="none" rtlCol="0">
              <a:spAutoFit/>
            </a:bodyPr>
            <a:lstStyle/>
            <a:p>
              <a:r>
                <a:rPr lang="fr-FR" sz="1200" i="1" dirty="0" smtClean="0">
                  <a:solidFill>
                    <a:srgbClr val="FFFF00"/>
                  </a:solidFill>
                </a:rPr>
                <a:t>ck5</a:t>
              </a:r>
              <a:endParaRPr lang="fr-FR" sz="1200" i="1" dirty="0">
                <a:solidFill>
                  <a:srgbClr val="FFFF00"/>
                </a:solidFill>
              </a:endParaRPr>
            </a:p>
          </p:txBody>
        </p:sp>
        <p:sp>
          <p:nvSpPr>
            <p:cNvPr id="122" name="ZoneTexte 121"/>
            <p:cNvSpPr txBox="1"/>
            <p:nvPr/>
          </p:nvSpPr>
          <p:spPr>
            <a:xfrm>
              <a:off x="1432375" y="3893636"/>
              <a:ext cx="423514" cy="276999"/>
            </a:xfrm>
            <a:prstGeom prst="rect">
              <a:avLst/>
            </a:prstGeom>
            <a:noFill/>
          </p:spPr>
          <p:txBody>
            <a:bodyPr wrap="none" rtlCol="0">
              <a:spAutoFit/>
            </a:bodyPr>
            <a:lstStyle/>
            <a:p>
              <a:r>
                <a:rPr lang="fr-FR" sz="1200" i="1" dirty="0" smtClean="0">
                  <a:solidFill>
                    <a:srgbClr val="FFFF00"/>
                  </a:solidFill>
                </a:rPr>
                <a:t>ck6</a:t>
              </a:r>
              <a:endParaRPr lang="fr-FR" sz="1200" i="1" dirty="0">
                <a:solidFill>
                  <a:srgbClr val="FFFF00"/>
                </a:solidFill>
              </a:endParaRPr>
            </a:p>
          </p:txBody>
        </p:sp>
        <p:sp>
          <p:nvSpPr>
            <p:cNvPr id="123" name="ZoneTexte 122"/>
            <p:cNvSpPr txBox="1"/>
            <p:nvPr/>
          </p:nvSpPr>
          <p:spPr>
            <a:xfrm>
              <a:off x="2371323" y="3906712"/>
              <a:ext cx="423514" cy="276999"/>
            </a:xfrm>
            <a:prstGeom prst="rect">
              <a:avLst/>
            </a:prstGeom>
            <a:noFill/>
          </p:spPr>
          <p:txBody>
            <a:bodyPr wrap="none" rtlCol="0">
              <a:spAutoFit/>
            </a:bodyPr>
            <a:lstStyle/>
            <a:p>
              <a:r>
                <a:rPr lang="fr-FR" sz="1200" i="1" dirty="0" smtClean="0">
                  <a:solidFill>
                    <a:srgbClr val="FFFF00"/>
                  </a:solidFill>
                </a:rPr>
                <a:t>ck7</a:t>
              </a:r>
              <a:endParaRPr lang="fr-FR" sz="1200" i="1" dirty="0">
                <a:solidFill>
                  <a:srgbClr val="FFFF00"/>
                </a:solidFill>
              </a:endParaRPr>
            </a:p>
          </p:txBody>
        </p:sp>
        <p:sp>
          <p:nvSpPr>
            <p:cNvPr id="124" name="ZoneTexte 123"/>
            <p:cNvSpPr txBox="1"/>
            <p:nvPr/>
          </p:nvSpPr>
          <p:spPr>
            <a:xfrm>
              <a:off x="3290845" y="3881986"/>
              <a:ext cx="423514" cy="276999"/>
            </a:xfrm>
            <a:prstGeom prst="rect">
              <a:avLst/>
            </a:prstGeom>
            <a:noFill/>
          </p:spPr>
          <p:txBody>
            <a:bodyPr wrap="none" rtlCol="0">
              <a:spAutoFit/>
            </a:bodyPr>
            <a:lstStyle/>
            <a:p>
              <a:r>
                <a:rPr lang="fr-FR" sz="1200" i="1" dirty="0" smtClean="0">
                  <a:solidFill>
                    <a:srgbClr val="FFFF00"/>
                  </a:solidFill>
                </a:rPr>
                <a:t>ck8</a:t>
              </a:r>
              <a:endParaRPr lang="fr-FR" sz="1200" i="1" dirty="0">
                <a:solidFill>
                  <a:srgbClr val="FFFF00"/>
                </a:solidFill>
              </a:endParaRPr>
            </a:p>
          </p:txBody>
        </p:sp>
        <p:sp>
          <p:nvSpPr>
            <p:cNvPr id="125" name="ZoneTexte 124"/>
            <p:cNvSpPr txBox="1"/>
            <p:nvPr/>
          </p:nvSpPr>
          <p:spPr>
            <a:xfrm>
              <a:off x="4171574" y="4231225"/>
              <a:ext cx="423514" cy="276999"/>
            </a:xfrm>
            <a:prstGeom prst="rect">
              <a:avLst/>
            </a:prstGeom>
            <a:noFill/>
          </p:spPr>
          <p:txBody>
            <a:bodyPr wrap="none" rtlCol="0">
              <a:spAutoFit/>
            </a:bodyPr>
            <a:lstStyle/>
            <a:p>
              <a:r>
                <a:rPr lang="fr-FR" sz="1200" i="1" dirty="0" smtClean="0">
                  <a:solidFill>
                    <a:srgbClr val="FFFF00"/>
                  </a:solidFill>
                </a:rPr>
                <a:t>ck9</a:t>
              </a:r>
              <a:endParaRPr lang="fr-FR" sz="1200" i="1" dirty="0">
                <a:solidFill>
                  <a:srgbClr val="FFFF00"/>
                </a:solidFill>
              </a:endParaRPr>
            </a:p>
          </p:txBody>
        </p:sp>
        <p:sp>
          <p:nvSpPr>
            <p:cNvPr id="126" name="ZoneTexte 125"/>
            <p:cNvSpPr txBox="1"/>
            <p:nvPr/>
          </p:nvSpPr>
          <p:spPr>
            <a:xfrm>
              <a:off x="486188" y="5044249"/>
              <a:ext cx="497059" cy="276999"/>
            </a:xfrm>
            <a:prstGeom prst="rect">
              <a:avLst/>
            </a:prstGeom>
            <a:noFill/>
          </p:spPr>
          <p:txBody>
            <a:bodyPr wrap="none" rtlCol="0">
              <a:spAutoFit/>
            </a:bodyPr>
            <a:lstStyle/>
            <a:p>
              <a:r>
                <a:rPr lang="fr-FR" sz="1200" i="1" dirty="0" smtClean="0">
                  <a:solidFill>
                    <a:srgbClr val="FFFF00"/>
                  </a:solidFill>
                </a:rPr>
                <a:t>ck11</a:t>
              </a:r>
              <a:endParaRPr lang="fr-FR" sz="1200" i="1" dirty="0">
                <a:solidFill>
                  <a:srgbClr val="FFFF00"/>
                </a:solidFill>
              </a:endParaRPr>
            </a:p>
          </p:txBody>
        </p:sp>
        <p:sp>
          <p:nvSpPr>
            <p:cNvPr id="127" name="ZoneTexte 126"/>
            <p:cNvSpPr txBox="1"/>
            <p:nvPr/>
          </p:nvSpPr>
          <p:spPr>
            <a:xfrm>
              <a:off x="1348000" y="5076388"/>
              <a:ext cx="497059" cy="276999"/>
            </a:xfrm>
            <a:prstGeom prst="rect">
              <a:avLst/>
            </a:prstGeom>
            <a:noFill/>
          </p:spPr>
          <p:txBody>
            <a:bodyPr wrap="none" rtlCol="0">
              <a:spAutoFit/>
            </a:bodyPr>
            <a:lstStyle/>
            <a:p>
              <a:r>
                <a:rPr lang="fr-FR" sz="1200" i="1" dirty="0" smtClean="0">
                  <a:solidFill>
                    <a:srgbClr val="FFFF00"/>
                  </a:solidFill>
                </a:rPr>
                <a:t>ck11</a:t>
              </a:r>
              <a:endParaRPr lang="fr-FR" sz="1200" i="1" dirty="0">
                <a:solidFill>
                  <a:srgbClr val="FFFF00"/>
                </a:solidFill>
              </a:endParaRPr>
            </a:p>
          </p:txBody>
        </p:sp>
        <p:sp>
          <p:nvSpPr>
            <p:cNvPr id="128" name="ZoneTexte 127"/>
            <p:cNvSpPr txBox="1"/>
            <p:nvPr/>
          </p:nvSpPr>
          <p:spPr>
            <a:xfrm>
              <a:off x="2282787" y="5100547"/>
              <a:ext cx="508473" cy="276999"/>
            </a:xfrm>
            <a:prstGeom prst="rect">
              <a:avLst/>
            </a:prstGeom>
            <a:noFill/>
          </p:spPr>
          <p:txBody>
            <a:bodyPr wrap="none" rtlCol="0">
              <a:spAutoFit/>
            </a:bodyPr>
            <a:lstStyle/>
            <a:p>
              <a:r>
                <a:rPr lang="fr-FR" sz="1200" i="1" dirty="0" smtClean="0">
                  <a:solidFill>
                    <a:srgbClr val="FFFF00"/>
                  </a:solidFill>
                </a:rPr>
                <a:t>ck10</a:t>
              </a:r>
              <a:endParaRPr lang="fr-FR" sz="1200" i="1" dirty="0">
                <a:solidFill>
                  <a:srgbClr val="FFFF00"/>
                </a:solidFill>
              </a:endParaRPr>
            </a:p>
          </p:txBody>
        </p:sp>
        <p:sp>
          <p:nvSpPr>
            <p:cNvPr id="129" name="ZoneTexte 128"/>
            <p:cNvSpPr txBox="1"/>
            <p:nvPr/>
          </p:nvSpPr>
          <p:spPr>
            <a:xfrm>
              <a:off x="3211649" y="5075238"/>
              <a:ext cx="508473" cy="276999"/>
            </a:xfrm>
            <a:prstGeom prst="rect">
              <a:avLst/>
            </a:prstGeom>
            <a:noFill/>
          </p:spPr>
          <p:txBody>
            <a:bodyPr wrap="none" rtlCol="0">
              <a:spAutoFit/>
            </a:bodyPr>
            <a:lstStyle/>
            <a:p>
              <a:r>
                <a:rPr lang="fr-FR" sz="1200" i="1" dirty="0" smtClean="0">
                  <a:solidFill>
                    <a:srgbClr val="FFFF00"/>
                  </a:solidFill>
                </a:rPr>
                <a:t>ck10</a:t>
              </a:r>
              <a:endParaRPr lang="fr-FR" sz="1200" i="1" dirty="0">
                <a:solidFill>
                  <a:srgbClr val="FFFF00"/>
                </a:solidFill>
              </a:endParaRPr>
            </a:p>
          </p:txBody>
        </p:sp>
      </p:grpSp>
      <p:sp>
        <p:nvSpPr>
          <p:cNvPr id="131" name="ZoneTexte 130"/>
          <p:cNvSpPr txBox="1"/>
          <p:nvPr/>
        </p:nvSpPr>
        <p:spPr>
          <a:xfrm>
            <a:off x="667730" y="1285459"/>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32" name="ZoneTexte 131"/>
          <p:cNvSpPr txBox="1"/>
          <p:nvPr/>
        </p:nvSpPr>
        <p:spPr>
          <a:xfrm>
            <a:off x="672393" y="2874955"/>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33" name="ZoneTexte 132"/>
          <p:cNvSpPr txBox="1"/>
          <p:nvPr/>
        </p:nvSpPr>
        <p:spPr>
          <a:xfrm>
            <a:off x="713233" y="4730201"/>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34" name="ZoneTexte 133"/>
          <p:cNvSpPr txBox="1"/>
          <p:nvPr/>
        </p:nvSpPr>
        <p:spPr>
          <a:xfrm>
            <a:off x="677338" y="5743018"/>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35" name="Rectangle 134"/>
          <p:cNvSpPr/>
          <p:nvPr/>
        </p:nvSpPr>
        <p:spPr>
          <a:xfrm>
            <a:off x="7515399" y="1919939"/>
            <a:ext cx="2435539" cy="461665"/>
          </a:xfrm>
          <a:prstGeom prst="rect">
            <a:avLst/>
          </a:prstGeom>
        </p:spPr>
        <p:txBody>
          <a:bodyPr wrap="none">
            <a:spAutoFit/>
          </a:bodyPr>
          <a:lstStyle/>
          <a:p>
            <a:r>
              <a:rPr lang="fr-FR" sz="2400" dirty="0"/>
              <a:t>RMS =</a:t>
            </a:r>
            <a:r>
              <a:rPr lang="fr-FR" sz="2400" dirty="0" smtClean="0"/>
              <a:t> 18 </a:t>
            </a:r>
            <a:r>
              <a:rPr lang="fr-FR" sz="2400" dirty="0" err="1" smtClean="0"/>
              <a:t>ps</a:t>
            </a:r>
            <a:r>
              <a:rPr lang="fr-FR" sz="2400" dirty="0" smtClean="0"/>
              <a:t> ± 4ps</a:t>
            </a:r>
            <a:endParaRPr lang="fr-FR" sz="2400" dirty="0"/>
          </a:p>
        </p:txBody>
      </p:sp>
      <p:sp>
        <p:nvSpPr>
          <p:cNvPr id="136" name="ZoneTexte 135"/>
          <p:cNvSpPr txBox="1"/>
          <p:nvPr/>
        </p:nvSpPr>
        <p:spPr>
          <a:xfrm>
            <a:off x="8336085" y="2683063"/>
            <a:ext cx="3535648" cy="369332"/>
          </a:xfrm>
          <a:prstGeom prst="rect">
            <a:avLst/>
          </a:prstGeom>
          <a:noFill/>
        </p:spPr>
        <p:txBody>
          <a:bodyPr wrap="none" rtlCol="0">
            <a:spAutoFit/>
          </a:bodyPr>
          <a:lstStyle/>
          <a:p>
            <a:r>
              <a:rPr lang="fr-FR" i="1" dirty="0" smtClean="0">
                <a:solidFill>
                  <a:srgbClr val="002060"/>
                </a:solidFill>
              </a:rPr>
              <a:t>Ch8: to </a:t>
            </a:r>
            <a:r>
              <a:rPr lang="fr-FR" i="1" dirty="0" err="1" smtClean="0">
                <a:solidFill>
                  <a:srgbClr val="002060"/>
                </a:solidFill>
              </a:rPr>
              <a:t>be</a:t>
            </a:r>
            <a:r>
              <a:rPr lang="fr-FR" i="1" dirty="0" smtClean="0">
                <a:solidFill>
                  <a:srgbClr val="002060"/>
                </a:solidFill>
              </a:rPr>
              <a:t> </a:t>
            </a:r>
            <a:r>
              <a:rPr lang="fr-FR" i="1" dirty="0" err="1" smtClean="0">
                <a:solidFill>
                  <a:srgbClr val="002060"/>
                </a:solidFill>
              </a:rPr>
              <a:t>checked</a:t>
            </a:r>
            <a:r>
              <a:rPr lang="fr-FR" i="1" dirty="0" smtClean="0">
                <a:solidFill>
                  <a:srgbClr val="002060"/>
                </a:solidFill>
              </a:rPr>
              <a:t> on </a:t>
            </a:r>
            <a:r>
              <a:rPr lang="fr-FR" i="1" dirty="0" err="1" smtClean="0">
                <a:solidFill>
                  <a:srgbClr val="002060"/>
                </a:solidFill>
              </a:rPr>
              <a:t>another</a:t>
            </a:r>
            <a:r>
              <a:rPr lang="fr-FR" i="1" dirty="0" smtClean="0">
                <a:solidFill>
                  <a:srgbClr val="002060"/>
                </a:solidFill>
              </a:rPr>
              <a:t> ASIC </a:t>
            </a:r>
            <a:endParaRPr lang="fr-FR" i="1" dirty="0">
              <a:solidFill>
                <a:srgbClr val="002060"/>
              </a:solidFill>
            </a:endParaRPr>
          </a:p>
        </p:txBody>
      </p:sp>
    </p:spTree>
    <p:extLst>
      <p:ext uri="{BB962C8B-B14F-4D97-AF65-F5344CB8AC3E}">
        <p14:creationId xmlns:p14="http://schemas.microsoft.com/office/powerpoint/2010/main" val="1884141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TEST BEAM measurements  with Altiroc0_V2 (Oct. 2018)</a:t>
            </a: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19</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grpSp>
        <p:nvGrpSpPr>
          <p:cNvPr id="6" name="Groupe 5"/>
          <p:cNvGrpSpPr/>
          <p:nvPr/>
        </p:nvGrpSpPr>
        <p:grpSpPr>
          <a:xfrm>
            <a:off x="590011" y="1227091"/>
            <a:ext cx="566902" cy="4750909"/>
            <a:chOff x="6171853" y="1941483"/>
            <a:chExt cx="566902" cy="4628580"/>
          </a:xfrm>
        </p:grpSpPr>
        <p:sp>
          <p:nvSpPr>
            <p:cNvPr id="7" name="ZoneTexte 6"/>
            <p:cNvSpPr txBox="1"/>
            <p:nvPr/>
          </p:nvSpPr>
          <p:spPr>
            <a:xfrm>
              <a:off x="6193367" y="1941483"/>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8" name="ZoneTexte 7"/>
            <p:cNvSpPr txBox="1"/>
            <p:nvPr/>
          </p:nvSpPr>
          <p:spPr>
            <a:xfrm>
              <a:off x="6206750" y="3491359"/>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9" name="ZoneTexte 8"/>
            <p:cNvSpPr txBox="1"/>
            <p:nvPr/>
          </p:nvSpPr>
          <p:spPr>
            <a:xfrm>
              <a:off x="6199798" y="3728890"/>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0" name="ZoneTexte 9"/>
            <p:cNvSpPr txBox="1"/>
            <p:nvPr/>
          </p:nvSpPr>
          <p:spPr>
            <a:xfrm>
              <a:off x="6191168" y="5279556"/>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1" name="ZoneTexte 10"/>
            <p:cNvSpPr txBox="1"/>
            <p:nvPr/>
          </p:nvSpPr>
          <p:spPr>
            <a:xfrm>
              <a:off x="6171853" y="6266786"/>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grpSp>
      <p:sp>
        <p:nvSpPr>
          <p:cNvPr id="12" name="ZoneTexte 11"/>
          <p:cNvSpPr txBox="1"/>
          <p:nvPr/>
        </p:nvSpPr>
        <p:spPr>
          <a:xfrm>
            <a:off x="619090" y="1227091"/>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3" name="ZoneTexte 12"/>
          <p:cNvSpPr txBox="1"/>
          <p:nvPr/>
        </p:nvSpPr>
        <p:spPr>
          <a:xfrm>
            <a:off x="623753" y="2816587"/>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5" name="ZoneTexte 14"/>
          <p:cNvSpPr txBox="1"/>
          <p:nvPr/>
        </p:nvSpPr>
        <p:spPr>
          <a:xfrm>
            <a:off x="664593" y="4671833"/>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6" name="ZoneTexte 15"/>
          <p:cNvSpPr txBox="1"/>
          <p:nvPr/>
        </p:nvSpPr>
        <p:spPr>
          <a:xfrm>
            <a:off x="628698" y="5684650"/>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pic>
        <p:nvPicPr>
          <p:cNvPr id="17" name="Imag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3649" y="1534868"/>
            <a:ext cx="3617455" cy="2713092"/>
          </a:xfrm>
          <a:prstGeom prst="rect">
            <a:avLst/>
          </a:prstGeom>
        </p:spPr>
      </p:pic>
      <p:sp>
        <p:nvSpPr>
          <p:cNvPr id="18" name="Espace réservé du contenu 2"/>
          <p:cNvSpPr>
            <a:spLocks noGrp="1"/>
          </p:cNvSpPr>
          <p:nvPr>
            <p:ph idx="4294967295"/>
          </p:nvPr>
        </p:nvSpPr>
        <p:spPr>
          <a:xfrm>
            <a:off x="114174" y="693821"/>
            <a:ext cx="11626849" cy="819373"/>
          </a:xfrm>
          <a:prstGeom prst="rect">
            <a:avLst/>
          </a:prstGeom>
        </p:spPr>
        <p:txBody>
          <a:bodyPr>
            <a:normAutofit fontScale="85000" lnSpcReduction="10000"/>
          </a:bodyPr>
          <a:lstStyle/>
          <a:p>
            <a:r>
              <a:rPr lang="fr-FR" dirty="0" smtClean="0"/>
              <a:t>Time </a:t>
            </a:r>
            <a:r>
              <a:rPr lang="fr-FR" dirty="0" err="1" smtClean="0"/>
              <a:t>resolution</a:t>
            </a:r>
            <a:r>
              <a:rPr lang="fr-FR" dirty="0" smtClean="0"/>
              <a:t> of a 2x2 x1x1 mm2 LGAD </a:t>
            </a:r>
            <a:r>
              <a:rPr lang="fr-FR" dirty="0" err="1" smtClean="0"/>
              <a:t>array</a:t>
            </a:r>
            <a:r>
              <a:rPr lang="fr-FR" dirty="0" smtClean="0"/>
              <a:t> </a:t>
            </a:r>
            <a:r>
              <a:rPr lang="fr-FR" dirty="0" err="1" smtClean="0"/>
              <a:t>bump</a:t>
            </a:r>
            <a:r>
              <a:rPr lang="fr-FR" dirty="0" smtClean="0"/>
              <a:t> </a:t>
            </a:r>
            <a:r>
              <a:rPr lang="fr-FR" dirty="0" err="1" smtClean="0"/>
              <a:t>bonded</a:t>
            </a:r>
            <a:r>
              <a:rPr lang="fr-FR" dirty="0" smtClean="0"/>
              <a:t> on an Altiroc0 ASIC as a </a:t>
            </a:r>
            <a:r>
              <a:rPr lang="fr-FR" dirty="0" err="1" smtClean="0"/>
              <a:t>function</a:t>
            </a:r>
            <a:r>
              <a:rPr lang="fr-FR" dirty="0" smtClean="0"/>
              <a:t> of the </a:t>
            </a:r>
            <a:r>
              <a:rPr lang="fr-FR" dirty="0" err="1" smtClean="0"/>
              <a:t>discri</a:t>
            </a:r>
            <a:r>
              <a:rPr lang="fr-FR" dirty="0" smtClean="0"/>
              <a:t> </a:t>
            </a:r>
            <a:r>
              <a:rPr lang="fr-FR" dirty="0" err="1" smtClean="0"/>
              <a:t>threshold</a:t>
            </a:r>
            <a:r>
              <a:rPr lang="fr-FR" dirty="0" smtClean="0"/>
              <a:t> (DAC </a:t>
            </a:r>
            <a:r>
              <a:rPr lang="fr-FR" dirty="0" err="1" smtClean="0"/>
              <a:t>Units</a:t>
            </a:r>
            <a:r>
              <a:rPr lang="fr-FR" dirty="0" smtClean="0"/>
              <a:t>) </a:t>
            </a:r>
            <a:r>
              <a:rPr lang="fr-FR" dirty="0" err="1" smtClean="0"/>
              <a:t>before</a:t>
            </a:r>
            <a:r>
              <a:rPr lang="fr-FR" dirty="0" smtClean="0"/>
              <a:t> (black points) and </a:t>
            </a:r>
            <a:r>
              <a:rPr lang="fr-FR" dirty="0" err="1" smtClean="0"/>
              <a:t>after</a:t>
            </a:r>
            <a:r>
              <a:rPr lang="fr-FR" dirty="0" smtClean="0"/>
              <a:t> TW correction (</a:t>
            </a:r>
            <a:r>
              <a:rPr lang="fr-FR" dirty="0" err="1" smtClean="0"/>
              <a:t>red</a:t>
            </a:r>
            <a:r>
              <a:rPr lang="fr-FR" dirty="0" smtClean="0"/>
              <a:t> points)</a:t>
            </a:r>
          </a:p>
        </p:txBody>
      </p:sp>
      <p:sp>
        <p:nvSpPr>
          <p:cNvPr id="19" name="ZoneTexte 18"/>
          <p:cNvSpPr txBox="1"/>
          <p:nvPr/>
        </p:nvSpPr>
        <p:spPr>
          <a:xfrm>
            <a:off x="8532906" y="4764245"/>
            <a:ext cx="3330784" cy="923330"/>
          </a:xfrm>
          <a:prstGeom prst="rect">
            <a:avLst/>
          </a:prstGeom>
          <a:noFill/>
        </p:spPr>
        <p:txBody>
          <a:bodyPr wrap="none" rtlCol="0">
            <a:spAutoFit/>
          </a:bodyPr>
          <a:lstStyle/>
          <a:p>
            <a:r>
              <a:rPr lang="fr-FR" dirty="0" smtClean="0"/>
              <a:t>Time </a:t>
            </a:r>
            <a:r>
              <a:rPr lang="fr-FR" dirty="0" err="1" smtClean="0"/>
              <a:t>reference</a:t>
            </a:r>
            <a:r>
              <a:rPr lang="fr-FR" dirty="0" smtClean="0"/>
              <a:t> </a:t>
            </a:r>
            <a:r>
              <a:rPr lang="fr-FR" dirty="0" err="1" smtClean="0"/>
              <a:t>given</a:t>
            </a:r>
            <a:r>
              <a:rPr lang="fr-FR" dirty="0" smtClean="0"/>
              <a:t> by </a:t>
            </a:r>
            <a:r>
              <a:rPr lang="fr-FR" dirty="0" err="1" smtClean="0"/>
              <a:t>SiPM</a:t>
            </a:r>
            <a:r>
              <a:rPr lang="fr-FR" dirty="0" smtClean="0"/>
              <a:t> </a:t>
            </a:r>
          </a:p>
          <a:p>
            <a:r>
              <a:rPr lang="fr-FR" dirty="0" err="1" smtClean="0"/>
              <a:t>with</a:t>
            </a:r>
            <a:r>
              <a:rPr lang="fr-FR" dirty="0" smtClean="0"/>
              <a:t> a </a:t>
            </a:r>
            <a:r>
              <a:rPr lang="fr-FR" dirty="0" smtClean="0"/>
              <a:t>time </a:t>
            </a:r>
            <a:r>
              <a:rPr lang="fr-FR" dirty="0" err="1" smtClean="0"/>
              <a:t>resolution</a:t>
            </a:r>
            <a:r>
              <a:rPr lang="fr-FR" dirty="0" smtClean="0"/>
              <a:t> </a:t>
            </a:r>
            <a:r>
              <a:rPr lang="fr-FR" dirty="0" smtClean="0"/>
              <a:t>= 40 </a:t>
            </a:r>
            <a:r>
              <a:rPr lang="fr-FR" dirty="0" err="1" smtClean="0"/>
              <a:t>ps</a:t>
            </a:r>
            <a:r>
              <a:rPr lang="fr-FR" dirty="0" smtClean="0"/>
              <a:t> ,</a:t>
            </a:r>
          </a:p>
          <a:p>
            <a:r>
              <a:rPr lang="fr-FR" dirty="0" err="1" smtClean="0"/>
              <a:t>which</a:t>
            </a:r>
            <a:r>
              <a:rPr lang="fr-FR" dirty="0" smtClean="0"/>
              <a:t> has been </a:t>
            </a:r>
            <a:r>
              <a:rPr lang="fr-FR" dirty="0" err="1" smtClean="0"/>
              <a:t>substracted</a:t>
            </a:r>
            <a:endParaRPr lang="fr-FR" dirty="0"/>
          </a:p>
        </p:txBody>
      </p:sp>
      <p:pic>
        <p:nvPicPr>
          <p:cNvPr id="20" name="Image 19"/>
          <p:cNvPicPr>
            <a:picLocks noChangeAspect="1"/>
          </p:cNvPicPr>
          <p:nvPr/>
        </p:nvPicPr>
        <p:blipFill>
          <a:blip r:embed="rId3"/>
          <a:stretch>
            <a:fillRect/>
          </a:stretch>
        </p:blipFill>
        <p:spPr>
          <a:xfrm>
            <a:off x="748744" y="1600226"/>
            <a:ext cx="7419997" cy="5021327"/>
          </a:xfrm>
          <a:prstGeom prst="rect">
            <a:avLst/>
          </a:prstGeom>
        </p:spPr>
      </p:pic>
      <p:sp>
        <p:nvSpPr>
          <p:cNvPr id="21" name="ZoneTexte 20"/>
          <p:cNvSpPr txBox="1"/>
          <p:nvPr/>
        </p:nvSpPr>
        <p:spPr>
          <a:xfrm>
            <a:off x="2671603" y="4844569"/>
            <a:ext cx="4851200" cy="707886"/>
          </a:xfrm>
          <a:prstGeom prst="rect">
            <a:avLst/>
          </a:prstGeom>
          <a:noFill/>
        </p:spPr>
        <p:txBody>
          <a:bodyPr wrap="none" rtlCol="0">
            <a:spAutoFit/>
          </a:bodyPr>
          <a:lstStyle/>
          <a:p>
            <a:pPr marL="285750" indent="-285750">
              <a:buFont typeface="Symbol" panose="05050102010706020507" pitchFamily="18" charset="2"/>
              <a:buChar char="Þ"/>
            </a:pPr>
            <a:r>
              <a:rPr lang="fr-FR" sz="2000" dirty="0" smtClean="0">
                <a:solidFill>
                  <a:srgbClr val="183AE2"/>
                </a:solidFill>
              </a:rPr>
              <a:t>30 % </a:t>
            </a:r>
            <a:r>
              <a:rPr lang="fr-FR" sz="2000" dirty="0" err="1" smtClean="0">
                <a:solidFill>
                  <a:srgbClr val="183AE2"/>
                </a:solidFill>
              </a:rPr>
              <a:t>improvement</a:t>
            </a:r>
            <a:r>
              <a:rPr lang="fr-FR" sz="2000" dirty="0" smtClean="0">
                <a:solidFill>
                  <a:srgbClr val="183AE2"/>
                </a:solidFill>
              </a:rPr>
              <a:t> </a:t>
            </a:r>
            <a:r>
              <a:rPr lang="fr-FR" sz="2000" dirty="0" err="1" smtClean="0">
                <a:solidFill>
                  <a:srgbClr val="183AE2"/>
                </a:solidFill>
              </a:rPr>
              <a:t>after</a:t>
            </a:r>
            <a:r>
              <a:rPr lang="fr-FR" sz="2000" dirty="0" smtClean="0">
                <a:solidFill>
                  <a:srgbClr val="183AE2"/>
                </a:solidFill>
              </a:rPr>
              <a:t> TW correction</a:t>
            </a:r>
          </a:p>
          <a:p>
            <a:pPr marL="285750" indent="-285750">
              <a:buFont typeface="Symbol" panose="05050102010706020507" pitchFamily="18" charset="2"/>
              <a:buChar char="Þ"/>
            </a:pPr>
            <a:r>
              <a:rPr lang="fr-FR" sz="2000" dirty="0" err="1" smtClean="0">
                <a:solidFill>
                  <a:srgbClr val="183AE2"/>
                </a:solidFill>
              </a:rPr>
              <a:t>Jitter</a:t>
            </a:r>
            <a:r>
              <a:rPr lang="fr-FR" sz="2000" dirty="0" smtClean="0">
                <a:solidFill>
                  <a:srgbClr val="183AE2"/>
                </a:solidFill>
              </a:rPr>
              <a:t> </a:t>
            </a:r>
            <a:r>
              <a:rPr lang="fr-FR" sz="2000" dirty="0" err="1" smtClean="0">
                <a:solidFill>
                  <a:srgbClr val="183AE2"/>
                </a:solidFill>
              </a:rPr>
              <a:t>around</a:t>
            </a:r>
            <a:r>
              <a:rPr lang="fr-FR" sz="2000" dirty="0" smtClean="0">
                <a:solidFill>
                  <a:srgbClr val="183AE2"/>
                </a:solidFill>
              </a:rPr>
              <a:t> 35 </a:t>
            </a:r>
            <a:r>
              <a:rPr lang="fr-FR" sz="2000" dirty="0" err="1" smtClean="0">
                <a:solidFill>
                  <a:srgbClr val="183AE2"/>
                </a:solidFill>
              </a:rPr>
              <a:t>ps</a:t>
            </a:r>
            <a:endParaRPr lang="fr-FR" sz="2000" dirty="0">
              <a:solidFill>
                <a:srgbClr val="183AE2"/>
              </a:solidFill>
            </a:endParaRPr>
          </a:p>
        </p:txBody>
      </p:sp>
    </p:spTree>
    <p:extLst>
      <p:ext uri="{BB962C8B-B14F-4D97-AF65-F5344CB8AC3E}">
        <p14:creationId xmlns:p14="http://schemas.microsoft.com/office/powerpoint/2010/main" val="3304174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a:srcRect l="6812" t="10712" b="3124"/>
          <a:stretch/>
        </p:blipFill>
        <p:spPr>
          <a:xfrm>
            <a:off x="9480967" y="1759619"/>
            <a:ext cx="2602016" cy="2159303"/>
          </a:xfrm>
          <a:prstGeom prst="rect">
            <a:avLst/>
          </a:prstGeom>
        </p:spPr>
      </p:pic>
      <p:sp>
        <p:nvSpPr>
          <p:cNvPr id="11" name="Rectangle 10"/>
          <p:cNvSpPr/>
          <p:nvPr/>
        </p:nvSpPr>
        <p:spPr>
          <a:xfrm>
            <a:off x="471684" y="823268"/>
            <a:ext cx="11794962" cy="2893100"/>
          </a:xfrm>
          <a:prstGeom prst="rect">
            <a:avLst/>
          </a:prstGeom>
        </p:spPr>
        <p:txBody>
          <a:bodyPr wrap="square">
            <a:spAutoFit/>
          </a:bodyPr>
          <a:lstStyle/>
          <a:p>
            <a:r>
              <a:rPr lang="fr-FR" sz="2000" b="1" dirty="0" smtClean="0">
                <a:solidFill>
                  <a:srgbClr val="FF0000"/>
                </a:solidFill>
                <a:latin typeface="Calibri-Bold"/>
              </a:rPr>
              <a:t> </a:t>
            </a:r>
            <a:r>
              <a:rPr lang="fr-FR" sz="2000" dirty="0" smtClean="0">
                <a:latin typeface="Calibri-Bold"/>
              </a:rPr>
              <a:t>In the</a:t>
            </a:r>
            <a:r>
              <a:rPr lang="fr-FR" sz="2000" dirty="0" smtClean="0">
                <a:solidFill>
                  <a:srgbClr val="FF0000"/>
                </a:solidFill>
                <a:latin typeface="Calibri-Bold"/>
              </a:rPr>
              <a:t> </a:t>
            </a:r>
            <a:r>
              <a:rPr lang="en-US" sz="2000" dirty="0"/>
              <a:t>forward region, between the Inner Tracker and the End Cap of  EM Calorimeter </a:t>
            </a:r>
          </a:p>
          <a:p>
            <a:r>
              <a:rPr lang="fr-FR" dirty="0" smtClean="0">
                <a:solidFill>
                  <a:srgbClr val="000000"/>
                </a:solidFill>
                <a:latin typeface="ArialMT"/>
              </a:rPr>
              <a:t>• </a:t>
            </a:r>
            <a:r>
              <a:rPr lang="fr-FR" dirty="0">
                <a:solidFill>
                  <a:srgbClr val="000000"/>
                </a:solidFill>
                <a:latin typeface="Calibri" panose="020F0502020204030204" pitchFamily="34" charset="0"/>
              </a:rPr>
              <a:t>2.4 &lt; </a:t>
            </a:r>
            <a:r>
              <a:rPr lang="fr-FR" dirty="0" smtClean="0">
                <a:solidFill>
                  <a:srgbClr val="000000"/>
                </a:solidFill>
                <a:latin typeface="SymbolMT"/>
              </a:rPr>
              <a:t>η </a:t>
            </a:r>
            <a:r>
              <a:rPr lang="fr-FR" dirty="0" smtClean="0">
                <a:solidFill>
                  <a:srgbClr val="000000"/>
                </a:solidFill>
                <a:latin typeface="Calibri" panose="020F0502020204030204" pitchFamily="34" charset="0"/>
              </a:rPr>
              <a:t>&lt; 4.0 ( 120 mm &lt; R &lt; 640 mm), </a:t>
            </a:r>
            <a:r>
              <a:rPr lang="fr-FR" dirty="0" smtClean="0">
                <a:solidFill>
                  <a:srgbClr val="000000"/>
                </a:solidFill>
                <a:latin typeface="ArialMT"/>
              </a:rPr>
              <a:t> </a:t>
            </a:r>
            <a:r>
              <a:rPr lang="el-GR" dirty="0" smtClean="0">
                <a:solidFill>
                  <a:srgbClr val="000000"/>
                </a:solidFill>
                <a:latin typeface="SymbolMT"/>
              </a:rPr>
              <a:t>Δ</a:t>
            </a:r>
            <a:r>
              <a:rPr lang="fr-FR" dirty="0" smtClean="0">
                <a:solidFill>
                  <a:srgbClr val="000000"/>
                </a:solidFill>
                <a:latin typeface="Calibri" panose="020F0502020204030204" pitchFamily="34" charset="0"/>
              </a:rPr>
              <a:t>Z </a:t>
            </a:r>
            <a:r>
              <a:rPr lang="fr-FR" dirty="0">
                <a:solidFill>
                  <a:srgbClr val="000000"/>
                </a:solidFill>
                <a:latin typeface="Calibri" panose="020F0502020204030204" pitchFamily="34" charset="0"/>
              </a:rPr>
              <a:t>= 75 mm (+50 mm </a:t>
            </a:r>
            <a:r>
              <a:rPr lang="fr-FR" dirty="0" err="1">
                <a:solidFill>
                  <a:srgbClr val="000000"/>
                </a:solidFill>
                <a:latin typeface="Calibri" panose="020F0502020204030204" pitchFamily="34" charset="0"/>
              </a:rPr>
              <a:t>moderator</a:t>
            </a:r>
            <a:r>
              <a:rPr lang="fr-FR" dirty="0">
                <a:solidFill>
                  <a:srgbClr val="000000"/>
                </a:solidFill>
                <a:latin typeface="Calibri" panose="020F0502020204030204" pitchFamily="34" charset="0"/>
              </a:rPr>
              <a:t>)</a:t>
            </a:r>
          </a:p>
          <a:p>
            <a:r>
              <a:rPr lang="en-US" dirty="0">
                <a:solidFill>
                  <a:srgbClr val="000000"/>
                </a:solidFill>
                <a:latin typeface="ArialMT"/>
              </a:rPr>
              <a:t>• </a:t>
            </a:r>
            <a:r>
              <a:rPr lang="en-US" dirty="0" smtClean="0">
                <a:solidFill>
                  <a:srgbClr val="000000"/>
                </a:solidFill>
                <a:latin typeface="Calibri" panose="020F0502020204030204" pitchFamily="34" charset="0"/>
              </a:rPr>
              <a:t>TID up to 9.5 </a:t>
            </a:r>
            <a:r>
              <a:rPr lang="en-US" dirty="0" err="1" smtClean="0">
                <a:solidFill>
                  <a:srgbClr val="000000"/>
                </a:solidFill>
                <a:latin typeface="Calibri" panose="020F0502020204030204" pitchFamily="34" charset="0"/>
              </a:rPr>
              <a:t>MGy</a:t>
            </a:r>
            <a:r>
              <a:rPr lang="en-US" dirty="0" smtClean="0">
                <a:solidFill>
                  <a:srgbClr val="000000"/>
                </a:solidFill>
                <a:latin typeface="Calibri" panose="020F0502020204030204" pitchFamily="34" charset="0"/>
              </a:rPr>
              <a:t> (SF 2.25) at R = 120 mm after 4000 fb-1 (10</a:t>
            </a:r>
            <a:r>
              <a:rPr lang="en-US" baseline="30000" dirty="0" smtClean="0">
                <a:solidFill>
                  <a:srgbClr val="000000"/>
                </a:solidFill>
                <a:latin typeface="Calibri" panose="020F0502020204030204" pitchFamily="34" charset="0"/>
              </a:rPr>
              <a:t>16</a:t>
            </a:r>
            <a:r>
              <a:rPr lang="en-US" dirty="0" smtClean="0">
                <a:solidFill>
                  <a:srgbClr val="000000"/>
                </a:solidFill>
                <a:latin typeface="Calibri" panose="020F0502020204030204" pitchFamily="34" charset="0"/>
              </a:rPr>
              <a:t> n/cm</a:t>
            </a:r>
            <a:r>
              <a:rPr lang="en-US" baseline="30000" dirty="0" smtClean="0">
                <a:solidFill>
                  <a:srgbClr val="000000"/>
                </a:solidFill>
                <a:latin typeface="Calibri" panose="020F0502020204030204" pitchFamily="34" charset="0"/>
              </a:rPr>
              <a:t>2</a:t>
            </a:r>
            <a:r>
              <a:rPr lang="en-US" dirty="0" smtClean="0">
                <a:solidFill>
                  <a:srgbClr val="000000"/>
                </a:solidFill>
                <a:latin typeface="Calibri" panose="020F0502020204030204" pitchFamily="34" charset="0"/>
              </a:rPr>
              <a:t>  SF =1.5) =&gt; Ring 3.1&lt;</a:t>
            </a:r>
            <a:r>
              <a:rPr lang="fr-FR" dirty="0" smtClean="0">
                <a:solidFill>
                  <a:srgbClr val="000000"/>
                </a:solidFill>
                <a:latin typeface="SymbolMT"/>
              </a:rPr>
              <a:t> </a:t>
            </a:r>
            <a:r>
              <a:rPr lang="fr-FR" dirty="0">
                <a:solidFill>
                  <a:srgbClr val="000000"/>
                </a:solidFill>
                <a:latin typeface="SymbolMT"/>
              </a:rPr>
              <a:t>η </a:t>
            </a:r>
            <a:r>
              <a:rPr lang="en-US" dirty="0" smtClean="0">
                <a:solidFill>
                  <a:srgbClr val="000000"/>
                </a:solidFill>
                <a:latin typeface="Calibri" panose="020F0502020204030204" pitchFamily="34" charset="0"/>
              </a:rPr>
              <a:t>&lt; </a:t>
            </a:r>
            <a:r>
              <a:rPr lang="en-US" dirty="0">
                <a:solidFill>
                  <a:srgbClr val="000000"/>
                </a:solidFill>
                <a:latin typeface="Calibri" panose="020F0502020204030204" pitchFamily="34" charset="0"/>
              </a:rPr>
              <a:t>4.0 </a:t>
            </a:r>
            <a:r>
              <a:rPr lang="en-US" dirty="0" smtClean="0">
                <a:solidFill>
                  <a:srgbClr val="000000"/>
                </a:solidFill>
                <a:latin typeface="Calibri" panose="020F0502020204030204" pitchFamily="34" charset="0"/>
              </a:rPr>
              <a:t>replaced</a:t>
            </a:r>
            <a:r>
              <a:rPr lang="en-US" dirty="0">
                <a:solidFill>
                  <a:srgbClr val="000000"/>
                </a:solidFill>
                <a:latin typeface="Calibri" panose="020F0502020204030204" pitchFamily="34" charset="0"/>
              </a:rPr>
              <a:t> half the HL-LHC lifetime</a:t>
            </a:r>
            <a:r>
              <a:rPr lang="en-US" dirty="0" smtClean="0">
                <a:solidFill>
                  <a:srgbClr val="000000"/>
                </a:solidFill>
                <a:latin typeface="Calibri" panose="020F0502020204030204" pitchFamily="34" charset="0"/>
              </a:rPr>
              <a:t> </a:t>
            </a:r>
            <a:r>
              <a:rPr lang="en-US" dirty="0">
                <a:solidFill>
                  <a:srgbClr val="000000"/>
                </a:solidFill>
                <a:latin typeface="Calibri" panose="020F0502020204030204" pitchFamily="34" charset="0"/>
              </a:rPr>
              <a:t>= </a:t>
            </a:r>
            <a:r>
              <a:rPr lang="en-US" dirty="0" smtClean="0">
                <a:solidFill>
                  <a:srgbClr val="000000"/>
                </a:solidFill>
                <a:latin typeface="Calibri" panose="020F0502020204030204" pitchFamily="34" charset="0"/>
              </a:rPr>
              <a:t>32 % </a:t>
            </a:r>
            <a:r>
              <a:rPr lang="en-US" dirty="0">
                <a:solidFill>
                  <a:srgbClr val="000000"/>
                </a:solidFill>
                <a:latin typeface="Calibri" panose="020F0502020204030204" pitchFamily="34" charset="0"/>
              </a:rPr>
              <a:t>of </a:t>
            </a:r>
            <a:r>
              <a:rPr lang="en-US" dirty="0" smtClean="0">
                <a:solidFill>
                  <a:srgbClr val="000000"/>
                </a:solidFill>
                <a:latin typeface="Calibri" panose="020F0502020204030204" pitchFamily="34" charset="0"/>
              </a:rPr>
              <a:t>modules.</a:t>
            </a:r>
          </a:p>
          <a:p>
            <a:endParaRPr lang="en-US" dirty="0">
              <a:solidFill>
                <a:srgbClr val="000000"/>
              </a:solidFill>
              <a:latin typeface="Calibri" panose="020F0502020204030204" pitchFamily="34" charset="0"/>
            </a:endParaRPr>
          </a:p>
          <a:p>
            <a:r>
              <a:rPr lang="en-US" dirty="0">
                <a:solidFill>
                  <a:srgbClr val="002060"/>
                </a:solidFill>
                <a:latin typeface="ArialMT"/>
              </a:rPr>
              <a:t>• </a:t>
            </a:r>
            <a:r>
              <a:rPr lang="el-GR" dirty="0" smtClean="0">
                <a:solidFill>
                  <a:srgbClr val="002060"/>
                </a:solidFill>
                <a:latin typeface="SymbolMT"/>
              </a:rPr>
              <a:t>σ</a:t>
            </a:r>
            <a:r>
              <a:rPr lang="en-US" sz="1200" dirty="0" smtClean="0">
                <a:solidFill>
                  <a:srgbClr val="002060"/>
                </a:solidFill>
                <a:latin typeface="Calibri" panose="020F0502020204030204" pitchFamily="34" charset="0"/>
              </a:rPr>
              <a:t>t </a:t>
            </a:r>
            <a:r>
              <a:rPr lang="en-US" dirty="0">
                <a:solidFill>
                  <a:srgbClr val="002060"/>
                </a:solidFill>
                <a:latin typeface="Calibri" panose="020F0502020204030204" pitchFamily="34" charset="0"/>
              </a:rPr>
              <a:t>~ 30 </a:t>
            </a:r>
            <a:r>
              <a:rPr lang="en-US" dirty="0" err="1" smtClean="0">
                <a:solidFill>
                  <a:srgbClr val="002060"/>
                </a:solidFill>
                <a:latin typeface="Calibri" panose="020F0502020204030204" pitchFamily="34" charset="0"/>
              </a:rPr>
              <a:t>ps</a:t>
            </a:r>
            <a:r>
              <a:rPr lang="en-US" dirty="0">
                <a:solidFill>
                  <a:srgbClr val="002060"/>
                </a:solidFill>
                <a:latin typeface="Calibri" panose="020F0502020204030204" pitchFamily="34" charset="0"/>
              </a:rPr>
              <a:t>/</a:t>
            </a:r>
            <a:r>
              <a:rPr lang="en-US" dirty="0" smtClean="0">
                <a:solidFill>
                  <a:srgbClr val="002060"/>
                </a:solidFill>
                <a:latin typeface="Calibri" panose="020F0502020204030204" pitchFamily="34" charset="0"/>
              </a:rPr>
              <a:t>track at start, 50 </a:t>
            </a:r>
            <a:r>
              <a:rPr lang="en-US" dirty="0" err="1" smtClean="0">
                <a:solidFill>
                  <a:srgbClr val="002060"/>
                </a:solidFill>
                <a:latin typeface="Calibri" panose="020F0502020204030204" pitchFamily="34" charset="0"/>
              </a:rPr>
              <a:t>ps</a:t>
            </a:r>
            <a:r>
              <a:rPr lang="en-US" dirty="0" smtClean="0">
                <a:solidFill>
                  <a:srgbClr val="002060"/>
                </a:solidFill>
                <a:latin typeface="Calibri" panose="020F0502020204030204" pitchFamily="34" charset="0"/>
              </a:rPr>
              <a:t>/track at the end, dominated by electronic jitter and </a:t>
            </a:r>
            <a:r>
              <a:rPr lang="en-US" dirty="0">
                <a:solidFill>
                  <a:srgbClr val="002060"/>
                </a:solidFill>
                <a:latin typeface="Calibri" panose="020F0502020204030204" pitchFamily="34" charset="0"/>
              </a:rPr>
              <a:t>&lt; 10% </a:t>
            </a:r>
            <a:r>
              <a:rPr lang="en-US" dirty="0" smtClean="0">
                <a:solidFill>
                  <a:srgbClr val="002060"/>
                </a:solidFill>
                <a:latin typeface="Calibri" panose="020F0502020204030204" pitchFamily="34" charset="0"/>
              </a:rPr>
              <a:t>occupancy</a:t>
            </a:r>
          </a:p>
          <a:p>
            <a:r>
              <a:rPr lang="en-US" dirty="0">
                <a:solidFill>
                  <a:srgbClr val="002060"/>
                </a:solidFill>
                <a:latin typeface="Calibri" panose="020F0502020204030204" pitchFamily="34" charset="0"/>
              </a:rPr>
              <a:t>	</a:t>
            </a:r>
            <a:r>
              <a:rPr lang="en-US" dirty="0" smtClean="0">
                <a:solidFill>
                  <a:srgbClr val="002060"/>
                </a:solidFill>
                <a:latin typeface="Calibri" panose="020F0502020204030204" pitchFamily="34" charset="0"/>
              </a:rPr>
              <a:t>- </a:t>
            </a:r>
            <a:r>
              <a:rPr lang="fr-FR" dirty="0" smtClean="0">
                <a:solidFill>
                  <a:srgbClr val="002060"/>
                </a:solidFill>
                <a:latin typeface="Calibri" panose="020F0502020204030204" pitchFamily="34" charset="0"/>
              </a:rPr>
              <a:t>Si </a:t>
            </a:r>
            <a:r>
              <a:rPr lang="fr-FR" dirty="0">
                <a:solidFill>
                  <a:srgbClr val="002060"/>
                </a:solidFill>
                <a:latin typeface="Calibri" panose="020F0502020204030204" pitchFamily="34" charset="0"/>
              </a:rPr>
              <a:t>(</a:t>
            </a:r>
            <a:r>
              <a:rPr lang="fr-FR" dirty="0" err="1" smtClean="0">
                <a:solidFill>
                  <a:srgbClr val="002060"/>
                </a:solidFill>
                <a:latin typeface="Calibri" panose="020F0502020204030204" pitchFamily="34" charset="0"/>
              </a:rPr>
              <a:t>Low</a:t>
            </a:r>
            <a:r>
              <a:rPr lang="fr-FR" dirty="0" smtClean="0">
                <a:solidFill>
                  <a:srgbClr val="002060"/>
                </a:solidFill>
                <a:latin typeface="Calibri" panose="020F0502020204030204" pitchFamily="34" charset="0"/>
              </a:rPr>
              <a:t> Gain Avalanche Diodes) </a:t>
            </a:r>
            <a:r>
              <a:rPr lang="fr-FR" dirty="0" err="1" smtClean="0">
                <a:solidFill>
                  <a:srgbClr val="002060"/>
                </a:solidFill>
                <a:latin typeface="Calibri" panose="020F0502020204030204" pitchFamily="34" charset="0"/>
              </a:rPr>
              <a:t>sensors</a:t>
            </a:r>
            <a:endParaRPr lang="fr-FR" dirty="0" smtClean="0">
              <a:solidFill>
                <a:srgbClr val="002060"/>
              </a:solidFill>
              <a:latin typeface="Calibri" panose="020F0502020204030204" pitchFamily="34" charset="0"/>
            </a:endParaRPr>
          </a:p>
          <a:p>
            <a:r>
              <a:rPr lang="fr-FR" dirty="0">
                <a:solidFill>
                  <a:srgbClr val="002060"/>
                </a:solidFill>
                <a:latin typeface="Calibri" panose="020F0502020204030204" pitchFamily="34" charset="0"/>
              </a:rPr>
              <a:t>	</a:t>
            </a:r>
            <a:r>
              <a:rPr lang="fr-FR" dirty="0" smtClean="0">
                <a:solidFill>
                  <a:srgbClr val="002060"/>
                </a:solidFill>
                <a:latin typeface="Calibri" panose="020F0502020204030204" pitchFamily="34" charset="0"/>
              </a:rPr>
              <a:t>- </a:t>
            </a:r>
            <a:r>
              <a:rPr lang="fr-FR" dirty="0" smtClean="0">
                <a:solidFill>
                  <a:srgbClr val="002060"/>
                </a:solidFill>
                <a:latin typeface="Calibri" panose="020F0502020204030204" pitchFamily="34" charset="0"/>
              </a:rPr>
              <a:t>1.3 x 1.3 </a:t>
            </a:r>
            <a:r>
              <a:rPr lang="fr-FR" dirty="0" smtClean="0">
                <a:solidFill>
                  <a:srgbClr val="002060"/>
                </a:solidFill>
                <a:latin typeface="Calibri" panose="020F0502020204030204" pitchFamily="34" charset="0"/>
              </a:rPr>
              <a:t>mm</a:t>
            </a:r>
            <a:r>
              <a:rPr lang="fr-FR" baseline="30000" dirty="0" smtClean="0">
                <a:solidFill>
                  <a:srgbClr val="002060"/>
                </a:solidFill>
                <a:latin typeface="Calibri" panose="020F0502020204030204" pitchFamily="34" charset="0"/>
              </a:rPr>
              <a:t>2</a:t>
            </a:r>
            <a:r>
              <a:rPr lang="fr-FR" sz="1200" dirty="0" smtClean="0">
                <a:solidFill>
                  <a:srgbClr val="002060"/>
                </a:solidFill>
                <a:latin typeface="Calibri" panose="020F0502020204030204" pitchFamily="34" charset="0"/>
              </a:rPr>
              <a:t> </a:t>
            </a:r>
            <a:r>
              <a:rPr lang="fr-FR" dirty="0" err="1" smtClean="0">
                <a:solidFill>
                  <a:srgbClr val="002060"/>
                </a:solidFill>
                <a:latin typeface="Calibri" panose="020F0502020204030204" pitchFamily="34" charset="0"/>
              </a:rPr>
              <a:t>granularity</a:t>
            </a:r>
            <a:endParaRPr lang="fr-FR" dirty="0" smtClean="0">
              <a:solidFill>
                <a:srgbClr val="002060"/>
              </a:solidFill>
              <a:latin typeface="Calibri" panose="020F0502020204030204" pitchFamily="34" charset="0"/>
            </a:endParaRPr>
          </a:p>
          <a:p>
            <a:r>
              <a:rPr lang="fr-FR" dirty="0">
                <a:solidFill>
                  <a:srgbClr val="002060"/>
                </a:solidFill>
                <a:latin typeface="Calibri" panose="020F0502020204030204" pitchFamily="34" charset="0"/>
              </a:rPr>
              <a:t>	</a:t>
            </a:r>
            <a:r>
              <a:rPr lang="fr-FR" dirty="0" smtClean="0">
                <a:solidFill>
                  <a:srgbClr val="002060"/>
                </a:solidFill>
                <a:latin typeface="Calibri" panose="020F0502020204030204" pitchFamily="34" charset="0"/>
              </a:rPr>
              <a:t>- </a:t>
            </a:r>
            <a:r>
              <a:rPr lang="en-US" dirty="0" smtClean="0">
                <a:solidFill>
                  <a:srgbClr val="002060"/>
                </a:solidFill>
                <a:latin typeface="Calibri" panose="020F0502020204030204" pitchFamily="34" charset="0"/>
              </a:rPr>
              <a:t>2 </a:t>
            </a:r>
            <a:r>
              <a:rPr lang="en-US" dirty="0">
                <a:solidFill>
                  <a:srgbClr val="002060"/>
                </a:solidFill>
                <a:latin typeface="Calibri" panose="020F0502020204030204" pitchFamily="34" charset="0"/>
              </a:rPr>
              <a:t>hits/track </a:t>
            </a:r>
            <a:r>
              <a:rPr lang="el-GR" dirty="0" smtClean="0">
                <a:solidFill>
                  <a:srgbClr val="002060"/>
                </a:solidFill>
                <a:latin typeface="Calibri" panose="020F0502020204030204" pitchFamily="34" charset="0"/>
              </a:rPr>
              <a:t>η</a:t>
            </a:r>
            <a:r>
              <a:rPr lang="en-US" dirty="0" smtClean="0">
                <a:solidFill>
                  <a:srgbClr val="002060"/>
                </a:solidFill>
                <a:latin typeface="Calibri" panose="020F0502020204030204" pitchFamily="34" charset="0"/>
              </a:rPr>
              <a:t>&lt; </a:t>
            </a:r>
            <a:r>
              <a:rPr lang="en-US" dirty="0">
                <a:solidFill>
                  <a:srgbClr val="002060"/>
                </a:solidFill>
                <a:latin typeface="Calibri" panose="020F0502020204030204" pitchFamily="34" charset="0"/>
              </a:rPr>
              <a:t>3.2 ; 3 hits/track </a:t>
            </a:r>
            <a:r>
              <a:rPr lang="el-GR" dirty="0" smtClean="0">
                <a:solidFill>
                  <a:srgbClr val="002060"/>
                </a:solidFill>
                <a:latin typeface="Calibri" panose="020F0502020204030204" pitchFamily="34" charset="0"/>
              </a:rPr>
              <a:t>η</a:t>
            </a:r>
            <a:r>
              <a:rPr lang="en-US" dirty="0" smtClean="0">
                <a:solidFill>
                  <a:srgbClr val="002060"/>
                </a:solidFill>
                <a:latin typeface="Calibri" panose="020F0502020204030204" pitchFamily="34" charset="0"/>
              </a:rPr>
              <a:t>&gt; </a:t>
            </a:r>
            <a:r>
              <a:rPr lang="en-US" dirty="0">
                <a:solidFill>
                  <a:srgbClr val="002060"/>
                </a:solidFill>
                <a:latin typeface="Calibri" panose="020F0502020204030204" pitchFamily="34" charset="0"/>
              </a:rPr>
              <a:t>3.2</a:t>
            </a:r>
          </a:p>
          <a:p>
            <a:r>
              <a:rPr lang="en-US" dirty="0">
                <a:solidFill>
                  <a:srgbClr val="002060"/>
                </a:solidFill>
                <a:latin typeface="ArialMT"/>
              </a:rPr>
              <a:t>• </a:t>
            </a:r>
            <a:r>
              <a:rPr lang="en-US" dirty="0">
                <a:solidFill>
                  <a:srgbClr val="002060"/>
                </a:solidFill>
                <a:latin typeface="Calibri" panose="020F0502020204030204" pitchFamily="34" charset="0"/>
              </a:rPr>
              <a:t>Use as counting detector at 40 MHz for luminosity measurements</a:t>
            </a:r>
            <a:endParaRPr lang="fr-FR" dirty="0"/>
          </a:p>
        </p:txBody>
      </p:sp>
      <p:sp>
        <p:nvSpPr>
          <p:cNvPr id="2" name="Titre 1"/>
          <p:cNvSpPr>
            <a:spLocks noGrp="1"/>
          </p:cNvSpPr>
          <p:nvPr>
            <p:ph type="title"/>
          </p:nvPr>
        </p:nvSpPr>
        <p:spPr/>
        <p:txBody>
          <a:bodyPr/>
          <a:lstStyle/>
          <a:p>
            <a:r>
              <a:rPr lang="en-GB" dirty="0" smtClean="0"/>
              <a:t>ATLAS </a:t>
            </a:r>
            <a:r>
              <a:rPr lang="en-GB" dirty="0" smtClean="0"/>
              <a:t>High Granular Timing Detector </a:t>
            </a:r>
            <a:r>
              <a:rPr lang="en-GB" dirty="0"/>
              <a:t>in HL-LHC</a:t>
            </a:r>
            <a:endParaRPr lang="en-US"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2</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6" name="Image 5"/>
          <p:cNvPicPr>
            <a:picLocks noChangeAspect="1"/>
          </p:cNvPicPr>
          <p:nvPr/>
        </p:nvPicPr>
        <p:blipFill rotWithShape="1">
          <a:blip r:embed="rId4"/>
          <a:srcRect l="4388" t="3662" r="2059" b="6680"/>
          <a:stretch/>
        </p:blipFill>
        <p:spPr>
          <a:xfrm>
            <a:off x="6990212" y="4930703"/>
            <a:ext cx="4592593" cy="1482206"/>
          </a:xfrm>
          <a:prstGeom prst="rect">
            <a:avLst/>
          </a:prstGeom>
        </p:spPr>
      </p:pic>
      <p:pic>
        <p:nvPicPr>
          <p:cNvPr id="8" name="Image 7"/>
          <p:cNvPicPr>
            <a:picLocks noChangeAspect="1"/>
          </p:cNvPicPr>
          <p:nvPr/>
        </p:nvPicPr>
        <p:blipFill rotWithShape="1">
          <a:blip r:embed="rId5"/>
          <a:srcRect l="4713" r="1886" b="3926"/>
          <a:stretch/>
        </p:blipFill>
        <p:spPr>
          <a:xfrm>
            <a:off x="235715" y="3616897"/>
            <a:ext cx="3904989" cy="1968973"/>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8408" y="3288272"/>
            <a:ext cx="1268896" cy="979662"/>
          </a:xfrm>
          <a:prstGeom prst="rect">
            <a:avLst/>
          </a:prstGeom>
        </p:spPr>
      </p:pic>
      <p:sp>
        <p:nvSpPr>
          <p:cNvPr id="10" name="ZoneTexte 9"/>
          <p:cNvSpPr txBox="1"/>
          <p:nvPr/>
        </p:nvSpPr>
        <p:spPr>
          <a:xfrm>
            <a:off x="6990212" y="2861584"/>
            <a:ext cx="3014671" cy="461665"/>
          </a:xfrm>
          <a:prstGeom prst="rect">
            <a:avLst/>
          </a:prstGeom>
          <a:noFill/>
        </p:spPr>
        <p:txBody>
          <a:bodyPr wrap="none" rtlCol="0">
            <a:spAutoFit/>
          </a:bodyPr>
          <a:lstStyle/>
          <a:p>
            <a:r>
              <a:rPr lang="fr-FR" sz="1200" b="1" i="1" dirty="0" smtClean="0">
                <a:solidFill>
                  <a:srgbClr val="183AE2"/>
                </a:solidFill>
              </a:rPr>
              <a:t> MIP signal (10 </a:t>
            </a:r>
            <a:r>
              <a:rPr lang="fr-FR" sz="1200" b="1" i="1" dirty="0" err="1" smtClean="0">
                <a:solidFill>
                  <a:srgbClr val="183AE2"/>
                </a:solidFill>
              </a:rPr>
              <a:t>fC</a:t>
            </a:r>
            <a:r>
              <a:rPr lang="fr-FR" sz="1200" b="1" i="1" dirty="0" smtClean="0">
                <a:solidFill>
                  <a:srgbClr val="183AE2"/>
                </a:solidFill>
              </a:rPr>
              <a:t>) </a:t>
            </a:r>
            <a:r>
              <a:rPr lang="fr-FR" sz="1200" b="1" i="1" dirty="0" err="1" smtClean="0">
                <a:solidFill>
                  <a:srgbClr val="183AE2"/>
                </a:solidFill>
              </a:rPr>
              <a:t>with</a:t>
            </a:r>
            <a:r>
              <a:rPr lang="fr-FR" sz="1200" b="1" i="1" dirty="0" smtClean="0">
                <a:solidFill>
                  <a:srgbClr val="183AE2"/>
                </a:solidFill>
              </a:rPr>
              <a:t>  LGAD </a:t>
            </a:r>
            <a:r>
              <a:rPr lang="fr-FR" sz="1200" b="1" i="1" dirty="0" err="1" smtClean="0">
                <a:solidFill>
                  <a:srgbClr val="183AE2"/>
                </a:solidFill>
              </a:rPr>
              <a:t>sensor</a:t>
            </a:r>
            <a:r>
              <a:rPr lang="fr-FR" sz="1200" b="1" i="1" dirty="0" smtClean="0">
                <a:solidFill>
                  <a:srgbClr val="183AE2"/>
                </a:solidFill>
              </a:rPr>
              <a:t>  </a:t>
            </a:r>
          </a:p>
          <a:p>
            <a:r>
              <a:rPr lang="fr-FR" sz="1200" b="1" i="1" dirty="0" err="1" smtClean="0">
                <a:solidFill>
                  <a:srgbClr val="183AE2"/>
                </a:solidFill>
              </a:rPr>
              <a:t>thickness</a:t>
            </a:r>
            <a:r>
              <a:rPr lang="fr-FR" sz="1200" b="1" i="1" dirty="0" smtClean="0">
                <a:solidFill>
                  <a:srgbClr val="183AE2"/>
                </a:solidFill>
              </a:rPr>
              <a:t> = 50 µm and G = 20</a:t>
            </a:r>
            <a:endParaRPr lang="fr-FR" sz="1200" b="1" i="1" dirty="0">
              <a:solidFill>
                <a:srgbClr val="183AE2"/>
              </a:solidFill>
            </a:endParaRPr>
          </a:p>
        </p:txBody>
      </p:sp>
      <p:sp>
        <p:nvSpPr>
          <p:cNvPr id="12" name="TextBox 5"/>
          <p:cNvSpPr txBox="1"/>
          <p:nvPr/>
        </p:nvSpPr>
        <p:spPr>
          <a:xfrm>
            <a:off x="4140704" y="4120091"/>
            <a:ext cx="6828121" cy="923330"/>
          </a:xfrm>
          <a:prstGeom prst="rect">
            <a:avLst/>
          </a:prstGeom>
          <a:noFill/>
          <a:ln w="28575">
            <a:noFill/>
          </a:ln>
        </p:spPr>
        <p:txBody>
          <a:bodyPr wrap="square" rtlCol="0">
            <a:spAutoFit/>
          </a:bodyPr>
          <a:lstStyle/>
          <a:p>
            <a:r>
              <a:rPr lang="fr-FR" b="1" dirty="0" smtClean="0">
                <a:solidFill>
                  <a:srgbClr val="3208B8"/>
                </a:solidFill>
              </a:rPr>
              <a:t>2 </a:t>
            </a:r>
            <a:r>
              <a:rPr lang="fr-FR" b="1" dirty="0" err="1" smtClean="0">
                <a:solidFill>
                  <a:srgbClr val="3208B8"/>
                </a:solidFill>
              </a:rPr>
              <a:t>disks</a:t>
            </a:r>
            <a:r>
              <a:rPr lang="fr-FR" b="1" dirty="0" smtClean="0">
                <a:solidFill>
                  <a:srgbClr val="3208B8"/>
                </a:solidFill>
              </a:rPr>
              <a:t>, 2 </a:t>
            </a:r>
            <a:r>
              <a:rPr lang="fr-FR" b="1" dirty="0" err="1" smtClean="0">
                <a:solidFill>
                  <a:srgbClr val="3208B8"/>
                </a:solidFill>
              </a:rPr>
              <a:t>layers</a:t>
            </a:r>
            <a:r>
              <a:rPr lang="fr-FR" b="1" dirty="0" smtClean="0">
                <a:solidFill>
                  <a:srgbClr val="3208B8"/>
                </a:solidFill>
              </a:rPr>
              <a:t>/</a:t>
            </a:r>
            <a:r>
              <a:rPr lang="fr-FR" b="1" dirty="0" err="1" smtClean="0">
                <a:solidFill>
                  <a:srgbClr val="3208B8"/>
                </a:solidFill>
              </a:rPr>
              <a:t>disk</a:t>
            </a:r>
            <a:r>
              <a:rPr lang="fr-FR" b="1" dirty="0" smtClean="0">
                <a:solidFill>
                  <a:srgbClr val="3208B8"/>
                </a:solidFill>
              </a:rPr>
              <a:t> </a:t>
            </a:r>
          </a:p>
          <a:p>
            <a:r>
              <a:rPr lang="fr-FR" dirty="0" err="1" smtClean="0"/>
              <a:t>equipped</a:t>
            </a:r>
            <a:r>
              <a:rPr lang="fr-FR" dirty="0" smtClean="0"/>
              <a:t> </a:t>
            </a:r>
            <a:r>
              <a:rPr lang="fr-FR" dirty="0"/>
              <a:t>on </a:t>
            </a:r>
            <a:r>
              <a:rPr lang="fr-FR" dirty="0" err="1"/>
              <a:t>both</a:t>
            </a:r>
            <a:r>
              <a:rPr lang="fr-FR" dirty="0"/>
              <a:t> </a:t>
            </a:r>
            <a:r>
              <a:rPr lang="fr-FR" dirty="0" err="1"/>
              <a:t>sides</a:t>
            </a:r>
            <a:r>
              <a:rPr lang="fr-FR" dirty="0"/>
              <a:t> </a:t>
            </a:r>
            <a:r>
              <a:rPr lang="fr-FR" dirty="0" err="1"/>
              <a:t>with</a:t>
            </a:r>
            <a:r>
              <a:rPr lang="fr-FR" dirty="0"/>
              <a:t> </a:t>
            </a:r>
            <a:endParaRPr lang="fr-FR" dirty="0" smtClean="0"/>
          </a:p>
          <a:p>
            <a:r>
              <a:rPr lang="fr-FR" b="1" dirty="0" err="1" smtClean="0">
                <a:solidFill>
                  <a:srgbClr val="3208B8"/>
                </a:solidFill>
              </a:rPr>
              <a:t>Low</a:t>
            </a:r>
            <a:r>
              <a:rPr lang="fr-FR" b="1" dirty="0" smtClean="0">
                <a:solidFill>
                  <a:srgbClr val="3208B8"/>
                </a:solidFill>
              </a:rPr>
              <a:t> </a:t>
            </a:r>
            <a:r>
              <a:rPr lang="fr-FR" b="1" dirty="0">
                <a:solidFill>
                  <a:srgbClr val="3208B8"/>
                </a:solidFill>
              </a:rPr>
              <a:t>Gain Avalanche Diodes (</a:t>
            </a:r>
            <a:r>
              <a:rPr lang="fr-FR" b="1" dirty="0" smtClean="0">
                <a:solidFill>
                  <a:srgbClr val="3208B8"/>
                </a:solidFill>
              </a:rPr>
              <a:t>LGAD)</a:t>
            </a:r>
          </a:p>
        </p:txBody>
      </p:sp>
      <p:sp>
        <p:nvSpPr>
          <p:cNvPr id="3" name="ZoneTexte 2"/>
          <p:cNvSpPr txBox="1"/>
          <p:nvPr/>
        </p:nvSpPr>
        <p:spPr>
          <a:xfrm>
            <a:off x="572668" y="5716653"/>
            <a:ext cx="6186309" cy="646331"/>
          </a:xfrm>
          <a:prstGeom prst="rect">
            <a:avLst/>
          </a:prstGeom>
          <a:noFill/>
        </p:spPr>
        <p:txBody>
          <a:bodyPr wrap="none" rtlCol="0">
            <a:spAutoFit/>
          </a:bodyPr>
          <a:lstStyle/>
          <a:p>
            <a:r>
              <a:rPr lang="fr-FR" dirty="0" err="1" smtClean="0"/>
              <a:t>Sensor</a:t>
            </a:r>
            <a:r>
              <a:rPr lang="fr-FR" dirty="0" smtClean="0"/>
              <a:t> </a:t>
            </a:r>
            <a:r>
              <a:rPr lang="fr-FR" dirty="0" err="1" smtClean="0"/>
              <a:t>overlap</a:t>
            </a:r>
            <a:r>
              <a:rPr lang="fr-FR" dirty="0" smtClean="0"/>
              <a:t>: </a:t>
            </a:r>
            <a:r>
              <a:rPr lang="fr-FR" dirty="0"/>
              <a:t>20% for r&gt;320 mm and 80% for r&lt;320 mm</a:t>
            </a:r>
            <a:endParaRPr lang="en-US" dirty="0"/>
          </a:p>
          <a:p>
            <a:endParaRPr lang="fr-FR" dirty="0"/>
          </a:p>
        </p:txBody>
      </p:sp>
    </p:spTree>
    <p:extLst>
      <p:ext uri="{BB962C8B-B14F-4D97-AF65-F5344CB8AC3E}">
        <p14:creationId xmlns:p14="http://schemas.microsoft.com/office/powerpoint/2010/main" val="1810717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7820"/>
            <a:ext cx="10622603" cy="620713"/>
          </a:xfrm>
        </p:spPr>
        <p:txBody>
          <a:bodyPr/>
          <a:lstStyle/>
          <a:p>
            <a:r>
              <a:rPr lang="en-US" dirty="0"/>
              <a:t>TEST BEAM measurements  with Altiroc1_V2 (19-25 Aug</a:t>
            </a:r>
            <a:r>
              <a:rPr lang="en-US" dirty="0" smtClean="0"/>
              <a:t>. 2019</a:t>
            </a:r>
            <a:r>
              <a:rPr lang="en-US" dirty="0"/>
              <a:t>)</a:t>
            </a: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20</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6" name="Image 5"/>
          <p:cNvPicPr>
            <a:picLocks noChangeAspect="1"/>
          </p:cNvPicPr>
          <p:nvPr/>
        </p:nvPicPr>
        <p:blipFill>
          <a:blip r:embed="rId2"/>
          <a:stretch>
            <a:fillRect/>
          </a:stretch>
        </p:blipFill>
        <p:spPr>
          <a:xfrm>
            <a:off x="219103" y="1565189"/>
            <a:ext cx="5395994" cy="3747607"/>
          </a:xfrm>
          <a:prstGeom prst="rect">
            <a:avLst/>
          </a:prstGeom>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25862" t="28108" r="6229"/>
          <a:stretch/>
        </p:blipFill>
        <p:spPr>
          <a:xfrm>
            <a:off x="5708823" y="1105098"/>
            <a:ext cx="6211330" cy="4930346"/>
          </a:xfrm>
          <a:prstGeom prst="rect">
            <a:avLst/>
          </a:prstGeom>
        </p:spPr>
      </p:pic>
      <p:sp>
        <p:nvSpPr>
          <p:cNvPr id="9" name="ZoneTexte 8"/>
          <p:cNvSpPr txBox="1"/>
          <p:nvPr/>
        </p:nvSpPr>
        <p:spPr>
          <a:xfrm>
            <a:off x="2010032" y="5206314"/>
            <a:ext cx="1383712" cy="369332"/>
          </a:xfrm>
          <a:prstGeom prst="rect">
            <a:avLst/>
          </a:prstGeom>
          <a:noFill/>
        </p:spPr>
        <p:txBody>
          <a:bodyPr wrap="none" rtlCol="0">
            <a:spAutoFit/>
          </a:bodyPr>
          <a:lstStyle/>
          <a:p>
            <a:r>
              <a:rPr lang="fr-FR" i="1" dirty="0" smtClean="0"/>
              <a:t>LSB =20 </a:t>
            </a:r>
            <a:r>
              <a:rPr lang="fr-FR" i="1" dirty="0" err="1" smtClean="0"/>
              <a:t>ps</a:t>
            </a:r>
            <a:endParaRPr lang="fr-FR" i="1" dirty="0"/>
          </a:p>
        </p:txBody>
      </p:sp>
    </p:spTree>
    <p:extLst>
      <p:ext uri="{BB962C8B-B14F-4D97-AF65-F5344CB8AC3E}">
        <p14:creationId xmlns:p14="http://schemas.microsoft.com/office/powerpoint/2010/main" val="2740007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Irradiations tests with Altiroc1_V1 (June 28- July 8, 2019)</a:t>
            </a: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21</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grpSp>
        <p:nvGrpSpPr>
          <p:cNvPr id="6" name="Groupe 5"/>
          <p:cNvGrpSpPr/>
          <p:nvPr/>
        </p:nvGrpSpPr>
        <p:grpSpPr>
          <a:xfrm>
            <a:off x="638651" y="1285459"/>
            <a:ext cx="566902" cy="4750909"/>
            <a:chOff x="6171853" y="1941483"/>
            <a:chExt cx="566902" cy="4628580"/>
          </a:xfrm>
        </p:grpSpPr>
        <p:sp>
          <p:nvSpPr>
            <p:cNvPr id="7" name="ZoneTexte 6"/>
            <p:cNvSpPr txBox="1"/>
            <p:nvPr/>
          </p:nvSpPr>
          <p:spPr>
            <a:xfrm>
              <a:off x="6193367" y="1941483"/>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8" name="ZoneTexte 7"/>
            <p:cNvSpPr txBox="1"/>
            <p:nvPr/>
          </p:nvSpPr>
          <p:spPr>
            <a:xfrm>
              <a:off x="6206750" y="3491359"/>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9" name="ZoneTexte 8"/>
            <p:cNvSpPr txBox="1"/>
            <p:nvPr/>
          </p:nvSpPr>
          <p:spPr>
            <a:xfrm>
              <a:off x="6199798" y="3728890"/>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0" name="ZoneTexte 9"/>
            <p:cNvSpPr txBox="1"/>
            <p:nvPr/>
          </p:nvSpPr>
          <p:spPr>
            <a:xfrm>
              <a:off x="6191168" y="5279556"/>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1" name="ZoneTexte 10"/>
            <p:cNvSpPr txBox="1"/>
            <p:nvPr/>
          </p:nvSpPr>
          <p:spPr>
            <a:xfrm>
              <a:off x="6171853" y="6266786"/>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grpSp>
      <p:sp>
        <p:nvSpPr>
          <p:cNvPr id="12" name="ZoneTexte 11"/>
          <p:cNvSpPr txBox="1"/>
          <p:nvPr/>
        </p:nvSpPr>
        <p:spPr>
          <a:xfrm>
            <a:off x="667730" y="1285459"/>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3" name="ZoneTexte 12"/>
          <p:cNvSpPr txBox="1"/>
          <p:nvPr/>
        </p:nvSpPr>
        <p:spPr>
          <a:xfrm>
            <a:off x="672393" y="2874955"/>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5" name="ZoneTexte 14"/>
          <p:cNvSpPr txBox="1"/>
          <p:nvPr/>
        </p:nvSpPr>
        <p:spPr>
          <a:xfrm>
            <a:off x="713233" y="4730201"/>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6" name="ZoneTexte 15"/>
          <p:cNvSpPr txBox="1"/>
          <p:nvPr/>
        </p:nvSpPr>
        <p:spPr>
          <a:xfrm>
            <a:off x="677338" y="5743018"/>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7" name="Espace réservé du contenu 2"/>
          <p:cNvSpPr>
            <a:spLocks noGrp="1"/>
          </p:cNvSpPr>
          <p:nvPr>
            <p:ph idx="4294967295"/>
          </p:nvPr>
        </p:nvSpPr>
        <p:spPr>
          <a:xfrm>
            <a:off x="361951" y="753198"/>
            <a:ext cx="11626849" cy="819373"/>
          </a:xfrm>
          <a:prstGeom prst="rect">
            <a:avLst/>
          </a:prstGeom>
        </p:spPr>
        <p:txBody>
          <a:bodyPr>
            <a:normAutofit/>
          </a:bodyPr>
          <a:lstStyle/>
          <a:p>
            <a:r>
              <a:rPr lang="fr-FR" dirty="0" smtClean="0"/>
              <a:t>CERN </a:t>
            </a:r>
            <a:r>
              <a:rPr lang="fr-FR" dirty="0" err="1" smtClean="0"/>
              <a:t>facility</a:t>
            </a:r>
            <a:r>
              <a:rPr lang="fr-FR" dirty="0" smtClean="0"/>
              <a:t>, TID up to 340 </a:t>
            </a:r>
            <a:r>
              <a:rPr lang="fr-FR" dirty="0" err="1" smtClean="0"/>
              <a:t>Mrad</a:t>
            </a:r>
            <a:endParaRPr lang="fr-FR" dirty="0" smtClean="0"/>
          </a:p>
        </p:txBody>
      </p:sp>
      <p:pic>
        <p:nvPicPr>
          <p:cNvPr id="18" name="Image 17"/>
          <p:cNvPicPr>
            <a:picLocks noChangeAspect="1"/>
          </p:cNvPicPr>
          <p:nvPr/>
        </p:nvPicPr>
        <p:blipFill rotWithShape="1">
          <a:blip r:embed="rId2">
            <a:extLst>
              <a:ext uri="{28A0092B-C50C-407E-A947-70E740481C1C}">
                <a14:useLocalDpi xmlns:a14="http://schemas.microsoft.com/office/drawing/2010/main" val="0"/>
              </a:ext>
            </a:extLst>
          </a:blip>
          <a:srcRect l="8205" t="37571" r="8525" b="5019"/>
          <a:stretch/>
        </p:blipFill>
        <p:spPr>
          <a:xfrm>
            <a:off x="289168" y="3842745"/>
            <a:ext cx="6704292" cy="2465266"/>
          </a:xfrm>
          <a:prstGeom prst="rect">
            <a:avLst/>
          </a:prstGeom>
        </p:spPr>
      </p:pic>
      <p:graphicFrame>
        <p:nvGraphicFramePr>
          <p:cNvPr id="19" name="Graphique 18"/>
          <p:cNvGraphicFramePr>
            <a:graphicFrameLocks/>
          </p:cNvGraphicFramePr>
          <p:nvPr>
            <p:extLst>
              <p:ext uri="{D42A27DB-BD31-4B8C-83A1-F6EECF244321}">
                <p14:modId xmlns:p14="http://schemas.microsoft.com/office/powerpoint/2010/main" val="3854697598"/>
              </p:ext>
            </p:extLst>
          </p:nvPr>
        </p:nvGraphicFramePr>
        <p:xfrm>
          <a:off x="7291674" y="963038"/>
          <a:ext cx="4620135" cy="3025302"/>
        </p:xfrm>
        <a:graphic>
          <a:graphicData uri="http://schemas.openxmlformats.org/drawingml/2006/chart">
            <c:chart xmlns:c="http://schemas.openxmlformats.org/drawingml/2006/chart" xmlns:r="http://schemas.openxmlformats.org/officeDocument/2006/relationships" r:id="rId3"/>
          </a:graphicData>
        </a:graphic>
      </p:graphicFrame>
      <p:pic>
        <p:nvPicPr>
          <p:cNvPr id="20" name="Image 19"/>
          <p:cNvPicPr>
            <a:picLocks noChangeAspect="1"/>
          </p:cNvPicPr>
          <p:nvPr/>
        </p:nvPicPr>
        <p:blipFill rotWithShape="1">
          <a:blip r:embed="rId4">
            <a:extLst>
              <a:ext uri="{28A0092B-C50C-407E-A947-70E740481C1C}">
                <a14:useLocalDpi xmlns:a14="http://schemas.microsoft.com/office/drawing/2010/main" val="0"/>
              </a:ext>
            </a:extLst>
          </a:blip>
          <a:srcRect l="7253" t="66552" r="7301" b="3634"/>
          <a:stretch/>
        </p:blipFill>
        <p:spPr>
          <a:xfrm>
            <a:off x="289168" y="2595121"/>
            <a:ext cx="6704292" cy="1247623"/>
          </a:xfrm>
          <a:prstGeom prst="rect">
            <a:avLst/>
          </a:prstGeom>
        </p:spPr>
      </p:pic>
      <p:pic>
        <p:nvPicPr>
          <p:cNvPr id="21" name="Image 20"/>
          <p:cNvPicPr>
            <a:picLocks noChangeAspect="1"/>
          </p:cNvPicPr>
          <p:nvPr/>
        </p:nvPicPr>
        <p:blipFill rotWithShape="1">
          <a:blip r:embed="rId2">
            <a:extLst>
              <a:ext uri="{28A0092B-C50C-407E-A947-70E740481C1C}">
                <a14:useLocalDpi xmlns:a14="http://schemas.microsoft.com/office/drawing/2010/main" val="0"/>
              </a:ext>
            </a:extLst>
          </a:blip>
          <a:srcRect l="8205" t="9044" r="8525" b="61042"/>
          <a:stretch/>
        </p:blipFill>
        <p:spPr>
          <a:xfrm>
            <a:off x="431065" y="1323313"/>
            <a:ext cx="6469919" cy="1239603"/>
          </a:xfrm>
          <a:prstGeom prst="rect">
            <a:avLst/>
          </a:prstGeom>
        </p:spPr>
      </p:pic>
      <p:cxnSp>
        <p:nvCxnSpPr>
          <p:cNvPr id="22" name="Connecteur droit 21"/>
          <p:cNvCxnSpPr/>
          <p:nvPr/>
        </p:nvCxnSpPr>
        <p:spPr>
          <a:xfrm flipH="1">
            <a:off x="906585" y="1188179"/>
            <a:ext cx="7815" cy="5279464"/>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6409197" y="1162884"/>
            <a:ext cx="7815" cy="5279464"/>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490928" y="6488668"/>
            <a:ext cx="987514" cy="369332"/>
          </a:xfrm>
          <a:prstGeom prst="rect">
            <a:avLst/>
          </a:prstGeom>
          <a:solidFill>
            <a:srgbClr val="FFC000"/>
          </a:solidFill>
        </p:spPr>
        <p:txBody>
          <a:bodyPr wrap="none" rtlCol="0">
            <a:spAutoFit/>
          </a:bodyPr>
          <a:lstStyle/>
          <a:p>
            <a:r>
              <a:rPr lang="fr-FR" b="1" dirty="0" smtClean="0"/>
              <a:t>20 </a:t>
            </a:r>
            <a:r>
              <a:rPr lang="fr-FR" b="1" dirty="0" err="1" smtClean="0"/>
              <a:t>Mrad</a:t>
            </a:r>
            <a:endParaRPr lang="fr-FR" b="1" dirty="0"/>
          </a:p>
        </p:txBody>
      </p:sp>
      <p:sp>
        <p:nvSpPr>
          <p:cNvPr id="25" name="ZoneTexte 24"/>
          <p:cNvSpPr txBox="1"/>
          <p:nvPr/>
        </p:nvSpPr>
        <p:spPr>
          <a:xfrm>
            <a:off x="5920890" y="6465021"/>
            <a:ext cx="1104533" cy="369332"/>
          </a:xfrm>
          <a:prstGeom prst="rect">
            <a:avLst/>
          </a:prstGeom>
          <a:solidFill>
            <a:srgbClr val="FFC000"/>
          </a:solidFill>
        </p:spPr>
        <p:txBody>
          <a:bodyPr wrap="none" rtlCol="0">
            <a:spAutoFit/>
          </a:bodyPr>
          <a:lstStyle/>
          <a:p>
            <a:r>
              <a:rPr lang="fr-FR" b="1" dirty="0" smtClean="0"/>
              <a:t>340 </a:t>
            </a:r>
            <a:r>
              <a:rPr lang="fr-FR" b="1" dirty="0" err="1" smtClean="0"/>
              <a:t>Mrad</a:t>
            </a:r>
            <a:endParaRPr lang="fr-FR" b="1" dirty="0"/>
          </a:p>
        </p:txBody>
      </p:sp>
      <p:sp>
        <p:nvSpPr>
          <p:cNvPr id="26" name="ZoneTexte 25"/>
          <p:cNvSpPr txBox="1"/>
          <p:nvPr/>
        </p:nvSpPr>
        <p:spPr>
          <a:xfrm>
            <a:off x="4651123" y="1773354"/>
            <a:ext cx="1367384" cy="369332"/>
          </a:xfrm>
          <a:prstGeom prst="rect">
            <a:avLst/>
          </a:prstGeom>
          <a:solidFill>
            <a:schemeClr val="bg1">
              <a:lumMod val="85000"/>
            </a:schemeClr>
          </a:solidFill>
        </p:spPr>
        <p:txBody>
          <a:bodyPr wrap="square" rtlCol="0">
            <a:spAutoFit/>
          </a:bodyPr>
          <a:lstStyle/>
          <a:p>
            <a:r>
              <a:rPr lang="fr-FR" b="1" dirty="0" smtClean="0"/>
              <a:t>V </a:t>
            </a:r>
            <a:r>
              <a:rPr lang="fr-FR" b="1" dirty="0" err="1" smtClean="0"/>
              <a:t>bandgap</a:t>
            </a:r>
            <a:endParaRPr lang="fr-FR" b="1" dirty="0"/>
          </a:p>
        </p:txBody>
      </p:sp>
      <p:sp>
        <p:nvSpPr>
          <p:cNvPr id="27" name="ZoneTexte 26"/>
          <p:cNvSpPr txBox="1"/>
          <p:nvPr/>
        </p:nvSpPr>
        <p:spPr>
          <a:xfrm>
            <a:off x="3933959" y="2747711"/>
            <a:ext cx="2304281" cy="369332"/>
          </a:xfrm>
          <a:prstGeom prst="rect">
            <a:avLst/>
          </a:prstGeom>
          <a:solidFill>
            <a:schemeClr val="bg1">
              <a:lumMod val="85000"/>
            </a:schemeClr>
          </a:solidFill>
        </p:spPr>
        <p:txBody>
          <a:bodyPr wrap="square" rtlCol="0">
            <a:spAutoFit/>
          </a:bodyPr>
          <a:lstStyle/>
          <a:p>
            <a:r>
              <a:rPr lang="fr-FR" b="1" dirty="0" smtClean="0"/>
              <a:t>DC </a:t>
            </a:r>
            <a:r>
              <a:rPr lang="fr-FR" b="1" dirty="0" err="1" smtClean="0"/>
              <a:t>internal</a:t>
            </a:r>
            <a:r>
              <a:rPr lang="fr-FR" b="1" dirty="0" smtClean="0"/>
              <a:t> pulser</a:t>
            </a:r>
            <a:endParaRPr lang="fr-FR" b="1" dirty="0"/>
          </a:p>
        </p:txBody>
      </p:sp>
      <p:sp>
        <p:nvSpPr>
          <p:cNvPr id="28" name="ZoneTexte 27"/>
          <p:cNvSpPr txBox="1"/>
          <p:nvPr/>
        </p:nvSpPr>
        <p:spPr>
          <a:xfrm>
            <a:off x="4079902" y="4373200"/>
            <a:ext cx="3422608" cy="338554"/>
          </a:xfrm>
          <a:prstGeom prst="rect">
            <a:avLst/>
          </a:prstGeom>
          <a:solidFill>
            <a:schemeClr val="bg1">
              <a:lumMod val="85000"/>
            </a:schemeClr>
          </a:solidFill>
        </p:spPr>
        <p:txBody>
          <a:bodyPr wrap="square" rtlCol="0">
            <a:spAutoFit/>
          </a:bodyPr>
          <a:lstStyle/>
          <a:p>
            <a:r>
              <a:rPr lang="fr-FR" sz="1600" b="1" dirty="0" smtClean="0"/>
              <a:t>7 bit DAC (</a:t>
            </a:r>
            <a:r>
              <a:rPr lang="fr-FR" sz="1600" b="1" dirty="0" err="1" smtClean="0"/>
              <a:t>Threshold</a:t>
            </a:r>
            <a:r>
              <a:rPr lang="fr-FR" sz="1600" b="1" dirty="0" smtClean="0"/>
              <a:t> correction)</a:t>
            </a:r>
            <a:endParaRPr lang="fr-FR" sz="1600" b="1" dirty="0"/>
          </a:p>
        </p:txBody>
      </p:sp>
      <p:sp>
        <p:nvSpPr>
          <p:cNvPr id="29" name="ZoneTexte 28"/>
          <p:cNvSpPr txBox="1"/>
          <p:nvPr/>
        </p:nvSpPr>
        <p:spPr>
          <a:xfrm>
            <a:off x="3626394" y="5636913"/>
            <a:ext cx="3274590" cy="338554"/>
          </a:xfrm>
          <a:prstGeom prst="rect">
            <a:avLst/>
          </a:prstGeom>
          <a:solidFill>
            <a:schemeClr val="bg1">
              <a:lumMod val="85000"/>
            </a:schemeClr>
          </a:solidFill>
        </p:spPr>
        <p:txBody>
          <a:bodyPr wrap="square" rtlCol="0">
            <a:spAutoFit/>
          </a:bodyPr>
          <a:lstStyle/>
          <a:p>
            <a:r>
              <a:rPr lang="fr-FR" sz="1600" b="1" dirty="0" smtClean="0"/>
              <a:t>10 bit DAC (</a:t>
            </a:r>
            <a:r>
              <a:rPr lang="fr-FR" sz="1600" b="1" dirty="0" err="1" smtClean="0"/>
              <a:t>Threshold</a:t>
            </a:r>
            <a:r>
              <a:rPr lang="fr-FR" sz="1600" b="1" dirty="0" smtClean="0"/>
              <a:t> setting)</a:t>
            </a:r>
            <a:endParaRPr lang="fr-FR" sz="1600" b="1" dirty="0"/>
          </a:p>
        </p:txBody>
      </p:sp>
      <p:cxnSp>
        <p:nvCxnSpPr>
          <p:cNvPr id="30" name="Connecteur droit avec flèche 29"/>
          <p:cNvCxnSpPr/>
          <p:nvPr/>
        </p:nvCxnSpPr>
        <p:spPr>
          <a:xfrm>
            <a:off x="354251" y="1439347"/>
            <a:ext cx="0" cy="827198"/>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rot="16200000">
            <a:off x="-226238" y="1648379"/>
            <a:ext cx="787395" cy="369332"/>
          </a:xfrm>
          <a:prstGeom prst="rect">
            <a:avLst/>
          </a:prstGeom>
          <a:noFill/>
        </p:spPr>
        <p:txBody>
          <a:bodyPr wrap="none" rtlCol="0">
            <a:spAutoFit/>
          </a:bodyPr>
          <a:lstStyle/>
          <a:p>
            <a:r>
              <a:rPr lang="fr-FR" dirty="0" smtClean="0"/>
              <a:t>20 mV</a:t>
            </a:r>
            <a:endParaRPr lang="fr-FR" dirty="0"/>
          </a:p>
        </p:txBody>
      </p:sp>
      <p:sp>
        <p:nvSpPr>
          <p:cNvPr id="32" name="ZoneTexte 31"/>
          <p:cNvSpPr txBox="1"/>
          <p:nvPr/>
        </p:nvSpPr>
        <p:spPr>
          <a:xfrm rot="16200000">
            <a:off x="-257394" y="2932377"/>
            <a:ext cx="845103" cy="369332"/>
          </a:xfrm>
          <a:prstGeom prst="rect">
            <a:avLst/>
          </a:prstGeom>
          <a:noFill/>
        </p:spPr>
        <p:txBody>
          <a:bodyPr wrap="none" rtlCol="0">
            <a:spAutoFit/>
          </a:bodyPr>
          <a:lstStyle/>
          <a:p>
            <a:r>
              <a:rPr lang="fr-FR" dirty="0" smtClean="0"/>
              <a:t>0.3 mV</a:t>
            </a:r>
            <a:endParaRPr lang="fr-FR" dirty="0"/>
          </a:p>
        </p:txBody>
      </p:sp>
      <p:sp>
        <p:nvSpPr>
          <p:cNvPr id="33" name="ZoneTexte 32"/>
          <p:cNvSpPr txBox="1"/>
          <p:nvPr/>
        </p:nvSpPr>
        <p:spPr>
          <a:xfrm rot="16200000">
            <a:off x="-239031" y="4156506"/>
            <a:ext cx="787395" cy="369332"/>
          </a:xfrm>
          <a:prstGeom prst="rect">
            <a:avLst/>
          </a:prstGeom>
          <a:noFill/>
        </p:spPr>
        <p:txBody>
          <a:bodyPr wrap="none" rtlCol="0">
            <a:spAutoFit/>
          </a:bodyPr>
          <a:lstStyle/>
          <a:p>
            <a:r>
              <a:rPr lang="fr-FR" dirty="0" smtClean="0"/>
              <a:t>20 mV</a:t>
            </a:r>
            <a:endParaRPr lang="fr-FR" dirty="0"/>
          </a:p>
        </p:txBody>
      </p:sp>
      <p:sp>
        <p:nvSpPr>
          <p:cNvPr id="34" name="ZoneTexte 33"/>
          <p:cNvSpPr txBox="1"/>
          <p:nvPr/>
        </p:nvSpPr>
        <p:spPr>
          <a:xfrm rot="16200000">
            <a:off x="-200332" y="5477100"/>
            <a:ext cx="787395" cy="369332"/>
          </a:xfrm>
          <a:prstGeom prst="rect">
            <a:avLst/>
          </a:prstGeom>
          <a:noFill/>
        </p:spPr>
        <p:txBody>
          <a:bodyPr wrap="none" rtlCol="0">
            <a:spAutoFit/>
          </a:bodyPr>
          <a:lstStyle/>
          <a:p>
            <a:r>
              <a:rPr lang="fr-FR" dirty="0" smtClean="0"/>
              <a:t>20 mV</a:t>
            </a:r>
            <a:endParaRPr lang="fr-FR" dirty="0"/>
          </a:p>
        </p:txBody>
      </p:sp>
      <p:cxnSp>
        <p:nvCxnSpPr>
          <p:cNvPr id="35" name="Connecteur droit avec flèche 34"/>
          <p:cNvCxnSpPr/>
          <p:nvPr/>
        </p:nvCxnSpPr>
        <p:spPr>
          <a:xfrm>
            <a:off x="339333" y="2712397"/>
            <a:ext cx="0" cy="827198"/>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a:off x="308624" y="5248167"/>
            <a:ext cx="0" cy="827198"/>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a:off x="294571" y="3947474"/>
            <a:ext cx="0" cy="82719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8537376" y="5652301"/>
            <a:ext cx="3133550" cy="307777"/>
          </a:xfrm>
          <a:prstGeom prst="rect">
            <a:avLst/>
          </a:prstGeom>
          <a:noFill/>
        </p:spPr>
        <p:txBody>
          <a:bodyPr wrap="none" rtlCol="0">
            <a:spAutoFit/>
          </a:bodyPr>
          <a:lstStyle/>
          <a:p>
            <a:r>
              <a:rPr lang="fr-FR" sz="1400" dirty="0" err="1" smtClean="0"/>
              <a:t>Slope</a:t>
            </a:r>
            <a:r>
              <a:rPr lang="fr-FR" sz="1400" dirty="0" smtClean="0"/>
              <a:t> </a:t>
            </a:r>
            <a:r>
              <a:rPr lang="fr-FR" sz="1400" dirty="0" err="1" smtClean="0"/>
              <a:t>bef</a:t>
            </a:r>
            <a:r>
              <a:rPr lang="fr-FR" sz="1400" dirty="0" smtClean="0"/>
              <a:t> and </a:t>
            </a:r>
            <a:r>
              <a:rPr lang="fr-FR" sz="1400" dirty="0" err="1" smtClean="0"/>
              <a:t>after</a:t>
            </a:r>
            <a:r>
              <a:rPr lang="fr-FR" sz="1400" dirty="0" smtClean="0"/>
              <a:t> </a:t>
            </a:r>
            <a:r>
              <a:rPr lang="fr-FR" sz="1400" dirty="0" err="1" smtClean="0"/>
              <a:t>irrad</a:t>
            </a:r>
            <a:r>
              <a:rPr lang="fr-FR" sz="1400" dirty="0" smtClean="0"/>
              <a:t>: - 0,4 mV/DACU</a:t>
            </a:r>
            <a:endParaRPr lang="fr-FR" sz="1400" dirty="0"/>
          </a:p>
        </p:txBody>
      </p:sp>
      <p:graphicFrame>
        <p:nvGraphicFramePr>
          <p:cNvPr id="39" name="Graphique 38"/>
          <p:cNvGraphicFramePr>
            <a:graphicFrameLocks/>
          </p:cNvGraphicFramePr>
          <p:nvPr>
            <p:extLst>
              <p:ext uri="{D42A27DB-BD31-4B8C-83A1-F6EECF244321}">
                <p14:modId xmlns:p14="http://schemas.microsoft.com/office/powerpoint/2010/main" val="1226879563"/>
              </p:ext>
            </p:extLst>
          </p:nvPr>
        </p:nvGraphicFramePr>
        <p:xfrm>
          <a:off x="7239880" y="3710142"/>
          <a:ext cx="4925095" cy="2914393"/>
        </p:xfrm>
        <a:graphic>
          <a:graphicData uri="http://schemas.openxmlformats.org/drawingml/2006/chart">
            <c:chart xmlns:c="http://schemas.openxmlformats.org/drawingml/2006/chart" xmlns:r="http://schemas.openxmlformats.org/officeDocument/2006/relationships" r:id="rId5"/>
          </a:graphicData>
        </a:graphic>
      </p:graphicFrame>
      <p:pic>
        <p:nvPicPr>
          <p:cNvPr id="40" name="Imag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331" y="1463572"/>
            <a:ext cx="742699" cy="429205"/>
          </a:xfrm>
          <a:prstGeom prst="rect">
            <a:avLst/>
          </a:prstGeom>
        </p:spPr>
      </p:pic>
    </p:spTree>
    <p:extLst>
      <p:ext uri="{BB962C8B-B14F-4D97-AF65-F5344CB8AC3E}">
        <p14:creationId xmlns:p14="http://schemas.microsoft.com/office/powerpoint/2010/main" val="1438082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Irradiation tests with Altiroc1_V1 (June 28 – July 4, 2019)</a:t>
            </a: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22</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grpSp>
        <p:nvGrpSpPr>
          <p:cNvPr id="6" name="Groupe 5"/>
          <p:cNvGrpSpPr/>
          <p:nvPr/>
        </p:nvGrpSpPr>
        <p:grpSpPr>
          <a:xfrm>
            <a:off x="638651" y="1285459"/>
            <a:ext cx="566902" cy="4750909"/>
            <a:chOff x="6171853" y="1941483"/>
            <a:chExt cx="566902" cy="4628580"/>
          </a:xfrm>
        </p:grpSpPr>
        <p:sp>
          <p:nvSpPr>
            <p:cNvPr id="7" name="ZoneTexte 6"/>
            <p:cNvSpPr txBox="1"/>
            <p:nvPr/>
          </p:nvSpPr>
          <p:spPr>
            <a:xfrm>
              <a:off x="6193367" y="1941483"/>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8" name="ZoneTexte 7"/>
            <p:cNvSpPr txBox="1"/>
            <p:nvPr/>
          </p:nvSpPr>
          <p:spPr>
            <a:xfrm>
              <a:off x="6206750" y="3491359"/>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9" name="ZoneTexte 8"/>
            <p:cNvSpPr txBox="1"/>
            <p:nvPr/>
          </p:nvSpPr>
          <p:spPr>
            <a:xfrm>
              <a:off x="6199798" y="3728890"/>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0" name="ZoneTexte 9"/>
            <p:cNvSpPr txBox="1"/>
            <p:nvPr/>
          </p:nvSpPr>
          <p:spPr>
            <a:xfrm>
              <a:off x="6191168" y="5279556"/>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1" name="ZoneTexte 10"/>
            <p:cNvSpPr txBox="1"/>
            <p:nvPr/>
          </p:nvSpPr>
          <p:spPr>
            <a:xfrm>
              <a:off x="6171853" y="6266786"/>
              <a:ext cx="532005" cy="3032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grpSp>
      <p:sp>
        <p:nvSpPr>
          <p:cNvPr id="12" name="ZoneTexte 11"/>
          <p:cNvSpPr txBox="1"/>
          <p:nvPr/>
        </p:nvSpPr>
        <p:spPr>
          <a:xfrm>
            <a:off x="667730" y="1285459"/>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3" name="ZoneTexte 12"/>
          <p:cNvSpPr txBox="1"/>
          <p:nvPr/>
        </p:nvSpPr>
        <p:spPr>
          <a:xfrm>
            <a:off x="672393" y="2874955"/>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5" name="ZoneTexte 14"/>
          <p:cNvSpPr txBox="1"/>
          <p:nvPr/>
        </p:nvSpPr>
        <p:spPr>
          <a:xfrm>
            <a:off x="713233" y="4730201"/>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6" name="ZoneTexte 15"/>
          <p:cNvSpPr txBox="1"/>
          <p:nvPr/>
        </p:nvSpPr>
        <p:spPr>
          <a:xfrm>
            <a:off x="677338" y="5743018"/>
            <a:ext cx="532005" cy="307777"/>
          </a:xfrm>
          <a:prstGeom prst="rect">
            <a:avLst/>
          </a:prstGeom>
          <a:noFill/>
        </p:spPr>
        <p:txBody>
          <a:bodyPr wrap="none" rtlCol="0">
            <a:spAutoFit/>
          </a:bodyPr>
          <a:lstStyle/>
          <a:p>
            <a:r>
              <a:rPr lang="fr-FR" sz="1400" dirty="0" smtClean="0">
                <a:solidFill>
                  <a:schemeClr val="bg1"/>
                </a:solidFill>
              </a:rPr>
              <a:t>VPA</a:t>
            </a:r>
            <a:endParaRPr lang="fr-FR" sz="1400" dirty="0">
              <a:solidFill>
                <a:schemeClr val="bg1"/>
              </a:solidFill>
            </a:endParaRPr>
          </a:p>
        </p:txBody>
      </p:sp>
      <p:sp>
        <p:nvSpPr>
          <p:cNvPr id="17" name="Espace réservé du contenu 2"/>
          <p:cNvSpPr>
            <a:spLocks noGrp="1"/>
          </p:cNvSpPr>
          <p:nvPr>
            <p:ph idx="4294967295"/>
          </p:nvPr>
        </p:nvSpPr>
        <p:spPr>
          <a:xfrm>
            <a:off x="319546" y="982333"/>
            <a:ext cx="5896084" cy="819373"/>
          </a:xfrm>
          <a:prstGeom prst="rect">
            <a:avLst/>
          </a:prstGeom>
        </p:spPr>
        <p:txBody>
          <a:bodyPr>
            <a:noAutofit/>
          </a:bodyPr>
          <a:lstStyle/>
          <a:p>
            <a:r>
              <a:rPr lang="fr-FR" sz="2000" dirty="0" smtClean="0"/>
              <a:t>TOA </a:t>
            </a:r>
            <a:r>
              <a:rPr lang="fr-FR" sz="2000" dirty="0" err="1" smtClean="0"/>
              <a:t>jitter</a:t>
            </a:r>
            <a:r>
              <a:rPr lang="fr-FR" sz="2000" dirty="0" smtClean="0"/>
              <a:t> </a:t>
            </a:r>
            <a:r>
              <a:rPr lang="fr-FR" sz="2000" dirty="0" err="1" smtClean="0"/>
              <a:t>could</a:t>
            </a:r>
            <a:r>
              <a:rPr lang="fr-FR" sz="2000" dirty="0" smtClean="0"/>
              <a:t> </a:t>
            </a:r>
            <a:r>
              <a:rPr lang="fr-FR" sz="2000" dirty="0" err="1" smtClean="0"/>
              <a:t>be</a:t>
            </a:r>
            <a:r>
              <a:rPr lang="fr-FR" sz="2000" dirty="0" smtClean="0"/>
              <a:t> </a:t>
            </a:r>
            <a:r>
              <a:rPr lang="fr-FR" sz="2000" dirty="0" err="1" smtClean="0"/>
              <a:t>measured</a:t>
            </a:r>
            <a:r>
              <a:rPr lang="fr-FR" sz="2000" dirty="0" smtClean="0"/>
              <a:t> up to 23 </a:t>
            </a:r>
            <a:r>
              <a:rPr lang="fr-FR" sz="2000" dirty="0" err="1" smtClean="0"/>
              <a:t>Mrad</a:t>
            </a:r>
            <a:r>
              <a:rPr lang="fr-FR" sz="2000" dirty="0" smtClean="0"/>
              <a:t> but </a:t>
            </a:r>
            <a:r>
              <a:rPr lang="fr-FR" sz="2000" dirty="0" err="1" smtClean="0"/>
              <a:t>then</a:t>
            </a:r>
            <a:r>
              <a:rPr lang="fr-FR" sz="2000" dirty="0" smtClean="0"/>
              <a:t> water </a:t>
            </a:r>
            <a:r>
              <a:rPr lang="fr-FR" sz="2000" dirty="0" err="1" smtClean="0"/>
              <a:t>pb</a:t>
            </a:r>
            <a:r>
              <a:rPr lang="fr-FR" sz="2000" dirty="0" smtClean="0"/>
              <a:t> on the setup … =&gt; TDC </a:t>
            </a:r>
            <a:r>
              <a:rPr lang="fr-FR" sz="2000" dirty="0" err="1" smtClean="0"/>
              <a:t>didn’t</a:t>
            </a:r>
            <a:r>
              <a:rPr lang="fr-FR" sz="2000" dirty="0" smtClean="0"/>
              <a:t> </a:t>
            </a:r>
            <a:r>
              <a:rPr lang="fr-FR" sz="2000" dirty="0" err="1" smtClean="0"/>
              <a:t>work</a:t>
            </a:r>
            <a:r>
              <a:rPr lang="fr-FR" sz="2000" dirty="0" smtClean="0"/>
              <a:t> </a:t>
            </a:r>
            <a:r>
              <a:rPr lang="fr-FR" sz="2000" dirty="0" err="1" smtClean="0"/>
              <a:t>anymore</a:t>
            </a:r>
            <a:endParaRPr lang="fr-FR" sz="2000" dirty="0" smtClean="0"/>
          </a:p>
          <a:p>
            <a:pPr marL="0" indent="0">
              <a:buNone/>
            </a:pPr>
            <a:r>
              <a:rPr lang="fr-FR" sz="2000" dirty="0" smtClean="0"/>
              <a:t>=&gt; </a:t>
            </a:r>
            <a:r>
              <a:rPr lang="fr-FR" sz="2000" dirty="0" err="1" smtClean="0"/>
              <a:t>Measurements</a:t>
            </a:r>
            <a:r>
              <a:rPr lang="fr-FR" sz="2000" dirty="0" smtClean="0"/>
              <a:t> (</a:t>
            </a:r>
            <a:r>
              <a:rPr lang="fr-FR" sz="2000" dirty="0" err="1" smtClean="0"/>
              <a:t>after</a:t>
            </a:r>
            <a:r>
              <a:rPr lang="fr-FR" sz="2000" dirty="0" smtClean="0"/>
              <a:t> 340 </a:t>
            </a:r>
            <a:r>
              <a:rPr lang="fr-FR" sz="2000" dirty="0" err="1" smtClean="0"/>
              <a:t>Mrad</a:t>
            </a:r>
            <a:r>
              <a:rPr lang="fr-FR" sz="2000" dirty="0" smtClean="0"/>
              <a:t>) of the </a:t>
            </a:r>
            <a:r>
              <a:rPr lang="fr-FR" sz="2000" dirty="0" err="1" smtClean="0"/>
              <a:t>jitter</a:t>
            </a:r>
            <a:r>
              <a:rPr lang="fr-FR" sz="2000" dirty="0" smtClean="0"/>
              <a:t> vs </a:t>
            </a:r>
            <a:r>
              <a:rPr lang="fr-FR" sz="2000" dirty="0" err="1" smtClean="0"/>
              <a:t>Qinj</a:t>
            </a:r>
            <a:r>
              <a:rPr lang="fr-FR" sz="2000" dirty="0" smtClean="0"/>
              <a:t> </a:t>
            </a:r>
            <a:r>
              <a:rPr lang="fr-FR" sz="2000" dirty="0" err="1" smtClean="0"/>
              <a:t>performed</a:t>
            </a:r>
            <a:r>
              <a:rPr lang="fr-FR" sz="2000" dirty="0" smtClean="0"/>
              <a:t> on scope (</a:t>
            </a:r>
            <a:r>
              <a:rPr lang="fr-FR" sz="2000" dirty="0" err="1" smtClean="0"/>
              <a:t>using</a:t>
            </a:r>
            <a:r>
              <a:rPr lang="fr-FR" sz="2000" dirty="0" smtClean="0"/>
              <a:t> </a:t>
            </a:r>
            <a:r>
              <a:rPr lang="fr-FR" sz="2000" dirty="0" err="1" smtClean="0"/>
              <a:t>discri</a:t>
            </a:r>
            <a:r>
              <a:rPr lang="fr-FR" sz="2000" dirty="0" smtClean="0"/>
              <a:t> output) and </a:t>
            </a:r>
            <a:r>
              <a:rPr lang="fr-FR" sz="2000" dirty="0" err="1" smtClean="0"/>
              <a:t>compared</a:t>
            </a:r>
            <a:r>
              <a:rPr lang="fr-FR" sz="2000" dirty="0" smtClean="0"/>
              <a:t> to  </a:t>
            </a:r>
            <a:r>
              <a:rPr lang="fr-FR" sz="2000" dirty="0" err="1" smtClean="0"/>
              <a:t>measurements</a:t>
            </a:r>
            <a:r>
              <a:rPr lang="fr-FR" sz="2000" dirty="0" smtClean="0"/>
              <a:t> </a:t>
            </a:r>
            <a:r>
              <a:rPr lang="fr-FR" sz="2000" dirty="0" err="1" smtClean="0"/>
              <a:t>performed</a:t>
            </a:r>
            <a:r>
              <a:rPr lang="fr-FR" sz="2000" dirty="0" smtClean="0"/>
              <a:t> </a:t>
            </a:r>
            <a:r>
              <a:rPr lang="fr-FR" sz="2000" dirty="0" err="1" smtClean="0"/>
              <a:t>with</a:t>
            </a:r>
            <a:r>
              <a:rPr lang="fr-FR" sz="2000" dirty="0" smtClean="0"/>
              <a:t> the TDC  </a:t>
            </a:r>
            <a:r>
              <a:rPr lang="fr-FR" sz="2000" dirty="0" err="1" smtClean="0"/>
              <a:t>done</a:t>
            </a:r>
            <a:r>
              <a:rPr lang="fr-FR" sz="2000" dirty="0" smtClean="0"/>
              <a:t> on the </a:t>
            </a:r>
            <a:r>
              <a:rPr lang="fr-FR" sz="2000" dirty="0" err="1" smtClean="0"/>
              <a:t>very</a:t>
            </a:r>
            <a:r>
              <a:rPr lang="fr-FR" sz="2000" dirty="0" smtClean="0"/>
              <a:t> </a:t>
            </a:r>
            <a:r>
              <a:rPr lang="fr-FR" sz="2000" dirty="0" err="1" smtClean="0"/>
              <a:t>same</a:t>
            </a:r>
            <a:r>
              <a:rPr lang="fr-FR" sz="2000" dirty="0" smtClean="0"/>
              <a:t> </a:t>
            </a:r>
            <a:r>
              <a:rPr lang="fr-FR" sz="2000" dirty="0" err="1" smtClean="0"/>
              <a:t>channel</a:t>
            </a:r>
            <a:r>
              <a:rPr lang="fr-FR" sz="2000" dirty="0" smtClean="0"/>
              <a:t> </a:t>
            </a:r>
            <a:r>
              <a:rPr lang="fr-FR" sz="2000" dirty="0" err="1" smtClean="0"/>
              <a:t>before</a:t>
            </a:r>
            <a:r>
              <a:rPr lang="fr-FR" sz="2000" dirty="0" smtClean="0"/>
              <a:t> </a:t>
            </a:r>
            <a:r>
              <a:rPr lang="fr-FR" sz="2000" dirty="0" err="1" smtClean="0"/>
              <a:t>irrad</a:t>
            </a:r>
            <a:r>
              <a:rPr lang="fr-FR" sz="2000" dirty="0" smtClean="0"/>
              <a:t>: 45 </a:t>
            </a:r>
            <a:r>
              <a:rPr lang="fr-FR" sz="2000" dirty="0" err="1" smtClean="0"/>
              <a:t>ps</a:t>
            </a:r>
            <a:r>
              <a:rPr lang="fr-FR" sz="2000" dirty="0" smtClean="0"/>
              <a:t> </a:t>
            </a:r>
            <a:r>
              <a:rPr lang="fr-FR" sz="2000" dirty="0" err="1" smtClean="0"/>
              <a:t>jitter</a:t>
            </a:r>
            <a:r>
              <a:rPr lang="fr-FR" sz="2000" dirty="0" smtClean="0"/>
              <a:t> @ </a:t>
            </a:r>
            <a:r>
              <a:rPr lang="fr-FR" sz="2000" dirty="0" err="1" smtClean="0"/>
              <a:t>Qinj</a:t>
            </a:r>
            <a:r>
              <a:rPr lang="fr-FR" sz="2000" dirty="0" smtClean="0"/>
              <a:t>=5 </a:t>
            </a:r>
            <a:r>
              <a:rPr lang="fr-FR" sz="2000" dirty="0" err="1" smtClean="0"/>
              <a:t>fC</a:t>
            </a:r>
            <a:r>
              <a:rPr lang="fr-FR" sz="2000" dirty="0" smtClean="0"/>
              <a:t> </a:t>
            </a:r>
            <a:r>
              <a:rPr lang="fr-FR" sz="2000" dirty="0" err="1" smtClean="0"/>
              <a:t>after</a:t>
            </a:r>
            <a:r>
              <a:rPr lang="fr-FR" sz="2000" dirty="0" smtClean="0"/>
              <a:t> TID to </a:t>
            </a:r>
            <a:r>
              <a:rPr lang="fr-FR" sz="2000" dirty="0" err="1" smtClean="0"/>
              <a:t>be</a:t>
            </a:r>
            <a:r>
              <a:rPr lang="fr-FR" sz="2000" dirty="0" smtClean="0"/>
              <a:t> </a:t>
            </a:r>
            <a:r>
              <a:rPr lang="fr-FR" sz="2000" dirty="0" err="1" smtClean="0"/>
              <a:t>compared</a:t>
            </a:r>
            <a:r>
              <a:rPr lang="fr-FR" sz="2000" dirty="0" smtClean="0"/>
              <a:t> </a:t>
            </a:r>
            <a:r>
              <a:rPr lang="fr-FR" sz="2000" dirty="0" err="1" smtClean="0"/>
              <a:t>with</a:t>
            </a:r>
            <a:r>
              <a:rPr lang="fr-FR" sz="2000" dirty="0" smtClean="0"/>
              <a:t> 35 </a:t>
            </a:r>
            <a:r>
              <a:rPr lang="fr-FR" sz="2000" dirty="0" err="1" smtClean="0"/>
              <a:t>ps</a:t>
            </a:r>
            <a:r>
              <a:rPr lang="fr-FR" sz="2000" dirty="0" smtClean="0"/>
              <a:t> </a:t>
            </a:r>
            <a:r>
              <a:rPr lang="fr-FR" sz="2000" dirty="0" err="1" smtClean="0"/>
              <a:t>obtained</a:t>
            </a:r>
            <a:r>
              <a:rPr lang="fr-FR" sz="2000" dirty="0" smtClean="0"/>
              <a:t> </a:t>
            </a:r>
            <a:r>
              <a:rPr lang="fr-FR" sz="2000" dirty="0" err="1" smtClean="0"/>
              <a:t>before</a:t>
            </a:r>
            <a:r>
              <a:rPr lang="fr-FR" sz="2000" dirty="0" smtClean="0"/>
              <a:t> </a:t>
            </a:r>
            <a:r>
              <a:rPr lang="fr-FR" sz="2000" dirty="0" err="1" smtClean="0"/>
              <a:t>irrad</a:t>
            </a:r>
            <a:r>
              <a:rPr lang="fr-FR" sz="2000" dirty="0" smtClean="0"/>
              <a:t>.</a:t>
            </a:r>
          </a:p>
          <a:p>
            <a:endParaRPr lang="fr-FR" sz="2000" dirty="0"/>
          </a:p>
        </p:txBody>
      </p:sp>
      <p:pic>
        <p:nvPicPr>
          <p:cNvPr id="18" name="Image 17"/>
          <p:cNvPicPr>
            <a:picLocks noChangeAspect="1"/>
          </p:cNvPicPr>
          <p:nvPr/>
        </p:nvPicPr>
        <p:blipFill rotWithShape="1">
          <a:blip r:embed="rId2">
            <a:extLst>
              <a:ext uri="{28A0092B-C50C-407E-A947-70E740481C1C}">
                <a14:useLocalDpi xmlns:a14="http://schemas.microsoft.com/office/drawing/2010/main" val="0"/>
              </a:ext>
            </a:extLst>
          </a:blip>
          <a:srcRect l="6229" t="5314" r="6012" b="7543"/>
          <a:stretch/>
        </p:blipFill>
        <p:spPr>
          <a:xfrm>
            <a:off x="6096374" y="1218348"/>
            <a:ext cx="6048685" cy="3493406"/>
          </a:xfrm>
          <a:prstGeom prst="rect">
            <a:avLst/>
          </a:prstGeom>
        </p:spPr>
      </p:pic>
      <p:sp>
        <p:nvSpPr>
          <p:cNvPr id="19" name="ZoneTexte 18"/>
          <p:cNvSpPr txBox="1"/>
          <p:nvPr/>
        </p:nvSpPr>
        <p:spPr>
          <a:xfrm>
            <a:off x="319546" y="5241366"/>
            <a:ext cx="11405431" cy="1015663"/>
          </a:xfrm>
          <a:prstGeom prst="rect">
            <a:avLst/>
          </a:prstGeom>
          <a:noFill/>
        </p:spPr>
        <p:txBody>
          <a:bodyPr wrap="square" rtlCol="0">
            <a:spAutoFit/>
          </a:bodyPr>
          <a:lstStyle/>
          <a:p>
            <a:pPr marL="285750" indent="-285750">
              <a:buFont typeface="Arial" panose="020B0604020202020204" pitchFamily="34" charset="0"/>
              <a:buChar char="•"/>
            </a:pPr>
            <a:r>
              <a:rPr lang="fr-FR" sz="2000" dirty="0"/>
              <a:t>Test of </a:t>
            </a:r>
            <a:r>
              <a:rPr lang="fr-FR" sz="2000" dirty="0" smtClean="0"/>
              <a:t>PLL (</a:t>
            </a:r>
            <a:r>
              <a:rPr lang="fr-FR" sz="2000" dirty="0" err="1" smtClean="0"/>
              <a:t>designed</a:t>
            </a:r>
            <a:r>
              <a:rPr lang="fr-FR" sz="2000" dirty="0" smtClean="0"/>
              <a:t> by OMEGA)  </a:t>
            </a:r>
            <a:r>
              <a:rPr lang="fr-FR" sz="2000" dirty="0" err="1" smtClean="0"/>
              <a:t>used</a:t>
            </a:r>
            <a:r>
              <a:rPr lang="fr-FR" sz="2000" dirty="0" smtClean="0"/>
              <a:t> </a:t>
            </a:r>
            <a:r>
              <a:rPr lang="fr-FR" sz="2000" dirty="0"/>
              <a:t>in the phase </a:t>
            </a:r>
            <a:r>
              <a:rPr lang="fr-FR" sz="2000" dirty="0" err="1" smtClean="0"/>
              <a:t>shifter</a:t>
            </a:r>
            <a:r>
              <a:rPr lang="fr-FR" sz="2000" dirty="0"/>
              <a:t> </a:t>
            </a:r>
            <a:r>
              <a:rPr lang="fr-FR" sz="2000" dirty="0" err="1"/>
              <a:t>after</a:t>
            </a:r>
            <a:r>
              <a:rPr lang="fr-FR" sz="2000" dirty="0"/>
              <a:t> </a:t>
            </a:r>
            <a:r>
              <a:rPr lang="fr-FR" sz="2000" dirty="0" err="1"/>
              <a:t>irrad</a:t>
            </a:r>
            <a:r>
              <a:rPr lang="fr-FR" sz="2000" dirty="0"/>
              <a:t>. </a:t>
            </a:r>
            <a:r>
              <a:rPr lang="fr-FR" sz="2000" dirty="0" err="1" smtClean="0"/>
              <a:t>Ref</a:t>
            </a:r>
            <a:r>
              <a:rPr lang="fr-FR" sz="2000" dirty="0" smtClean="0"/>
              <a:t> </a:t>
            </a:r>
            <a:r>
              <a:rPr lang="fr-FR" sz="2000" dirty="0" err="1"/>
              <a:t>clock</a:t>
            </a:r>
            <a:r>
              <a:rPr lang="fr-FR" sz="2000" dirty="0"/>
              <a:t> = 40 MHz. </a:t>
            </a:r>
            <a:r>
              <a:rPr lang="fr-FR" sz="2000" dirty="0" err="1"/>
              <a:t>After</a:t>
            </a:r>
            <a:r>
              <a:rPr lang="fr-FR" sz="2000" dirty="0"/>
              <a:t> 340 </a:t>
            </a:r>
            <a:r>
              <a:rPr lang="fr-FR" sz="2000" dirty="0" err="1"/>
              <a:t>Mrad</a:t>
            </a:r>
            <a:r>
              <a:rPr lang="fr-FR" sz="2000" dirty="0"/>
              <a:t>, PLL </a:t>
            </a:r>
            <a:r>
              <a:rPr lang="fr-FR" sz="2000" dirty="0" err="1" smtClean="0"/>
              <a:t>can</a:t>
            </a:r>
            <a:r>
              <a:rPr lang="fr-FR" sz="2000" dirty="0" smtClean="0"/>
              <a:t> </a:t>
            </a:r>
            <a:r>
              <a:rPr lang="fr-FR" sz="2000" dirty="0" err="1" smtClean="0"/>
              <a:t>still</a:t>
            </a:r>
            <a:r>
              <a:rPr lang="fr-FR" sz="2000" dirty="0" smtClean="0"/>
              <a:t> </a:t>
            </a:r>
            <a:r>
              <a:rPr lang="fr-FR" sz="2000" dirty="0"/>
              <a:t>lock up to 50 MHz</a:t>
            </a:r>
          </a:p>
          <a:p>
            <a:endParaRPr lang="fr-FR" sz="2000" dirty="0"/>
          </a:p>
        </p:txBody>
      </p:sp>
    </p:spTree>
    <p:extLst>
      <p:ext uri="{BB962C8B-B14F-4D97-AF65-F5344CB8AC3E}">
        <p14:creationId xmlns:p14="http://schemas.microsoft.com/office/powerpoint/2010/main" val="3638957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latin typeface="Calibri"/>
                <a:sym typeface="Calibri"/>
              </a:rPr>
              <a:t>Summary</a:t>
            </a:r>
            <a:r>
              <a:rPr lang="fr-FR" dirty="0">
                <a:latin typeface="Calibri"/>
                <a:sym typeface="Calibri"/>
              </a:rPr>
              <a:t> and </a:t>
            </a:r>
            <a:r>
              <a:rPr lang="fr-FR" dirty="0" err="1">
                <a:latin typeface="Calibri"/>
                <a:sym typeface="Calibri"/>
              </a:rPr>
              <a:t>n</a:t>
            </a:r>
            <a:r>
              <a:rPr lang="fr-FR" dirty="0" err="1" smtClean="0">
                <a:latin typeface="Calibri"/>
                <a:sym typeface="Calibri"/>
              </a:rPr>
              <a:t>ext</a:t>
            </a:r>
            <a:r>
              <a:rPr lang="fr-FR" dirty="0" smtClean="0">
                <a:latin typeface="Calibri"/>
                <a:sym typeface="Calibri"/>
              </a:rPr>
              <a:t> </a:t>
            </a:r>
            <a:r>
              <a:rPr lang="fr-FR" dirty="0" err="1" smtClean="0">
                <a:latin typeface="Calibri"/>
                <a:sym typeface="Calibri"/>
              </a:rPr>
              <a:t>steps</a:t>
            </a:r>
            <a:endParaRPr lang="en-US"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23</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sp>
        <p:nvSpPr>
          <p:cNvPr id="7" name="Rectangle 6"/>
          <p:cNvSpPr/>
          <p:nvPr/>
        </p:nvSpPr>
        <p:spPr>
          <a:xfrm>
            <a:off x="906380" y="1536283"/>
            <a:ext cx="11069052" cy="338554"/>
          </a:xfrm>
          <a:prstGeom prst="rect">
            <a:avLst/>
          </a:prstGeom>
        </p:spPr>
        <p:txBody>
          <a:bodyPr wrap="square">
            <a:spAutoFit/>
          </a:bodyPr>
          <a:lstStyle/>
          <a:p>
            <a:pPr marL="285750" indent="-285750">
              <a:buFont typeface="Arial" panose="020B0604020202020204" pitchFamily="34" charset="0"/>
              <a:buChar char="•"/>
            </a:pPr>
            <a:endParaRPr lang="fr-FR" sz="1600" dirty="0" smtClean="0">
              <a:cs typeface="Arial" panose="020B0604020202020204" pitchFamily="34" charset="0"/>
            </a:endParaRPr>
          </a:p>
        </p:txBody>
      </p:sp>
      <p:sp>
        <p:nvSpPr>
          <p:cNvPr id="8" name="Body"/>
          <p:cNvSpPr txBox="1">
            <a:spLocks/>
          </p:cNvSpPr>
          <p:nvPr/>
        </p:nvSpPr>
        <p:spPr>
          <a:xfrm>
            <a:off x="-119535" y="849726"/>
            <a:ext cx="7205140" cy="45615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FR" sz="2000" dirty="0" smtClean="0">
                <a:cs typeface="Arial" panose="020B0604020202020204" pitchFamily="34" charset="0"/>
              </a:rPr>
              <a:t>ALTIROC0 and ALTIROC1 prototypes crucial to </a:t>
            </a:r>
            <a:r>
              <a:rPr lang="fr-FR" sz="2000" dirty="0" err="1" smtClean="0">
                <a:cs typeface="Arial" panose="020B0604020202020204" pitchFamily="34" charset="0"/>
              </a:rPr>
              <a:t>measure</a:t>
            </a:r>
            <a:r>
              <a:rPr lang="fr-FR" sz="2000" dirty="0" smtClean="0">
                <a:cs typeface="Arial" panose="020B0604020202020204" pitchFamily="34" charset="0"/>
              </a:rPr>
              <a:t> the </a:t>
            </a:r>
            <a:r>
              <a:rPr lang="fr-FR" sz="2000" dirty="0" err="1" smtClean="0">
                <a:cs typeface="Arial" panose="020B0604020202020204" pitchFamily="34" charset="0"/>
              </a:rPr>
              <a:t>analog</a:t>
            </a:r>
            <a:r>
              <a:rPr lang="fr-FR" sz="2000" dirty="0" smtClean="0">
                <a:cs typeface="Arial" panose="020B0604020202020204" pitchFamily="34" charset="0"/>
              </a:rPr>
              <a:t> performance, </a:t>
            </a:r>
            <a:r>
              <a:rPr lang="fr-FR" sz="2000" dirty="0" err="1" smtClean="0">
                <a:cs typeface="Arial" panose="020B0604020202020204" pitchFamily="34" charset="0"/>
              </a:rPr>
              <a:t>which</a:t>
            </a:r>
            <a:r>
              <a:rPr lang="fr-FR" sz="2000" dirty="0" smtClean="0">
                <a:cs typeface="Arial" panose="020B0604020202020204" pitchFamily="34" charset="0"/>
              </a:rPr>
              <a:t> </a:t>
            </a:r>
            <a:r>
              <a:rPr lang="fr-FR" sz="2000" dirty="0" err="1" smtClean="0">
                <a:cs typeface="Arial" panose="020B0604020202020204" pitchFamily="34" charset="0"/>
              </a:rPr>
              <a:t>is</a:t>
            </a:r>
            <a:r>
              <a:rPr lang="fr-FR" sz="2000" dirty="0" smtClean="0">
                <a:cs typeface="Arial" panose="020B0604020202020204" pitchFamily="34" charset="0"/>
              </a:rPr>
              <a:t> </a:t>
            </a:r>
            <a:r>
              <a:rPr lang="fr-FR" sz="2000" dirty="0" err="1" smtClean="0">
                <a:cs typeface="Arial" panose="020B0604020202020204" pitchFamily="34" charset="0"/>
              </a:rPr>
              <a:t>rather</a:t>
            </a:r>
            <a:r>
              <a:rPr lang="fr-FR" sz="2000" dirty="0" smtClean="0">
                <a:cs typeface="Arial" panose="020B0604020202020204" pitchFamily="34" charset="0"/>
              </a:rPr>
              <a:t> good (25 </a:t>
            </a:r>
            <a:r>
              <a:rPr lang="fr-FR" sz="2000" dirty="0" err="1" smtClean="0">
                <a:cs typeface="Arial" panose="020B0604020202020204" pitchFamily="34" charset="0"/>
              </a:rPr>
              <a:t>ps</a:t>
            </a:r>
            <a:r>
              <a:rPr lang="fr-FR" sz="2000" dirty="0" smtClean="0">
                <a:cs typeface="Arial" panose="020B0604020202020204" pitchFamily="34" charset="0"/>
              </a:rPr>
              <a:t> @ 10 </a:t>
            </a:r>
            <a:r>
              <a:rPr lang="fr-FR" sz="2000" dirty="0" err="1" smtClean="0">
                <a:cs typeface="Arial" panose="020B0604020202020204" pitchFamily="34" charset="0"/>
              </a:rPr>
              <a:t>fC</a:t>
            </a:r>
            <a:r>
              <a:rPr lang="fr-FR" sz="2000" dirty="0" smtClean="0">
                <a:cs typeface="Arial" panose="020B0604020202020204" pitchFamily="34" charset="0"/>
              </a:rPr>
              <a:t>) but </a:t>
            </a:r>
            <a:r>
              <a:rPr lang="fr-FR" sz="2000" dirty="0" err="1" smtClean="0">
                <a:cs typeface="Arial" panose="020B0604020202020204" pitchFamily="34" charset="0"/>
              </a:rPr>
              <a:t>still</a:t>
            </a:r>
            <a:r>
              <a:rPr lang="fr-FR" sz="2000" dirty="0" smtClean="0">
                <a:cs typeface="Arial" panose="020B0604020202020204" pitchFamily="34" charset="0"/>
              </a:rPr>
              <a:t> a lot of </a:t>
            </a:r>
            <a:r>
              <a:rPr lang="fr-FR" sz="2000" dirty="0" err="1" smtClean="0">
                <a:cs typeface="Arial" panose="020B0604020202020204" pitchFamily="34" charset="0"/>
              </a:rPr>
              <a:t>measurements</a:t>
            </a:r>
            <a:r>
              <a:rPr lang="fr-FR" sz="2000" dirty="0" smtClean="0">
                <a:cs typeface="Arial" panose="020B0604020202020204" pitchFamily="34" charset="0"/>
              </a:rPr>
              <a:t> to </a:t>
            </a:r>
            <a:r>
              <a:rPr lang="fr-FR" sz="2000" dirty="0" err="1" smtClean="0">
                <a:cs typeface="Arial" panose="020B0604020202020204" pitchFamily="34" charset="0"/>
              </a:rPr>
              <a:t>be</a:t>
            </a:r>
            <a:r>
              <a:rPr lang="fr-FR" sz="2000" dirty="0" smtClean="0">
                <a:cs typeface="Arial" panose="020B0604020202020204" pitchFamily="34" charset="0"/>
              </a:rPr>
              <a:t> </a:t>
            </a:r>
            <a:r>
              <a:rPr lang="fr-FR" sz="2000" dirty="0" err="1" smtClean="0">
                <a:cs typeface="Arial" panose="020B0604020202020204" pitchFamily="34" charset="0"/>
              </a:rPr>
              <a:t>done</a:t>
            </a:r>
            <a:r>
              <a:rPr lang="fr-FR" sz="2000" dirty="0" smtClean="0">
                <a:cs typeface="Arial" panose="020B0604020202020204" pitchFamily="34" charset="0"/>
              </a:rPr>
              <a:t> in </a:t>
            </a:r>
            <a:r>
              <a:rPr lang="fr-FR" sz="2000" dirty="0" err="1" smtClean="0">
                <a:cs typeface="Arial" panose="020B0604020202020204" pitchFamily="34" charset="0"/>
              </a:rPr>
              <a:t>particular</a:t>
            </a:r>
            <a:r>
              <a:rPr lang="fr-FR" sz="2000" dirty="0" smtClean="0">
                <a:cs typeface="Arial" panose="020B0604020202020204" pitchFamily="34" charset="0"/>
              </a:rPr>
              <a:t> </a:t>
            </a:r>
            <a:r>
              <a:rPr lang="fr-FR" sz="2000" dirty="0" err="1" smtClean="0">
                <a:cs typeface="Arial" panose="020B0604020202020204" pitchFamily="34" charset="0"/>
              </a:rPr>
              <a:t>with</a:t>
            </a:r>
            <a:r>
              <a:rPr lang="fr-FR" sz="2000" dirty="0" smtClean="0">
                <a:cs typeface="Arial" panose="020B0604020202020204" pitchFamily="34" charset="0"/>
              </a:rPr>
              <a:t> the </a:t>
            </a:r>
            <a:r>
              <a:rPr lang="fr-FR" sz="2000" dirty="0" err="1" smtClean="0">
                <a:cs typeface="Arial" panose="020B0604020202020204" pitchFamily="34" charset="0"/>
              </a:rPr>
              <a:t>sensor</a:t>
            </a:r>
            <a:r>
              <a:rPr lang="fr-FR" sz="2000" dirty="0" smtClean="0">
                <a:cs typeface="Arial" panose="020B0604020202020204" pitchFamily="34" charset="0"/>
              </a:rPr>
              <a:t> (</a:t>
            </a:r>
            <a:r>
              <a:rPr lang="fr-FR" sz="2000" dirty="0" err="1" smtClean="0">
                <a:cs typeface="Arial" panose="020B0604020202020204" pitchFamily="34" charset="0"/>
              </a:rPr>
              <a:t>testbench</a:t>
            </a:r>
            <a:r>
              <a:rPr lang="fr-FR" sz="2000" dirty="0" smtClean="0">
                <a:cs typeface="Arial" panose="020B0604020202020204" pitchFamily="34" charset="0"/>
              </a:rPr>
              <a:t> and </a:t>
            </a:r>
            <a:r>
              <a:rPr lang="fr-FR" sz="2000" dirty="0" err="1" smtClean="0">
                <a:cs typeface="Arial" panose="020B0604020202020204" pitchFamily="34" charset="0"/>
              </a:rPr>
              <a:t>testbeam</a:t>
            </a:r>
            <a:r>
              <a:rPr lang="fr-FR" sz="2000" dirty="0" smtClean="0">
                <a:cs typeface="Arial" panose="020B0604020202020204" pitchFamily="34" charset="0"/>
              </a:rPr>
              <a:t>)</a:t>
            </a:r>
            <a:endParaRPr lang="fr-FR" sz="2000" dirty="0">
              <a:cs typeface="Arial" panose="020B0604020202020204" pitchFamily="34" charset="0"/>
            </a:endParaRPr>
          </a:p>
          <a:p>
            <a:pPr lvl="1"/>
            <a:endParaRPr lang="fr-FR" sz="2000" dirty="0" smtClean="0">
              <a:cs typeface="Arial" panose="020B0604020202020204" pitchFamily="34" charset="0"/>
            </a:endParaRPr>
          </a:p>
          <a:p>
            <a:pPr lvl="1"/>
            <a:r>
              <a:rPr lang="fr-FR" sz="2000" dirty="0" err="1" smtClean="0">
                <a:cs typeface="Arial" panose="020B0604020202020204" pitchFamily="34" charset="0"/>
              </a:rPr>
              <a:t>Still</a:t>
            </a:r>
            <a:r>
              <a:rPr lang="fr-FR" sz="2000" dirty="0" smtClean="0">
                <a:cs typeface="Arial" panose="020B0604020202020204" pitchFamily="34" charset="0"/>
              </a:rPr>
              <a:t> points to </a:t>
            </a:r>
            <a:r>
              <a:rPr lang="fr-FR" sz="2000" dirty="0" err="1" smtClean="0">
                <a:cs typeface="Arial" panose="020B0604020202020204" pitchFamily="34" charset="0"/>
              </a:rPr>
              <a:t>be</a:t>
            </a:r>
            <a:r>
              <a:rPr lang="fr-FR" sz="2000" dirty="0" smtClean="0">
                <a:cs typeface="Arial" panose="020B0604020202020204" pitchFamily="34" charset="0"/>
              </a:rPr>
              <a:t> </a:t>
            </a:r>
            <a:r>
              <a:rPr lang="fr-FR" sz="2000" dirty="0" err="1" smtClean="0">
                <a:cs typeface="Arial" panose="020B0604020202020204" pitchFamily="34" charset="0"/>
              </a:rPr>
              <a:t>understood</a:t>
            </a:r>
            <a:r>
              <a:rPr lang="fr-FR" sz="2000" dirty="0" smtClean="0">
                <a:cs typeface="Arial" panose="020B0604020202020204" pitchFamily="34" charset="0"/>
              </a:rPr>
              <a:t>: </a:t>
            </a:r>
          </a:p>
          <a:p>
            <a:pPr lvl="2">
              <a:buFontTx/>
              <a:buChar char="-"/>
            </a:pPr>
            <a:r>
              <a:rPr lang="fr-FR" sz="1600" dirty="0" err="1" smtClean="0">
                <a:cs typeface="Arial" panose="020B0604020202020204" pitchFamily="34" charset="0"/>
              </a:rPr>
              <a:t>Leakage</a:t>
            </a:r>
            <a:r>
              <a:rPr lang="fr-FR" sz="1600" dirty="0" smtClean="0">
                <a:cs typeface="Arial" panose="020B0604020202020204" pitchFamily="34" charset="0"/>
              </a:rPr>
              <a:t> </a:t>
            </a:r>
            <a:r>
              <a:rPr lang="fr-FR" sz="1600" dirty="0" err="1" smtClean="0">
                <a:cs typeface="Arial" panose="020B0604020202020204" pitchFamily="34" charset="0"/>
              </a:rPr>
              <a:t>currents</a:t>
            </a:r>
            <a:r>
              <a:rPr lang="fr-FR" sz="1600" dirty="0" smtClean="0">
                <a:cs typeface="Arial" panose="020B0604020202020204" pitchFamily="34" charset="0"/>
              </a:rPr>
              <a:t> in the DLL and the </a:t>
            </a:r>
            <a:r>
              <a:rPr lang="fr-FR" sz="1600" dirty="0" err="1" smtClean="0">
                <a:cs typeface="Arial" panose="020B0604020202020204" pitchFamily="34" charset="0"/>
              </a:rPr>
              <a:t>internal</a:t>
            </a:r>
            <a:r>
              <a:rPr lang="fr-FR" sz="1600" dirty="0" smtClean="0">
                <a:cs typeface="Arial" panose="020B0604020202020204" pitchFamily="34" charset="0"/>
              </a:rPr>
              <a:t> </a:t>
            </a:r>
            <a:r>
              <a:rPr lang="fr-FR" sz="1600" dirty="0" smtClean="0">
                <a:cs typeface="Arial" panose="020B0604020202020204" pitchFamily="34" charset="0"/>
              </a:rPr>
              <a:t>pulser</a:t>
            </a:r>
            <a:endParaRPr lang="fr-FR" sz="1600" dirty="0" smtClean="0">
              <a:cs typeface="Arial" panose="020B0604020202020204" pitchFamily="34" charset="0"/>
            </a:endParaRPr>
          </a:p>
          <a:p>
            <a:pPr lvl="2">
              <a:buFontTx/>
              <a:buChar char="-"/>
            </a:pPr>
            <a:endParaRPr lang="fr-FR" sz="1600" dirty="0">
              <a:cs typeface="Arial" panose="020B0604020202020204" pitchFamily="34" charset="0"/>
            </a:endParaRPr>
          </a:p>
          <a:p>
            <a:pPr lvl="1"/>
            <a:r>
              <a:rPr lang="fr-FR" sz="2000" dirty="0" err="1" smtClean="0">
                <a:cs typeface="Arial" panose="020B0604020202020204" pitchFamily="34" charset="0"/>
              </a:rPr>
              <a:t>Next</a:t>
            </a:r>
            <a:r>
              <a:rPr lang="fr-FR" sz="2000" dirty="0" smtClean="0">
                <a:cs typeface="Arial" panose="020B0604020202020204" pitchFamily="34" charset="0"/>
              </a:rPr>
              <a:t> </a:t>
            </a:r>
            <a:r>
              <a:rPr lang="fr-FR" sz="2000" dirty="0" err="1" smtClean="0">
                <a:cs typeface="Arial" panose="020B0604020202020204" pitchFamily="34" charset="0"/>
              </a:rPr>
              <a:t>steps</a:t>
            </a:r>
            <a:r>
              <a:rPr lang="fr-FR" sz="2000" dirty="0" smtClean="0">
                <a:cs typeface="Arial" panose="020B0604020202020204" pitchFamily="34" charset="0"/>
              </a:rPr>
              <a:t>: ALTIROC2 </a:t>
            </a:r>
            <a:r>
              <a:rPr lang="fr-FR" sz="2000" dirty="0" err="1" smtClean="0">
                <a:cs typeface="Arial" panose="020B0604020202020204" pitchFamily="34" charset="0"/>
              </a:rPr>
              <a:t>with</a:t>
            </a:r>
            <a:r>
              <a:rPr lang="fr-FR" sz="2000" dirty="0" smtClean="0">
                <a:cs typeface="Arial" panose="020B0604020202020204" pitchFamily="34" charset="0"/>
              </a:rPr>
              <a:t> 225 </a:t>
            </a:r>
            <a:r>
              <a:rPr lang="fr-FR" sz="2000" dirty="0" err="1" smtClean="0">
                <a:cs typeface="Arial" panose="020B0604020202020204" pitchFamily="34" charset="0"/>
              </a:rPr>
              <a:t>channels</a:t>
            </a:r>
            <a:r>
              <a:rPr lang="fr-FR" sz="2000" dirty="0" smtClean="0">
                <a:cs typeface="Arial" panose="020B0604020202020204" pitchFamily="34" charset="0"/>
              </a:rPr>
              <a:t> (1.3 x 1.3 mm2 LGAD pixels) </a:t>
            </a:r>
            <a:r>
              <a:rPr lang="fr-FR" sz="2000" dirty="0" smtClean="0">
                <a:cs typeface="Arial" panose="020B0604020202020204" pitchFamily="34" charset="0"/>
              </a:rPr>
              <a:t>to </a:t>
            </a:r>
            <a:r>
              <a:rPr lang="fr-FR" sz="2000" dirty="0" err="1" smtClean="0">
                <a:cs typeface="Arial" panose="020B0604020202020204" pitchFamily="34" charset="0"/>
              </a:rPr>
              <a:t>be</a:t>
            </a:r>
            <a:r>
              <a:rPr lang="fr-FR" sz="2000" dirty="0" smtClean="0">
                <a:cs typeface="Arial" panose="020B0604020202020204" pitchFamily="34" charset="0"/>
              </a:rPr>
              <a:t> </a:t>
            </a:r>
            <a:r>
              <a:rPr lang="fr-FR" sz="2000" dirty="0" err="1" smtClean="0">
                <a:cs typeface="Arial" panose="020B0604020202020204" pitchFamily="34" charset="0"/>
              </a:rPr>
              <a:t>submitted</a:t>
            </a:r>
            <a:r>
              <a:rPr lang="fr-FR" sz="2000" dirty="0" smtClean="0">
                <a:cs typeface="Arial" panose="020B0604020202020204" pitchFamily="34" charset="0"/>
              </a:rPr>
              <a:t> in Jan. 2020 </a:t>
            </a:r>
          </a:p>
          <a:p>
            <a:pPr lvl="2">
              <a:buFontTx/>
              <a:buChar char="-"/>
            </a:pPr>
            <a:r>
              <a:rPr lang="fr-FR" sz="1600" dirty="0" smtClean="0">
                <a:cs typeface="Arial" panose="020B0604020202020204" pitchFamily="34" charset="0"/>
              </a:rPr>
              <a:t>Digital part </a:t>
            </a:r>
            <a:r>
              <a:rPr lang="fr-FR" sz="1600" dirty="0" err="1" smtClean="0">
                <a:cs typeface="Arial" panose="020B0604020202020204" pitchFamily="34" charset="0"/>
              </a:rPr>
              <a:t>quite</a:t>
            </a:r>
            <a:r>
              <a:rPr lang="fr-FR" sz="1600" dirty="0" smtClean="0">
                <a:cs typeface="Arial" panose="020B0604020202020204" pitchFamily="34" charset="0"/>
              </a:rPr>
              <a:t> </a:t>
            </a:r>
            <a:r>
              <a:rPr lang="fr-FR" sz="1600" dirty="0" err="1" smtClean="0">
                <a:cs typeface="Arial" panose="020B0604020202020204" pitchFamily="34" charset="0"/>
              </a:rPr>
              <a:t>complicated</a:t>
            </a:r>
            <a:r>
              <a:rPr lang="fr-FR" sz="1600" dirty="0" smtClean="0">
                <a:cs typeface="Arial" panose="020B0604020202020204" pitchFamily="34" charset="0"/>
              </a:rPr>
              <a:t> (IFAE, IHEP and LPC Clermont)</a:t>
            </a:r>
          </a:p>
          <a:p>
            <a:pPr lvl="2">
              <a:buFontTx/>
              <a:buChar char="-"/>
            </a:pPr>
            <a:r>
              <a:rPr lang="fr-FR" sz="1600" dirty="0" err="1" smtClean="0">
                <a:cs typeface="Arial" panose="020B0604020202020204" pitchFamily="34" charset="0"/>
              </a:rPr>
              <a:t>Analog</a:t>
            </a:r>
            <a:r>
              <a:rPr lang="fr-FR" sz="1600" dirty="0" smtClean="0">
                <a:cs typeface="Arial" panose="020B0604020202020204" pitchFamily="34" charset="0"/>
              </a:rPr>
              <a:t> </a:t>
            </a:r>
            <a:r>
              <a:rPr lang="fr-FR" sz="1600" dirty="0" smtClean="0">
                <a:cs typeface="Arial" panose="020B0604020202020204" pitchFamily="34" charset="0"/>
              </a:rPr>
              <a:t>part performance vs 2x2 cm2 ASIC</a:t>
            </a:r>
          </a:p>
          <a:p>
            <a:pPr lvl="2">
              <a:buFontTx/>
              <a:buChar char="-"/>
            </a:pPr>
            <a:r>
              <a:rPr lang="fr-FR" sz="1600" dirty="0">
                <a:cs typeface="Arial" panose="020B0604020202020204" pitchFamily="34" charset="0"/>
              </a:rPr>
              <a:t>Plan to combine « Digital On Top » for matrix part (</a:t>
            </a:r>
            <a:r>
              <a:rPr lang="fr-FR" sz="1600" dirty="0" err="1">
                <a:cs typeface="Arial" panose="020B0604020202020204" pitchFamily="34" charset="0"/>
              </a:rPr>
              <a:t>with</a:t>
            </a:r>
            <a:r>
              <a:rPr lang="fr-FR" sz="1600" dirty="0">
                <a:cs typeface="Arial" panose="020B0604020202020204" pitchFamily="34" charset="0"/>
              </a:rPr>
              <a:t> an exclusion area for 1/3 of the pixel = PA + </a:t>
            </a:r>
            <a:r>
              <a:rPr lang="fr-FR" sz="1600" dirty="0" err="1">
                <a:cs typeface="Arial" panose="020B0604020202020204" pitchFamily="34" charset="0"/>
              </a:rPr>
              <a:t>Discri</a:t>
            </a:r>
            <a:r>
              <a:rPr lang="fr-FR" sz="1600" dirty="0">
                <a:cs typeface="Arial" panose="020B0604020202020204" pitchFamily="34" charset="0"/>
              </a:rPr>
              <a:t> + TDC) and  « </a:t>
            </a:r>
            <a:r>
              <a:rPr lang="fr-FR" sz="1600" dirty="0" err="1">
                <a:cs typeface="Arial" panose="020B0604020202020204" pitchFamily="34" charset="0"/>
              </a:rPr>
              <a:t>Analog</a:t>
            </a:r>
            <a:r>
              <a:rPr lang="fr-FR" sz="1600" dirty="0">
                <a:cs typeface="Arial" panose="020B0604020202020204" pitchFamily="34" charset="0"/>
              </a:rPr>
              <a:t> On Top » design for off pixel </a:t>
            </a:r>
            <a:r>
              <a:rPr lang="fr-FR" sz="1600" dirty="0" err="1">
                <a:cs typeface="Arial" panose="020B0604020202020204" pitchFamily="34" charset="0"/>
              </a:rPr>
              <a:t>electronics</a:t>
            </a:r>
            <a:r>
              <a:rPr lang="fr-FR" sz="1600" dirty="0">
                <a:cs typeface="Arial" panose="020B0604020202020204" pitchFamily="34" charset="0"/>
              </a:rPr>
              <a:t> and the </a:t>
            </a:r>
            <a:r>
              <a:rPr lang="fr-FR" sz="1600" dirty="0" err="1">
                <a:cs typeface="Arial" panose="020B0604020202020204" pitchFamily="34" charset="0"/>
              </a:rPr>
              <a:t>floorplan</a:t>
            </a:r>
            <a:r>
              <a:rPr lang="fr-FR" sz="1600" dirty="0">
                <a:cs typeface="Arial" panose="020B0604020202020204" pitchFamily="34" charset="0"/>
              </a:rPr>
              <a:t> (distribution of the power supplies)</a:t>
            </a:r>
          </a:p>
          <a:p>
            <a:pPr lvl="2">
              <a:buFontTx/>
              <a:buChar char="-"/>
            </a:pPr>
            <a:endParaRPr lang="fr-FR" sz="1600" dirty="0" smtClean="0">
              <a:cs typeface="Arial" panose="020B0604020202020204" pitchFamily="34" charset="0"/>
            </a:endParaRPr>
          </a:p>
          <a:p>
            <a:pPr marL="457200" lvl="1" indent="0">
              <a:buNone/>
            </a:pPr>
            <a:endParaRPr lang="fr-FR" sz="2000" dirty="0" smtClean="0">
              <a:cs typeface="Arial" panose="020B0604020202020204" pitchFamily="34" charset="0"/>
            </a:endParaRPr>
          </a:p>
        </p:txBody>
      </p:sp>
      <p:pic>
        <p:nvPicPr>
          <p:cNvPr id="9" name="Image 8"/>
          <p:cNvPicPr>
            <a:picLocks noChangeAspect="1"/>
          </p:cNvPicPr>
          <p:nvPr/>
        </p:nvPicPr>
        <p:blipFill>
          <a:blip r:embed="rId2"/>
          <a:stretch>
            <a:fillRect/>
          </a:stretch>
        </p:blipFill>
        <p:spPr>
          <a:xfrm>
            <a:off x="7222451" y="960290"/>
            <a:ext cx="4786009" cy="5583677"/>
          </a:xfrm>
          <a:prstGeom prst="rect">
            <a:avLst/>
          </a:prstGeom>
        </p:spPr>
      </p:pic>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t="31467" b="25274"/>
          <a:stretch/>
        </p:blipFill>
        <p:spPr>
          <a:xfrm>
            <a:off x="5591656" y="5983746"/>
            <a:ext cx="1023177" cy="379379"/>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1786" y="5981483"/>
            <a:ext cx="616073" cy="508801"/>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9680" y="5981483"/>
            <a:ext cx="1065023" cy="462527"/>
          </a:xfrm>
          <a:prstGeom prst="rect">
            <a:avLst/>
          </a:prstGeom>
        </p:spPr>
      </p:pic>
      <p:pic>
        <p:nvPicPr>
          <p:cNvPr id="13" name="Image 12"/>
          <p:cNvPicPr>
            <a:picLocks noChangeAspect="1"/>
          </p:cNvPicPr>
          <p:nvPr/>
        </p:nvPicPr>
        <p:blipFill rotWithShape="1">
          <a:blip r:embed="rId6"/>
          <a:srcRect l="1473"/>
          <a:stretch/>
        </p:blipFill>
        <p:spPr>
          <a:xfrm>
            <a:off x="1254868" y="5956923"/>
            <a:ext cx="1032336" cy="586810"/>
          </a:xfrm>
          <a:prstGeom prst="rect">
            <a:avLst/>
          </a:prstGeom>
        </p:spPr>
      </p:pic>
      <p:pic>
        <p:nvPicPr>
          <p:cNvPr id="15" name="Image 14"/>
          <p:cNvPicPr>
            <a:picLocks noChangeAspect="1"/>
          </p:cNvPicPr>
          <p:nvPr/>
        </p:nvPicPr>
        <p:blipFill rotWithShape="1">
          <a:blip r:embed="rId7"/>
          <a:srcRect l="13710" t="10379" r="10702" b="12400"/>
          <a:stretch/>
        </p:blipFill>
        <p:spPr>
          <a:xfrm>
            <a:off x="2549120" y="5889753"/>
            <a:ext cx="1233251" cy="645988"/>
          </a:xfrm>
          <a:prstGeom prst="rect">
            <a:avLst/>
          </a:prstGeom>
        </p:spPr>
      </p:pic>
      <p:sp>
        <p:nvSpPr>
          <p:cNvPr id="16" name="ZoneTexte 15"/>
          <p:cNvSpPr txBox="1"/>
          <p:nvPr/>
        </p:nvSpPr>
        <p:spPr>
          <a:xfrm>
            <a:off x="7169239" y="588116"/>
            <a:ext cx="4608762" cy="523220"/>
          </a:xfrm>
          <a:prstGeom prst="rect">
            <a:avLst/>
          </a:prstGeom>
          <a:noFill/>
        </p:spPr>
        <p:txBody>
          <a:bodyPr wrap="none" rtlCol="0">
            <a:spAutoFit/>
          </a:bodyPr>
          <a:lstStyle/>
          <a:p>
            <a:r>
              <a:rPr lang="fr-FR" sz="1400" i="1" dirty="0" err="1" smtClean="0"/>
              <a:t>See</a:t>
            </a:r>
            <a:r>
              <a:rPr lang="fr-FR" sz="1400" i="1" dirty="0" smtClean="0"/>
              <a:t> </a:t>
            </a:r>
            <a:r>
              <a:rPr lang="fr-FR" sz="1400" i="1" dirty="0" err="1" smtClean="0"/>
              <a:t>Raimon</a:t>
            </a:r>
            <a:r>
              <a:rPr lang="fr-FR" sz="1400" i="1" dirty="0" smtClean="0"/>
              <a:t> </a:t>
            </a:r>
            <a:r>
              <a:rPr lang="fr-FR" sz="1400" i="1" dirty="0" err="1" smtClean="0"/>
              <a:t>Casanova’s</a:t>
            </a:r>
            <a:r>
              <a:rPr lang="fr-FR" sz="1400" i="1" dirty="0" smtClean="0"/>
              <a:t> poster </a:t>
            </a:r>
            <a:r>
              <a:rPr lang="fr-FR" sz="1400" i="1" dirty="0" smtClean="0"/>
              <a:t>(152): </a:t>
            </a:r>
            <a:endParaRPr lang="fr-FR" sz="1400" i="1" dirty="0" smtClean="0"/>
          </a:p>
          <a:p>
            <a:r>
              <a:rPr lang="fr-FR" sz="1400" i="1" dirty="0" smtClean="0"/>
              <a:t>« ALTIROC2</a:t>
            </a:r>
            <a:r>
              <a:rPr lang="fr-FR" sz="1400" i="1" dirty="0" smtClean="0"/>
              <a:t>, a </a:t>
            </a:r>
            <a:r>
              <a:rPr lang="fr-FR" sz="1400" i="1" dirty="0" err="1" smtClean="0"/>
              <a:t>readout</a:t>
            </a:r>
            <a:r>
              <a:rPr lang="fr-FR" sz="1400" i="1" dirty="0" smtClean="0"/>
              <a:t> ASIC for the HGTD in </a:t>
            </a:r>
            <a:r>
              <a:rPr lang="fr-FR" sz="1400" i="1" dirty="0" smtClean="0"/>
              <a:t>ATLAS » </a:t>
            </a:r>
            <a:endParaRPr lang="fr-FR" sz="1400" i="1" dirty="0"/>
          </a:p>
        </p:txBody>
      </p:sp>
    </p:spTree>
    <p:extLst>
      <p:ext uri="{BB962C8B-B14F-4D97-AF65-F5344CB8AC3E}">
        <p14:creationId xmlns:p14="http://schemas.microsoft.com/office/powerpoint/2010/main" val="197570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Calibri"/>
                <a:sym typeface="Calibri"/>
              </a:rPr>
              <a:t>BACKUP</a:t>
            </a:r>
            <a:endParaRPr lang="en-US"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24</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spTree>
    <p:extLst>
      <p:ext uri="{BB962C8B-B14F-4D97-AF65-F5344CB8AC3E}">
        <p14:creationId xmlns:p14="http://schemas.microsoft.com/office/powerpoint/2010/main" val="3914831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ALTIROC1 prototype (June 2018 submission)</a:t>
            </a: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25</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sp>
        <p:nvSpPr>
          <p:cNvPr id="6" name="Rectangle 5"/>
          <p:cNvSpPr/>
          <p:nvPr/>
        </p:nvSpPr>
        <p:spPr>
          <a:xfrm>
            <a:off x="523619" y="836442"/>
            <a:ext cx="11668381" cy="2308324"/>
          </a:xfrm>
          <a:prstGeom prst="rect">
            <a:avLst/>
          </a:prstGeom>
        </p:spPr>
        <p:txBody>
          <a:bodyPr wrap="square">
            <a:spAutoFit/>
          </a:bodyPr>
          <a:lstStyle/>
          <a:p>
            <a:pPr>
              <a:lnSpc>
                <a:spcPct val="150000"/>
              </a:lnSpc>
            </a:pPr>
            <a:r>
              <a:rPr lang="en-US" sz="1600" dirty="0" smtClean="0"/>
              <a:t>ALTIROC1 = Second ALTIROC </a:t>
            </a:r>
            <a:r>
              <a:rPr lang="en-US" sz="1600" dirty="0"/>
              <a:t>ASIC </a:t>
            </a:r>
            <a:r>
              <a:rPr lang="en-US" sz="1600" dirty="0" smtClean="0"/>
              <a:t>prototype with 25 complete FE channels to readout </a:t>
            </a:r>
            <a:r>
              <a:rPr lang="en-US" sz="1600" dirty="0"/>
              <a:t>5 x 5 sensor </a:t>
            </a:r>
            <a:r>
              <a:rPr lang="en-US" sz="1600" dirty="0" smtClean="0"/>
              <a:t>cells </a:t>
            </a:r>
            <a:r>
              <a:rPr lang="en-US" sz="1600" dirty="0"/>
              <a:t>of 1.3 mm x 1.3 mm (6.5 mm x 6.5 mm) </a:t>
            </a:r>
            <a:r>
              <a:rPr lang="en-US" sz="1600" dirty="0" smtClean="0"/>
              <a:t>+ Phase shifter </a:t>
            </a:r>
          </a:p>
          <a:p>
            <a:pPr>
              <a:lnSpc>
                <a:spcPct val="150000"/>
              </a:lnSpc>
            </a:pPr>
            <a:r>
              <a:rPr lang="en-US" sz="1600" dirty="0"/>
              <a:t>3 Labs involved</a:t>
            </a:r>
            <a:r>
              <a:rPr lang="en-US" sz="1600" dirty="0">
                <a:solidFill>
                  <a:srgbClr val="FF9933"/>
                </a:solidFill>
              </a:rPr>
              <a:t>: </a:t>
            </a:r>
            <a:r>
              <a:rPr lang="en-US" sz="1600" b="1" dirty="0">
                <a:solidFill>
                  <a:srgbClr val="FF9933"/>
                </a:solidFill>
              </a:rPr>
              <a:t>OMEGA (analog </a:t>
            </a:r>
            <a:r>
              <a:rPr lang="en-US" sz="1600" b="1" dirty="0" smtClean="0">
                <a:solidFill>
                  <a:srgbClr val="FF9933"/>
                </a:solidFill>
              </a:rPr>
              <a:t>Part, floorplan), </a:t>
            </a:r>
            <a:r>
              <a:rPr lang="en-US" sz="1600" b="1" dirty="0">
                <a:solidFill>
                  <a:srgbClr val="00B0F0"/>
                </a:solidFill>
              </a:rPr>
              <a:t>SLAC (Digital part: TDC and FIFO), </a:t>
            </a:r>
            <a:r>
              <a:rPr lang="en-US" sz="1600" b="1" dirty="0" smtClean="0">
                <a:solidFill>
                  <a:srgbClr val="00B050"/>
                </a:solidFill>
              </a:rPr>
              <a:t>SMU (Phase shifter)</a:t>
            </a:r>
          </a:p>
          <a:p>
            <a:pPr>
              <a:lnSpc>
                <a:spcPct val="150000"/>
              </a:lnSpc>
            </a:pPr>
            <a:r>
              <a:rPr lang="en-US" sz="1600" dirty="0" smtClean="0"/>
              <a:t>ASIC </a:t>
            </a:r>
            <a:r>
              <a:rPr lang="en-US" sz="1600" dirty="0"/>
              <a:t>size: 7,5 x 7 mm² taking into account the pads on the right side of the ASIC (7.5 mm) and also pads (for bias, probes ...) on the top side for debug (top pads only for this prototype version</a:t>
            </a:r>
            <a:r>
              <a:rPr lang="en-US" sz="1600" dirty="0" smtClean="0"/>
              <a:t>)</a:t>
            </a:r>
          </a:p>
          <a:p>
            <a:pPr>
              <a:lnSpc>
                <a:spcPct val="150000"/>
              </a:lnSpc>
            </a:pPr>
            <a:endParaRPr lang="en-US" sz="1600" dirty="0">
              <a:latin typeface="+mj-lt"/>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8024"/>
            <a:ext cx="12192000" cy="3660352"/>
          </a:xfrm>
          <a:prstGeom prst="rect">
            <a:avLst/>
          </a:prstGeom>
        </p:spPr>
      </p:pic>
    </p:spTree>
    <p:extLst>
      <p:ext uri="{BB962C8B-B14F-4D97-AF65-F5344CB8AC3E}">
        <p14:creationId xmlns:p14="http://schemas.microsoft.com/office/powerpoint/2010/main" val="4035087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708" y="130254"/>
            <a:ext cx="10803467" cy="754062"/>
          </a:xfrm>
        </p:spPr>
        <p:txBody>
          <a:bodyPr>
            <a:normAutofit/>
          </a:bodyPr>
          <a:lstStyle/>
          <a:p>
            <a:r>
              <a:rPr lang="en-US" sz="4000" dirty="0" smtClean="0">
                <a:solidFill>
                  <a:srgbClr val="C00000"/>
                </a:solidFill>
              </a:rPr>
              <a:t>Voltage-Controlled Delay Cell</a:t>
            </a:r>
            <a:endParaRPr lang="en-US" sz="4000" dirty="0">
              <a:solidFill>
                <a:srgbClr val="C00000"/>
              </a:solidFill>
            </a:endParaRPr>
          </a:p>
        </p:txBody>
      </p:sp>
      <p:sp>
        <p:nvSpPr>
          <p:cNvPr id="286" name="Slide Number Placeholder 3"/>
          <p:cNvSpPr>
            <a:spLocks noGrp="1"/>
          </p:cNvSpPr>
          <p:nvPr>
            <p:ph type="sldNum" sz="quarter" idx="4294967295"/>
          </p:nvPr>
        </p:nvSpPr>
        <p:spPr bwMode="auto">
          <a:xfrm>
            <a:off x="11470171" y="6475412"/>
            <a:ext cx="425451" cy="382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120000"/>
              </a:lnSpc>
              <a:spcAft>
                <a:spcPts val="300"/>
              </a:spcAft>
              <a:buClr>
                <a:schemeClr val="tx1"/>
              </a:buClr>
              <a:buFont typeface="Arial" pitchFamily="34" charset="0"/>
              <a:defRPr sz="2400">
                <a:solidFill>
                  <a:schemeClr val="tx1"/>
                </a:solidFill>
                <a:latin typeface="Arial" pitchFamily="34" charset="0"/>
                <a:cs typeface="Arial" pitchFamily="34" charset="0"/>
              </a:defRPr>
            </a:lvl1pPr>
            <a:lvl2pPr marL="742950" indent="-285750" eaLnBrk="0" hangingPunct="0">
              <a:lnSpc>
                <a:spcPct val="120000"/>
              </a:lnSpc>
              <a:buClr>
                <a:schemeClr val="bg2"/>
              </a:buClr>
              <a:buSzPct val="100000"/>
              <a:buFont typeface="Arial" pitchFamily="34" charset="0"/>
              <a:buChar char="•"/>
              <a:defRPr sz="2200">
                <a:solidFill>
                  <a:schemeClr val="tx1"/>
                </a:solidFill>
                <a:latin typeface="Arial" pitchFamily="34" charset="0"/>
                <a:cs typeface="Arial" pitchFamily="34" charset="0"/>
              </a:defRPr>
            </a:lvl2pPr>
            <a:lvl3pPr marL="1143000" indent="-228600" eaLnBrk="0" hangingPunct="0">
              <a:lnSpc>
                <a:spcPct val="120000"/>
              </a:lnSpc>
              <a:buClr>
                <a:schemeClr val="bg2"/>
              </a:buClr>
              <a:buSzPct val="100000"/>
              <a:buFont typeface="Arial" pitchFamily="34" charset="0"/>
              <a:buChar char="-"/>
              <a:defRPr sz="2000">
                <a:solidFill>
                  <a:schemeClr val="tx1"/>
                </a:solidFill>
                <a:latin typeface="Arial" pitchFamily="34" charset="0"/>
                <a:cs typeface="Arial" pitchFamily="34" charset="0"/>
              </a:defRPr>
            </a:lvl3pPr>
            <a:lvl4pPr marL="1600200" indent="-228600" eaLnBrk="0" hangingPunct="0">
              <a:lnSpc>
                <a:spcPct val="120000"/>
              </a:lnSpc>
              <a:buClr>
                <a:schemeClr val="bg2"/>
              </a:buClr>
              <a:buSzPct val="100000"/>
              <a:buFont typeface="Arial" pitchFamily="34" charset="0"/>
              <a:buChar char="•"/>
              <a:defRPr>
                <a:solidFill>
                  <a:schemeClr val="tx1"/>
                </a:solidFill>
                <a:latin typeface="Arial" pitchFamily="34" charset="0"/>
                <a:cs typeface="Arial" pitchFamily="34" charset="0"/>
              </a:defRPr>
            </a:lvl4pPr>
            <a:lvl5pPr marL="2057400" indent="-228600" eaLnBrk="0" hangingPunct="0">
              <a:lnSpc>
                <a:spcPct val="120000"/>
              </a:lnSpc>
              <a:buClr>
                <a:schemeClr val="bg2"/>
              </a:buClr>
              <a:buSzPct val="100000"/>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lnSpc>
                <a:spcPct val="120000"/>
              </a:lnSpc>
              <a:spcBef>
                <a:spcPct val="0"/>
              </a:spcBef>
              <a:spcAft>
                <a:spcPct val="0"/>
              </a:spcAft>
              <a:buClr>
                <a:schemeClr val="bg2"/>
              </a:buClr>
              <a:buSzPct val="100000"/>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lnSpc>
                <a:spcPct val="120000"/>
              </a:lnSpc>
              <a:spcBef>
                <a:spcPct val="0"/>
              </a:spcBef>
              <a:spcAft>
                <a:spcPct val="0"/>
              </a:spcAft>
              <a:buClr>
                <a:schemeClr val="bg2"/>
              </a:buClr>
              <a:buSzPct val="100000"/>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lnSpc>
                <a:spcPct val="120000"/>
              </a:lnSpc>
              <a:spcBef>
                <a:spcPct val="0"/>
              </a:spcBef>
              <a:spcAft>
                <a:spcPct val="0"/>
              </a:spcAft>
              <a:buClr>
                <a:schemeClr val="bg2"/>
              </a:buClr>
              <a:buSzPct val="100000"/>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lnSpc>
                <a:spcPct val="120000"/>
              </a:lnSpc>
              <a:spcBef>
                <a:spcPct val="0"/>
              </a:spcBef>
              <a:spcAft>
                <a:spcPct val="0"/>
              </a:spcAft>
              <a:buClr>
                <a:schemeClr val="bg2"/>
              </a:buClr>
              <a:buSzPct val="100000"/>
              <a:buFont typeface="Arial" pitchFamily="34" charset="0"/>
              <a:buChar char="-"/>
              <a:defRPr sz="1600">
                <a:solidFill>
                  <a:schemeClr val="tx1"/>
                </a:solidFill>
                <a:latin typeface="Arial" pitchFamily="34" charset="0"/>
                <a:cs typeface="Arial" pitchFamily="34" charset="0"/>
              </a:defRPr>
            </a:lvl9pPr>
          </a:lstStyle>
          <a:p>
            <a:pPr eaLnBrk="1" fontAlgn="base" hangingPunct="1">
              <a:lnSpc>
                <a:spcPct val="100000"/>
              </a:lnSpc>
              <a:spcBef>
                <a:spcPct val="0"/>
              </a:spcBef>
              <a:spcAft>
                <a:spcPct val="0"/>
              </a:spcAft>
              <a:buClrTx/>
              <a:buFontTx/>
              <a:buNone/>
            </a:pPr>
            <a:fld id="{54DAFCFC-D671-4349-9429-1AB63267BBA7}" type="slidenum">
              <a:rPr lang="en-US" altLang="en-US" sz="1100"/>
              <a:pPr eaLnBrk="1" fontAlgn="base" hangingPunct="1">
                <a:lnSpc>
                  <a:spcPct val="100000"/>
                </a:lnSpc>
                <a:spcBef>
                  <a:spcPct val="0"/>
                </a:spcBef>
                <a:spcAft>
                  <a:spcPct val="0"/>
                </a:spcAft>
                <a:buClrTx/>
                <a:buFontTx/>
                <a:buNone/>
              </a:pPr>
              <a:t>26</a:t>
            </a:fld>
            <a:endParaRPr lang="en-US" altLang="en-US" sz="1100" dirty="0"/>
          </a:p>
        </p:txBody>
      </p:sp>
      <p:sp>
        <p:nvSpPr>
          <p:cNvPr id="4" name="ZoneTexte 3"/>
          <p:cNvSpPr txBox="1"/>
          <p:nvPr/>
        </p:nvSpPr>
        <p:spPr>
          <a:xfrm>
            <a:off x="7851023" y="795788"/>
            <a:ext cx="2791149" cy="369332"/>
          </a:xfrm>
          <a:prstGeom prst="rect">
            <a:avLst/>
          </a:prstGeom>
          <a:noFill/>
        </p:spPr>
        <p:txBody>
          <a:bodyPr wrap="none" rtlCol="0">
            <a:spAutoFit/>
          </a:bodyPr>
          <a:lstStyle/>
          <a:p>
            <a:r>
              <a:rPr lang="fr-FR" i="1" dirty="0" smtClean="0"/>
              <a:t>@ Bojan </a:t>
            </a:r>
            <a:r>
              <a:rPr lang="fr-FR" i="1" dirty="0" err="1" smtClean="0"/>
              <a:t>Markovic</a:t>
            </a:r>
            <a:r>
              <a:rPr lang="fr-FR" i="1" dirty="0" smtClean="0"/>
              <a:t>, SLAC</a:t>
            </a:r>
            <a:endParaRPr lang="fr-FR" i="1" dirty="0"/>
          </a:p>
        </p:txBody>
      </p:sp>
      <p:sp>
        <p:nvSpPr>
          <p:cNvPr id="6" name="Espace réservé du pied de page 5"/>
          <p:cNvSpPr>
            <a:spLocks noGrp="1"/>
          </p:cNvSpPr>
          <p:nvPr>
            <p:ph type="ftr" sz="quarter" idx="4294967295"/>
          </p:nvPr>
        </p:nvSpPr>
        <p:spPr>
          <a:xfrm>
            <a:off x="3973173" y="6430962"/>
            <a:ext cx="6415616" cy="314325"/>
          </a:xfrm>
          <a:prstGeom prst="rect">
            <a:avLst/>
          </a:prstGeom>
        </p:spPr>
        <p:txBody>
          <a:bodyPr/>
          <a:lstStyle/>
          <a:p>
            <a:pPr>
              <a:defRPr/>
            </a:pPr>
            <a:r>
              <a:rPr lang="en-US" sz="1400" smtClean="0">
                <a:solidFill>
                  <a:srgbClr val="000000"/>
                </a:solidFill>
              </a:rPr>
              <a:t>ATLAS HGTD - ALTIROC ASIC -TWEPP 2019</a:t>
            </a:r>
            <a:endParaRPr lang="en-US" sz="1400" dirty="0">
              <a:solidFill>
                <a:srgbClr val="000000"/>
              </a:solidFill>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429" y="1377335"/>
            <a:ext cx="5260894" cy="345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7"/>
          <p:cNvSpPr txBox="1">
            <a:spLocks noChangeArrowheads="1"/>
          </p:cNvSpPr>
          <p:nvPr/>
        </p:nvSpPr>
        <p:spPr bwMode="auto">
          <a:xfrm>
            <a:off x="178708" y="1047256"/>
            <a:ext cx="4760076" cy="369332"/>
          </a:xfrm>
          <a:prstGeom prst="rect">
            <a:avLst/>
          </a:prstGeom>
          <a:noFill/>
          <a:ln w="9525">
            <a:noFill/>
            <a:miter lim="800000"/>
            <a:headEnd/>
            <a:tailEnd/>
          </a:ln>
        </p:spPr>
        <p:txBody>
          <a:bodyPr wrap="square">
            <a:spAutoFit/>
          </a:bodyPr>
          <a:lstStyle/>
          <a:p>
            <a:pPr algn="just"/>
            <a:r>
              <a:rPr lang="en-US" b="1" dirty="0" smtClean="0">
                <a:latin typeface="Calibri" panose="020F0502020204030204" pitchFamily="34" charset="0"/>
              </a:rPr>
              <a:t>Differential Shunt-Capacitor Delay Cell:</a:t>
            </a:r>
            <a:endParaRPr lang="en-US" b="1" dirty="0">
              <a:latin typeface="Calibri" panose="020F0502020204030204" pitchFamily="34" charset="0"/>
            </a:endParaRP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2382" y="1579529"/>
            <a:ext cx="6761269" cy="325511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7"/>
          <p:cNvSpPr txBox="1">
            <a:spLocks noChangeArrowheads="1"/>
          </p:cNvSpPr>
          <p:nvPr/>
        </p:nvSpPr>
        <p:spPr bwMode="auto">
          <a:xfrm>
            <a:off x="254997" y="4905752"/>
            <a:ext cx="8991600" cy="1569660"/>
          </a:xfrm>
          <a:prstGeom prst="rect">
            <a:avLst/>
          </a:prstGeom>
          <a:noFill/>
          <a:ln w="9525">
            <a:noFill/>
            <a:miter lim="800000"/>
            <a:headEnd/>
            <a:tailEnd/>
          </a:ln>
        </p:spPr>
        <p:txBody>
          <a:bodyPr wrap="square">
            <a:spAutoFit/>
          </a:bodyPr>
          <a:lstStyle/>
          <a:p>
            <a:pPr marL="455613" lvl="1" indent="-285750" algn="just">
              <a:buClr>
                <a:srgbClr val="A4001D"/>
              </a:buClr>
              <a:buFont typeface="Arial" panose="020B0604020202020204" pitchFamily="34" charset="0"/>
              <a:buChar char="•"/>
            </a:pPr>
            <a:r>
              <a:rPr lang="en-US" sz="1200" dirty="0" smtClean="0">
                <a:solidFill>
                  <a:srgbClr val="000000"/>
                </a:solidFill>
                <a:latin typeface="Calibri" panose="020F0502020204030204" pitchFamily="34" charset="0"/>
              </a:rPr>
              <a:t>Differential architecture: reduced jitter and improved supply noise rejection.</a:t>
            </a:r>
          </a:p>
          <a:p>
            <a:pPr marL="455613" lvl="1" indent="-285750" algn="just">
              <a:buClr>
                <a:srgbClr val="A4001D"/>
              </a:buClr>
              <a:buFont typeface="Arial" panose="020B0604020202020204" pitchFamily="34" charset="0"/>
              <a:buChar char="•"/>
            </a:pPr>
            <a:r>
              <a:rPr lang="en-US" sz="1200" dirty="0">
                <a:solidFill>
                  <a:srgbClr val="000000"/>
                </a:solidFill>
                <a:latin typeface="Calibri" panose="020F0502020204030204" pitchFamily="34" charset="0"/>
              </a:rPr>
              <a:t>Additional source transistors for supply noise rejection</a:t>
            </a:r>
            <a:r>
              <a:rPr lang="en-US" sz="1200" dirty="0" smtClean="0">
                <a:solidFill>
                  <a:srgbClr val="000000"/>
                </a:solidFill>
                <a:latin typeface="Calibri" panose="020F0502020204030204" pitchFamily="34" charset="0"/>
              </a:rPr>
              <a:t>.</a:t>
            </a:r>
          </a:p>
          <a:p>
            <a:pPr marL="455613" lvl="1" indent="-285750" algn="just">
              <a:buClr>
                <a:srgbClr val="A4001D"/>
              </a:buClr>
              <a:buFont typeface="Arial" panose="020B0604020202020204" pitchFamily="34" charset="0"/>
              <a:buChar char="•"/>
            </a:pPr>
            <a:r>
              <a:rPr lang="en-US" sz="1200" dirty="0" smtClean="0">
                <a:solidFill>
                  <a:srgbClr val="000000"/>
                </a:solidFill>
                <a:latin typeface="Calibri" panose="020F0502020204030204" pitchFamily="34" charset="0"/>
              </a:rPr>
              <a:t>Compared </a:t>
            </a:r>
            <a:r>
              <a:rPr lang="en-US" sz="1200" dirty="0">
                <a:solidFill>
                  <a:srgbClr val="000000"/>
                </a:solidFill>
                <a:latin typeface="Calibri" panose="020F0502020204030204" pitchFamily="34" charset="0"/>
              </a:rPr>
              <a:t>to Current-Starved approach, the Shunt-Capacitor approach guarantees a more contained and linear Voltage-Delay characteristic with benefit of reducing jitter due to control voltage </a:t>
            </a:r>
            <a:r>
              <a:rPr lang="en-US" sz="1200" dirty="0" smtClean="0">
                <a:solidFill>
                  <a:srgbClr val="000000"/>
                </a:solidFill>
                <a:latin typeface="Calibri" panose="020F0502020204030204" pitchFamily="34" charset="0"/>
              </a:rPr>
              <a:t>noise and ripple.</a:t>
            </a:r>
          </a:p>
          <a:p>
            <a:pPr marL="455613" lvl="1" indent="-285750" algn="just">
              <a:buClr>
                <a:srgbClr val="A4001D"/>
              </a:buClr>
              <a:buFont typeface="Arial" panose="020B0604020202020204" pitchFamily="34" charset="0"/>
              <a:buChar char="•"/>
            </a:pPr>
            <a:r>
              <a:rPr lang="en-US" sz="1200" dirty="0" smtClean="0">
                <a:solidFill>
                  <a:srgbClr val="000000"/>
                </a:solidFill>
                <a:latin typeface="Calibri" panose="020F0502020204030204" pitchFamily="34" charset="0"/>
              </a:rPr>
              <a:t>The </a:t>
            </a:r>
            <a:r>
              <a:rPr lang="en-US" sz="1200" dirty="0">
                <a:solidFill>
                  <a:srgbClr val="000000"/>
                </a:solidFill>
                <a:latin typeface="Calibri" panose="020F0502020204030204" pitchFamily="34" charset="0"/>
              </a:rPr>
              <a:t>MOS diodes in parallel to MOS capacitors prevent leakage currents from altering the capacitor voltage, thus improving delay accuracy. </a:t>
            </a:r>
            <a:endParaRPr lang="en-US" sz="1200" dirty="0" smtClean="0">
              <a:solidFill>
                <a:srgbClr val="000000"/>
              </a:solidFill>
              <a:latin typeface="Calibri" panose="020F0502020204030204" pitchFamily="34" charset="0"/>
            </a:endParaRPr>
          </a:p>
          <a:p>
            <a:pPr marL="455613" lvl="1" indent="-285750" algn="just">
              <a:buClr>
                <a:srgbClr val="A4001D"/>
              </a:buClr>
              <a:buFont typeface="Arial" panose="020B0604020202020204" pitchFamily="34" charset="0"/>
              <a:buChar char="•"/>
            </a:pPr>
            <a:r>
              <a:rPr lang="en-US" sz="1200" dirty="0" smtClean="0">
                <a:solidFill>
                  <a:srgbClr val="000000"/>
                </a:solidFill>
                <a:latin typeface="Calibri" panose="020F0502020204030204" pitchFamily="34" charset="0"/>
              </a:rPr>
              <a:t>Additional delay-control transistors for trimming/calibration purposes.</a:t>
            </a:r>
            <a:endParaRPr lang="en-US" sz="1200" dirty="0">
              <a:solidFill>
                <a:srgbClr val="000000"/>
              </a:solidFill>
              <a:latin typeface="Calibri" panose="020F0502020204030204" pitchFamily="34" charset="0"/>
            </a:endParaRPr>
          </a:p>
          <a:p>
            <a:pPr marL="455613" lvl="1" indent="-285750" algn="just">
              <a:buClr>
                <a:srgbClr val="A4001D"/>
              </a:buClr>
              <a:buFont typeface="Arial" panose="020B0604020202020204" pitchFamily="34" charset="0"/>
              <a:buChar char="•"/>
            </a:pPr>
            <a:r>
              <a:rPr lang="en-US" sz="1200" dirty="0">
                <a:solidFill>
                  <a:srgbClr val="000000"/>
                </a:solidFill>
                <a:latin typeface="Calibri" panose="020F0502020204030204" pitchFamily="34" charset="0"/>
              </a:rPr>
              <a:t>Separate buffered outputs for time measurement operations. </a:t>
            </a:r>
          </a:p>
        </p:txBody>
      </p:sp>
    </p:spTree>
    <p:extLst>
      <p:ext uri="{BB962C8B-B14F-4D97-AF65-F5344CB8AC3E}">
        <p14:creationId xmlns:p14="http://schemas.microsoft.com/office/powerpoint/2010/main" val="17142966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8526" y="4700752"/>
            <a:ext cx="3543300" cy="1547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ormAutofit fontScale="90000"/>
          </a:bodyPr>
          <a:lstStyle/>
          <a:p>
            <a:r>
              <a:rPr lang="en-US" dirty="0" smtClean="0">
                <a:solidFill>
                  <a:srgbClr val="C00000"/>
                </a:solidFill>
                <a:latin typeface="Calibri" panose="020F0502020204030204" pitchFamily="34" charset="0"/>
              </a:rPr>
              <a:t>Local FIFO 19x400 (SRAM)</a:t>
            </a:r>
            <a:endParaRPr lang="en-US" dirty="0">
              <a:solidFill>
                <a:srgbClr val="C00000"/>
              </a:solidFill>
              <a:latin typeface="Calibri" panose="020F0502020204030204" pitchFamily="34" charset="0"/>
            </a:endParaRPr>
          </a:p>
        </p:txBody>
      </p:sp>
      <p:sp>
        <p:nvSpPr>
          <p:cNvPr id="286" name="Slide Number Placeholder 3"/>
          <p:cNvSpPr>
            <a:spLocks noGrp="1"/>
          </p:cNvSpPr>
          <p:nvPr>
            <p:ph type="sldNum" sz="quarter" idx="4294967295"/>
          </p:nvPr>
        </p:nvSpPr>
        <p:spPr bwMode="auto">
          <a:xfrm>
            <a:off x="10090150" y="6318250"/>
            <a:ext cx="319088" cy="539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120000"/>
              </a:lnSpc>
              <a:spcAft>
                <a:spcPts val="300"/>
              </a:spcAft>
              <a:buClr>
                <a:schemeClr val="tx1"/>
              </a:buClr>
              <a:buFont typeface="Arial" pitchFamily="34" charset="0"/>
              <a:defRPr sz="2400">
                <a:solidFill>
                  <a:schemeClr val="tx1"/>
                </a:solidFill>
                <a:latin typeface="Arial" pitchFamily="34" charset="0"/>
                <a:cs typeface="Arial" pitchFamily="34" charset="0"/>
              </a:defRPr>
            </a:lvl1pPr>
            <a:lvl2pPr marL="742950" indent="-285750" eaLnBrk="0" hangingPunct="0">
              <a:lnSpc>
                <a:spcPct val="120000"/>
              </a:lnSpc>
              <a:buClr>
                <a:schemeClr val="bg2"/>
              </a:buClr>
              <a:buSzPct val="100000"/>
              <a:buFont typeface="Arial" pitchFamily="34" charset="0"/>
              <a:buChar char="•"/>
              <a:defRPr sz="2200">
                <a:solidFill>
                  <a:schemeClr val="tx1"/>
                </a:solidFill>
                <a:latin typeface="Arial" pitchFamily="34" charset="0"/>
                <a:cs typeface="Arial" pitchFamily="34" charset="0"/>
              </a:defRPr>
            </a:lvl2pPr>
            <a:lvl3pPr marL="1143000" indent="-228600" eaLnBrk="0" hangingPunct="0">
              <a:lnSpc>
                <a:spcPct val="120000"/>
              </a:lnSpc>
              <a:buClr>
                <a:schemeClr val="bg2"/>
              </a:buClr>
              <a:buSzPct val="100000"/>
              <a:buFont typeface="Arial" pitchFamily="34" charset="0"/>
              <a:buChar char="-"/>
              <a:defRPr sz="2000">
                <a:solidFill>
                  <a:schemeClr val="tx1"/>
                </a:solidFill>
                <a:latin typeface="Arial" pitchFamily="34" charset="0"/>
                <a:cs typeface="Arial" pitchFamily="34" charset="0"/>
              </a:defRPr>
            </a:lvl3pPr>
            <a:lvl4pPr marL="1600200" indent="-228600" eaLnBrk="0" hangingPunct="0">
              <a:lnSpc>
                <a:spcPct val="120000"/>
              </a:lnSpc>
              <a:buClr>
                <a:schemeClr val="bg2"/>
              </a:buClr>
              <a:buSzPct val="100000"/>
              <a:buFont typeface="Arial" pitchFamily="34" charset="0"/>
              <a:buChar char="•"/>
              <a:defRPr>
                <a:solidFill>
                  <a:schemeClr val="tx1"/>
                </a:solidFill>
                <a:latin typeface="Arial" pitchFamily="34" charset="0"/>
                <a:cs typeface="Arial" pitchFamily="34" charset="0"/>
              </a:defRPr>
            </a:lvl4pPr>
            <a:lvl5pPr marL="2057400" indent="-228600" eaLnBrk="0" hangingPunct="0">
              <a:lnSpc>
                <a:spcPct val="120000"/>
              </a:lnSpc>
              <a:buClr>
                <a:schemeClr val="bg2"/>
              </a:buClr>
              <a:buSzPct val="100000"/>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lnSpc>
                <a:spcPct val="120000"/>
              </a:lnSpc>
              <a:spcBef>
                <a:spcPct val="0"/>
              </a:spcBef>
              <a:spcAft>
                <a:spcPct val="0"/>
              </a:spcAft>
              <a:buClr>
                <a:schemeClr val="bg2"/>
              </a:buClr>
              <a:buSzPct val="100000"/>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lnSpc>
                <a:spcPct val="120000"/>
              </a:lnSpc>
              <a:spcBef>
                <a:spcPct val="0"/>
              </a:spcBef>
              <a:spcAft>
                <a:spcPct val="0"/>
              </a:spcAft>
              <a:buClr>
                <a:schemeClr val="bg2"/>
              </a:buClr>
              <a:buSzPct val="100000"/>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lnSpc>
                <a:spcPct val="120000"/>
              </a:lnSpc>
              <a:spcBef>
                <a:spcPct val="0"/>
              </a:spcBef>
              <a:spcAft>
                <a:spcPct val="0"/>
              </a:spcAft>
              <a:buClr>
                <a:schemeClr val="bg2"/>
              </a:buClr>
              <a:buSzPct val="100000"/>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lnSpc>
                <a:spcPct val="120000"/>
              </a:lnSpc>
              <a:spcBef>
                <a:spcPct val="0"/>
              </a:spcBef>
              <a:spcAft>
                <a:spcPct val="0"/>
              </a:spcAft>
              <a:buClr>
                <a:schemeClr val="bg2"/>
              </a:buClr>
              <a:buSzPct val="100000"/>
              <a:buFont typeface="Arial" pitchFamily="34" charset="0"/>
              <a:buChar char="-"/>
              <a:defRPr sz="1600">
                <a:solidFill>
                  <a:schemeClr val="tx1"/>
                </a:solidFill>
                <a:latin typeface="Arial" pitchFamily="34" charset="0"/>
                <a:cs typeface="Arial" pitchFamily="34" charset="0"/>
              </a:defRPr>
            </a:lvl9pPr>
          </a:lstStyle>
          <a:p>
            <a:pPr eaLnBrk="1" fontAlgn="base" hangingPunct="1">
              <a:lnSpc>
                <a:spcPct val="100000"/>
              </a:lnSpc>
              <a:spcBef>
                <a:spcPct val="0"/>
              </a:spcBef>
              <a:spcAft>
                <a:spcPct val="0"/>
              </a:spcAft>
              <a:buClrTx/>
              <a:buFontTx/>
              <a:buNone/>
            </a:pPr>
            <a:fld id="{54DAFCFC-D671-4349-9429-1AB63267BBA7}" type="slidenum">
              <a:rPr lang="en-US" altLang="en-US" sz="1100"/>
              <a:pPr eaLnBrk="1" fontAlgn="base" hangingPunct="1">
                <a:lnSpc>
                  <a:spcPct val="100000"/>
                </a:lnSpc>
                <a:spcBef>
                  <a:spcPct val="0"/>
                </a:spcBef>
                <a:spcAft>
                  <a:spcPct val="0"/>
                </a:spcAft>
                <a:buClrTx/>
                <a:buFontTx/>
                <a:buNone/>
              </a:pPr>
              <a:t>27</a:t>
            </a:fld>
            <a:endParaRPr lang="en-US" altLang="en-US" sz="1100" dirty="0"/>
          </a:p>
        </p:txBody>
      </p:sp>
      <p:pic>
        <p:nvPicPr>
          <p:cNvPr id="2050" name="Picture 2" descr="C:\Users\markovic\Desktop\Jetfinder Presentation\Figures\SRAM_cell_10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6752" y="1752600"/>
            <a:ext cx="3632486" cy="1981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6700552" y="1337846"/>
            <a:ext cx="3784372" cy="338554"/>
          </a:xfrm>
          <a:prstGeom prst="rect">
            <a:avLst/>
          </a:prstGeom>
          <a:noFill/>
          <a:ln w="9525">
            <a:noFill/>
            <a:miter lim="800000"/>
            <a:headEnd/>
            <a:tailEnd/>
          </a:ln>
        </p:spPr>
        <p:txBody>
          <a:bodyPr wrap="square">
            <a:spAutoFit/>
          </a:bodyPr>
          <a:lstStyle/>
          <a:p>
            <a:pPr algn="just"/>
            <a:r>
              <a:rPr lang="en-US" sz="1600" dirty="0">
                <a:solidFill>
                  <a:srgbClr val="C00000"/>
                </a:solidFill>
                <a:latin typeface="Calibri" panose="020F0502020204030204" pitchFamily="34" charset="0"/>
              </a:rPr>
              <a:t>SRAM Cell (10T configuration):</a:t>
            </a:r>
            <a:endParaRPr lang="en-US" sz="1600" dirty="0">
              <a:latin typeface="Calibri" panose="020F0502020204030204" pitchFamily="34" charset="0"/>
            </a:endParaRPr>
          </a:p>
        </p:txBody>
      </p:sp>
      <p:sp>
        <p:nvSpPr>
          <p:cNvPr id="9" name="Rounded Rectangle 8"/>
          <p:cNvSpPr/>
          <p:nvPr/>
        </p:nvSpPr>
        <p:spPr>
          <a:xfrm>
            <a:off x="7843552" y="1981200"/>
            <a:ext cx="1447800" cy="1295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bwMode="auto">
          <a:xfrm rot="5400000">
            <a:off x="8425838" y="3075314"/>
            <a:ext cx="310319" cy="712893"/>
          </a:xfrm>
          <a:prstGeom prst="rightArrow">
            <a:avLst/>
          </a:prstGeom>
          <a:solidFill>
            <a:srgbClr val="A4001D"/>
          </a:solidFill>
          <a:ln w="9525" cap="flat" cmpd="sng" algn="ctr">
            <a:solidFill>
              <a:srgbClr val="A400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389438" fontAlgn="base">
              <a:spcBef>
                <a:spcPct val="0"/>
              </a:spcBef>
              <a:spcAft>
                <a:spcPct val="0"/>
              </a:spcAft>
            </a:pPr>
            <a:endParaRPr lang="en-US" sz="4800">
              <a:latin typeface="Verdana" pitchFamily="34" charset="0"/>
            </a:endParaRPr>
          </a:p>
        </p:txBody>
      </p:sp>
      <p:sp>
        <p:nvSpPr>
          <p:cNvPr id="11" name="TextBox 7"/>
          <p:cNvSpPr txBox="1">
            <a:spLocks noChangeArrowheads="1"/>
          </p:cNvSpPr>
          <p:nvPr/>
        </p:nvSpPr>
        <p:spPr bwMode="auto">
          <a:xfrm>
            <a:off x="7857098" y="3581401"/>
            <a:ext cx="1434254" cy="461665"/>
          </a:xfrm>
          <a:prstGeom prst="rect">
            <a:avLst/>
          </a:prstGeom>
          <a:noFill/>
          <a:ln w="9525">
            <a:noFill/>
            <a:miter lim="800000"/>
            <a:headEnd/>
            <a:tailEnd/>
          </a:ln>
        </p:spPr>
        <p:txBody>
          <a:bodyPr wrap="square">
            <a:spAutoFit/>
          </a:bodyPr>
          <a:lstStyle/>
          <a:p>
            <a:pPr algn="ctr"/>
            <a:r>
              <a:rPr lang="en-US" sz="1200" dirty="0">
                <a:solidFill>
                  <a:srgbClr val="000000"/>
                </a:solidFill>
                <a:latin typeface="Calibri" panose="020F0502020204030204" pitchFamily="34" charset="0"/>
              </a:rPr>
              <a:t>Standard 6T cell Configuration</a:t>
            </a:r>
          </a:p>
        </p:txBody>
      </p:sp>
      <p:sp>
        <p:nvSpPr>
          <p:cNvPr id="12" name="Rounded Rectangle 11"/>
          <p:cNvSpPr/>
          <p:nvPr/>
        </p:nvSpPr>
        <p:spPr>
          <a:xfrm>
            <a:off x="6852952" y="2450685"/>
            <a:ext cx="871538" cy="10191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9443752" y="2443919"/>
            <a:ext cx="871538" cy="10191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7"/>
          <p:cNvSpPr txBox="1">
            <a:spLocks noChangeArrowheads="1"/>
          </p:cNvSpPr>
          <p:nvPr/>
        </p:nvSpPr>
        <p:spPr bwMode="auto">
          <a:xfrm>
            <a:off x="6852952" y="4114801"/>
            <a:ext cx="3810000" cy="461665"/>
          </a:xfrm>
          <a:prstGeom prst="rect">
            <a:avLst/>
          </a:prstGeom>
          <a:noFill/>
          <a:ln w="9525">
            <a:noFill/>
            <a:miter lim="800000"/>
            <a:headEnd/>
            <a:tailEnd/>
          </a:ln>
        </p:spPr>
        <p:txBody>
          <a:bodyPr wrap="square">
            <a:spAutoFit/>
          </a:bodyPr>
          <a:lstStyle/>
          <a:p>
            <a:r>
              <a:rPr lang="en-US" sz="1200" dirty="0">
                <a:solidFill>
                  <a:srgbClr val="000000"/>
                </a:solidFill>
                <a:latin typeface="Calibri" panose="020F0502020204030204" pitchFamily="34" charset="0"/>
              </a:rPr>
              <a:t>Additional buffers in order to allow for simultaneous Read/Write operation within the same clock period. </a:t>
            </a:r>
          </a:p>
        </p:txBody>
      </p:sp>
      <p:sp>
        <p:nvSpPr>
          <p:cNvPr id="16" name="Right Arrow 15"/>
          <p:cNvSpPr/>
          <p:nvPr/>
        </p:nvSpPr>
        <p:spPr bwMode="auto">
          <a:xfrm rot="5400000">
            <a:off x="6960369" y="3438644"/>
            <a:ext cx="650460" cy="712893"/>
          </a:xfrm>
          <a:prstGeom prst="rightArrow">
            <a:avLst>
              <a:gd name="adj1" fmla="val 50000"/>
              <a:gd name="adj2" fmla="val 26570"/>
            </a:avLst>
          </a:prstGeom>
          <a:solidFill>
            <a:srgbClr val="A4001D"/>
          </a:solidFill>
          <a:ln w="9525" cap="flat" cmpd="sng" algn="ctr">
            <a:solidFill>
              <a:srgbClr val="A400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389438" fontAlgn="base">
              <a:spcBef>
                <a:spcPct val="0"/>
              </a:spcBef>
              <a:spcAft>
                <a:spcPct val="0"/>
              </a:spcAft>
            </a:pPr>
            <a:endParaRPr lang="en-US" sz="4800">
              <a:latin typeface="Verdana" pitchFamily="34" charset="0"/>
            </a:endParaRPr>
          </a:p>
        </p:txBody>
      </p:sp>
      <p:sp>
        <p:nvSpPr>
          <p:cNvPr id="17" name="Right Arrow 16"/>
          <p:cNvSpPr/>
          <p:nvPr/>
        </p:nvSpPr>
        <p:spPr bwMode="auto">
          <a:xfrm rot="5400000">
            <a:off x="9551169" y="3433124"/>
            <a:ext cx="650460" cy="712893"/>
          </a:xfrm>
          <a:prstGeom prst="rightArrow">
            <a:avLst>
              <a:gd name="adj1" fmla="val 50000"/>
              <a:gd name="adj2" fmla="val 26570"/>
            </a:avLst>
          </a:prstGeom>
          <a:solidFill>
            <a:srgbClr val="A4001D"/>
          </a:solidFill>
          <a:ln w="9525" cap="flat" cmpd="sng" algn="ctr">
            <a:solidFill>
              <a:srgbClr val="A400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389438" fontAlgn="base">
              <a:spcBef>
                <a:spcPct val="0"/>
              </a:spcBef>
              <a:spcAft>
                <a:spcPct val="0"/>
              </a:spcAft>
            </a:pPr>
            <a:endParaRPr lang="en-US" sz="4800">
              <a:latin typeface="Verdana" pitchFamily="34" charset="0"/>
            </a:endParaRPr>
          </a:p>
        </p:txBody>
      </p:sp>
      <p:sp>
        <p:nvSpPr>
          <p:cNvPr id="18" name="Rectangle 17"/>
          <p:cNvSpPr/>
          <p:nvPr/>
        </p:nvSpPr>
        <p:spPr>
          <a:xfrm>
            <a:off x="7126122" y="6172201"/>
            <a:ext cx="2882660" cy="461665"/>
          </a:xfrm>
          <a:prstGeom prst="rect">
            <a:avLst/>
          </a:prstGeom>
        </p:spPr>
        <p:txBody>
          <a:bodyPr wrap="square">
            <a:spAutoFit/>
          </a:bodyPr>
          <a:lstStyle/>
          <a:p>
            <a:r>
              <a:rPr lang="en-US" sz="1200" dirty="0">
                <a:latin typeface="Calibri" panose="020F0502020204030204" pitchFamily="34" charset="0"/>
              </a:rPr>
              <a:t>Dimensions:</a:t>
            </a:r>
          </a:p>
          <a:p>
            <a:r>
              <a:rPr lang="en-US" sz="1200" dirty="0">
                <a:latin typeface="Calibri" panose="020F0502020204030204" pitchFamily="34" charset="0"/>
              </a:rPr>
              <a:t>6.57um x 2.18um = 14.3226um^2</a:t>
            </a:r>
            <a:endParaRPr lang="nl-NL" sz="1200" dirty="0">
              <a:latin typeface="Calibri" panose="020F0502020204030204" pitchFamily="34" charset="0"/>
            </a:endParaRPr>
          </a:p>
        </p:txBody>
      </p:sp>
      <p:pic>
        <p:nvPicPr>
          <p:cNvPr id="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586"/>
          <a:stretch/>
        </p:blipFill>
        <p:spPr bwMode="auto">
          <a:xfrm>
            <a:off x="1828800" y="1659524"/>
            <a:ext cx="896072" cy="5046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a:spLocks noChangeArrowheads="1"/>
          </p:cNvSpPr>
          <p:nvPr/>
        </p:nvSpPr>
        <p:spPr bwMode="auto">
          <a:xfrm>
            <a:off x="1676400" y="1295400"/>
            <a:ext cx="3784372" cy="338554"/>
          </a:xfrm>
          <a:prstGeom prst="rect">
            <a:avLst/>
          </a:prstGeom>
          <a:noFill/>
          <a:ln w="9525">
            <a:noFill/>
            <a:miter lim="800000"/>
            <a:headEnd/>
            <a:tailEnd/>
          </a:ln>
        </p:spPr>
        <p:txBody>
          <a:bodyPr wrap="square">
            <a:spAutoFit/>
          </a:bodyPr>
          <a:lstStyle/>
          <a:p>
            <a:pPr algn="just"/>
            <a:r>
              <a:rPr lang="en-US" sz="1600" dirty="0" smtClean="0">
                <a:solidFill>
                  <a:srgbClr val="C00000"/>
                </a:solidFill>
                <a:latin typeface="Calibri" panose="020F0502020204030204" pitchFamily="34" charset="0"/>
              </a:rPr>
              <a:t>Layout:</a:t>
            </a:r>
            <a:endParaRPr lang="en-US" sz="1600" dirty="0">
              <a:latin typeface="Calibri" panose="020F0502020204030204" pitchFamily="34" charset="0"/>
            </a:endParaRPr>
          </a:p>
        </p:txBody>
      </p:sp>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4425175"/>
            <a:ext cx="2667000" cy="2128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146971" y="5385380"/>
            <a:ext cx="309563" cy="3571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23" name="Straight Arrow Connector 22"/>
          <p:cNvCxnSpPr>
            <a:stCxn id="22" idx="3"/>
          </p:cNvCxnSpPr>
          <p:nvPr/>
        </p:nvCxnSpPr>
        <p:spPr>
          <a:xfrm>
            <a:off x="2456534" y="5563953"/>
            <a:ext cx="51526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971800" y="4425176"/>
            <a:ext cx="2667000" cy="2128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7" name="Rectangle 26"/>
          <p:cNvSpPr/>
          <p:nvPr/>
        </p:nvSpPr>
        <p:spPr>
          <a:xfrm>
            <a:off x="4305301" y="5396257"/>
            <a:ext cx="614540" cy="229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8" name="Rectangle 27"/>
          <p:cNvSpPr/>
          <p:nvPr/>
        </p:nvSpPr>
        <p:spPr>
          <a:xfrm>
            <a:off x="6776752" y="4648201"/>
            <a:ext cx="3632486" cy="20573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29" name="Straight Arrow Connector 28"/>
          <p:cNvCxnSpPr>
            <a:stCxn id="27" idx="3"/>
          </p:cNvCxnSpPr>
          <p:nvPr/>
        </p:nvCxnSpPr>
        <p:spPr>
          <a:xfrm flipV="1">
            <a:off x="4919842" y="5511188"/>
            <a:ext cx="1780711"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7"/>
          <p:cNvSpPr txBox="1">
            <a:spLocks noChangeArrowheads="1"/>
          </p:cNvSpPr>
          <p:nvPr/>
        </p:nvSpPr>
        <p:spPr bwMode="auto">
          <a:xfrm>
            <a:off x="3031664" y="1559888"/>
            <a:ext cx="2929169" cy="2800767"/>
          </a:xfrm>
          <a:prstGeom prst="rect">
            <a:avLst/>
          </a:prstGeom>
          <a:noFill/>
          <a:ln w="9525">
            <a:noFill/>
            <a:miter lim="800000"/>
            <a:headEnd/>
            <a:tailEnd/>
          </a:ln>
        </p:spPr>
        <p:txBody>
          <a:bodyPr wrap="square">
            <a:spAutoFit/>
          </a:bodyPr>
          <a:lstStyle/>
          <a:p>
            <a:r>
              <a:rPr lang="en-US" sz="1600" dirty="0">
                <a:solidFill>
                  <a:srgbClr val="000000"/>
                </a:solidFill>
                <a:latin typeface="Calibri" panose="020F0502020204030204" pitchFamily="34" charset="0"/>
              </a:rPr>
              <a:t>SRAM word length: 19bits</a:t>
            </a:r>
          </a:p>
          <a:p>
            <a:pPr marL="628650" lvl="1" indent="-171450">
              <a:buFont typeface="Arial" panose="020B0604020202020204" pitchFamily="34" charset="0"/>
              <a:buChar char="•"/>
            </a:pPr>
            <a:r>
              <a:rPr lang="en-US" sz="1600" dirty="0">
                <a:solidFill>
                  <a:srgbClr val="000000"/>
                </a:solidFill>
                <a:latin typeface="Calibri" panose="020F0502020204030204" pitchFamily="34" charset="0"/>
              </a:rPr>
              <a:t>1 HIT bit</a:t>
            </a:r>
          </a:p>
          <a:p>
            <a:pPr marL="628650" lvl="1" indent="-171450">
              <a:buFont typeface="Arial" panose="020B0604020202020204" pitchFamily="34" charset="0"/>
              <a:buChar char="•"/>
            </a:pPr>
            <a:r>
              <a:rPr lang="en-US" sz="1600" dirty="0">
                <a:solidFill>
                  <a:srgbClr val="000000"/>
                </a:solidFill>
                <a:latin typeface="Calibri" panose="020F0502020204030204" pitchFamily="34" charset="0"/>
              </a:rPr>
              <a:t>7 TOA bits</a:t>
            </a:r>
          </a:p>
          <a:p>
            <a:pPr marL="628650" lvl="1" indent="-171450">
              <a:buFont typeface="Arial" panose="020B0604020202020204" pitchFamily="34" charset="0"/>
              <a:buChar char="•"/>
            </a:pPr>
            <a:r>
              <a:rPr lang="en-US" sz="1600" dirty="0">
                <a:solidFill>
                  <a:srgbClr val="000000"/>
                </a:solidFill>
                <a:latin typeface="Calibri" panose="020F0502020204030204" pitchFamily="34" charset="0"/>
              </a:rPr>
              <a:t>9 TOT bits</a:t>
            </a:r>
          </a:p>
          <a:p>
            <a:pPr marL="628650" lvl="1" indent="-171450">
              <a:buFont typeface="Arial" panose="020B0604020202020204" pitchFamily="34" charset="0"/>
              <a:buChar char="•"/>
            </a:pPr>
            <a:r>
              <a:rPr lang="en-US" sz="1600" dirty="0">
                <a:solidFill>
                  <a:srgbClr val="000000"/>
                </a:solidFill>
                <a:latin typeface="Calibri" panose="020F0502020204030204" pitchFamily="34" charset="0"/>
              </a:rPr>
              <a:t>2 extra debugging bits:</a:t>
            </a:r>
          </a:p>
          <a:p>
            <a:pPr marL="1085850" lvl="2" indent="-171450">
              <a:buFont typeface="Arial" panose="020B0604020202020204" pitchFamily="34" charset="0"/>
              <a:buChar char="•"/>
            </a:pPr>
            <a:r>
              <a:rPr lang="en-US" sz="1600" dirty="0">
                <a:solidFill>
                  <a:srgbClr val="000000"/>
                </a:solidFill>
                <a:latin typeface="Calibri" panose="020F0502020204030204" pitchFamily="34" charset="0"/>
              </a:rPr>
              <a:t>TOA overflow bit</a:t>
            </a:r>
          </a:p>
          <a:p>
            <a:pPr marL="1085850" lvl="2" indent="-171450">
              <a:buFont typeface="Arial" panose="020B0604020202020204" pitchFamily="34" charset="0"/>
              <a:buChar char="•"/>
            </a:pPr>
            <a:r>
              <a:rPr lang="en-US" sz="1600" dirty="0">
                <a:solidFill>
                  <a:srgbClr val="000000"/>
                </a:solidFill>
                <a:latin typeface="Calibri" panose="020F0502020204030204" pitchFamily="34" charset="0"/>
              </a:rPr>
              <a:t>1 extra Vernier TDC bit for TOT measurement</a:t>
            </a:r>
          </a:p>
          <a:p>
            <a:endParaRPr lang="en-US" sz="1600" dirty="0">
              <a:solidFill>
                <a:srgbClr val="000000"/>
              </a:solidFill>
              <a:latin typeface="Calibri" panose="020F0502020204030204" pitchFamily="34" charset="0"/>
            </a:endParaRPr>
          </a:p>
          <a:p>
            <a:r>
              <a:rPr lang="en-US" sz="1600" dirty="0">
                <a:solidFill>
                  <a:srgbClr val="000000"/>
                </a:solidFill>
                <a:latin typeface="Calibri" panose="020F0502020204030204" pitchFamily="34" charset="0"/>
              </a:rPr>
              <a:t>SRAM depth: 400 (10µs data)</a:t>
            </a:r>
          </a:p>
        </p:txBody>
      </p:sp>
    </p:spTree>
    <p:extLst>
      <p:ext uri="{BB962C8B-B14F-4D97-AF65-F5344CB8AC3E}">
        <p14:creationId xmlns:p14="http://schemas.microsoft.com/office/powerpoint/2010/main" val="40102428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latin typeface="Arial" charset="0"/>
                <a:cs typeface="Arial" charset="0"/>
              </a:rPr>
              <a:t>ALTIROC1: jitter and </a:t>
            </a:r>
            <a:r>
              <a:rPr lang="en-US" altLang="en-US" dirty="0" err="1">
                <a:latin typeface="Arial" charset="0"/>
                <a:cs typeface="Arial" charset="0"/>
              </a:rPr>
              <a:t>out_pa</a:t>
            </a:r>
            <a:r>
              <a:rPr lang="en-US" altLang="en-US" dirty="0">
                <a:latin typeface="Arial" charset="0"/>
                <a:cs typeface="Arial" charset="0"/>
              </a:rPr>
              <a:t> amplitude vs Cd Vth = 1 </a:t>
            </a:r>
            <a:r>
              <a:rPr lang="en-US" altLang="en-US" dirty="0" err="1">
                <a:latin typeface="Arial" charset="0"/>
                <a:cs typeface="Arial" charset="0"/>
              </a:rPr>
              <a:t>fC</a:t>
            </a:r>
            <a:endParaRPr lang="en-US" altLang="en-US" dirty="0">
              <a:latin typeface="Arial" charset="0"/>
              <a:cs typeface="Arial" charset="0"/>
            </a:endParaRP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28</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6" name="Image 5"/>
          <p:cNvPicPr>
            <a:picLocks noChangeAspect="1"/>
          </p:cNvPicPr>
          <p:nvPr/>
        </p:nvPicPr>
        <p:blipFill>
          <a:blip r:embed="rId3"/>
          <a:stretch>
            <a:fillRect/>
          </a:stretch>
        </p:blipFill>
        <p:spPr>
          <a:xfrm>
            <a:off x="464161" y="1196723"/>
            <a:ext cx="7969066" cy="5258305"/>
          </a:xfrm>
          <a:prstGeom prst="rect">
            <a:avLst/>
          </a:prstGeom>
        </p:spPr>
      </p:pic>
      <p:sp>
        <p:nvSpPr>
          <p:cNvPr id="7" name="ZoneTexte 6"/>
          <p:cNvSpPr txBox="1"/>
          <p:nvPr/>
        </p:nvSpPr>
        <p:spPr>
          <a:xfrm>
            <a:off x="2107357" y="4084936"/>
            <a:ext cx="3575466" cy="369332"/>
          </a:xfrm>
          <a:prstGeom prst="rect">
            <a:avLst/>
          </a:prstGeom>
          <a:noFill/>
        </p:spPr>
        <p:txBody>
          <a:bodyPr wrap="none" rtlCol="0">
            <a:spAutoFit/>
          </a:bodyPr>
          <a:lstStyle/>
          <a:p>
            <a:r>
              <a:rPr lang="fr-FR" i="1" dirty="0" smtClean="0">
                <a:solidFill>
                  <a:srgbClr val="0070C0"/>
                </a:solidFill>
              </a:rPr>
              <a:t>Amplitude </a:t>
            </a:r>
            <a:r>
              <a:rPr lang="fr-FR" i="1" dirty="0" err="1" smtClean="0">
                <a:solidFill>
                  <a:srgbClr val="0070C0"/>
                </a:solidFill>
              </a:rPr>
              <a:t>goes</a:t>
            </a:r>
            <a:r>
              <a:rPr lang="fr-FR" i="1" dirty="0" smtClean="0">
                <a:solidFill>
                  <a:srgbClr val="0070C0"/>
                </a:solidFill>
              </a:rPr>
              <a:t> as 1/Cd as </a:t>
            </a:r>
            <a:r>
              <a:rPr lang="fr-FR" i="1" dirty="0" err="1" smtClean="0">
                <a:solidFill>
                  <a:srgbClr val="0070C0"/>
                </a:solidFill>
              </a:rPr>
              <a:t>expected</a:t>
            </a:r>
            <a:endParaRPr lang="fr-FR" i="1" dirty="0">
              <a:solidFill>
                <a:srgbClr val="0070C0"/>
              </a:solidFill>
            </a:endParaRPr>
          </a:p>
        </p:txBody>
      </p:sp>
      <p:sp>
        <p:nvSpPr>
          <p:cNvPr id="8" name="ZoneTexte 7"/>
          <p:cNvSpPr txBox="1"/>
          <p:nvPr/>
        </p:nvSpPr>
        <p:spPr>
          <a:xfrm>
            <a:off x="2283312" y="1813522"/>
            <a:ext cx="3510576" cy="369332"/>
          </a:xfrm>
          <a:prstGeom prst="rect">
            <a:avLst/>
          </a:prstGeom>
          <a:noFill/>
        </p:spPr>
        <p:txBody>
          <a:bodyPr wrap="none" rtlCol="0">
            <a:spAutoFit/>
          </a:bodyPr>
          <a:lstStyle/>
          <a:p>
            <a:r>
              <a:rPr lang="fr-FR" i="1" dirty="0" err="1" smtClean="0">
                <a:solidFill>
                  <a:srgbClr val="00B050"/>
                </a:solidFill>
              </a:rPr>
              <a:t>Jitter</a:t>
            </a:r>
            <a:r>
              <a:rPr lang="fr-FR" i="1" dirty="0" smtClean="0">
                <a:solidFill>
                  <a:srgbClr val="00B050"/>
                </a:solidFill>
              </a:rPr>
              <a:t> </a:t>
            </a:r>
            <a:r>
              <a:rPr lang="fr-FR" i="1" dirty="0" err="1" smtClean="0">
                <a:solidFill>
                  <a:srgbClr val="00B050"/>
                </a:solidFill>
              </a:rPr>
              <a:t>increases</a:t>
            </a:r>
            <a:r>
              <a:rPr lang="fr-FR" i="1" dirty="0" smtClean="0">
                <a:solidFill>
                  <a:srgbClr val="00B050"/>
                </a:solidFill>
              </a:rPr>
              <a:t> </a:t>
            </a:r>
            <a:r>
              <a:rPr lang="fr-FR" i="1" dirty="0" err="1" smtClean="0">
                <a:solidFill>
                  <a:srgbClr val="00B050"/>
                </a:solidFill>
              </a:rPr>
              <a:t>with</a:t>
            </a:r>
            <a:r>
              <a:rPr lang="fr-FR" i="1" dirty="0" smtClean="0">
                <a:solidFill>
                  <a:srgbClr val="00B050"/>
                </a:solidFill>
              </a:rPr>
              <a:t> Cd as </a:t>
            </a:r>
            <a:r>
              <a:rPr lang="fr-FR" i="1" dirty="0" err="1" smtClean="0">
                <a:solidFill>
                  <a:srgbClr val="00B050"/>
                </a:solidFill>
              </a:rPr>
              <a:t>expected</a:t>
            </a:r>
            <a:endParaRPr lang="fr-FR" i="1" dirty="0">
              <a:solidFill>
                <a:srgbClr val="00B050"/>
              </a:solidFill>
            </a:endParaRPr>
          </a:p>
        </p:txBody>
      </p:sp>
      <p:graphicFrame>
        <p:nvGraphicFramePr>
          <p:cNvPr id="9" name="Objet 8"/>
          <p:cNvGraphicFramePr>
            <a:graphicFrameLocks noChangeAspect="1"/>
          </p:cNvGraphicFramePr>
          <p:nvPr>
            <p:extLst>
              <p:ext uri="{D42A27DB-BD31-4B8C-83A1-F6EECF244321}">
                <p14:modId xmlns:p14="http://schemas.microsoft.com/office/powerpoint/2010/main" val="4159641829"/>
              </p:ext>
            </p:extLst>
          </p:nvPr>
        </p:nvGraphicFramePr>
        <p:xfrm>
          <a:off x="8882946" y="1798679"/>
          <a:ext cx="1739900" cy="768350"/>
        </p:xfrm>
        <a:graphic>
          <a:graphicData uri="http://schemas.openxmlformats.org/presentationml/2006/ole">
            <mc:AlternateContent xmlns:mc="http://schemas.openxmlformats.org/markup-compatibility/2006">
              <mc:Choice xmlns:v="urn:schemas-microsoft-com:vml" Requires="v">
                <p:oleObj spid="_x0000_s7194" name="Equation" r:id="rId4" imgW="977760" imgH="431640" progId="Equation.3">
                  <p:embed/>
                </p:oleObj>
              </mc:Choice>
              <mc:Fallback>
                <p:oleObj name="Equation" r:id="rId4" imgW="977760" imgH="431640" progId="Equation.3">
                  <p:embed/>
                  <p:pic>
                    <p:nvPicPr>
                      <p:cNvPr id="0" name=""/>
                      <p:cNvPicPr/>
                      <p:nvPr/>
                    </p:nvPicPr>
                    <p:blipFill>
                      <a:blip r:embed="rId5"/>
                      <a:stretch>
                        <a:fillRect/>
                      </a:stretch>
                    </p:blipFill>
                    <p:spPr>
                      <a:xfrm>
                        <a:off x="8882946" y="1798679"/>
                        <a:ext cx="1739900" cy="768350"/>
                      </a:xfrm>
                      <a:prstGeom prst="rect">
                        <a:avLst/>
                      </a:prstGeom>
                      <a:noFill/>
                      <a:ln w="22225">
                        <a:solidFill>
                          <a:srgbClr val="00B050"/>
                        </a:solidFill>
                      </a:ln>
                    </p:spPr>
                  </p:pic>
                </p:oleObj>
              </mc:Fallback>
            </mc:AlternateContent>
          </a:graphicData>
        </a:graphic>
      </p:graphicFrame>
      <mc:AlternateContent xmlns:mc="http://schemas.openxmlformats.org/markup-compatibility/2006" xmlns:a14="http://schemas.microsoft.com/office/drawing/2010/main">
        <mc:Choice Requires="a14">
          <p:sp>
            <p:nvSpPr>
              <p:cNvPr id="10" name="ZoneTexte 9"/>
              <p:cNvSpPr txBox="1"/>
              <p:nvPr/>
            </p:nvSpPr>
            <p:spPr>
              <a:xfrm>
                <a:off x="7794328" y="4125251"/>
                <a:ext cx="4028202" cy="672877"/>
              </a:xfrm>
              <a:prstGeom prst="rect">
                <a:avLst/>
              </a:prstGeom>
              <a:noFill/>
              <a:ln w="22225">
                <a:solidFill>
                  <a:srgbClr val="0070C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solidFill>
                                <a:srgbClr val="000000"/>
                              </a:solidFill>
                              <a:latin typeface="Cambria Math" panose="02040503050406030204" pitchFamily="18" charset="0"/>
                            </a:rPr>
                          </m:ctrlPr>
                        </m:fPr>
                        <m:num>
                          <m:r>
                            <a:rPr lang="fr-FR" sz="2000" i="1" smtClean="0">
                              <a:solidFill>
                                <a:srgbClr val="000000"/>
                              </a:solidFill>
                              <a:latin typeface="Cambria Math" panose="02040503050406030204" pitchFamily="18" charset="0"/>
                            </a:rPr>
                            <m:t>1</m:t>
                          </m:r>
                        </m:num>
                        <m:den>
                          <m:sSub>
                            <m:sSubPr>
                              <m:ctrlPr>
                                <a:rPr lang="fr-FR" sz="2000" i="1" smtClean="0">
                                  <a:solidFill>
                                    <a:srgbClr val="000000"/>
                                  </a:solidFill>
                                  <a:latin typeface="Cambria Math" panose="02040503050406030204" pitchFamily="18" charset="0"/>
                                </a:rPr>
                              </m:ctrlPr>
                            </m:sSubPr>
                            <m:e>
                              <m:r>
                                <a:rPr lang="fr-FR" sz="2000" i="1" smtClean="0">
                                  <a:solidFill>
                                    <a:srgbClr val="000000"/>
                                  </a:solidFill>
                                  <a:latin typeface="Cambria Math" panose="02040503050406030204" pitchFamily="18" charset="0"/>
                                </a:rPr>
                                <m:t>𝑉</m:t>
                              </m:r>
                            </m:e>
                            <m:sub>
                              <m:r>
                                <a:rPr lang="fr-FR" sz="2000" i="1" smtClean="0">
                                  <a:solidFill>
                                    <a:srgbClr val="000000"/>
                                  </a:solidFill>
                                  <a:latin typeface="Cambria Math" panose="02040503050406030204" pitchFamily="18" charset="0"/>
                                </a:rPr>
                                <m:t>𝑜𝑢𝑡</m:t>
                              </m:r>
                              <m:r>
                                <a:rPr lang="fr-FR" sz="2000" i="1" smtClean="0">
                                  <a:solidFill>
                                    <a:srgbClr val="000000"/>
                                  </a:solidFill>
                                  <a:latin typeface="Cambria Math" panose="02040503050406030204" pitchFamily="18" charset="0"/>
                                </a:rPr>
                                <m:t>_</m:t>
                              </m:r>
                              <m:r>
                                <a:rPr lang="fr-FR" sz="2000" i="1" smtClean="0">
                                  <a:solidFill>
                                    <a:srgbClr val="000000"/>
                                  </a:solidFill>
                                  <a:latin typeface="Cambria Math" panose="02040503050406030204" pitchFamily="18" charset="0"/>
                                </a:rPr>
                                <m:t>𝑝𝑎</m:t>
                              </m:r>
                            </m:sub>
                          </m:sSub>
                        </m:den>
                      </m:f>
                      <m:r>
                        <a:rPr lang="fr-FR" sz="2000" i="1" smtClean="0">
                          <a:solidFill>
                            <a:srgbClr val="000000"/>
                          </a:solidFill>
                          <a:latin typeface="Cambria Math" panose="02040503050406030204" pitchFamily="18" charset="0"/>
                        </a:rPr>
                        <m:t>=</m:t>
                      </m:r>
                      <m:f>
                        <m:fPr>
                          <m:ctrlPr>
                            <a:rPr lang="fr-FR" sz="2000" i="1" smtClean="0">
                              <a:solidFill>
                                <a:srgbClr val="000000"/>
                              </a:solidFill>
                              <a:latin typeface="Cambria Math" panose="02040503050406030204" pitchFamily="18" charset="0"/>
                            </a:rPr>
                          </m:ctrlPr>
                        </m:fPr>
                        <m:num>
                          <m:sSub>
                            <m:sSubPr>
                              <m:ctrlPr>
                                <a:rPr lang="fr-FR" sz="2000" i="1" smtClean="0">
                                  <a:solidFill>
                                    <a:srgbClr val="000000"/>
                                  </a:solidFill>
                                  <a:latin typeface="Cambria Math" panose="02040503050406030204" pitchFamily="18" charset="0"/>
                                </a:rPr>
                              </m:ctrlPr>
                            </m:sSubPr>
                            <m:e>
                              <m:r>
                                <a:rPr lang="fr-FR" sz="2000" i="1" smtClean="0">
                                  <a:solidFill>
                                    <a:srgbClr val="000000"/>
                                  </a:solidFill>
                                  <a:latin typeface="Cambria Math" panose="02040503050406030204" pitchFamily="18" charset="0"/>
                                </a:rPr>
                                <m:t>𝐶</m:t>
                              </m:r>
                            </m:e>
                            <m:sub>
                              <m:r>
                                <a:rPr lang="fr-FR" sz="2000" i="1" smtClean="0">
                                  <a:solidFill>
                                    <a:srgbClr val="000000"/>
                                  </a:solidFill>
                                  <a:latin typeface="Cambria Math" panose="02040503050406030204" pitchFamily="18" charset="0"/>
                                </a:rPr>
                                <m:t>𝑑</m:t>
                              </m:r>
                            </m:sub>
                          </m:sSub>
                        </m:num>
                        <m:den>
                          <m:sSub>
                            <m:sSubPr>
                              <m:ctrlPr>
                                <a:rPr lang="fr-FR" sz="2000" i="1" smtClean="0">
                                  <a:solidFill>
                                    <a:srgbClr val="000000"/>
                                  </a:solidFill>
                                  <a:latin typeface="Cambria Math" panose="02040503050406030204" pitchFamily="18" charset="0"/>
                                </a:rPr>
                              </m:ctrlPr>
                            </m:sSubPr>
                            <m:e>
                              <m:r>
                                <a:rPr lang="fr-FR" sz="2000" i="1" smtClean="0">
                                  <a:solidFill>
                                    <a:srgbClr val="000000"/>
                                  </a:solidFill>
                                  <a:latin typeface="Cambria Math" panose="02040503050406030204" pitchFamily="18" charset="0"/>
                                </a:rPr>
                                <m:t>𝐺</m:t>
                              </m:r>
                            </m:e>
                            <m:sub>
                              <m:r>
                                <a:rPr lang="fr-FR" sz="2000" i="1" smtClean="0">
                                  <a:solidFill>
                                    <a:srgbClr val="000000"/>
                                  </a:solidFill>
                                  <a:latin typeface="Cambria Math" panose="02040503050406030204" pitchFamily="18" charset="0"/>
                                </a:rPr>
                                <m:t>𝑝𝑎</m:t>
                              </m:r>
                            </m:sub>
                          </m:sSub>
                          <m:r>
                            <a:rPr lang="fr-FR" sz="2000" i="1" smtClean="0">
                              <a:solidFill>
                                <a:srgbClr val="000000"/>
                              </a:solidFill>
                              <a:latin typeface="Cambria Math" panose="02040503050406030204" pitchFamily="18" charset="0"/>
                            </a:rPr>
                            <m:t>∗</m:t>
                          </m:r>
                          <m:sSub>
                            <m:sSubPr>
                              <m:ctrlPr>
                                <a:rPr lang="fr-FR" sz="2000" i="1" smtClean="0">
                                  <a:solidFill>
                                    <a:srgbClr val="000000"/>
                                  </a:solidFill>
                                  <a:latin typeface="Cambria Math" panose="02040503050406030204" pitchFamily="18" charset="0"/>
                                </a:rPr>
                              </m:ctrlPr>
                            </m:sSubPr>
                            <m:e>
                              <m:r>
                                <a:rPr lang="fr-FR" sz="2000" i="1" smtClean="0">
                                  <a:solidFill>
                                    <a:srgbClr val="000000"/>
                                  </a:solidFill>
                                  <a:latin typeface="Cambria Math" panose="02040503050406030204" pitchFamily="18" charset="0"/>
                                </a:rPr>
                                <m:t>𝑄</m:t>
                              </m:r>
                            </m:e>
                            <m:sub>
                              <m:r>
                                <a:rPr lang="fr-FR" sz="2000" i="1" smtClean="0">
                                  <a:solidFill>
                                    <a:srgbClr val="000000"/>
                                  </a:solidFill>
                                  <a:latin typeface="Cambria Math" panose="02040503050406030204" pitchFamily="18" charset="0"/>
                                </a:rPr>
                                <m:t>𝑖𝑛𝑗</m:t>
                              </m:r>
                            </m:sub>
                          </m:sSub>
                        </m:den>
                      </m:f>
                      <m:r>
                        <a:rPr lang="fr-FR" sz="2000" i="1" smtClean="0">
                          <a:solidFill>
                            <a:srgbClr val="000000"/>
                          </a:solidFill>
                          <a:latin typeface="Cambria Math" panose="02040503050406030204" pitchFamily="18" charset="0"/>
                        </a:rPr>
                        <m:t>+</m:t>
                      </m:r>
                      <m:f>
                        <m:fPr>
                          <m:ctrlPr>
                            <a:rPr lang="fr-FR" sz="2000" i="1">
                              <a:solidFill>
                                <a:srgbClr val="000000"/>
                              </a:solidFill>
                              <a:latin typeface="Cambria Math" panose="02040503050406030204" pitchFamily="18" charset="0"/>
                            </a:rPr>
                          </m:ctrlPr>
                        </m:fPr>
                        <m:num>
                          <m:sSub>
                            <m:sSubPr>
                              <m:ctrlPr>
                                <a:rPr lang="fr-FR" sz="2000" i="1">
                                  <a:solidFill>
                                    <a:srgbClr val="000000"/>
                                  </a:solidFill>
                                  <a:latin typeface="Cambria Math" panose="02040503050406030204" pitchFamily="18" charset="0"/>
                                </a:rPr>
                              </m:ctrlPr>
                            </m:sSubPr>
                            <m:e>
                              <m:r>
                                <a:rPr lang="fr-FR" sz="2000" i="1">
                                  <a:solidFill>
                                    <a:srgbClr val="000000"/>
                                  </a:solidFill>
                                  <a:latin typeface="Cambria Math" panose="02040503050406030204" pitchFamily="18" charset="0"/>
                                </a:rPr>
                                <m:t>𝐶</m:t>
                              </m:r>
                            </m:e>
                            <m:sub>
                              <m:r>
                                <a:rPr lang="fr-FR" sz="2000" i="1" smtClean="0">
                                  <a:solidFill>
                                    <a:srgbClr val="000000"/>
                                  </a:solidFill>
                                  <a:latin typeface="Cambria Math" panose="02040503050406030204" pitchFamily="18" charset="0"/>
                                </a:rPr>
                                <m:t>𝑝𝑎𝑟𝑎𝑠𝑖𝑡𝑖𝑐</m:t>
                              </m:r>
                            </m:sub>
                          </m:sSub>
                        </m:num>
                        <m:den>
                          <m:sSub>
                            <m:sSubPr>
                              <m:ctrlPr>
                                <a:rPr lang="fr-FR" sz="2000" i="1">
                                  <a:solidFill>
                                    <a:srgbClr val="000000"/>
                                  </a:solidFill>
                                  <a:latin typeface="Cambria Math" panose="02040503050406030204" pitchFamily="18" charset="0"/>
                                </a:rPr>
                              </m:ctrlPr>
                            </m:sSubPr>
                            <m:e>
                              <m:r>
                                <a:rPr lang="fr-FR" sz="2000" i="1">
                                  <a:solidFill>
                                    <a:srgbClr val="000000"/>
                                  </a:solidFill>
                                  <a:latin typeface="Cambria Math" panose="02040503050406030204" pitchFamily="18" charset="0"/>
                                </a:rPr>
                                <m:t>𝐺</m:t>
                              </m:r>
                            </m:e>
                            <m:sub>
                              <m:r>
                                <a:rPr lang="fr-FR" sz="2000" i="1">
                                  <a:solidFill>
                                    <a:srgbClr val="000000"/>
                                  </a:solidFill>
                                  <a:latin typeface="Cambria Math" panose="02040503050406030204" pitchFamily="18" charset="0"/>
                                </a:rPr>
                                <m:t>𝑝𝑎</m:t>
                              </m:r>
                            </m:sub>
                          </m:sSub>
                          <m:r>
                            <a:rPr lang="fr-FR" sz="2000" i="1">
                              <a:solidFill>
                                <a:srgbClr val="000000"/>
                              </a:solidFill>
                              <a:latin typeface="Cambria Math" panose="02040503050406030204" pitchFamily="18" charset="0"/>
                            </a:rPr>
                            <m:t>∗</m:t>
                          </m:r>
                          <m:sSub>
                            <m:sSubPr>
                              <m:ctrlPr>
                                <a:rPr lang="fr-FR" sz="2000" i="1">
                                  <a:solidFill>
                                    <a:srgbClr val="000000"/>
                                  </a:solidFill>
                                  <a:latin typeface="Cambria Math" panose="02040503050406030204" pitchFamily="18" charset="0"/>
                                </a:rPr>
                              </m:ctrlPr>
                            </m:sSubPr>
                            <m:e>
                              <m:r>
                                <a:rPr lang="fr-FR" sz="2000" i="1">
                                  <a:solidFill>
                                    <a:srgbClr val="000000"/>
                                  </a:solidFill>
                                  <a:latin typeface="Cambria Math" panose="02040503050406030204" pitchFamily="18" charset="0"/>
                                </a:rPr>
                                <m:t>𝑄</m:t>
                              </m:r>
                            </m:e>
                            <m:sub>
                              <m:r>
                                <a:rPr lang="fr-FR" sz="2000" i="1">
                                  <a:solidFill>
                                    <a:srgbClr val="000000"/>
                                  </a:solidFill>
                                  <a:latin typeface="Cambria Math" panose="02040503050406030204" pitchFamily="18" charset="0"/>
                                </a:rPr>
                                <m:t>𝑖𝑛</m:t>
                              </m:r>
                              <m:r>
                                <a:rPr lang="fr-FR" sz="2000" i="1" smtClean="0">
                                  <a:solidFill>
                                    <a:srgbClr val="000000"/>
                                  </a:solidFill>
                                  <a:latin typeface="Cambria Math" panose="02040503050406030204" pitchFamily="18" charset="0"/>
                                </a:rPr>
                                <m:t>𝑗</m:t>
                              </m:r>
                            </m:sub>
                          </m:sSub>
                        </m:den>
                      </m:f>
                    </m:oMath>
                  </m:oMathPara>
                </a14:m>
                <a:endParaRPr lang="en-US" sz="2000" dirty="0">
                  <a:solidFill>
                    <a:srgbClr val="000000"/>
                  </a:solidFill>
                </a:endParaRPr>
              </a:p>
            </p:txBody>
          </p:sp>
        </mc:Choice>
        <mc:Fallback xmlns="">
          <p:sp>
            <p:nvSpPr>
              <p:cNvPr id="10" name="ZoneTexte 9"/>
              <p:cNvSpPr txBox="1">
                <a:spLocks noRot="1" noChangeAspect="1" noMove="1" noResize="1" noEditPoints="1" noAdjustHandles="1" noChangeArrowheads="1" noChangeShapeType="1" noTextEdit="1"/>
              </p:cNvSpPr>
              <p:nvPr/>
            </p:nvSpPr>
            <p:spPr>
              <a:xfrm>
                <a:off x="7794328" y="4125251"/>
                <a:ext cx="4028202" cy="672877"/>
              </a:xfrm>
              <a:prstGeom prst="rect">
                <a:avLst/>
              </a:prstGeom>
              <a:blipFill rotWithShape="0">
                <a:blip r:embed="rId6"/>
                <a:stretch>
                  <a:fillRect/>
                </a:stretch>
              </a:blipFill>
              <a:ln w="22225">
                <a:solidFill>
                  <a:srgbClr val="0070C0"/>
                </a:solidFill>
              </a:ln>
            </p:spPr>
            <p:txBody>
              <a:bodyPr/>
              <a:lstStyle/>
              <a:p>
                <a:r>
                  <a:rPr lang="fr-FR">
                    <a:noFill/>
                  </a:rPr>
                  <a:t> </a:t>
                </a:r>
              </a:p>
            </p:txBody>
          </p:sp>
        </mc:Fallback>
      </mc:AlternateContent>
    </p:spTree>
    <p:extLst>
      <p:ext uri="{BB962C8B-B14F-4D97-AF65-F5344CB8AC3E}">
        <p14:creationId xmlns:p14="http://schemas.microsoft.com/office/powerpoint/2010/main" val="1740332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97275"/>
            <a:ext cx="9747114" cy="620713"/>
          </a:xfrm>
        </p:spPr>
        <p:txBody>
          <a:bodyPr/>
          <a:lstStyle/>
          <a:p>
            <a:r>
              <a:rPr lang="en-US" altLang="en-US" dirty="0">
                <a:latin typeface="Arial" charset="0"/>
                <a:cs typeface="Arial" charset="0"/>
              </a:rPr>
              <a:t>ALTIROC1: TOA jitter vs </a:t>
            </a:r>
            <a:r>
              <a:rPr lang="en-US" altLang="en-US" dirty="0" err="1">
                <a:latin typeface="Arial" charset="0"/>
                <a:cs typeface="Arial" charset="0"/>
              </a:rPr>
              <a:t>Qinj</a:t>
            </a:r>
            <a:r>
              <a:rPr lang="en-US" altLang="en-US" dirty="0">
                <a:latin typeface="Arial" charset="0"/>
                <a:cs typeface="Arial" charset="0"/>
              </a:rPr>
              <a:t> (VPA), Cd=3.5 pF Vth = 1 </a:t>
            </a:r>
            <a:r>
              <a:rPr lang="en-US" altLang="en-US" dirty="0" err="1">
                <a:latin typeface="Arial" charset="0"/>
                <a:cs typeface="Arial" charset="0"/>
              </a:rPr>
              <a:t>fC</a:t>
            </a:r>
            <a:r>
              <a:rPr lang="en-US" altLang="en-US" dirty="0">
                <a:latin typeface="Arial" charset="0"/>
                <a:cs typeface="Arial" charset="0"/>
              </a:rPr>
              <a:t> and 2 </a:t>
            </a:r>
            <a:r>
              <a:rPr lang="en-US" altLang="en-US" dirty="0" err="1">
                <a:latin typeface="Arial" charset="0"/>
                <a:cs typeface="Arial" charset="0"/>
              </a:rPr>
              <a:t>fC</a:t>
            </a:r>
            <a:endParaRPr lang="en-US" altLang="en-US" dirty="0">
              <a:latin typeface="Arial" charset="0"/>
              <a:cs typeface="Arial" charset="0"/>
            </a:endParaRP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29</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6" name="Image 5"/>
          <p:cNvPicPr>
            <a:picLocks noChangeAspect="1"/>
          </p:cNvPicPr>
          <p:nvPr/>
        </p:nvPicPr>
        <p:blipFill>
          <a:blip r:embed="rId2"/>
          <a:stretch>
            <a:fillRect/>
          </a:stretch>
        </p:blipFill>
        <p:spPr>
          <a:xfrm>
            <a:off x="2831420" y="1442831"/>
            <a:ext cx="6351658" cy="4766089"/>
          </a:xfrm>
          <a:prstGeom prst="rect">
            <a:avLst/>
          </a:prstGeom>
        </p:spPr>
      </p:pic>
      <p:sp>
        <p:nvSpPr>
          <p:cNvPr id="7" name="ZoneTexte 6"/>
          <p:cNvSpPr txBox="1"/>
          <p:nvPr/>
        </p:nvSpPr>
        <p:spPr>
          <a:xfrm>
            <a:off x="3065100" y="1184450"/>
            <a:ext cx="6247608" cy="369332"/>
          </a:xfrm>
          <a:prstGeom prst="rect">
            <a:avLst/>
          </a:prstGeom>
          <a:noFill/>
        </p:spPr>
        <p:txBody>
          <a:bodyPr wrap="none" rtlCol="0">
            <a:spAutoFit/>
          </a:bodyPr>
          <a:lstStyle/>
          <a:p>
            <a:r>
              <a:rPr lang="fr-FR" dirty="0" err="1" smtClean="0"/>
              <a:t>Jitter</a:t>
            </a:r>
            <a:r>
              <a:rPr lang="fr-FR" dirty="0" smtClean="0"/>
              <a:t> </a:t>
            </a:r>
            <a:r>
              <a:rPr lang="fr-FR" dirty="0" err="1" smtClean="0"/>
              <a:t>decreases</a:t>
            </a:r>
            <a:r>
              <a:rPr lang="fr-FR" dirty="0" smtClean="0"/>
              <a:t> </a:t>
            </a:r>
            <a:r>
              <a:rPr lang="fr-FR" dirty="0" err="1" smtClean="0"/>
              <a:t>with</a:t>
            </a:r>
            <a:r>
              <a:rPr lang="fr-FR" dirty="0" smtClean="0"/>
              <a:t> </a:t>
            </a:r>
            <a:r>
              <a:rPr lang="fr-FR" dirty="0" err="1" smtClean="0"/>
              <a:t>Qinj</a:t>
            </a:r>
            <a:r>
              <a:rPr lang="fr-FR" dirty="0" smtClean="0"/>
              <a:t> and </a:t>
            </a:r>
            <a:r>
              <a:rPr lang="fr-FR" dirty="0" err="1" smtClean="0"/>
              <a:t>is</a:t>
            </a:r>
            <a:r>
              <a:rPr lang="fr-FR" dirty="0" smtClean="0"/>
              <a:t> </a:t>
            </a:r>
            <a:r>
              <a:rPr lang="fr-FR" dirty="0" err="1" smtClean="0"/>
              <a:t>better</a:t>
            </a:r>
            <a:r>
              <a:rPr lang="fr-FR" dirty="0" smtClean="0"/>
              <a:t> for </a:t>
            </a:r>
            <a:r>
              <a:rPr lang="fr-FR" dirty="0" err="1" smtClean="0"/>
              <a:t>larger</a:t>
            </a:r>
            <a:r>
              <a:rPr lang="fr-FR" dirty="0"/>
              <a:t> </a:t>
            </a:r>
            <a:r>
              <a:rPr lang="fr-FR" dirty="0" err="1" smtClean="0"/>
              <a:t>Vth</a:t>
            </a:r>
            <a:r>
              <a:rPr lang="fr-FR" dirty="0" smtClean="0"/>
              <a:t> as </a:t>
            </a:r>
            <a:r>
              <a:rPr lang="fr-FR" dirty="0" err="1" smtClean="0"/>
              <a:t>expected</a:t>
            </a:r>
            <a:endParaRPr lang="fr-FR" dirty="0"/>
          </a:p>
        </p:txBody>
      </p:sp>
    </p:spTree>
    <p:extLst>
      <p:ext uri="{BB962C8B-B14F-4D97-AF65-F5344CB8AC3E}">
        <p14:creationId xmlns:p14="http://schemas.microsoft.com/office/powerpoint/2010/main" val="387767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HGTD module</a:t>
            </a:r>
            <a:endParaRPr lang="en-US"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3</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6" name="Image 5"/>
          <p:cNvPicPr>
            <a:picLocks noChangeAspect="1"/>
          </p:cNvPicPr>
          <p:nvPr/>
        </p:nvPicPr>
        <p:blipFill rotWithShape="1">
          <a:blip r:embed="rId2"/>
          <a:srcRect t="5126"/>
          <a:stretch/>
        </p:blipFill>
        <p:spPr>
          <a:xfrm>
            <a:off x="8153400" y="2766125"/>
            <a:ext cx="3424137" cy="1839738"/>
          </a:xfrm>
          <a:prstGeom prst="rect">
            <a:avLst/>
          </a:prstGeom>
        </p:spPr>
      </p:pic>
      <p:pic>
        <p:nvPicPr>
          <p:cNvPr id="7" name="Image 6"/>
          <p:cNvPicPr>
            <a:picLocks noChangeAspect="1"/>
          </p:cNvPicPr>
          <p:nvPr/>
        </p:nvPicPr>
        <p:blipFill rotWithShape="1">
          <a:blip r:embed="rId3"/>
          <a:srcRect l="5260" t="6124"/>
          <a:stretch/>
        </p:blipFill>
        <p:spPr>
          <a:xfrm>
            <a:off x="477141" y="1646406"/>
            <a:ext cx="4815252" cy="3148254"/>
          </a:xfrm>
          <a:prstGeom prst="rect">
            <a:avLst/>
          </a:prstGeom>
        </p:spPr>
      </p:pic>
      <p:pic>
        <p:nvPicPr>
          <p:cNvPr id="8" name="Image 7"/>
          <p:cNvPicPr>
            <a:picLocks noChangeAspect="1"/>
          </p:cNvPicPr>
          <p:nvPr/>
        </p:nvPicPr>
        <p:blipFill>
          <a:blip r:embed="rId4"/>
          <a:stretch>
            <a:fillRect/>
          </a:stretch>
        </p:blipFill>
        <p:spPr>
          <a:xfrm>
            <a:off x="6621011" y="1"/>
            <a:ext cx="5561315" cy="2938760"/>
          </a:xfrm>
          <a:prstGeom prst="rect">
            <a:avLst/>
          </a:prstGeom>
        </p:spPr>
      </p:pic>
      <p:sp>
        <p:nvSpPr>
          <p:cNvPr id="9" name="ZoneTexte 8"/>
          <p:cNvSpPr txBox="1"/>
          <p:nvPr/>
        </p:nvSpPr>
        <p:spPr>
          <a:xfrm>
            <a:off x="4550763" y="2230094"/>
            <a:ext cx="621322" cy="3693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t> </a:t>
            </a:r>
            <a:r>
              <a:rPr lang="fr-FR" dirty="0" smtClean="0"/>
              <a:t>         </a:t>
            </a: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sp>
        <p:nvSpPr>
          <p:cNvPr id="10" name="ZoneTexte 9"/>
          <p:cNvSpPr txBox="1"/>
          <p:nvPr/>
        </p:nvSpPr>
        <p:spPr>
          <a:xfrm>
            <a:off x="6310350" y="1461741"/>
            <a:ext cx="621322" cy="3693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t> </a:t>
            </a:r>
            <a:r>
              <a:rPr lang="fr-FR" dirty="0" smtClean="0"/>
              <a:t>         </a:t>
            </a: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sp>
        <p:nvSpPr>
          <p:cNvPr id="11" name="Body"/>
          <p:cNvSpPr txBox="1">
            <a:spLocks/>
          </p:cNvSpPr>
          <p:nvPr/>
        </p:nvSpPr>
        <p:spPr>
          <a:xfrm>
            <a:off x="470763" y="5129365"/>
            <a:ext cx="11400902" cy="15720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b="1" dirty="0" smtClean="0">
                <a:solidFill>
                  <a:srgbClr val="0070C0"/>
                </a:solidFill>
                <a:cs typeface="Arial" panose="020B0604020202020204" pitchFamily="34" charset="0"/>
              </a:rPr>
              <a:t>Module</a:t>
            </a:r>
            <a:r>
              <a:rPr lang="fr-FR" sz="2000" dirty="0" smtClean="0">
                <a:cs typeface="Arial" panose="020B0604020202020204" pitchFamily="34" charset="0"/>
              </a:rPr>
              <a:t> = </a:t>
            </a:r>
            <a:r>
              <a:rPr lang="fr-FR" sz="2000" b="1" dirty="0" smtClean="0">
                <a:solidFill>
                  <a:srgbClr val="0070C0"/>
                </a:solidFill>
                <a:cs typeface="Arial" panose="020B0604020202020204" pitchFamily="34" charset="0"/>
              </a:rPr>
              <a:t>LGAD </a:t>
            </a:r>
            <a:r>
              <a:rPr lang="fr-FR" sz="2000" b="1" dirty="0" err="1" smtClean="0">
                <a:solidFill>
                  <a:srgbClr val="0070C0"/>
                </a:solidFill>
                <a:cs typeface="Arial" panose="020B0604020202020204" pitchFamily="34" charset="0"/>
              </a:rPr>
              <a:t>sensor</a:t>
            </a:r>
            <a:r>
              <a:rPr lang="fr-FR" sz="2000" b="1" dirty="0" smtClean="0">
                <a:solidFill>
                  <a:srgbClr val="0070C0"/>
                </a:solidFill>
                <a:cs typeface="Arial" panose="020B0604020202020204" pitchFamily="34" charset="0"/>
              </a:rPr>
              <a:t> </a:t>
            </a:r>
            <a:r>
              <a:rPr lang="fr-FR" sz="2000" b="1" dirty="0" smtClean="0">
                <a:solidFill>
                  <a:srgbClr val="0070C0"/>
                </a:solidFill>
                <a:cs typeface="Arial" panose="020B0604020202020204" pitchFamily="34" charset="0"/>
              </a:rPr>
              <a:t>(450 </a:t>
            </a:r>
            <a:r>
              <a:rPr lang="fr-FR" sz="2000" b="1" dirty="0" err="1" smtClean="0">
                <a:solidFill>
                  <a:srgbClr val="0070C0"/>
                </a:solidFill>
                <a:cs typeface="Arial" panose="020B0604020202020204" pitchFamily="34" charset="0"/>
              </a:rPr>
              <a:t>PADs</a:t>
            </a:r>
            <a:r>
              <a:rPr lang="fr-FR" sz="2000" b="1" dirty="0" smtClean="0">
                <a:solidFill>
                  <a:srgbClr val="0070C0"/>
                </a:solidFill>
                <a:cs typeface="Arial" panose="020B0604020202020204" pitchFamily="34" charset="0"/>
              </a:rPr>
              <a:t> of 1.3 x1.3 mm2) </a:t>
            </a:r>
            <a:r>
              <a:rPr lang="fr-FR" sz="2000" dirty="0" smtClean="0">
                <a:solidFill>
                  <a:srgbClr val="0070C0"/>
                </a:solidFill>
                <a:cs typeface="Arial" panose="020B0604020202020204" pitchFamily="34" charset="0"/>
              </a:rPr>
              <a:t>+ </a:t>
            </a:r>
            <a:r>
              <a:rPr lang="fr-FR" sz="2000" b="1" dirty="0" smtClean="0">
                <a:solidFill>
                  <a:srgbClr val="F20ED1"/>
                </a:solidFill>
                <a:cs typeface="Arial" panose="020B0604020202020204" pitchFamily="34" charset="0"/>
              </a:rPr>
              <a:t>2 </a:t>
            </a:r>
            <a:r>
              <a:rPr lang="fr-FR" sz="2000" b="1" dirty="0" err="1" smtClean="0">
                <a:solidFill>
                  <a:srgbClr val="F20ED1"/>
                </a:solidFill>
                <a:cs typeface="Arial" panose="020B0604020202020204" pitchFamily="34" charset="0"/>
              </a:rPr>
              <a:t>ASICs</a:t>
            </a:r>
            <a:r>
              <a:rPr lang="fr-FR" sz="2000" b="1" dirty="0" smtClean="0">
                <a:solidFill>
                  <a:srgbClr val="F20ED1"/>
                </a:solidFill>
                <a:cs typeface="Arial" panose="020B0604020202020204" pitchFamily="34" charset="0"/>
              </a:rPr>
              <a:t> </a:t>
            </a:r>
            <a:r>
              <a:rPr lang="fr-FR" sz="2000" b="1" dirty="0" smtClean="0">
                <a:solidFill>
                  <a:srgbClr val="F20ED1"/>
                </a:solidFill>
                <a:cs typeface="Arial" panose="020B0604020202020204" pitchFamily="34" charset="0"/>
              </a:rPr>
              <a:t>(225 </a:t>
            </a:r>
            <a:r>
              <a:rPr lang="fr-FR" sz="2000" b="1" dirty="0" err="1" smtClean="0">
                <a:solidFill>
                  <a:srgbClr val="F20ED1"/>
                </a:solidFill>
                <a:cs typeface="Arial" panose="020B0604020202020204" pitchFamily="34" charset="0"/>
              </a:rPr>
              <a:t>channels</a:t>
            </a:r>
            <a:r>
              <a:rPr lang="fr-FR" sz="2000" b="1" dirty="0" smtClean="0">
                <a:solidFill>
                  <a:srgbClr val="F20ED1"/>
                </a:solidFill>
                <a:cs typeface="Arial" panose="020B0604020202020204" pitchFamily="34" charset="0"/>
              </a:rPr>
              <a:t>/ASIC) </a:t>
            </a:r>
            <a:r>
              <a:rPr lang="fr-FR" sz="2000" dirty="0" err="1" smtClean="0">
                <a:cs typeface="Arial" panose="020B0604020202020204" pitchFamily="34" charset="0"/>
              </a:rPr>
              <a:t>bump</a:t>
            </a:r>
            <a:r>
              <a:rPr lang="fr-FR" sz="2000" dirty="0" smtClean="0">
                <a:cs typeface="Arial" panose="020B0604020202020204" pitchFamily="34" charset="0"/>
              </a:rPr>
              <a:t> </a:t>
            </a:r>
            <a:r>
              <a:rPr lang="fr-FR" sz="2000" dirty="0" err="1" smtClean="0">
                <a:cs typeface="Arial" panose="020B0604020202020204" pitchFamily="34" charset="0"/>
              </a:rPr>
              <a:t>bonded</a:t>
            </a:r>
            <a:r>
              <a:rPr lang="fr-FR" sz="2000" dirty="0" smtClean="0">
                <a:cs typeface="Arial" panose="020B0604020202020204" pitchFamily="34" charset="0"/>
              </a:rPr>
              <a:t> to </a:t>
            </a:r>
            <a:r>
              <a:rPr lang="fr-FR" sz="2000" dirty="0" err="1" smtClean="0">
                <a:cs typeface="Arial" panose="020B0604020202020204" pitchFamily="34" charset="0"/>
              </a:rPr>
              <a:t>sensor</a:t>
            </a:r>
            <a:r>
              <a:rPr lang="fr-FR" sz="2000" dirty="0" smtClean="0">
                <a:cs typeface="Arial" panose="020B0604020202020204" pitchFamily="34" charset="0"/>
              </a:rPr>
              <a:t> + </a:t>
            </a:r>
            <a:r>
              <a:rPr lang="fr-FR" sz="2000" b="1" dirty="0" smtClean="0">
                <a:solidFill>
                  <a:srgbClr val="FFC000"/>
                </a:solidFill>
                <a:cs typeface="Arial" panose="020B0604020202020204" pitchFamily="34" charset="0"/>
              </a:rPr>
              <a:t>Flex</a:t>
            </a:r>
            <a:r>
              <a:rPr lang="fr-FR" sz="2000" dirty="0" smtClean="0">
                <a:cs typeface="Arial" panose="020B0604020202020204" pitchFamily="34" charset="0"/>
              </a:rPr>
              <a:t> to </a:t>
            </a:r>
            <a:r>
              <a:rPr lang="fr-FR" sz="2000" b="1" dirty="0" err="1" smtClean="0">
                <a:solidFill>
                  <a:srgbClr val="00B050"/>
                </a:solidFill>
                <a:cs typeface="Arial" panose="020B0604020202020204" pitchFamily="34" charset="0"/>
              </a:rPr>
              <a:t>peripheral</a:t>
            </a:r>
            <a:r>
              <a:rPr lang="fr-FR" sz="2000" b="1" dirty="0" smtClean="0">
                <a:solidFill>
                  <a:srgbClr val="00B050"/>
                </a:solidFill>
                <a:cs typeface="Arial" panose="020B0604020202020204" pitchFamily="34" charset="0"/>
              </a:rPr>
              <a:t> </a:t>
            </a:r>
            <a:r>
              <a:rPr lang="fr-FR" sz="2000" b="1" dirty="0" err="1" smtClean="0">
                <a:solidFill>
                  <a:srgbClr val="00B050"/>
                </a:solidFill>
                <a:cs typeface="Arial" panose="020B0604020202020204" pitchFamily="34" charset="0"/>
              </a:rPr>
              <a:t>electronic</a:t>
            </a:r>
            <a:r>
              <a:rPr lang="fr-FR" sz="2000" b="1" dirty="0" smtClean="0">
                <a:solidFill>
                  <a:srgbClr val="00B050"/>
                </a:solidFill>
                <a:cs typeface="Arial" panose="020B0604020202020204" pitchFamily="34" charset="0"/>
              </a:rPr>
              <a:t> </a:t>
            </a:r>
            <a:r>
              <a:rPr lang="fr-FR" sz="2000" b="1" dirty="0" err="1" smtClean="0">
                <a:solidFill>
                  <a:srgbClr val="00B050"/>
                </a:solidFill>
                <a:cs typeface="Arial" panose="020B0604020202020204" pitchFamily="34" charset="0"/>
              </a:rPr>
              <a:t>boards</a:t>
            </a:r>
            <a:r>
              <a:rPr lang="fr-FR" sz="2000" b="1" dirty="0" smtClean="0">
                <a:solidFill>
                  <a:srgbClr val="00B050"/>
                </a:solidFill>
                <a:cs typeface="Arial" panose="020B0604020202020204" pitchFamily="34" charset="0"/>
              </a:rPr>
              <a:t> </a:t>
            </a:r>
            <a:r>
              <a:rPr lang="fr-FR" sz="2000" dirty="0" smtClean="0">
                <a:solidFill>
                  <a:srgbClr val="00B050"/>
                </a:solidFill>
                <a:cs typeface="Arial" panose="020B0604020202020204" pitchFamily="34" charset="0"/>
              </a:rPr>
              <a:t>(</a:t>
            </a:r>
            <a:r>
              <a:rPr lang="fr-FR" sz="2000" dirty="0" err="1" smtClean="0">
                <a:solidFill>
                  <a:srgbClr val="00B050"/>
                </a:solidFill>
                <a:cs typeface="Arial" panose="020B0604020202020204" pitchFamily="34" charset="0"/>
              </a:rPr>
              <a:t>LpGBT</a:t>
            </a:r>
            <a:r>
              <a:rPr lang="fr-FR" sz="2000" dirty="0" smtClean="0">
                <a:solidFill>
                  <a:srgbClr val="00B050"/>
                </a:solidFill>
                <a:cs typeface="Arial" panose="020B0604020202020204" pitchFamily="34" charset="0"/>
              </a:rPr>
              <a:t>, DC-DC, </a:t>
            </a:r>
            <a:r>
              <a:rPr lang="fr-FR" sz="2000" dirty="0" err="1" smtClean="0">
                <a:solidFill>
                  <a:srgbClr val="00B050"/>
                </a:solidFill>
                <a:cs typeface="Arial" panose="020B0604020202020204" pitchFamily="34" charset="0"/>
              </a:rPr>
              <a:t>flex</a:t>
            </a:r>
            <a:r>
              <a:rPr lang="fr-FR" sz="2000" dirty="0" smtClean="0">
                <a:solidFill>
                  <a:srgbClr val="00B050"/>
                </a:solidFill>
                <a:cs typeface="Arial" panose="020B0604020202020204" pitchFamily="34" charset="0"/>
              </a:rPr>
              <a:t> </a:t>
            </a:r>
            <a:r>
              <a:rPr lang="fr-FR" sz="2000" dirty="0" err="1" smtClean="0">
                <a:solidFill>
                  <a:srgbClr val="00B050"/>
                </a:solidFill>
                <a:cs typeface="Arial" panose="020B0604020202020204" pitchFamily="34" charset="0"/>
              </a:rPr>
              <a:t>connectors</a:t>
            </a:r>
            <a:r>
              <a:rPr lang="fr-FR" sz="2000" dirty="0" smtClean="0">
                <a:solidFill>
                  <a:srgbClr val="00B050"/>
                </a:solidFill>
                <a:cs typeface="Arial" panose="020B0604020202020204" pitchFamily="34" charset="0"/>
              </a:rPr>
              <a:t>)</a:t>
            </a:r>
          </a:p>
          <a:p>
            <a:pPr marL="457200" lvl="1" indent="0">
              <a:buNone/>
            </a:pPr>
            <a:r>
              <a:rPr lang="fr-FR" sz="2000" dirty="0" smtClean="0">
                <a:cs typeface="Arial" panose="020B0604020202020204" pitchFamily="34" charset="0"/>
              </a:rPr>
              <a:t>-  2 </a:t>
            </a:r>
            <a:r>
              <a:rPr lang="fr-FR" sz="2000" dirty="0" err="1" smtClean="0">
                <a:cs typeface="Arial" panose="020B0604020202020204" pitchFamily="34" charset="0"/>
              </a:rPr>
              <a:t>ASICs</a:t>
            </a:r>
            <a:r>
              <a:rPr lang="fr-FR" sz="2000" dirty="0" smtClean="0">
                <a:cs typeface="Arial" panose="020B0604020202020204" pitchFamily="34" charset="0"/>
              </a:rPr>
              <a:t> =2 x 2 cm x 2 cm (15x30 </a:t>
            </a:r>
            <a:r>
              <a:rPr lang="fr-FR" sz="2000" dirty="0" err="1" smtClean="0">
                <a:cs typeface="Arial" panose="020B0604020202020204" pitchFamily="34" charset="0"/>
              </a:rPr>
              <a:t>channels</a:t>
            </a:r>
            <a:r>
              <a:rPr lang="fr-FR" sz="2000" dirty="0" smtClean="0">
                <a:cs typeface="Arial" panose="020B0604020202020204" pitchFamily="34" charset="0"/>
              </a:rPr>
              <a:t>) </a:t>
            </a:r>
            <a:r>
              <a:rPr lang="fr-FR" sz="2000" dirty="0" err="1" smtClean="0">
                <a:cs typeface="Arial" panose="020B0604020202020204" pitchFamily="34" charset="0"/>
              </a:rPr>
              <a:t>with</a:t>
            </a:r>
            <a:r>
              <a:rPr lang="fr-FR" sz="2000" dirty="0" smtClean="0">
                <a:cs typeface="Arial" panose="020B0604020202020204" pitchFamily="34" charset="0"/>
              </a:rPr>
              <a:t> 1.3 x 1.3 mm</a:t>
            </a:r>
            <a:r>
              <a:rPr lang="fr-FR" sz="2000" baseline="30000" dirty="0" smtClean="0">
                <a:cs typeface="Arial" panose="020B0604020202020204" pitchFamily="34" charset="0"/>
              </a:rPr>
              <a:t>2</a:t>
            </a:r>
            <a:r>
              <a:rPr lang="fr-FR" sz="2000" dirty="0" smtClean="0">
                <a:cs typeface="Arial" panose="020B0604020202020204" pitchFamily="34" charset="0"/>
              </a:rPr>
              <a:t> pads </a:t>
            </a:r>
            <a:r>
              <a:rPr lang="fr-FR" sz="2000" dirty="0" err="1" smtClean="0">
                <a:cs typeface="Arial" panose="020B0604020202020204" pitchFamily="34" charset="0"/>
              </a:rPr>
              <a:t>granularity</a:t>
            </a:r>
            <a:endParaRPr lang="fr-FR" sz="2000" dirty="0" smtClean="0">
              <a:cs typeface="Arial" panose="020B0604020202020204" pitchFamily="34" charset="0"/>
            </a:endParaRPr>
          </a:p>
          <a:p>
            <a:r>
              <a:rPr lang="fr-FR" sz="2000" b="1" dirty="0" smtClean="0">
                <a:solidFill>
                  <a:srgbClr val="FFC000"/>
                </a:solidFill>
                <a:cs typeface="Arial" panose="020B0604020202020204" pitchFamily="34" charset="0"/>
              </a:rPr>
              <a:t>Flex</a:t>
            </a:r>
            <a:r>
              <a:rPr lang="fr-FR" sz="2000" dirty="0" smtClean="0">
                <a:cs typeface="Arial" panose="020B0604020202020204" pitchFamily="34" charset="0"/>
              </a:rPr>
              <a:t>: </a:t>
            </a:r>
            <a:r>
              <a:rPr lang="fr-FR" sz="2000" dirty="0" err="1" smtClean="0">
                <a:cs typeface="Arial" panose="020B0604020202020204" pitchFamily="34" charset="0"/>
              </a:rPr>
              <a:t>wire</a:t>
            </a:r>
            <a:r>
              <a:rPr lang="fr-FR" sz="2000" dirty="0" smtClean="0">
                <a:cs typeface="Arial" panose="020B0604020202020204" pitchFamily="34" charset="0"/>
              </a:rPr>
              <a:t> </a:t>
            </a:r>
            <a:r>
              <a:rPr lang="fr-FR" sz="2000" dirty="0" err="1" smtClean="0">
                <a:cs typeface="Arial" panose="020B0604020202020204" pitchFamily="34" charset="0"/>
              </a:rPr>
              <a:t>bonded</a:t>
            </a:r>
            <a:r>
              <a:rPr lang="fr-FR" sz="2000" dirty="0" smtClean="0">
                <a:cs typeface="Arial" panose="020B0604020202020204" pitchFamily="34" charset="0"/>
              </a:rPr>
              <a:t> to </a:t>
            </a:r>
            <a:r>
              <a:rPr lang="fr-FR" sz="2000" dirty="0" err="1" smtClean="0">
                <a:cs typeface="Arial" panose="020B0604020202020204" pitchFamily="34" charset="0"/>
              </a:rPr>
              <a:t>sensor</a:t>
            </a:r>
            <a:r>
              <a:rPr lang="fr-FR" sz="2000" dirty="0" smtClean="0">
                <a:cs typeface="Arial" panose="020B0604020202020204" pitchFamily="34" charset="0"/>
              </a:rPr>
              <a:t> (</a:t>
            </a:r>
            <a:r>
              <a:rPr lang="fr-FR" sz="2000" dirty="0" err="1" smtClean="0">
                <a:cs typeface="Arial" panose="020B0604020202020204" pitchFamily="34" charset="0"/>
              </a:rPr>
              <a:t>bias</a:t>
            </a:r>
            <a:r>
              <a:rPr lang="fr-FR" sz="2000" dirty="0" smtClean="0">
                <a:cs typeface="Arial" panose="020B0604020202020204" pitchFamily="34" charset="0"/>
              </a:rPr>
              <a:t> voltage) and to </a:t>
            </a:r>
            <a:r>
              <a:rPr lang="fr-FR" sz="2000" dirty="0" err="1" smtClean="0">
                <a:cs typeface="Arial" panose="020B0604020202020204" pitchFamily="34" charset="0"/>
              </a:rPr>
              <a:t>ASICs</a:t>
            </a:r>
            <a:r>
              <a:rPr lang="fr-FR" sz="2000" dirty="0" smtClean="0">
                <a:cs typeface="Arial" panose="020B0604020202020204" pitchFamily="34" charset="0"/>
              </a:rPr>
              <a:t> (</a:t>
            </a:r>
            <a:r>
              <a:rPr lang="fr-FR" sz="2000" dirty="0" err="1" smtClean="0">
                <a:cs typeface="Arial" panose="020B0604020202020204" pitchFamily="34" charset="0"/>
              </a:rPr>
              <a:t>signals</a:t>
            </a:r>
            <a:r>
              <a:rPr lang="fr-FR" sz="2000" dirty="0" smtClean="0">
                <a:cs typeface="Arial" panose="020B0604020202020204" pitchFamily="34" charset="0"/>
              </a:rPr>
              <a:t> and power)</a:t>
            </a:r>
            <a:endParaRPr lang="fr-FR" sz="2000" dirty="0">
              <a:cs typeface="Arial" panose="020B0604020202020204" pitchFamily="34" charset="0"/>
            </a:endParaRPr>
          </a:p>
        </p:txBody>
      </p:sp>
      <p:cxnSp>
        <p:nvCxnSpPr>
          <p:cNvPr id="12" name="Connecteur droit avec flèche 11"/>
          <p:cNvCxnSpPr/>
          <p:nvPr/>
        </p:nvCxnSpPr>
        <p:spPr>
          <a:xfrm flipV="1">
            <a:off x="3436971" y="1928487"/>
            <a:ext cx="4407042" cy="331061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5" name="Connecteur droit avec flèche 14"/>
          <p:cNvCxnSpPr/>
          <p:nvPr/>
        </p:nvCxnSpPr>
        <p:spPr>
          <a:xfrm flipV="1">
            <a:off x="2458720" y="1884285"/>
            <a:ext cx="5385293" cy="1123611"/>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6" name="ZoneTexte 15"/>
          <p:cNvSpPr txBox="1"/>
          <p:nvPr/>
        </p:nvSpPr>
        <p:spPr>
          <a:xfrm>
            <a:off x="6096000" y="4315669"/>
            <a:ext cx="5173596" cy="523220"/>
          </a:xfrm>
          <a:prstGeom prst="rect">
            <a:avLst/>
          </a:prstGeom>
          <a:noFill/>
        </p:spPr>
        <p:txBody>
          <a:bodyPr wrap="none" rtlCol="0">
            <a:spAutoFit/>
          </a:bodyPr>
          <a:lstStyle/>
          <a:p>
            <a:r>
              <a:rPr lang="fr-FR" sz="1400" i="1" dirty="0" err="1" smtClean="0"/>
              <a:t>See</a:t>
            </a:r>
            <a:r>
              <a:rPr lang="fr-FR" sz="1400" i="1" dirty="0" smtClean="0"/>
              <a:t> </a:t>
            </a:r>
            <a:r>
              <a:rPr lang="fr-FR" sz="1400" i="1" dirty="0" err="1" smtClean="0"/>
              <a:t>Marisol</a:t>
            </a:r>
            <a:r>
              <a:rPr lang="fr-FR" sz="1400" i="1" dirty="0"/>
              <a:t> </a:t>
            </a:r>
            <a:r>
              <a:rPr lang="fr-FR" sz="1400" i="1" dirty="0" err="1" smtClean="0"/>
              <a:t>Robles</a:t>
            </a:r>
            <a:r>
              <a:rPr lang="fr-FR" sz="1400" i="1" dirty="0" smtClean="0"/>
              <a:t>’ </a:t>
            </a:r>
            <a:r>
              <a:rPr lang="fr-FR" sz="1400" i="1" dirty="0" smtClean="0"/>
              <a:t>poster (144) </a:t>
            </a:r>
            <a:r>
              <a:rPr lang="fr-FR" sz="1400" i="1" dirty="0" smtClean="0"/>
              <a:t>: </a:t>
            </a:r>
          </a:p>
          <a:p>
            <a:r>
              <a:rPr lang="fr-FR" sz="1400" i="1" dirty="0" smtClean="0"/>
              <a:t>« Test </a:t>
            </a:r>
            <a:r>
              <a:rPr lang="fr-FR" sz="1400" i="1" dirty="0" err="1" smtClean="0"/>
              <a:t>results</a:t>
            </a:r>
            <a:r>
              <a:rPr lang="fr-FR" sz="1400" i="1" dirty="0" smtClean="0"/>
              <a:t> of a flexible </a:t>
            </a:r>
            <a:r>
              <a:rPr lang="fr-FR" sz="1400" i="1" dirty="0" err="1" smtClean="0"/>
              <a:t>printed</a:t>
            </a:r>
            <a:r>
              <a:rPr lang="fr-FR" sz="1400" i="1" dirty="0" smtClean="0"/>
              <a:t> circuit for the ATLAS HGTD »</a:t>
            </a:r>
            <a:endParaRPr lang="fr-FR" sz="1400" i="1" dirty="0"/>
          </a:p>
        </p:txBody>
      </p:sp>
      <p:pic>
        <p:nvPicPr>
          <p:cNvPr id="17" name="Image 16"/>
          <p:cNvPicPr>
            <a:picLocks noChangeAspect="1"/>
          </p:cNvPicPr>
          <p:nvPr/>
        </p:nvPicPr>
        <p:blipFill rotWithShape="1">
          <a:blip r:embed="rId5"/>
          <a:srcRect b="36801"/>
          <a:stretch/>
        </p:blipFill>
        <p:spPr>
          <a:xfrm>
            <a:off x="334433" y="593947"/>
            <a:ext cx="5909322" cy="797145"/>
          </a:xfrm>
          <a:prstGeom prst="rect">
            <a:avLst/>
          </a:prstGeom>
        </p:spPr>
      </p:pic>
      <p:sp>
        <p:nvSpPr>
          <p:cNvPr id="4" name="Rectangle 3"/>
          <p:cNvSpPr/>
          <p:nvPr/>
        </p:nvSpPr>
        <p:spPr>
          <a:xfrm>
            <a:off x="203200" y="741679"/>
            <a:ext cx="1564640" cy="72006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08983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VPA jitter vs TZ jitter (Altiroc0_V2)</a:t>
            </a: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30</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11" name="Image 10"/>
          <p:cNvPicPr>
            <a:picLocks noChangeAspect="1"/>
          </p:cNvPicPr>
          <p:nvPr/>
        </p:nvPicPr>
        <p:blipFill>
          <a:blip r:embed="rId2"/>
          <a:stretch>
            <a:fillRect/>
          </a:stretch>
        </p:blipFill>
        <p:spPr>
          <a:xfrm>
            <a:off x="120296" y="1718927"/>
            <a:ext cx="5731791" cy="3832092"/>
          </a:xfrm>
          <a:prstGeom prst="rect">
            <a:avLst/>
          </a:prstGeom>
        </p:spPr>
      </p:pic>
      <p:pic>
        <p:nvPicPr>
          <p:cNvPr id="12" name="Image 11"/>
          <p:cNvPicPr>
            <a:picLocks noChangeAspect="1"/>
          </p:cNvPicPr>
          <p:nvPr/>
        </p:nvPicPr>
        <p:blipFill>
          <a:blip r:embed="rId3"/>
          <a:stretch>
            <a:fillRect/>
          </a:stretch>
        </p:blipFill>
        <p:spPr>
          <a:xfrm>
            <a:off x="5949798" y="1779672"/>
            <a:ext cx="5738435" cy="3856228"/>
          </a:xfrm>
          <a:prstGeom prst="rect">
            <a:avLst/>
          </a:prstGeom>
        </p:spPr>
      </p:pic>
    </p:spTree>
    <p:extLst>
      <p:ext uri="{BB962C8B-B14F-4D97-AF65-F5344CB8AC3E}">
        <p14:creationId xmlns:p14="http://schemas.microsoft.com/office/powerpoint/2010/main" val="1520613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Calibri"/>
                <a:sym typeface="Calibri"/>
              </a:rPr>
              <a:t>Single-</a:t>
            </a:r>
            <a:r>
              <a:rPr lang="fr-FR" dirty="0" err="1">
                <a:latin typeface="Calibri"/>
                <a:sym typeface="Calibri"/>
              </a:rPr>
              <a:t>channel</a:t>
            </a:r>
            <a:r>
              <a:rPr lang="fr-FR" dirty="0">
                <a:latin typeface="Calibri"/>
                <a:sym typeface="Calibri"/>
              </a:rPr>
              <a:t> </a:t>
            </a:r>
            <a:r>
              <a:rPr lang="fr-FR" dirty="0" err="1">
                <a:latin typeface="Calibri"/>
                <a:sym typeface="Calibri"/>
              </a:rPr>
              <a:t>readout</a:t>
            </a:r>
            <a:r>
              <a:rPr lang="fr-FR" dirty="0">
                <a:latin typeface="Calibri"/>
                <a:sym typeface="Calibri"/>
              </a:rPr>
              <a:t> in ALTIROC2</a:t>
            </a:r>
            <a:endParaRPr lang="en-US"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31</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6" name="Image 5"/>
          <p:cNvPicPr>
            <a:picLocks noChangeAspect="1"/>
          </p:cNvPicPr>
          <p:nvPr/>
        </p:nvPicPr>
        <p:blipFill>
          <a:blip r:embed="rId2"/>
          <a:stretch>
            <a:fillRect/>
          </a:stretch>
        </p:blipFill>
        <p:spPr>
          <a:xfrm>
            <a:off x="1019175" y="1881187"/>
            <a:ext cx="10153650" cy="3095625"/>
          </a:xfrm>
          <a:prstGeom prst="rect">
            <a:avLst/>
          </a:prstGeom>
        </p:spPr>
      </p:pic>
    </p:spTree>
    <p:extLst>
      <p:ext uri="{BB962C8B-B14F-4D97-AF65-F5344CB8AC3E}">
        <p14:creationId xmlns:p14="http://schemas.microsoft.com/office/powerpoint/2010/main" val="1192926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Calibri"/>
                <a:sym typeface="Calibri"/>
              </a:rPr>
              <a:t>POWER CONSUMPTION</a:t>
            </a:r>
            <a:endParaRPr lang="en-US"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32</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sp>
        <p:nvSpPr>
          <p:cNvPr id="6" name="Espace réservé du contenu 2"/>
          <p:cNvSpPr txBox="1">
            <a:spLocks/>
          </p:cNvSpPr>
          <p:nvPr/>
        </p:nvSpPr>
        <p:spPr>
          <a:xfrm>
            <a:off x="371240" y="1252728"/>
            <a:ext cx="11673840" cy="50655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smtClean="0"/>
              <a:t>Power </a:t>
            </a:r>
            <a:r>
              <a:rPr lang="fr-FR" sz="2400" dirty="0" err="1" smtClean="0"/>
              <a:t>consumption</a:t>
            </a:r>
            <a:r>
              <a:rPr lang="fr-FR" sz="2400" dirty="0" smtClean="0"/>
              <a:t> </a:t>
            </a:r>
            <a:r>
              <a:rPr lang="fr-FR" sz="2400" dirty="0" err="1" smtClean="0"/>
              <a:t>requirement</a:t>
            </a:r>
            <a:r>
              <a:rPr lang="fr-FR" sz="2400" dirty="0" smtClean="0"/>
              <a:t>: MAX=  300 mW/cm2 =&gt; 1.2W/ASIC (2X2 cm2) </a:t>
            </a:r>
          </a:p>
          <a:p>
            <a:endParaRPr lang="fr-FR" sz="2400" dirty="0" smtClean="0"/>
          </a:p>
          <a:p>
            <a:r>
              <a:rPr lang="fr-FR" sz="2400" dirty="0" smtClean="0"/>
              <a:t>200 mW for the </a:t>
            </a:r>
            <a:r>
              <a:rPr lang="fr-FR" sz="2400" dirty="0" err="1" smtClean="0"/>
              <a:t>common</a:t>
            </a:r>
            <a:r>
              <a:rPr lang="fr-FR" sz="2400" dirty="0" smtClean="0"/>
              <a:t> digital part </a:t>
            </a:r>
          </a:p>
          <a:p>
            <a:endParaRPr lang="fr-FR" sz="2400" dirty="0" smtClean="0"/>
          </a:p>
          <a:p>
            <a:pPr marL="0" indent="0">
              <a:buFont typeface="Arial" panose="020B0604020202020204" pitchFamily="34" charset="0"/>
              <a:buNone/>
            </a:pPr>
            <a:r>
              <a:rPr lang="fr-FR" sz="2400" dirty="0" smtClean="0"/>
              <a:t>=&gt; Max 1W /225 = 4,4 mW / </a:t>
            </a:r>
            <a:r>
              <a:rPr lang="fr-FR" sz="2400" dirty="0" err="1" smtClean="0"/>
              <a:t>channel</a:t>
            </a:r>
            <a:endParaRPr lang="fr-FR" sz="2400" dirty="0" smtClean="0"/>
          </a:p>
          <a:p>
            <a:endParaRPr lang="fr-FR" sz="2400" dirty="0" smtClean="0"/>
          </a:p>
          <a:p>
            <a:r>
              <a:rPr lang="fr-FR" sz="2400" dirty="0" smtClean="0"/>
              <a:t>PA + </a:t>
            </a:r>
            <a:r>
              <a:rPr lang="fr-FR" sz="2400" dirty="0" err="1" smtClean="0"/>
              <a:t>Discri</a:t>
            </a:r>
            <a:r>
              <a:rPr lang="fr-FR" sz="2400" dirty="0" smtClean="0"/>
              <a:t> + 2 TDC of one </a:t>
            </a:r>
            <a:r>
              <a:rPr lang="fr-FR" sz="2400" dirty="0" err="1" smtClean="0"/>
              <a:t>channel</a:t>
            </a:r>
            <a:r>
              <a:rPr lang="fr-FR" sz="2400" dirty="0" smtClean="0"/>
              <a:t>  =  (570 +60) µA + 350 µA + 2* 0,4 mA  = 1,8 mA or 2,2 mW (= </a:t>
            </a:r>
            <a:r>
              <a:rPr lang="fr-FR" sz="2400" dirty="0" err="1" smtClean="0"/>
              <a:t>vdda</a:t>
            </a:r>
            <a:r>
              <a:rPr lang="fr-FR" sz="2400" dirty="0" smtClean="0"/>
              <a:t>)</a:t>
            </a:r>
          </a:p>
          <a:p>
            <a:endParaRPr lang="fr-FR" sz="2400" dirty="0" smtClean="0"/>
          </a:p>
          <a:p>
            <a:r>
              <a:rPr lang="fr-FR" sz="2400" dirty="0" smtClean="0"/>
              <a:t>2.2 mW (= </a:t>
            </a:r>
            <a:r>
              <a:rPr lang="fr-FR" sz="2400" dirty="0" err="1" smtClean="0"/>
              <a:t>vddd</a:t>
            </a:r>
            <a:r>
              <a:rPr lang="fr-FR" sz="2400" dirty="0" smtClean="0"/>
              <a:t>) for all the digital part of the </a:t>
            </a:r>
            <a:r>
              <a:rPr lang="fr-FR" sz="2400" dirty="0" err="1" smtClean="0"/>
              <a:t>channel</a:t>
            </a:r>
            <a:r>
              <a:rPr lang="fr-FR" sz="2400" dirty="0" smtClean="0"/>
              <a:t> (Hit buffer, </a:t>
            </a:r>
            <a:r>
              <a:rPr lang="fr-FR" sz="2400" dirty="0" err="1" smtClean="0"/>
              <a:t>ck</a:t>
            </a:r>
            <a:r>
              <a:rPr lang="fr-FR" sz="2400" dirty="0" smtClean="0"/>
              <a:t> </a:t>
            </a:r>
            <a:r>
              <a:rPr lang="fr-FR" sz="2400" dirty="0" err="1" smtClean="0"/>
              <a:t>trees</a:t>
            </a:r>
            <a:r>
              <a:rPr lang="fr-FR" sz="2400" dirty="0" smtClean="0"/>
              <a:t>, </a:t>
            </a:r>
            <a:r>
              <a:rPr lang="fr-FR" sz="2400" dirty="0" err="1" smtClean="0"/>
              <a:t>lumi</a:t>
            </a:r>
            <a:r>
              <a:rPr lang="fr-FR" sz="2400" dirty="0" smtClean="0"/>
              <a:t> block </a:t>
            </a:r>
            <a:r>
              <a:rPr lang="fr-FR" sz="2400" dirty="0" err="1" smtClean="0"/>
              <a:t>etc</a:t>
            </a:r>
            <a:r>
              <a:rPr lang="fr-FR" sz="2400" dirty="0" smtClean="0"/>
              <a:t>)</a:t>
            </a:r>
          </a:p>
          <a:p>
            <a:endParaRPr lang="fr-FR" sz="2400" dirty="0"/>
          </a:p>
        </p:txBody>
      </p:sp>
    </p:spTree>
    <p:extLst>
      <p:ext uri="{BB962C8B-B14F-4D97-AF65-F5344CB8AC3E}">
        <p14:creationId xmlns:p14="http://schemas.microsoft.com/office/powerpoint/2010/main" val="2067880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Requirements </a:t>
            </a:r>
            <a:endParaRPr lang="en-US"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33</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6" name="Image 5"/>
          <p:cNvPicPr>
            <a:picLocks noChangeAspect="1"/>
          </p:cNvPicPr>
          <p:nvPr/>
        </p:nvPicPr>
        <p:blipFill>
          <a:blip r:embed="rId2"/>
          <a:stretch>
            <a:fillRect/>
          </a:stretch>
        </p:blipFill>
        <p:spPr>
          <a:xfrm>
            <a:off x="3445226" y="2866590"/>
            <a:ext cx="6739634" cy="3953105"/>
          </a:xfrm>
          <a:prstGeom prst="rect">
            <a:avLst/>
          </a:prstGeom>
        </p:spPr>
      </p:pic>
      <p:pic>
        <p:nvPicPr>
          <p:cNvPr id="7" name="Image 6"/>
          <p:cNvPicPr>
            <a:picLocks noChangeAspect="1"/>
          </p:cNvPicPr>
          <p:nvPr/>
        </p:nvPicPr>
        <p:blipFill>
          <a:blip r:embed="rId3"/>
          <a:stretch>
            <a:fillRect/>
          </a:stretch>
        </p:blipFill>
        <p:spPr>
          <a:xfrm>
            <a:off x="3372121" y="219546"/>
            <a:ext cx="8591550" cy="2486025"/>
          </a:xfrm>
          <a:prstGeom prst="rect">
            <a:avLst/>
          </a:prstGeom>
        </p:spPr>
      </p:pic>
      <p:cxnSp>
        <p:nvCxnSpPr>
          <p:cNvPr id="8" name="Connecteur droit 7"/>
          <p:cNvCxnSpPr/>
          <p:nvPr/>
        </p:nvCxnSpPr>
        <p:spPr>
          <a:xfrm flipH="1" flipV="1">
            <a:off x="3608055" y="638008"/>
            <a:ext cx="1240970" cy="435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3608055" y="1756193"/>
            <a:ext cx="3736328" cy="829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508260" y="3173007"/>
            <a:ext cx="6592173" cy="28583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508260" y="4395936"/>
            <a:ext cx="6592173" cy="83495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10462339" y="3173007"/>
            <a:ext cx="1459036" cy="378908"/>
          </a:xfrm>
          <a:prstGeom prst="rect">
            <a:avLst/>
          </a:prstGeom>
          <a:noFill/>
        </p:spPr>
        <p:txBody>
          <a:bodyPr wrap="square" rtlCol="0">
            <a:spAutoFit/>
          </a:bodyPr>
          <a:lstStyle/>
          <a:p>
            <a:r>
              <a:rPr lang="fr-FR" b="1" dirty="0" smtClean="0">
                <a:solidFill>
                  <a:srgbClr val="C00000"/>
                </a:solidFill>
              </a:rPr>
              <a:t>@ Cd= 4 pF</a:t>
            </a:r>
            <a:endParaRPr lang="fr-FR" b="1" dirty="0">
              <a:solidFill>
                <a:srgbClr val="C00000"/>
              </a:solidFill>
            </a:endParaRPr>
          </a:p>
        </p:txBody>
      </p:sp>
      <p:sp>
        <p:nvSpPr>
          <p:cNvPr id="13" name="ZoneTexte 12"/>
          <p:cNvSpPr txBox="1"/>
          <p:nvPr/>
        </p:nvSpPr>
        <p:spPr>
          <a:xfrm>
            <a:off x="9085414" y="855585"/>
            <a:ext cx="1334020" cy="369332"/>
          </a:xfrm>
          <a:prstGeom prst="rect">
            <a:avLst/>
          </a:prstGeom>
          <a:noFill/>
        </p:spPr>
        <p:txBody>
          <a:bodyPr wrap="none" rtlCol="0">
            <a:spAutoFit/>
          </a:bodyPr>
          <a:lstStyle/>
          <a:p>
            <a:r>
              <a:rPr lang="fr-FR" b="1" dirty="0" smtClean="0">
                <a:solidFill>
                  <a:srgbClr val="C00000"/>
                </a:solidFill>
              </a:rPr>
              <a:t>=&gt; Cd</a:t>
            </a:r>
            <a:r>
              <a:rPr lang="fr-FR" b="1" dirty="0">
                <a:solidFill>
                  <a:srgbClr val="C00000"/>
                </a:solidFill>
              </a:rPr>
              <a:t> </a:t>
            </a:r>
            <a:r>
              <a:rPr lang="fr-FR" b="1" dirty="0" smtClean="0">
                <a:solidFill>
                  <a:srgbClr val="C00000"/>
                </a:solidFill>
              </a:rPr>
              <a:t>~ 4 pF</a:t>
            </a:r>
            <a:endParaRPr lang="fr-FR" b="1" dirty="0">
              <a:solidFill>
                <a:srgbClr val="C00000"/>
              </a:solidFill>
            </a:endParaRPr>
          </a:p>
        </p:txBody>
      </p:sp>
      <p:cxnSp>
        <p:nvCxnSpPr>
          <p:cNvPr id="15" name="Connecteur droit 14"/>
          <p:cNvCxnSpPr/>
          <p:nvPr/>
        </p:nvCxnSpPr>
        <p:spPr>
          <a:xfrm flipH="1" flipV="1">
            <a:off x="3608055" y="1192255"/>
            <a:ext cx="837485" cy="171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508260" y="3784072"/>
            <a:ext cx="6592173" cy="33835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9027270" y="375782"/>
            <a:ext cx="904671" cy="338554"/>
          </a:xfrm>
          <a:prstGeom prst="rect">
            <a:avLst/>
          </a:prstGeom>
          <a:solidFill>
            <a:schemeClr val="bg1"/>
          </a:solidFill>
        </p:spPr>
        <p:txBody>
          <a:bodyPr wrap="square" rtlCol="0">
            <a:spAutoFit/>
          </a:bodyPr>
          <a:lstStyle/>
          <a:p>
            <a:r>
              <a:rPr lang="fr-FR" sz="1600" dirty="0" smtClean="0"/>
              <a:t>9.5 </a:t>
            </a:r>
            <a:r>
              <a:rPr lang="fr-FR" sz="1600" dirty="0" err="1" smtClean="0"/>
              <a:t>MGy</a:t>
            </a:r>
            <a:endParaRPr lang="fr-FR" sz="1600" dirty="0"/>
          </a:p>
        </p:txBody>
      </p:sp>
      <p:sp>
        <p:nvSpPr>
          <p:cNvPr id="18" name="ZoneTexte 17"/>
          <p:cNvSpPr txBox="1"/>
          <p:nvPr/>
        </p:nvSpPr>
        <p:spPr>
          <a:xfrm>
            <a:off x="9036919" y="614344"/>
            <a:ext cx="885371" cy="338554"/>
          </a:xfrm>
          <a:prstGeom prst="rect">
            <a:avLst/>
          </a:prstGeom>
          <a:solidFill>
            <a:schemeClr val="bg1"/>
          </a:solidFill>
        </p:spPr>
        <p:txBody>
          <a:bodyPr wrap="none" rtlCol="0">
            <a:spAutoFit/>
          </a:bodyPr>
          <a:lstStyle/>
          <a:p>
            <a:r>
              <a:rPr lang="fr-FR" sz="1600" dirty="0" smtClean="0"/>
              <a:t>2.7 </a:t>
            </a:r>
            <a:r>
              <a:rPr lang="fr-FR" sz="1600" dirty="0" err="1" smtClean="0"/>
              <a:t>MGy</a:t>
            </a:r>
            <a:endParaRPr lang="fr-FR" sz="1600" dirty="0"/>
          </a:p>
        </p:txBody>
      </p:sp>
      <p:sp>
        <p:nvSpPr>
          <p:cNvPr id="19" name="ZoneTexte 18"/>
          <p:cNvSpPr txBox="1"/>
          <p:nvPr/>
        </p:nvSpPr>
        <p:spPr>
          <a:xfrm>
            <a:off x="9887020" y="1452614"/>
            <a:ext cx="2102627" cy="369332"/>
          </a:xfrm>
          <a:prstGeom prst="rect">
            <a:avLst/>
          </a:prstGeom>
          <a:noFill/>
        </p:spPr>
        <p:txBody>
          <a:bodyPr wrap="none" rtlCol="0">
            <a:spAutoFit/>
          </a:bodyPr>
          <a:lstStyle/>
          <a:p>
            <a:r>
              <a:rPr lang="fr-FR" b="1" dirty="0" smtClean="0">
                <a:solidFill>
                  <a:srgbClr val="C00000"/>
                </a:solidFill>
              </a:rPr>
              <a:t>=&gt;  ~ 4 mW/</a:t>
            </a:r>
            <a:r>
              <a:rPr lang="fr-FR" b="1" dirty="0" err="1" smtClean="0">
                <a:solidFill>
                  <a:srgbClr val="C00000"/>
                </a:solidFill>
              </a:rPr>
              <a:t>channel</a:t>
            </a:r>
            <a:endParaRPr lang="fr-FR" b="1" dirty="0">
              <a:solidFill>
                <a:srgbClr val="C00000"/>
              </a:solidFill>
            </a:endParaRPr>
          </a:p>
        </p:txBody>
      </p:sp>
    </p:spTree>
    <p:extLst>
      <p:ext uri="{BB962C8B-B14F-4D97-AF65-F5344CB8AC3E}">
        <p14:creationId xmlns:p14="http://schemas.microsoft.com/office/powerpoint/2010/main" val="2538244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Connections between ASIC and DAQ</a:t>
            </a:r>
            <a:endParaRPr lang="en-US"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34</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6" name="Image 5"/>
          <p:cNvPicPr>
            <a:picLocks noChangeAspect="1"/>
          </p:cNvPicPr>
          <p:nvPr/>
        </p:nvPicPr>
        <p:blipFill>
          <a:blip r:embed="rId2"/>
          <a:stretch>
            <a:fillRect/>
          </a:stretch>
        </p:blipFill>
        <p:spPr>
          <a:xfrm>
            <a:off x="3034630" y="2657461"/>
            <a:ext cx="8553547" cy="2628454"/>
          </a:xfrm>
          <a:prstGeom prst="rect">
            <a:avLst/>
          </a:prstGeom>
        </p:spPr>
      </p:pic>
      <p:sp>
        <p:nvSpPr>
          <p:cNvPr id="7" name="ZoneTexte 6"/>
          <p:cNvSpPr txBox="1"/>
          <p:nvPr/>
        </p:nvSpPr>
        <p:spPr>
          <a:xfrm>
            <a:off x="7685875" y="2230094"/>
            <a:ext cx="621322" cy="3693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t> </a:t>
            </a:r>
            <a:r>
              <a:rPr lang="fr-FR" dirty="0" smtClean="0"/>
              <a:t>         </a:t>
            </a: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ZoneTexte 7"/>
          <p:cNvSpPr txBox="1"/>
          <p:nvPr/>
        </p:nvSpPr>
        <p:spPr>
          <a:xfrm>
            <a:off x="9445462" y="1461741"/>
            <a:ext cx="621322" cy="3693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t> </a:t>
            </a:r>
            <a:r>
              <a:rPr lang="fr-FR" dirty="0" smtClean="0"/>
              <a:t>         </a:t>
            </a: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sp>
        <p:nvSpPr>
          <p:cNvPr id="9" name="Body"/>
          <p:cNvSpPr txBox="1">
            <a:spLocks/>
          </p:cNvSpPr>
          <p:nvPr/>
        </p:nvSpPr>
        <p:spPr>
          <a:xfrm>
            <a:off x="279419" y="5447042"/>
            <a:ext cx="11400902" cy="109187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b="1" dirty="0" err="1" smtClean="0">
                <a:solidFill>
                  <a:srgbClr val="00B050"/>
                </a:solidFill>
                <a:cs typeface="Arial" panose="020B0604020202020204" pitchFamily="34" charset="0"/>
              </a:rPr>
              <a:t>Peripheral</a:t>
            </a:r>
            <a:r>
              <a:rPr lang="fr-FR" sz="2000" b="1" dirty="0" smtClean="0">
                <a:solidFill>
                  <a:srgbClr val="00B050"/>
                </a:solidFill>
                <a:cs typeface="Arial" panose="020B0604020202020204" pitchFamily="34" charset="0"/>
              </a:rPr>
              <a:t> </a:t>
            </a:r>
            <a:r>
              <a:rPr lang="fr-FR" sz="2000" b="1" dirty="0" err="1" smtClean="0">
                <a:solidFill>
                  <a:srgbClr val="00B050"/>
                </a:solidFill>
                <a:cs typeface="Arial" panose="020B0604020202020204" pitchFamily="34" charset="0"/>
              </a:rPr>
              <a:t>boards</a:t>
            </a:r>
            <a:r>
              <a:rPr lang="fr-FR" sz="2000" dirty="0" smtClean="0">
                <a:cs typeface="Arial" panose="020B0604020202020204" pitchFamily="34" charset="0"/>
              </a:rPr>
              <a:t>: </a:t>
            </a:r>
            <a:r>
              <a:rPr lang="fr-FR" sz="2000" dirty="0" err="1" smtClean="0">
                <a:cs typeface="Arial" panose="020B0604020202020204" pitchFamily="34" charset="0"/>
              </a:rPr>
              <a:t>flex</a:t>
            </a:r>
            <a:r>
              <a:rPr lang="fr-FR" sz="2000" dirty="0" smtClean="0">
                <a:cs typeface="Arial" panose="020B0604020202020204" pitchFamily="34" charset="0"/>
              </a:rPr>
              <a:t> </a:t>
            </a:r>
            <a:r>
              <a:rPr lang="fr-FR" sz="2000" dirty="0" err="1" smtClean="0">
                <a:cs typeface="Arial" panose="020B0604020202020204" pitchFamily="34" charset="0"/>
              </a:rPr>
              <a:t>connectors</a:t>
            </a:r>
            <a:r>
              <a:rPr lang="fr-FR" sz="2000" dirty="0" smtClean="0">
                <a:cs typeface="Arial" panose="020B0604020202020204" pitchFamily="34" charset="0"/>
              </a:rPr>
              <a:t>, DC </a:t>
            </a:r>
            <a:r>
              <a:rPr lang="fr-FR" sz="2000" dirty="0" err="1" smtClean="0">
                <a:cs typeface="Arial" panose="020B0604020202020204" pitchFamily="34" charset="0"/>
              </a:rPr>
              <a:t>DC</a:t>
            </a:r>
            <a:r>
              <a:rPr lang="fr-FR" sz="2000" dirty="0" smtClean="0">
                <a:cs typeface="Arial" panose="020B0604020202020204" pitchFamily="34" charset="0"/>
              </a:rPr>
              <a:t> </a:t>
            </a:r>
            <a:r>
              <a:rPr lang="fr-FR" sz="2000" dirty="0" err="1" smtClean="0">
                <a:cs typeface="Arial" panose="020B0604020202020204" pitchFamily="34" charset="0"/>
              </a:rPr>
              <a:t>converters</a:t>
            </a:r>
            <a:r>
              <a:rPr lang="fr-FR" sz="2000" dirty="0" smtClean="0">
                <a:cs typeface="Arial" panose="020B0604020202020204" pitchFamily="34" charset="0"/>
              </a:rPr>
              <a:t> for LV and HV voltages. </a:t>
            </a:r>
            <a:r>
              <a:rPr lang="fr-FR" sz="2000" dirty="0" err="1" smtClean="0">
                <a:cs typeface="Arial" panose="020B0604020202020204" pitchFamily="34" charset="0"/>
              </a:rPr>
              <a:t>LpGBT</a:t>
            </a:r>
            <a:r>
              <a:rPr lang="fr-FR" sz="2000" dirty="0" smtClean="0">
                <a:cs typeface="Arial" panose="020B0604020202020204" pitchFamily="34" charset="0"/>
              </a:rPr>
              <a:t> for data transmission and </a:t>
            </a:r>
            <a:r>
              <a:rPr lang="fr-FR" sz="2000" dirty="0" err="1" smtClean="0">
                <a:cs typeface="Arial" panose="020B0604020202020204" pitchFamily="34" charset="0"/>
              </a:rPr>
              <a:t>optical</a:t>
            </a:r>
            <a:r>
              <a:rPr lang="fr-FR" sz="2000" dirty="0" smtClean="0">
                <a:cs typeface="Arial" panose="020B0604020202020204" pitchFamily="34" charset="0"/>
              </a:rPr>
              <a:t> modules. 3 sets of </a:t>
            </a:r>
            <a:r>
              <a:rPr lang="fr-FR" sz="2000" dirty="0" err="1" smtClean="0">
                <a:cs typeface="Arial" panose="020B0604020202020204" pitchFamily="34" charset="0"/>
              </a:rPr>
              <a:t>optical</a:t>
            </a:r>
            <a:r>
              <a:rPr lang="fr-FR" sz="2000" dirty="0" smtClean="0">
                <a:cs typeface="Arial" panose="020B0604020202020204" pitchFamily="34" charset="0"/>
              </a:rPr>
              <a:t> links. Down links for slow control (in </a:t>
            </a:r>
            <a:r>
              <a:rPr lang="fr-FR" sz="2000" dirty="0" err="1" smtClean="0">
                <a:cs typeface="Arial" panose="020B0604020202020204" pitchFamily="34" charset="0"/>
              </a:rPr>
              <a:t>red</a:t>
            </a:r>
            <a:r>
              <a:rPr lang="fr-FR" sz="2000" dirty="0" smtClean="0">
                <a:cs typeface="Arial" panose="020B0604020202020204" pitchFamily="34" charset="0"/>
              </a:rPr>
              <a:t>) </a:t>
            </a:r>
            <a:r>
              <a:rPr lang="fr-FR" sz="2000" dirty="0" err="1" smtClean="0">
                <a:cs typeface="Arial" panose="020B0604020202020204" pitchFamily="34" charset="0"/>
              </a:rPr>
              <a:t>connected</a:t>
            </a:r>
            <a:r>
              <a:rPr lang="fr-FR" sz="2000" dirty="0" smtClean="0">
                <a:cs typeface="Arial" panose="020B0604020202020204" pitchFamily="34" charset="0"/>
              </a:rPr>
              <a:t> to the FELIX </a:t>
            </a:r>
            <a:r>
              <a:rPr lang="fr-FR" sz="2000" dirty="0" err="1" smtClean="0">
                <a:cs typeface="Arial" panose="020B0604020202020204" pitchFamily="34" charset="0"/>
              </a:rPr>
              <a:t>boards</a:t>
            </a:r>
            <a:r>
              <a:rPr lang="fr-FR" sz="2000" dirty="0" smtClean="0">
                <a:cs typeface="Arial" panose="020B0604020202020204" pitchFamily="34" charset="0"/>
              </a:rPr>
              <a:t> in USA15 and up links for the offline data. The </a:t>
            </a:r>
            <a:r>
              <a:rPr lang="fr-FR" sz="2000" dirty="0" err="1" smtClean="0">
                <a:cs typeface="Arial" panose="020B0604020202020204" pitchFamily="34" charset="0"/>
              </a:rPr>
              <a:t>uplinks</a:t>
            </a:r>
            <a:r>
              <a:rPr lang="fr-FR" sz="2000" dirty="0" smtClean="0">
                <a:cs typeface="Arial" panose="020B0604020202020204" pitchFamily="34" charset="0"/>
              </a:rPr>
              <a:t> for the </a:t>
            </a:r>
            <a:r>
              <a:rPr lang="fr-FR" sz="2000" dirty="0" err="1" smtClean="0">
                <a:cs typeface="Arial" panose="020B0604020202020204" pitchFamily="34" charset="0"/>
              </a:rPr>
              <a:t>lumi</a:t>
            </a:r>
            <a:r>
              <a:rPr lang="fr-FR" sz="2000" dirty="0" smtClean="0">
                <a:cs typeface="Arial" panose="020B0604020202020204" pitchFamily="34" charset="0"/>
              </a:rPr>
              <a:t> data go to </a:t>
            </a:r>
            <a:r>
              <a:rPr lang="fr-FR" sz="2000" dirty="0" err="1" smtClean="0">
                <a:cs typeface="Arial" panose="020B0604020202020204" pitchFamily="34" charset="0"/>
              </a:rPr>
              <a:t>dedicated</a:t>
            </a:r>
            <a:r>
              <a:rPr lang="fr-FR" sz="2000" dirty="0" smtClean="0">
                <a:cs typeface="Arial" panose="020B0604020202020204" pitchFamily="34" charset="0"/>
              </a:rPr>
              <a:t> back-end </a:t>
            </a:r>
            <a:r>
              <a:rPr lang="fr-FR" sz="2000" dirty="0" err="1" smtClean="0">
                <a:cs typeface="Arial" panose="020B0604020202020204" pitchFamily="34" charset="0"/>
              </a:rPr>
              <a:t>boards</a:t>
            </a:r>
            <a:endParaRPr lang="fr-FR" sz="2000" dirty="0">
              <a:cs typeface="Arial" panose="020B0604020202020204" pitchFamily="34" charset="0"/>
            </a:endParaRPr>
          </a:p>
        </p:txBody>
      </p:sp>
      <p:pic>
        <p:nvPicPr>
          <p:cNvPr id="10" name="Image 9"/>
          <p:cNvPicPr>
            <a:picLocks noChangeAspect="1"/>
          </p:cNvPicPr>
          <p:nvPr/>
        </p:nvPicPr>
        <p:blipFill>
          <a:blip r:embed="rId3"/>
          <a:stretch>
            <a:fillRect/>
          </a:stretch>
        </p:blipFill>
        <p:spPr>
          <a:xfrm>
            <a:off x="5108242" y="987966"/>
            <a:ext cx="6572079" cy="1316879"/>
          </a:xfrm>
          <a:prstGeom prst="rect">
            <a:avLst/>
          </a:prstGeom>
        </p:spPr>
      </p:pic>
      <p:sp>
        <p:nvSpPr>
          <p:cNvPr id="11" name="Rectangle 10"/>
          <p:cNvSpPr/>
          <p:nvPr/>
        </p:nvSpPr>
        <p:spPr>
          <a:xfrm>
            <a:off x="8508295" y="987966"/>
            <a:ext cx="2910840" cy="124212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p:cNvCxnSpPr/>
          <p:nvPr/>
        </p:nvCxnSpPr>
        <p:spPr>
          <a:xfrm flipH="1">
            <a:off x="7271683" y="2230094"/>
            <a:ext cx="1105989" cy="96595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nvPicPr>
        <p:blipFill>
          <a:blip r:embed="rId4"/>
          <a:stretch>
            <a:fillRect/>
          </a:stretch>
        </p:blipFill>
        <p:spPr>
          <a:xfrm>
            <a:off x="395549" y="3133540"/>
            <a:ext cx="3069519" cy="1553795"/>
          </a:xfrm>
          <a:prstGeom prst="rect">
            <a:avLst/>
          </a:prstGeom>
        </p:spPr>
      </p:pic>
      <p:pic>
        <p:nvPicPr>
          <p:cNvPr id="15" name="Image 14"/>
          <p:cNvPicPr>
            <a:picLocks noChangeAspect="1"/>
          </p:cNvPicPr>
          <p:nvPr/>
        </p:nvPicPr>
        <p:blipFill>
          <a:blip r:embed="rId5"/>
          <a:stretch>
            <a:fillRect/>
          </a:stretch>
        </p:blipFill>
        <p:spPr>
          <a:xfrm>
            <a:off x="0" y="1201273"/>
            <a:ext cx="4739499" cy="1507094"/>
          </a:xfrm>
          <a:prstGeom prst="rect">
            <a:avLst/>
          </a:prstGeom>
        </p:spPr>
      </p:pic>
    </p:spTree>
    <p:extLst>
      <p:ext uri="{BB962C8B-B14F-4D97-AF65-F5344CB8AC3E}">
        <p14:creationId xmlns:p14="http://schemas.microsoft.com/office/powerpoint/2010/main" val="2961922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Requirements for the ASIC</a:t>
            </a:r>
            <a:endParaRPr lang="en-US"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4</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sp>
        <p:nvSpPr>
          <p:cNvPr id="29" name="ZoneTexte 28"/>
          <p:cNvSpPr txBox="1"/>
          <p:nvPr/>
        </p:nvSpPr>
        <p:spPr>
          <a:xfrm>
            <a:off x="565150" y="703768"/>
            <a:ext cx="11501995" cy="1200329"/>
          </a:xfrm>
          <a:prstGeom prst="rect">
            <a:avLst/>
          </a:prstGeom>
          <a:noFill/>
        </p:spPr>
        <p:txBody>
          <a:bodyPr wrap="none" rtlCol="0">
            <a:spAutoFit/>
          </a:bodyPr>
          <a:lstStyle/>
          <a:p>
            <a:r>
              <a:rPr lang="fr-FR" dirty="0" smtClean="0"/>
              <a:t>HGTD key </a:t>
            </a:r>
            <a:r>
              <a:rPr lang="fr-FR" dirty="0" err="1" smtClean="0"/>
              <a:t>requirement</a:t>
            </a:r>
            <a:r>
              <a:rPr lang="fr-FR" dirty="0" smtClean="0"/>
              <a:t>: Time </a:t>
            </a:r>
            <a:r>
              <a:rPr lang="fr-FR" dirty="0" err="1" smtClean="0"/>
              <a:t>resolution</a:t>
            </a:r>
            <a:r>
              <a:rPr lang="fr-FR" dirty="0" smtClean="0"/>
              <a:t> per </a:t>
            </a:r>
            <a:r>
              <a:rPr lang="fr-FR" dirty="0" err="1" smtClean="0"/>
              <a:t>track</a:t>
            </a:r>
            <a:r>
              <a:rPr lang="fr-FR" dirty="0" smtClean="0"/>
              <a:t>, </a:t>
            </a:r>
            <a:r>
              <a:rPr lang="fr-FR" dirty="0" err="1" smtClean="0"/>
              <a:t>combining</a:t>
            </a:r>
            <a:r>
              <a:rPr lang="fr-FR" dirty="0" smtClean="0"/>
              <a:t> multiple hits, </a:t>
            </a:r>
            <a:r>
              <a:rPr lang="fr-FR" dirty="0" err="1" smtClean="0"/>
              <a:t>is</a:t>
            </a:r>
            <a:r>
              <a:rPr lang="fr-FR" dirty="0" smtClean="0"/>
              <a:t> 30 </a:t>
            </a:r>
            <a:r>
              <a:rPr lang="fr-FR" dirty="0" err="1" smtClean="0"/>
              <a:t>ps</a:t>
            </a:r>
            <a:r>
              <a:rPr lang="fr-FR" dirty="0" smtClean="0"/>
              <a:t> at the </a:t>
            </a:r>
            <a:r>
              <a:rPr lang="fr-FR" dirty="0" err="1" smtClean="0"/>
              <a:t>start</a:t>
            </a:r>
            <a:r>
              <a:rPr lang="fr-FR" dirty="0" smtClean="0"/>
              <a:t> of </a:t>
            </a:r>
            <a:r>
              <a:rPr lang="fr-FR" dirty="0" err="1" smtClean="0"/>
              <a:t>lifetime</a:t>
            </a:r>
            <a:endParaRPr lang="fr-FR" dirty="0" smtClean="0"/>
          </a:p>
          <a:p>
            <a:r>
              <a:rPr lang="fr-FR" dirty="0"/>
              <a:t>t</a:t>
            </a:r>
            <a:r>
              <a:rPr lang="fr-FR" dirty="0" smtClean="0"/>
              <a:t>o 50 </a:t>
            </a:r>
            <a:r>
              <a:rPr lang="fr-FR" dirty="0" err="1" smtClean="0"/>
              <a:t>ps</a:t>
            </a:r>
            <a:r>
              <a:rPr lang="fr-FR" dirty="0" smtClean="0"/>
              <a:t> </a:t>
            </a:r>
            <a:r>
              <a:rPr lang="fr-FR" dirty="0" err="1" smtClean="0"/>
              <a:t>after</a:t>
            </a:r>
            <a:r>
              <a:rPr lang="fr-FR" dirty="0" smtClean="0"/>
              <a:t> 4000 fb-1 =&gt; Time </a:t>
            </a:r>
            <a:r>
              <a:rPr lang="fr-FR" dirty="0" err="1" smtClean="0"/>
              <a:t>resolution</a:t>
            </a:r>
            <a:r>
              <a:rPr lang="fr-FR" dirty="0" smtClean="0"/>
              <a:t> /hit must </a:t>
            </a:r>
            <a:r>
              <a:rPr lang="fr-FR" dirty="0" err="1" smtClean="0"/>
              <a:t>be</a:t>
            </a:r>
            <a:r>
              <a:rPr lang="fr-FR" dirty="0" smtClean="0"/>
              <a:t> &lt; 40 </a:t>
            </a:r>
            <a:r>
              <a:rPr lang="fr-FR" dirty="0" err="1" smtClean="0"/>
              <a:t>ps</a:t>
            </a:r>
            <a:r>
              <a:rPr lang="fr-FR" dirty="0" smtClean="0"/>
              <a:t> at </a:t>
            </a:r>
            <a:r>
              <a:rPr lang="fr-FR" dirty="0" err="1" smtClean="0"/>
              <a:t>start</a:t>
            </a:r>
            <a:r>
              <a:rPr lang="fr-FR" dirty="0" smtClean="0"/>
              <a:t> and 85 </a:t>
            </a:r>
            <a:r>
              <a:rPr lang="fr-FR" dirty="0" err="1" smtClean="0"/>
              <a:t>ps</a:t>
            </a:r>
            <a:r>
              <a:rPr lang="fr-FR" dirty="0" smtClean="0"/>
              <a:t> (70 </a:t>
            </a:r>
            <a:r>
              <a:rPr lang="fr-FR" dirty="0" err="1" smtClean="0"/>
              <a:t>ps</a:t>
            </a:r>
            <a:r>
              <a:rPr lang="fr-FR" dirty="0" smtClean="0"/>
              <a:t>) at the end of </a:t>
            </a:r>
            <a:r>
              <a:rPr lang="fr-FR" dirty="0" err="1" smtClean="0"/>
              <a:t>lifetime</a:t>
            </a:r>
            <a:r>
              <a:rPr lang="fr-FR" dirty="0" smtClean="0"/>
              <a:t> </a:t>
            </a:r>
          </a:p>
          <a:p>
            <a:r>
              <a:rPr lang="fr-FR" dirty="0" smtClean="0"/>
              <a:t>for the </a:t>
            </a:r>
            <a:r>
              <a:rPr lang="fr-FR" dirty="0" err="1" smtClean="0"/>
              <a:t>inner</a:t>
            </a:r>
            <a:r>
              <a:rPr lang="fr-FR" dirty="0" smtClean="0"/>
              <a:t> radius (</a:t>
            </a:r>
            <a:r>
              <a:rPr lang="fr-FR" dirty="0" err="1" smtClean="0"/>
              <a:t>outer</a:t>
            </a:r>
            <a:r>
              <a:rPr lang="fr-FR" dirty="0" smtClean="0"/>
              <a:t> radius)</a:t>
            </a:r>
          </a:p>
          <a:p>
            <a:r>
              <a:rPr lang="fr-FR" dirty="0" smtClean="0"/>
              <a:t>Main </a:t>
            </a:r>
            <a:r>
              <a:rPr lang="fr-FR" dirty="0" err="1" smtClean="0"/>
              <a:t>contributors</a:t>
            </a:r>
            <a:r>
              <a:rPr lang="fr-FR" dirty="0" smtClean="0"/>
              <a:t>: </a:t>
            </a:r>
            <a:endParaRPr lang="fr-FR" dirty="0"/>
          </a:p>
        </p:txBody>
      </p:sp>
      <p:graphicFrame>
        <p:nvGraphicFramePr>
          <p:cNvPr id="32" name="Tableau 31"/>
          <p:cNvGraphicFramePr>
            <a:graphicFrameLocks noGrp="1"/>
          </p:cNvGraphicFramePr>
          <p:nvPr>
            <p:extLst>
              <p:ext uri="{D42A27DB-BD31-4B8C-83A1-F6EECF244321}">
                <p14:modId xmlns:p14="http://schemas.microsoft.com/office/powerpoint/2010/main" val="3230654898"/>
              </p:ext>
            </p:extLst>
          </p:nvPr>
        </p:nvGraphicFramePr>
        <p:xfrm>
          <a:off x="588432" y="2599653"/>
          <a:ext cx="9071133" cy="997200"/>
        </p:xfrm>
        <a:graphic>
          <a:graphicData uri="http://schemas.openxmlformats.org/drawingml/2006/table">
            <a:tbl>
              <a:tblPr/>
              <a:tblGrid>
                <a:gridCol w="2545826"/>
                <a:gridCol w="6525307"/>
              </a:tblGrid>
              <a:tr h="249300">
                <a:tc>
                  <a:txBody>
                    <a:bodyPr/>
                    <a:lstStyle/>
                    <a:p>
                      <a:pPr algn="l" fontAlgn="ctr"/>
                      <a:r>
                        <a:rPr lang="fr-FR" sz="1500" b="1" i="0" u="none" strike="noStrike" dirty="0">
                          <a:solidFill>
                            <a:srgbClr val="000000"/>
                          </a:solidFill>
                          <a:effectLst/>
                          <a:latin typeface="Calibri" panose="020F0502020204030204" pitchFamily="34" charset="0"/>
                        </a:rPr>
                        <a:t>Maximum </a:t>
                      </a:r>
                      <a:r>
                        <a:rPr lang="fr-FR" sz="1500" b="1" i="0" u="none" strike="noStrike" dirty="0" err="1" smtClean="0">
                          <a:solidFill>
                            <a:srgbClr val="000000"/>
                          </a:solidFill>
                          <a:effectLst/>
                          <a:latin typeface="Calibri" panose="020F0502020204030204" pitchFamily="34" charset="0"/>
                        </a:rPr>
                        <a:t>jitter</a:t>
                      </a:r>
                      <a:r>
                        <a:rPr lang="fr-FR" sz="1500" b="1" i="0" u="none" strike="noStrike" dirty="0" smtClean="0">
                          <a:solidFill>
                            <a:srgbClr val="000000"/>
                          </a:solidFill>
                          <a:effectLst/>
                          <a:latin typeface="Calibri" panose="020F0502020204030204" pitchFamily="34" charset="0"/>
                        </a:rPr>
                        <a:t> (</a:t>
                      </a:r>
                      <a:r>
                        <a:rPr lang="el-GR" sz="1500" b="1" i="0" u="none" strike="noStrike" dirty="0" smtClean="0">
                          <a:solidFill>
                            <a:srgbClr val="000000"/>
                          </a:solidFill>
                          <a:effectLst/>
                          <a:latin typeface="Calibri" panose="020F0502020204030204" pitchFamily="34" charset="0"/>
                        </a:rPr>
                        <a:t>σ</a:t>
                      </a:r>
                      <a:r>
                        <a:rPr lang="fr-FR" sz="1500" b="1" i="0" u="none" strike="noStrike" baseline="-25000" dirty="0" err="1" smtClean="0">
                          <a:solidFill>
                            <a:srgbClr val="000000"/>
                          </a:solidFill>
                          <a:effectLst/>
                          <a:latin typeface="Calibri" panose="020F0502020204030204" pitchFamily="34" charset="0"/>
                        </a:rPr>
                        <a:t>elec</a:t>
                      </a:r>
                      <a:r>
                        <a:rPr lang="fr-FR" sz="1500" b="1" i="0" u="none" strike="noStrike" dirty="0" smtClean="0">
                          <a:solidFill>
                            <a:srgbClr val="000000"/>
                          </a:solidFill>
                          <a:effectLst/>
                          <a:latin typeface="Calibri" panose="020F0502020204030204" pitchFamily="34" charset="0"/>
                        </a:rPr>
                        <a:t>)</a:t>
                      </a:r>
                      <a:endParaRPr lang="fr-FR" sz="1500" b="1" i="0" u="none" strike="noStrike" dirty="0">
                        <a:solidFill>
                          <a:srgbClr val="000000"/>
                        </a:solidFill>
                        <a:effectLst/>
                        <a:latin typeface="Calibri" panose="020F0502020204030204" pitchFamily="34" charset="0"/>
                      </a:endParaRP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1" i="0" u="none" strike="noStrike">
                          <a:solidFill>
                            <a:srgbClr val="FF0000"/>
                          </a:solidFill>
                          <a:effectLst/>
                          <a:latin typeface="Calibri" panose="020F0502020204030204" pitchFamily="34" charset="0"/>
                        </a:rPr>
                        <a:t> 25 ps at 10 fC at the start of the HL-LHC and 70 to 85 ps after 4000 fb-1 for 2.5 fC</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300">
                <a:tc>
                  <a:txBody>
                    <a:bodyPr/>
                    <a:lstStyle/>
                    <a:p>
                      <a:pPr algn="l" fontAlgn="ctr"/>
                      <a:r>
                        <a:rPr lang="fr-FR" sz="1500" b="1" i="0" u="none" strike="noStrike">
                          <a:solidFill>
                            <a:srgbClr val="000000"/>
                          </a:solidFill>
                          <a:effectLst/>
                          <a:latin typeface="Calibri" panose="020F0502020204030204" pitchFamily="34" charset="0"/>
                        </a:rPr>
                        <a:t>TDC contribution</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500" b="1" i="0" u="none" strike="noStrike">
                          <a:solidFill>
                            <a:srgbClr val="FF0000"/>
                          </a:solidFill>
                          <a:effectLst/>
                          <a:latin typeface="Calibri" panose="020F0502020204030204" pitchFamily="34" charset="0"/>
                        </a:rPr>
                        <a:t> &lt; 10 ps</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300">
                <a:tc>
                  <a:txBody>
                    <a:bodyPr/>
                    <a:lstStyle/>
                    <a:p>
                      <a:pPr algn="l" fontAlgn="ctr"/>
                      <a:r>
                        <a:rPr lang="fr-FR" sz="1500" b="1" i="0" u="none" strike="noStrike">
                          <a:solidFill>
                            <a:srgbClr val="000000"/>
                          </a:solidFill>
                          <a:effectLst/>
                          <a:latin typeface="Calibri" panose="020F0502020204030204" pitchFamily="34" charset="0"/>
                        </a:rPr>
                        <a:t>Time walk contribution</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500" b="1" i="0" u="none" strike="noStrike">
                          <a:solidFill>
                            <a:srgbClr val="FF0000"/>
                          </a:solidFill>
                          <a:effectLst/>
                          <a:latin typeface="Calibri" panose="020F0502020204030204" pitchFamily="34" charset="0"/>
                        </a:rPr>
                        <a:t> &lt; 10 ps</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300">
                <a:tc>
                  <a:txBody>
                    <a:bodyPr/>
                    <a:lstStyle/>
                    <a:p>
                      <a:pPr algn="l" fontAlgn="ctr"/>
                      <a:r>
                        <a:rPr lang="fr-FR" sz="1500" b="1" i="0" u="none" strike="noStrike">
                          <a:solidFill>
                            <a:srgbClr val="000000"/>
                          </a:solidFill>
                          <a:effectLst/>
                          <a:latin typeface="Calibri" panose="020F0502020204030204" pitchFamily="34" charset="0"/>
                        </a:rPr>
                        <a:t>TDC conversion time</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500" b="1" i="0" u="none" strike="noStrike" dirty="0">
                          <a:solidFill>
                            <a:srgbClr val="FF0000"/>
                          </a:solidFill>
                          <a:effectLst/>
                          <a:latin typeface="Calibri" panose="020F0502020204030204" pitchFamily="34" charset="0"/>
                        </a:rPr>
                        <a:t> &lt; 25 ns</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34" name="Tableau 33"/>
          <p:cNvGraphicFramePr>
            <a:graphicFrameLocks noGrp="1"/>
          </p:cNvGraphicFramePr>
          <p:nvPr>
            <p:extLst>
              <p:ext uri="{D42A27DB-BD31-4B8C-83A1-F6EECF244321}">
                <p14:modId xmlns:p14="http://schemas.microsoft.com/office/powerpoint/2010/main" val="568420895"/>
              </p:ext>
            </p:extLst>
          </p:nvPr>
        </p:nvGraphicFramePr>
        <p:xfrm>
          <a:off x="565150" y="3931547"/>
          <a:ext cx="5998210" cy="1274992"/>
        </p:xfrm>
        <a:graphic>
          <a:graphicData uri="http://schemas.openxmlformats.org/drawingml/2006/table">
            <a:tbl>
              <a:tblPr/>
              <a:tblGrid>
                <a:gridCol w="2925805"/>
                <a:gridCol w="3072405"/>
              </a:tblGrid>
              <a:tr h="277792">
                <a:tc>
                  <a:txBody>
                    <a:bodyPr/>
                    <a:lstStyle/>
                    <a:p>
                      <a:pPr algn="l" fontAlgn="ctr"/>
                      <a:r>
                        <a:rPr lang="fr-FR" sz="1500" b="1" i="0" u="none" strike="noStrike" dirty="0">
                          <a:solidFill>
                            <a:srgbClr val="000000"/>
                          </a:solidFill>
                          <a:effectLst/>
                          <a:latin typeface="Calibri" panose="020F0502020204030204" pitchFamily="34" charset="0"/>
                        </a:rPr>
                        <a:t>PAD size</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a-DK" sz="1500" b="0" i="0" u="none" strike="noStrike" dirty="0">
                          <a:solidFill>
                            <a:srgbClr val="000000"/>
                          </a:solidFill>
                          <a:effectLst/>
                          <a:latin typeface="Calibri" panose="020F0502020204030204" pitchFamily="34" charset="0"/>
                        </a:rPr>
                        <a:t>  1.3 x 1.3 mm</a:t>
                      </a:r>
                      <a:r>
                        <a:rPr lang="da-DK" sz="1500" b="0" i="0" u="none" strike="noStrike" baseline="30000" dirty="0">
                          <a:solidFill>
                            <a:srgbClr val="000000"/>
                          </a:solidFill>
                          <a:effectLst/>
                          <a:latin typeface="Calibri" panose="020F0502020204030204" pitchFamily="34" charset="0"/>
                        </a:rPr>
                        <a:t>2</a:t>
                      </a:r>
                      <a:r>
                        <a:rPr lang="da-DK" sz="1500" b="0" i="0" u="none" strike="noStrike" dirty="0">
                          <a:solidFill>
                            <a:srgbClr val="000000"/>
                          </a:solidFill>
                          <a:effectLst/>
                          <a:latin typeface="Calibri" panose="020F0502020204030204" pitchFamily="34" charset="0"/>
                        </a:rPr>
                        <a:t> </a:t>
                      </a:r>
                      <a:r>
                        <a:rPr lang="da-DK" sz="1500" b="0" i="0" u="none" strike="noStrike" dirty="0" smtClean="0">
                          <a:solidFill>
                            <a:srgbClr val="000000"/>
                          </a:solidFill>
                          <a:effectLst/>
                          <a:latin typeface="Calibri" panose="020F0502020204030204" pitchFamily="34" charset="0"/>
                        </a:rPr>
                        <a:t>x 50 µm =&gt; </a:t>
                      </a:r>
                      <a:r>
                        <a:rPr lang="da-DK" sz="1500" b="1" i="0" u="none" strike="noStrike" dirty="0">
                          <a:solidFill>
                            <a:srgbClr val="FF0000"/>
                          </a:solidFill>
                          <a:effectLst/>
                          <a:latin typeface="Calibri" panose="020F0502020204030204" pitchFamily="34" charset="0"/>
                        </a:rPr>
                        <a:t>Cdet = 4 pF</a:t>
                      </a:r>
                      <a:endParaRPr lang="da-DK" sz="1500" b="0" i="0" u="none" strike="noStrike" dirty="0">
                        <a:solidFill>
                          <a:srgbClr val="000000"/>
                        </a:solidFill>
                        <a:effectLst/>
                        <a:latin typeface="Calibri" panose="020F0502020204030204" pitchFamily="34" charset="0"/>
                      </a:endParaRP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300">
                <a:tc>
                  <a:txBody>
                    <a:bodyPr/>
                    <a:lstStyle/>
                    <a:p>
                      <a:pPr algn="l" fontAlgn="ctr"/>
                      <a:r>
                        <a:rPr lang="en-US" sz="1500" b="1" i="0" u="none" strike="noStrike">
                          <a:solidFill>
                            <a:srgbClr val="000000"/>
                          </a:solidFill>
                          <a:effectLst/>
                          <a:latin typeface="Calibri" panose="020F0502020204030204" pitchFamily="34" charset="0"/>
                        </a:rPr>
                        <a:t>ASIC size and channels /ASIC</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500" b="0" i="0" u="none" strike="noStrike" dirty="0">
                          <a:solidFill>
                            <a:srgbClr val="000000"/>
                          </a:solidFill>
                          <a:effectLst/>
                          <a:latin typeface="Calibri" panose="020F0502020204030204" pitchFamily="34" charset="0"/>
                        </a:rPr>
                        <a:t> 2x2 cm2 225 </a:t>
                      </a:r>
                      <a:r>
                        <a:rPr lang="fr-FR" sz="1500" b="0" i="0" u="none" strike="noStrike" dirty="0" err="1">
                          <a:solidFill>
                            <a:srgbClr val="000000"/>
                          </a:solidFill>
                          <a:effectLst/>
                          <a:latin typeface="Calibri" panose="020F0502020204030204" pitchFamily="34" charset="0"/>
                        </a:rPr>
                        <a:t>channels</a:t>
                      </a:r>
                      <a:r>
                        <a:rPr lang="fr-FR" sz="1500" b="0" i="0" u="none" strike="noStrike" dirty="0">
                          <a:solidFill>
                            <a:srgbClr val="000000"/>
                          </a:solidFill>
                          <a:effectLst/>
                          <a:latin typeface="Calibri" panose="020F0502020204030204" pitchFamily="34" charset="0"/>
                        </a:rPr>
                        <a:t>/ASIC</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300">
                <a:tc>
                  <a:txBody>
                    <a:bodyPr/>
                    <a:lstStyle/>
                    <a:p>
                      <a:pPr algn="l" fontAlgn="ctr"/>
                      <a:r>
                        <a:rPr lang="fr-FR" sz="1500" b="1" i="0" u="none" strike="noStrike">
                          <a:solidFill>
                            <a:srgbClr val="000000"/>
                          </a:solidFill>
                          <a:effectLst/>
                          <a:latin typeface="Calibri" panose="020F0502020204030204" pitchFamily="34" charset="0"/>
                        </a:rPr>
                        <a:t>Single PAD noise (ENC)</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1" i="0" u="none" strike="noStrike">
                          <a:solidFill>
                            <a:srgbClr val="FF0000"/>
                          </a:solidFill>
                          <a:effectLst/>
                          <a:latin typeface="Calibri" panose="020F0502020204030204" pitchFamily="34" charset="0"/>
                        </a:rPr>
                        <a:t> &lt; 1500 e- or 0.25 fC </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300">
                <a:tc>
                  <a:txBody>
                    <a:bodyPr/>
                    <a:lstStyle/>
                    <a:p>
                      <a:pPr algn="l" fontAlgn="ctr"/>
                      <a:r>
                        <a:rPr lang="fr-FR" sz="1500" b="1" i="0" u="none" strike="noStrike">
                          <a:solidFill>
                            <a:srgbClr val="000000"/>
                          </a:solidFill>
                          <a:effectLst/>
                          <a:latin typeface="Calibri" panose="020F0502020204030204" pitchFamily="34" charset="0"/>
                        </a:rPr>
                        <a:t>Minimum threshold</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500" b="1" i="0" u="none" strike="noStrike">
                          <a:solidFill>
                            <a:srgbClr val="FF0000"/>
                          </a:solidFill>
                          <a:effectLst/>
                          <a:latin typeface="Calibri" panose="020F0502020204030204" pitchFamily="34" charset="0"/>
                        </a:rPr>
                        <a:t> 1 fC</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300">
                <a:tc>
                  <a:txBody>
                    <a:bodyPr/>
                    <a:lstStyle/>
                    <a:p>
                      <a:pPr algn="l" fontAlgn="ctr"/>
                      <a:r>
                        <a:rPr lang="fr-FR" sz="1500" b="1" i="0" u="none" strike="noStrike">
                          <a:solidFill>
                            <a:srgbClr val="000000"/>
                          </a:solidFill>
                          <a:effectLst/>
                          <a:latin typeface="Calibri" panose="020F0502020204030204" pitchFamily="34" charset="0"/>
                        </a:rPr>
                        <a:t>Dynamic range</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500" b="0" i="0" u="none" strike="noStrike" dirty="0">
                          <a:solidFill>
                            <a:srgbClr val="000000"/>
                          </a:solidFill>
                          <a:effectLst/>
                          <a:latin typeface="Calibri" panose="020F0502020204030204" pitchFamily="34" charset="0"/>
                        </a:rPr>
                        <a:t> </a:t>
                      </a:r>
                      <a:r>
                        <a:rPr lang="fr-FR" sz="1500" b="1" i="0" u="none" strike="noStrike" dirty="0">
                          <a:solidFill>
                            <a:srgbClr val="FF0000"/>
                          </a:solidFill>
                          <a:effectLst/>
                          <a:latin typeface="Calibri" panose="020F0502020204030204" pitchFamily="34" charset="0"/>
                        </a:rPr>
                        <a:t>2.5 </a:t>
                      </a:r>
                      <a:r>
                        <a:rPr lang="fr-FR" sz="1500" b="1" i="0" u="none" strike="noStrike" dirty="0" err="1">
                          <a:solidFill>
                            <a:srgbClr val="FF0000"/>
                          </a:solidFill>
                          <a:effectLst/>
                          <a:latin typeface="Calibri" panose="020F0502020204030204" pitchFamily="34" charset="0"/>
                        </a:rPr>
                        <a:t>fC</a:t>
                      </a:r>
                      <a:r>
                        <a:rPr lang="fr-FR" sz="1500" b="0" i="0" u="none" strike="noStrike" dirty="0">
                          <a:solidFill>
                            <a:srgbClr val="000000"/>
                          </a:solidFill>
                          <a:effectLst/>
                          <a:latin typeface="Calibri" panose="020F0502020204030204" pitchFamily="34" charset="0"/>
                        </a:rPr>
                        <a:t> to 100 </a:t>
                      </a:r>
                      <a:r>
                        <a:rPr lang="fr-FR" sz="1500" b="0" i="0" u="none" strike="noStrike" dirty="0" err="1">
                          <a:solidFill>
                            <a:srgbClr val="000000"/>
                          </a:solidFill>
                          <a:effectLst/>
                          <a:latin typeface="Calibri" panose="020F0502020204030204" pitchFamily="34" charset="0"/>
                        </a:rPr>
                        <a:t>fC</a:t>
                      </a:r>
                      <a:endParaRPr lang="fr-FR" sz="1500" b="0" i="0" u="none" strike="noStrike" dirty="0">
                        <a:solidFill>
                          <a:srgbClr val="000000"/>
                        </a:solidFill>
                        <a:effectLst/>
                        <a:latin typeface="Calibri" panose="020F0502020204030204" pitchFamily="34" charset="0"/>
                      </a:endParaRP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41" name="Tableau 40"/>
          <p:cNvGraphicFramePr>
            <a:graphicFrameLocks noGrp="1"/>
          </p:cNvGraphicFramePr>
          <p:nvPr>
            <p:extLst>
              <p:ext uri="{D42A27DB-BD31-4B8C-83A1-F6EECF244321}">
                <p14:modId xmlns:p14="http://schemas.microsoft.com/office/powerpoint/2010/main" val="614187576"/>
              </p:ext>
            </p:extLst>
          </p:nvPr>
        </p:nvGraphicFramePr>
        <p:xfrm>
          <a:off x="565150" y="5428423"/>
          <a:ext cx="11099800" cy="1074738"/>
        </p:xfrm>
        <a:graphic>
          <a:graphicData uri="http://schemas.openxmlformats.org/drawingml/2006/table">
            <a:tbl>
              <a:tblPr/>
              <a:tblGrid>
                <a:gridCol w="2504875"/>
                <a:gridCol w="8594925"/>
              </a:tblGrid>
              <a:tr h="277792">
                <a:tc>
                  <a:txBody>
                    <a:bodyPr/>
                    <a:lstStyle/>
                    <a:p>
                      <a:pPr algn="l" fontAlgn="ctr"/>
                      <a:r>
                        <a:rPr lang="fr-FR" sz="1500" b="1" i="0" u="none" strike="noStrike" dirty="0">
                          <a:solidFill>
                            <a:srgbClr val="000000"/>
                          </a:solidFill>
                          <a:effectLst/>
                          <a:latin typeface="Calibri" panose="020F0502020204030204" pitchFamily="34" charset="0"/>
                        </a:rPr>
                        <a:t>TID </a:t>
                      </a:r>
                      <a:r>
                        <a:rPr lang="fr-FR" sz="1500" b="1" i="0" u="none" strike="noStrike" dirty="0" err="1">
                          <a:solidFill>
                            <a:srgbClr val="000000"/>
                          </a:solidFill>
                          <a:effectLst/>
                          <a:latin typeface="Calibri" panose="020F0502020204030204" pitchFamily="34" charset="0"/>
                        </a:rPr>
                        <a:t>Tolerance</a:t>
                      </a:r>
                      <a:endParaRPr lang="fr-FR" sz="1500" b="1" i="0" u="none" strike="noStrike" dirty="0">
                        <a:solidFill>
                          <a:srgbClr val="000000"/>
                        </a:solidFill>
                        <a:effectLst/>
                        <a:latin typeface="Calibri" panose="020F0502020204030204" pitchFamily="34" charset="0"/>
                      </a:endParaRP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dirty="0">
                          <a:solidFill>
                            <a:srgbClr val="000000"/>
                          </a:solidFill>
                          <a:effectLst/>
                          <a:latin typeface="Calibri" panose="020F0502020204030204" pitchFamily="34" charset="0"/>
                        </a:rPr>
                        <a:t> Inner region (R&lt;320 mm): </a:t>
                      </a:r>
                      <a:r>
                        <a:rPr lang="en-US" sz="1500" b="1" i="0" u="none" strike="noStrike" dirty="0">
                          <a:solidFill>
                            <a:srgbClr val="FF0000"/>
                          </a:solidFill>
                          <a:effectLst/>
                          <a:latin typeface="Calibri" panose="020F0502020204030204" pitchFamily="34" charset="0"/>
                        </a:rPr>
                        <a:t>4.7 </a:t>
                      </a:r>
                      <a:r>
                        <a:rPr lang="en-US" sz="1500" b="1" i="0" u="none" strike="noStrike" dirty="0" err="1" smtClean="0">
                          <a:solidFill>
                            <a:srgbClr val="FF0000"/>
                          </a:solidFill>
                          <a:effectLst/>
                          <a:latin typeface="Calibri" panose="020F0502020204030204" pitchFamily="34" charset="0"/>
                        </a:rPr>
                        <a:t>MGy</a:t>
                      </a:r>
                      <a:r>
                        <a:rPr lang="en-US" sz="1500" b="0" i="0" u="none" strike="noStrike" dirty="0" smtClean="0">
                          <a:solidFill>
                            <a:srgbClr val="000000"/>
                          </a:solidFill>
                          <a:effectLst/>
                          <a:latin typeface="Calibri" panose="020F0502020204030204" pitchFamily="34" charset="0"/>
                        </a:rPr>
                        <a:t> </a:t>
                      </a:r>
                      <a:r>
                        <a:rPr lang="en-US" sz="1500" b="0" i="0" u="none" strike="noStrike" dirty="0">
                          <a:solidFill>
                            <a:srgbClr val="000000"/>
                          </a:solidFill>
                          <a:effectLst/>
                          <a:latin typeface="Calibri" panose="020F0502020204030204" pitchFamily="34" charset="0"/>
                        </a:rPr>
                        <a:t>(Modules replaced after 2000 fb</a:t>
                      </a:r>
                      <a:r>
                        <a:rPr lang="en-US" sz="1500" b="0" i="0" u="none" strike="noStrike" baseline="30000" dirty="0">
                          <a:solidFill>
                            <a:srgbClr val="000000"/>
                          </a:solidFill>
                          <a:effectLst/>
                          <a:latin typeface="Calibri" panose="020F0502020204030204" pitchFamily="34" charset="0"/>
                        </a:rPr>
                        <a:t>-1</a:t>
                      </a:r>
                      <a:r>
                        <a:rPr lang="en-US" sz="1500" b="0" i="0" u="none" strike="noStrike" dirty="0">
                          <a:solidFill>
                            <a:srgbClr val="000000"/>
                          </a:solidFill>
                          <a:effectLst/>
                          <a:latin typeface="Calibri" panose="020F0502020204030204" pitchFamily="34" charset="0"/>
                        </a:rPr>
                        <a:t>)  Worst case at R=320mm:</a:t>
                      </a:r>
                      <a:r>
                        <a:rPr lang="en-US" sz="1500" b="1" i="0" u="none" strike="noStrike" dirty="0">
                          <a:solidFill>
                            <a:srgbClr val="FF0000"/>
                          </a:solidFill>
                          <a:effectLst/>
                          <a:latin typeface="Calibri" panose="020F0502020204030204" pitchFamily="34" charset="0"/>
                        </a:rPr>
                        <a:t> 5.1 </a:t>
                      </a:r>
                      <a:r>
                        <a:rPr lang="en-US" sz="1500" b="1" i="0" u="none" strike="noStrike" dirty="0" err="1" smtClean="0">
                          <a:solidFill>
                            <a:srgbClr val="FF0000"/>
                          </a:solidFill>
                          <a:effectLst/>
                          <a:latin typeface="Calibri" panose="020F0502020204030204" pitchFamily="34" charset="0"/>
                        </a:rPr>
                        <a:t>MGy</a:t>
                      </a:r>
                      <a:endParaRPr lang="en-US" sz="1500" b="0" i="0" u="none" strike="noStrike" dirty="0">
                        <a:solidFill>
                          <a:srgbClr val="000000"/>
                        </a:solidFill>
                        <a:effectLst/>
                        <a:latin typeface="Calibri" panose="020F0502020204030204" pitchFamily="34" charset="0"/>
                      </a:endParaRP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345">
                <a:tc>
                  <a:txBody>
                    <a:bodyPr/>
                    <a:lstStyle/>
                    <a:p>
                      <a:pPr algn="l" fontAlgn="ctr"/>
                      <a:endParaRPr lang="fr-FR" sz="1000" b="0" i="0" u="none" strike="noStrike">
                        <a:solidFill>
                          <a:srgbClr val="000000"/>
                        </a:solidFill>
                        <a:effectLst/>
                        <a:latin typeface="Calibri" panose="020F0502020204030204" pitchFamily="34" charset="0"/>
                      </a:endParaRPr>
                    </a:p>
                  </a:txBody>
                  <a:tcPr marL="7123" marR="7123" marT="71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fr-FR" sz="1000" b="0" i="0" u="none" strike="noStrike">
                        <a:solidFill>
                          <a:srgbClr val="000000"/>
                        </a:solidFill>
                        <a:effectLst/>
                        <a:latin typeface="Calibri" panose="020F0502020204030204" pitchFamily="34" charset="0"/>
                      </a:endParaRPr>
                    </a:p>
                  </a:txBody>
                  <a:tcPr marL="7123" marR="7123" marT="71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8601">
                <a:tc>
                  <a:txBody>
                    <a:bodyPr/>
                    <a:lstStyle/>
                    <a:p>
                      <a:pPr algn="l" fontAlgn="ctr"/>
                      <a:r>
                        <a:rPr lang="en-US" sz="1500" b="1" i="0" u="none" strike="noStrike">
                          <a:solidFill>
                            <a:srgbClr val="000000"/>
                          </a:solidFill>
                          <a:effectLst/>
                          <a:latin typeface="Calibri" panose="020F0502020204030204" pitchFamily="34" charset="0"/>
                        </a:rPr>
                        <a:t>Voltage and Power dissipation per ASIC</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dirty="0">
                          <a:solidFill>
                            <a:srgbClr val="000000"/>
                          </a:solidFill>
                          <a:effectLst/>
                          <a:latin typeface="Calibri" panose="020F0502020204030204" pitchFamily="34" charset="0"/>
                        </a:rPr>
                        <a:t> 1.2V and 300 </a:t>
                      </a:r>
                      <a:r>
                        <a:rPr lang="en-US" sz="1500" b="0" i="0" u="none" strike="noStrike" dirty="0" err="1">
                          <a:solidFill>
                            <a:srgbClr val="000000"/>
                          </a:solidFill>
                          <a:effectLst/>
                          <a:latin typeface="Calibri" panose="020F0502020204030204" pitchFamily="34" charset="0"/>
                        </a:rPr>
                        <a:t>mW</a:t>
                      </a:r>
                      <a:r>
                        <a:rPr lang="en-US" sz="1500" b="0" i="0" u="none" strike="noStrike" dirty="0">
                          <a:solidFill>
                            <a:srgbClr val="000000"/>
                          </a:solidFill>
                          <a:effectLst/>
                          <a:latin typeface="Calibri" panose="020F0502020204030204" pitchFamily="34" charset="0"/>
                        </a:rPr>
                        <a:t> cm</a:t>
                      </a:r>
                      <a:r>
                        <a:rPr lang="en-US" sz="1500" b="0" i="0" u="none" strike="noStrike" baseline="30000" dirty="0">
                          <a:solidFill>
                            <a:srgbClr val="000000"/>
                          </a:solidFill>
                          <a:effectLst/>
                          <a:latin typeface="Calibri" panose="020F0502020204030204" pitchFamily="34" charset="0"/>
                        </a:rPr>
                        <a:t>-2</a:t>
                      </a:r>
                      <a:r>
                        <a:rPr lang="en-US" sz="1500" b="0" i="0" u="none" strike="noStrike" dirty="0">
                          <a:solidFill>
                            <a:srgbClr val="000000"/>
                          </a:solidFill>
                          <a:effectLst/>
                          <a:latin typeface="Calibri" panose="020F0502020204030204" pitchFamily="34" charset="0"/>
                        </a:rPr>
                        <a:t> =&gt; 1.2 </a:t>
                      </a:r>
                      <a:r>
                        <a:rPr lang="en-US" sz="1500" b="0" i="0" u="none" strike="noStrike" dirty="0" smtClean="0">
                          <a:solidFill>
                            <a:srgbClr val="000000"/>
                          </a:solidFill>
                          <a:effectLst/>
                          <a:latin typeface="Calibri" panose="020F0502020204030204" pitchFamily="34" charset="0"/>
                        </a:rPr>
                        <a:t>W/ASIC (225 </a:t>
                      </a:r>
                      <a:r>
                        <a:rPr lang="en-US" sz="1500" b="0" i="0" u="none" strike="noStrike" dirty="0" err="1" smtClean="0">
                          <a:solidFill>
                            <a:srgbClr val="000000"/>
                          </a:solidFill>
                          <a:effectLst/>
                          <a:latin typeface="Calibri" panose="020F0502020204030204" pitchFamily="34" charset="0"/>
                        </a:rPr>
                        <a:t>ch</a:t>
                      </a:r>
                      <a:r>
                        <a:rPr lang="en-US" sz="1500" b="0" i="0" u="none" strike="noStrike" dirty="0" smtClean="0">
                          <a:solidFill>
                            <a:srgbClr val="000000"/>
                          </a:solidFill>
                          <a:effectLst/>
                          <a:latin typeface="Calibri" panose="020F0502020204030204" pitchFamily="34" charset="0"/>
                        </a:rPr>
                        <a:t>) </a:t>
                      </a:r>
                      <a:r>
                        <a:rPr lang="en-US" sz="1500" b="0" i="0" u="none" strike="noStrike" dirty="0">
                          <a:solidFill>
                            <a:srgbClr val="000000"/>
                          </a:solidFill>
                          <a:effectLst/>
                          <a:latin typeface="Calibri" panose="020F0502020204030204" pitchFamily="34" charset="0"/>
                        </a:rPr>
                        <a:t>or</a:t>
                      </a:r>
                      <a:r>
                        <a:rPr lang="en-US" sz="1500" b="1" i="0" u="none" strike="noStrike" dirty="0">
                          <a:solidFill>
                            <a:srgbClr val="FF0000"/>
                          </a:solidFill>
                          <a:effectLst/>
                          <a:latin typeface="Calibri" panose="020F0502020204030204" pitchFamily="34" charset="0"/>
                        </a:rPr>
                        <a:t> 4.4 </a:t>
                      </a:r>
                      <a:r>
                        <a:rPr lang="en-US" sz="1500" b="1" i="0" u="none" strike="noStrike" dirty="0" err="1">
                          <a:solidFill>
                            <a:srgbClr val="FF0000"/>
                          </a:solidFill>
                          <a:effectLst/>
                          <a:latin typeface="Calibri" panose="020F0502020204030204" pitchFamily="34" charset="0"/>
                        </a:rPr>
                        <a:t>mW</a:t>
                      </a:r>
                      <a:r>
                        <a:rPr lang="en-US" sz="1500" b="1" i="0" u="none" strike="noStrike" dirty="0">
                          <a:solidFill>
                            <a:srgbClr val="FF0000"/>
                          </a:solidFill>
                          <a:effectLst/>
                          <a:latin typeface="Calibri" panose="020F0502020204030204" pitchFamily="34" charset="0"/>
                        </a:rPr>
                        <a:t>/channel</a:t>
                      </a:r>
                      <a:r>
                        <a:rPr lang="en-US" sz="1500" b="0" i="0" u="none" strike="noStrike" dirty="0">
                          <a:solidFill>
                            <a:srgbClr val="000000"/>
                          </a:solidFill>
                          <a:effectLst/>
                          <a:latin typeface="Calibri" panose="020F0502020204030204" pitchFamily="34" charset="0"/>
                        </a:rPr>
                        <a:t> and 200 </a:t>
                      </a:r>
                      <a:r>
                        <a:rPr lang="en-US" sz="1500" b="0" i="0" u="none" strike="noStrike" dirty="0" err="1">
                          <a:solidFill>
                            <a:srgbClr val="000000"/>
                          </a:solidFill>
                          <a:effectLst/>
                          <a:latin typeface="Calibri" panose="020F0502020204030204" pitchFamily="34" charset="0"/>
                        </a:rPr>
                        <a:t>mW</a:t>
                      </a:r>
                      <a:r>
                        <a:rPr lang="en-US" sz="1500" b="0" i="0" u="none" strike="noStrike" dirty="0">
                          <a:solidFill>
                            <a:srgbClr val="000000"/>
                          </a:solidFill>
                          <a:effectLst/>
                          <a:latin typeface="Calibri" panose="020F0502020204030204" pitchFamily="34" charset="0"/>
                        </a:rPr>
                        <a:t> for the common part </a:t>
                      </a:r>
                    </a:p>
                  </a:txBody>
                  <a:tcPr marL="7123" marR="7123" marT="71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mc:AlternateContent xmlns:mc="http://schemas.openxmlformats.org/markup-compatibility/2006">
        <mc:Choice xmlns:a14="http://schemas.microsoft.com/office/drawing/2010/main" Requires="a14">
          <p:sp>
            <p:nvSpPr>
              <p:cNvPr id="3" name="ZoneTexte 2"/>
              <p:cNvSpPr txBox="1"/>
              <p:nvPr/>
            </p:nvSpPr>
            <p:spPr>
              <a:xfrm>
                <a:off x="3084519" y="1631803"/>
                <a:ext cx="5043481" cy="820481"/>
              </a:xfrm>
              <a:prstGeom prst="rect">
                <a:avLst/>
              </a:prstGeom>
              <a:noFill/>
            </p:spPr>
            <p:txBody>
              <a:bodyPr wrap="square" lIns="0" tIns="0" rIns="0" bIns="0" rtlCol="0">
                <a:spAutoFit/>
              </a:bodyPr>
              <a:lstStyle/>
              <a:p>
                <a14:m>
                  <m:oMath xmlns:m="http://schemas.openxmlformats.org/officeDocument/2006/math">
                    <m:sSubSup>
                      <m:sSubSupPr>
                        <m:ctrlPr>
                          <a:rPr lang="fr-FR" sz="2400" i="1" smtClean="0">
                            <a:latin typeface="Cambria Math" panose="02040503050406030204" pitchFamily="18" charset="0"/>
                          </a:rPr>
                        </m:ctrlPr>
                      </m:sSubSupPr>
                      <m:e>
                        <m:r>
                          <a:rPr lang="fr-FR" sz="2400" b="0" i="1" smtClean="0">
                            <a:latin typeface="Cambria Math" panose="02040503050406030204" pitchFamily="18" charset="0"/>
                          </a:rPr>
                          <m:t>         </m:t>
                        </m:r>
                        <m:r>
                          <a:rPr lang="fr-FR" sz="2400" i="1" smtClean="0">
                            <a:latin typeface="Cambria Math" panose="02040503050406030204" pitchFamily="18" charset="0"/>
                            <a:ea typeface="Cambria Math" panose="02040503050406030204" pitchFamily="18" charset="0"/>
                          </a:rPr>
                          <m:t>𝜎</m:t>
                        </m:r>
                      </m:e>
                      <m:sub>
                        <m:r>
                          <a:rPr lang="fr-FR" sz="2400" b="0" i="1" smtClean="0">
                            <a:latin typeface="Cambria Math" panose="02040503050406030204" pitchFamily="18" charset="0"/>
                          </a:rPr>
                          <m:t>h𝑖𝑡</m:t>
                        </m:r>
                      </m:sub>
                      <m:sup>
                        <m:r>
                          <a:rPr lang="fr-FR" sz="2400" b="0" i="1" smtClean="0">
                            <a:latin typeface="Cambria Math" panose="02040503050406030204" pitchFamily="18" charset="0"/>
                          </a:rPr>
                          <m:t>2</m:t>
                        </m:r>
                      </m:sup>
                    </m:sSubSup>
                    <m:r>
                      <a:rPr lang="fr-FR" sz="2400" i="1" smtClean="0">
                        <a:latin typeface="Cambria Math" panose="02040503050406030204" pitchFamily="18" charset="0"/>
                      </a:rPr>
                      <m:t>=</m:t>
                    </m:r>
                    <m:sSubSup>
                      <m:sSubSupPr>
                        <m:ctrlPr>
                          <a:rPr lang="fr-FR" sz="2400" i="1">
                            <a:latin typeface="Cambria Math" panose="02040503050406030204" pitchFamily="18" charset="0"/>
                          </a:rPr>
                        </m:ctrlPr>
                      </m:sSubSupPr>
                      <m:e>
                        <m:r>
                          <a:rPr lang="fr-FR" sz="2400" i="1">
                            <a:latin typeface="Cambria Math" panose="02040503050406030204" pitchFamily="18" charset="0"/>
                            <a:ea typeface="Cambria Math" panose="02040503050406030204" pitchFamily="18" charset="0"/>
                          </a:rPr>
                          <m:t>𝜎</m:t>
                        </m:r>
                      </m:e>
                      <m:sub>
                        <m:r>
                          <a:rPr lang="fr-FR" sz="2400" b="0" i="1" smtClean="0">
                            <a:latin typeface="Cambria Math" panose="02040503050406030204" pitchFamily="18" charset="0"/>
                            <a:ea typeface="Cambria Math" panose="02040503050406030204" pitchFamily="18" charset="0"/>
                          </a:rPr>
                          <m:t>𝐿𝑎𝑛𝑑𝑎𝑢</m:t>
                        </m:r>
                      </m:sub>
                      <m:sup>
                        <m:r>
                          <a:rPr lang="fr-FR" sz="2400" i="1">
                            <a:latin typeface="Cambria Math" panose="02040503050406030204" pitchFamily="18" charset="0"/>
                          </a:rPr>
                          <m:t>2</m:t>
                        </m:r>
                      </m:sup>
                    </m:sSubSup>
                  </m:oMath>
                </a14:m>
                <a:r>
                  <a:rPr lang="fr-FR" sz="2400" dirty="0" smtClean="0"/>
                  <a:t> + </a:t>
                </a:r>
                <a14:m>
                  <m:oMath xmlns:m="http://schemas.openxmlformats.org/officeDocument/2006/math">
                    <m:sSubSup>
                      <m:sSubSupPr>
                        <m:ctrlPr>
                          <a:rPr lang="fr-FR" sz="2400" i="1">
                            <a:latin typeface="Cambria Math" panose="02040503050406030204" pitchFamily="18" charset="0"/>
                          </a:rPr>
                        </m:ctrlPr>
                      </m:sSubSupPr>
                      <m:e>
                        <m:r>
                          <a:rPr lang="fr-FR" sz="2400" i="1">
                            <a:latin typeface="Cambria Math" panose="02040503050406030204" pitchFamily="18" charset="0"/>
                            <a:ea typeface="Cambria Math" panose="02040503050406030204" pitchFamily="18" charset="0"/>
                          </a:rPr>
                          <m:t>𝜎</m:t>
                        </m:r>
                      </m:e>
                      <m:sub>
                        <m:r>
                          <a:rPr lang="fr-FR" sz="2400" b="0" i="1" smtClean="0">
                            <a:latin typeface="Cambria Math" panose="02040503050406030204" pitchFamily="18" charset="0"/>
                            <a:ea typeface="Cambria Math" panose="02040503050406030204" pitchFamily="18" charset="0"/>
                          </a:rPr>
                          <m:t>𝑐𝑙𝑜𝑐𝑘</m:t>
                        </m:r>
                      </m:sub>
                      <m:sup>
                        <m:r>
                          <a:rPr lang="fr-FR" sz="2400" i="1">
                            <a:latin typeface="Cambria Math" panose="02040503050406030204" pitchFamily="18" charset="0"/>
                          </a:rPr>
                          <m:t>2</m:t>
                        </m:r>
                      </m:sup>
                    </m:sSubSup>
                    <m:r>
                      <a:rPr lang="fr-FR" sz="2400" b="0" i="0" smtClean="0">
                        <a:latin typeface="Cambria Math" panose="02040503050406030204" pitchFamily="18" charset="0"/>
                      </a:rPr>
                      <m:t> </m:t>
                    </m:r>
                  </m:oMath>
                </a14:m>
                <a:r>
                  <a:rPr lang="fr-FR" sz="2400" dirty="0" smtClean="0"/>
                  <a:t>+ </a:t>
                </a:r>
                <a14:m>
                  <m:oMath xmlns:m="http://schemas.openxmlformats.org/officeDocument/2006/math">
                    <m:sSubSup>
                      <m:sSubSupPr>
                        <m:ctrlPr>
                          <a:rPr lang="fr-FR" sz="2400" i="1">
                            <a:latin typeface="Cambria Math" panose="02040503050406030204" pitchFamily="18" charset="0"/>
                          </a:rPr>
                        </m:ctrlPr>
                      </m:sSubSupPr>
                      <m:e>
                        <m:r>
                          <a:rPr lang="fr-FR" sz="2400" i="1">
                            <a:latin typeface="Cambria Math" panose="02040503050406030204" pitchFamily="18" charset="0"/>
                            <a:ea typeface="Cambria Math" panose="02040503050406030204" pitchFamily="18" charset="0"/>
                          </a:rPr>
                          <m:t>𝜎</m:t>
                        </m:r>
                      </m:e>
                      <m:sub>
                        <m:r>
                          <a:rPr lang="fr-FR" sz="2400" i="1">
                            <a:latin typeface="Cambria Math" panose="02040503050406030204" pitchFamily="18" charset="0"/>
                            <a:ea typeface="Cambria Math" panose="02040503050406030204" pitchFamily="18" charset="0"/>
                          </a:rPr>
                          <m:t>𝑒𝑙𝑒𝑐</m:t>
                        </m:r>
                      </m:sub>
                      <m:sup>
                        <m:r>
                          <a:rPr lang="fr-FR" sz="2400" i="1">
                            <a:latin typeface="Cambria Math" panose="02040503050406030204" pitchFamily="18" charset="0"/>
                          </a:rPr>
                          <m:t>2</m:t>
                        </m:r>
                      </m:sup>
                    </m:sSubSup>
                  </m:oMath>
                </a14:m>
                <a:endParaRPr lang="fr-FR" sz="2400" dirty="0" smtClean="0"/>
              </a:p>
              <a:p>
                <a:r>
                  <a:rPr lang="fr-FR" sz="2000" dirty="0" smtClean="0"/>
                  <a:t>with</a:t>
                </a:r>
                <a:r>
                  <a:rPr lang="fr-FR" sz="2400" dirty="0" smtClean="0"/>
                  <a:t> </a:t>
                </a:r>
                <a14:m>
                  <m:oMath xmlns:m="http://schemas.openxmlformats.org/officeDocument/2006/math">
                    <m:sSubSup>
                      <m:sSubSupPr>
                        <m:ctrlPr>
                          <a:rPr lang="fr-FR" sz="2400" i="1">
                            <a:latin typeface="Cambria Math" panose="02040503050406030204" pitchFamily="18" charset="0"/>
                          </a:rPr>
                        </m:ctrlPr>
                      </m:sSubSupPr>
                      <m:e>
                        <m:r>
                          <a:rPr lang="fr-FR" sz="2400" i="1">
                            <a:latin typeface="Cambria Math" panose="02040503050406030204" pitchFamily="18" charset="0"/>
                            <a:ea typeface="Cambria Math" panose="02040503050406030204" pitchFamily="18" charset="0"/>
                          </a:rPr>
                          <m:t>𝜎</m:t>
                        </m:r>
                      </m:e>
                      <m:sub>
                        <m:r>
                          <a:rPr lang="fr-FR" sz="2400" b="0" i="1" smtClean="0">
                            <a:latin typeface="Cambria Math" panose="02040503050406030204" pitchFamily="18" charset="0"/>
                            <a:ea typeface="Cambria Math" panose="02040503050406030204" pitchFamily="18" charset="0"/>
                          </a:rPr>
                          <m:t>𝑒𝑙𝑒𝑐</m:t>
                        </m:r>
                      </m:sub>
                      <m:sup>
                        <m:r>
                          <a:rPr lang="fr-FR" sz="2400" i="1">
                            <a:latin typeface="Cambria Math" panose="02040503050406030204" pitchFamily="18" charset="0"/>
                          </a:rPr>
                          <m:t>2</m:t>
                        </m:r>
                      </m:sup>
                    </m:sSubSup>
                  </m:oMath>
                </a14:m>
                <a:r>
                  <a:rPr lang="fr-FR" sz="2400" dirty="0" smtClean="0"/>
                  <a:t>= </a:t>
                </a:r>
                <a14:m>
                  <m:oMath xmlns:m="http://schemas.openxmlformats.org/officeDocument/2006/math">
                    <m:sSubSup>
                      <m:sSubSupPr>
                        <m:ctrlPr>
                          <a:rPr lang="fr-FR" sz="2400" i="1">
                            <a:latin typeface="Cambria Math" panose="02040503050406030204" pitchFamily="18" charset="0"/>
                          </a:rPr>
                        </m:ctrlPr>
                      </m:sSubSupPr>
                      <m:e>
                        <m:r>
                          <a:rPr lang="fr-FR" sz="2400" i="1">
                            <a:latin typeface="Cambria Math" panose="02040503050406030204" pitchFamily="18" charset="0"/>
                            <a:ea typeface="Cambria Math" panose="02040503050406030204" pitchFamily="18" charset="0"/>
                          </a:rPr>
                          <m:t>𝜎</m:t>
                        </m:r>
                      </m:e>
                      <m:sub>
                        <m:r>
                          <a:rPr lang="fr-FR" sz="2400" b="0" i="1" smtClean="0">
                            <a:latin typeface="Cambria Math" panose="02040503050406030204" pitchFamily="18" charset="0"/>
                            <a:ea typeface="Cambria Math" panose="02040503050406030204" pitchFamily="18" charset="0"/>
                          </a:rPr>
                          <m:t>𝑇𝑖𝑚𝑒</m:t>
                        </m:r>
                        <m:r>
                          <a:rPr lang="fr-FR" sz="2400" b="0" i="1" smtClean="0">
                            <a:latin typeface="Cambria Math" panose="02040503050406030204" pitchFamily="18" charset="0"/>
                            <a:ea typeface="Cambria Math" panose="02040503050406030204" pitchFamily="18" charset="0"/>
                          </a:rPr>
                          <m:t> </m:t>
                        </m:r>
                        <m:r>
                          <a:rPr lang="fr-FR" sz="2400" b="0" i="1" smtClean="0">
                            <a:latin typeface="Cambria Math" panose="02040503050406030204" pitchFamily="18" charset="0"/>
                            <a:ea typeface="Cambria Math" panose="02040503050406030204" pitchFamily="18" charset="0"/>
                          </a:rPr>
                          <m:t>𝑤𝑎𝑙𝑘</m:t>
                        </m:r>
                      </m:sub>
                      <m:sup>
                        <m:r>
                          <a:rPr lang="fr-FR" sz="2400" i="1">
                            <a:latin typeface="Cambria Math" panose="02040503050406030204" pitchFamily="18" charset="0"/>
                          </a:rPr>
                          <m:t>2</m:t>
                        </m:r>
                      </m:sup>
                    </m:sSubSup>
                  </m:oMath>
                </a14:m>
                <a:r>
                  <a:rPr lang="fr-FR" sz="2400" dirty="0" smtClean="0"/>
                  <a:t> + </a:t>
                </a:r>
                <a14:m>
                  <m:oMath xmlns:m="http://schemas.openxmlformats.org/officeDocument/2006/math">
                    <m:sSubSup>
                      <m:sSubSupPr>
                        <m:ctrlPr>
                          <a:rPr lang="fr-FR" sz="2400" i="1">
                            <a:latin typeface="Cambria Math" panose="02040503050406030204" pitchFamily="18" charset="0"/>
                          </a:rPr>
                        </m:ctrlPr>
                      </m:sSubSupPr>
                      <m:e>
                        <m:r>
                          <a:rPr lang="fr-FR" sz="2400" i="1">
                            <a:latin typeface="Cambria Math" panose="02040503050406030204" pitchFamily="18" charset="0"/>
                            <a:ea typeface="Cambria Math" panose="02040503050406030204" pitchFamily="18" charset="0"/>
                          </a:rPr>
                          <m:t>𝜎</m:t>
                        </m:r>
                      </m:e>
                      <m:sub>
                        <m:r>
                          <a:rPr lang="fr-FR" sz="2400" b="0" i="1" smtClean="0">
                            <a:latin typeface="Cambria Math" panose="02040503050406030204" pitchFamily="18" charset="0"/>
                            <a:ea typeface="Cambria Math" panose="02040503050406030204" pitchFamily="18" charset="0"/>
                          </a:rPr>
                          <m:t>𝑗𝑖𝑡𝑡𝑒𝑟</m:t>
                        </m:r>
                      </m:sub>
                      <m:sup>
                        <m:r>
                          <a:rPr lang="fr-FR" sz="2400" i="1">
                            <a:latin typeface="Cambria Math" panose="02040503050406030204" pitchFamily="18" charset="0"/>
                          </a:rPr>
                          <m:t>2</m:t>
                        </m:r>
                      </m:sup>
                    </m:sSubSup>
                  </m:oMath>
                </a14:m>
                <a:r>
                  <a:rPr lang="fr-FR" sz="2400" dirty="0" smtClean="0"/>
                  <a:t> + </a:t>
                </a:r>
                <a14:m>
                  <m:oMath xmlns:m="http://schemas.openxmlformats.org/officeDocument/2006/math">
                    <m:sSubSup>
                      <m:sSubSupPr>
                        <m:ctrlPr>
                          <a:rPr lang="fr-FR" sz="2400" i="1">
                            <a:latin typeface="Cambria Math" panose="02040503050406030204" pitchFamily="18" charset="0"/>
                          </a:rPr>
                        </m:ctrlPr>
                      </m:sSubSupPr>
                      <m:e>
                        <m:r>
                          <a:rPr lang="fr-FR" sz="2400" i="1">
                            <a:latin typeface="Cambria Math" panose="02040503050406030204" pitchFamily="18" charset="0"/>
                            <a:ea typeface="Cambria Math" panose="02040503050406030204" pitchFamily="18" charset="0"/>
                          </a:rPr>
                          <m:t>𝜎</m:t>
                        </m:r>
                      </m:e>
                      <m:sub>
                        <m:r>
                          <a:rPr lang="fr-FR" sz="2400" b="0" i="1" smtClean="0">
                            <a:latin typeface="Cambria Math" panose="02040503050406030204" pitchFamily="18" charset="0"/>
                            <a:ea typeface="Cambria Math" panose="02040503050406030204" pitchFamily="18" charset="0"/>
                          </a:rPr>
                          <m:t>𝑇𝐷𝐶</m:t>
                        </m:r>
                      </m:sub>
                      <m:sup>
                        <m:r>
                          <a:rPr lang="fr-FR" sz="2400" i="1">
                            <a:latin typeface="Cambria Math" panose="02040503050406030204" pitchFamily="18" charset="0"/>
                          </a:rPr>
                          <m:t>2</m:t>
                        </m:r>
                      </m:sup>
                    </m:sSubSup>
                  </m:oMath>
                </a14:m>
                <a:endParaRPr lang="fr-FR" sz="2400" dirty="0"/>
              </a:p>
            </p:txBody>
          </p:sp>
        </mc:Choice>
        <mc:Fallback>
          <p:sp>
            <p:nvSpPr>
              <p:cNvPr id="3" name="ZoneTexte 2"/>
              <p:cNvSpPr txBox="1">
                <a:spLocks noRot="1" noChangeAspect="1" noMove="1" noResize="1" noEditPoints="1" noAdjustHandles="1" noChangeArrowheads="1" noChangeShapeType="1" noTextEdit="1"/>
              </p:cNvSpPr>
              <p:nvPr/>
            </p:nvSpPr>
            <p:spPr>
              <a:xfrm>
                <a:off x="3084519" y="1631803"/>
                <a:ext cx="5043481" cy="820481"/>
              </a:xfrm>
              <a:prstGeom prst="rect">
                <a:avLst/>
              </a:prstGeom>
              <a:blipFill rotWithShape="0">
                <a:blip r:embed="rId2"/>
                <a:stretch>
                  <a:fillRect l="-3144" t="-9701" b="-16418"/>
                </a:stretch>
              </a:blipFill>
            </p:spPr>
            <p:txBody>
              <a:bodyPr/>
              <a:lstStyle/>
              <a:p>
                <a:r>
                  <a:rPr lang="fr-FR">
                    <a:noFill/>
                  </a:rPr>
                  <a:t> </a:t>
                </a:r>
              </a:p>
            </p:txBody>
          </p:sp>
        </mc:Fallback>
      </mc:AlternateContent>
      <p:sp>
        <p:nvSpPr>
          <p:cNvPr id="4" name="ZoneTexte 3"/>
          <p:cNvSpPr txBox="1"/>
          <p:nvPr/>
        </p:nvSpPr>
        <p:spPr>
          <a:xfrm>
            <a:off x="3129280" y="5675103"/>
            <a:ext cx="3092513" cy="307777"/>
          </a:xfrm>
          <a:prstGeom prst="rect">
            <a:avLst/>
          </a:prstGeom>
          <a:noFill/>
        </p:spPr>
        <p:txBody>
          <a:bodyPr wrap="none" rtlCol="0">
            <a:spAutoFit/>
          </a:bodyPr>
          <a:lstStyle/>
          <a:p>
            <a:pPr marL="285750" indent="-285750">
              <a:buFont typeface="Symbol" panose="05050102010706020507" pitchFamily="18" charset="2"/>
              <a:buChar char="Þ"/>
            </a:pPr>
            <a:r>
              <a:rPr lang="fr-FR" sz="1400" dirty="0" smtClean="0"/>
              <a:t>ASIC </a:t>
            </a:r>
            <a:r>
              <a:rPr lang="fr-FR" sz="1400" dirty="0" err="1" smtClean="0"/>
              <a:t>designed</a:t>
            </a:r>
            <a:r>
              <a:rPr lang="fr-FR" sz="1400" dirty="0" smtClean="0"/>
              <a:t> in CMOS 130 nm</a:t>
            </a:r>
          </a:p>
        </p:txBody>
      </p:sp>
    </p:spTree>
    <p:extLst>
      <p:ext uri="{BB962C8B-B14F-4D97-AF65-F5344CB8AC3E}">
        <p14:creationId xmlns:p14="http://schemas.microsoft.com/office/powerpoint/2010/main" val="2756701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70710"/>
            <a:ext cx="12192000" cy="2339707"/>
          </a:xfrm>
          <a:prstGeom prst="rect">
            <a:avLst/>
          </a:prstGeom>
        </p:spPr>
      </p:pic>
      <p:sp>
        <p:nvSpPr>
          <p:cNvPr id="2" name="Titre 1"/>
          <p:cNvSpPr>
            <a:spLocks noGrp="1"/>
          </p:cNvSpPr>
          <p:nvPr>
            <p:ph type="title"/>
          </p:nvPr>
        </p:nvSpPr>
        <p:spPr/>
        <p:txBody>
          <a:bodyPr/>
          <a:lstStyle/>
          <a:p>
            <a:r>
              <a:rPr lang="en-GB" dirty="0"/>
              <a:t>ALTIROC1 single channel FE readout </a:t>
            </a:r>
            <a:endParaRPr lang="en-US"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5</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sp>
        <p:nvSpPr>
          <p:cNvPr id="10" name="ZoneTexte 9"/>
          <p:cNvSpPr txBox="1"/>
          <p:nvPr/>
        </p:nvSpPr>
        <p:spPr>
          <a:xfrm>
            <a:off x="334433" y="3325404"/>
            <a:ext cx="11498389" cy="3416320"/>
          </a:xfrm>
          <a:prstGeom prst="rect">
            <a:avLst/>
          </a:prstGeom>
          <a:noFill/>
        </p:spPr>
        <p:txBody>
          <a:bodyPr wrap="square" rtlCol="0">
            <a:spAutoFit/>
          </a:bodyPr>
          <a:lstStyle/>
          <a:p>
            <a:pPr>
              <a:lnSpc>
                <a:spcPct val="150000"/>
              </a:lnSpc>
            </a:pPr>
            <a:r>
              <a:rPr lang="en-US" sz="1600" dirty="0" smtClean="0">
                <a:sym typeface="Wingdings" panose="05000000000000000000" pitchFamily="2" charset="2"/>
              </a:rPr>
              <a:t>ALTIROC1 FE integrates:</a:t>
            </a:r>
            <a:endParaRPr lang="en-US" sz="1600" dirty="0">
              <a:sym typeface="Wingdings" panose="05000000000000000000" pitchFamily="2" charset="2"/>
            </a:endParaRPr>
          </a:p>
          <a:p>
            <a:pPr marL="285750" indent="-285750">
              <a:lnSpc>
                <a:spcPct val="150000"/>
              </a:lnSpc>
              <a:buFont typeface="Wingdings" panose="05000000000000000000" pitchFamily="2" charset="2"/>
              <a:buChar char="§"/>
            </a:pPr>
            <a:r>
              <a:rPr lang="en-US" sz="1600" dirty="0">
                <a:sym typeface="Wingdings" panose="05000000000000000000" pitchFamily="2" charset="2"/>
              </a:rPr>
              <a:t>A </a:t>
            </a:r>
            <a:r>
              <a:rPr lang="en-US" sz="1600" b="1" dirty="0" smtClean="0">
                <a:sym typeface="Wingdings" panose="05000000000000000000" pitchFamily="2" charset="2"/>
              </a:rPr>
              <a:t>preamplifier</a:t>
            </a:r>
            <a:r>
              <a:rPr lang="en-US" sz="1600" dirty="0" smtClean="0">
                <a:sym typeface="Wingdings" panose="05000000000000000000" pitchFamily="2" charset="2"/>
              </a:rPr>
              <a:t> followed </a:t>
            </a:r>
            <a:r>
              <a:rPr lang="en-US" sz="1600" dirty="0">
                <a:sym typeface="Wingdings" panose="05000000000000000000" pitchFamily="2" charset="2"/>
              </a:rPr>
              <a:t>by a </a:t>
            </a:r>
            <a:r>
              <a:rPr lang="en-US" sz="1600" b="1" dirty="0">
                <a:sym typeface="Wingdings" panose="05000000000000000000" pitchFamily="2" charset="2"/>
              </a:rPr>
              <a:t>discriminator</a:t>
            </a:r>
            <a:r>
              <a:rPr lang="en-US" sz="1600" dirty="0">
                <a:sym typeface="Wingdings" panose="05000000000000000000" pitchFamily="2" charset="2"/>
              </a:rPr>
              <a:t>: </a:t>
            </a:r>
            <a:r>
              <a:rPr lang="fr-FR" sz="1600" dirty="0"/>
              <a:t>Time </a:t>
            </a:r>
            <a:r>
              <a:rPr lang="fr-FR" sz="1600" dirty="0" err="1"/>
              <a:t>walk</a:t>
            </a:r>
            <a:r>
              <a:rPr lang="fr-FR" sz="1600" dirty="0"/>
              <a:t> correction made </a:t>
            </a:r>
            <a:r>
              <a:rPr lang="fr-FR" sz="1600" dirty="0" err="1"/>
              <a:t>with</a:t>
            </a:r>
            <a:r>
              <a:rPr lang="fr-FR" sz="1600" dirty="0"/>
              <a:t> a Time over </a:t>
            </a:r>
            <a:r>
              <a:rPr lang="fr-FR" sz="1600" dirty="0" err="1"/>
              <a:t>Threshold</a:t>
            </a:r>
            <a:r>
              <a:rPr lang="fr-FR" sz="1600" dirty="0"/>
              <a:t>  (TOT) architecture </a:t>
            </a:r>
          </a:p>
          <a:p>
            <a:pPr marL="285750" indent="-285750">
              <a:lnSpc>
                <a:spcPct val="150000"/>
              </a:lnSpc>
              <a:buFont typeface="Wingdings" panose="05000000000000000000" pitchFamily="2" charset="2"/>
              <a:buChar char="§"/>
            </a:pPr>
            <a:r>
              <a:rPr lang="fr-FR" sz="1600" dirty="0"/>
              <a:t> </a:t>
            </a:r>
            <a:r>
              <a:rPr lang="en-US" sz="1600" b="1" dirty="0">
                <a:sym typeface="Wingdings" panose="05000000000000000000" pitchFamily="2" charset="2"/>
              </a:rPr>
              <a:t>Two TDC </a:t>
            </a:r>
            <a:r>
              <a:rPr lang="en-US" sz="1600" dirty="0">
                <a:sym typeface="Wingdings" panose="05000000000000000000" pitchFamily="2" charset="2"/>
              </a:rPr>
              <a:t>(Time to Digital Converter</a:t>
            </a:r>
            <a:r>
              <a:rPr lang="en-US" sz="1600" dirty="0" smtClean="0">
                <a:sym typeface="Wingdings" panose="05000000000000000000" pitchFamily="2" charset="2"/>
              </a:rPr>
              <a:t>) to provide digital </a:t>
            </a:r>
            <a:r>
              <a:rPr lang="en-US" sz="1600" b="1" dirty="0" smtClean="0">
                <a:solidFill>
                  <a:srgbClr val="0070C0"/>
                </a:solidFill>
                <a:sym typeface="Wingdings" panose="05000000000000000000" pitchFamily="2" charset="2"/>
              </a:rPr>
              <a:t>Hit data  </a:t>
            </a:r>
            <a:r>
              <a:rPr lang="en-US" sz="1600" dirty="0" smtClean="0">
                <a:sym typeface="Wingdings" panose="05000000000000000000" pitchFamily="2" charset="2"/>
              </a:rPr>
              <a:t>=</a:t>
            </a:r>
            <a:r>
              <a:rPr lang="fr-FR" sz="1600" dirty="0" smtClean="0"/>
              <a:t>Time </a:t>
            </a:r>
            <a:r>
              <a:rPr lang="fr-FR" sz="1600" dirty="0"/>
              <a:t>of </a:t>
            </a:r>
            <a:r>
              <a:rPr lang="fr-FR" sz="1600" dirty="0" err="1"/>
              <a:t>Arrival</a:t>
            </a:r>
            <a:r>
              <a:rPr lang="fr-FR" sz="1600" dirty="0"/>
              <a:t> (TOA) + Time Over </a:t>
            </a:r>
            <a:r>
              <a:rPr lang="fr-FR" sz="1600" dirty="0" err="1"/>
              <a:t>Threshold</a:t>
            </a:r>
            <a:r>
              <a:rPr lang="fr-FR" sz="1600" dirty="0"/>
              <a:t> (TOT) </a:t>
            </a:r>
            <a:r>
              <a:rPr lang="fr-FR" sz="1600" dirty="0" err="1"/>
              <a:t>measurement</a:t>
            </a:r>
            <a:endParaRPr lang="fr-FR" sz="1600" dirty="0"/>
          </a:p>
          <a:p>
            <a:pPr marL="742950" lvl="1" indent="-285750">
              <a:lnSpc>
                <a:spcPct val="150000"/>
              </a:lnSpc>
              <a:buFont typeface="Wingdings" panose="05000000000000000000" pitchFamily="2" charset="2"/>
              <a:buChar char="ü"/>
            </a:pPr>
            <a:r>
              <a:rPr lang="en-US" sz="1600" dirty="0" smtClean="0">
                <a:sym typeface="Wingdings" panose="05000000000000000000" pitchFamily="2" charset="2"/>
              </a:rPr>
              <a:t>TOA TDC: </a:t>
            </a:r>
            <a:r>
              <a:rPr lang="en-US" sz="1600" dirty="0">
                <a:sym typeface="Wingdings" panose="05000000000000000000" pitchFamily="2" charset="2"/>
              </a:rPr>
              <a:t>range of 2.5 ns and a bin of 20 </a:t>
            </a:r>
            <a:r>
              <a:rPr lang="en-US" sz="1600" dirty="0" err="1">
                <a:sym typeface="Wingdings" panose="05000000000000000000" pitchFamily="2" charset="2"/>
              </a:rPr>
              <a:t>ps</a:t>
            </a:r>
            <a:r>
              <a:rPr lang="en-US" sz="1600" dirty="0">
                <a:sym typeface="Wingdings" panose="05000000000000000000" pitchFamily="2" charset="2"/>
              </a:rPr>
              <a:t> (7 bits)</a:t>
            </a:r>
          </a:p>
          <a:p>
            <a:pPr marL="742950" lvl="1" indent="-285750">
              <a:lnSpc>
                <a:spcPct val="150000"/>
              </a:lnSpc>
              <a:buFont typeface="Wingdings" panose="05000000000000000000" pitchFamily="2" charset="2"/>
              <a:buChar char="ü"/>
            </a:pPr>
            <a:r>
              <a:rPr lang="en-US" sz="1600" dirty="0" smtClean="0">
                <a:sym typeface="Wingdings" panose="05000000000000000000" pitchFamily="2" charset="2"/>
              </a:rPr>
              <a:t>TOT TDC: </a:t>
            </a:r>
            <a:r>
              <a:rPr lang="en-US" sz="1600" dirty="0">
                <a:sym typeface="Wingdings" panose="05000000000000000000" pitchFamily="2" charset="2"/>
              </a:rPr>
              <a:t>range of 20 ns and a bin of 40 </a:t>
            </a:r>
            <a:r>
              <a:rPr lang="en-US" sz="1600" dirty="0" err="1">
                <a:sym typeface="Wingdings" panose="05000000000000000000" pitchFamily="2" charset="2"/>
              </a:rPr>
              <a:t>ps</a:t>
            </a:r>
            <a:r>
              <a:rPr lang="en-US" sz="1600" dirty="0">
                <a:sym typeface="Wingdings" panose="05000000000000000000" pitchFamily="2" charset="2"/>
              </a:rPr>
              <a:t> (9 bits)</a:t>
            </a:r>
            <a:endParaRPr lang="en-US" sz="1600" i="1" dirty="0">
              <a:sym typeface="Wingdings" panose="05000000000000000000" pitchFamily="2" charset="2"/>
            </a:endParaRPr>
          </a:p>
          <a:p>
            <a:pPr marL="285750" indent="-285750">
              <a:lnSpc>
                <a:spcPct val="150000"/>
              </a:lnSpc>
              <a:buFont typeface="Wingdings" panose="05000000000000000000" pitchFamily="2" charset="2"/>
              <a:buChar char="§"/>
            </a:pPr>
            <a:r>
              <a:rPr lang="en-US" sz="1600" dirty="0">
                <a:sym typeface="Wingdings" panose="05000000000000000000" pitchFamily="2" charset="2"/>
              </a:rPr>
              <a:t>One Local </a:t>
            </a:r>
            <a:r>
              <a:rPr lang="en-US" sz="1600" dirty="0" smtClean="0">
                <a:sym typeface="Wingdings" panose="05000000000000000000" pitchFamily="2" charset="2"/>
              </a:rPr>
              <a:t>memory (</a:t>
            </a:r>
            <a:r>
              <a:rPr lang="en-US" sz="1600" b="1" dirty="0" smtClean="0">
                <a:sym typeface="Wingdings" panose="05000000000000000000" pitchFamily="2" charset="2"/>
              </a:rPr>
              <a:t>SRAM</a:t>
            </a:r>
            <a:r>
              <a:rPr lang="en-US" sz="1600" dirty="0" smtClean="0">
                <a:sym typeface="Wingdings" panose="05000000000000000000" pitchFamily="2" charset="2"/>
              </a:rPr>
              <a:t>): </a:t>
            </a:r>
            <a:r>
              <a:rPr lang="en-US" sz="1600" dirty="0">
                <a:sym typeface="Wingdings" panose="05000000000000000000" pitchFamily="2" charset="2"/>
              </a:rPr>
              <a:t>to store the 17 bits of the time measurement </a:t>
            </a:r>
            <a:r>
              <a:rPr lang="en-US" sz="1600" dirty="0" smtClean="0">
                <a:sym typeface="Wingdings" panose="05000000000000000000" pitchFamily="2" charset="2"/>
              </a:rPr>
              <a:t>(Hit data) until </a:t>
            </a:r>
            <a:r>
              <a:rPr lang="en-US" sz="1600" dirty="0">
                <a:sym typeface="Wingdings" panose="05000000000000000000" pitchFamily="2" charset="2"/>
              </a:rPr>
              <a:t>L0/L1 </a:t>
            </a:r>
            <a:r>
              <a:rPr lang="en-US" sz="1600" dirty="0" smtClean="0">
                <a:sym typeface="Wingdings" panose="05000000000000000000" pitchFamily="2" charset="2"/>
              </a:rPr>
              <a:t>trigger (~ 1 MHz) =&gt; trigger latency = 35 µs</a:t>
            </a:r>
          </a:p>
          <a:p>
            <a:pPr>
              <a:lnSpc>
                <a:spcPct val="150000"/>
              </a:lnSpc>
            </a:pPr>
            <a:r>
              <a:rPr lang="en-US" sz="1600" i="1" dirty="0" smtClean="0">
                <a:sym typeface="Wingdings" panose="05000000000000000000" pitchFamily="2" charset="2"/>
              </a:rPr>
              <a:t>Altiroc1 integrates a standalone phase shifter designed by SMU</a:t>
            </a:r>
          </a:p>
        </p:txBody>
      </p:sp>
      <p:sp>
        <p:nvSpPr>
          <p:cNvPr id="11" name="Rectangle 10"/>
          <p:cNvSpPr/>
          <p:nvPr/>
        </p:nvSpPr>
        <p:spPr>
          <a:xfrm>
            <a:off x="5699634" y="870981"/>
            <a:ext cx="3421083" cy="261389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rotWithShape="1">
          <a:blip r:embed="rId3" cstate="print">
            <a:extLst>
              <a:ext uri="{28A0092B-C50C-407E-A947-70E740481C1C}">
                <a14:useLocalDpi xmlns:a14="http://schemas.microsoft.com/office/drawing/2010/main" val="0"/>
              </a:ext>
            </a:extLst>
          </a:blip>
          <a:srcRect t="24662" b="21923"/>
          <a:stretch/>
        </p:blipFill>
        <p:spPr>
          <a:xfrm>
            <a:off x="5699635" y="890436"/>
            <a:ext cx="935120" cy="428142"/>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342" y="2683874"/>
            <a:ext cx="1233892" cy="535865"/>
          </a:xfrm>
          <a:prstGeom prst="rect">
            <a:avLst/>
          </a:prstGeom>
        </p:spPr>
      </p:pic>
      <p:sp>
        <p:nvSpPr>
          <p:cNvPr id="15" name="Rectangle 14"/>
          <p:cNvSpPr/>
          <p:nvPr/>
        </p:nvSpPr>
        <p:spPr>
          <a:xfrm>
            <a:off x="1432837" y="1635760"/>
            <a:ext cx="2925803" cy="168964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438" y="6111164"/>
            <a:ext cx="632606" cy="522455"/>
          </a:xfrm>
          <a:prstGeom prst="rect">
            <a:avLst/>
          </a:prstGeom>
        </p:spPr>
      </p:pic>
    </p:spTree>
    <p:extLst>
      <p:ext uri="{BB962C8B-B14F-4D97-AF65-F5344CB8AC3E}">
        <p14:creationId xmlns:p14="http://schemas.microsoft.com/office/powerpoint/2010/main" val="410371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Espace réservé du contenu 2"/>
              <p:cNvSpPr txBox="1">
                <a:spLocks/>
              </p:cNvSpPr>
              <p:nvPr/>
            </p:nvSpPr>
            <p:spPr>
              <a:xfrm>
                <a:off x="141788" y="969618"/>
                <a:ext cx="11446474" cy="11468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Tx/>
                  <a:buChar char="-"/>
                </a:pPr>
                <a:r>
                  <a:rPr lang="en-US" sz="1600" dirty="0" smtClean="0"/>
                  <a:t>Id  </a:t>
                </a:r>
                <a:r>
                  <a:rPr lang="en-US" sz="1600" dirty="0" err="1" smtClean="0"/>
                  <a:t>tuneable</a:t>
                </a:r>
                <a:r>
                  <a:rPr lang="en-US" sz="1600" dirty="0"/>
                  <a:t>:</a:t>
                </a:r>
                <a:r>
                  <a:rPr lang="en-US" sz="1600" dirty="0" smtClean="0"/>
                  <a:t> Id (M1) = </a:t>
                </a:r>
                <a:r>
                  <a:rPr lang="fr-FR" sz="1600" dirty="0"/>
                  <a:t>Id</a:t>
                </a:r>
                <a:r>
                  <a:rPr lang="fr-FR" sz="1600" baseline="-25000" dirty="0"/>
                  <a:t>1</a:t>
                </a:r>
                <a:r>
                  <a:rPr lang="fr-FR" sz="1600" dirty="0"/>
                  <a:t> </a:t>
                </a:r>
                <a:r>
                  <a:rPr lang="fr-FR" sz="1600" dirty="0" smtClean="0"/>
                  <a:t>(150 µA) + Id</a:t>
                </a:r>
                <a:r>
                  <a:rPr lang="fr-FR" sz="1600" baseline="-25000" dirty="0" smtClean="0"/>
                  <a:t>2</a:t>
                </a:r>
                <a:r>
                  <a:rPr lang="en-US" sz="1600" dirty="0"/>
                  <a:t> </a:t>
                </a:r>
                <a:r>
                  <a:rPr lang="en-US" sz="1600" dirty="0" smtClean="0"/>
                  <a:t>(</a:t>
                </a:r>
                <a:r>
                  <a:rPr lang="fr-FR" sz="1600" dirty="0" err="1" smtClean="0"/>
                  <a:t>tuneable</a:t>
                </a:r>
                <a:r>
                  <a:rPr lang="fr-FR" sz="1600" dirty="0" smtClean="0"/>
                  <a:t> up to 850 µA)</a:t>
                </a:r>
              </a:p>
              <a:p>
                <a:pPr lvl="1">
                  <a:buFont typeface="Calibri" panose="020F0502020204030204" pitchFamily="34" charset="0"/>
                  <a:buChar char="−"/>
                </a:pPr>
                <a:r>
                  <a:rPr lang="en-US" sz="1600" dirty="0" smtClean="0"/>
                  <a:t>BW </a:t>
                </a:r>
                <a:r>
                  <a:rPr lang="en-US" sz="1600" dirty="0" err="1"/>
                  <a:t>tuneable</a:t>
                </a:r>
                <a:r>
                  <a:rPr lang="en-US" sz="1600" dirty="0"/>
                  <a:t> with </a:t>
                </a:r>
                <a:r>
                  <a:rPr lang="en-US" sz="1600" dirty="0" err="1"/>
                  <a:t>Cp</a:t>
                </a:r>
                <a:r>
                  <a:rPr lang="en-US" sz="1600" dirty="0"/>
                  <a:t>: </a:t>
                </a:r>
                <a:r>
                  <a:rPr lang="en-US" sz="1600" b="1" dirty="0"/>
                  <a:t>1 GHz </a:t>
                </a:r>
                <a:r>
                  <a:rPr lang="en-US" sz="1600" dirty="0"/>
                  <a:t>down to 200 MHz</a:t>
                </a:r>
              </a:p>
              <a:p>
                <a:pPr lvl="1">
                  <a:buFont typeface="Calibri" panose="020F0502020204030204" pitchFamily="34" charset="0"/>
                  <a:buChar char="−"/>
                </a:pPr>
                <a:r>
                  <a:rPr lang="en-US" sz="1600" dirty="0"/>
                  <a:t>R2=25K: for DC bias,  </a:t>
                </a:r>
                <a:r>
                  <a:rPr lang="en-US" sz="1600" dirty="0" err="1"/>
                  <a:t>Rin</a:t>
                </a:r>
                <a:r>
                  <a:rPr lang="en-US" sz="1600" dirty="0"/>
                  <a:t> ~ 1.6 K</a:t>
                </a:r>
                <a:r>
                  <a:rPr lang="el-GR" sz="1600" dirty="0"/>
                  <a:t>Ω</a:t>
                </a:r>
                <a:r>
                  <a:rPr lang="fr-FR" sz="1600" dirty="0"/>
                  <a:t>, </a:t>
                </a:r>
                <a:r>
                  <a:rPr lang="fr-FR" sz="1600" dirty="0" err="1"/>
                  <a:t>Fall</a:t>
                </a:r>
                <a:r>
                  <a:rPr lang="fr-FR" sz="1600" dirty="0"/>
                  <a:t> time= 2.2 </a:t>
                </a:r>
                <a:r>
                  <a:rPr lang="fr-FR" sz="1600" dirty="0" err="1"/>
                  <a:t>RinCd</a:t>
                </a:r>
                <a:endParaRPr lang="en-US" sz="1600" dirty="0"/>
              </a:p>
              <a:p>
                <a:pPr lvl="1">
                  <a:buFont typeface="Calibri" panose="020F0502020204030204" pitchFamily="34" charset="0"/>
                  <a:buChar char="−"/>
                </a:pPr>
                <a:r>
                  <a:rPr lang="fr-FR" sz="1600" dirty="0"/>
                  <a:t>I </a:t>
                </a:r>
                <a:r>
                  <a:rPr lang="fr-FR" sz="1600" dirty="0" err="1"/>
                  <a:t>leakage</a:t>
                </a:r>
                <a:r>
                  <a:rPr lang="fr-FR" sz="1600" dirty="0"/>
                  <a:t> </a:t>
                </a:r>
                <a:r>
                  <a:rPr lang="fr-FR" sz="1600" dirty="0" err="1"/>
                  <a:t>sensor</a:t>
                </a:r>
                <a:r>
                  <a:rPr lang="fr-FR" sz="1600" dirty="0"/>
                  <a:t>: </a:t>
                </a:r>
                <a:r>
                  <a:rPr lang="fr-FR" sz="1600" dirty="0" err="1"/>
                  <a:t>absorbed</a:t>
                </a:r>
                <a:r>
                  <a:rPr lang="fr-FR" sz="1600" dirty="0"/>
                  <a:t> by R2</a:t>
                </a:r>
              </a:p>
              <a:p>
                <a:pPr>
                  <a:buFontTx/>
                  <a:buChar char="-"/>
                </a:pPr>
                <a:endParaRPr lang="fr-FR" sz="2000" dirty="0" smtClean="0"/>
              </a:p>
              <a:p>
                <a:pPr lvl="1">
                  <a:buFont typeface="Calibri" panose="020F0502020204030204" pitchFamily="34" charset="0"/>
                  <a:buChar char="−"/>
                </a:pPr>
                <a:endParaRPr lang="fr-FR" sz="1600" dirty="0"/>
              </a:p>
              <a:p>
                <a:pPr marL="914400" lvl="2" indent="0">
                  <a:buNone/>
                </a:pPr>
                <a:r>
                  <a:rPr lang="fr-FR" sz="1400" dirty="0" smtClean="0"/>
                  <a:t> </a:t>
                </a:r>
                <a14:m>
                  <m:oMath xmlns:m="http://schemas.openxmlformats.org/officeDocument/2006/math">
                    <m:r>
                      <m:rPr>
                        <m:nor/>
                      </m:rPr>
                      <a:rPr lang="fr-FR" sz="1400" b="1">
                        <a:latin typeface="Cambria Math" panose="02040503050406030204" pitchFamily="18" charset="0"/>
                        <a:ea typeface="Cambria Math" panose="02040503050406030204" pitchFamily="18" charset="0"/>
                      </a:rPr>
                      <m:t>G</m:t>
                    </m:r>
                    <m:r>
                      <m:rPr>
                        <m:nor/>
                      </m:rPr>
                      <a:rPr lang="fr-FR" sz="1400" b="1">
                        <a:latin typeface="Cambria Math" panose="02040503050406030204" pitchFamily="18" charset="0"/>
                        <a:ea typeface="Cambria Math" panose="02040503050406030204" pitchFamily="18" charset="0"/>
                      </a:rPr>
                      <m:t> </m:t>
                    </m:r>
                    <m:r>
                      <m:rPr>
                        <m:nor/>
                      </m:rPr>
                      <a:rPr lang="fr-FR" sz="1400" b="1" baseline="-25000">
                        <a:latin typeface="Cambria Math" panose="02040503050406030204" pitchFamily="18" charset="0"/>
                        <a:ea typeface="Cambria Math" panose="02040503050406030204" pitchFamily="18" charset="0"/>
                      </a:rPr>
                      <m:t>pa</m:t>
                    </m:r>
                  </m:oMath>
                </a14:m>
                <a:r>
                  <a:rPr lang="fr-FR" sz="1400" b="1" dirty="0" smtClean="0"/>
                  <a:t> </a:t>
                </a:r>
                <a:r>
                  <a:rPr lang="fr-FR" sz="1400" b="1" dirty="0"/>
                  <a:t>~  gm</a:t>
                </a:r>
                <a:r>
                  <a:rPr lang="fr-FR" sz="1400" b="1" baseline="-25000" dirty="0"/>
                  <a:t>1</a:t>
                </a:r>
                <a:r>
                  <a:rPr lang="fr-FR" sz="1400" b="1" dirty="0"/>
                  <a:t> x R</a:t>
                </a:r>
                <a:r>
                  <a:rPr lang="fr-FR" sz="1400" b="1" baseline="-25000" dirty="0"/>
                  <a:t>1</a:t>
                </a:r>
                <a:r>
                  <a:rPr lang="fr-FR" sz="1400" b="1" dirty="0"/>
                  <a:t> and gm</a:t>
                </a:r>
                <a:r>
                  <a:rPr lang="fr-FR" sz="1400" b="1" baseline="-25000" dirty="0"/>
                  <a:t>1</a:t>
                </a:r>
                <a:r>
                  <a:rPr lang="fr-FR" sz="1400" b="1" dirty="0"/>
                  <a:t> </a:t>
                </a:r>
                <a:r>
                  <a:rPr lang="fr-FR" sz="1400" b="1" dirty="0" smtClean="0"/>
                  <a:t>~ </a:t>
                </a:r>
                <a:r>
                  <a:rPr lang="fr-FR" sz="1400" b="1" dirty="0"/>
                  <a:t>20 * (Id</a:t>
                </a:r>
                <a:r>
                  <a:rPr lang="fr-FR" sz="1400" b="1" baseline="-25000" dirty="0"/>
                  <a:t>1</a:t>
                </a:r>
                <a:r>
                  <a:rPr lang="fr-FR" sz="1400" b="1" dirty="0"/>
                  <a:t> + Id</a:t>
                </a:r>
                <a:r>
                  <a:rPr lang="fr-FR" sz="1400" b="1" baseline="-25000" dirty="0"/>
                  <a:t>2</a:t>
                </a:r>
                <a:r>
                  <a:rPr lang="fr-FR" sz="1400" b="1" dirty="0" smtClean="0"/>
                  <a:t>)</a:t>
                </a:r>
              </a:p>
              <a:p>
                <a:pPr marL="914400" lvl="2" indent="0">
                  <a:buNone/>
                </a:pPr>
                <a:endParaRPr lang="fr-FR" sz="1200" dirty="0"/>
              </a:p>
              <a:p>
                <a:pPr>
                  <a:buFont typeface="Calibri" panose="020F0502020204030204" pitchFamily="34" charset="0"/>
                  <a:buChar char="−"/>
                </a:pPr>
                <a:r>
                  <a:rPr lang="fr-FR" sz="1800" dirty="0" smtClean="0"/>
                  <a:t>Noise </a:t>
                </a:r>
                <a:r>
                  <a:rPr lang="fr-FR" sz="1800" dirty="0" err="1"/>
                  <a:t>independant</a:t>
                </a:r>
                <a:r>
                  <a:rPr lang="fr-FR" sz="1800" dirty="0"/>
                  <a:t> of </a:t>
                </a:r>
                <a:r>
                  <a:rPr lang="fr-FR" sz="1800" dirty="0" smtClean="0"/>
                  <a:t>Cd, </a:t>
                </a:r>
                <a:r>
                  <a:rPr lang="fr-FR" sz="1800" dirty="0" err="1" smtClean="0"/>
                  <a:t>depends</a:t>
                </a:r>
                <a:r>
                  <a:rPr lang="fr-FR" sz="1800" dirty="0" smtClean="0"/>
                  <a:t> of </a:t>
                </a:r>
                <a:r>
                  <a:rPr lang="fr-FR" sz="1800" b="1" dirty="0" smtClean="0">
                    <a:solidFill>
                      <a:srgbClr val="183AE2"/>
                    </a:solidFill>
                  </a:rPr>
                  <a:t>√BW </a:t>
                </a:r>
                <a:r>
                  <a:rPr lang="fr-FR" sz="1800" dirty="0" smtClean="0"/>
                  <a:t>and of  </a:t>
                </a:r>
                <a:r>
                  <a:rPr lang="fr-FR" sz="1800" b="1" dirty="0">
                    <a:solidFill>
                      <a:srgbClr val="183AE2"/>
                    </a:solidFill>
                  </a:rPr>
                  <a:t>1/√</a:t>
                </a:r>
                <a:r>
                  <a:rPr lang="fr-FR" sz="1800" dirty="0" smtClean="0">
                    <a:solidFill>
                      <a:srgbClr val="183AE2"/>
                    </a:solidFill>
                  </a:rPr>
                  <a:t>I</a:t>
                </a:r>
                <a:r>
                  <a:rPr lang="fr-FR" sz="1800" b="1" baseline="-25000" dirty="0" smtClean="0">
                    <a:solidFill>
                      <a:srgbClr val="183AE2"/>
                    </a:solidFill>
                  </a:rPr>
                  <a:t>d</a:t>
                </a:r>
                <a:endParaRPr lang="en-US" sz="1400" dirty="0" smtClean="0"/>
              </a:p>
              <a:p>
                <a:pPr lvl="1">
                  <a:buFont typeface="Calibri" panose="020F0502020204030204" pitchFamily="34" charset="0"/>
                  <a:buChar char="−"/>
                </a:pPr>
                <a:endParaRPr lang="en-US" sz="1600" dirty="0"/>
              </a:p>
              <a:p>
                <a:pPr lvl="1">
                  <a:buFont typeface="Calibri" panose="020F0502020204030204" pitchFamily="34" charset="0"/>
                  <a:buChar char="−"/>
                </a:pPr>
                <a:endParaRPr lang="en-US" sz="1600" dirty="0" smtClean="0"/>
              </a:p>
              <a:p>
                <a:pPr marL="457200" lvl="1" indent="0">
                  <a:buNone/>
                </a:pPr>
                <a:endParaRPr lang="en-US" sz="1600" dirty="0" smtClean="0"/>
              </a:p>
              <a:p>
                <a:pPr marL="457200" lvl="1" indent="0">
                  <a:buNone/>
                </a:pPr>
                <a:endParaRPr lang="en-US" sz="1600" dirty="0" smtClean="0"/>
              </a:p>
              <a:p>
                <a:pPr marL="457200" lvl="1" indent="0">
                  <a:buNone/>
                </a:pPr>
                <a:r>
                  <a:rPr lang="en-US" sz="1600" dirty="0" smtClean="0"/>
                  <a:t>with </a:t>
                </a:r>
                <a:r>
                  <a:rPr lang="en-US" sz="1600" dirty="0" err="1" smtClean="0"/>
                  <a:t>en</a:t>
                </a:r>
                <a:r>
                  <a:rPr lang="en-US" sz="1600" dirty="0" smtClean="0"/>
                  <a:t> given by:</a:t>
                </a:r>
              </a:p>
              <a:p>
                <a:pPr marL="457200" lvl="1" indent="0">
                  <a:buNone/>
                </a:pPr>
                <a:endParaRPr lang="en-US" sz="1600" dirty="0" smtClean="0"/>
              </a:p>
              <a:p>
                <a:pPr marL="457200" lvl="1" indent="0">
                  <a:buNone/>
                </a:pPr>
                <a:endParaRPr lang="en-US" sz="1600" dirty="0" smtClean="0"/>
              </a:p>
              <a:p>
                <a:pPr marL="457200" lvl="1" indent="0">
                  <a:buNone/>
                </a:pPr>
                <a:endParaRPr lang="en-US" sz="1600" dirty="0"/>
              </a:p>
              <a:p>
                <a:pPr marL="457200" lvl="1" indent="0">
                  <a:buNone/>
                </a:pPr>
                <a:endParaRPr lang="en-US" sz="1600" dirty="0" smtClean="0"/>
              </a:p>
              <a:p>
                <a:pPr>
                  <a:buFont typeface="Calibri" panose="020F0502020204030204" pitchFamily="34" charset="0"/>
                  <a:buChar char="−"/>
                </a:pPr>
                <a:r>
                  <a:rPr lang="en-US" sz="1800" dirty="0"/>
                  <a:t>Signal rise time is the convolution of signal duration td and amplifier </a:t>
                </a:r>
                <a:r>
                  <a:rPr lang="en-US" sz="1800" dirty="0" err="1"/>
                  <a:t>risetime</a:t>
                </a:r>
                <a:r>
                  <a:rPr lang="en-US" sz="1800" dirty="0"/>
                  <a:t> t</a:t>
                </a:r>
                <a:r>
                  <a:rPr lang="en-US" sz="1800" baseline="-25000" dirty="0"/>
                  <a:t>10-90_PA</a:t>
                </a:r>
              </a:p>
              <a:p>
                <a:pPr lvl="1">
                  <a:buFont typeface="Calibri" panose="020F0502020204030204" pitchFamily="34" charset="0"/>
                  <a:buChar char="−"/>
                </a:pPr>
                <a:endParaRPr lang="fr-FR" sz="1400" dirty="0" smtClean="0"/>
              </a:p>
              <a:p>
                <a:pPr lvl="1">
                  <a:buFont typeface="Calibri" panose="020F0502020204030204" pitchFamily="34" charset="0"/>
                  <a:buChar char="−"/>
                </a:pPr>
                <a:endParaRPr lang="fr-FR" sz="1600" dirty="0" smtClean="0"/>
              </a:p>
              <a:p>
                <a:pPr lvl="1">
                  <a:buFont typeface="Calibri" panose="020F0502020204030204" pitchFamily="34" charset="0"/>
                  <a:buChar char="−"/>
                </a:pPr>
                <a:endParaRPr lang="fr-FR" sz="1600" dirty="0"/>
              </a:p>
              <a:p>
                <a:pPr lvl="1">
                  <a:buFont typeface="Calibri" panose="020F0502020204030204" pitchFamily="34" charset="0"/>
                  <a:buChar char="−"/>
                </a:pPr>
                <a:endParaRPr lang="fr-FR" sz="1600" dirty="0"/>
              </a:p>
              <a:p>
                <a:pPr lvl="1">
                  <a:buFont typeface="Calibri" panose="020F0502020204030204" pitchFamily="34" charset="0"/>
                  <a:buChar char="−"/>
                </a:pPr>
                <a:endParaRPr lang="fr-FR" sz="1600" dirty="0"/>
              </a:p>
              <a:p>
                <a:pPr lvl="1">
                  <a:buFont typeface="Calibri" panose="020F0502020204030204" pitchFamily="34" charset="0"/>
                  <a:buChar char="−"/>
                </a:pPr>
                <a:endParaRPr lang="fr-FR" sz="1600" dirty="0" smtClean="0"/>
              </a:p>
              <a:p>
                <a:pPr marL="457200" lvl="1" indent="0">
                  <a:buNone/>
                </a:pPr>
                <a:endParaRPr lang="fr-FR" sz="1600" dirty="0" smtClean="0"/>
              </a:p>
              <a:p>
                <a:pPr lvl="1">
                  <a:buFont typeface="Calibri" panose="020F0502020204030204" pitchFamily="34" charset="0"/>
                  <a:buChar char="−"/>
                </a:pPr>
                <a:endParaRPr lang="en-US" sz="1600" dirty="0" smtClean="0"/>
              </a:p>
              <a:p>
                <a:pPr lvl="1">
                  <a:buFont typeface="Calibri" panose="020F0502020204030204" pitchFamily="34" charset="0"/>
                  <a:buChar char="−"/>
                </a:pPr>
                <a:endParaRPr lang="en-US" sz="1600" dirty="0" smtClean="0"/>
              </a:p>
              <a:p>
                <a:endParaRPr lang="fr-FR" sz="1800" dirty="0" smtClean="0"/>
              </a:p>
            </p:txBody>
          </p:sp>
        </mc:Choice>
        <mc:Fallback xmlns="">
          <p:sp>
            <p:nvSpPr>
              <p:cNvPr id="10" name="Espace réservé du contenu 2"/>
              <p:cNvSpPr txBox="1">
                <a:spLocks noRot="1" noChangeAspect="1" noMove="1" noResize="1" noEditPoints="1" noAdjustHandles="1" noChangeArrowheads="1" noChangeShapeType="1" noTextEdit="1"/>
              </p:cNvSpPr>
              <p:nvPr/>
            </p:nvSpPr>
            <p:spPr>
              <a:xfrm>
                <a:off x="141788" y="969618"/>
                <a:ext cx="11446474" cy="1146848"/>
              </a:xfrm>
              <a:prstGeom prst="rect">
                <a:avLst/>
              </a:prstGeom>
              <a:blipFill rotWithShape="0">
                <a:blip r:embed="rId3"/>
                <a:stretch>
                  <a:fillRect l="-426" t="-3723" b="-400000"/>
                </a:stretch>
              </a:blipFill>
            </p:spPr>
            <p:txBody>
              <a:bodyPr/>
              <a:lstStyle/>
              <a:p>
                <a:r>
                  <a:rPr lang="fr-FR">
                    <a:noFill/>
                  </a:rPr>
                  <a:t> </a:t>
                </a:r>
              </a:p>
            </p:txBody>
          </p:sp>
        </mc:Fallback>
      </mc:AlternateContent>
      <p:grpSp>
        <p:nvGrpSpPr>
          <p:cNvPr id="3" name="Groupe 2"/>
          <p:cNvGrpSpPr/>
          <p:nvPr/>
        </p:nvGrpSpPr>
        <p:grpSpPr>
          <a:xfrm>
            <a:off x="6176317" y="547810"/>
            <a:ext cx="5723230" cy="2995681"/>
            <a:chOff x="6176317" y="547810"/>
            <a:chExt cx="5723230" cy="2995681"/>
          </a:xfrm>
        </p:grpSpPr>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7703" y="547810"/>
              <a:ext cx="5001844" cy="2995681"/>
            </a:xfrm>
            <a:prstGeom prst="rect">
              <a:avLst/>
            </a:prstGeom>
          </p:spPr>
        </p:pic>
        <p:pic>
          <p:nvPicPr>
            <p:cNvPr id="19" name="Image 18"/>
            <p:cNvPicPr>
              <a:picLocks noChangeAspect="1"/>
            </p:cNvPicPr>
            <p:nvPr/>
          </p:nvPicPr>
          <p:blipFill rotWithShape="1">
            <a:blip r:embed="rId5">
              <a:extLst>
                <a:ext uri="{28A0092B-C50C-407E-A947-70E740481C1C}">
                  <a14:useLocalDpi xmlns:a14="http://schemas.microsoft.com/office/drawing/2010/main" val="0"/>
                </a:ext>
              </a:extLst>
            </a:blip>
            <a:srcRect r="58760"/>
            <a:stretch/>
          </p:blipFill>
          <p:spPr>
            <a:xfrm>
              <a:off x="6678055" y="2184011"/>
              <a:ext cx="778746" cy="971833"/>
            </a:xfrm>
            <a:prstGeom prst="rect">
              <a:avLst/>
            </a:prstGeom>
          </p:spPr>
        </p:pic>
        <p:grpSp>
          <p:nvGrpSpPr>
            <p:cNvPr id="20" name="Groupe 19"/>
            <p:cNvGrpSpPr/>
            <p:nvPr/>
          </p:nvGrpSpPr>
          <p:grpSpPr>
            <a:xfrm>
              <a:off x="6176317" y="1475340"/>
              <a:ext cx="1967205" cy="643756"/>
              <a:chOff x="6696823" y="4711516"/>
              <a:chExt cx="2088547" cy="666054"/>
            </a:xfrm>
          </p:grpSpPr>
          <p:grpSp>
            <p:nvGrpSpPr>
              <p:cNvPr id="21" name="Groupe 20"/>
              <p:cNvGrpSpPr/>
              <p:nvPr/>
            </p:nvGrpSpPr>
            <p:grpSpPr>
              <a:xfrm>
                <a:off x="7123176" y="4991190"/>
                <a:ext cx="665089" cy="386380"/>
                <a:chOff x="7123176" y="4991190"/>
                <a:chExt cx="665089" cy="386380"/>
              </a:xfrm>
            </p:grpSpPr>
            <p:cxnSp>
              <p:nvCxnSpPr>
                <p:cNvPr id="24" name="Connecteur droit 23"/>
                <p:cNvCxnSpPr/>
                <p:nvPr/>
              </p:nvCxnSpPr>
              <p:spPr>
                <a:xfrm>
                  <a:off x="7123176" y="4991190"/>
                  <a:ext cx="198745" cy="0"/>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7321921" y="4991190"/>
                  <a:ext cx="93863" cy="386379"/>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7415784" y="5367528"/>
                  <a:ext cx="372481" cy="10042"/>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grpSp>
          <p:sp>
            <p:nvSpPr>
              <p:cNvPr id="22" name="ZoneTexte 21"/>
              <p:cNvSpPr txBox="1"/>
              <p:nvPr/>
            </p:nvSpPr>
            <p:spPr>
              <a:xfrm>
                <a:off x="6696823" y="4711516"/>
                <a:ext cx="2088547" cy="270671"/>
              </a:xfrm>
              <a:prstGeom prst="rect">
                <a:avLst/>
              </a:prstGeom>
              <a:noFill/>
            </p:spPr>
            <p:txBody>
              <a:bodyPr wrap="none" rtlCol="0">
                <a:spAutoFit/>
              </a:bodyPr>
              <a:lstStyle/>
              <a:p>
                <a:r>
                  <a:rPr lang="fr-FR" sz="1100" b="1" dirty="0" smtClean="0">
                    <a:solidFill>
                      <a:srgbClr val="FFC000"/>
                    </a:solidFill>
                  </a:rPr>
                  <a:t>V </a:t>
                </a:r>
                <a:r>
                  <a:rPr lang="fr-FR" sz="1100" b="1" dirty="0" err="1" smtClean="0">
                    <a:solidFill>
                      <a:srgbClr val="FFC000"/>
                    </a:solidFill>
                  </a:rPr>
                  <a:t>step</a:t>
                </a:r>
                <a:r>
                  <a:rPr lang="fr-FR" sz="1100" b="1" dirty="0" smtClean="0">
                    <a:solidFill>
                      <a:srgbClr val="FFC000"/>
                    </a:solidFill>
                  </a:rPr>
                  <a:t> </a:t>
                </a:r>
                <a:r>
                  <a:rPr lang="fr-FR" sz="1100" b="1" dirty="0" err="1" smtClean="0">
                    <a:solidFill>
                      <a:srgbClr val="FFC000"/>
                    </a:solidFill>
                  </a:rPr>
                  <a:t>from</a:t>
                </a:r>
                <a:r>
                  <a:rPr lang="fr-FR" sz="1100" b="1" dirty="0" smtClean="0">
                    <a:solidFill>
                      <a:srgbClr val="FFC000"/>
                    </a:solidFill>
                  </a:rPr>
                  <a:t> </a:t>
                </a:r>
                <a:r>
                  <a:rPr lang="fr-FR" sz="1100" b="1" dirty="0" err="1" smtClean="0">
                    <a:solidFill>
                      <a:srgbClr val="FFC000"/>
                    </a:solidFill>
                  </a:rPr>
                  <a:t>internal</a:t>
                </a:r>
                <a:r>
                  <a:rPr lang="fr-FR" sz="1100" b="1" dirty="0" smtClean="0">
                    <a:solidFill>
                      <a:srgbClr val="FFC000"/>
                    </a:solidFill>
                  </a:rPr>
                  <a:t> pulser</a:t>
                </a:r>
              </a:p>
            </p:txBody>
          </p:sp>
          <p:sp>
            <p:nvSpPr>
              <p:cNvPr id="23" name="ZoneTexte 22"/>
              <p:cNvSpPr txBox="1"/>
              <p:nvPr/>
            </p:nvSpPr>
            <p:spPr>
              <a:xfrm>
                <a:off x="6823510" y="5044385"/>
                <a:ext cx="545342" cy="261610"/>
              </a:xfrm>
              <a:prstGeom prst="rect">
                <a:avLst/>
              </a:prstGeom>
              <a:noFill/>
            </p:spPr>
            <p:txBody>
              <a:bodyPr wrap="none" rtlCol="0">
                <a:spAutoFit/>
              </a:bodyPr>
              <a:lstStyle/>
              <a:p>
                <a:r>
                  <a:rPr lang="fr-FR" sz="1100" b="1" dirty="0" smtClean="0">
                    <a:solidFill>
                      <a:srgbClr val="FFC000"/>
                    </a:solidFill>
                  </a:rPr>
                  <a:t>70 </a:t>
                </a:r>
                <a:r>
                  <a:rPr lang="fr-FR" sz="1100" b="1" dirty="0" err="1" smtClean="0">
                    <a:solidFill>
                      <a:srgbClr val="FFC000"/>
                    </a:solidFill>
                  </a:rPr>
                  <a:t>ps</a:t>
                </a:r>
                <a:endParaRPr lang="fr-FR" sz="1100" b="1" dirty="0">
                  <a:solidFill>
                    <a:srgbClr val="FFC000"/>
                  </a:solidFill>
                </a:endParaRPr>
              </a:p>
            </p:txBody>
          </p:sp>
        </p:grpSp>
      </p:grpSp>
      <p:sp>
        <p:nvSpPr>
          <p:cNvPr id="2" name="Titre 1"/>
          <p:cNvSpPr>
            <a:spLocks noGrp="1"/>
          </p:cNvSpPr>
          <p:nvPr>
            <p:ph type="title"/>
          </p:nvPr>
        </p:nvSpPr>
        <p:spPr/>
        <p:txBody>
          <a:bodyPr/>
          <a:lstStyle/>
          <a:p>
            <a:r>
              <a:rPr lang="en-US" dirty="0"/>
              <a:t>ALTIROC Preamp: Voltage configuration (Baseline)</a:t>
            </a: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6</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mc:AlternateContent xmlns:mc="http://schemas.openxmlformats.org/markup-compatibility/2006" xmlns:a14="http://schemas.microsoft.com/office/drawing/2010/main">
        <mc:Choice Requires="a14">
          <p:sp>
            <p:nvSpPr>
              <p:cNvPr id="11" name="Rectangle 10"/>
              <p:cNvSpPr/>
              <p:nvPr/>
            </p:nvSpPr>
            <p:spPr>
              <a:xfrm>
                <a:off x="1038239" y="2587099"/>
                <a:ext cx="3810659" cy="568745"/>
              </a:xfrm>
              <a:prstGeom prst="rect">
                <a:avLst/>
              </a:prstGeom>
              <a:solidFill>
                <a:schemeClr val="bg2">
                  <a:lumMod val="20000"/>
                  <a:lumOff val="80000"/>
                </a:schemeClr>
              </a:solidFill>
            </p:spPr>
            <p:txBody>
              <a:bodyPr wrap="none">
                <a:spAutoFit/>
              </a:bodyPr>
              <a:lstStyle/>
              <a:p>
                <a14:m>
                  <m:oMath xmlns:m="http://schemas.openxmlformats.org/officeDocument/2006/math">
                    <m:r>
                      <m:rPr>
                        <m:sty m:val="p"/>
                      </m:rPr>
                      <a:rPr lang="en-US" smtClean="0">
                        <a:latin typeface="Cambria Math" panose="02040503050406030204" pitchFamily="18" charset="0"/>
                        <a:ea typeface="Cambria Math" panose="02040503050406030204" pitchFamily="18" charset="0"/>
                      </a:rPr>
                      <m:t>V</m:t>
                    </m:r>
                    <m:r>
                      <m:rPr>
                        <m:sty m:val="p"/>
                      </m:rPr>
                      <a:rPr lang="fr-FR" b="0" i="0" baseline="-25000" smtClean="0">
                        <a:latin typeface="Cambria Math" panose="02040503050406030204" pitchFamily="18" charset="0"/>
                        <a:ea typeface="Cambria Math" panose="02040503050406030204" pitchFamily="18" charset="0"/>
                      </a:rPr>
                      <m:t>out</m:t>
                    </m:r>
                    <m:r>
                      <a:rPr lang="fr-FR" b="0" i="0" baseline="-25000" smtClean="0">
                        <a:latin typeface="Cambria Math" panose="02040503050406030204" pitchFamily="18" charset="0"/>
                        <a:ea typeface="Cambria Math" panose="02040503050406030204" pitchFamily="18" charset="0"/>
                      </a:rPr>
                      <m:t>_</m:t>
                    </m:r>
                    <m:r>
                      <m:rPr>
                        <m:sty m:val="p"/>
                      </m:rPr>
                      <a:rPr lang="fr-FR" b="0" i="0" baseline="-25000" smtClean="0">
                        <a:latin typeface="Cambria Math" panose="02040503050406030204" pitchFamily="18" charset="0"/>
                        <a:ea typeface="Cambria Math" panose="02040503050406030204" pitchFamily="18" charset="0"/>
                      </a:rPr>
                      <m:t>pa</m:t>
                    </m:r>
                    <m:r>
                      <a:rPr lang="en-US">
                        <a:latin typeface="Cambria Math" panose="02040503050406030204" pitchFamily="18" charset="0"/>
                        <a:ea typeface="Cambria Math" panose="02040503050406030204" pitchFamily="18" charset="0"/>
                      </a:rPr>
                      <m:t>=</m:t>
                    </m:r>
                    <m:r>
                      <m:rPr>
                        <m:nor/>
                      </m:rPr>
                      <a:rPr lang="fr-FR" b="0" i="0" smtClean="0">
                        <a:latin typeface="Cambria Math" panose="02040503050406030204" pitchFamily="18" charset="0"/>
                        <a:ea typeface="Cambria Math" panose="02040503050406030204" pitchFamily="18" charset="0"/>
                      </a:rPr>
                      <m:t>G</m:t>
                    </m:r>
                    <m:r>
                      <m:rPr>
                        <m:nor/>
                      </m:rPr>
                      <a:rPr lang="fr-FR" b="0" i="0" smtClean="0">
                        <a:latin typeface="Cambria Math" panose="02040503050406030204" pitchFamily="18" charset="0"/>
                        <a:ea typeface="Cambria Math" panose="02040503050406030204" pitchFamily="18" charset="0"/>
                      </a:rPr>
                      <m:t> </m:t>
                    </m:r>
                    <m:r>
                      <m:rPr>
                        <m:nor/>
                      </m:rPr>
                      <a:rPr lang="fr-FR" b="0" i="0" baseline="-25000" smtClean="0">
                        <a:latin typeface="Cambria Math" panose="02040503050406030204" pitchFamily="18" charset="0"/>
                        <a:ea typeface="Cambria Math" panose="02040503050406030204" pitchFamily="18" charset="0"/>
                      </a:rPr>
                      <m:t>pa</m:t>
                    </m:r>
                    <m:r>
                      <m:rPr>
                        <m:nor/>
                      </m:rPr>
                      <a:rPr lang="fr-FR">
                        <a:latin typeface="Cambria Math" panose="02040503050406030204" pitchFamily="18" charset="0"/>
                        <a:ea typeface="Cambria Math" panose="02040503050406030204" pitchFamily="18" charset="0"/>
                      </a:rPr>
                      <m:t> </m:t>
                    </m:r>
                    <m:r>
                      <m:rPr>
                        <m:nor/>
                      </m:rPr>
                      <a:rPr lang="fr-FR">
                        <a:latin typeface="Cambria Math" panose="02040503050406030204" pitchFamily="18" charset="0"/>
                        <a:ea typeface="Cambria Math" panose="02040503050406030204" pitchFamily="18" charset="0"/>
                      </a:rPr>
                      <m:t>Vin</m:t>
                    </m:r>
                    <m:r>
                      <m:rPr>
                        <m:nor/>
                      </m:rPr>
                      <a:rPr lang="fr-FR">
                        <a:latin typeface="Cambria Math" panose="02040503050406030204" pitchFamily="18" charset="0"/>
                        <a:ea typeface="Cambria Math" panose="02040503050406030204" pitchFamily="18" charset="0"/>
                      </a:rPr>
                      <m:t>=</m:t>
                    </m:r>
                    <m:r>
                      <m:rPr>
                        <m:nor/>
                      </m:rPr>
                      <a:rPr lang="fr-FR">
                        <a:latin typeface="Cambria Math" panose="02040503050406030204" pitchFamily="18" charset="0"/>
                        <a:ea typeface="Cambria Math" panose="02040503050406030204" pitchFamily="18" charset="0"/>
                      </a:rPr>
                      <m:t>G</m:t>
                    </m:r>
                    <m:r>
                      <m:rPr>
                        <m:nor/>
                      </m:rPr>
                      <a:rPr lang="fr-FR">
                        <a:latin typeface="Cambria Math" panose="02040503050406030204" pitchFamily="18" charset="0"/>
                        <a:ea typeface="Cambria Math" panose="02040503050406030204" pitchFamily="18" charset="0"/>
                      </a:rPr>
                      <m:t> </m:t>
                    </m:r>
                    <m:r>
                      <m:rPr>
                        <m:nor/>
                      </m:rPr>
                      <a:rPr lang="fr-FR" baseline="-25000">
                        <a:latin typeface="Cambria Math" panose="02040503050406030204" pitchFamily="18" charset="0"/>
                        <a:ea typeface="Cambria Math" panose="02040503050406030204" pitchFamily="18" charset="0"/>
                      </a:rPr>
                      <m:t>pa</m:t>
                    </m:r>
                    <m:f>
                      <m:fPr>
                        <m:ctrlPr>
                          <a:rPr lang="en-US" b="1" i="1">
                            <a:latin typeface="Cambria Math" panose="02040503050406030204" pitchFamily="18" charset="0"/>
                            <a:ea typeface="Cambria Math" panose="02040503050406030204" pitchFamily="18" charset="0"/>
                          </a:rPr>
                        </m:ctrlPr>
                      </m:fPr>
                      <m:num>
                        <m:r>
                          <m:rPr>
                            <m:nor/>
                          </m:rPr>
                          <a:rPr lang="en-US">
                            <a:latin typeface="Cambria Math" panose="02040503050406030204" pitchFamily="18" charset="0"/>
                            <a:ea typeface="Cambria Math" panose="02040503050406030204" pitchFamily="18" charset="0"/>
                          </a:rPr>
                          <m:t>Q</m:t>
                        </m:r>
                        <m:r>
                          <m:rPr>
                            <m:nor/>
                          </m:rPr>
                          <a:rPr lang="en-US" baseline="-25000">
                            <a:latin typeface="Cambria Math" panose="02040503050406030204" pitchFamily="18" charset="0"/>
                            <a:ea typeface="Cambria Math" panose="02040503050406030204" pitchFamily="18" charset="0"/>
                          </a:rPr>
                          <m:t>IN</m:t>
                        </m:r>
                        <m:r>
                          <m:rPr>
                            <m:nor/>
                          </m:rPr>
                          <a:rPr lang="en-US">
                            <a:latin typeface="Cambria Math" panose="02040503050406030204" pitchFamily="18" charset="0"/>
                            <a:ea typeface="Cambria Math" panose="02040503050406030204" pitchFamily="18" charset="0"/>
                          </a:rPr>
                          <m:t> </m:t>
                        </m:r>
                      </m:num>
                      <m:den>
                        <m:sSub>
                          <m:sSubPr>
                            <m:ctrlPr>
                              <a:rPr lang="en-US" b="1" i="1">
                                <a:solidFill>
                                  <a:srgbClr val="FF0000"/>
                                </a:solidFill>
                                <a:latin typeface="Cambria Math" panose="02040503050406030204" pitchFamily="18" charset="0"/>
                                <a:ea typeface="Cambria Math" panose="02040503050406030204" pitchFamily="18" charset="0"/>
                              </a:rPr>
                            </m:ctrlPr>
                          </m:sSubPr>
                          <m:e>
                            <m:r>
                              <a:rPr lang="en-US" b="1">
                                <a:solidFill>
                                  <a:srgbClr val="FF0000"/>
                                </a:solidFill>
                                <a:latin typeface="Cambria Math" panose="02040503050406030204" pitchFamily="18" charset="0"/>
                                <a:ea typeface="Cambria Math" panose="02040503050406030204" pitchFamily="18" charset="0"/>
                              </a:rPr>
                              <m:t>𝐂</m:t>
                            </m:r>
                          </m:e>
                          <m:sub>
                            <m:r>
                              <a:rPr lang="en-US" b="1">
                                <a:solidFill>
                                  <a:srgbClr val="FF0000"/>
                                </a:solidFill>
                                <a:latin typeface="Cambria Math" panose="02040503050406030204" pitchFamily="18" charset="0"/>
                                <a:ea typeface="Cambria Math" panose="02040503050406030204" pitchFamily="18" charset="0"/>
                              </a:rPr>
                              <m:t>𝐝</m:t>
                            </m:r>
                          </m:sub>
                        </m:sSub>
                      </m:den>
                    </m:f>
                  </m:oMath>
                </a14:m>
                <a:r>
                  <a:rPr lang="en-US" dirty="0" smtClean="0"/>
                  <a:t> ~ </a:t>
                </a:r>
                <a:r>
                  <a:rPr lang="el-GR" dirty="0" smtClean="0"/>
                  <a:t>α</a:t>
                </a:r>
                <a:r>
                  <a:rPr lang="fr-FR" dirty="0" smtClean="0"/>
                  <a:t> </a:t>
                </a:r>
                <a:r>
                  <a:rPr lang="fr-FR" dirty="0" smtClean="0">
                    <a:solidFill>
                      <a:srgbClr val="183AE2"/>
                    </a:solidFill>
                  </a:rPr>
                  <a:t>I</a:t>
                </a:r>
                <a:r>
                  <a:rPr lang="fr-FR" baseline="-25000" dirty="0" smtClean="0">
                    <a:solidFill>
                      <a:srgbClr val="183AE2"/>
                    </a:solidFill>
                  </a:rPr>
                  <a:t>d</a:t>
                </a:r>
                <a:r>
                  <a:rPr lang="fr-FR" dirty="0" smtClean="0"/>
                  <a:t> </a:t>
                </a:r>
                <a14:m>
                  <m:oMath xmlns:m="http://schemas.openxmlformats.org/officeDocument/2006/math">
                    <m:f>
                      <m:fPr>
                        <m:ctrlPr>
                          <a:rPr lang="en-US" b="1" i="1">
                            <a:latin typeface="Cambria Math" panose="02040503050406030204" pitchFamily="18" charset="0"/>
                            <a:ea typeface="Cambria Math" panose="02040503050406030204" pitchFamily="18" charset="0"/>
                          </a:rPr>
                        </m:ctrlPr>
                      </m:fPr>
                      <m:num>
                        <m:r>
                          <m:rPr>
                            <m:nor/>
                          </m:rPr>
                          <a:rPr lang="en-US">
                            <a:latin typeface="Cambria Math" panose="02040503050406030204" pitchFamily="18" charset="0"/>
                            <a:ea typeface="Cambria Math" panose="02040503050406030204" pitchFamily="18" charset="0"/>
                          </a:rPr>
                          <m:t>Q</m:t>
                        </m:r>
                        <m:r>
                          <m:rPr>
                            <m:nor/>
                          </m:rPr>
                          <a:rPr lang="en-US" baseline="-25000">
                            <a:latin typeface="Cambria Math" panose="02040503050406030204" pitchFamily="18" charset="0"/>
                            <a:ea typeface="Cambria Math" panose="02040503050406030204" pitchFamily="18" charset="0"/>
                          </a:rPr>
                          <m:t>IN</m:t>
                        </m:r>
                        <m:r>
                          <m:rPr>
                            <m:nor/>
                          </m:rPr>
                          <a:rPr lang="en-US">
                            <a:latin typeface="Cambria Math" panose="02040503050406030204" pitchFamily="18" charset="0"/>
                            <a:ea typeface="Cambria Math" panose="02040503050406030204" pitchFamily="18" charset="0"/>
                          </a:rPr>
                          <m:t> </m:t>
                        </m:r>
                      </m:num>
                      <m:den>
                        <m:sSub>
                          <m:sSubPr>
                            <m:ctrlPr>
                              <a:rPr lang="en-US" b="1" i="1">
                                <a:solidFill>
                                  <a:srgbClr val="FF0000"/>
                                </a:solidFill>
                                <a:latin typeface="Cambria Math" panose="02040503050406030204" pitchFamily="18" charset="0"/>
                                <a:ea typeface="Cambria Math" panose="02040503050406030204" pitchFamily="18" charset="0"/>
                              </a:rPr>
                            </m:ctrlPr>
                          </m:sSubPr>
                          <m:e>
                            <m:r>
                              <a:rPr lang="en-US" b="1">
                                <a:solidFill>
                                  <a:srgbClr val="FF0000"/>
                                </a:solidFill>
                                <a:latin typeface="Cambria Math" panose="02040503050406030204" pitchFamily="18" charset="0"/>
                                <a:ea typeface="Cambria Math" panose="02040503050406030204" pitchFamily="18" charset="0"/>
                              </a:rPr>
                              <m:t>𝐂</m:t>
                            </m:r>
                          </m:e>
                          <m:sub>
                            <m:r>
                              <a:rPr lang="en-US" b="1">
                                <a:solidFill>
                                  <a:srgbClr val="FF0000"/>
                                </a:solidFill>
                                <a:latin typeface="Cambria Math" panose="02040503050406030204" pitchFamily="18" charset="0"/>
                                <a:ea typeface="Cambria Math" panose="02040503050406030204" pitchFamily="18" charset="0"/>
                              </a:rPr>
                              <m:t>𝐝</m:t>
                            </m:r>
                          </m:sub>
                        </m:sSub>
                      </m:den>
                    </m:f>
                  </m:oMath>
                </a14:m>
                <a:r>
                  <a:rPr lang="fr-FR" dirty="0" smtClean="0"/>
                  <a:t> </a:t>
                </a:r>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1038239" y="2587099"/>
                <a:ext cx="3810659" cy="568745"/>
              </a:xfrm>
              <a:prstGeom prst="rect">
                <a:avLst/>
              </a:prstGeom>
              <a:blipFill rotWithShape="0">
                <a:blip r:embed="rId6"/>
                <a:stretch>
                  <a:fillRect/>
                </a:stretch>
              </a:blipFill>
            </p:spPr>
            <p:txBody>
              <a:bodyPr/>
              <a:lstStyle/>
              <a:p>
                <a:r>
                  <a:rPr lang="fr-FR">
                    <a:noFill/>
                  </a:rPr>
                  <a:t> </a:t>
                </a:r>
              </a:p>
            </p:txBody>
          </p:sp>
        </mc:Fallback>
      </mc:AlternateContent>
      <p:graphicFrame>
        <p:nvGraphicFramePr>
          <p:cNvPr id="12" name="Objet 11"/>
          <p:cNvGraphicFramePr>
            <a:graphicFrameLocks noChangeAspect="1"/>
          </p:cNvGraphicFramePr>
          <p:nvPr>
            <p:extLst>
              <p:ext uri="{D42A27DB-BD31-4B8C-83A1-F6EECF244321}">
                <p14:modId xmlns:p14="http://schemas.microsoft.com/office/powerpoint/2010/main" val="3927429683"/>
              </p:ext>
            </p:extLst>
          </p:nvPr>
        </p:nvGraphicFramePr>
        <p:xfrm>
          <a:off x="589390" y="3941733"/>
          <a:ext cx="5275634" cy="746904"/>
        </p:xfrm>
        <a:graphic>
          <a:graphicData uri="http://schemas.openxmlformats.org/presentationml/2006/ole">
            <mc:AlternateContent xmlns:mc="http://schemas.openxmlformats.org/markup-compatibility/2006">
              <mc:Choice xmlns:v="urn:schemas-microsoft-com:vml" Requires="v">
                <p:oleObj spid="_x0000_s6238" name="Equation" r:id="rId7" imgW="3098520" imgH="507960" progId="Equation.3">
                  <p:embed/>
                </p:oleObj>
              </mc:Choice>
              <mc:Fallback>
                <p:oleObj name="Equation" r:id="rId7" imgW="3098520" imgH="507960" progId="Equation.3">
                  <p:embed/>
                  <p:pic>
                    <p:nvPicPr>
                      <p:cNvPr id="0" name=""/>
                      <p:cNvPicPr/>
                      <p:nvPr/>
                    </p:nvPicPr>
                    <p:blipFill>
                      <a:blip r:embed="rId8"/>
                      <a:stretch>
                        <a:fillRect/>
                      </a:stretch>
                    </p:blipFill>
                    <p:spPr>
                      <a:xfrm>
                        <a:off x="589390" y="3941733"/>
                        <a:ext cx="5275634" cy="746904"/>
                      </a:xfrm>
                      <a:prstGeom prst="rect">
                        <a:avLst/>
                      </a:prstGeom>
                      <a:noFill/>
                    </p:spPr>
                  </p:pic>
                </p:oleObj>
              </mc:Fallback>
            </mc:AlternateContent>
          </a:graphicData>
        </a:graphic>
      </p:graphicFrame>
      <p:graphicFrame>
        <p:nvGraphicFramePr>
          <p:cNvPr id="13" name="Objet 12"/>
          <p:cNvGraphicFramePr>
            <a:graphicFrameLocks noChangeAspect="1"/>
          </p:cNvGraphicFramePr>
          <p:nvPr>
            <p:extLst>
              <p:ext uri="{D42A27DB-BD31-4B8C-83A1-F6EECF244321}">
                <p14:modId xmlns:p14="http://schemas.microsoft.com/office/powerpoint/2010/main" val="3389132705"/>
              </p:ext>
            </p:extLst>
          </p:nvPr>
        </p:nvGraphicFramePr>
        <p:xfrm>
          <a:off x="9120717" y="6034342"/>
          <a:ext cx="2210444" cy="718685"/>
        </p:xfrm>
        <a:graphic>
          <a:graphicData uri="http://schemas.openxmlformats.org/presentationml/2006/ole">
            <mc:AlternateContent xmlns:mc="http://schemas.openxmlformats.org/markup-compatibility/2006">
              <mc:Choice xmlns:v="urn:schemas-microsoft-com:vml" Requires="v">
                <p:oleObj spid="_x0000_s6239" name="Equation" r:id="rId9" imgW="1523880" imgH="495000" progId="Equation.3">
                  <p:embed/>
                </p:oleObj>
              </mc:Choice>
              <mc:Fallback>
                <p:oleObj name="Equation" r:id="rId9" imgW="1523880" imgH="495000" progId="Equation.3">
                  <p:embed/>
                  <p:pic>
                    <p:nvPicPr>
                      <p:cNvPr id="0" name=""/>
                      <p:cNvPicPr/>
                      <p:nvPr/>
                    </p:nvPicPr>
                    <p:blipFill>
                      <a:blip r:embed="rId10"/>
                      <a:stretch>
                        <a:fillRect/>
                      </a:stretch>
                    </p:blipFill>
                    <p:spPr>
                      <a:xfrm>
                        <a:off x="9120717" y="6034342"/>
                        <a:ext cx="2210444" cy="718685"/>
                      </a:xfrm>
                      <a:prstGeom prst="rect">
                        <a:avLst/>
                      </a:prstGeom>
                    </p:spPr>
                  </p:pic>
                </p:oleObj>
              </mc:Fallback>
            </mc:AlternateContent>
          </a:graphicData>
        </a:graphic>
      </p:graphicFrame>
      <p:graphicFrame>
        <p:nvGraphicFramePr>
          <p:cNvPr id="15" name="Objet 14"/>
          <p:cNvGraphicFramePr>
            <a:graphicFrameLocks noChangeAspect="1"/>
          </p:cNvGraphicFramePr>
          <p:nvPr>
            <p:extLst>
              <p:ext uri="{D42A27DB-BD31-4B8C-83A1-F6EECF244321}">
                <p14:modId xmlns:p14="http://schemas.microsoft.com/office/powerpoint/2010/main" val="2045325742"/>
              </p:ext>
            </p:extLst>
          </p:nvPr>
        </p:nvGraphicFramePr>
        <p:xfrm>
          <a:off x="2072197" y="4957552"/>
          <a:ext cx="2197574" cy="884448"/>
        </p:xfrm>
        <a:graphic>
          <a:graphicData uri="http://schemas.openxmlformats.org/presentationml/2006/ole">
            <mc:AlternateContent xmlns:mc="http://schemas.openxmlformats.org/markup-compatibility/2006">
              <mc:Choice xmlns:v="urn:schemas-microsoft-com:vml" Requires="v">
                <p:oleObj spid="_x0000_s6240" name="Equation" r:id="rId11" imgW="1231560" imgH="495000" progId="Equation.3">
                  <p:embed/>
                </p:oleObj>
              </mc:Choice>
              <mc:Fallback>
                <p:oleObj name="Equation" r:id="rId11" imgW="1231560" imgH="495000" progId="Equation.3">
                  <p:embed/>
                  <p:pic>
                    <p:nvPicPr>
                      <p:cNvPr id="0" name=""/>
                      <p:cNvPicPr/>
                      <p:nvPr/>
                    </p:nvPicPr>
                    <p:blipFill>
                      <a:blip r:embed="rId12"/>
                      <a:stretch>
                        <a:fillRect/>
                      </a:stretch>
                    </p:blipFill>
                    <p:spPr>
                      <a:xfrm>
                        <a:off x="2072197" y="4957552"/>
                        <a:ext cx="2197574" cy="884448"/>
                      </a:xfrm>
                      <a:prstGeom prst="rect">
                        <a:avLst/>
                      </a:prstGeom>
                    </p:spPr>
                  </p:pic>
                </p:oleObj>
              </mc:Fallback>
            </mc:AlternateContent>
          </a:graphicData>
        </a:graphic>
      </p:graphicFrame>
      <p:graphicFrame>
        <p:nvGraphicFramePr>
          <p:cNvPr id="27" name="Objet 26"/>
          <p:cNvGraphicFramePr>
            <a:graphicFrameLocks noChangeAspect="1"/>
          </p:cNvGraphicFramePr>
          <p:nvPr>
            <p:extLst>
              <p:ext uri="{D42A27DB-BD31-4B8C-83A1-F6EECF244321}">
                <p14:modId xmlns:p14="http://schemas.microsoft.com/office/powerpoint/2010/main" val="2708934928"/>
              </p:ext>
            </p:extLst>
          </p:nvPr>
        </p:nvGraphicFramePr>
        <p:xfrm>
          <a:off x="5554993" y="4806031"/>
          <a:ext cx="2512236" cy="1115022"/>
        </p:xfrm>
        <a:graphic>
          <a:graphicData uri="http://schemas.openxmlformats.org/presentationml/2006/ole">
            <mc:AlternateContent xmlns:mc="http://schemas.openxmlformats.org/markup-compatibility/2006">
              <mc:Choice xmlns:v="urn:schemas-microsoft-com:vml" Requires="v">
                <p:oleObj spid="_x0000_s6241" name="Equation" r:id="rId13" imgW="977760" imgH="431640" progId="Equation.3">
                  <p:embed/>
                </p:oleObj>
              </mc:Choice>
              <mc:Fallback>
                <p:oleObj name="Equation" r:id="rId13" imgW="977760" imgH="431640" progId="Equation.3">
                  <p:embed/>
                  <p:pic>
                    <p:nvPicPr>
                      <p:cNvPr id="0" name=""/>
                      <p:cNvPicPr/>
                      <p:nvPr/>
                    </p:nvPicPr>
                    <p:blipFill>
                      <a:blip r:embed="rId14"/>
                      <a:stretch>
                        <a:fillRect/>
                      </a:stretch>
                    </p:blipFill>
                    <p:spPr>
                      <a:xfrm>
                        <a:off x="5554993" y="4806031"/>
                        <a:ext cx="2512236" cy="1115022"/>
                      </a:xfrm>
                      <a:prstGeom prst="rect">
                        <a:avLst/>
                      </a:prstGeom>
                      <a:solidFill>
                        <a:schemeClr val="bg1">
                          <a:lumMod val="95000"/>
                        </a:schemeClr>
                      </a:solidFill>
                    </p:spPr>
                  </p:pic>
                </p:oleObj>
              </mc:Fallback>
            </mc:AlternateContent>
          </a:graphicData>
        </a:graphic>
      </p:graphicFrame>
      <p:graphicFrame>
        <p:nvGraphicFramePr>
          <p:cNvPr id="28" name="Graphique 27"/>
          <p:cNvGraphicFramePr>
            <a:graphicFrameLocks/>
          </p:cNvGraphicFramePr>
          <p:nvPr>
            <p:extLst>
              <p:ext uri="{D42A27DB-BD31-4B8C-83A1-F6EECF244321}">
                <p14:modId xmlns:p14="http://schemas.microsoft.com/office/powerpoint/2010/main" val="1223304086"/>
              </p:ext>
            </p:extLst>
          </p:nvPr>
        </p:nvGraphicFramePr>
        <p:xfrm>
          <a:off x="8669196" y="3430029"/>
          <a:ext cx="3274547" cy="2491024"/>
        </p:xfrm>
        <a:graphic>
          <a:graphicData uri="http://schemas.openxmlformats.org/drawingml/2006/chart">
            <c:chart xmlns:c="http://schemas.openxmlformats.org/drawingml/2006/chart" xmlns:r="http://schemas.openxmlformats.org/officeDocument/2006/relationships" r:id="rId15"/>
          </a:graphicData>
        </a:graphic>
      </p:graphicFrame>
    </p:spTree>
    <p:extLst>
      <p:ext uri="{BB962C8B-B14F-4D97-AF65-F5344CB8AC3E}">
        <p14:creationId xmlns:p14="http://schemas.microsoft.com/office/powerpoint/2010/main" val="3188638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TOA TDC Architecture </a:t>
            </a:r>
            <a:r>
              <a:rPr lang="en-US" altLang="en-US" dirty="0">
                <a:latin typeface="Arial" charset="0"/>
                <a:cs typeface="Arial" charset="0"/>
              </a:rPr>
              <a:t>(Simplified)</a:t>
            </a:r>
            <a:r>
              <a:rPr lang="en-US" dirty="0"/>
              <a:t>: Vernier Delay Line</a:t>
            </a: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7</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grpSp>
        <p:nvGrpSpPr>
          <p:cNvPr id="10" name="Group 3"/>
          <p:cNvGrpSpPr/>
          <p:nvPr/>
        </p:nvGrpSpPr>
        <p:grpSpPr>
          <a:xfrm>
            <a:off x="5508459" y="1808130"/>
            <a:ext cx="3866940" cy="3322272"/>
            <a:chOff x="3429000" y="3407641"/>
            <a:chExt cx="3866940" cy="3322272"/>
          </a:xfrm>
        </p:grpSpPr>
        <p:grpSp>
          <p:nvGrpSpPr>
            <p:cNvPr id="11" name="Group 12"/>
            <p:cNvGrpSpPr/>
            <p:nvPr/>
          </p:nvGrpSpPr>
          <p:grpSpPr>
            <a:xfrm>
              <a:off x="3834112" y="3407641"/>
              <a:ext cx="3461828" cy="3322272"/>
              <a:chOff x="2884866" y="1630728"/>
              <a:chExt cx="3461828" cy="3322272"/>
            </a:xfrm>
          </p:grpSpPr>
          <p:sp>
            <p:nvSpPr>
              <p:cNvPr id="27" name="Rectangle 26"/>
              <p:cNvSpPr/>
              <p:nvPr/>
            </p:nvSpPr>
            <p:spPr>
              <a:xfrm>
                <a:off x="3276256" y="1630728"/>
                <a:ext cx="3054400" cy="3006251"/>
              </a:xfrm>
              <a:prstGeom prst="rect">
                <a:avLst/>
              </a:prstGeom>
              <a:solidFill>
                <a:schemeClr val="tx2">
                  <a:lumMod val="20000"/>
                  <a:lumOff val="80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800" dirty="0">
                  <a:solidFill>
                    <a:sysClr val="windowText" lastClr="000000"/>
                  </a:solidFill>
                </a:endParaRPr>
              </a:p>
            </p:txBody>
          </p:sp>
          <p:grpSp>
            <p:nvGrpSpPr>
              <p:cNvPr id="28" name="Group 51"/>
              <p:cNvGrpSpPr/>
              <p:nvPr/>
            </p:nvGrpSpPr>
            <p:grpSpPr>
              <a:xfrm>
                <a:off x="2884866" y="1905000"/>
                <a:ext cx="3461828" cy="1915079"/>
                <a:chOff x="2884866" y="1905000"/>
                <a:chExt cx="3461828" cy="1915079"/>
              </a:xfrm>
            </p:grpSpPr>
            <p:grpSp>
              <p:nvGrpSpPr>
                <p:cNvPr id="95" name="Group 113"/>
                <p:cNvGrpSpPr/>
                <p:nvPr/>
              </p:nvGrpSpPr>
              <p:grpSpPr>
                <a:xfrm>
                  <a:off x="2884866" y="2288724"/>
                  <a:ext cx="2119730" cy="1143658"/>
                  <a:chOff x="3219448" y="2288724"/>
                  <a:chExt cx="1785145" cy="1143658"/>
                </a:xfrm>
              </p:grpSpPr>
              <p:sp>
                <p:nvSpPr>
                  <p:cNvPr id="200" name="Line 17"/>
                  <p:cNvSpPr>
                    <a:spLocks noChangeShapeType="1"/>
                  </p:cNvSpPr>
                  <p:nvPr/>
                </p:nvSpPr>
                <p:spPr bwMode="auto">
                  <a:xfrm rot="5400000" flipH="1">
                    <a:off x="4116420" y="1410246"/>
                    <a:ext cx="9696" cy="1766651"/>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201" name="Line 17"/>
                  <p:cNvSpPr>
                    <a:spLocks noChangeShapeType="1"/>
                  </p:cNvSpPr>
                  <p:nvPr/>
                </p:nvSpPr>
                <p:spPr bwMode="auto">
                  <a:xfrm rot="16200000" flipH="1" flipV="1">
                    <a:off x="4109160" y="2536948"/>
                    <a:ext cx="5722" cy="1785145"/>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grpSp>
            <p:sp>
              <p:nvSpPr>
                <p:cNvPr id="96" name="Line 43"/>
                <p:cNvSpPr>
                  <a:spLocks noChangeShapeType="1"/>
                </p:cNvSpPr>
                <p:nvPr/>
              </p:nvSpPr>
              <p:spPr bwMode="auto">
                <a:xfrm flipH="1" flipV="1">
                  <a:off x="3770631" y="2736868"/>
                  <a:ext cx="215794" cy="6823"/>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97" name="Line 43"/>
                <p:cNvSpPr>
                  <a:spLocks noChangeShapeType="1"/>
                </p:cNvSpPr>
                <p:nvPr/>
              </p:nvSpPr>
              <p:spPr bwMode="auto">
                <a:xfrm>
                  <a:off x="4889392" y="2286364"/>
                  <a:ext cx="982716" cy="22225"/>
                </a:xfrm>
                <a:prstGeom prst="line">
                  <a:avLst/>
                </a:prstGeom>
                <a:noFill/>
                <a:ln w="28440">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98" name="Line 17"/>
                <p:cNvSpPr>
                  <a:spLocks noChangeShapeType="1"/>
                </p:cNvSpPr>
                <p:nvPr/>
              </p:nvSpPr>
              <p:spPr bwMode="auto">
                <a:xfrm rot="5400000" flipH="1">
                  <a:off x="5758349" y="2135848"/>
                  <a:ext cx="3168" cy="326426"/>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99" name="AutoShape 13"/>
                <p:cNvSpPr>
                  <a:spLocks noChangeArrowheads="1"/>
                </p:cNvSpPr>
                <p:nvPr/>
              </p:nvSpPr>
              <p:spPr bwMode="auto">
                <a:xfrm rot="5400000">
                  <a:off x="3340947" y="2120470"/>
                  <a:ext cx="457200" cy="354012"/>
                </a:xfrm>
                <a:prstGeom prst="triangle">
                  <a:avLst>
                    <a:gd name="adj" fmla="val 50000"/>
                  </a:avLst>
                </a:prstGeom>
                <a:solidFill>
                  <a:srgbClr val="00B0F0"/>
                </a:solidFill>
                <a:ln>
                  <a:noFill/>
                </a:ln>
                <a:extLst>
                  <a:ext uri="{91240B29-F687-4F45-9708-019B960494DF}">
                    <a14:hiddenLine xmlns:a14="http://schemas.microsoft.com/office/drawing/2010/main" w="28440">
                      <a:solidFill>
                        <a:srgbClr val="000000"/>
                      </a:solidFill>
                      <a:miter lim="800000"/>
                      <a:headEnd/>
                      <a:tailEnd/>
                    </a14:hiddenLine>
                  </a:ext>
                </a:extLst>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FFC000"/>
                    </a:solidFill>
                  </a:endParaRPr>
                </a:p>
              </p:txBody>
            </p:sp>
            <p:sp>
              <p:nvSpPr>
                <p:cNvPr id="100" name="AutoShape 13"/>
                <p:cNvSpPr>
                  <a:spLocks noChangeArrowheads="1"/>
                </p:cNvSpPr>
                <p:nvPr/>
              </p:nvSpPr>
              <p:spPr bwMode="auto">
                <a:xfrm rot="5400000">
                  <a:off x="3829897" y="2120470"/>
                  <a:ext cx="457200" cy="354012"/>
                </a:xfrm>
                <a:prstGeom prst="triangle">
                  <a:avLst>
                    <a:gd name="adj" fmla="val 50000"/>
                  </a:avLst>
                </a:prstGeom>
                <a:solidFill>
                  <a:srgbClr val="00B0F0"/>
                </a:solidFill>
                <a:ln>
                  <a:noFill/>
                </a:ln>
                <a:extLst>
                  <a:ext uri="{91240B29-F687-4F45-9708-019B960494DF}">
                    <a14:hiddenLine xmlns:a14="http://schemas.microsoft.com/office/drawing/2010/main" w="28440">
                      <a:solidFill>
                        <a:srgbClr val="000000"/>
                      </a:solidFill>
                      <a:miter lim="800000"/>
                      <a:headEnd/>
                      <a:tailEnd/>
                    </a14:hiddenLine>
                  </a:ext>
                </a:extLst>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FFC000"/>
                    </a:solidFill>
                  </a:endParaRPr>
                </a:p>
              </p:txBody>
            </p:sp>
            <p:sp>
              <p:nvSpPr>
                <p:cNvPr id="101" name="AutoShape 13"/>
                <p:cNvSpPr>
                  <a:spLocks noChangeArrowheads="1"/>
                </p:cNvSpPr>
                <p:nvPr/>
              </p:nvSpPr>
              <p:spPr bwMode="auto">
                <a:xfrm rot="5400000">
                  <a:off x="5499046" y="2121264"/>
                  <a:ext cx="457200" cy="352425"/>
                </a:xfrm>
                <a:prstGeom prst="triangle">
                  <a:avLst>
                    <a:gd name="adj" fmla="val 50000"/>
                  </a:avLst>
                </a:prstGeom>
                <a:solidFill>
                  <a:srgbClr val="00B0F0"/>
                </a:solidFill>
                <a:ln>
                  <a:noFill/>
                </a:ln>
                <a:extLst>
                  <a:ext uri="{91240B29-F687-4F45-9708-019B960494DF}">
                    <a14:hiddenLine xmlns:a14="http://schemas.microsoft.com/office/drawing/2010/main" w="28440">
                      <a:solidFill>
                        <a:srgbClr val="000000"/>
                      </a:solidFill>
                      <a:miter lim="800000"/>
                      <a:headEnd/>
                      <a:tailEnd/>
                    </a14:hiddenLine>
                  </a:ext>
                </a:extLst>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FFC000"/>
                    </a:solidFill>
                  </a:endParaRPr>
                </a:p>
              </p:txBody>
            </p:sp>
            <p:sp>
              <p:nvSpPr>
                <p:cNvPr id="102" name="AutoShape 13"/>
                <p:cNvSpPr>
                  <a:spLocks noChangeArrowheads="1"/>
                </p:cNvSpPr>
                <p:nvPr/>
              </p:nvSpPr>
              <p:spPr bwMode="auto">
                <a:xfrm rot="5400000">
                  <a:off x="4287044" y="2120470"/>
                  <a:ext cx="457200" cy="354012"/>
                </a:xfrm>
                <a:prstGeom prst="triangle">
                  <a:avLst>
                    <a:gd name="adj" fmla="val 50000"/>
                  </a:avLst>
                </a:prstGeom>
                <a:solidFill>
                  <a:srgbClr val="00B0F0"/>
                </a:solidFill>
                <a:ln>
                  <a:noFill/>
                </a:ln>
                <a:extLst>
                  <a:ext uri="{91240B29-F687-4F45-9708-019B960494DF}">
                    <a14:hiddenLine xmlns:a14="http://schemas.microsoft.com/office/drawing/2010/main" w="28440">
                      <a:solidFill>
                        <a:srgbClr val="000000"/>
                      </a:solidFill>
                      <a:miter lim="800000"/>
                      <a:headEnd/>
                      <a:tailEnd/>
                    </a14:hiddenLine>
                  </a:ext>
                </a:extLst>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FFC000"/>
                    </a:solidFill>
                  </a:endParaRPr>
                </a:p>
              </p:txBody>
            </p:sp>
            <p:sp>
              <p:nvSpPr>
                <p:cNvPr id="103" name="AutoShape 13"/>
                <p:cNvSpPr>
                  <a:spLocks noChangeArrowheads="1"/>
                </p:cNvSpPr>
                <p:nvPr/>
              </p:nvSpPr>
              <p:spPr bwMode="auto">
                <a:xfrm rot="5400000">
                  <a:off x="4775994" y="2120470"/>
                  <a:ext cx="457200" cy="354012"/>
                </a:xfrm>
                <a:prstGeom prst="triangle">
                  <a:avLst>
                    <a:gd name="adj" fmla="val 50000"/>
                  </a:avLst>
                </a:prstGeom>
                <a:solidFill>
                  <a:srgbClr val="00B0F0"/>
                </a:solidFill>
                <a:ln>
                  <a:noFill/>
                </a:ln>
                <a:extLst>
                  <a:ext uri="{91240B29-F687-4F45-9708-019B960494DF}">
                    <a14:hiddenLine xmlns:a14="http://schemas.microsoft.com/office/drawing/2010/main" w="28440">
                      <a:solidFill>
                        <a:srgbClr val="000000"/>
                      </a:solidFill>
                      <a:miter lim="800000"/>
                      <a:headEnd/>
                      <a:tailEnd/>
                    </a14:hiddenLine>
                  </a:ext>
                </a:extLst>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FFC000"/>
                    </a:solidFill>
                  </a:endParaRPr>
                </a:p>
              </p:txBody>
            </p:sp>
            <p:sp>
              <p:nvSpPr>
                <p:cNvPr id="104" name="Oval 65"/>
                <p:cNvSpPr>
                  <a:spLocks noChangeArrowheads="1"/>
                </p:cNvSpPr>
                <p:nvPr/>
              </p:nvSpPr>
              <p:spPr bwMode="auto">
                <a:xfrm>
                  <a:off x="3744913" y="2268901"/>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105" name="Line 43"/>
                <p:cNvSpPr>
                  <a:spLocks noChangeShapeType="1"/>
                </p:cNvSpPr>
                <p:nvPr/>
              </p:nvSpPr>
              <p:spPr bwMode="auto">
                <a:xfrm flipV="1">
                  <a:off x="3777456" y="2329993"/>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06" name="Line 43"/>
                <p:cNvSpPr>
                  <a:spLocks noChangeShapeType="1"/>
                </p:cNvSpPr>
                <p:nvPr/>
              </p:nvSpPr>
              <p:spPr bwMode="auto">
                <a:xfrm flipH="1" flipV="1">
                  <a:off x="4244227" y="2736868"/>
                  <a:ext cx="215794" cy="6823"/>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07" name="Oval 65"/>
                <p:cNvSpPr>
                  <a:spLocks noChangeArrowheads="1"/>
                </p:cNvSpPr>
                <p:nvPr/>
              </p:nvSpPr>
              <p:spPr bwMode="auto">
                <a:xfrm>
                  <a:off x="4218509" y="2268901"/>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108" name="Line 43"/>
                <p:cNvSpPr>
                  <a:spLocks noChangeShapeType="1"/>
                </p:cNvSpPr>
                <p:nvPr/>
              </p:nvSpPr>
              <p:spPr bwMode="auto">
                <a:xfrm flipV="1">
                  <a:off x="4251052" y="2329993"/>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09" name="Line 43"/>
                <p:cNvSpPr>
                  <a:spLocks noChangeShapeType="1"/>
                </p:cNvSpPr>
                <p:nvPr/>
              </p:nvSpPr>
              <p:spPr bwMode="auto">
                <a:xfrm flipH="1" flipV="1">
                  <a:off x="4717823" y="2736868"/>
                  <a:ext cx="215794" cy="6823"/>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10" name="Oval 65"/>
                <p:cNvSpPr>
                  <a:spLocks noChangeArrowheads="1"/>
                </p:cNvSpPr>
                <p:nvPr/>
              </p:nvSpPr>
              <p:spPr bwMode="auto">
                <a:xfrm>
                  <a:off x="4692105" y="2268901"/>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111" name="Line 43"/>
                <p:cNvSpPr>
                  <a:spLocks noChangeShapeType="1"/>
                </p:cNvSpPr>
                <p:nvPr/>
              </p:nvSpPr>
              <p:spPr bwMode="auto">
                <a:xfrm flipV="1">
                  <a:off x="4724648" y="2329993"/>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12" name="Line 43"/>
                <p:cNvSpPr>
                  <a:spLocks noChangeShapeType="1"/>
                </p:cNvSpPr>
                <p:nvPr/>
              </p:nvSpPr>
              <p:spPr bwMode="auto">
                <a:xfrm flipH="1" flipV="1">
                  <a:off x="5191419" y="2736868"/>
                  <a:ext cx="215794" cy="6823"/>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13" name="Oval 65"/>
                <p:cNvSpPr>
                  <a:spLocks noChangeArrowheads="1"/>
                </p:cNvSpPr>
                <p:nvPr/>
              </p:nvSpPr>
              <p:spPr bwMode="auto">
                <a:xfrm>
                  <a:off x="5165701" y="2268901"/>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114" name="Line 43"/>
                <p:cNvSpPr>
                  <a:spLocks noChangeShapeType="1"/>
                </p:cNvSpPr>
                <p:nvPr/>
              </p:nvSpPr>
              <p:spPr bwMode="auto">
                <a:xfrm flipV="1">
                  <a:off x="5198244" y="2329993"/>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15" name="Line 43"/>
                <p:cNvSpPr>
                  <a:spLocks noChangeShapeType="1"/>
                </p:cNvSpPr>
                <p:nvPr/>
              </p:nvSpPr>
              <p:spPr bwMode="auto">
                <a:xfrm flipH="1" flipV="1">
                  <a:off x="5920627" y="2736868"/>
                  <a:ext cx="215794" cy="6823"/>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16" name="Oval 65"/>
                <p:cNvSpPr>
                  <a:spLocks noChangeArrowheads="1"/>
                </p:cNvSpPr>
                <p:nvPr/>
              </p:nvSpPr>
              <p:spPr bwMode="auto">
                <a:xfrm>
                  <a:off x="5894909" y="2268901"/>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117" name="Line 43"/>
                <p:cNvSpPr>
                  <a:spLocks noChangeShapeType="1"/>
                </p:cNvSpPr>
                <p:nvPr/>
              </p:nvSpPr>
              <p:spPr bwMode="auto">
                <a:xfrm flipV="1">
                  <a:off x="5927452" y="2329993"/>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18" name="TextBox 161"/>
                <p:cNvSpPr txBox="1">
                  <a:spLocks noChangeArrowheads="1"/>
                </p:cNvSpPr>
                <p:nvPr/>
              </p:nvSpPr>
              <p:spPr bwMode="auto">
                <a:xfrm>
                  <a:off x="3357058" y="2172199"/>
                  <a:ext cx="255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1000" b="1" dirty="0">
                      <a:solidFill>
                        <a:srgbClr val="000000"/>
                      </a:solidFill>
                    </a:rPr>
                    <a:t>1</a:t>
                  </a:r>
                </a:p>
              </p:txBody>
            </p:sp>
            <p:sp>
              <p:nvSpPr>
                <p:cNvPr id="119" name="TextBox 161"/>
                <p:cNvSpPr txBox="1">
                  <a:spLocks noChangeArrowheads="1"/>
                </p:cNvSpPr>
                <p:nvPr/>
              </p:nvSpPr>
              <p:spPr bwMode="auto">
                <a:xfrm>
                  <a:off x="3831170" y="2168212"/>
                  <a:ext cx="255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1000" b="1" dirty="0">
                      <a:solidFill>
                        <a:srgbClr val="000000"/>
                      </a:solidFill>
                    </a:rPr>
                    <a:t>2</a:t>
                  </a:r>
                </a:p>
              </p:txBody>
            </p:sp>
            <p:sp>
              <p:nvSpPr>
                <p:cNvPr id="120" name="TextBox 161"/>
                <p:cNvSpPr txBox="1">
                  <a:spLocks noChangeArrowheads="1"/>
                </p:cNvSpPr>
                <p:nvPr/>
              </p:nvSpPr>
              <p:spPr bwMode="auto">
                <a:xfrm>
                  <a:off x="4305282" y="2164225"/>
                  <a:ext cx="255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1000" b="1" dirty="0">
                      <a:solidFill>
                        <a:srgbClr val="000000"/>
                      </a:solidFill>
                    </a:rPr>
                    <a:t>3</a:t>
                  </a:r>
                </a:p>
              </p:txBody>
            </p:sp>
            <p:sp>
              <p:nvSpPr>
                <p:cNvPr id="121" name="TextBox 161"/>
                <p:cNvSpPr txBox="1">
                  <a:spLocks noChangeArrowheads="1"/>
                </p:cNvSpPr>
                <p:nvPr/>
              </p:nvSpPr>
              <p:spPr bwMode="auto">
                <a:xfrm>
                  <a:off x="4779394" y="2160238"/>
                  <a:ext cx="255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1000" b="1" dirty="0">
                      <a:solidFill>
                        <a:srgbClr val="000000"/>
                      </a:solidFill>
                    </a:rPr>
                    <a:t>4</a:t>
                  </a:r>
                </a:p>
              </p:txBody>
            </p:sp>
            <p:sp>
              <p:nvSpPr>
                <p:cNvPr id="122" name="TextBox 161"/>
                <p:cNvSpPr txBox="1">
                  <a:spLocks noChangeArrowheads="1"/>
                </p:cNvSpPr>
                <p:nvPr/>
              </p:nvSpPr>
              <p:spPr bwMode="auto">
                <a:xfrm>
                  <a:off x="5486400" y="2152264"/>
                  <a:ext cx="3962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1000" b="1" dirty="0">
                      <a:solidFill>
                        <a:srgbClr val="000000"/>
                      </a:solidFill>
                    </a:rPr>
                    <a:t>128</a:t>
                  </a:r>
                </a:p>
              </p:txBody>
            </p:sp>
            <p:sp>
              <p:nvSpPr>
                <p:cNvPr id="123" name="TextBox 161"/>
                <p:cNvSpPr txBox="1">
                  <a:spLocks noChangeArrowheads="1"/>
                </p:cNvSpPr>
                <p:nvPr/>
              </p:nvSpPr>
              <p:spPr bwMode="auto">
                <a:xfrm>
                  <a:off x="3616105" y="2053919"/>
                  <a:ext cx="3193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F1</a:t>
                  </a:r>
                </a:p>
              </p:txBody>
            </p:sp>
            <p:sp>
              <p:nvSpPr>
                <p:cNvPr id="124" name="TextBox 161"/>
                <p:cNvSpPr txBox="1">
                  <a:spLocks noChangeArrowheads="1"/>
                </p:cNvSpPr>
                <p:nvPr/>
              </p:nvSpPr>
              <p:spPr bwMode="auto">
                <a:xfrm>
                  <a:off x="4087046" y="2057892"/>
                  <a:ext cx="3193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F2</a:t>
                  </a:r>
                </a:p>
              </p:txBody>
            </p:sp>
            <p:sp>
              <p:nvSpPr>
                <p:cNvPr id="125" name="TextBox 161"/>
                <p:cNvSpPr txBox="1">
                  <a:spLocks noChangeArrowheads="1"/>
                </p:cNvSpPr>
                <p:nvPr/>
              </p:nvSpPr>
              <p:spPr bwMode="auto">
                <a:xfrm>
                  <a:off x="4557987" y="2061865"/>
                  <a:ext cx="3193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F3</a:t>
                  </a:r>
                </a:p>
              </p:txBody>
            </p:sp>
            <p:sp>
              <p:nvSpPr>
                <p:cNvPr id="126" name="TextBox 161"/>
                <p:cNvSpPr txBox="1">
                  <a:spLocks noChangeArrowheads="1"/>
                </p:cNvSpPr>
                <p:nvPr/>
              </p:nvSpPr>
              <p:spPr bwMode="auto">
                <a:xfrm>
                  <a:off x="5035752" y="2065838"/>
                  <a:ext cx="3193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F4</a:t>
                  </a:r>
                </a:p>
              </p:txBody>
            </p:sp>
            <p:sp>
              <p:nvSpPr>
                <p:cNvPr id="127" name="TextBox 161"/>
                <p:cNvSpPr txBox="1">
                  <a:spLocks noChangeArrowheads="1"/>
                </p:cNvSpPr>
                <p:nvPr/>
              </p:nvSpPr>
              <p:spPr bwMode="auto">
                <a:xfrm>
                  <a:off x="5766005" y="2069811"/>
                  <a:ext cx="4475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F128</a:t>
                  </a:r>
                </a:p>
              </p:txBody>
            </p:sp>
            <p:sp>
              <p:nvSpPr>
                <p:cNvPr id="128" name="TextBox 161"/>
                <p:cNvSpPr txBox="1">
                  <a:spLocks noChangeArrowheads="1"/>
                </p:cNvSpPr>
                <p:nvPr/>
              </p:nvSpPr>
              <p:spPr bwMode="auto">
                <a:xfrm>
                  <a:off x="3276256" y="1905000"/>
                  <a:ext cx="4780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800" b="1" dirty="0">
                      <a:solidFill>
                        <a:srgbClr val="000000"/>
                      </a:solidFill>
                    </a:rPr>
                    <a:t>120ps</a:t>
                  </a:r>
                </a:p>
              </p:txBody>
            </p:sp>
            <p:sp>
              <p:nvSpPr>
                <p:cNvPr id="129" name="TextBox 161"/>
                <p:cNvSpPr txBox="1">
                  <a:spLocks noChangeArrowheads="1"/>
                </p:cNvSpPr>
                <p:nvPr/>
              </p:nvSpPr>
              <p:spPr bwMode="auto">
                <a:xfrm>
                  <a:off x="3768712" y="1905000"/>
                  <a:ext cx="4780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800" b="1" dirty="0">
                      <a:solidFill>
                        <a:srgbClr val="000000"/>
                      </a:solidFill>
                    </a:rPr>
                    <a:t>120ps</a:t>
                  </a:r>
                </a:p>
              </p:txBody>
            </p:sp>
            <p:sp>
              <p:nvSpPr>
                <p:cNvPr id="130" name="TextBox 161"/>
                <p:cNvSpPr txBox="1">
                  <a:spLocks noChangeArrowheads="1"/>
                </p:cNvSpPr>
                <p:nvPr/>
              </p:nvSpPr>
              <p:spPr bwMode="auto">
                <a:xfrm>
                  <a:off x="4227048" y="1905000"/>
                  <a:ext cx="4780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800" b="1" dirty="0">
                      <a:solidFill>
                        <a:srgbClr val="000000"/>
                      </a:solidFill>
                    </a:rPr>
                    <a:t>120ps</a:t>
                  </a:r>
                </a:p>
              </p:txBody>
            </p:sp>
            <p:sp>
              <p:nvSpPr>
                <p:cNvPr id="131" name="TextBox 161"/>
                <p:cNvSpPr txBox="1">
                  <a:spLocks noChangeArrowheads="1"/>
                </p:cNvSpPr>
                <p:nvPr/>
              </p:nvSpPr>
              <p:spPr bwMode="auto">
                <a:xfrm>
                  <a:off x="4703584" y="1905000"/>
                  <a:ext cx="4780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800" b="1" dirty="0">
                      <a:solidFill>
                        <a:srgbClr val="000000"/>
                      </a:solidFill>
                    </a:rPr>
                    <a:t>120ps</a:t>
                  </a:r>
                </a:p>
              </p:txBody>
            </p:sp>
            <p:sp>
              <p:nvSpPr>
                <p:cNvPr id="132" name="TextBox 161"/>
                <p:cNvSpPr txBox="1">
                  <a:spLocks noChangeArrowheads="1"/>
                </p:cNvSpPr>
                <p:nvPr/>
              </p:nvSpPr>
              <p:spPr bwMode="auto">
                <a:xfrm>
                  <a:off x="5437152" y="1905000"/>
                  <a:ext cx="4780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800" b="1" dirty="0">
                      <a:solidFill>
                        <a:srgbClr val="000000"/>
                      </a:solidFill>
                    </a:rPr>
                    <a:t>120ps</a:t>
                  </a:r>
                </a:p>
              </p:txBody>
            </p:sp>
            <p:sp>
              <p:nvSpPr>
                <p:cNvPr id="133" name="Line 43"/>
                <p:cNvSpPr>
                  <a:spLocks noChangeShapeType="1"/>
                </p:cNvSpPr>
                <p:nvPr/>
              </p:nvSpPr>
              <p:spPr bwMode="auto">
                <a:xfrm flipH="1">
                  <a:off x="3770631" y="2981388"/>
                  <a:ext cx="215794" cy="6823"/>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34" name="Line 43"/>
                <p:cNvSpPr>
                  <a:spLocks noChangeShapeType="1"/>
                </p:cNvSpPr>
                <p:nvPr/>
              </p:nvSpPr>
              <p:spPr bwMode="auto">
                <a:xfrm flipV="1">
                  <a:off x="4889392" y="3416490"/>
                  <a:ext cx="982716" cy="22225"/>
                </a:xfrm>
                <a:prstGeom prst="line">
                  <a:avLst/>
                </a:prstGeom>
                <a:noFill/>
                <a:ln w="28440">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35" name="Line 17"/>
                <p:cNvSpPr>
                  <a:spLocks noChangeShapeType="1"/>
                </p:cNvSpPr>
                <p:nvPr/>
              </p:nvSpPr>
              <p:spPr bwMode="auto">
                <a:xfrm rot="16200000" flipH="1" flipV="1">
                  <a:off x="5758349" y="3262805"/>
                  <a:ext cx="3168" cy="326426"/>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36" name="AutoShape 13"/>
                <p:cNvSpPr>
                  <a:spLocks noChangeArrowheads="1"/>
                </p:cNvSpPr>
                <p:nvPr/>
              </p:nvSpPr>
              <p:spPr bwMode="auto">
                <a:xfrm rot="16200000" flipV="1">
                  <a:off x="3340947" y="3250597"/>
                  <a:ext cx="457200" cy="354012"/>
                </a:xfrm>
                <a:prstGeom prst="triangle">
                  <a:avLst>
                    <a:gd name="adj" fmla="val 50000"/>
                  </a:avLst>
                </a:prstGeom>
                <a:solidFill>
                  <a:srgbClr val="00B0F0"/>
                </a:solidFill>
                <a:ln>
                  <a:noFill/>
                </a:ln>
                <a:extLst>
                  <a:ext uri="{91240B29-F687-4F45-9708-019B960494DF}">
                    <a14:hiddenLine xmlns:a14="http://schemas.microsoft.com/office/drawing/2010/main" w="28440">
                      <a:solidFill>
                        <a:srgbClr val="000000"/>
                      </a:solidFill>
                      <a:miter lim="800000"/>
                      <a:headEnd/>
                      <a:tailEnd/>
                    </a14:hiddenLine>
                  </a:ext>
                </a:extLst>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FFC000"/>
                    </a:solidFill>
                  </a:endParaRPr>
                </a:p>
              </p:txBody>
            </p:sp>
            <p:sp>
              <p:nvSpPr>
                <p:cNvPr id="137" name="AutoShape 13"/>
                <p:cNvSpPr>
                  <a:spLocks noChangeArrowheads="1"/>
                </p:cNvSpPr>
                <p:nvPr/>
              </p:nvSpPr>
              <p:spPr bwMode="auto">
                <a:xfrm rot="16200000" flipV="1">
                  <a:off x="3829897" y="3250597"/>
                  <a:ext cx="457200" cy="354012"/>
                </a:xfrm>
                <a:prstGeom prst="triangle">
                  <a:avLst>
                    <a:gd name="adj" fmla="val 50000"/>
                  </a:avLst>
                </a:prstGeom>
                <a:solidFill>
                  <a:srgbClr val="00B0F0"/>
                </a:solidFill>
                <a:ln>
                  <a:noFill/>
                </a:ln>
                <a:extLst>
                  <a:ext uri="{91240B29-F687-4F45-9708-019B960494DF}">
                    <a14:hiddenLine xmlns:a14="http://schemas.microsoft.com/office/drawing/2010/main" w="28440">
                      <a:solidFill>
                        <a:srgbClr val="000000"/>
                      </a:solidFill>
                      <a:miter lim="800000"/>
                      <a:headEnd/>
                      <a:tailEnd/>
                    </a14:hiddenLine>
                  </a:ext>
                </a:extLst>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FFC000"/>
                    </a:solidFill>
                  </a:endParaRPr>
                </a:p>
              </p:txBody>
            </p:sp>
            <p:sp>
              <p:nvSpPr>
                <p:cNvPr id="138" name="AutoShape 13"/>
                <p:cNvSpPr>
                  <a:spLocks noChangeArrowheads="1"/>
                </p:cNvSpPr>
                <p:nvPr/>
              </p:nvSpPr>
              <p:spPr bwMode="auto">
                <a:xfrm rot="16200000" flipV="1">
                  <a:off x="5499046" y="3251390"/>
                  <a:ext cx="457200" cy="352425"/>
                </a:xfrm>
                <a:prstGeom prst="triangle">
                  <a:avLst>
                    <a:gd name="adj" fmla="val 50000"/>
                  </a:avLst>
                </a:prstGeom>
                <a:solidFill>
                  <a:srgbClr val="00B0F0"/>
                </a:solidFill>
                <a:ln>
                  <a:noFill/>
                </a:ln>
                <a:extLst>
                  <a:ext uri="{91240B29-F687-4F45-9708-019B960494DF}">
                    <a14:hiddenLine xmlns:a14="http://schemas.microsoft.com/office/drawing/2010/main" w="28440">
                      <a:solidFill>
                        <a:srgbClr val="000000"/>
                      </a:solidFill>
                      <a:miter lim="800000"/>
                      <a:headEnd/>
                      <a:tailEnd/>
                    </a14:hiddenLine>
                  </a:ext>
                </a:extLst>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FFC000"/>
                    </a:solidFill>
                  </a:endParaRPr>
                </a:p>
              </p:txBody>
            </p:sp>
            <p:sp>
              <p:nvSpPr>
                <p:cNvPr id="139" name="AutoShape 13"/>
                <p:cNvSpPr>
                  <a:spLocks noChangeArrowheads="1"/>
                </p:cNvSpPr>
                <p:nvPr/>
              </p:nvSpPr>
              <p:spPr bwMode="auto">
                <a:xfrm rot="16200000" flipV="1">
                  <a:off x="4287044" y="3250597"/>
                  <a:ext cx="457200" cy="354012"/>
                </a:xfrm>
                <a:prstGeom prst="triangle">
                  <a:avLst>
                    <a:gd name="adj" fmla="val 50000"/>
                  </a:avLst>
                </a:prstGeom>
                <a:solidFill>
                  <a:srgbClr val="00B0F0"/>
                </a:solidFill>
                <a:ln>
                  <a:noFill/>
                </a:ln>
                <a:extLst>
                  <a:ext uri="{91240B29-F687-4F45-9708-019B960494DF}">
                    <a14:hiddenLine xmlns:a14="http://schemas.microsoft.com/office/drawing/2010/main" w="28440">
                      <a:solidFill>
                        <a:srgbClr val="000000"/>
                      </a:solidFill>
                      <a:miter lim="800000"/>
                      <a:headEnd/>
                      <a:tailEnd/>
                    </a14:hiddenLine>
                  </a:ext>
                </a:extLst>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FFC000"/>
                    </a:solidFill>
                  </a:endParaRPr>
                </a:p>
              </p:txBody>
            </p:sp>
            <p:sp>
              <p:nvSpPr>
                <p:cNvPr id="140" name="AutoShape 13"/>
                <p:cNvSpPr>
                  <a:spLocks noChangeArrowheads="1"/>
                </p:cNvSpPr>
                <p:nvPr/>
              </p:nvSpPr>
              <p:spPr bwMode="auto">
                <a:xfrm rot="16200000" flipV="1">
                  <a:off x="4775994" y="3250597"/>
                  <a:ext cx="457200" cy="354012"/>
                </a:xfrm>
                <a:prstGeom prst="triangle">
                  <a:avLst>
                    <a:gd name="adj" fmla="val 50000"/>
                  </a:avLst>
                </a:prstGeom>
                <a:solidFill>
                  <a:srgbClr val="00B0F0"/>
                </a:solidFill>
                <a:ln>
                  <a:noFill/>
                </a:ln>
                <a:extLst>
                  <a:ext uri="{91240B29-F687-4F45-9708-019B960494DF}">
                    <a14:hiddenLine xmlns:a14="http://schemas.microsoft.com/office/drawing/2010/main" w="28440">
                      <a:solidFill>
                        <a:srgbClr val="000000"/>
                      </a:solidFill>
                      <a:miter lim="800000"/>
                      <a:headEnd/>
                      <a:tailEnd/>
                    </a14:hiddenLine>
                  </a:ext>
                </a:extLst>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FFC000"/>
                    </a:solidFill>
                  </a:endParaRPr>
                </a:p>
              </p:txBody>
            </p:sp>
            <p:sp>
              <p:nvSpPr>
                <p:cNvPr id="141" name="Oval 65"/>
                <p:cNvSpPr>
                  <a:spLocks noChangeArrowheads="1"/>
                </p:cNvSpPr>
                <p:nvPr/>
              </p:nvSpPr>
              <p:spPr bwMode="auto">
                <a:xfrm flipV="1">
                  <a:off x="3744913" y="3399028"/>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142" name="Line 43"/>
                <p:cNvSpPr>
                  <a:spLocks noChangeShapeType="1"/>
                </p:cNvSpPr>
                <p:nvPr/>
              </p:nvSpPr>
              <p:spPr bwMode="auto">
                <a:xfrm>
                  <a:off x="3777456" y="2981388"/>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43" name="Line 43"/>
                <p:cNvSpPr>
                  <a:spLocks noChangeShapeType="1"/>
                </p:cNvSpPr>
                <p:nvPr/>
              </p:nvSpPr>
              <p:spPr bwMode="auto">
                <a:xfrm flipH="1">
                  <a:off x="4244227" y="2981388"/>
                  <a:ext cx="215794" cy="6823"/>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44" name="Oval 65"/>
                <p:cNvSpPr>
                  <a:spLocks noChangeArrowheads="1"/>
                </p:cNvSpPr>
                <p:nvPr/>
              </p:nvSpPr>
              <p:spPr bwMode="auto">
                <a:xfrm flipV="1">
                  <a:off x="4218509" y="3399028"/>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145" name="Line 43"/>
                <p:cNvSpPr>
                  <a:spLocks noChangeShapeType="1"/>
                </p:cNvSpPr>
                <p:nvPr/>
              </p:nvSpPr>
              <p:spPr bwMode="auto">
                <a:xfrm>
                  <a:off x="4251052" y="2981388"/>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46" name="Line 43"/>
                <p:cNvSpPr>
                  <a:spLocks noChangeShapeType="1"/>
                </p:cNvSpPr>
                <p:nvPr/>
              </p:nvSpPr>
              <p:spPr bwMode="auto">
                <a:xfrm flipH="1">
                  <a:off x="4717823" y="2981388"/>
                  <a:ext cx="215794" cy="6823"/>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47" name="Oval 65"/>
                <p:cNvSpPr>
                  <a:spLocks noChangeArrowheads="1"/>
                </p:cNvSpPr>
                <p:nvPr/>
              </p:nvSpPr>
              <p:spPr bwMode="auto">
                <a:xfrm flipV="1">
                  <a:off x="4692105" y="3399028"/>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148" name="Line 43"/>
                <p:cNvSpPr>
                  <a:spLocks noChangeShapeType="1"/>
                </p:cNvSpPr>
                <p:nvPr/>
              </p:nvSpPr>
              <p:spPr bwMode="auto">
                <a:xfrm>
                  <a:off x="4724648" y="2981388"/>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49" name="Line 43"/>
                <p:cNvSpPr>
                  <a:spLocks noChangeShapeType="1"/>
                </p:cNvSpPr>
                <p:nvPr/>
              </p:nvSpPr>
              <p:spPr bwMode="auto">
                <a:xfrm flipH="1">
                  <a:off x="5191419" y="2981388"/>
                  <a:ext cx="215794" cy="6823"/>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50" name="Oval 65"/>
                <p:cNvSpPr>
                  <a:spLocks noChangeArrowheads="1"/>
                </p:cNvSpPr>
                <p:nvPr/>
              </p:nvSpPr>
              <p:spPr bwMode="auto">
                <a:xfrm flipV="1">
                  <a:off x="5165701" y="3399028"/>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151" name="Line 43"/>
                <p:cNvSpPr>
                  <a:spLocks noChangeShapeType="1"/>
                </p:cNvSpPr>
                <p:nvPr/>
              </p:nvSpPr>
              <p:spPr bwMode="auto">
                <a:xfrm>
                  <a:off x="5198244" y="2981388"/>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52" name="Line 43"/>
                <p:cNvSpPr>
                  <a:spLocks noChangeShapeType="1"/>
                </p:cNvSpPr>
                <p:nvPr/>
              </p:nvSpPr>
              <p:spPr bwMode="auto">
                <a:xfrm flipH="1">
                  <a:off x="5920627" y="2981388"/>
                  <a:ext cx="215794" cy="6823"/>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53" name="Oval 65"/>
                <p:cNvSpPr>
                  <a:spLocks noChangeArrowheads="1"/>
                </p:cNvSpPr>
                <p:nvPr/>
              </p:nvSpPr>
              <p:spPr bwMode="auto">
                <a:xfrm flipV="1">
                  <a:off x="5894909" y="3399028"/>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154" name="Line 43"/>
                <p:cNvSpPr>
                  <a:spLocks noChangeShapeType="1"/>
                </p:cNvSpPr>
                <p:nvPr/>
              </p:nvSpPr>
              <p:spPr bwMode="auto">
                <a:xfrm>
                  <a:off x="5927452" y="2981388"/>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55" name="TextBox 161"/>
                <p:cNvSpPr txBox="1">
                  <a:spLocks noChangeArrowheads="1"/>
                </p:cNvSpPr>
                <p:nvPr/>
              </p:nvSpPr>
              <p:spPr bwMode="auto">
                <a:xfrm>
                  <a:off x="3357058" y="3306659"/>
                  <a:ext cx="255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1000" b="1" dirty="0">
                      <a:solidFill>
                        <a:srgbClr val="000000"/>
                      </a:solidFill>
                    </a:rPr>
                    <a:t>1</a:t>
                  </a:r>
                </a:p>
              </p:txBody>
            </p:sp>
            <p:sp>
              <p:nvSpPr>
                <p:cNvPr id="156" name="TextBox 161"/>
                <p:cNvSpPr txBox="1">
                  <a:spLocks noChangeArrowheads="1"/>
                </p:cNvSpPr>
                <p:nvPr/>
              </p:nvSpPr>
              <p:spPr bwMode="auto">
                <a:xfrm>
                  <a:off x="3831170" y="3310646"/>
                  <a:ext cx="255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1000" b="1" dirty="0">
                      <a:solidFill>
                        <a:srgbClr val="000000"/>
                      </a:solidFill>
                    </a:rPr>
                    <a:t>2</a:t>
                  </a:r>
                </a:p>
              </p:txBody>
            </p:sp>
            <p:sp>
              <p:nvSpPr>
                <p:cNvPr id="157" name="TextBox 161"/>
                <p:cNvSpPr txBox="1">
                  <a:spLocks noChangeArrowheads="1"/>
                </p:cNvSpPr>
                <p:nvPr/>
              </p:nvSpPr>
              <p:spPr bwMode="auto">
                <a:xfrm>
                  <a:off x="4305282" y="3314633"/>
                  <a:ext cx="255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1000" b="1" dirty="0">
                      <a:solidFill>
                        <a:srgbClr val="000000"/>
                      </a:solidFill>
                    </a:rPr>
                    <a:t>3</a:t>
                  </a:r>
                </a:p>
              </p:txBody>
            </p:sp>
            <p:sp>
              <p:nvSpPr>
                <p:cNvPr id="158" name="TextBox 161"/>
                <p:cNvSpPr txBox="1">
                  <a:spLocks noChangeArrowheads="1"/>
                </p:cNvSpPr>
                <p:nvPr/>
              </p:nvSpPr>
              <p:spPr bwMode="auto">
                <a:xfrm>
                  <a:off x="4779394" y="3318620"/>
                  <a:ext cx="255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1000" b="1" dirty="0">
                      <a:solidFill>
                        <a:srgbClr val="000000"/>
                      </a:solidFill>
                    </a:rPr>
                    <a:t>4</a:t>
                  </a:r>
                </a:p>
              </p:txBody>
            </p:sp>
            <p:sp>
              <p:nvSpPr>
                <p:cNvPr id="159" name="TextBox 161"/>
                <p:cNvSpPr txBox="1">
                  <a:spLocks noChangeArrowheads="1"/>
                </p:cNvSpPr>
                <p:nvPr/>
              </p:nvSpPr>
              <p:spPr bwMode="auto">
                <a:xfrm>
                  <a:off x="5486400" y="3326594"/>
                  <a:ext cx="3962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1000" b="1" dirty="0">
                      <a:solidFill>
                        <a:srgbClr val="000000"/>
                      </a:solidFill>
                    </a:rPr>
                    <a:t>128</a:t>
                  </a:r>
                </a:p>
              </p:txBody>
            </p:sp>
            <p:sp>
              <p:nvSpPr>
                <p:cNvPr id="160" name="TextBox 161"/>
                <p:cNvSpPr txBox="1">
                  <a:spLocks noChangeArrowheads="1"/>
                </p:cNvSpPr>
                <p:nvPr/>
              </p:nvSpPr>
              <p:spPr bwMode="auto">
                <a:xfrm>
                  <a:off x="3616105" y="3440328"/>
                  <a:ext cx="3257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S1</a:t>
                  </a:r>
                </a:p>
              </p:txBody>
            </p:sp>
            <p:sp>
              <p:nvSpPr>
                <p:cNvPr id="161" name="TextBox 161"/>
                <p:cNvSpPr txBox="1">
                  <a:spLocks noChangeArrowheads="1"/>
                </p:cNvSpPr>
                <p:nvPr/>
              </p:nvSpPr>
              <p:spPr bwMode="auto">
                <a:xfrm>
                  <a:off x="4087046" y="3436355"/>
                  <a:ext cx="3257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S2</a:t>
                  </a:r>
                </a:p>
              </p:txBody>
            </p:sp>
            <p:sp>
              <p:nvSpPr>
                <p:cNvPr id="162" name="TextBox 161"/>
                <p:cNvSpPr txBox="1">
                  <a:spLocks noChangeArrowheads="1"/>
                </p:cNvSpPr>
                <p:nvPr/>
              </p:nvSpPr>
              <p:spPr bwMode="auto">
                <a:xfrm>
                  <a:off x="4557987" y="3432382"/>
                  <a:ext cx="3257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S3</a:t>
                  </a:r>
                </a:p>
              </p:txBody>
            </p:sp>
            <p:sp>
              <p:nvSpPr>
                <p:cNvPr id="163" name="TextBox 161"/>
                <p:cNvSpPr txBox="1">
                  <a:spLocks noChangeArrowheads="1"/>
                </p:cNvSpPr>
                <p:nvPr/>
              </p:nvSpPr>
              <p:spPr bwMode="auto">
                <a:xfrm>
                  <a:off x="5035752" y="3428409"/>
                  <a:ext cx="3257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S4</a:t>
                  </a:r>
                </a:p>
              </p:txBody>
            </p:sp>
            <p:sp>
              <p:nvSpPr>
                <p:cNvPr id="164" name="TextBox 161"/>
                <p:cNvSpPr txBox="1">
                  <a:spLocks noChangeArrowheads="1"/>
                </p:cNvSpPr>
                <p:nvPr/>
              </p:nvSpPr>
              <p:spPr bwMode="auto">
                <a:xfrm>
                  <a:off x="5766005" y="3424436"/>
                  <a:ext cx="4539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S128</a:t>
                  </a:r>
                </a:p>
              </p:txBody>
            </p:sp>
            <p:sp>
              <p:nvSpPr>
                <p:cNvPr id="165" name="TextBox 161"/>
                <p:cNvSpPr txBox="1">
                  <a:spLocks noChangeArrowheads="1"/>
                </p:cNvSpPr>
                <p:nvPr/>
              </p:nvSpPr>
              <p:spPr bwMode="auto">
                <a:xfrm>
                  <a:off x="3276256" y="3604635"/>
                  <a:ext cx="4780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800" b="1" dirty="0">
                      <a:solidFill>
                        <a:srgbClr val="000000"/>
                      </a:solidFill>
                    </a:rPr>
                    <a:t>140ps</a:t>
                  </a:r>
                </a:p>
              </p:txBody>
            </p:sp>
            <p:sp>
              <p:nvSpPr>
                <p:cNvPr id="166" name="TextBox 161"/>
                <p:cNvSpPr txBox="1">
                  <a:spLocks noChangeArrowheads="1"/>
                </p:cNvSpPr>
                <p:nvPr/>
              </p:nvSpPr>
              <p:spPr bwMode="auto">
                <a:xfrm>
                  <a:off x="3768712" y="3604635"/>
                  <a:ext cx="4780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800" b="1" dirty="0">
                      <a:solidFill>
                        <a:srgbClr val="000000"/>
                      </a:solidFill>
                    </a:rPr>
                    <a:t>140ps</a:t>
                  </a:r>
                </a:p>
              </p:txBody>
            </p:sp>
            <p:sp>
              <p:nvSpPr>
                <p:cNvPr id="167" name="TextBox 161"/>
                <p:cNvSpPr txBox="1">
                  <a:spLocks noChangeArrowheads="1"/>
                </p:cNvSpPr>
                <p:nvPr/>
              </p:nvSpPr>
              <p:spPr bwMode="auto">
                <a:xfrm>
                  <a:off x="4227048" y="3604635"/>
                  <a:ext cx="4780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800" b="1" dirty="0">
                      <a:solidFill>
                        <a:srgbClr val="000000"/>
                      </a:solidFill>
                    </a:rPr>
                    <a:t>140ps</a:t>
                  </a:r>
                </a:p>
              </p:txBody>
            </p:sp>
            <p:sp>
              <p:nvSpPr>
                <p:cNvPr id="168" name="TextBox 161"/>
                <p:cNvSpPr txBox="1">
                  <a:spLocks noChangeArrowheads="1"/>
                </p:cNvSpPr>
                <p:nvPr/>
              </p:nvSpPr>
              <p:spPr bwMode="auto">
                <a:xfrm>
                  <a:off x="4703584" y="3604635"/>
                  <a:ext cx="4780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800" b="1" dirty="0">
                      <a:solidFill>
                        <a:srgbClr val="000000"/>
                      </a:solidFill>
                    </a:rPr>
                    <a:t>140ps</a:t>
                  </a:r>
                </a:p>
              </p:txBody>
            </p:sp>
            <p:sp>
              <p:nvSpPr>
                <p:cNvPr id="169" name="TextBox 161"/>
                <p:cNvSpPr txBox="1">
                  <a:spLocks noChangeArrowheads="1"/>
                </p:cNvSpPr>
                <p:nvPr/>
              </p:nvSpPr>
              <p:spPr bwMode="auto">
                <a:xfrm>
                  <a:off x="5437152" y="3604635"/>
                  <a:ext cx="4780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800" b="1" dirty="0">
                      <a:solidFill>
                        <a:srgbClr val="000000"/>
                      </a:solidFill>
                    </a:rPr>
                    <a:t>140ps</a:t>
                  </a:r>
                </a:p>
              </p:txBody>
            </p:sp>
            <p:grpSp>
              <p:nvGrpSpPr>
                <p:cNvPr id="170" name="Group 188"/>
                <p:cNvGrpSpPr/>
                <p:nvPr/>
              </p:nvGrpSpPr>
              <p:grpSpPr>
                <a:xfrm>
                  <a:off x="3846755" y="2667492"/>
                  <a:ext cx="254397" cy="439579"/>
                  <a:chOff x="4979987" y="3710382"/>
                  <a:chExt cx="373909" cy="556818"/>
                </a:xfrm>
              </p:grpSpPr>
              <p:sp>
                <p:nvSpPr>
                  <p:cNvPr id="196" name="Rectangle 195"/>
                  <p:cNvSpPr/>
                  <p:nvPr/>
                </p:nvSpPr>
                <p:spPr bwMode="auto">
                  <a:xfrm>
                    <a:off x="4979987" y="3710382"/>
                    <a:ext cx="373909" cy="556818"/>
                  </a:xfrm>
                  <a:prstGeom prst="rect">
                    <a:avLst/>
                  </a:prstGeom>
                  <a:solidFill>
                    <a:srgbClr val="FF99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grpSp>
                <p:nvGrpSpPr>
                  <p:cNvPr id="197" name="Group 215"/>
                  <p:cNvGrpSpPr/>
                  <p:nvPr/>
                </p:nvGrpSpPr>
                <p:grpSpPr>
                  <a:xfrm rot="5400000">
                    <a:off x="4998449" y="4022592"/>
                    <a:ext cx="168083" cy="185503"/>
                    <a:chOff x="1942127" y="3167298"/>
                    <a:chExt cx="224112" cy="186568"/>
                  </a:xfrm>
                </p:grpSpPr>
                <p:sp>
                  <p:nvSpPr>
                    <p:cNvPr id="198" name="Line 17"/>
                    <p:cNvSpPr>
                      <a:spLocks noChangeShapeType="1"/>
                    </p:cNvSpPr>
                    <p:nvPr/>
                  </p:nvSpPr>
                  <p:spPr bwMode="auto">
                    <a:xfrm rot="5400000">
                      <a:off x="1906776" y="3206459"/>
                      <a:ext cx="182758" cy="11205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99" name="Line 17"/>
                    <p:cNvSpPr>
                      <a:spLocks noChangeShapeType="1"/>
                    </p:cNvSpPr>
                    <p:nvPr/>
                  </p:nvSpPr>
                  <p:spPr bwMode="auto">
                    <a:xfrm rot="16200000" flipH="1">
                      <a:off x="2018832" y="3202649"/>
                      <a:ext cx="182758" cy="11205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grpSp>
            </p:grpSp>
            <p:sp>
              <p:nvSpPr>
                <p:cNvPr id="171" name="TextBox 161"/>
                <p:cNvSpPr txBox="1">
                  <a:spLocks noChangeArrowheads="1"/>
                </p:cNvSpPr>
                <p:nvPr/>
              </p:nvSpPr>
              <p:spPr bwMode="auto">
                <a:xfrm>
                  <a:off x="3852080" y="2660668"/>
                  <a:ext cx="3225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800" b="1" dirty="0">
                      <a:solidFill>
                        <a:srgbClr val="000000"/>
                      </a:solidFill>
                    </a:rPr>
                    <a:t>Q1</a:t>
                  </a:r>
                </a:p>
              </p:txBody>
            </p:sp>
            <p:grpSp>
              <p:nvGrpSpPr>
                <p:cNvPr id="172" name="Group 190"/>
                <p:cNvGrpSpPr/>
                <p:nvPr/>
              </p:nvGrpSpPr>
              <p:grpSpPr>
                <a:xfrm>
                  <a:off x="4320351" y="2667492"/>
                  <a:ext cx="254397" cy="439579"/>
                  <a:chOff x="4979987" y="3710382"/>
                  <a:chExt cx="373909" cy="556818"/>
                </a:xfrm>
              </p:grpSpPr>
              <p:sp>
                <p:nvSpPr>
                  <p:cNvPr id="192" name="Rectangle 191"/>
                  <p:cNvSpPr/>
                  <p:nvPr/>
                </p:nvSpPr>
                <p:spPr bwMode="auto">
                  <a:xfrm>
                    <a:off x="4979987" y="3710382"/>
                    <a:ext cx="373909" cy="556818"/>
                  </a:xfrm>
                  <a:prstGeom prst="rect">
                    <a:avLst/>
                  </a:prstGeom>
                  <a:solidFill>
                    <a:srgbClr val="FF99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grpSp>
                <p:nvGrpSpPr>
                  <p:cNvPr id="193" name="Group 211"/>
                  <p:cNvGrpSpPr/>
                  <p:nvPr/>
                </p:nvGrpSpPr>
                <p:grpSpPr>
                  <a:xfrm rot="5400000">
                    <a:off x="4998449" y="4022592"/>
                    <a:ext cx="168083" cy="185503"/>
                    <a:chOff x="1942127" y="3167298"/>
                    <a:chExt cx="224112" cy="186568"/>
                  </a:xfrm>
                </p:grpSpPr>
                <p:sp>
                  <p:nvSpPr>
                    <p:cNvPr id="194" name="Line 17"/>
                    <p:cNvSpPr>
                      <a:spLocks noChangeShapeType="1"/>
                    </p:cNvSpPr>
                    <p:nvPr/>
                  </p:nvSpPr>
                  <p:spPr bwMode="auto">
                    <a:xfrm rot="5400000">
                      <a:off x="1906776" y="3206459"/>
                      <a:ext cx="182758" cy="11205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95" name="Line 17"/>
                    <p:cNvSpPr>
                      <a:spLocks noChangeShapeType="1"/>
                    </p:cNvSpPr>
                    <p:nvPr/>
                  </p:nvSpPr>
                  <p:spPr bwMode="auto">
                    <a:xfrm rot="16200000" flipH="1">
                      <a:off x="2018832" y="3202649"/>
                      <a:ext cx="182758" cy="11205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grpSp>
            </p:grpSp>
            <p:sp>
              <p:nvSpPr>
                <p:cNvPr id="173" name="TextBox 161"/>
                <p:cNvSpPr txBox="1">
                  <a:spLocks noChangeArrowheads="1"/>
                </p:cNvSpPr>
                <p:nvPr/>
              </p:nvSpPr>
              <p:spPr bwMode="auto">
                <a:xfrm>
                  <a:off x="4325676" y="2660668"/>
                  <a:ext cx="3225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800" b="1" dirty="0">
                      <a:solidFill>
                        <a:srgbClr val="000000"/>
                      </a:solidFill>
                    </a:rPr>
                    <a:t>Q2</a:t>
                  </a:r>
                </a:p>
              </p:txBody>
            </p:sp>
            <p:grpSp>
              <p:nvGrpSpPr>
                <p:cNvPr id="174" name="Group 192"/>
                <p:cNvGrpSpPr/>
                <p:nvPr/>
              </p:nvGrpSpPr>
              <p:grpSpPr>
                <a:xfrm>
                  <a:off x="4793947" y="2667492"/>
                  <a:ext cx="254397" cy="439579"/>
                  <a:chOff x="4979987" y="3710382"/>
                  <a:chExt cx="373909" cy="556818"/>
                </a:xfrm>
              </p:grpSpPr>
              <p:sp>
                <p:nvSpPr>
                  <p:cNvPr id="188" name="Rectangle 187"/>
                  <p:cNvSpPr/>
                  <p:nvPr/>
                </p:nvSpPr>
                <p:spPr bwMode="auto">
                  <a:xfrm>
                    <a:off x="4979987" y="3710382"/>
                    <a:ext cx="373909" cy="556818"/>
                  </a:xfrm>
                  <a:prstGeom prst="rect">
                    <a:avLst/>
                  </a:prstGeom>
                  <a:solidFill>
                    <a:srgbClr val="FF99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grpSp>
                <p:nvGrpSpPr>
                  <p:cNvPr id="189" name="Group 207"/>
                  <p:cNvGrpSpPr/>
                  <p:nvPr/>
                </p:nvGrpSpPr>
                <p:grpSpPr>
                  <a:xfrm rot="5400000">
                    <a:off x="4998449" y="4022592"/>
                    <a:ext cx="168083" cy="185503"/>
                    <a:chOff x="1942127" y="3167298"/>
                    <a:chExt cx="224112" cy="186568"/>
                  </a:xfrm>
                </p:grpSpPr>
                <p:sp>
                  <p:nvSpPr>
                    <p:cNvPr id="190" name="Line 17"/>
                    <p:cNvSpPr>
                      <a:spLocks noChangeShapeType="1"/>
                    </p:cNvSpPr>
                    <p:nvPr/>
                  </p:nvSpPr>
                  <p:spPr bwMode="auto">
                    <a:xfrm rot="5400000">
                      <a:off x="1906776" y="3206459"/>
                      <a:ext cx="182758" cy="11205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91" name="Line 17"/>
                    <p:cNvSpPr>
                      <a:spLocks noChangeShapeType="1"/>
                    </p:cNvSpPr>
                    <p:nvPr/>
                  </p:nvSpPr>
                  <p:spPr bwMode="auto">
                    <a:xfrm rot="16200000" flipH="1">
                      <a:off x="2018832" y="3202649"/>
                      <a:ext cx="182758" cy="11205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grpSp>
            </p:grpSp>
            <p:sp>
              <p:nvSpPr>
                <p:cNvPr id="175" name="TextBox 161"/>
                <p:cNvSpPr txBox="1">
                  <a:spLocks noChangeArrowheads="1"/>
                </p:cNvSpPr>
                <p:nvPr/>
              </p:nvSpPr>
              <p:spPr bwMode="auto">
                <a:xfrm>
                  <a:off x="4799272" y="2660668"/>
                  <a:ext cx="3225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800" b="1" dirty="0">
                      <a:solidFill>
                        <a:srgbClr val="000000"/>
                      </a:solidFill>
                    </a:rPr>
                    <a:t>Q3</a:t>
                  </a:r>
                </a:p>
              </p:txBody>
            </p:sp>
            <p:grpSp>
              <p:nvGrpSpPr>
                <p:cNvPr id="176" name="Group 194"/>
                <p:cNvGrpSpPr/>
                <p:nvPr/>
              </p:nvGrpSpPr>
              <p:grpSpPr>
                <a:xfrm>
                  <a:off x="5267543" y="2667492"/>
                  <a:ext cx="254397" cy="439579"/>
                  <a:chOff x="4979987" y="3710382"/>
                  <a:chExt cx="373909" cy="556818"/>
                </a:xfrm>
              </p:grpSpPr>
              <p:sp>
                <p:nvSpPr>
                  <p:cNvPr id="184" name="Rectangle 183"/>
                  <p:cNvSpPr/>
                  <p:nvPr/>
                </p:nvSpPr>
                <p:spPr bwMode="auto">
                  <a:xfrm>
                    <a:off x="4979987" y="3710382"/>
                    <a:ext cx="373909" cy="556818"/>
                  </a:xfrm>
                  <a:prstGeom prst="rect">
                    <a:avLst/>
                  </a:prstGeom>
                  <a:solidFill>
                    <a:srgbClr val="FF99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grpSp>
                <p:nvGrpSpPr>
                  <p:cNvPr id="185" name="Group 203"/>
                  <p:cNvGrpSpPr/>
                  <p:nvPr/>
                </p:nvGrpSpPr>
                <p:grpSpPr>
                  <a:xfrm rot="5400000">
                    <a:off x="4998449" y="4022592"/>
                    <a:ext cx="168083" cy="185503"/>
                    <a:chOff x="1942127" y="3167298"/>
                    <a:chExt cx="224112" cy="186568"/>
                  </a:xfrm>
                </p:grpSpPr>
                <p:sp>
                  <p:nvSpPr>
                    <p:cNvPr id="186" name="Line 17"/>
                    <p:cNvSpPr>
                      <a:spLocks noChangeShapeType="1"/>
                    </p:cNvSpPr>
                    <p:nvPr/>
                  </p:nvSpPr>
                  <p:spPr bwMode="auto">
                    <a:xfrm rot="5400000">
                      <a:off x="1906776" y="3206459"/>
                      <a:ext cx="182758" cy="11205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87" name="Line 17"/>
                    <p:cNvSpPr>
                      <a:spLocks noChangeShapeType="1"/>
                    </p:cNvSpPr>
                    <p:nvPr/>
                  </p:nvSpPr>
                  <p:spPr bwMode="auto">
                    <a:xfrm rot="16200000" flipH="1">
                      <a:off x="2018832" y="3202649"/>
                      <a:ext cx="182758" cy="11205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grpSp>
            </p:grpSp>
            <p:sp>
              <p:nvSpPr>
                <p:cNvPr id="177" name="TextBox 161"/>
                <p:cNvSpPr txBox="1">
                  <a:spLocks noChangeArrowheads="1"/>
                </p:cNvSpPr>
                <p:nvPr/>
              </p:nvSpPr>
              <p:spPr bwMode="auto">
                <a:xfrm>
                  <a:off x="5272868" y="2660668"/>
                  <a:ext cx="3225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800" b="1" dirty="0">
                      <a:solidFill>
                        <a:srgbClr val="000000"/>
                      </a:solidFill>
                    </a:rPr>
                    <a:t>Q4</a:t>
                  </a:r>
                </a:p>
              </p:txBody>
            </p:sp>
            <p:grpSp>
              <p:nvGrpSpPr>
                <p:cNvPr id="178" name="Group 196"/>
                <p:cNvGrpSpPr/>
                <p:nvPr/>
              </p:nvGrpSpPr>
              <p:grpSpPr>
                <a:xfrm>
                  <a:off x="5996751" y="2667492"/>
                  <a:ext cx="254397" cy="439579"/>
                  <a:chOff x="4979987" y="3710382"/>
                  <a:chExt cx="373909" cy="556818"/>
                </a:xfrm>
              </p:grpSpPr>
              <p:sp>
                <p:nvSpPr>
                  <p:cNvPr id="180" name="Rectangle 179"/>
                  <p:cNvSpPr/>
                  <p:nvPr/>
                </p:nvSpPr>
                <p:spPr bwMode="auto">
                  <a:xfrm>
                    <a:off x="4979987" y="3710382"/>
                    <a:ext cx="373909" cy="556818"/>
                  </a:xfrm>
                  <a:prstGeom prst="rect">
                    <a:avLst/>
                  </a:prstGeom>
                  <a:solidFill>
                    <a:srgbClr val="FF99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grpSp>
                <p:nvGrpSpPr>
                  <p:cNvPr id="181" name="Group 199"/>
                  <p:cNvGrpSpPr/>
                  <p:nvPr/>
                </p:nvGrpSpPr>
                <p:grpSpPr>
                  <a:xfrm rot="5400000">
                    <a:off x="4998449" y="4022592"/>
                    <a:ext cx="168083" cy="185503"/>
                    <a:chOff x="1942127" y="3167298"/>
                    <a:chExt cx="224112" cy="186568"/>
                  </a:xfrm>
                </p:grpSpPr>
                <p:sp>
                  <p:nvSpPr>
                    <p:cNvPr id="182" name="Line 17"/>
                    <p:cNvSpPr>
                      <a:spLocks noChangeShapeType="1"/>
                    </p:cNvSpPr>
                    <p:nvPr/>
                  </p:nvSpPr>
                  <p:spPr bwMode="auto">
                    <a:xfrm rot="5400000">
                      <a:off x="1906776" y="3206459"/>
                      <a:ext cx="182758" cy="11205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83" name="Line 17"/>
                    <p:cNvSpPr>
                      <a:spLocks noChangeShapeType="1"/>
                    </p:cNvSpPr>
                    <p:nvPr/>
                  </p:nvSpPr>
                  <p:spPr bwMode="auto">
                    <a:xfrm rot="16200000" flipH="1">
                      <a:off x="2018832" y="3202649"/>
                      <a:ext cx="182758" cy="11205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grpSp>
            </p:grpSp>
            <p:sp>
              <p:nvSpPr>
                <p:cNvPr id="179" name="TextBox 161"/>
                <p:cNvSpPr txBox="1">
                  <a:spLocks noChangeArrowheads="1"/>
                </p:cNvSpPr>
                <p:nvPr/>
              </p:nvSpPr>
              <p:spPr bwMode="auto">
                <a:xfrm>
                  <a:off x="5908754" y="2660668"/>
                  <a:ext cx="4379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800" b="1" dirty="0">
                      <a:solidFill>
                        <a:srgbClr val="000000"/>
                      </a:solidFill>
                    </a:rPr>
                    <a:t>Q128</a:t>
                  </a:r>
                </a:p>
              </p:txBody>
            </p:sp>
          </p:grpSp>
          <p:grpSp>
            <p:nvGrpSpPr>
              <p:cNvPr id="31" name="Group 52"/>
              <p:cNvGrpSpPr/>
              <p:nvPr/>
            </p:nvGrpSpPr>
            <p:grpSpPr>
              <a:xfrm>
                <a:off x="3837642" y="3850308"/>
                <a:ext cx="581958" cy="1102692"/>
                <a:chOff x="7129046" y="2501148"/>
                <a:chExt cx="581958" cy="1102692"/>
              </a:xfrm>
            </p:grpSpPr>
            <p:sp>
              <p:nvSpPr>
                <p:cNvPr id="84" name="Oval 65"/>
                <p:cNvSpPr>
                  <a:spLocks noChangeArrowheads="1"/>
                </p:cNvSpPr>
                <p:nvPr/>
              </p:nvSpPr>
              <p:spPr bwMode="auto">
                <a:xfrm flipV="1">
                  <a:off x="7384121" y="3347600"/>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85" name="Line 43"/>
                <p:cNvSpPr>
                  <a:spLocks noChangeShapeType="1"/>
                </p:cNvSpPr>
                <p:nvPr/>
              </p:nvSpPr>
              <p:spPr bwMode="auto">
                <a:xfrm flipH="1">
                  <a:off x="7416663" y="3020362"/>
                  <a:ext cx="6069" cy="323296"/>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86" name="TextBox 161"/>
                <p:cNvSpPr txBox="1">
                  <a:spLocks noChangeArrowheads="1"/>
                </p:cNvSpPr>
                <p:nvPr/>
              </p:nvSpPr>
              <p:spPr bwMode="auto">
                <a:xfrm>
                  <a:off x="7205366" y="3373008"/>
                  <a:ext cx="43473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Bin2</a:t>
                  </a:r>
                </a:p>
              </p:txBody>
            </p:sp>
            <p:sp>
              <p:nvSpPr>
                <p:cNvPr id="87" name="Oval 65"/>
                <p:cNvSpPr>
                  <a:spLocks noChangeArrowheads="1"/>
                </p:cNvSpPr>
                <p:nvPr/>
              </p:nvSpPr>
              <p:spPr bwMode="auto">
                <a:xfrm flipV="1">
                  <a:off x="7490134" y="2702944"/>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88" name="Line 43"/>
                <p:cNvSpPr>
                  <a:spLocks noChangeShapeType="1"/>
                </p:cNvSpPr>
                <p:nvPr/>
              </p:nvSpPr>
              <p:spPr bwMode="auto">
                <a:xfrm>
                  <a:off x="7522677" y="2735526"/>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89" name="TextBox 161"/>
                <p:cNvSpPr txBox="1">
                  <a:spLocks noChangeArrowheads="1"/>
                </p:cNvSpPr>
                <p:nvPr/>
              </p:nvSpPr>
              <p:spPr bwMode="auto">
                <a:xfrm>
                  <a:off x="7372450" y="2501148"/>
                  <a:ext cx="3385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Q2</a:t>
                  </a:r>
                </a:p>
              </p:txBody>
            </p:sp>
            <p:sp>
              <p:nvSpPr>
                <p:cNvPr id="90" name="Oval 65"/>
                <p:cNvSpPr>
                  <a:spLocks noChangeArrowheads="1"/>
                </p:cNvSpPr>
                <p:nvPr/>
              </p:nvSpPr>
              <p:spPr bwMode="auto">
                <a:xfrm flipV="1">
                  <a:off x="7291704" y="2702944"/>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91" name="Line 43"/>
                <p:cNvSpPr>
                  <a:spLocks noChangeShapeType="1"/>
                </p:cNvSpPr>
                <p:nvPr/>
              </p:nvSpPr>
              <p:spPr bwMode="auto">
                <a:xfrm>
                  <a:off x="7324247" y="2744622"/>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92" name="TextBox 161"/>
                <p:cNvSpPr txBox="1">
                  <a:spLocks noChangeArrowheads="1"/>
                </p:cNvSpPr>
                <p:nvPr/>
              </p:nvSpPr>
              <p:spPr bwMode="auto">
                <a:xfrm>
                  <a:off x="7129046" y="2501148"/>
                  <a:ext cx="3385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Q1</a:t>
                  </a:r>
                </a:p>
              </p:txBody>
            </p:sp>
            <p:sp>
              <p:nvSpPr>
                <p:cNvPr id="93" name="AutoShape 13"/>
                <p:cNvSpPr>
                  <a:spLocks noChangeArrowheads="1"/>
                </p:cNvSpPr>
                <p:nvPr/>
              </p:nvSpPr>
              <p:spPr bwMode="auto">
                <a:xfrm rot="10800000">
                  <a:off x="7239000" y="2966288"/>
                  <a:ext cx="355329" cy="281565"/>
                </a:xfrm>
                <a:custGeom>
                  <a:avLst/>
                  <a:gdLst>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Lst>
                  <a:ahLst/>
                  <a:cxnLst>
                    <a:cxn ang="0">
                      <a:pos x="connsiteX0" y="connsiteY0"/>
                    </a:cxn>
                    <a:cxn ang="0">
                      <a:pos x="connsiteX1" y="connsiteY1"/>
                    </a:cxn>
                    <a:cxn ang="0">
                      <a:pos x="connsiteX2" y="connsiteY2"/>
                    </a:cxn>
                    <a:cxn ang="0">
                      <a:pos x="connsiteX3" y="connsiteY3"/>
                    </a:cxn>
                  </a:cxnLst>
                  <a:rect l="l" t="t" r="r" b="b"/>
                  <a:pathLst>
                    <a:path w="946292" h="891718">
                      <a:moveTo>
                        <a:pt x="0" y="891718"/>
                      </a:moveTo>
                      <a:cubicBezTo>
                        <a:pt x="3617" y="563708"/>
                        <a:pt x="117538" y="3812"/>
                        <a:pt x="473146" y="0"/>
                      </a:cubicBezTo>
                      <a:cubicBezTo>
                        <a:pt x="808282" y="3812"/>
                        <a:pt x="937176" y="548323"/>
                        <a:pt x="946292" y="891718"/>
                      </a:cubicBezTo>
                      <a:lnTo>
                        <a:pt x="0" y="891718"/>
                      </a:lnTo>
                      <a:close/>
                    </a:path>
                  </a:pathLst>
                </a:custGeom>
                <a:solidFill>
                  <a:srgbClr val="0070C0"/>
                </a:solidFill>
                <a:ln>
                  <a:noFill/>
                </a:ln>
                <a:extLst/>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FFC000"/>
                    </a:solidFill>
                  </a:endParaRPr>
                </a:p>
              </p:txBody>
            </p:sp>
            <p:sp>
              <p:nvSpPr>
                <p:cNvPr id="94" name="Oval 112"/>
                <p:cNvSpPr/>
                <p:nvPr/>
              </p:nvSpPr>
              <p:spPr>
                <a:xfrm>
                  <a:off x="7281158" y="2858520"/>
                  <a:ext cx="96902" cy="10671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grpSp>
            <p:nvGrpSpPr>
              <p:cNvPr id="33" name="Group 53"/>
              <p:cNvGrpSpPr/>
              <p:nvPr/>
            </p:nvGrpSpPr>
            <p:grpSpPr>
              <a:xfrm>
                <a:off x="4311672" y="3850308"/>
                <a:ext cx="581958" cy="1102692"/>
                <a:chOff x="7129046" y="2501148"/>
                <a:chExt cx="581958" cy="1102692"/>
              </a:xfrm>
            </p:grpSpPr>
            <p:sp>
              <p:nvSpPr>
                <p:cNvPr id="73" name="Oval 65"/>
                <p:cNvSpPr>
                  <a:spLocks noChangeArrowheads="1"/>
                </p:cNvSpPr>
                <p:nvPr/>
              </p:nvSpPr>
              <p:spPr bwMode="auto">
                <a:xfrm flipV="1">
                  <a:off x="7384121" y="3347600"/>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74" name="Line 43"/>
                <p:cNvSpPr>
                  <a:spLocks noChangeShapeType="1"/>
                </p:cNvSpPr>
                <p:nvPr/>
              </p:nvSpPr>
              <p:spPr bwMode="auto">
                <a:xfrm flipH="1">
                  <a:off x="7416663" y="3020362"/>
                  <a:ext cx="6069" cy="323296"/>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75" name="TextBox 161"/>
                <p:cNvSpPr txBox="1">
                  <a:spLocks noChangeArrowheads="1"/>
                </p:cNvSpPr>
                <p:nvPr/>
              </p:nvSpPr>
              <p:spPr bwMode="auto">
                <a:xfrm>
                  <a:off x="7205366" y="3373008"/>
                  <a:ext cx="43473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Bin3</a:t>
                  </a:r>
                </a:p>
              </p:txBody>
            </p:sp>
            <p:sp>
              <p:nvSpPr>
                <p:cNvPr id="76" name="Oval 65"/>
                <p:cNvSpPr>
                  <a:spLocks noChangeArrowheads="1"/>
                </p:cNvSpPr>
                <p:nvPr/>
              </p:nvSpPr>
              <p:spPr bwMode="auto">
                <a:xfrm flipV="1">
                  <a:off x="7490134" y="2702944"/>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77" name="Line 43"/>
                <p:cNvSpPr>
                  <a:spLocks noChangeShapeType="1"/>
                </p:cNvSpPr>
                <p:nvPr/>
              </p:nvSpPr>
              <p:spPr bwMode="auto">
                <a:xfrm>
                  <a:off x="7522677" y="2735526"/>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78" name="TextBox 161"/>
                <p:cNvSpPr txBox="1">
                  <a:spLocks noChangeArrowheads="1"/>
                </p:cNvSpPr>
                <p:nvPr/>
              </p:nvSpPr>
              <p:spPr bwMode="auto">
                <a:xfrm>
                  <a:off x="7372450" y="2501148"/>
                  <a:ext cx="3385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Q3</a:t>
                  </a:r>
                </a:p>
              </p:txBody>
            </p:sp>
            <p:sp>
              <p:nvSpPr>
                <p:cNvPr id="79" name="Oval 65"/>
                <p:cNvSpPr>
                  <a:spLocks noChangeArrowheads="1"/>
                </p:cNvSpPr>
                <p:nvPr/>
              </p:nvSpPr>
              <p:spPr bwMode="auto">
                <a:xfrm flipV="1">
                  <a:off x="7291704" y="2702944"/>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80" name="Line 43"/>
                <p:cNvSpPr>
                  <a:spLocks noChangeShapeType="1"/>
                </p:cNvSpPr>
                <p:nvPr/>
              </p:nvSpPr>
              <p:spPr bwMode="auto">
                <a:xfrm>
                  <a:off x="7324247" y="2744622"/>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81" name="TextBox 161"/>
                <p:cNvSpPr txBox="1">
                  <a:spLocks noChangeArrowheads="1"/>
                </p:cNvSpPr>
                <p:nvPr/>
              </p:nvSpPr>
              <p:spPr bwMode="auto">
                <a:xfrm>
                  <a:off x="7129046" y="2501148"/>
                  <a:ext cx="3385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Q2</a:t>
                  </a:r>
                </a:p>
              </p:txBody>
            </p:sp>
            <p:sp>
              <p:nvSpPr>
                <p:cNvPr id="82" name="AutoShape 13"/>
                <p:cNvSpPr>
                  <a:spLocks noChangeArrowheads="1"/>
                </p:cNvSpPr>
                <p:nvPr/>
              </p:nvSpPr>
              <p:spPr bwMode="auto">
                <a:xfrm rot="10800000">
                  <a:off x="7239000" y="2966288"/>
                  <a:ext cx="355329" cy="281565"/>
                </a:xfrm>
                <a:custGeom>
                  <a:avLst/>
                  <a:gdLst>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Lst>
                  <a:ahLst/>
                  <a:cxnLst>
                    <a:cxn ang="0">
                      <a:pos x="connsiteX0" y="connsiteY0"/>
                    </a:cxn>
                    <a:cxn ang="0">
                      <a:pos x="connsiteX1" y="connsiteY1"/>
                    </a:cxn>
                    <a:cxn ang="0">
                      <a:pos x="connsiteX2" y="connsiteY2"/>
                    </a:cxn>
                    <a:cxn ang="0">
                      <a:pos x="connsiteX3" y="connsiteY3"/>
                    </a:cxn>
                  </a:cxnLst>
                  <a:rect l="l" t="t" r="r" b="b"/>
                  <a:pathLst>
                    <a:path w="946292" h="891718">
                      <a:moveTo>
                        <a:pt x="0" y="891718"/>
                      </a:moveTo>
                      <a:cubicBezTo>
                        <a:pt x="3617" y="563708"/>
                        <a:pt x="117538" y="3812"/>
                        <a:pt x="473146" y="0"/>
                      </a:cubicBezTo>
                      <a:cubicBezTo>
                        <a:pt x="808282" y="3812"/>
                        <a:pt x="937176" y="548323"/>
                        <a:pt x="946292" y="891718"/>
                      </a:cubicBezTo>
                      <a:lnTo>
                        <a:pt x="0" y="891718"/>
                      </a:lnTo>
                      <a:close/>
                    </a:path>
                  </a:pathLst>
                </a:custGeom>
                <a:solidFill>
                  <a:srgbClr val="0070C0"/>
                </a:solidFill>
                <a:ln>
                  <a:noFill/>
                </a:ln>
                <a:extLst/>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FFC000"/>
                    </a:solidFill>
                  </a:endParaRPr>
                </a:p>
              </p:txBody>
            </p:sp>
            <p:sp>
              <p:nvSpPr>
                <p:cNvPr id="83" name="Oval 101"/>
                <p:cNvSpPr/>
                <p:nvPr/>
              </p:nvSpPr>
              <p:spPr>
                <a:xfrm>
                  <a:off x="7281158" y="2858520"/>
                  <a:ext cx="96902" cy="10671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grpSp>
            <p:nvGrpSpPr>
              <p:cNvPr id="35" name="Group 54"/>
              <p:cNvGrpSpPr/>
              <p:nvPr/>
            </p:nvGrpSpPr>
            <p:grpSpPr>
              <a:xfrm>
                <a:off x="4785702" y="3850308"/>
                <a:ext cx="581958" cy="1102692"/>
                <a:chOff x="7129046" y="2501148"/>
                <a:chExt cx="581958" cy="1102692"/>
              </a:xfrm>
            </p:grpSpPr>
            <p:sp>
              <p:nvSpPr>
                <p:cNvPr id="62" name="Oval 65"/>
                <p:cNvSpPr>
                  <a:spLocks noChangeArrowheads="1"/>
                </p:cNvSpPr>
                <p:nvPr/>
              </p:nvSpPr>
              <p:spPr bwMode="auto">
                <a:xfrm flipV="1">
                  <a:off x="7384121" y="3347600"/>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63" name="Line 43"/>
                <p:cNvSpPr>
                  <a:spLocks noChangeShapeType="1"/>
                </p:cNvSpPr>
                <p:nvPr/>
              </p:nvSpPr>
              <p:spPr bwMode="auto">
                <a:xfrm flipH="1">
                  <a:off x="7416663" y="3020362"/>
                  <a:ext cx="6069" cy="323296"/>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64" name="TextBox 161"/>
                <p:cNvSpPr txBox="1">
                  <a:spLocks noChangeArrowheads="1"/>
                </p:cNvSpPr>
                <p:nvPr/>
              </p:nvSpPr>
              <p:spPr bwMode="auto">
                <a:xfrm>
                  <a:off x="7205366" y="3373008"/>
                  <a:ext cx="43473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Bin4</a:t>
                  </a:r>
                </a:p>
              </p:txBody>
            </p:sp>
            <p:sp>
              <p:nvSpPr>
                <p:cNvPr id="65" name="Oval 65"/>
                <p:cNvSpPr>
                  <a:spLocks noChangeArrowheads="1"/>
                </p:cNvSpPr>
                <p:nvPr/>
              </p:nvSpPr>
              <p:spPr bwMode="auto">
                <a:xfrm flipV="1">
                  <a:off x="7490134" y="2702944"/>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66" name="Line 43"/>
                <p:cNvSpPr>
                  <a:spLocks noChangeShapeType="1"/>
                </p:cNvSpPr>
                <p:nvPr/>
              </p:nvSpPr>
              <p:spPr bwMode="auto">
                <a:xfrm>
                  <a:off x="7522677" y="2735526"/>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67" name="TextBox 161"/>
                <p:cNvSpPr txBox="1">
                  <a:spLocks noChangeArrowheads="1"/>
                </p:cNvSpPr>
                <p:nvPr/>
              </p:nvSpPr>
              <p:spPr bwMode="auto">
                <a:xfrm>
                  <a:off x="7372450" y="2501148"/>
                  <a:ext cx="3385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Q4</a:t>
                  </a:r>
                </a:p>
              </p:txBody>
            </p:sp>
            <p:sp>
              <p:nvSpPr>
                <p:cNvPr id="68" name="Oval 65"/>
                <p:cNvSpPr>
                  <a:spLocks noChangeArrowheads="1"/>
                </p:cNvSpPr>
                <p:nvPr/>
              </p:nvSpPr>
              <p:spPr bwMode="auto">
                <a:xfrm flipV="1">
                  <a:off x="7291704" y="2702944"/>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69" name="Line 43"/>
                <p:cNvSpPr>
                  <a:spLocks noChangeShapeType="1"/>
                </p:cNvSpPr>
                <p:nvPr/>
              </p:nvSpPr>
              <p:spPr bwMode="auto">
                <a:xfrm>
                  <a:off x="7324247" y="2744622"/>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70" name="TextBox 161"/>
                <p:cNvSpPr txBox="1">
                  <a:spLocks noChangeArrowheads="1"/>
                </p:cNvSpPr>
                <p:nvPr/>
              </p:nvSpPr>
              <p:spPr bwMode="auto">
                <a:xfrm>
                  <a:off x="7129046" y="2501148"/>
                  <a:ext cx="3385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Q3</a:t>
                  </a:r>
                </a:p>
              </p:txBody>
            </p:sp>
            <p:sp>
              <p:nvSpPr>
                <p:cNvPr id="71" name="AutoShape 13"/>
                <p:cNvSpPr>
                  <a:spLocks noChangeArrowheads="1"/>
                </p:cNvSpPr>
                <p:nvPr/>
              </p:nvSpPr>
              <p:spPr bwMode="auto">
                <a:xfrm rot="10800000">
                  <a:off x="7239000" y="2966288"/>
                  <a:ext cx="355329" cy="281565"/>
                </a:xfrm>
                <a:custGeom>
                  <a:avLst/>
                  <a:gdLst>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Lst>
                  <a:ahLst/>
                  <a:cxnLst>
                    <a:cxn ang="0">
                      <a:pos x="connsiteX0" y="connsiteY0"/>
                    </a:cxn>
                    <a:cxn ang="0">
                      <a:pos x="connsiteX1" y="connsiteY1"/>
                    </a:cxn>
                    <a:cxn ang="0">
                      <a:pos x="connsiteX2" y="connsiteY2"/>
                    </a:cxn>
                    <a:cxn ang="0">
                      <a:pos x="connsiteX3" y="connsiteY3"/>
                    </a:cxn>
                  </a:cxnLst>
                  <a:rect l="l" t="t" r="r" b="b"/>
                  <a:pathLst>
                    <a:path w="946292" h="891718">
                      <a:moveTo>
                        <a:pt x="0" y="891718"/>
                      </a:moveTo>
                      <a:cubicBezTo>
                        <a:pt x="3617" y="563708"/>
                        <a:pt x="117538" y="3812"/>
                        <a:pt x="473146" y="0"/>
                      </a:cubicBezTo>
                      <a:cubicBezTo>
                        <a:pt x="808282" y="3812"/>
                        <a:pt x="937176" y="548323"/>
                        <a:pt x="946292" y="891718"/>
                      </a:cubicBezTo>
                      <a:lnTo>
                        <a:pt x="0" y="891718"/>
                      </a:lnTo>
                      <a:close/>
                    </a:path>
                  </a:pathLst>
                </a:custGeom>
                <a:solidFill>
                  <a:srgbClr val="0070C0"/>
                </a:solidFill>
                <a:ln>
                  <a:noFill/>
                </a:ln>
                <a:extLst/>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FFC000"/>
                    </a:solidFill>
                  </a:endParaRPr>
                </a:p>
              </p:txBody>
            </p:sp>
            <p:sp>
              <p:nvSpPr>
                <p:cNvPr id="72" name="Oval 90"/>
                <p:cNvSpPr/>
                <p:nvPr/>
              </p:nvSpPr>
              <p:spPr>
                <a:xfrm>
                  <a:off x="7281158" y="2858520"/>
                  <a:ext cx="96902" cy="10671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grpSp>
            <p:nvGrpSpPr>
              <p:cNvPr id="36" name="Group 55"/>
              <p:cNvGrpSpPr/>
              <p:nvPr/>
            </p:nvGrpSpPr>
            <p:grpSpPr>
              <a:xfrm>
                <a:off x="5451554" y="3850308"/>
                <a:ext cx="772686" cy="1102692"/>
                <a:chOff x="7066558" y="2501148"/>
                <a:chExt cx="772686" cy="1102692"/>
              </a:xfrm>
            </p:grpSpPr>
            <p:sp>
              <p:nvSpPr>
                <p:cNvPr id="51" name="Oval 65"/>
                <p:cNvSpPr>
                  <a:spLocks noChangeArrowheads="1"/>
                </p:cNvSpPr>
                <p:nvPr/>
              </p:nvSpPr>
              <p:spPr bwMode="auto">
                <a:xfrm flipV="1">
                  <a:off x="7384121" y="3347600"/>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52" name="Line 43"/>
                <p:cNvSpPr>
                  <a:spLocks noChangeShapeType="1"/>
                </p:cNvSpPr>
                <p:nvPr/>
              </p:nvSpPr>
              <p:spPr bwMode="auto">
                <a:xfrm flipH="1">
                  <a:off x="7416663" y="3020362"/>
                  <a:ext cx="6069" cy="323296"/>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53" name="TextBox 161"/>
                <p:cNvSpPr txBox="1">
                  <a:spLocks noChangeArrowheads="1"/>
                </p:cNvSpPr>
                <p:nvPr/>
              </p:nvSpPr>
              <p:spPr bwMode="auto">
                <a:xfrm>
                  <a:off x="7205366" y="3373008"/>
                  <a:ext cx="5629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Bin128</a:t>
                  </a:r>
                </a:p>
              </p:txBody>
            </p:sp>
            <p:sp>
              <p:nvSpPr>
                <p:cNvPr id="54" name="Oval 65"/>
                <p:cNvSpPr>
                  <a:spLocks noChangeArrowheads="1"/>
                </p:cNvSpPr>
                <p:nvPr/>
              </p:nvSpPr>
              <p:spPr bwMode="auto">
                <a:xfrm flipV="1">
                  <a:off x="7490134" y="2702944"/>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55" name="Line 43"/>
                <p:cNvSpPr>
                  <a:spLocks noChangeShapeType="1"/>
                </p:cNvSpPr>
                <p:nvPr/>
              </p:nvSpPr>
              <p:spPr bwMode="auto">
                <a:xfrm>
                  <a:off x="7522677" y="2735526"/>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56" name="TextBox 161"/>
                <p:cNvSpPr txBox="1">
                  <a:spLocks noChangeArrowheads="1"/>
                </p:cNvSpPr>
                <p:nvPr/>
              </p:nvSpPr>
              <p:spPr bwMode="auto">
                <a:xfrm>
                  <a:off x="7372450" y="2501148"/>
                  <a:ext cx="4667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Q128</a:t>
                  </a:r>
                </a:p>
              </p:txBody>
            </p:sp>
            <p:sp>
              <p:nvSpPr>
                <p:cNvPr id="57" name="Oval 65"/>
                <p:cNvSpPr>
                  <a:spLocks noChangeArrowheads="1"/>
                </p:cNvSpPr>
                <p:nvPr/>
              </p:nvSpPr>
              <p:spPr bwMode="auto">
                <a:xfrm flipV="1">
                  <a:off x="7291704" y="2702944"/>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58" name="Line 43"/>
                <p:cNvSpPr>
                  <a:spLocks noChangeShapeType="1"/>
                </p:cNvSpPr>
                <p:nvPr/>
              </p:nvSpPr>
              <p:spPr bwMode="auto">
                <a:xfrm>
                  <a:off x="7324247" y="2744622"/>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59" name="TextBox 161"/>
                <p:cNvSpPr txBox="1">
                  <a:spLocks noChangeArrowheads="1"/>
                </p:cNvSpPr>
                <p:nvPr/>
              </p:nvSpPr>
              <p:spPr bwMode="auto">
                <a:xfrm>
                  <a:off x="7066558" y="2501148"/>
                  <a:ext cx="4667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Q128</a:t>
                  </a:r>
                </a:p>
              </p:txBody>
            </p:sp>
            <p:sp>
              <p:nvSpPr>
                <p:cNvPr id="60" name="AutoShape 13"/>
                <p:cNvSpPr>
                  <a:spLocks noChangeArrowheads="1"/>
                </p:cNvSpPr>
                <p:nvPr/>
              </p:nvSpPr>
              <p:spPr bwMode="auto">
                <a:xfrm rot="10800000">
                  <a:off x="7239000" y="2966288"/>
                  <a:ext cx="355329" cy="281565"/>
                </a:xfrm>
                <a:custGeom>
                  <a:avLst/>
                  <a:gdLst>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Lst>
                  <a:ahLst/>
                  <a:cxnLst>
                    <a:cxn ang="0">
                      <a:pos x="connsiteX0" y="connsiteY0"/>
                    </a:cxn>
                    <a:cxn ang="0">
                      <a:pos x="connsiteX1" y="connsiteY1"/>
                    </a:cxn>
                    <a:cxn ang="0">
                      <a:pos x="connsiteX2" y="connsiteY2"/>
                    </a:cxn>
                    <a:cxn ang="0">
                      <a:pos x="connsiteX3" y="connsiteY3"/>
                    </a:cxn>
                  </a:cxnLst>
                  <a:rect l="l" t="t" r="r" b="b"/>
                  <a:pathLst>
                    <a:path w="946292" h="891718">
                      <a:moveTo>
                        <a:pt x="0" y="891718"/>
                      </a:moveTo>
                      <a:cubicBezTo>
                        <a:pt x="3617" y="563708"/>
                        <a:pt x="117538" y="3812"/>
                        <a:pt x="473146" y="0"/>
                      </a:cubicBezTo>
                      <a:cubicBezTo>
                        <a:pt x="808282" y="3812"/>
                        <a:pt x="937176" y="548323"/>
                        <a:pt x="946292" y="891718"/>
                      </a:cubicBezTo>
                      <a:lnTo>
                        <a:pt x="0" y="891718"/>
                      </a:lnTo>
                      <a:close/>
                    </a:path>
                  </a:pathLst>
                </a:custGeom>
                <a:solidFill>
                  <a:srgbClr val="0070C0"/>
                </a:solidFill>
                <a:ln>
                  <a:noFill/>
                </a:ln>
                <a:extLst/>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FFC000"/>
                    </a:solidFill>
                  </a:endParaRPr>
                </a:p>
              </p:txBody>
            </p:sp>
            <p:sp>
              <p:nvSpPr>
                <p:cNvPr id="61" name="Oval 79"/>
                <p:cNvSpPr/>
                <p:nvPr/>
              </p:nvSpPr>
              <p:spPr>
                <a:xfrm>
                  <a:off x="7281158" y="2858520"/>
                  <a:ext cx="96902" cy="10671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grpSp>
            <p:nvGrpSpPr>
              <p:cNvPr id="37" name="Group 56"/>
              <p:cNvGrpSpPr/>
              <p:nvPr/>
            </p:nvGrpSpPr>
            <p:grpSpPr>
              <a:xfrm>
                <a:off x="3445830" y="3850308"/>
                <a:ext cx="510960" cy="1102692"/>
                <a:chOff x="7200044" y="2501148"/>
                <a:chExt cx="510960" cy="1102692"/>
              </a:xfrm>
            </p:grpSpPr>
            <p:sp>
              <p:nvSpPr>
                <p:cNvPr id="39" name="Oval 65"/>
                <p:cNvSpPr>
                  <a:spLocks noChangeArrowheads="1"/>
                </p:cNvSpPr>
                <p:nvPr/>
              </p:nvSpPr>
              <p:spPr bwMode="auto">
                <a:xfrm flipV="1">
                  <a:off x="7384121" y="3347600"/>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40" name="Line 43"/>
                <p:cNvSpPr>
                  <a:spLocks noChangeShapeType="1"/>
                </p:cNvSpPr>
                <p:nvPr/>
              </p:nvSpPr>
              <p:spPr bwMode="auto">
                <a:xfrm flipH="1">
                  <a:off x="7416663" y="3020362"/>
                  <a:ext cx="6069" cy="323296"/>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42" name="TextBox 161"/>
                <p:cNvSpPr txBox="1">
                  <a:spLocks noChangeArrowheads="1"/>
                </p:cNvSpPr>
                <p:nvPr/>
              </p:nvSpPr>
              <p:spPr bwMode="auto">
                <a:xfrm>
                  <a:off x="7205366" y="3373008"/>
                  <a:ext cx="43473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Bin1</a:t>
                  </a:r>
                </a:p>
              </p:txBody>
            </p:sp>
            <p:sp>
              <p:nvSpPr>
                <p:cNvPr id="43" name="Oval 65"/>
                <p:cNvSpPr>
                  <a:spLocks noChangeArrowheads="1"/>
                </p:cNvSpPr>
                <p:nvPr/>
              </p:nvSpPr>
              <p:spPr bwMode="auto">
                <a:xfrm flipV="1">
                  <a:off x="7490134" y="2702944"/>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44" name="Line 43"/>
                <p:cNvSpPr>
                  <a:spLocks noChangeShapeType="1"/>
                </p:cNvSpPr>
                <p:nvPr/>
              </p:nvSpPr>
              <p:spPr bwMode="auto">
                <a:xfrm>
                  <a:off x="7522677" y="2735526"/>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45" name="TextBox 161"/>
                <p:cNvSpPr txBox="1">
                  <a:spLocks noChangeArrowheads="1"/>
                </p:cNvSpPr>
                <p:nvPr/>
              </p:nvSpPr>
              <p:spPr bwMode="auto">
                <a:xfrm>
                  <a:off x="7372450" y="2501148"/>
                  <a:ext cx="3385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Q1</a:t>
                  </a:r>
                </a:p>
              </p:txBody>
            </p:sp>
            <p:sp>
              <p:nvSpPr>
                <p:cNvPr id="46" name="Oval 65"/>
                <p:cNvSpPr>
                  <a:spLocks noChangeArrowheads="1"/>
                </p:cNvSpPr>
                <p:nvPr/>
              </p:nvSpPr>
              <p:spPr bwMode="auto">
                <a:xfrm flipV="1">
                  <a:off x="7291704" y="2702944"/>
                  <a:ext cx="65087" cy="57150"/>
                </a:xfrm>
                <a:prstGeom prst="ellipse">
                  <a:avLst/>
                </a:prstGeom>
                <a:solidFill>
                  <a:srgbClr val="000000"/>
                </a:solidFill>
                <a:ln w="28440">
                  <a:solidFill>
                    <a:srgbClr val="000000"/>
                  </a:solidFill>
                  <a:miter lim="800000"/>
                  <a:headEnd/>
                  <a:tailEnd/>
                </a:ln>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000000"/>
                    </a:solidFill>
                  </a:endParaRPr>
                </a:p>
              </p:txBody>
            </p:sp>
            <p:sp>
              <p:nvSpPr>
                <p:cNvPr id="47" name="Line 43"/>
                <p:cNvSpPr>
                  <a:spLocks noChangeShapeType="1"/>
                </p:cNvSpPr>
                <p:nvPr/>
              </p:nvSpPr>
              <p:spPr bwMode="auto">
                <a:xfrm>
                  <a:off x="7324247" y="2744622"/>
                  <a:ext cx="0" cy="41369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48" name="TextBox 161"/>
                <p:cNvSpPr txBox="1">
                  <a:spLocks noChangeArrowheads="1"/>
                </p:cNvSpPr>
                <p:nvPr/>
              </p:nvSpPr>
              <p:spPr bwMode="auto">
                <a:xfrm>
                  <a:off x="7200044" y="2501148"/>
                  <a:ext cx="2487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900" b="1" dirty="0">
                      <a:solidFill>
                        <a:srgbClr val="000000"/>
                      </a:solidFill>
                    </a:rPr>
                    <a:t>0</a:t>
                  </a:r>
                </a:p>
              </p:txBody>
            </p:sp>
            <p:sp>
              <p:nvSpPr>
                <p:cNvPr id="49" name="AutoShape 13"/>
                <p:cNvSpPr>
                  <a:spLocks noChangeArrowheads="1"/>
                </p:cNvSpPr>
                <p:nvPr/>
              </p:nvSpPr>
              <p:spPr bwMode="auto">
                <a:xfrm rot="10800000">
                  <a:off x="7239000" y="2966288"/>
                  <a:ext cx="355329" cy="281565"/>
                </a:xfrm>
                <a:custGeom>
                  <a:avLst/>
                  <a:gdLst>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 name="connsiteX0" fmla="*/ 0 w 946292"/>
                    <a:gd name="connsiteY0" fmla="*/ 891718 h 891718"/>
                    <a:gd name="connsiteX1" fmla="*/ 473146 w 946292"/>
                    <a:gd name="connsiteY1" fmla="*/ 0 h 891718"/>
                    <a:gd name="connsiteX2" fmla="*/ 946292 w 946292"/>
                    <a:gd name="connsiteY2" fmla="*/ 891718 h 891718"/>
                    <a:gd name="connsiteX3" fmla="*/ 0 w 946292"/>
                    <a:gd name="connsiteY3" fmla="*/ 891718 h 891718"/>
                  </a:gdLst>
                  <a:ahLst/>
                  <a:cxnLst>
                    <a:cxn ang="0">
                      <a:pos x="connsiteX0" y="connsiteY0"/>
                    </a:cxn>
                    <a:cxn ang="0">
                      <a:pos x="connsiteX1" y="connsiteY1"/>
                    </a:cxn>
                    <a:cxn ang="0">
                      <a:pos x="connsiteX2" y="connsiteY2"/>
                    </a:cxn>
                    <a:cxn ang="0">
                      <a:pos x="connsiteX3" y="connsiteY3"/>
                    </a:cxn>
                  </a:cxnLst>
                  <a:rect l="l" t="t" r="r" b="b"/>
                  <a:pathLst>
                    <a:path w="946292" h="891718">
                      <a:moveTo>
                        <a:pt x="0" y="891718"/>
                      </a:moveTo>
                      <a:cubicBezTo>
                        <a:pt x="3617" y="563708"/>
                        <a:pt x="117538" y="3812"/>
                        <a:pt x="473146" y="0"/>
                      </a:cubicBezTo>
                      <a:cubicBezTo>
                        <a:pt x="808282" y="3812"/>
                        <a:pt x="937176" y="548323"/>
                        <a:pt x="946292" y="891718"/>
                      </a:cubicBezTo>
                      <a:lnTo>
                        <a:pt x="0" y="891718"/>
                      </a:lnTo>
                      <a:close/>
                    </a:path>
                  </a:pathLst>
                </a:custGeom>
                <a:solidFill>
                  <a:srgbClr val="0070C0"/>
                </a:solidFill>
                <a:ln>
                  <a:noFill/>
                </a:ln>
                <a:extLst/>
              </p:spPr>
              <p:txBody>
                <a:bodyPr wrap="none" anchor="ct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endParaRPr lang="en-US" altLang="en-US" sz="1800">
                    <a:solidFill>
                      <a:srgbClr val="FFC000"/>
                    </a:solidFill>
                  </a:endParaRPr>
                </a:p>
              </p:txBody>
            </p:sp>
            <p:sp>
              <p:nvSpPr>
                <p:cNvPr id="50" name="Oval 68"/>
                <p:cNvSpPr/>
                <p:nvPr/>
              </p:nvSpPr>
              <p:spPr>
                <a:xfrm>
                  <a:off x="7281158" y="2858520"/>
                  <a:ext cx="96902" cy="10671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sp>
            <p:nvSpPr>
              <p:cNvPr id="38" name="TextBox 161"/>
              <p:cNvSpPr txBox="1">
                <a:spLocks noChangeArrowheads="1"/>
              </p:cNvSpPr>
              <p:nvPr/>
            </p:nvSpPr>
            <p:spPr bwMode="auto">
              <a:xfrm>
                <a:off x="3640566" y="1630729"/>
                <a:ext cx="22974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1100" b="1" dirty="0">
                    <a:solidFill>
                      <a:srgbClr val="000000"/>
                    </a:solidFill>
                  </a:rPr>
                  <a:t>Time-to-Digital Converter (TDC)</a:t>
                </a:r>
              </a:p>
            </p:txBody>
          </p:sp>
        </p:grpSp>
        <p:sp>
          <p:nvSpPr>
            <p:cNvPr id="12" name="TextBox 142"/>
            <p:cNvSpPr txBox="1">
              <a:spLocks noChangeArrowheads="1"/>
            </p:cNvSpPr>
            <p:nvPr/>
          </p:nvSpPr>
          <p:spPr bwMode="auto">
            <a:xfrm>
              <a:off x="3429000" y="5246022"/>
              <a:ext cx="6046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1000" dirty="0">
                  <a:solidFill>
                    <a:srgbClr val="000000"/>
                  </a:solidFill>
                </a:rPr>
                <a:t>START</a:t>
              </a:r>
              <a:endParaRPr lang="en-US" altLang="en-US" sz="1000" baseline="-25000" dirty="0">
                <a:solidFill>
                  <a:srgbClr val="000000"/>
                </a:solidFill>
              </a:endParaRPr>
            </a:p>
          </p:txBody>
        </p:sp>
        <p:grpSp>
          <p:nvGrpSpPr>
            <p:cNvPr id="13" name="Group 143"/>
            <p:cNvGrpSpPr>
              <a:grpSpLocks/>
            </p:cNvGrpSpPr>
            <p:nvPr/>
          </p:nvGrpSpPr>
          <p:grpSpPr bwMode="auto">
            <a:xfrm rot="10800000">
              <a:off x="3638523" y="5132680"/>
              <a:ext cx="217551" cy="127428"/>
              <a:chOff x="9833358" y="4495800"/>
              <a:chExt cx="377442" cy="152400"/>
            </a:xfrm>
          </p:grpSpPr>
          <p:sp>
            <p:nvSpPr>
              <p:cNvPr id="22" name="Line 47"/>
              <p:cNvSpPr>
                <a:spLocks noChangeShapeType="1"/>
              </p:cNvSpPr>
              <p:nvPr/>
            </p:nvSpPr>
            <p:spPr bwMode="auto">
              <a:xfrm>
                <a:off x="9906000" y="4503616"/>
                <a:ext cx="304800" cy="0"/>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23" name="Line 47"/>
              <p:cNvSpPr>
                <a:spLocks noChangeShapeType="1"/>
              </p:cNvSpPr>
              <p:nvPr/>
            </p:nvSpPr>
            <p:spPr bwMode="auto">
              <a:xfrm>
                <a:off x="9906000" y="4644292"/>
                <a:ext cx="304800" cy="0"/>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24" name="Line 47"/>
              <p:cNvSpPr>
                <a:spLocks noChangeShapeType="1"/>
              </p:cNvSpPr>
              <p:nvPr/>
            </p:nvSpPr>
            <p:spPr bwMode="auto">
              <a:xfrm flipV="1">
                <a:off x="10206892" y="4495800"/>
                <a:ext cx="0" cy="152400"/>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25" name="Line 47"/>
              <p:cNvSpPr>
                <a:spLocks noChangeShapeType="1"/>
              </p:cNvSpPr>
              <p:nvPr/>
            </p:nvSpPr>
            <p:spPr bwMode="auto">
              <a:xfrm flipH="1" flipV="1">
                <a:off x="9833358" y="4564184"/>
                <a:ext cx="76200" cy="84016"/>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26" name="Line 47"/>
              <p:cNvSpPr>
                <a:spLocks noChangeShapeType="1"/>
              </p:cNvSpPr>
              <p:nvPr/>
            </p:nvSpPr>
            <p:spPr bwMode="auto">
              <a:xfrm flipH="1">
                <a:off x="9833358" y="4499358"/>
                <a:ext cx="76200" cy="76200"/>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grpSp>
        <p:sp>
          <p:nvSpPr>
            <p:cNvPr id="15" name="TextBox 142"/>
            <p:cNvSpPr txBox="1">
              <a:spLocks noChangeArrowheads="1"/>
            </p:cNvSpPr>
            <p:nvPr/>
          </p:nvSpPr>
          <p:spPr bwMode="auto">
            <a:xfrm>
              <a:off x="3429000" y="4112937"/>
              <a:ext cx="5325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r>
                <a:rPr lang="en-US" altLang="en-US" sz="1000" dirty="0">
                  <a:solidFill>
                    <a:srgbClr val="000000"/>
                  </a:solidFill>
                </a:rPr>
                <a:t>STOP</a:t>
              </a:r>
              <a:endParaRPr lang="en-US" altLang="en-US" sz="1000" baseline="-25000" dirty="0">
                <a:solidFill>
                  <a:srgbClr val="000000"/>
                </a:solidFill>
              </a:endParaRPr>
            </a:p>
          </p:txBody>
        </p:sp>
        <p:grpSp>
          <p:nvGrpSpPr>
            <p:cNvPr id="16" name="Group 143"/>
            <p:cNvGrpSpPr>
              <a:grpSpLocks/>
            </p:cNvGrpSpPr>
            <p:nvPr/>
          </p:nvGrpSpPr>
          <p:grpSpPr bwMode="auto">
            <a:xfrm rot="10800000">
              <a:off x="3638523" y="3999595"/>
              <a:ext cx="217551" cy="127428"/>
              <a:chOff x="9833358" y="4495800"/>
              <a:chExt cx="377442" cy="152400"/>
            </a:xfrm>
          </p:grpSpPr>
          <p:sp>
            <p:nvSpPr>
              <p:cNvPr id="17" name="Line 47"/>
              <p:cNvSpPr>
                <a:spLocks noChangeShapeType="1"/>
              </p:cNvSpPr>
              <p:nvPr/>
            </p:nvSpPr>
            <p:spPr bwMode="auto">
              <a:xfrm>
                <a:off x="9906000" y="4503616"/>
                <a:ext cx="304800" cy="0"/>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8" name="Line 47"/>
              <p:cNvSpPr>
                <a:spLocks noChangeShapeType="1"/>
              </p:cNvSpPr>
              <p:nvPr/>
            </p:nvSpPr>
            <p:spPr bwMode="auto">
              <a:xfrm>
                <a:off x="9906000" y="4644292"/>
                <a:ext cx="304800" cy="0"/>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9" name="Line 47"/>
              <p:cNvSpPr>
                <a:spLocks noChangeShapeType="1"/>
              </p:cNvSpPr>
              <p:nvPr/>
            </p:nvSpPr>
            <p:spPr bwMode="auto">
              <a:xfrm flipV="1">
                <a:off x="10206892" y="4495800"/>
                <a:ext cx="0" cy="152400"/>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20" name="Line 47"/>
              <p:cNvSpPr>
                <a:spLocks noChangeShapeType="1"/>
              </p:cNvSpPr>
              <p:nvPr/>
            </p:nvSpPr>
            <p:spPr bwMode="auto">
              <a:xfrm flipH="1" flipV="1">
                <a:off x="9833358" y="4564184"/>
                <a:ext cx="76200" cy="84016"/>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21" name="Line 47"/>
              <p:cNvSpPr>
                <a:spLocks noChangeShapeType="1"/>
              </p:cNvSpPr>
              <p:nvPr/>
            </p:nvSpPr>
            <p:spPr bwMode="auto">
              <a:xfrm flipH="1">
                <a:off x="9833358" y="4499358"/>
                <a:ext cx="76200" cy="76200"/>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grpSp>
      </p:grpSp>
      <p:sp>
        <p:nvSpPr>
          <p:cNvPr id="202" name="TextBox 7"/>
          <p:cNvSpPr txBox="1">
            <a:spLocks noChangeArrowheads="1"/>
          </p:cNvSpPr>
          <p:nvPr/>
        </p:nvSpPr>
        <p:spPr bwMode="auto">
          <a:xfrm>
            <a:off x="5567566" y="1324618"/>
            <a:ext cx="6172200" cy="338554"/>
          </a:xfrm>
          <a:prstGeom prst="rect">
            <a:avLst/>
          </a:prstGeom>
          <a:noFill/>
          <a:ln w="9525">
            <a:noFill/>
            <a:miter lim="800000"/>
            <a:headEnd/>
            <a:tailEnd/>
          </a:ln>
        </p:spPr>
        <p:txBody>
          <a:bodyPr wrap="square">
            <a:spAutoFit/>
          </a:bodyPr>
          <a:lstStyle/>
          <a:p>
            <a:pPr algn="just" fontAlgn="base">
              <a:spcBef>
                <a:spcPct val="0"/>
              </a:spcBef>
              <a:spcAft>
                <a:spcPct val="0"/>
              </a:spcAft>
            </a:pPr>
            <a:r>
              <a:rPr lang="en-US" sz="1600" b="1" dirty="0">
                <a:solidFill>
                  <a:srgbClr val="000000"/>
                </a:solidFill>
                <a:cs typeface="Arial" pitchFamily="34" charset="0"/>
              </a:rPr>
              <a:t>Simplified Block Diagram: </a:t>
            </a:r>
          </a:p>
        </p:txBody>
      </p:sp>
      <p:sp>
        <p:nvSpPr>
          <p:cNvPr id="203" name="Rectangle 202"/>
          <p:cNvSpPr/>
          <p:nvPr/>
        </p:nvSpPr>
        <p:spPr>
          <a:xfrm>
            <a:off x="5508459" y="2082403"/>
            <a:ext cx="4019340" cy="631842"/>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cxnSp>
        <p:nvCxnSpPr>
          <p:cNvPr id="204" name="Straight Arrow Connector 231"/>
          <p:cNvCxnSpPr>
            <a:stCxn id="203" idx="3"/>
          </p:cNvCxnSpPr>
          <p:nvPr/>
        </p:nvCxnSpPr>
        <p:spPr>
          <a:xfrm>
            <a:off x="9527799" y="2398324"/>
            <a:ext cx="6096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5" name="TextBox 7"/>
          <p:cNvSpPr txBox="1">
            <a:spLocks noChangeArrowheads="1"/>
          </p:cNvSpPr>
          <p:nvPr/>
        </p:nvSpPr>
        <p:spPr bwMode="auto">
          <a:xfrm>
            <a:off x="10125729" y="2132202"/>
            <a:ext cx="1961454" cy="646331"/>
          </a:xfrm>
          <a:prstGeom prst="rect">
            <a:avLst/>
          </a:prstGeom>
          <a:noFill/>
          <a:ln w="9525">
            <a:noFill/>
            <a:miter lim="800000"/>
            <a:headEnd/>
            <a:tailEnd/>
          </a:ln>
        </p:spPr>
        <p:txBody>
          <a:bodyPr wrap="square">
            <a:spAutoFit/>
          </a:bodyPr>
          <a:lstStyle/>
          <a:p>
            <a:pPr algn="just" fontAlgn="base">
              <a:spcBef>
                <a:spcPct val="0"/>
              </a:spcBef>
              <a:spcAft>
                <a:spcPct val="0"/>
              </a:spcAft>
            </a:pPr>
            <a:r>
              <a:rPr lang="en-US" sz="1200" b="1" dirty="0">
                <a:solidFill>
                  <a:srgbClr val="000000"/>
                </a:solidFill>
                <a:latin typeface="Calibri" panose="020F0502020204030204" pitchFamily="34" charset="0"/>
                <a:cs typeface="Arial" pitchFamily="34" charset="0"/>
              </a:rPr>
              <a:t>STOP</a:t>
            </a:r>
            <a:r>
              <a:rPr lang="en-US" sz="1200" dirty="0">
                <a:solidFill>
                  <a:srgbClr val="000000"/>
                </a:solidFill>
                <a:latin typeface="Calibri" panose="020F0502020204030204" pitchFamily="34" charset="0"/>
                <a:cs typeface="Arial" pitchFamily="34" charset="0"/>
              </a:rPr>
              <a:t> signal propagates </a:t>
            </a:r>
            <a:endParaRPr lang="en-US" sz="1200" dirty="0" smtClean="0">
              <a:solidFill>
                <a:srgbClr val="000000"/>
              </a:solidFill>
              <a:latin typeface="Calibri" panose="020F0502020204030204" pitchFamily="34" charset="0"/>
              <a:cs typeface="Arial" pitchFamily="34" charset="0"/>
            </a:endParaRPr>
          </a:p>
          <a:p>
            <a:pPr algn="just" fontAlgn="base">
              <a:spcBef>
                <a:spcPct val="0"/>
              </a:spcBef>
              <a:spcAft>
                <a:spcPct val="0"/>
              </a:spcAft>
            </a:pPr>
            <a:r>
              <a:rPr lang="en-US" sz="1200" dirty="0" smtClean="0">
                <a:solidFill>
                  <a:srgbClr val="000000"/>
                </a:solidFill>
                <a:latin typeface="Calibri" panose="020F0502020204030204" pitchFamily="34" charset="0"/>
                <a:cs typeface="Arial" pitchFamily="34" charset="0"/>
              </a:rPr>
              <a:t>in </a:t>
            </a:r>
            <a:r>
              <a:rPr lang="en-US" sz="1200" dirty="0">
                <a:solidFill>
                  <a:srgbClr val="000000"/>
                </a:solidFill>
                <a:latin typeface="Calibri" panose="020F0502020204030204" pitchFamily="34" charset="0"/>
                <a:cs typeface="Arial" pitchFamily="34" charset="0"/>
              </a:rPr>
              <a:t>the </a:t>
            </a:r>
            <a:r>
              <a:rPr lang="en-US" sz="1200" b="1" dirty="0">
                <a:solidFill>
                  <a:srgbClr val="000000"/>
                </a:solidFill>
                <a:latin typeface="Calibri" panose="020F0502020204030204" pitchFamily="34" charset="0"/>
                <a:cs typeface="Arial" pitchFamily="34" charset="0"/>
              </a:rPr>
              <a:t>Fast Delay Line</a:t>
            </a:r>
            <a:r>
              <a:rPr lang="en-US" sz="1200" dirty="0">
                <a:solidFill>
                  <a:srgbClr val="000000"/>
                </a:solidFill>
                <a:latin typeface="Calibri" panose="020F0502020204030204" pitchFamily="34" charset="0"/>
                <a:cs typeface="Arial" pitchFamily="34" charset="0"/>
              </a:rPr>
              <a:t> </a:t>
            </a:r>
            <a:endParaRPr lang="en-US" sz="1200" dirty="0" smtClean="0">
              <a:solidFill>
                <a:srgbClr val="000000"/>
              </a:solidFill>
              <a:latin typeface="Calibri" panose="020F0502020204030204" pitchFamily="34" charset="0"/>
              <a:cs typeface="Arial" pitchFamily="34" charset="0"/>
            </a:endParaRPr>
          </a:p>
          <a:p>
            <a:pPr algn="just" fontAlgn="base">
              <a:spcBef>
                <a:spcPct val="0"/>
              </a:spcBef>
              <a:spcAft>
                <a:spcPct val="0"/>
              </a:spcAft>
            </a:pPr>
            <a:r>
              <a:rPr lang="en-US" sz="1200" dirty="0" smtClean="0">
                <a:solidFill>
                  <a:srgbClr val="000000"/>
                </a:solidFill>
                <a:latin typeface="Calibri" panose="020F0502020204030204" pitchFamily="34" charset="0"/>
                <a:cs typeface="Arial" pitchFamily="34" charset="0"/>
              </a:rPr>
              <a:t>(</a:t>
            </a:r>
            <a:r>
              <a:rPr lang="en-US" sz="1200" dirty="0">
                <a:solidFill>
                  <a:srgbClr val="000000"/>
                </a:solidFill>
                <a:latin typeface="Calibri" panose="020F0502020204030204" pitchFamily="34" charset="0"/>
                <a:cs typeface="Arial" pitchFamily="34" charset="0"/>
              </a:rPr>
              <a:t>Delay of one cell = </a:t>
            </a:r>
            <a:r>
              <a:rPr lang="en-US" sz="1200" b="1" dirty="0">
                <a:solidFill>
                  <a:srgbClr val="000000"/>
                </a:solidFill>
                <a:latin typeface="Calibri" panose="020F0502020204030204" pitchFamily="34" charset="0"/>
                <a:cs typeface="Arial" pitchFamily="34" charset="0"/>
              </a:rPr>
              <a:t>120 </a:t>
            </a:r>
            <a:r>
              <a:rPr lang="en-US" sz="1200" b="1" dirty="0" err="1">
                <a:solidFill>
                  <a:srgbClr val="000000"/>
                </a:solidFill>
                <a:latin typeface="Calibri" panose="020F0502020204030204" pitchFamily="34" charset="0"/>
                <a:cs typeface="Arial" pitchFamily="34" charset="0"/>
              </a:rPr>
              <a:t>ps</a:t>
            </a:r>
            <a:r>
              <a:rPr lang="en-US" sz="1200" dirty="0">
                <a:solidFill>
                  <a:srgbClr val="000000"/>
                </a:solidFill>
                <a:latin typeface="Calibri" panose="020F0502020204030204" pitchFamily="34" charset="0"/>
                <a:cs typeface="Arial" pitchFamily="34" charset="0"/>
              </a:rPr>
              <a:t>) </a:t>
            </a:r>
          </a:p>
        </p:txBody>
      </p:sp>
      <p:sp>
        <p:nvSpPr>
          <p:cNvPr id="206" name="Rectangle 205"/>
          <p:cNvSpPr/>
          <p:nvPr/>
        </p:nvSpPr>
        <p:spPr>
          <a:xfrm>
            <a:off x="5508459" y="3362294"/>
            <a:ext cx="4019340" cy="611124"/>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07" name="TextBox 7"/>
          <p:cNvSpPr txBox="1">
            <a:spLocks noChangeArrowheads="1"/>
          </p:cNvSpPr>
          <p:nvPr/>
        </p:nvSpPr>
        <p:spPr bwMode="auto">
          <a:xfrm>
            <a:off x="10217007" y="3402034"/>
            <a:ext cx="1947097" cy="646331"/>
          </a:xfrm>
          <a:prstGeom prst="rect">
            <a:avLst/>
          </a:prstGeom>
          <a:noFill/>
          <a:ln w="9525">
            <a:noFill/>
            <a:miter lim="800000"/>
            <a:headEnd/>
            <a:tailEnd/>
          </a:ln>
        </p:spPr>
        <p:txBody>
          <a:bodyPr wrap="square">
            <a:spAutoFit/>
          </a:bodyPr>
          <a:lstStyle/>
          <a:p>
            <a:pPr algn="just" fontAlgn="base">
              <a:spcBef>
                <a:spcPct val="0"/>
              </a:spcBef>
              <a:spcAft>
                <a:spcPct val="0"/>
              </a:spcAft>
            </a:pPr>
            <a:r>
              <a:rPr lang="en-US" sz="1200" b="1" dirty="0">
                <a:solidFill>
                  <a:srgbClr val="000000"/>
                </a:solidFill>
                <a:latin typeface="Calibri" panose="020F0502020204030204" pitchFamily="34" charset="0"/>
                <a:cs typeface="Arial" pitchFamily="34" charset="0"/>
              </a:rPr>
              <a:t>START</a:t>
            </a:r>
            <a:r>
              <a:rPr lang="en-US" sz="1200" dirty="0">
                <a:solidFill>
                  <a:srgbClr val="000000"/>
                </a:solidFill>
                <a:latin typeface="Calibri" panose="020F0502020204030204" pitchFamily="34" charset="0"/>
                <a:cs typeface="Arial" pitchFamily="34" charset="0"/>
              </a:rPr>
              <a:t> signal propagates </a:t>
            </a:r>
            <a:endParaRPr lang="en-US" sz="1200" dirty="0" smtClean="0">
              <a:solidFill>
                <a:srgbClr val="000000"/>
              </a:solidFill>
              <a:latin typeface="Calibri" panose="020F0502020204030204" pitchFamily="34" charset="0"/>
              <a:cs typeface="Arial" pitchFamily="34" charset="0"/>
            </a:endParaRPr>
          </a:p>
          <a:p>
            <a:pPr algn="just" fontAlgn="base">
              <a:spcBef>
                <a:spcPct val="0"/>
              </a:spcBef>
              <a:spcAft>
                <a:spcPct val="0"/>
              </a:spcAft>
            </a:pPr>
            <a:r>
              <a:rPr lang="en-US" sz="1200" dirty="0" smtClean="0">
                <a:solidFill>
                  <a:srgbClr val="000000"/>
                </a:solidFill>
                <a:latin typeface="Calibri" panose="020F0502020204030204" pitchFamily="34" charset="0"/>
                <a:cs typeface="Arial" pitchFamily="34" charset="0"/>
              </a:rPr>
              <a:t>in </a:t>
            </a:r>
            <a:r>
              <a:rPr lang="en-US" sz="1200" dirty="0">
                <a:solidFill>
                  <a:srgbClr val="000000"/>
                </a:solidFill>
                <a:latin typeface="Calibri" panose="020F0502020204030204" pitchFamily="34" charset="0"/>
                <a:cs typeface="Arial" pitchFamily="34" charset="0"/>
              </a:rPr>
              <a:t>the </a:t>
            </a:r>
            <a:r>
              <a:rPr lang="en-US" sz="1200" b="1" dirty="0">
                <a:solidFill>
                  <a:srgbClr val="000000"/>
                </a:solidFill>
                <a:latin typeface="Calibri" panose="020F0502020204030204" pitchFamily="34" charset="0"/>
                <a:cs typeface="Arial" pitchFamily="34" charset="0"/>
              </a:rPr>
              <a:t>Slow Delay Line</a:t>
            </a:r>
            <a:r>
              <a:rPr lang="en-US" sz="1200" dirty="0">
                <a:solidFill>
                  <a:srgbClr val="000000"/>
                </a:solidFill>
                <a:latin typeface="Calibri" panose="020F0502020204030204" pitchFamily="34" charset="0"/>
                <a:cs typeface="Arial" pitchFamily="34" charset="0"/>
              </a:rPr>
              <a:t> </a:t>
            </a:r>
            <a:endParaRPr lang="en-US" sz="1200" dirty="0" smtClean="0">
              <a:solidFill>
                <a:srgbClr val="000000"/>
              </a:solidFill>
              <a:latin typeface="Calibri" panose="020F0502020204030204" pitchFamily="34" charset="0"/>
              <a:cs typeface="Arial" pitchFamily="34" charset="0"/>
            </a:endParaRPr>
          </a:p>
          <a:p>
            <a:pPr algn="just" fontAlgn="base">
              <a:spcBef>
                <a:spcPct val="0"/>
              </a:spcBef>
              <a:spcAft>
                <a:spcPct val="0"/>
              </a:spcAft>
            </a:pPr>
            <a:r>
              <a:rPr lang="en-US" sz="1200" dirty="0" smtClean="0">
                <a:solidFill>
                  <a:srgbClr val="000000"/>
                </a:solidFill>
                <a:latin typeface="Calibri" panose="020F0502020204030204" pitchFamily="34" charset="0"/>
                <a:cs typeface="Arial" pitchFamily="34" charset="0"/>
              </a:rPr>
              <a:t>(</a:t>
            </a:r>
            <a:r>
              <a:rPr lang="en-US" sz="1200" dirty="0">
                <a:solidFill>
                  <a:srgbClr val="000000"/>
                </a:solidFill>
                <a:latin typeface="Calibri" panose="020F0502020204030204" pitchFamily="34" charset="0"/>
                <a:cs typeface="Arial" pitchFamily="34" charset="0"/>
              </a:rPr>
              <a:t>Delay of one cell = </a:t>
            </a:r>
            <a:r>
              <a:rPr lang="en-US" sz="1200" b="1" dirty="0">
                <a:solidFill>
                  <a:srgbClr val="000000"/>
                </a:solidFill>
                <a:latin typeface="Calibri" panose="020F0502020204030204" pitchFamily="34" charset="0"/>
                <a:cs typeface="Arial" pitchFamily="34" charset="0"/>
              </a:rPr>
              <a:t>140 </a:t>
            </a:r>
            <a:r>
              <a:rPr lang="en-US" sz="1200" b="1" dirty="0" err="1">
                <a:solidFill>
                  <a:srgbClr val="000000"/>
                </a:solidFill>
                <a:latin typeface="Calibri" panose="020F0502020204030204" pitchFamily="34" charset="0"/>
                <a:cs typeface="Arial" pitchFamily="34" charset="0"/>
              </a:rPr>
              <a:t>ps</a:t>
            </a:r>
            <a:r>
              <a:rPr lang="en-US" sz="1200" dirty="0">
                <a:solidFill>
                  <a:srgbClr val="000000"/>
                </a:solidFill>
                <a:latin typeface="Calibri" panose="020F0502020204030204" pitchFamily="34" charset="0"/>
                <a:cs typeface="Arial" pitchFamily="34" charset="0"/>
              </a:rPr>
              <a:t>) </a:t>
            </a:r>
          </a:p>
        </p:txBody>
      </p:sp>
      <p:sp>
        <p:nvSpPr>
          <p:cNvPr id="208" name="TextBox 7"/>
          <p:cNvSpPr txBox="1">
            <a:spLocks noChangeArrowheads="1"/>
          </p:cNvSpPr>
          <p:nvPr/>
        </p:nvSpPr>
        <p:spPr bwMode="auto">
          <a:xfrm>
            <a:off x="92849" y="5230701"/>
            <a:ext cx="11704998" cy="1600438"/>
          </a:xfrm>
          <a:prstGeom prst="rect">
            <a:avLst/>
          </a:prstGeom>
          <a:noFill/>
          <a:ln w="9525">
            <a:noFill/>
            <a:miter lim="800000"/>
            <a:headEnd/>
            <a:tailEnd/>
          </a:ln>
        </p:spPr>
        <p:txBody>
          <a:bodyPr wrap="square">
            <a:spAutoFit/>
          </a:bodyPr>
          <a:lstStyle/>
          <a:p>
            <a:pPr marL="285750" indent="-285750" algn="just" fontAlgn="base">
              <a:spcBef>
                <a:spcPct val="0"/>
              </a:spcBef>
              <a:spcAft>
                <a:spcPct val="0"/>
              </a:spcAft>
              <a:buFont typeface="Arial" panose="020B0604020202020204" pitchFamily="34" charset="0"/>
              <a:buChar char="•"/>
            </a:pPr>
            <a:r>
              <a:rPr lang="en-US" sz="1400" dirty="0">
                <a:solidFill>
                  <a:srgbClr val="000000"/>
                </a:solidFill>
                <a:latin typeface="Calibri" panose="020F0502020204030204" pitchFamily="34" charset="0"/>
                <a:cs typeface="Arial" pitchFamily="34" charset="0"/>
              </a:rPr>
              <a:t>The </a:t>
            </a:r>
            <a:r>
              <a:rPr lang="en-US" sz="1400" b="1" dirty="0">
                <a:solidFill>
                  <a:srgbClr val="000000"/>
                </a:solidFill>
                <a:latin typeface="Calibri" panose="020F0502020204030204" pitchFamily="34" charset="0"/>
                <a:cs typeface="Arial" pitchFamily="34" charset="0"/>
              </a:rPr>
              <a:t>START</a:t>
            </a:r>
            <a:r>
              <a:rPr lang="en-US" sz="1400" dirty="0">
                <a:solidFill>
                  <a:srgbClr val="000000"/>
                </a:solidFill>
                <a:latin typeface="Calibri" panose="020F0502020204030204" pitchFamily="34" charset="0"/>
                <a:cs typeface="Arial" pitchFamily="34" charset="0"/>
              </a:rPr>
              <a:t> pulse comes first and initializes the TDC operation.</a:t>
            </a:r>
          </a:p>
          <a:p>
            <a:pPr marL="285750" indent="-285750" algn="just" fontAlgn="base">
              <a:spcBef>
                <a:spcPct val="0"/>
              </a:spcBef>
              <a:spcAft>
                <a:spcPct val="0"/>
              </a:spcAft>
              <a:buFont typeface="Arial" panose="020B0604020202020204" pitchFamily="34" charset="0"/>
              <a:buChar char="•"/>
            </a:pPr>
            <a:r>
              <a:rPr lang="en-US" sz="1400" dirty="0">
                <a:solidFill>
                  <a:srgbClr val="000000"/>
                </a:solidFill>
                <a:latin typeface="Calibri" panose="020F0502020204030204" pitchFamily="34" charset="0"/>
                <a:cs typeface="Arial" pitchFamily="34" charset="0"/>
              </a:rPr>
              <a:t>The </a:t>
            </a:r>
            <a:r>
              <a:rPr lang="en-US" sz="1400" b="1" dirty="0">
                <a:solidFill>
                  <a:srgbClr val="000000"/>
                </a:solidFill>
                <a:latin typeface="Calibri" panose="020F0502020204030204" pitchFamily="34" charset="0"/>
                <a:cs typeface="Arial" pitchFamily="34" charset="0"/>
              </a:rPr>
              <a:t>STOP</a:t>
            </a:r>
            <a:r>
              <a:rPr lang="en-US" sz="1400" dirty="0">
                <a:solidFill>
                  <a:srgbClr val="000000"/>
                </a:solidFill>
                <a:latin typeface="Calibri" panose="020F0502020204030204" pitchFamily="34" charset="0"/>
                <a:cs typeface="Arial" pitchFamily="34" charset="0"/>
              </a:rPr>
              <a:t> pulse follows the </a:t>
            </a:r>
            <a:r>
              <a:rPr lang="en-US" sz="1400" b="1" dirty="0">
                <a:solidFill>
                  <a:srgbClr val="000000"/>
                </a:solidFill>
                <a:latin typeface="Calibri" panose="020F0502020204030204" pitchFamily="34" charset="0"/>
                <a:cs typeface="Arial" pitchFamily="34" charset="0"/>
              </a:rPr>
              <a:t>START</a:t>
            </a:r>
            <a:r>
              <a:rPr lang="en-US" sz="1400" dirty="0">
                <a:solidFill>
                  <a:srgbClr val="000000"/>
                </a:solidFill>
                <a:latin typeface="Calibri" panose="020F0502020204030204" pitchFamily="34" charset="0"/>
                <a:cs typeface="Arial" pitchFamily="34" charset="0"/>
              </a:rPr>
              <a:t> with a delay that represents the time interval to be digitalized.</a:t>
            </a:r>
          </a:p>
          <a:p>
            <a:pPr marL="285750" indent="-285750" algn="just" fontAlgn="base">
              <a:spcBef>
                <a:spcPct val="0"/>
              </a:spcBef>
              <a:spcAft>
                <a:spcPct val="0"/>
              </a:spcAft>
              <a:buFont typeface="Arial" panose="020B0604020202020204" pitchFamily="34" charset="0"/>
              <a:buChar char="•"/>
            </a:pPr>
            <a:r>
              <a:rPr lang="en-US" sz="1400" dirty="0">
                <a:solidFill>
                  <a:srgbClr val="000000"/>
                </a:solidFill>
                <a:latin typeface="Calibri" panose="020F0502020204030204" pitchFamily="34" charset="0"/>
                <a:cs typeface="Arial" pitchFamily="34" charset="0"/>
              </a:rPr>
              <a:t>At each tap of the Delay Line the </a:t>
            </a:r>
            <a:r>
              <a:rPr lang="en-US" sz="1400" b="1" dirty="0">
                <a:solidFill>
                  <a:srgbClr val="000000"/>
                </a:solidFill>
                <a:latin typeface="Calibri" panose="020F0502020204030204" pitchFamily="34" charset="0"/>
                <a:cs typeface="Arial" pitchFamily="34" charset="0"/>
              </a:rPr>
              <a:t>STOP</a:t>
            </a:r>
            <a:r>
              <a:rPr lang="en-US" sz="1400" dirty="0">
                <a:solidFill>
                  <a:srgbClr val="000000"/>
                </a:solidFill>
                <a:latin typeface="Calibri" panose="020F0502020204030204" pitchFamily="34" charset="0"/>
                <a:cs typeface="Arial" pitchFamily="34" charset="0"/>
              </a:rPr>
              <a:t> signal catches up to the </a:t>
            </a:r>
            <a:r>
              <a:rPr lang="en-US" sz="1400" b="1" dirty="0">
                <a:solidFill>
                  <a:srgbClr val="000000"/>
                </a:solidFill>
                <a:latin typeface="Calibri" panose="020F0502020204030204" pitchFamily="34" charset="0"/>
                <a:cs typeface="Arial" pitchFamily="34" charset="0"/>
              </a:rPr>
              <a:t>START</a:t>
            </a:r>
            <a:r>
              <a:rPr lang="en-US" sz="1400" dirty="0">
                <a:solidFill>
                  <a:srgbClr val="000000"/>
                </a:solidFill>
                <a:latin typeface="Calibri" panose="020F0502020204030204" pitchFamily="34" charset="0"/>
                <a:cs typeface="Arial" pitchFamily="34" charset="0"/>
              </a:rPr>
              <a:t> signal by the deference of the propagation delays of cells in Slow and Fast branches of the delay line: i.e. </a:t>
            </a:r>
            <a:r>
              <a:rPr lang="en-US" sz="1400" b="1" dirty="0">
                <a:solidFill>
                  <a:srgbClr val="000000"/>
                </a:solidFill>
                <a:latin typeface="Calibri" panose="020F0502020204030204" pitchFamily="34" charset="0"/>
                <a:cs typeface="Arial" pitchFamily="34" charset="0"/>
              </a:rPr>
              <a:t>140ps – 120ps = 20ps</a:t>
            </a:r>
            <a:r>
              <a:rPr lang="en-US" sz="1400" dirty="0">
                <a:solidFill>
                  <a:srgbClr val="000000"/>
                </a:solidFill>
                <a:latin typeface="Calibri" panose="020F0502020204030204" pitchFamily="34" charset="0"/>
                <a:cs typeface="Arial" pitchFamily="34" charset="0"/>
              </a:rPr>
              <a:t> that represents the </a:t>
            </a:r>
            <a:r>
              <a:rPr lang="en-US" sz="1400" b="1" dirty="0">
                <a:solidFill>
                  <a:srgbClr val="000000"/>
                </a:solidFill>
                <a:latin typeface="Calibri" panose="020F0502020204030204" pitchFamily="34" charset="0"/>
                <a:cs typeface="Arial" pitchFamily="34" charset="0"/>
              </a:rPr>
              <a:t>LSB</a:t>
            </a:r>
            <a:r>
              <a:rPr lang="en-US" sz="1400" dirty="0">
                <a:solidFill>
                  <a:srgbClr val="000000"/>
                </a:solidFill>
                <a:latin typeface="Calibri" panose="020F0502020204030204" pitchFamily="34" charset="0"/>
                <a:cs typeface="Arial" pitchFamily="34" charset="0"/>
              </a:rPr>
              <a:t> of time measurement.</a:t>
            </a:r>
          </a:p>
          <a:p>
            <a:pPr marL="285750" indent="-285750" algn="just" fontAlgn="base">
              <a:spcBef>
                <a:spcPct val="0"/>
              </a:spcBef>
              <a:spcAft>
                <a:spcPct val="0"/>
              </a:spcAft>
              <a:buFont typeface="Arial" panose="020B0604020202020204" pitchFamily="34" charset="0"/>
              <a:buChar char="•"/>
            </a:pPr>
            <a:r>
              <a:rPr lang="en-US" sz="1400" dirty="0">
                <a:solidFill>
                  <a:srgbClr val="000000"/>
                </a:solidFill>
                <a:latin typeface="Calibri" panose="020F0502020204030204" pitchFamily="34" charset="0"/>
                <a:cs typeface="Arial" pitchFamily="34" charset="0"/>
              </a:rPr>
              <a:t>The number of cells necessary for </a:t>
            </a:r>
            <a:r>
              <a:rPr lang="en-US" sz="1400" b="1" dirty="0">
                <a:solidFill>
                  <a:srgbClr val="000000"/>
                </a:solidFill>
                <a:latin typeface="Calibri" panose="020F0502020204030204" pitchFamily="34" charset="0"/>
                <a:cs typeface="Arial" pitchFamily="34" charset="0"/>
              </a:rPr>
              <a:t>STOP</a:t>
            </a:r>
            <a:r>
              <a:rPr lang="en-US" sz="1400" dirty="0">
                <a:solidFill>
                  <a:srgbClr val="000000"/>
                </a:solidFill>
                <a:latin typeface="Calibri" panose="020F0502020204030204" pitchFamily="34" charset="0"/>
                <a:cs typeface="Arial" pitchFamily="34" charset="0"/>
              </a:rPr>
              <a:t> signal to surpass the </a:t>
            </a:r>
            <a:r>
              <a:rPr lang="en-US" sz="1400" b="1" dirty="0">
                <a:solidFill>
                  <a:srgbClr val="000000"/>
                </a:solidFill>
                <a:latin typeface="Calibri" panose="020F0502020204030204" pitchFamily="34" charset="0"/>
                <a:cs typeface="Arial" pitchFamily="34" charset="0"/>
              </a:rPr>
              <a:t>START</a:t>
            </a:r>
            <a:r>
              <a:rPr lang="en-US" sz="1400" dirty="0">
                <a:solidFill>
                  <a:srgbClr val="000000"/>
                </a:solidFill>
                <a:latin typeface="Calibri" panose="020F0502020204030204" pitchFamily="34" charset="0"/>
                <a:cs typeface="Arial" pitchFamily="34" charset="0"/>
              </a:rPr>
              <a:t> signal represents the result of TDC </a:t>
            </a:r>
            <a:r>
              <a:rPr lang="en-US" sz="1400" dirty="0" smtClean="0">
                <a:solidFill>
                  <a:srgbClr val="000000"/>
                </a:solidFill>
                <a:latin typeface="Calibri" panose="020F0502020204030204" pitchFamily="34" charset="0"/>
                <a:cs typeface="Arial" pitchFamily="34" charset="0"/>
              </a:rPr>
              <a:t>conversion</a:t>
            </a:r>
          </a:p>
          <a:p>
            <a:pPr marL="285750" indent="-285750" algn="just" fontAlgn="base">
              <a:spcBef>
                <a:spcPct val="0"/>
              </a:spcBef>
              <a:spcAft>
                <a:spcPct val="0"/>
              </a:spcAft>
              <a:buFont typeface="Arial" panose="020B0604020202020204" pitchFamily="34" charset="0"/>
              <a:buChar char="•"/>
            </a:pPr>
            <a:r>
              <a:rPr lang="en-US" sz="1400" dirty="0">
                <a:solidFill>
                  <a:srgbClr val="000000"/>
                </a:solidFill>
                <a:latin typeface="Calibri" panose="020F0502020204030204" pitchFamily="34" charset="0"/>
              </a:rPr>
              <a:t>Cycling configuration used in order to reduce the total number of Delay Cells</a:t>
            </a:r>
            <a:r>
              <a:rPr lang="en-US" sz="1400" dirty="0" smtClean="0">
                <a:solidFill>
                  <a:srgbClr val="000000"/>
                </a:solidFill>
                <a:latin typeface="Calibri" panose="020F0502020204030204" pitchFamily="34" charset="0"/>
              </a:rPr>
              <a:t>.</a:t>
            </a:r>
            <a:endParaRPr lang="en-US" sz="1400" dirty="0">
              <a:solidFill>
                <a:srgbClr val="000000"/>
              </a:solidFill>
              <a:latin typeface="Calibri" panose="020F0502020204030204" pitchFamily="34" charset="0"/>
              <a:cs typeface="Arial" pitchFamily="34" charset="0"/>
            </a:endParaRPr>
          </a:p>
          <a:p>
            <a:pPr marL="285750" indent="-285750" algn="just" fontAlgn="base">
              <a:spcBef>
                <a:spcPct val="0"/>
              </a:spcBef>
              <a:spcAft>
                <a:spcPct val="0"/>
              </a:spcAft>
              <a:buFont typeface="Arial" panose="020B0604020202020204" pitchFamily="34" charset="0"/>
              <a:buChar char="•"/>
            </a:pPr>
            <a:r>
              <a:rPr lang="en-US" sz="1400" dirty="0">
                <a:solidFill>
                  <a:srgbClr val="000000"/>
                </a:solidFill>
                <a:latin typeface="Calibri" panose="020F0502020204030204" pitchFamily="34" charset="0"/>
                <a:cs typeface="Arial" pitchFamily="34" charset="0"/>
              </a:rPr>
              <a:t>TDC range is equal to </a:t>
            </a:r>
            <a:r>
              <a:rPr lang="en-US" sz="1400" b="1" dirty="0">
                <a:solidFill>
                  <a:srgbClr val="000000"/>
                </a:solidFill>
                <a:latin typeface="Calibri" panose="020F0502020204030204" pitchFamily="34" charset="0"/>
                <a:cs typeface="Arial" pitchFamily="34" charset="0"/>
              </a:rPr>
              <a:t>128*20ps = 2.56ns</a:t>
            </a:r>
          </a:p>
        </p:txBody>
      </p:sp>
      <p:cxnSp>
        <p:nvCxnSpPr>
          <p:cNvPr id="209" name="Straight Arrow Connector 228"/>
          <p:cNvCxnSpPr/>
          <p:nvPr/>
        </p:nvCxnSpPr>
        <p:spPr>
          <a:xfrm>
            <a:off x="9527799" y="3679376"/>
            <a:ext cx="6096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10" name="Groupe 209"/>
          <p:cNvGrpSpPr/>
          <p:nvPr/>
        </p:nvGrpSpPr>
        <p:grpSpPr>
          <a:xfrm>
            <a:off x="1086777" y="2134475"/>
            <a:ext cx="4421682" cy="2349873"/>
            <a:chOff x="579059" y="1171575"/>
            <a:chExt cx="4421682" cy="2349873"/>
          </a:xfrm>
        </p:grpSpPr>
        <p:sp>
          <p:nvSpPr>
            <p:cNvPr id="211" name="Rectangle 210"/>
            <p:cNvSpPr/>
            <p:nvPr/>
          </p:nvSpPr>
          <p:spPr>
            <a:xfrm>
              <a:off x="3483013" y="1456767"/>
              <a:ext cx="469014" cy="2064681"/>
            </a:xfrm>
            <a:prstGeom prst="rect">
              <a:avLst/>
            </a:prstGeom>
            <a:solidFill>
              <a:schemeClr val="accent4">
                <a:lumMod val="20000"/>
                <a:lumOff val="80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solidFill>
                  <a:sysClr val="windowText" lastClr="000000"/>
                </a:solidFill>
              </a:endParaRPr>
            </a:p>
          </p:txBody>
        </p:sp>
        <p:cxnSp>
          <p:nvCxnSpPr>
            <p:cNvPr id="212" name="Straight Connector 122"/>
            <p:cNvCxnSpPr>
              <a:cxnSpLocks noChangeShapeType="1"/>
            </p:cNvCxnSpPr>
            <p:nvPr/>
          </p:nvCxnSpPr>
          <p:spPr bwMode="auto">
            <a:xfrm>
              <a:off x="3463963" y="1390650"/>
              <a:ext cx="490216" cy="0"/>
            </a:xfrm>
            <a:prstGeom prst="line">
              <a:avLst/>
            </a:prstGeom>
            <a:noFill/>
            <a:ln w="9525"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3" name="TextBox 109"/>
            <p:cNvSpPr txBox="1">
              <a:spLocks noChangeArrowheads="1"/>
            </p:cNvSpPr>
            <p:nvPr/>
          </p:nvSpPr>
          <p:spPr bwMode="auto">
            <a:xfrm>
              <a:off x="3480214" y="1171575"/>
              <a:ext cx="4796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hangingPunct="1">
                <a:lnSpc>
                  <a:spcPct val="100000"/>
                </a:lnSpc>
                <a:spcAft>
                  <a:spcPct val="0"/>
                </a:spcAft>
                <a:buClrTx/>
                <a:buFontTx/>
                <a:buNone/>
              </a:pPr>
              <a:r>
                <a:rPr lang="en-US" altLang="en-US" sz="900" b="1" dirty="0" smtClean="0"/>
                <a:t>2.5ns</a:t>
              </a:r>
              <a:endParaRPr lang="en-US" altLang="en-US" sz="900" b="1" dirty="0"/>
            </a:p>
          </p:txBody>
        </p:sp>
        <p:sp>
          <p:nvSpPr>
            <p:cNvPr id="214" name="Rectangle 213"/>
            <p:cNvSpPr/>
            <p:nvPr/>
          </p:nvSpPr>
          <p:spPr>
            <a:xfrm>
              <a:off x="1647529" y="1456767"/>
              <a:ext cx="469014" cy="2064681"/>
            </a:xfrm>
            <a:prstGeom prst="rect">
              <a:avLst/>
            </a:prstGeom>
            <a:solidFill>
              <a:schemeClr val="accent4">
                <a:lumMod val="20000"/>
                <a:lumOff val="80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solidFill>
                  <a:sysClr val="windowText" lastClr="000000"/>
                </a:solidFill>
              </a:endParaRPr>
            </a:p>
          </p:txBody>
        </p:sp>
        <p:grpSp>
          <p:nvGrpSpPr>
            <p:cNvPr id="215" name="Group 1171"/>
            <p:cNvGrpSpPr/>
            <p:nvPr/>
          </p:nvGrpSpPr>
          <p:grpSpPr>
            <a:xfrm flipV="1">
              <a:off x="768213" y="2042151"/>
              <a:ext cx="3493693" cy="243849"/>
              <a:chOff x="311874" y="4264025"/>
              <a:chExt cx="2255985" cy="231775"/>
            </a:xfrm>
          </p:grpSpPr>
          <p:cxnSp>
            <p:nvCxnSpPr>
              <p:cNvPr id="249" name="Straight Connector 1172"/>
              <p:cNvCxnSpPr/>
              <p:nvPr/>
            </p:nvCxnSpPr>
            <p:spPr>
              <a:xfrm flipH="1">
                <a:off x="2375203" y="426720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0" name="Straight Connector 1173"/>
              <p:cNvCxnSpPr/>
              <p:nvPr/>
            </p:nvCxnSpPr>
            <p:spPr>
              <a:xfrm flipH="1">
                <a:off x="1794731" y="426720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1" name="Straight Connector 1174"/>
              <p:cNvCxnSpPr/>
              <p:nvPr/>
            </p:nvCxnSpPr>
            <p:spPr>
              <a:xfrm flipH="1">
                <a:off x="1794731" y="4267200"/>
                <a:ext cx="58047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2" name="Straight Connector 1175"/>
              <p:cNvCxnSpPr/>
              <p:nvPr/>
            </p:nvCxnSpPr>
            <p:spPr>
              <a:xfrm flipH="1" flipV="1">
                <a:off x="2375204" y="4494213"/>
                <a:ext cx="192655" cy="158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53" name="Group 83"/>
              <p:cNvGrpSpPr>
                <a:grpSpLocks/>
              </p:cNvGrpSpPr>
              <p:nvPr/>
            </p:nvGrpSpPr>
            <p:grpSpPr bwMode="auto">
              <a:xfrm flipH="1">
                <a:off x="609597" y="4264025"/>
                <a:ext cx="1185133" cy="228600"/>
                <a:chOff x="2505742" y="3536950"/>
                <a:chExt cx="466058" cy="228600"/>
              </a:xfrm>
            </p:grpSpPr>
            <p:cxnSp>
              <p:nvCxnSpPr>
                <p:cNvPr id="255" name="Straight Connector 1178"/>
                <p:cNvCxnSpPr/>
                <p:nvPr/>
              </p:nvCxnSpPr>
              <p:spPr>
                <a:xfrm>
                  <a:off x="2743527" y="353695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6" name="Straight Connector 1179"/>
                <p:cNvCxnSpPr/>
                <p:nvPr/>
              </p:nvCxnSpPr>
              <p:spPr>
                <a:xfrm>
                  <a:off x="2743527" y="3536950"/>
                  <a:ext cx="19022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1180"/>
                <p:cNvCxnSpPr/>
                <p:nvPr/>
              </p:nvCxnSpPr>
              <p:spPr>
                <a:xfrm>
                  <a:off x="2971800" y="353695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1181"/>
                <p:cNvCxnSpPr/>
                <p:nvPr/>
              </p:nvCxnSpPr>
              <p:spPr>
                <a:xfrm>
                  <a:off x="2895709" y="3536950"/>
                  <a:ext cx="7609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9" name="Straight Connector 1182"/>
                <p:cNvCxnSpPr/>
                <p:nvPr/>
              </p:nvCxnSpPr>
              <p:spPr>
                <a:xfrm flipV="1">
                  <a:off x="2505742" y="3763963"/>
                  <a:ext cx="237785" cy="158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54" name="Straight Connector 1177"/>
              <p:cNvCxnSpPr/>
              <p:nvPr/>
            </p:nvCxnSpPr>
            <p:spPr bwMode="auto">
              <a:xfrm flipH="1">
                <a:off x="311874" y="4495800"/>
                <a:ext cx="2983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6" name="Group 1183"/>
            <p:cNvGrpSpPr/>
            <p:nvPr/>
          </p:nvGrpSpPr>
          <p:grpSpPr>
            <a:xfrm>
              <a:off x="2110909" y="2413311"/>
              <a:ext cx="56745" cy="240509"/>
              <a:chOff x="1320313" y="4876800"/>
              <a:chExt cx="152400" cy="228600"/>
            </a:xfrm>
          </p:grpSpPr>
          <p:cxnSp>
            <p:nvCxnSpPr>
              <p:cNvPr id="246" name="Straight Connector 1184"/>
              <p:cNvCxnSpPr/>
              <p:nvPr/>
            </p:nvCxnSpPr>
            <p:spPr>
              <a:xfrm rot="10800000" flipH="1">
                <a:off x="1320313" y="487680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7" name="Straight Connector 1185"/>
              <p:cNvCxnSpPr/>
              <p:nvPr/>
            </p:nvCxnSpPr>
            <p:spPr>
              <a:xfrm rot="10800000" flipH="1">
                <a:off x="1472713" y="487680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1186"/>
              <p:cNvCxnSpPr/>
              <p:nvPr/>
            </p:nvCxnSpPr>
            <p:spPr>
              <a:xfrm rot="10800000" flipH="1">
                <a:off x="1320313" y="487680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17" name="Straight Connector 1187"/>
            <p:cNvCxnSpPr/>
            <p:nvPr/>
          </p:nvCxnSpPr>
          <p:spPr>
            <a:xfrm>
              <a:off x="768213" y="2653820"/>
              <a:ext cx="1360006" cy="191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18" name="TextBox 142"/>
            <p:cNvSpPr txBox="1">
              <a:spLocks noChangeArrowheads="1"/>
            </p:cNvSpPr>
            <p:nvPr/>
          </p:nvSpPr>
          <p:spPr bwMode="auto">
            <a:xfrm>
              <a:off x="579059" y="2052108"/>
              <a:ext cx="5325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hangingPunct="1">
                <a:lnSpc>
                  <a:spcPct val="100000"/>
                </a:lnSpc>
                <a:spcAft>
                  <a:spcPct val="0"/>
                </a:spcAft>
                <a:buClrTx/>
                <a:buFontTx/>
                <a:buNone/>
              </a:pPr>
              <a:r>
                <a:rPr lang="en-US" altLang="en-US" sz="1000" b="1" dirty="0" smtClean="0"/>
                <a:t>Clock</a:t>
              </a:r>
              <a:endParaRPr lang="en-US" altLang="en-US" sz="1000" b="1" baseline="-25000" dirty="0"/>
            </a:p>
          </p:txBody>
        </p:sp>
        <p:sp>
          <p:nvSpPr>
            <p:cNvPr id="219" name="TextBox 142"/>
            <p:cNvSpPr txBox="1">
              <a:spLocks noChangeArrowheads="1"/>
            </p:cNvSpPr>
            <p:nvPr/>
          </p:nvSpPr>
          <p:spPr bwMode="auto">
            <a:xfrm>
              <a:off x="579059" y="2425622"/>
              <a:ext cx="5325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hangingPunct="1">
                <a:lnSpc>
                  <a:spcPct val="100000"/>
                </a:lnSpc>
                <a:spcAft>
                  <a:spcPct val="0"/>
                </a:spcAft>
                <a:buClrTx/>
                <a:buFontTx/>
                <a:buNone/>
              </a:pPr>
              <a:r>
                <a:rPr lang="en-US" altLang="en-US" sz="1000" b="1" dirty="0" smtClean="0"/>
                <a:t>STOP</a:t>
              </a:r>
              <a:endParaRPr lang="en-US" altLang="en-US" sz="1000" b="1" baseline="-25000" dirty="0"/>
            </a:p>
          </p:txBody>
        </p:sp>
        <p:grpSp>
          <p:nvGrpSpPr>
            <p:cNvPr id="220" name="Group 1192"/>
            <p:cNvGrpSpPr/>
            <p:nvPr/>
          </p:nvGrpSpPr>
          <p:grpSpPr>
            <a:xfrm>
              <a:off x="3963038" y="2413854"/>
              <a:ext cx="56745" cy="240509"/>
              <a:chOff x="1320313" y="4876800"/>
              <a:chExt cx="152400" cy="228600"/>
            </a:xfrm>
          </p:grpSpPr>
          <p:cxnSp>
            <p:nvCxnSpPr>
              <p:cNvPr id="243" name="Straight Connector 1193"/>
              <p:cNvCxnSpPr/>
              <p:nvPr/>
            </p:nvCxnSpPr>
            <p:spPr>
              <a:xfrm rot="10800000" flipH="1">
                <a:off x="1320313" y="487680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4" name="Straight Connector 1194"/>
              <p:cNvCxnSpPr/>
              <p:nvPr/>
            </p:nvCxnSpPr>
            <p:spPr>
              <a:xfrm rot="10800000" flipH="1">
                <a:off x="1472713" y="487680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5" name="Straight Connector 1195"/>
              <p:cNvCxnSpPr/>
              <p:nvPr/>
            </p:nvCxnSpPr>
            <p:spPr>
              <a:xfrm rot="10800000" flipH="1">
                <a:off x="1320313" y="487680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21" name="Straight Connector 1196"/>
            <p:cNvCxnSpPr/>
            <p:nvPr/>
          </p:nvCxnSpPr>
          <p:spPr>
            <a:xfrm>
              <a:off x="2163687" y="2653820"/>
              <a:ext cx="1799351" cy="54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2" name="Straight Connector 1199"/>
            <p:cNvCxnSpPr/>
            <p:nvPr/>
          </p:nvCxnSpPr>
          <p:spPr>
            <a:xfrm>
              <a:off x="4020282" y="2655738"/>
              <a:ext cx="24691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23" name="5-Point Star 1200"/>
            <p:cNvSpPr/>
            <p:nvPr/>
          </p:nvSpPr>
          <p:spPr bwMode="auto">
            <a:xfrm rot="18794011">
              <a:off x="1691045" y="1540139"/>
              <a:ext cx="213966" cy="211972"/>
            </a:xfrm>
            <a:prstGeom prst="star5">
              <a:avLst/>
            </a:prstGeom>
            <a:solidFill>
              <a:srgbClr val="FFFF00"/>
            </a:solidFill>
            <a:ln w="15875" cap="flat" cmpd="sng" algn="ctr">
              <a:solidFill>
                <a:srgbClr val="FF0000"/>
              </a:solidFill>
              <a:prstDash val="solid"/>
              <a:round/>
              <a:headEnd type="none" w="med" len="med"/>
              <a:tailEnd type="none" w="med" len="med"/>
            </a:ln>
            <a:effectLst/>
          </p:spPr>
          <p:txBody>
            <a:bodyPr/>
            <a:lstStyle/>
            <a:p>
              <a:pPr>
                <a:defRPr/>
              </a:pPr>
              <a:endParaRPr lang="en-US">
                <a:latin typeface="Arial" pitchFamily="34" charset="0"/>
                <a:cs typeface="Arial" pitchFamily="34" charset="0"/>
              </a:endParaRPr>
            </a:p>
          </p:txBody>
        </p:sp>
        <p:grpSp>
          <p:nvGrpSpPr>
            <p:cNvPr id="224" name="Group 1201"/>
            <p:cNvGrpSpPr/>
            <p:nvPr/>
          </p:nvGrpSpPr>
          <p:grpSpPr>
            <a:xfrm>
              <a:off x="1746933" y="1803196"/>
              <a:ext cx="404113" cy="312110"/>
              <a:chOff x="2033632" y="3419305"/>
              <a:chExt cx="1277762" cy="571135"/>
            </a:xfrm>
          </p:grpSpPr>
          <p:cxnSp>
            <p:nvCxnSpPr>
              <p:cNvPr id="240" name="Straight Connector 1202"/>
              <p:cNvCxnSpPr/>
              <p:nvPr/>
            </p:nvCxnSpPr>
            <p:spPr bwMode="auto">
              <a:xfrm>
                <a:off x="2493581" y="3419305"/>
                <a:ext cx="817813" cy="28556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1" name="Straight Connector 1203"/>
              <p:cNvCxnSpPr/>
              <p:nvPr/>
            </p:nvCxnSpPr>
            <p:spPr bwMode="auto">
              <a:xfrm>
                <a:off x="2033632" y="3705391"/>
                <a:ext cx="23495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42" name="Arc 241"/>
              <p:cNvSpPr/>
              <p:nvPr/>
            </p:nvSpPr>
            <p:spPr>
              <a:xfrm flipH="1">
                <a:off x="2268436" y="3419305"/>
                <a:ext cx="457200" cy="571135"/>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5" name="TextBox 157"/>
            <p:cNvSpPr txBox="1">
              <a:spLocks noChangeArrowheads="1"/>
            </p:cNvSpPr>
            <p:nvPr/>
          </p:nvSpPr>
          <p:spPr bwMode="auto">
            <a:xfrm>
              <a:off x="1854253" y="1513322"/>
              <a:ext cx="736547" cy="32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hangingPunct="1">
                <a:lnSpc>
                  <a:spcPct val="100000"/>
                </a:lnSpc>
                <a:spcAft>
                  <a:spcPct val="0"/>
                </a:spcAft>
                <a:buClrTx/>
                <a:buFontTx/>
                <a:buNone/>
              </a:pPr>
              <a:r>
                <a:rPr lang="en-US" altLang="en-US" sz="700" b="1" dirty="0" smtClean="0"/>
                <a:t>Event</a:t>
              </a:r>
            </a:p>
            <a:p>
              <a:pPr eaLnBrk="1" hangingPunct="1">
                <a:lnSpc>
                  <a:spcPct val="100000"/>
                </a:lnSpc>
                <a:spcAft>
                  <a:spcPct val="0"/>
                </a:spcAft>
                <a:buClrTx/>
                <a:buFontTx/>
                <a:buNone/>
              </a:pPr>
              <a:r>
                <a:rPr lang="en-US" altLang="en-US" sz="700" b="1" dirty="0" smtClean="0"/>
                <a:t>Detection</a:t>
              </a:r>
              <a:endParaRPr lang="en-US" altLang="en-US" sz="700" b="1" dirty="0"/>
            </a:p>
          </p:txBody>
        </p:sp>
        <p:cxnSp>
          <p:nvCxnSpPr>
            <p:cNvPr id="226" name="Straight Connector 122"/>
            <p:cNvCxnSpPr>
              <a:cxnSpLocks noChangeShapeType="1"/>
            </p:cNvCxnSpPr>
            <p:nvPr/>
          </p:nvCxnSpPr>
          <p:spPr bwMode="auto">
            <a:xfrm>
              <a:off x="1628479" y="1390650"/>
              <a:ext cx="490216" cy="0"/>
            </a:xfrm>
            <a:prstGeom prst="line">
              <a:avLst/>
            </a:prstGeom>
            <a:noFill/>
            <a:ln w="9525"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7" name="TextBox 109"/>
            <p:cNvSpPr txBox="1">
              <a:spLocks noChangeArrowheads="1"/>
            </p:cNvSpPr>
            <p:nvPr/>
          </p:nvSpPr>
          <p:spPr bwMode="auto">
            <a:xfrm>
              <a:off x="1644730" y="1171575"/>
              <a:ext cx="17299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hangingPunct="1">
                <a:lnSpc>
                  <a:spcPct val="100000"/>
                </a:lnSpc>
                <a:spcAft>
                  <a:spcPct val="0"/>
                </a:spcAft>
                <a:buClrTx/>
                <a:buFontTx/>
                <a:buNone/>
              </a:pPr>
              <a:r>
                <a:rPr lang="en-US" altLang="en-US" sz="900" b="1" dirty="0" smtClean="0"/>
                <a:t>2.5ns Measurement Window</a:t>
              </a:r>
              <a:endParaRPr lang="en-US" altLang="en-US" sz="900" b="1" dirty="0"/>
            </a:p>
          </p:txBody>
        </p:sp>
        <p:cxnSp>
          <p:nvCxnSpPr>
            <p:cNvPr id="228" name="Straight Connector 1208"/>
            <p:cNvCxnSpPr/>
            <p:nvPr/>
          </p:nvCxnSpPr>
          <p:spPr>
            <a:xfrm>
              <a:off x="768213" y="3091899"/>
              <a:ext cx="1052981" cy="325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9" name="Straight Connector 122"/>
            <p:cNvCxnSpPr>
              <a:cxnSpLocks noChangeShapeType="1"/>
            </p:cNvCxnSpPr>
            <p:nvPr/>
          </p:nvCxnSpPr>
          <p:spPr bwMode="auto">
            <a:xfrm>
              <a:off x="1821612" y="3227015"/>
              <a:ext cx="306604" cy="1810"/>
            </a:xfrm>
            <a:prstGeom prst="line">
              <a:avLst/>
            </a:prstGeom>
            <a:noFill/>
            <a:ln w="9525"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0" name="Straight Connector 1210"/>
            <p:cNvCxnSpPr/>
            <p:nvPr/>
          </p:nvCxnSpPr>
          <p:spPr>
            <a:xfrm>
              <a:off x="1878560" y="3091899"/>
              <a:ext cx="2388640" cy="54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1" name="Straight Connector 1211"/>
            <p:cNvCxnSpPr>
              <a:endCxn id="223" idx="2"/>
            </p:cNvCxnSpPr>
            <p:nvPr/>
          </p:nvCxnSpPr>
          <p:spPr>
            <a:xfrm flipH="1" flipV="1">
              <a:off x="1821817" y="1755836"/>
              <a:ext cx="395" cy="159198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2" name="TextBox 142"/>
            <p:cNvSpPr txBox="1">
              <a:spLocks noChangeArrowheads="1"/>
            </p:cNvSpPr>
            <p:nvPr/>
          </p:nvSpPr>
          <p:spPr bwMode="auto">
            <a:xfrm>
              <a:off x="579059" y="2855646"/>
              <a:ext cx="6126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hangingPunct="1">
                <a:lnSpc>
                  <a:spcPct val="100000"/>
                </a:lnSpc>
                <a:spcAft>
                  <a:spcPct val="0"/>
                </a:spcAft>
                <a:buClrTx/>
                <a:buFontTx/>
                <a:buNone/>
              </a:pPr>
              <a:r>
                <a:rPr lang="en-US" altLang="en-US" sz="1000" b="1" dirty="0" smtClean="0"/>
                <a:t>START</a:t>
              </a:r>
            </a:p>
          </p:txBody>
        </p:sp>
        <p:sp>
          <p:nvSpPr>
            <p:cNvPr id="233" name="TextBox 109"/>
            <p:cNvSpPr txBox="1">
              <a:spLocks noChangeArrowheads="1"/>
            </p:cNvSpPr>
            <p:nvPr/>
          </p:nvSpPr>
          <p:spPr bwMode="auto">
            <a:xfrm>
              <a:off x="1762125" y="3244239"/>
              <a:ext cx="3834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hangingPunct="1">
                <a:lnSpc>
                  <a:spcPct val="100000"/>
                </a:lnSpc>
                <a:spcAft>
                  <a:spcPct val="0"/>
                </a:spcAft>
                <a:buClrTx/>
                <a:buFontTx/>
                <a:buNone/>
              </a:pPr>
              <a:r>
                <a:rPr lang="en-US" altLang="en-US" sz="800" b="1" dirty="0" err="1" smtClean="0"/>
                <a:t>ToA</a:t>
              </a:r>
              <a:endParaRPr lang="en-US" altLang="en-US" sz="800" b="1" dirty="0"/>
            </a:p>
          </p:txBody>
        </p:sp>
        <p:grpSp>
          <p:nvGrpSpPr>
            <p:cNvPr id="234" name="Group 1217"/>
            <p:cNvGrpSpPr/>
            <p:nvPr/>
          </p:nvGrpSpPr>
          <p:grpSpPr>
            <a:xfrm>
              <a:off x="1821815" y="2860824"/>
              <a:ext cx="56745" cy="240509"/>
              <a:chOff x="1320313" y="4876800"/>
              <a:chExt cx="152400" cy="228600"/>
            </a:xfrm>
          </p:grpSpPr>
          <p:cxnSp>
            <p:nvCxnSpPr>
              <p:cNvPr id="237" name="Straight Connector 1218"/>
              <p:cNvCxnSpPr/>
              <p:nvPr/>
            </p:nvCxnSpPr>
            <p:spPr>
              <a:xfrm rot="10800000" flipH="1">
                <a:off x="1320313" y="487680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8" name="Straight Connector 1219"/>
              <p:cNvCxnSpPr/>
              <p:nvPr/>
            </p:nvCxnSpPr>
            <p:spPr>
              <a:xfrm rot="10800000" flipH="1">
                <a:off x="1472713" y="4876800"/>
                <a:ext cx="0" cy="228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9" name="Straight Connector 1220"/>
              <p:cNvCxnSpPr/>
              <p:nvPr/>
            </p:nvCxnSpPr>
            <p:spPr>
              <a:xfrm rot="10800000" flipH="1">
                <a:off x="1320313" y="487680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35" name="Straight Arrow Connector 1221"/>
            <p:cNvCxnSpPr/>
            <p:nvPr/>
          </p:nvCxnSpPr>
          <p:spPr>
            <a:xfrm flipV="1">
              <a:off x="4343400" y="1751340"/>
              <a:ext cx="655901" cy="75792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6" name="Straight Arrow Connector 1222"/>
            <p:cNvCxnSpPr>
              <a:endCxn id="206" idx="1"/>
            </p:cNvCxnSpPr>
            <p:nvPr/>
          </p:nvCxnSpPr>
          <p:spPr>
            <a:xfrm flipV="1">
              <a:off x="4343400" y="2704952"/>
              <a:ext cx="657341" cy="2738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60" name="ZoneTexte 259"/>
          <p:cNvSpPr txBox="1"/>
          <p:nvPr/>
        </p:nvSpPr>
        <p:spPr>
          <a:xfrm>
            <a:off x="5825467" y="5070592"/>
            <a:ext cx="5938485" cy="369332"/>
          </a:xfrm>
          <a:prstGeom prst="rect">
            <a:avLst/>
          </a:prstGeom>
          <a:noFill/>
        </p:spPr>
        <p:txBody>
          <a:bodyPr wrap="none" rtlCol="0">
            <a:spAutoFit/>
          </a:bodyPr>
          <a:lstStyle/>
          <a:p>
            <a:r>
              <a:rPr lang="fr-FR" dirty="0" err="1" smtClean="0"/>
              <a:t>Differential</a:t>
            </a:r>
            <a:r>
              <a:rPr lang="fr-FR" dirty="0" smtClean="0"/>
              <a:t> shunt </a:t>
            </a:r>
            <a:r>
              <a:rPr lang="fr-FR" dirty="0" err="1" smtClean="0"/>
              <a:t>capacitor</a:t>
            </a:r>
            <a:r>
              <a:rPr lang="fr-FR" dirty="0" smtClean="0"/>
              <a:t> voltage-</a:t>
            </a:r>
            <a:r>
              <a:rPr lang="fr-FR" dirty="0" err="1" smtClean="0"/>
              <a:t>controlled</a:t>
            </a:r>
            <a:r>
              <a:rPr lang="fr-FR" dirty="0" smtClean="0"/>
              <a:t> </a:t>
            </a:r>
            <a:r>
              <a:rPr lang="fr-FR" dirty="0" err="1" smtClean="0"/>
              <a:t>delay</a:t>
            </a:r>
            <a:r>
              <a:rPr lang="fr-FR" dirty="0" smtClean="0"/>
              <a:t> </a:t>
            </a:r>
            <a:r>
              <a:rPr lang="fr-FR" dirty="0" err="1" smtClean="0"/>
              <a:t>cells</a:t>
            </a:r>
            <a:endParaRPr lang="fr-FR" dirty="0"/>
          </a:p>
        </p:txBody>
      </p:sp>
      <p:sp>
        <p:nvSpPr>
          <p:cNvPr id="261" name="TextBox 7"/>
          <p:cNvSpPr txBox="1">
            <a:spLocks noChangeArrowheads="1"/>
          </p:cNvSpPr>
          <p:nvPr/>
        </p:nvSpPr>
        <p:spPr bwMode="auto">
          <a:xfrm>
            <a:off x="214233" y="1116020"/>
            <a:ext cx="3141091" cy="1200329"/>
          </a:xfrm>
          <a:prstGeom prst="rect">
            <a:avLst/>
          </a:prstGeom>
          <a:noFill/>
          <a:ln w="9525">
            <a:noFill/>
            <a:miter lim="800000"/>
            <a:headEnd/>
            <a:tailEnd/>
          </a:ln>
        </p:spPr>
        <p:txBody>
          <a:bodyPr wrap="square">
            <a:spAutoFit/>
          </a:bodyPr>
          <a:lstStyle/>
          <a:p>
            <a:r>
              <a:rPr lang="en-US" b="1" dirty="0" smtClean="0">
                <a:solidFill>
                  <a:srgbClr val="FF0000"/>
                </a:solidFill>
                <a:latin typeface="Calibri" panose="020F0502020204030204" pitchFamily="34" charset="0"/>
              </a:rPr>
              <a:t>TOA </a:t>
            </a:r>
            <a:r>
              <a:rPr lang="en-US" b="1" dirty="0" smtClean="0">
                <a:solidFill>
                  <a:srgbClr val="FF0000"/>
                </a:solidFill>
                <a:latin typeface="Calibri" panose="020F0502020204030204" pitchFamily="34" charset="0"/>
              </a:rPr>
              <a:t>TDC</a:t>
            </a:r>
            <a:endParaRPr lang="en-US" b="1" dirty="0" smtClean="0">
              <a:solidFill>
                <a:srgbClr val="FF0000"/>
              </a:solidFill>
              <a:latin typeface="Calibri" panose="020F0502020204030204" pitchFamily="34" charset="0"/>
            </a:endParaRPr>
          </a:p>
          <a:p>
            <a:pPr marL="285750" indent="-285750">
              <a:buFont typeface="Arial" panose="020B0604020202020204" pitchFamily="34" charset="0"/>
              <a:buChar char="•"/>
            </a:pPr>
            <a:r>
              <a:rPr lang="en-US" b="1" dirty="0" smtClean="0">
                <a:solidFill>
                  <a:srgbClr val="FF0000"/>
                </a:solidFill>
                <a:latin typeface="Calibri" panose="020F0502020204030204" pitchFamily="34" charset="0"/>
              </a:rPr>
              <a:t>Resolution: 20 </a:t>
            </a:r>
            <a:r>
              <a:rPr lang="en-US" b="1" dirty="0" err="1" smtClean="0">
                <a:solidFill>
                  <a:srgbClr val="FF0000"/>
                </a:solidFill>
                <a:latin typeface="Calibri" panose="020F0502020204030204" pitchFamily="34" charset="0"/>
              </a:rPr>
              <a:t>ps</a:t>
            </a:r>
            <a:endParaRPr lang="en-US" b="1" dirty="0" smtClean="0">
              <a:solidFill>
                <a:srgbClr val="FF0000"/>
              </a:solidFill>
              <a:latin typeface="Calibri" panose="020F0502020204030204" pitchFamily="34" charset="0"/>
            </a:endParaRPr>
          </a:p>
          <a:p>
            <a:pPr marL="285750" indent="-285750">
              <a:buFont typeface="Arial" panose="020B0604020202020204" pitchFamily="34" charset="0"/>
              <a:buChar char="•"/>
            </a:pPr>
            <a:r>
              <a:rPr lang="en-US" b="1" dirty="0" smtClean="0">
                <a:solidFill>
                  <a:srgbClr val="FF0000"/>
                </a:solidFill>
                <a:latin typeface="Calibri" panose="020F0502020204030204" pitchFamily="34" charset="0"/>
              </a:rPr>
              <a:t>Range</a:t>
            </a:r>
            <a:r>
              <a:rPr lang="en-US" b="1" dirty="0">
                <a:solidFill>
                  <a:srgbClr val="FF0000"/>
                </a:solidFill>
                <a:latin typeface="Calibri" panose="020F0502020204030204" pitchFamily="34" charset="0"/>
              </a:rPr>
              <a:t>: </a:t>
            </a:r>
            <a:r>
              <a:rPr lang="en-US" b="1" dirty="0" smtClean="0">
                <a:solidFill>
                  <a:srgbClr val="FF0000"/>
                </a:solidFill>
                <a:latin typeface="Calibri" panose="020F0502020204030204" pitchFamily="34" charset="0"/>
              </a:rPr>
              <a:t>2.5 ns</a:t>
            </a:r>
            <a:endParaRPr lang="en-US" b="1" dirty="0">
              <a:solidFill>
                <a:srgbClr val="FF0000"/>
              </a:solidFill>
              <a:latin typeface="Calibri" panose="020F0502020204030204" pitchFamily="34" charset="0"/>
            </a:endParaRPr>
          </a:p>
          <a:p>
            <a:pPr marL="285750" indent="-285750">
              <a:buFont typeface="Arial" panose="020B0604020202020204" pitchFamily="34" charset="0"/>
              <a:buChar char="•"/>
            </a:pPr>
            <a:r>
              <a:rPr lang="en-US" b="1" dirty="0">
                <a:solidFill>
                  <a:srgbClr val="FF0000"/>
                </a:solidFill>
                <a:latin typeface="Calibri" panose="020F0502020204030204" pitchFamily="34" charset="0"/>
              </a:rPr>
              <a:t>7</a:t>
            </a:r>
            <a:r>
              <a:rPr lang="en-US" b="1" dirty="0" smtClean="0">
                <a:solidFill>
                  <a:srgbClr val="FF0000"/>
                </a:solidFill>
                <a:latin typeface="Calibri" panose="020F0502020204030204" pitchFamily="34" charset="0"/>
              </a:rPr>
              <a:t> </a:t>
            </a:r>
            <a:r>
              <a:rPr lang="en-US" b="1" dirty="0">
                <a:solidFill>
                  <a:srgbClr val="FF0000"/>
                </a:solidFill>
                <a:latin typeface="Calibri" panose="020F0502020204030204" pitchFamily="34" charset="0"/>
              </a:rPr>
              <a:t>bits</a:t>
            </a:r>
          </a:p>
        </p:txBody>
      </p:sp>
      <p:sp>
        <p:nvSpPr>
          <p:cNvPr id="262" name="ZoneTexte 261"/>
          <p:cNvSpPr txBox="1"/>
          <p:nvPr/>
        </p:nvSpPr>
        <p:spPr>
          <a:xfrm>
            <a:off x="2576106" y="1696778"/>
            <a:ext cx="2791149" cy="369332"/>
          </a:xfrm>
          <a:prstGeom prst="rect">
            <a:avLst/>
          </a:prstGeom>
          <a:noFill/>
        </p:spPr>
        <p:txBody>
          <a:bodyPr wrap="none" rtlCol="0">
            <a:spAutoFit/>
          </a:bodyPr>
          <a:lstStyle/>
          <a:p>
            <a:r>
              <a:rPr lang="fr-FR" i="1" dirty="0" smtClean="0"/>
              <a:t>@ Bojan </a:t>
            </a:r>
            <a:r>
              <a:rPr lang="fr-FR" i="1" dirty="0" err="1" smtClean="0"/>
              <a:t>Markovic</a:t>
            </a:r>
            <a:r>
              <a:rPr lang="fr-FR" i="1" dirty="0" smtClean="0"/>
              <a:t>, SLAC</a:t>
            </a:r>
            <a:endParaRPr lang="fr-FR" i="1" dirty="0"/>
          </a:p>
        </p:txBody>
      </p:sp>
      <p:sp>
        <p:nvSpPr>
          <p:cNvPr id="263" name="Rectangle 262"/>
          <p:cNvSpPr/>
          <p:nvPr/>
        </p:nvSpPr>
        <p:spPr>
          <a:xfrm>
            <a:off x="1223543" y="773564"/>
            <a:ext cx="8993464" cy="369332"/>
          </a:xfrm>
          <a:prstGeom prst="rect">
            <a:avLst/>
          </a:prstGeom>
          <a:solidFill>
            <a:srgbClr val="FFC000"/>
          </a:solidFill>
        </p:spPr>
        <p:txBody>
          <a:bodyPr wrap="square">
            <a:spAutoFit/>
          </a:bodyPr>
          <a:lstStyle/>
          <a:p>
            <a:r>
              <a:rPr lang="fr-FR" dirty="0" smtClean="0"/>
              <a:t>TDC Power </a:t>
            </a:r>
            <a:r>
              <a:rPr lang="fr-FR" dirty="0" err="1" smtClean="0"/>
              <a:t>consumption</a:t>
            </a:r>
            <a:r>
              <a:rPr lang="fr-FR" dirty="0" smtClean="0"/>
              <a:t> 0,4 mA *1.2V =  0,5 mW @ 10% </a:t>
            </a:r>
            <a:r>
              <a:rPr lang="fr-FR" dirty="0" err="1" smtClean="0"/>
              <a:t>occupancy</a:t>
            </a:r>
            <a:r>
              <a:rPr lang="fr-FR" dirty="0" smtClean="0"/>
              <a:t> </a:t>
            </a:r>
            <a:endParaRPr lang="fr-FR" dirty="0"/>
          </a:p>
        </p:txBody>
      </p:sp>
    </p:spTree>
    <p:extLst>
      <p:ext uri="{BB962C8B-B14F-4D97-AF65-F5344CB8AC3E}">
        <p14:creationId xmlns:p14="http://schemas.microsoft.com/office/powerpoint/2010/main" val="4037332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TDC for TOT measurement</a:t>
            </a: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8</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sp>
        <p:nvSpPr>
          <p:cNvPr id="10" name="TextBox 7"/>
          <p:cNvSpPr txBox="1">
            <a:spLocks noChangeArrowheads="1"/>
          </p:cNvSpPr>
          <p:nvPr/>
        </p:nvSpPr>
        <p:spPr bwMode="auto">
          <a:xfrm>
            <a:off x="951836" y="1624685"/>
            <a:ext cx="3027289" cy="1569660"/>
          </a:xfrm>
          <a:prstGeom prst="rect">
            <a:avLst/>
          </a:prstGeom>
          <a:noFill/>
          <a:ln w="9525">
            <a:noFill/>
            <a:miter lim="800000"/>
            <a:headEnd/>
            <a:tailEnd/>
          </a:ln>
        </p:spPr>
        <p:txBody>
          <a:bodyPr wrap="square">
            <a:spAutoFit/>
          </a:bodyPr>
          <a:lstStyle/>
          <a:p>
            <a:r>
              <a:rPr lang="en-US" sz="2400" dirty="0" smtClean="0">
                <a:latin typeface="Calibri" panose="020F0502020204030204" pitchFamily="34" charset="0"/>
              </a:rPr>
              <a:t>TOT </a:t>
            </a:r>
            <a:r>
              <a:rPr lang="en-US" sz="2400" dirty="0" smtClean="0">
                <a:latin typeface="Calibri" panose="020F0502020204030204" pitchFamily="34" charset="0"/>
              </a:rPr>
              <a:t>TDC</a:t>
            </a:r>
            <a:endParaRPr lang="en-US" sz="2400" dirty="0" smtClean="0">
              <a:latin typeface="Calibri" panose="020F0502020204030204" pitchFamily="34" charset="0"/>
            </a:endParaRPr>
          </a:p>
          <a:p>
            <a:pPr marL="285750" indent="-285750">
              <a:buFont typeface="Arial" panose="020B0604020202020204" pitchFamily="34" charset="0"/>
              <a:buChar char="•"/>
            </a:pPr>
            <a:r>
              <a:rPr lang="en-US" sz="2400" dirty="0" smtClean="0">
                <a:latin typeface="Calibri" panose="020F0502020204030204" pitchFamily="34" charset="0"/>
              </a:rPr>
              <a:t>Resolution</a:t>
            </a:r>
            <a:r>
              <a:rPr lang="en-US" sz="2400" dirty="0">
                <a:latin typeface="Calibri" panose="020F0502020204030204" pitchFamily="34" charset="0"/>
              </a:rPr>
              <a:t>: 40ps</a:t>
            </a:r>
          </a:p>
          <a:p>
            <a:pPr marL="285750" indent="-285750">
              <a:buFont typeface="Arial" panose="020B0604020202020204" pitchFamily="34" charset="0"/>
              <a:buChar char="•"/>
            </a:pPr>
            <a:r>
              <a:rPr lang="en-US" sz="2400" dirty="0">
                <a:latin typeface="Calibri" panose="020F0502020204030204" pitchFamily="34" charset="0"/>
              </a:rPr>
              <a:t>Range: </a:t>
            </a:r>
            <a:r>
              <a:rPr lang="en-US" sz="2400" dirty="0" smtClean="0">
                <a:latin typeface="Calibri" panose="020F0502020204030204" pitchFamily="34" charset="0"/>
              </a:rPr>
              <a:t>20</a:t>
            </a:r>
            <a:r>
              <a:rPr lang="en-US" sz="2400" dirty="0" smtClean="0">
                <a:latin typeface="Calibri" panose="020F0502020204030204" pitchFamily="34" charset="0"/>
              </a:rPr>
              <a:t> </a:t>
            </a:r>
            <a:r>
              <a:rPr lang="en-US" sz="2400" dirty="0" smtClean="0">
                <a:latin typeface="Calibri" panose="020F0502020204030204" pitchFamily="34" charset="0"/>
              </a:rPr>
              <a:t>ns</a:t>
            </a:r>
            <a:endParaRPr lang="en-US" sz="2400" dirty="0">
              <a:latin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rPr>
              <a:t>9 bits</a:t>
            </a:r>
          </a:p>
        </p:txBody>
      </p:sp>
      <p:pic>
        <p:nvPicPr>
          <p:cNvPr id="11" name="Picture 2" descr="C:\Users\markovic\Desktop\Jetfinder Presentation\Figures\TOT_TDC_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2809" y="1253648"/>
            <a:ext cx="5554428" cy="517869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497762" y="3888547"/>
            <a:ext cx="6207469" cy="461665"/>
          </a:xfrm>
          <a:prstGeom prst="rect">
            <a:avLst/>
          </a:prstGeom>
          <a:noFill/>
        </p:spPr>
        <p:txBody>
          <a:bodyPr wrap="none" rtlCol="0">
            <a:spAutoFit/>
          </a:bodyPr>
          <a:lstStyle/>
          <a:p>
            <a:r>
              <a:rPr lang="fr-FR" sz="2400" dirty="0" smtClean="0"/>
              <a:t>TOT: </a:t>
            </a:r>
            <a:r>
              <a:rPr lang="fr-FR" sz="2400" dirty="0" err="1" smtClean="0"/>
              <a:t>coarse</a:t>
            </a:r>
            <a:r>
              <a:rPr lang="fr-FR" sz="2400" dirty="0" smtClean="0"/>
              <a:t> </a:t>
            </a:r>
            <a:r>
              <a:rPr lang="fr-FR" sz="2400" dirty="0" err="1" smtClean="0"/>
              <a:t>delay</a:t>
            </a:r>
            <a:r>
              <a:rPr lang="fr-FR" sz="2400" dirty="0" smtClean="0"/>
              <a:t> line </a:t>
            </a:r>
            <a:r>
              <a:rPr lang="fr-FR" sz="2400" dirty="0" smtClean="0"/>
              <a:t> (160 </a:t>
            </a:r>
            <a:r>
              <a:rPr lang="fr-FR" sz="2400" dirty="0" err="1" smtClean="0"/>
              <a:t>ps</a:t>
            </a:r>
            <a:r>
              <a:rPr lang="fr-FR" sz="2400" dirty="0" smtClean="0"/>
              <a:t>) + </a:t>
            </a:r>
            <a:r>
              <a:rPr lang="fr-FR" sz="2400" dirty="0" smtClean="0"/>
              <a:t>TOA TDC</a:t>
            </a:r>
            <a:endParaRPr lang="fr-FR" sz="2400" dirty="0"/>
          </a:p>
        </p:txBody>
      </p:sp>
      <p:sp>
        <p:nvSpPr>
          <p:cNvPr id="13" name="ZoneTexte 12"/>
          <p:cNvSpPr txBox="1"/>
          <p:nvPr/>
        </p:nvSpPr>
        <p:spPr>
          <a:xfrm>
            <a:off x="3624463" y="5072451"/>
            <a:ext cx="2791149" cy="369332"/>
          </a:xfrm>
          <a:prstGeom prst="rect">
            <a:avLst/>
          </a:prstGeom>
          <a:noFill/>
        </p:spPr>
        <p:txBody>
          <a:bodyPr wrap="none" rtlCol="0">
            <a:spAutoFit/>
          </a:bodyPr>
          <a:lstStyle/>
          <a:p>
            <a:r>
              <a:rPr lang="fr-FR" i="1" dirty="0" smtClean="0"/>
              <a:t>@ Bojan </a:t>
            </a:r>
            <a:r>
              <a:rPr lang="fr-FR" i="1" dirty="0" err="1" smtClean="0"/>
              <a:t>Markovic</a:t>
            </a:r>
            <a:r>
              <a:rPr lang="fr-FR" i="1" dirty="0" smtClean="0"/>
              <a:t>, SLAC</a:t>
            </a:r>
            <a:endParaRPr lang="fr-FR" i="1" dirty="0"/>
          </a:p>
        </p:txBody>
      </p:sp>
      <p:sp>
        <p:nvSpPr>
          <p:cNvPr id="15" name="Rectangle 14"/>
          <p:cNvSpPr/>
          <p:nvPr/>
        </p:nvSpPr>
        <p:spPr>
          <a:xfrm>
            <a:off x="378892" y="884316"/>
            <a:ext cx="7200467" cy="369332"/>
          </a:xfrm>
          <a:prstGeom prst="rect">
            <a:avLst/>
          </a:prstGeom>
          <a:solidFill>
            <a:srgbClr val="FFC000"/>
          </a:solidFill>
        </p:spPr>
        <p:txBody>
          <a:bodyPr wrap="square">
            <a:spAutoFit/>
          </a:bodyPr>
          <a:lstStyle/>
          <a:p>
            <a:r>
              <a:rPr lang="fr-FR" dirty="0" smtClean="0"/>
              <a:t>TDC Power </a:t>
            </a:r>
            <a:r>
              <a:rPr lang="fr-FR" dirty="0" err="1" smtClean="0"/>
              <a:t>consumption</a:t>
            </a:r>
            <a:r>
              <a:rPr lang="fr-FR" dirty="0" smtClean="0"/>
              <a:t> 0,4 mA *1.2V =  0.5 mW @ 10% </a:t>
            </a:r>
            <a:r>
              <a:rPr lang="fr-FR" dirty="0" err="1" smtClean="0"/>
              <a:t>ocupancy</a:t>
            </a:r>
            <a:r>
              <a:rPr lang="fr-FR" dirty="0" smtClean="0"/>
              <a:t> </a:t>
            </a:r>
            <a:endParaRPr lang="fr-FR" dirty="0"/>
          </a:p>
        </p:txBody>
      </p:sp>
    </p:spTree>
    <p:extLst>
      <p:ext uri="{BB962C8B-B14F-4D97-AF65-F5344CB8AC3E}">
        <p14:creationId xmlns:p14="http://schemas.microsoft.com/office/powerpoint/2010/main" val="1151156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Calibri"/>
                <a:sym typeface="Calibri"/>
              </a:rPr>
              <a:t>PROTOTYPES DONE SO FAR (all CMOS 130 nm)</a:t>
            </a:r>
            <a:endParaRPr lang="en-US"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9</a:t>
            </a:fld>
            <a:endParaRPr lang="en-US" dirty="0">
              <a:solidFill>
                <a:srgbClr val="000000"/>
              </a:solidFill>
            </a:endParaRPr>
          </a:p>
        </p:txBody>
      </p:sp>
      <p:sp>
        <p:nvSpPr>
          <p:cNvPr id="14" name="Espace réservé du pied de page 13"/>
          <p:cNvSpPr>
            <a:spLocks noGrp="1"/>
          </p:cNvSpPr>
          <p:nvPr>
            <p:ph type="ftr" sz="quarter" idx="10"/>
          </p:nvPr>
        </p:nvSpPr>
        <p:spPr/>
        <p:txBody>
          <a:bodyPr/>
          <a:lstStyle/>
          <a:p>
            <a:r>
              <a:rPr lang="en-US" smtClean="0">
                <a:solidFill>
                  <a:srgbClr val="000000"/>
                </a:solidFill>
              </a:rPr>
              <a:t>ATLAS HGTD - ALTIROC ASIC -TWEPP 2019</a:t>
            </a:r>
            <a:endParaRPr lang="en-US" dirty="0">
              <a:solidFill>
                <a:srgbClr val="000000"/>
              </a:solidFill>
            </a:endParaRPr>
          </a:p>
        </p:txBody>
      </p:sp>
      <p:pic>
        <p:nvPicPr>
          <p:cNvPr id="22" name="Image 21"/>
          <p:cNvPicPr>
            <a:picLocks noChangeAspect="1"/>
          </p:cNvPicPr>
          <p:nvPr/>
        </p:nvPicPr>
        <p:blipFill rotWithShape="1">
          <a:blip r:embed="rId2" cstate="print">
            <a:extLst>
              <a:ext uri="{28A0092B-C50C-407E-A947-70E740481C1C}">
                <a14:useLocalDpi xmlns:a14="http://schemas.microsoft.com/office/drawing/2010/main" val="0"/>
              </a:ext>
            </a:extLst>
          </a:blip>
          <a:srcRect l="32815" t="30748" r="33756" b="13934"/>
          <a:stretch/>
        </p:blipFill>
        <p:spPr>
          <a:xfrm>
            <a:off x="9760952" y="2713813"/>
            <a:ext cx="2081720" cy="1937702"/>
          </a:xfrm>
          <a:prstGeom prst="rect">
            <a:avLst/>
          </a:prstGeom>
        </p:spPr>
      </p:pic>
      <p:pic>
        <p:nvPicPr>
          <p:cNvPr id="23" name="Image 22"/>
          <p:cNvPicPr>
            <a:picLocks noChangeAspect="1"/>
          </p:cNvPicPr>
          <p:nvPr/>
        </p:nvPicPr>
        <p:blipFill rotWithShape="1">
          <a:blip r:embed="rId3" cstate="print">
            <a:extLst>
              <a:ext uri="{28A0092B-C50C-407E-A947-70E740481C1C}">
                <a14:useLocalDpi xmlns:a14="http://schemas.microsoft.com/office/drawing/2010/main" val="0"/>
              </a:ext>
            </a:extLst>
          </a:blip>
          <a:srcRect l="12942" t="8627" r="6274" b="14117"/>
          <a:stretch/>
        </p:blipFill>
        <p:spPr>
          <a:xfrm>
            <a:off x="9273737" y="4767575"/>
            <a:ext cx="2876121" cy="2062849"/>
          </a:xfrm>
          <a:prstGeom prst="rect">
            <a:avLst/>
          </a:prstGeom>
        </p:spPr>
      </p:pic>
      <p:sp>
        <p:nvSpPr>
          <p:cNvPr id="24" name="Espace réservé du contenu 2"/>
          <p:cNvSpPr txBox="1">
            <a:spLocks/>
          </p:cNvSpPr>
          <p:nvPr/>
        </p:nvSpPr>
        <p:spPr>
          <a:xfrm>
            <a:off x="268371" y="693719"/>
            <a:ext cx="923219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ALTIROC0: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contains</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only</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PA +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discriminator</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  for 2x2 1x1 mm2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sensors</a:t>
            </a:r>
            <a:endPar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Tx/>
              <a:buChar char="-"/>
              <a:tabLst/>
              <a:defRPr/>
            </a:pP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Altiroc0_V1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Dec</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2016): 4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channels</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for 2 pF (1x1 mm2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sensor</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and 4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channels</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for 20 pF (3x3 mm2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sensors</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Voltage PA (=VPA) for all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channels</a:t>
            </a:r>
            <a:endPar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Tx/>
              <a:buChar char="-"/>
              <a:tabLst/>
              <a:defRPr/>
            </a:pP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Altiroc0_V2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December</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2017):  4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channels</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with</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faster</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VPA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preamp</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and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and</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4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channels</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with</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TZ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preamp</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All for Cd  ~ 2pF</a:t>
            </a:r>
          </a:p>
          <a:p>
            <a:pPr marL="685800" marR="0" lvl="1" indent="-228600" algn="l" defTabSz="914400" rtl="0" eaLnBrk="1" fontAlgn="auto" latinLnBrk="0" hangingPunct="1">
              <a:lnSpc>
                <a:spcPct val="90000"/>
              </a:lnSpc>
              <a:spcBef>
                <a:spcPts val="500"/>
              </a:spcBef>
              <a:spcAft>
                <a:spcPts val="0"/>
              </a:spcAft>
              <a:buClrTx/>
              <a:buSzTx/>
              <a:buFontTx/>
              <a:buChar char="-"/>
              <a:tabLst/>
              <a:defRPr/>
            </a:pP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Testbench</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and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testbeam</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measurements</a:t>
            </a:r>
            <a:endPar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ALTIROC1_V1 : </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5x5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complete</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readout</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channels</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(PA,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discri</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TDC, SRAM) to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readout</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1.3 x 1.3 mm2 LGAD pixels , 15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channels</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with</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VPA, 10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with</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Transimpedance</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amplifier (TZ) </a:t>
            </a:r>
          </a:p>
          <a:p>
            <a:pPr marL="685800" marR="0" lvl="1" indent="-228600" algn="l" defTabSz="914400" rtl="0" eaLnBrk="1" fontAlgn="auto" latinLnBrk="0" hangingPunct="1">
              <a:lnSpc>
                <a:spcPct val="90000"/>
              </a:lnSpc>
              <a:spcBef>
                <a:spcPts val="500"/>
              </a:spcBef>
              <a:spcAft>
                <a:spcPts val="0"/>
              </a:spcAft>
              <a:buClrTx/>
              <a:buSzTx/>
              <a:buFontTx/>
              <a:buChar char="-"/>
              <a:tabLst/>
              <a:defRPr/>
            </a:pP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Testbench</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measurements</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debug</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since</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beg</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of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Dec</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2018</a:t>
            </a:r>
          </a:p>
          <a:p>
            <a:pPr marL="685800" marR="0" lvl="1" indent="-228600" algn="l" defTabSz="914400" rtl="0" eaLnBrk="1" fontAlgn="auto" latinLnBrk="0" hangingPunct="1">
              <a:lnSpc>
                <a:spcPct val="90000"/>
              </a:lnSpc>
              <a:spcBef>
                <a:spcPts val="500"/>
              </a:spcBef>
              <a:spcAft>
                <a:spcPts val="0"/>
              </a:spcAft>
              <a:buClrTx/>
              <a:buSzTx/>
              <a:buFontTx/>
              <a:buChar char="-"/>
              <a:tabLst/>
              <a:defRPr/>
            </a:pP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Irradiation tests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ALTIROC1_V2</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submitted</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March 2019 (CMS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eng</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run</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 but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thinned</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diced</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dies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received</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beg</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of July =&gt; first tests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begun</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mid</a:t>
            </a:r>
            <a:r>
              <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July 2019</a:t>
            </a:r>
          </a:p>
          <a:p>
            <a:pPr marL="685800" marR="0" lvl="1" indent="-228600" algn="l" defTabSz="914400" rtl="0" eaLnBrk="1" fontAlgn="auto" latinLnBrk="0" hangingPunct="1">
              <a:lnSpc>
                <a:spcPct val="90000"/>
              </a:lnSpc>
              <a:spcBef>
                <a:spcPts val="500"/>
              </a:spcBef>
              <a:spcAft>
                <a:spcPts val="0"/>
              </a:spcAft>
              <a:buClrTx/>
              <a:buSzTx/>
              <a:buFontTx/>
              <a:buChar char="-"/>
              <a:tabLst/>
              <a:defRPr/>
            </a:pP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Minor modifications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between</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V1 and V2: </a:t>
            </a: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1.2V MOSCAPs used to filter  DLL </a:t>
            </a:r>
            <a:r>
              <a:rPr kumimoji="0" lang="en-US"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Vctrl</a:t>
            </a: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voltages changed to 2.5 MOSCAPs to get rid of the leakage current </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on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these</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nodes</a:t>
            </a:r>
            <a:endPar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Tx/>
              <a:buChar char="-"/>
              <a:tabLst/>
              <a:defRPr/>
            </a:pP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Testbeam</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19-25 August @DESY</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=&gt;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measurements</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shown</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with</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Altiroc1_V2 are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quite</a:t>
            </a:r>
            <a:r>
              <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fr-FR"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Arial" panose="020B0604020202020204" pitchFamily="34" charset="0"/>
              </a:rPr>
              <a:t>preliminary</a:t>
            </a:r>
            <a:endParaRPr kumimoji="0" lang="fr-FR"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cxnSp>
        <p:nvCxnSpPr>
          <p:cNvPr id="25" name="Connecteur droit avec flèche 24"/>
          <p:cNvCxnSpPr/>
          <p:nvPr/>
        </p:nvCxnSpPr>
        <p:spPr>
          <a:xfrm flipH="1">
            <a:off x="10544783" y="3835087"/>
            <a:ext cx="104789" cy="1735273"/>
          </a:xfrm>
          <a:prstGeom prst="straightConnector1">
            <a:avLst/>
          </a:prstGeom>
          <a:noFill/>
          <a:ln w="38100" cap="flat" cmpd="sng" algn="ctr">
            <a:solidFill>
              <a:srgbClr val="FF0000"/>
            </a:solidFill>
            <a:prstDash val="solid"/>
            <a:miter lim="800000"/>
            <a:tailEnd type="triangle"/>
          </a:ln>
          <a:effectLst/>
        </p:spPr>
      </p:cxnSp>
      <p:sp>
        <p:nvSpPr>
          <p:cNvPr id="26" name="ZoneTexte 25"/>
          <p:cNvSpPr txBox="1"/>
          <p:nvPr/>
        </p:nvSpPr>
        <p:spPr>
          <a:xfrm>
            <a:off x="9628348" y="5860711"/>
            <a:ext cx="1799147" cy="369332"/>
          </a:xfrm>
          <a:prstGeom prst="rect">
            <a:avLst/>
          </a:prstGeom>
          <a:noFill/>
        </p:spPr>
        <p:txBody>
          <a:bodyPr wrap="none" rtlCol="0">
            <a:spAutoFit/>
          </a:bodyPr>
          <a:lstStyle/>
          <a:p>
            <a:r>
              <a:rPr lang="fr-FR" i="1" dirty="0" smtClean="0">
                <a:solidFill>
                  <a:prstClr val="white"/>
                </a:solidFill>
                <a:latin typeface="Calibri" panose="020F0502020204030204"/>
              </a:rPr>
              <a:t>Altiroc1 </a:t>
            </a:r>
            <a:r>
              <a:rPr lang="fr-FR" i="1" dirty="0" err="1" smtClean="0">
                <a:solidFill>
                  <a:prstClr val="white"/>
                </a:solidFill>
                <a:latin typeface="Calibri" panose="020F0502020204030204"/>
              </a:rPr>
              <a:t>tesboard</a:t>
            </a:r>
            <a:endParaRPr lang="fr-FR" i="1" dirty="0">
              <a:solidFill>
                <a:prstClr val="white"/>
              </a:solidFill>
              <a:latin typeface="Calibri" panose="020F0502020204030204"/>
            </a:endParaRPr>
          </a:p>
        </p:txBody>
      </p:sp>
      <p:cxnSp>
        <p:nvCxnSpPr>
          <p:cNvPr id="27" name="Connecteur droit avec flèche 26"/>
          <p:cNvCxnSpPr/>
          <p:nvPr/>
        </p:nvCxnSpPr>
        <p:spPr>
          <a:xfrm flipH="1" flipV="1">
            <a:off x="9659174" y="2622216"/>
            <a:ext cx="12884" cy="1978070"/>
          </a:xfrm>
          <a:prstGeom prst="straightConnector1">
            <a:avLst/>
          </a:prstGeom>
          <a:noFill/>
          <a:ln w="25400" cap="flat" cmpd="sng" algn="ctr">
            <a:solidFill>
              <a:srgbClr val="FF0000"/>
            </a:solidFill>
            <a:prstDash val="solid"/>
            <a:miter lim="800000"/>
            <a:headEnd type="stealth"/>
            <a:tailEnd type="stealth"/>
          </a:ln>
          <a:effectLst/>
        </p:spPr>
      </p:cxnSp>
      <p:sp>
        <p:nvSpPr>
          <p:cNvPr id="28" name="ZoneTexte 27"/>
          <p:cNvSpPr txBox="1"/>
          <p:nvPr/>
        </p:nvSpPr>
        <p:spPr>
          <a:xfrm rot="16200000">
            <a:off x="8883045" y="3437117"/>
            <a:ext cx="1109223" cy="348268"/>
          </a:xfrm>
          <a:prstGeom prst="rect">
            <a:avLst/>
          </a:prstGeom>
          <a:noFill/>
        </p:spPr>
        <p:txBody>
          <a:bodyPr wrap="square" rtlCol="0">
            <a:spAutoFit/>
          </a:bodyPr>
          <a:lstStyle/>
          <a:p>
            <a:r>
              <a:rPr lang="fr-FR" dirty="0" smtClean="0">
                <a:solidFill>
                  <a:prstClr val="black"/>
                </a:solidFill>
                <a:latin typeface="Calibri" panose="020F0502020204030204"/>
              </a:rPr>
              <a:t>~ 7,7 mm</a:t>
            </a:r>
            <a:endParaRPr lang="fr-FR" dirty="0">
              <a:solidFill>
                <a:prstClr val="black"/>
              </a:solidFill>
              <a:latin typeface="Calibri" panose="020F0502020204030204"/>
            </a:endParaRPr>
          </a:p>
        </p:txBody>
      </p:sp>
      <p:grpSp>
        <p:nvGrpSpPr>
          <p:cNvPr id="29" name="Groupe 28"/>
          <p:cNvGrpSpPr/>
          <p:nvPr/>
        </p:nvGrpSpPr>
        <p:grpSpPr>
          <a:xfrm>
            <a:off x="8993095" y="479515"/>
            <a:ext cx="2290809" cy="1882833"/>
            <a:chOff x="5115434" y="88120"/>
            <a:chExt cx="2708254" cy="2800008"/>
          </a:xfrm>
        </p:grpSpPr>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1302" y="832009"/>
              <a:ext cx="2136658" cy="2056119"/>
            </a:xfrm>
            <a:prstGeom prst="rect">
              <a:avLst/>
            </a:prstGeom>
          </p:spPr>
        </p:pic>
        <p:sp>
          <p:nvSpPr>
            <p:cNvPr id="31" name="ZoneTexte 30"/>
            <p:cNvSpPr txBox="1"/>
            <p:nvPr/>
          </p:nvSpPr>
          <p:spPr>
            <a:xfrm>
              <a:off x="6002971" y="304959"/>
              <a:ext cx="115667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smtClean="0">
                  <a:ln>
                    <a:noFill/>
                  </a:ln>
                  <a:solidFill>
                    <a:prstClr val="black"/>
                  </a:solidFill>
                  <a:effectLst/>
                  <a:uLnTx/>
                  <a:uFillTx/>
                  <a:latin typeface="Calibri" panose="020F0502020204030204"/>
                </a:rPr>
                <a:t>2 mm</a:t>
              </a:r>
            </a:p>
          </p:txBody>
        </p:sp>
        <p:cxnSp>
          <p:nvCxnSpPr>
            <p:cNvPr id="32" name="Connecteur droit avec flèche 31"/>
            <p:cNvCxnSpPr/>
            <p:nvPr/>
          </p:nvCxnSpPr>
          <p:spPr>
            <a:xfrm>
              <a:off x="5588450" y="669868"/>
              <a:ext cx="2235238" cy="2230"/>
            </a:xfrm>
            <a:prstGeom prst="straightConnector1">
              <a:avLst/>
            </a:prstGeom>
            <a:noFill/>
            <a:ln w="25400" cap="flat" cmpd="sng" algn="ctr">
              <a:solidFill>
                <a:srgbClr val="FF0000"/>
              </a:solidFill>
              <a:prstDash val="solid"/>
              <a:miter lim="800000"/>
              <a:headEnd type="stealth"/>
              <a:tailEnd type="stealth"/>
            </a:ln>
            <a:effectLst/>
          </p:spPr>
        </p:cxnSp>
        <p:cxnSp>
          <p:nvCxnSpPr>
            <p:cNvPr id="33" name="Connecteur droit avec flèche 32"/>
            <p:cNvCxnSpPr/>
            <p:nvPr/>
          </p:nvCxnSpPr>
          <p:spPr>
            <a:xfrm flipH="1" flipV="1">
              <a:off x="5478046" y="669868"/>
              <a:ext cx="6720" cy="2218260"/>
            </a:xfrm>
            <a:prstGeom prst="straightConnector1">
              <a:avLst/>
            </a:prstGeom>
            <a:noFill/>
            <a:ln w="25400" cap="flat" cmpd="sng" algn="ctr">
              <a:solidFill>
                <a:srgbClr val="FF0000"/>
              </a:solidFill>
              <a:prstDash val="solid"/>
              <a:miter lim="800000"/>
              <a:headEnd type="stealth"/>
              <a:tailEnd type="stealth"/>
            </a:ln>
            <a:effectLst/>
          </p:spPr>
        </p:cxnSp>
        <p:sp>
          <p:nvSpPr>
            <p:cNvPr id="34" name="ZoneTexte 33"/>
            <p:cNvSpPr txBox="1"/>
            <p:nvPr/>
          </p:nvSpPr>
          <p:spPr>
            <a:xfrm rot="16200000">
              <a:off x="4604913" y="1675402"/>
              <a:ext cx="139037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smtClean="0">
                  <a:ln>
                    <a:noFill/>
                  </a:ln>
                  <a:solidFill>
                    <a:prstClr val="black"/>
                  </a:solidFill>
                  <a:effectLst/>
                  <a:uLnTx/>
                  <a:uFillTx/>
                  <a:latin typeface="Calibri" panose="020F0502020204030204"/>
                </a:rPr>
                <a:t>2 mm</a:t>
              </a:r>
            </a:p>
          </p:txBody>
        </p:sp>
        <p:sp>
          <p:nvSpPr>
            <p:cNvPr id="35" name="ZoneTexte 34"/>
            <p:cNvSpPr txBox="1"/>
            <p:nvPr/>
          </p:nvSpPr>
          <p:spPr>
            <a:xfrm>
              <a:off x="5918122" y="88120"/>
              <a:ext cx="115667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smtClean="0">
                  <a:ln>
                    <a:noFill/>
                  </a:ln>
                  <a:solidFill>
                    <a:prstClr val="black"/>
                  </a:solidFill>
                  <a:effectLst/>
                  <a:uLnTx/>
                  <a:uFillTx/>
                  <a:latin typeface="Calibri" panose="020F0502020204030204"/>
                </a:rPr>
                <a:t>Altiroc0</a:t>
              </a:r>
            </a:p>
          </p:txBody>
        </p:sp>
      </p:grpSp>
      <p:sp>
        <p:nvSpPr>
          <p:cNvPr id="36" name="ZoneTexte 35"/>
          <p:cNvSpPr txBox="1"/>
          <p:nvPr/>
        </p:nvSpPr>
        <p:spPr>
          <a:xfrm>
            <a:off x="896899" y="5987018"/>
            <a:ext cx="6283402" cy="369332"/>
          </a:xfrm>
          <a:prstGeom prst="rect">
            <a:avLst/>
          </a:prstGeom>
          <a:solidFill>
            <a:srgbClr val="FFC000">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1" u="none" strike="noStrike" kern="0" cap="none" spc="0" normalizeH="0" baseline="0" noProof="0" dirty="0" err="1" smtClean="0">
                <a:ln>
                  <a:noFill/>
                </a:ln>
                <a:solidFill>
                  <a:prstClr val="black"/>
                </a:solidFill>
                <a:effectLst/>
                <a:uLnTx/>
                <a:uFillTx/>
                <a:latin typeface="Calibri" panose="020F0502020204030204"/>
              </a:rPr>
              <a:t>Wire</a:t>
            </a:r>
            <a:r>
              <a:rPr kumimoji="0" lang="fr-FR" sz="1800" b="1" i="1" u="none" strike="noStrike" kern="0" cap="none" spc="0" normalizeH="0" baseline="0" noProof="0" dirty="0" smtClean="0">
                <a:ln>
                  <a:noFill/>
                </a:ln>
                <a:solidFill>
                  <a:prstClr val="black"/>
                </a:solidFill>
                <a:effectLst/>
                <a:uLnTx/>
                <a:uFillTx/>
                <a:latin typeface="Calibri" panose="020F0502020204030204"/>
              </a:rPr>
              <a:t> </a:t>
            </a:r>
            <a:r>
              <a:rPr kumimoji="0" lang="fr-FR" sz="1800" b="1" i="1" u="none" strike="noStrike" kern="0" cap="none" spc="0" normalizeH="0" baseline="0" noProof="0" dirty="0" err="1" smtClean="0">
                <a:ln>
                  <a:noFill/>
                </a:ln>
                <a:solidFill>
                  <a:prstClr val="black"/>
                </a:solidFill>
                <a:effectLst/>
                <a:uLnTx/>
                <a:uFillTx/>
                <a:latin typeface="Calibri" panose="020F0502020204030204"/>
              </a:rPr>
              <a:t>bonding</a:t>
            </a:r>
            <a:r>
              <a:rPr kumimoji="0" lang="fr-FR" sz="1800" b="1" i="1" u="none" strike="noStrike" kern="0" cap="none" spc="0" normalizeH="0" baseline="0" noProof="0" dirty="0" smtClean="0">
                <a:ln>
                  <a:noFill/>
                </a:ln>
                <a:solidFill>
                  <a:prstClr val="black"/>
                </a:solidFill>
                <a:effectLst/>
                <a:uLnTx/>
                <a:uFillTx/>
                <a:latin typeface="Calibri" panose="020F0502020204030204"/>
              </a:rPr>
              <a:t> and </a:t>
            </a:r>
            <a:r>
              <a:rPr kumimoji="0" lang="fr-FR" sz="1800" b="1" i="1" u="none" strike="noStrike" kern="0" cap="none" spc="0" normalizeH="0" baseline="0" noProof="0" dirty="0" err="1" smtClean="0">
                <a:ln>
                  <a:noFill/>
                </a:ln>
                <a:solidFill>
                  <a:prstClr val="black"/>
                </a:solidFill>
                <a:effectLst/>
                <a:uLnTx/>
                <a:uFillTx/>
                <a:latin typeface="Calibri" panose="020F0502020204030204"/>
              </a:rPr>
              <a:t>bump</a:t>
            </a:r>
            <a:r>
              <a:rPr kumimoji="0" lang="fr-FR" sz="1800" b="1" i="1" u="none" strike="noStrike" kern="0" cap="none" spc="0" normalizeH="0" baseline="0" noProof="0" dirty="0" smtClean="0">
                <a:ln>
                  <a:noFill/>
                </a:ln>
                <a:solidFill>
                  <a:prstClr val="black"/>
                </a:solidFill>
                <a:effectLst/>
                <a:uLnTx/>
                <a:uFillTx/>
                <a:latin typeface="Calibri" panose="020F0502020204030204"/>
              </a:rPr>
              <a:t> </a:t>
            </a:r>
            <a:r>
              <a:rPr kumimoji="0" lang="fr-FR" sz="1800" b="1" i="1" u="none" strike="noStrike" kern="0" cap="none" spc="0" normalizeH="0" baseline="0" noProof="0" dirty="0" err="1" smtClean="0">
                <a:ln>
                  <a:noFill/>
                </a:ln>
                <a:solidFill>
                  <a:prstClr val="black"/>
                </a:solidFill>
                <a:effectLst/>
                <a:uLnTx/>
                <a:uFillTx/>
                <a:latin typeface="Calibri" panose="020F0502020204030204"/>
              </a:rPr>
              <a:t>bonding</a:t>
            </a:r>
            <a:r>
              <a:rPr kumimoji="0" lang="fr-FR" sz="1800" b="1" i="1" u="none" strike="noStrike" kern="0" cap="none" spc="0" normalizeH="0" baseline="0" noProof="0" dirty="0" smtClean="0">
                <a:ln>
                  <a:noFill/>
                </a:ln>
                <a:solidFill>
                  <a:prstClr val="black"/>
                </a:solidFill>
                <a:effectLst/>
                <a:uLnTx/>
                <a:uFillTx/>
                <a:latin typeface="Calibri" panose="020F0502020204030204"/>
              </a:rPr>
              <a:t> </a:t>
            </a:r>
            <a:r>
              <a:rPr kumimoji="0" lang="fr-FR" sz="1800" b="1" i="1" u="none" strike="noStrike" kern="0" cap="none" spc="0" normalizeH="0" baseline="0" noProof="0" dirty="0" err="1" smtClean="0">
                <a:ln>
                  <a:noFill/>
                </a:ln>
                <a:solidFill>
                  <a:prstClr val="black"/>
                </a:solidFill>
                <a:effectLst/>
                <a:uLnTx/>
                <a:uFillTx/>
                <a:latin typeface="Calibri" panose="020F0502020204030204"/>
              </a:rPr>
              <a:t>done</a:t>
            </a:r>
            <a:r>
              <a:rPr kumimoji="0" lang="fr-FR" sz="1800" b="1" i="1" u="none" strike="noStrike" kern="0" cap="none" spc="0" normalizeH="0" baseline="0" noProof="0" dirty="0" smtClean="0">
                <a:ln>
                  <a:noFill/>
                </a:ln>
                <a:solidFill>
                  <a:prstClr val="black"/>
                </a:solidFill>
                <a:effectLst/>
                <a:uLnTx/>
                <a:uFillTx/>
                <a:latin typeface="Calibri" panose="020F0502020204030204"/>
              </a:rPr>
              <a:t> by IFAE, CNM and IHEP</a:t>
            </a:r>
          </a:p>
        </p:txBody>
      </p:sp>
    </p:spTree>
    <p:extLst>
      <p:ext uri="{BB962C8B-B14F-4D97-AF65-F5344CB8AC3E}">
        <p14:creationId xmlns:p14="http://schemas.microsoft.com/office/powerpoint/2010/main" val="24186169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mega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ega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ega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ega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ega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ega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ega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ega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ega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ega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ega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ega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19126</TotalTime>
  <Words>3209</Words>
  <Application>Microsoft Office PowerPoint</Application>
  <PresentationFormat>Grand écran</PresentationFormat>
  <Paragraphs>593</Paragraphs>
  <Slides>34</Slides>
  <Notes>3</Notes>
  <HiddenSlides>0</HiddenSlides>
  <MMClips>0</MMClips>
  <ScaleCrop>false</ScaleCrop>
  <HeadingPairs>
    <vt:vector size="8" baseType="variant">
      <vt:variant>
        <vt:lpstr>Polices utilisées</vt:lpstr>
      </vt:variant>
      <vt:variant>
        <vt:i4>11</vt:i4>
      </vt:variant>
      <vt:variant>
        <vt:lpstr>Thème</vt:lpstr>
      </vt:variant>
      <vt:variant>
        <vt:i4>2</vt:i4>
      </vt:variant>
      <vt:variant>
        <vt:lpstr>Serveurs OLE incorporés</vt:lpstr>
      </vt:variant>
      <vt:variant>
        <vt:i4>1</vt:i4>
      </vt:variant>
      <vt:variant>
        <vt:lpstr>Titres des diapositives</vt:lpstr>
      </vt:variant>
      <vt:variant>
        <vt:i4>34</vt:i4>
      </vt:variant>
    </vt:vector>
  </HeadingPairs>
  <TitlesOfParts>
    <vt:vector size="48" baseType="lpstr">
      <vt:lpstr>Arial</vt:lpstr>
      <vt:lpstr>ArialMT</vt:lpstr>
      <vt:lpstr>Bryant Medium Compressed</vt:lpstr>
      <vt:lpstr>Calibri</vt:lpstr>
      <vt:lpstr>Calibri Light</vt:lpstr>
      <vt:lpstr>Calibri-Bold</vt:lpstr>
      <vt:lpstr>Cambria Math</vt:lpstr>
      <vt:lpstr>Symbol</vt:lpstr>
      <vt:lpstr>SymbolMT</vt:lpstr>
      <vt:lpstr>Verdana</vt:lpstr>
      <vt:lpstr>Wingdings</vt:lpstr>
      <vt:lpstr>Thème Office</vt:lpstr>
      <vt:lpstr>OMEGA</vt:lpstr>
      <vt:lpstr>Equation</vt:lpstr>
      <vt:lpstr>ALTIROC,  a 25 ps time resolution ASIC for ATLAS HGTD </vt:lpstr>
      <vt:lpstr>ATLAS High Granular Timing Detector in HL-LHC</vt:lpstr>
      <vt:lpstr>HGTD module</vt:lpstr>
      <vt:lpstr>Requirements for the ASIC</vt:lpstr>
      <vt:lpstr>ALTIROC1 single channel FE readout </vt:lpstr>
      <vt:lpstr>ALTIROC Preamp: Voltage configuration (Baseline)</vt:lpstr>
      <vt:lpstr>TOA TDC Architecture (Simplified): Vernier Delay Line</vt:lpstr>
      <vt:lpstr>TDC for TOT measurement</vt:lpstr>
      <vt:lpstr>PROTOTYPES DONE SO FAR (all CMOS 130 nm)</vt:lpstr>
      <vt:lpstr>ALTIROC1</vt:lpstr>
      <vt:lpstr>SETUP for ALTIROC1 measurements</vt:lpstr>
      <vt:lpstr>ALTIROC1 TOA measurement setup </vt:lpstr>
      <vt:lpstr>ALTIROC1_V2: TOA Measurements using PA+Discri</vt:lpstr>
      <vt:lpstr>ALTIROC1_V2: TOT measurement using external trigger</vt:lpstr>
      <vt:lpstr>Jitter and LSB uniformity of ALTIROC1_V2 meas. , wo sensor</vt:lpstr>
      <vt:lpstr>ALTIROC1_V1: Jitter vs Qinj measurement (Cd=3.5 pF) </vt:lpstr>
      <vt:lpstr>TOA vs TOT of ALTIROC1_V1 measurement</vt:lpstr>
      <vt:lpstr>CK tree measurement</vt:lpstr>
      <vt:lpstr>TEST BEAM measurements  with Altiroc0_V2 (Oct. 2018)</vt:lpstr>
      <vt:lpstr>TEST BEAM measurements  with Altiroc1_V2 (19-25 Aug. 2019)</vt:lpstr>
      <vt:lpstr>Irradiations tests with Altiroc1_V1 (June 28- July 8, 2019)</vt:lpstr>
      <vt:lpstr>Irradiation tests with Altiroc1_V1 (June 28 – July 4, 2019)</vt:lpstr>
      <vt:lpstr>Summary and next steps</vt:lpstr>
      <vt:lpstr>BACKUP</vt:lpstr>
      <vt:lpstr>ALTIROC1 prototype (June 2018 submission)</vt:lpstr>
      <vt:lpstr>Voltage-Controlled Delay Cell</vt:lpstr>
      <vt:lpstr>Local FIFO 19x400 (SRAM)</vt:lpstr>
      <vt:lpstr>ALTIROC1: jitter and out_pa amplitude vs Cd Vth = 1 fC</vt:lpstr>
      <vt:lpstr>ALTIROC1: TOA jitter vs Qinj (VPA), Cd=3.5 pF Vth = 1 fC and 2 fC</vt:lpstr>
      <vt:lpstr>VPA jitter vs TZ jitter (Altiroc0_V2)</vt:lpstr>
      <vt:lpstr>Single-channel readout in ALTIROC2</vt:lpstr>
      <vt:lpstr>POWER CONSUMPTION</vt:lpstr>
      <vt:lpstr>Requirements </vt:lpstr>
      <vt:lpstr>Connections between ASIC and DAQ</vt:lpstr>
    </vt:vector>
  </TitlesOfParts>
  <Company>OMEGA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ALTIROC2  PRELIMINARY DESIGN REVIEW  Motivation, requirements , schedule, organisation</dc:title>
  <dc:creator>seguin</dc:creator>
  <cp:lastModifiedBy>seguin</cp:lastModifiedBy>
  <cp:revision>262</cp:revision>
  <cp:lastPrinted>2019-08-30T18:41:07Z</cp:lastPrinted>
  <dcterms:created xsi:type="dcterms:W3CDTF">2019-02-03T19:55:53Z</dcterms:created>
  <dcterms:modified xsi:type="dcterms:W3CDTF">2019-09-03T22:41:16Z</dcterms:modified>
</cp:coreProperties>
</file>