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1" r:id="rId1"/>
    <p:sldMasterId id="2147483883" r:id="rId2"/>
    <p:sldMasterId id="2147483895" r:id="rId3"/>
    <p:sldMasterId id="2147483907" r:id="rId4"/>
    <p:sldMasterId id="2147483919" r:id="rId5"/>
    <p:sldMasterId id="2147483931" r:id="rId6"/>
    <p:sldMasterId id="2147483943" r:id="rId7"/>
    <p:sldMasterId id="2147483955" r:id="rId8"/>
  </p:sldMasterIdLst>
  <p:notesMasterIdLst>
    <p:notesMasterId r:id="rId37"/>
  </p:notesMasterIdLst>
  <p:handoutMasterIdLst>
    <p:handoutMasterId r:id="rId38"/>
  </p:handoutMasterIdLst>
  <p:sldIdLst>
    <p:sldId id="511" r:id="rId9"/>
    <p:sldId id="582" r:id="rId10"/>
    <p:sldId id="583" r:id="rId11"/>
    <p:sldId id="584" r:id="rId12"/>
    <p:sldId id="590" r:id="rId13"/>
    <p:sldId id="586" r:id="rId14"/>
    <p:sldId id="587" r:id="rId15"/>
    <p:sldId id="588" r:id="rId16"/>
    <p:sldId id="574" r:id="rId17"/>
    <p:sldId id="573" r:id="rId18"/>
    <p:sldId id="575" r:id="rId19"/>
    <p:sldId id="576" r:id="rId20"/>
    <p:sldId id="596" r:id="rId21"/>
    <p:sldId id="577" r:id="rId22"/>
    <p:sldId id="607" r:id="rId23"/>
    <p:sldId id="578" r:id="rId24"/>
    <p:sldId id="589" r:id="rId25"/>
    <p:sldId id="603" r:id="rId26"/>
    <p:sldId id="604" r:id="rId27"/>
    <p:sldId id="606" r:id="rId28"/>
    <p:sldId id="605" r:id="rId29"/>
    <p:sldId id="598" r:id="rId30"/>
    <p:sldId id="599" r:id="rId31"/>
    <p:sldId id="593" r:id="rId32"/>
    <p:sldId id="594" r:id="rId33"/>
    <p:sldId id="601" r:id="rId34"/>
    <p:sldId id="600" r:id="rId35"/>
    <p:sldId id="597" r:id="rId36"/>
  </p:sldIdLst>
  <p:sldSz cx="12192000" cy="6858000"/>
  <p:notesSz cx="6858000" cy="994568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0033"/>
    <a:srgbClr val="CC0000"/>
    <a:srgbClr val="FFCC00"/>
    <a:srgbClr val="339933"/>
    <a:srgbClr val="FF6600"/>
    <a:srgbClr val="FF6699"/>
    <a:srgbClr val="0000FF"/>
    <a:srgbClr val="FF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51" autoAdjust="0"/>
    <p:restoredTop sz="94394" autoAdjust="0"/>
  </p:normalViewPr>
  <p:slideViewPr>
    <p:cSldViewPr>
      <p:cViewPr varScale="1">
        <p:scale>
          <a:sx n="82" d="100"/>
          <a:sy n="82" d="100"/>
        </p:scale>
        <p:origin x="126" y="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8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912"/>
    </p:cViewPr>
  </p:sorterViewPr>
  <p:notesViewPr>
    <p:cSldViewPr>
      <p:cViewPr varScale="1">
        <p:scale>
          <a:sx n="82" d="100"/>
          <a:sy n="82" d="100"/>
        </p:scale>
        <p:origin x="2382" y="102"/>
      </p:cViewPr>
      <p:guideLst>
        <p:guide orient="horz" pos="3133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72547" cy="49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92" tIns="47996" rIns="95992" bIns="47996" numCol="1" anchor="t" anchorCtr="0" compatLnSpc="1">
            <a:prstTxWarp prst="textNoShape">
              <a:avLst/>
            </a:prstTxWarp>
          </a:bodyPr>
          <a:lstStyle>
            <a:lvl1pPr defTabSz="960036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853" y="1"/>
            <a:ext cx="2972547" cy="49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92" tIns="47996" rIns="95992" bIns="47996" numCol="1" anchor="t" anchorCtr="0" compatLnSpc="1">
            <a:prstTxWarp prst="textNoShape">
              <a:avLst/>
            </a:prstTxWarp>
          </a:bodyPr>
          <a:lstStyle>
            <a:lvl1pPr algn="r" defTabSz="960036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6258"/>
            <a:ext cx="2972547" cy="49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92" tIns="47996" rIns="95992" bIns="47996" numCol="1" anchor="b" anchorCtr="0" compatLnSpc="1">
            <a:prstTxWarp prst="textNoShape">
              <a:avLst/>
            </a:prstTxWarp>
          </a:bodyPr>
          <a:lstStyle>
            <a:lvl1pPr defTabSz="960036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853" y="9446258"/>
            <a:ext cx="2972547" cy="49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92" tIns="47996" rIns="95992" bIns="47996" numCol="1" anchor="b" anchorCtr="0" compatLnSpc="1">
            <a:prstTxWarp prst="textNoShape">
              <a:avLst/>
            </a:prstTxWarp>
          </a:bodyPr>
          <a:lstStyle>
            <a:lvl1pPr algn="r" defTabSz="960036">
              <a:defRPr sz="1300">
                <a:latin typeface="Arial" charset="0"/>
              </a:defRPr>
            </a:lvl1pPr>
          </a:lstStyle>
          <a:p>
            <a:pPr>
              <a:defRPr/>
            </a:pPr>
            <a:fld id="{19E14790-E3AA-44A9-AC30-9F3910EB56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2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72547" cy="49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663" tIns="44830" rIns="89663" bIns="44830" numCol="1" anchor="t" anchorCtr="0" compatLnSpc="1">
            <a:prstTxWarp prst="textNoShape">
              <a:avLst/>
            </a:prstTxWarp>
          </a:bodyPr>
          <a:lstStyle>
            <a:lvl1pPr defTabSz="896247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853" y="1"/>
            <a:ext cx="2972547" cy="49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663" tIns="44830" rIns="89663" bIns="44830" numCol="1" anchor="t" anchorCtr="0" compatLnSpc="1">
            <a:prstTxWarp prst="textNoShape">
              <a:avLst/>
            </a:prstTxWarp>
          </a:bodyPr>
          <a:lstStyle>
            <a:lvl1pPr algn="r" defTabSz="896247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" y="746125"/>
            <a:ext cx="6630988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2" y="4723924"/>
            <a:ext cx="5487040" cy="447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663" tIns="44830" rIns="89663" bIns="448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6258"/>
            <a:ext cx="2972547" cy="49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663" tIns="44830" rIns="89663" bIns="44830" numCol="1" anchor="b" anchorCtr="0" compatLnSpc="1">
            <a:prstTxWarp prst="textNoShape">
              <a:avLst/>
            </a:prstTxWarp>
          </a:bodyPr>
          <a:lstStyle>
            <a:lvl1pPr defTabSz="896247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853" y="9446258"/>
            <a:ext cx="2972547" cy="49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663" tIns="44830" rIns="89663" bIns="44830" numCol="1" anchor="b" anchorCtr="0" compatLnSpc="1">
            <a:prstTxWarp prst="textNoShape">
              <a:avLst/>
            </a:prstTxWarp>
          </a:bodyPr>
          <a:lstStyle>
            <a:lvl1pPr algn="r" defTabSz="896247">
              <a:defRPr sz="1200">
                <a:latin typeface="Arial" charset="0"/>
              </a:defRPr>
            </a:lvl1pPr>
          </a:lstStyle>
          <a:p>
            <a:pPr>
              <a:defRPr/>
            </a:pPr>
            <a:fld id="{9831BB6A-A0DD-468D-BA33-5CDE4EAAAC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368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30988" cy="3730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31BB6A-A0DD-468D-BA33-5CDE4EAAACD5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478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31BB6A-A0DD-468D-BA33-5CDE4EAAACD5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376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7"/>
          <p:cNvSpPr>
            <a:spLocks/>
          </p:cNvSpPr>
          <p:nvPr/>
        </p:nvSpPr>
        <p:spPr bwMode="auto">
          <a:xfrm flipV="1">
            <a:off x="11717867" y="6181725"/>
            <a:ext cx="196851" cy="101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2075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994400" y="5562601"/>
            <a:ext cx="423333" cy="752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079068" y="5603875"/>
            <a:ext cx="472017" cy="636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17685" y="5595939"/>
            <a:ext cx="461433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850467" y="5651501"/>
            <a:ext cx="82761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0" y="836613"/>
            <a:ext cx="527051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11664952" y="836613"/>
            <a:ext cx="527049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3117" y="1476376"/>
            <a:ext cx="11438467" cy="208597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9467" y="3697288"/>
            <a:ext cx="11440584" cy="1752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D31216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pic>
        <p:nvPicPr>
          <p:cNvPr id="31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33" name="Connecteur droit 32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latin typeface="Bryant Medium Compressed" pitchFamily="34" charset="0"/>
              </a:rPr>
              <a:t>rganization</a:t>
            </a:r>
            <a:r>
              <a:rPr lang="fr-FR" sz="2400" dirty="0" smtClean="0"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latin typeface="Bryant Medium Compressed" pitchFamily="34" charset="0"/>
              </a:rPr>
              <a:t>lectronics</a:t>
            </a:r>
            <a:r>
              <a:rPr lang="fr-FR" sz="2400" dirty="0" smtClean="0">
                <a:latin typeface="Bryant Medium Compressed" pitchFamily="34" charset="0"/>
              </a:rPr>
              <a:t> </a:t>
            </a:r>
            <a:r>
              <a:rPr lang="fr-FR" sz="2400" dirty="0" err="1" smtClean="0"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latin typeface="Bryant Medium Compressed" pitchFamily="34" charset="0"/>
              </a:rPr>
              <a:t>n</a:t>
            </a:r>
            <a:r>
              <a:rPr lang="fr-FR" sz="2400" dirty="0" smtClean="0"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latin typeface="Bryant Medium Compressed" pitchFamily="34" charset="0"/>
              </a:rPr>
              <a:t>pplications</a:t>
            </a:r>
            <a:endParaRPr lang="en-US" sz="2800" dirty="0">
              <a:latin typeface="Bryant Medium Compressed" pitchFamily="34" charset="0"/>
            </a:endParaRPr>
          </a:p>
        </p:txBody>
      </p:sp>
      <p:pic>
        <p:nvPicPr>
          <p:cNvPr id="36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latin typeface="Bryant Medium Compressed" pitchFamily="34" charset="0"/>
              </a:rPr>
              <a:t>rganization</a:t>
            </a:r>
            <a:r>
              <a:rPr lang="fr-FR" sz="2400" dirty="0" smtClean="0"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latin typeface="Bryant Medium Compressed" pitchFamily="34" charset="0"/>
              </a:rPr>
              <a:t>lectronics</a:t>
            </a:r>
            <a:r>
              <a:rPr lang="fr-FR" sz="2400" dirty="0" smtClean="0">
                <a:latin typeface="Bryant Medium Compressed" pitchFamily="34" charset="0"/>
              </a:rPr>
              <a:t> </a:t>
            </a:r>
            <a:r>
              <a:rPr lang="fr-FR" sz="2400" dirty="0" err="1" smtClean="0"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latin typeface="Bryant Medium Compressed" pitchFamily="34" charset="0"/>
              </a:rPr>
              <a:t>n</a:t>
            </a:r>
            <a:r>
              <a:rPr lang="fr-FR" sz="2400" dirty="0" smtClean="0"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latin typeface="Bryant Medium Compressed" pitchFamily="34" charset="0"/>
              </a:rPr>
              <a:t>pplications</a:t>
            </a:r>
            <a:endParaRPr lang="en-US" sz="2800" dirty="0">
              <a:latin typeface="Bryant Medium Compressed" pitchFamily="34" charset="0"/>
            </a:endParaRPr>
          </a:p>
        </p:txBody>
      </p:sp>
      <p:pic>
        <p:nvPicPr>
          <p:cNvPr id="22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hipembeded 012"/>
          <p:cNvPicPr>
            <a:picLocks noChangeAspect="1" noChangeArrowheads="1"/>
          </p:cNvPicPr>
          <p:nvPr userDrawn="1"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25" name="Connecteur droit 24"/>
          <p:cNvCxnSpPr/>
          <p:nvPr userDrawn="1"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 userDrawn="1"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latin typeface="Bryant Medium Compressed" pitchFamily="34" charset="0"/>
              </a:rPr>
              <a:t>rganization</a:t>
            </a:r>
            <a:r>
              <a:rPr lang="fr-FR" sz="2400" dirty="0" smtClean="0"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latin typeface="Bryant Medium Compressed" pitchFamily="34" charset="0"/>
              </a:rPr>
              <a:t>lectronics</a:t>
            </a:r>
            <a:r>
              <a:rPr lang="fr-FR" sz="2400" dirty="0" smtClean="0">
                <a:latin typeface="Bryant Medium Compressed" pitchFamily="34" charset="0"/>
              </a:rPr>
              <a:t> </a:t>
            </a:r>
            <a:r>
              <a:rPr lang="fr-FR" sz="2400" dirty="0" err="1" smtClean="0"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latin typeface="Bryant Medium Compressed" pitchFamily="34" charset="0"/>
              </a:rPr>
              <a:t>n</a:t>
            </a:r>
            <a:r>
              <a:rPr lang="fr-FR" sz="2400" dirty="0" smtClean="0"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latin typeface="Bryant Medium Compressed" pitchFamily="34" charset="0"/>
              </a:rPr>
              <a:t>pplications</a:t>
            </a:r>
            <a:endParaRPr lang="en-US" sz="2800" dirty="0">
              <a:latin typeface="Bryant Medium Compressed" pitchFamily="34" charset="0"/>
            </a:endParaRPr>
          </a:p>
        </p:txBody>
      </p:sp>
      <p:pic>
        <p:nvPicPr>
          <p:cNvPr id="28" name="Picture 4" descr="http://www.cenbg.in2p3.fr/joliot-curie/IMG/logoCNRSIN2P3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 3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332" y="188640"/>
            <a:ext cx="297687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99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205384" y="1"/>
            <a:ext cx="2986616" cy="61579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39184" y="1"/>
            <a:ext cx="8763000" cy="61579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CHEF - HGCROCv2</a:t>
            </a:r>
            <a:endParaRPr kumimoji="0"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91603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CHEF - HGCROCv2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74C64A-F892-4D24-8DE4-95AE196E3A2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7"/>
          <p:cNvSpPr>
            <a:spLocks/>
          </p:cNvSpPr>
          <p:nvPr/>
        </p:nvSpPr>
        <p:spPr bwMode="auto">
          <a:xfrm flipV="1">
            <a:off x="11717867" y="6181725"/>
            <a:ext cx="196851" cy="101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2075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994400" y="5562601"/>
            <a:ext cx="423333" cy="752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079068" y="5603875"/>
            <a:ext cx="472017" cy="636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17685" y="5595939"/>
            <a:ext cx="461433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850467" y="5651501"/>
            <a:ext cx="82761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0" y="836613"/>
            <a:ext cx="527051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11664952" y="836613"/>
            <a:ext cx="527049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3117" y="1476376"/>
            <a:ext cx="11438467" cy="208597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9467" y="3697288"/>
            <a:ext cx="11440584" cy="1752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D31216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pic>
        <p:nvPicPr>
          <p:cNvPr id="31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33" name="Connecteur droit 32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36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22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hipembeded 012"/>
          <p:cNvPicPr>
            <a:picLocks noChangeAspect="1" noChangeArrowheads="1"/>
          </p:cNvPicPr>
          <p:nvPr userDrawn="1"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25" name="Connecteur droit 24"/>
          <p:cNvCxnSpPr/>
          <p:nvPr userDrawn="1"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 userDrawn="1"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28" name="Picture 4" descr="http://www.cenbg.in2p3.fr/joliot-curie/IMG/logoCNRSIN2P3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 3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332" y="188640"/>
            <a:ext cx="297687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30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1"/>
            <a:ext cx="9120716" cy="620713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71A504-AE2C-4488-80ED-9ED6A4A57476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20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65151" y="892175"/>
            <a:ext cx="5710767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79117" y="892175"/>
            <a:ext cx="5712883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184467" y="6597353"/>
            <a:ext cx="1007533" cy="249237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084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002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29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406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0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1"/>
            <a:ext cx="9120716" cy="620713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CHEF - HGCROCv2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71A504-AE2C-4488-80ED-9ED6A4A5747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06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37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205384" y="1"/>
            <a:ext cx="2986616" cy="61579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39184" y="1"/>
            <a:ext cx="8763000" cy="61579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426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74C64A-F892-4D24-8DE4-95AE196E3A28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600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7"/>
          <p:cNvSpPr>
            <a:spLocks/>
          </p:cNvSpPr>
          <p:nvPr/>
        </p:nvSpPr>
        <p:spPr bwMode="auto">
          <a:xfrm flipV="1">
            <a:off x="11717867" y="6181725"/>
            <a:ext cx="196851" cy="101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2075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994400" y="5562601"/>
            <a:ext cx="423333" cy="752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079068" y="5603875"/>
            <a:ext cx="472017" cy="636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17685" y="5595939"/>
            <a:ext cx="461433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850467" y="5651501"/>
            <a:ext cx="82761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0" y="836613"/>
            <a:ext cx="527051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11664952" y="836613"/>
            <a:ext cx="527049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3117" y="1476376"/>
            <a:ext cx="11438467" cy="208597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9467" y="3697288"/>
            <a:ext cx="11440584" cy="1752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D31216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pic>
        <p:nvPicPr>
          <p:cNvPr id="31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33" name="Connecteur droit 32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36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22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hipembeded 012"/>
          <p:cNvPicPr>
            <a:picLocks noChangeAspect="1" noChangeArrowheads="1"/>
          </p:cNvPicPr>
          <p:nvPr userDrawn="1"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25" name="Connecteur droit 24"/>
          <p:cNvCxnSpPr/>
          <p:nvPr userDrawn="1"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 userDrawn="1"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28" name="Picture 4" descr="http://www.cenbg.in2p3.fr/joliot-curie/IMG/logoCNRSIN2P3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 3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332" y="188640"/>
            <a:ext cx="297687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383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1"/>
            <a:ext cx="9120716" cy="620713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71A504-AE2C-4488-80ED-9ED6A4A57476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5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65151" y="892175"/>
            <a:ext cx="5710767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79117" y="892175"/>
            <a:ext cx="5712883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184467" y="6597353"/>
            <a:ext cx="1007533" cy="249237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970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184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6291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64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72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65151" y="892175"/>
            <a:ext cx="5710767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79117" y="892175"/>
            <a:ext cx="5712883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CHEF - HGCROCv2</a:t>
            </a:r>
            <a:endParaRPr kumimoji="0"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184467" y="6597353"/>
            <a:ext cx="1007533" cy="249237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99641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874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82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205384" y="1"/>
            <a:ext cx="2986616" cy="61579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39184" y="1"/>
            <a:ext cx="8763000" cy="61579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318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74C64A-F892-4D24-8DE4-95AE196E3A28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450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7"/>
          <p:cNvSpPr>
            <a:spLocks/>
          </p:cNvSpPr>
          <p:nvPr/>
        </p:nvSpPr>
        <p:spPr bwMode="auto">
          <a:xfrm flipV="1">
            <a:off x="11717867" y="6181725"/>
            <a:ext cx="196851" cy="101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2075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994400" y="5562601"/>
            <a:ext cx="423333" cy="752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079068" y="5603875"/>
            <a:ext cx="472017" cy="636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17685" y="5595939"/>
            <a:ext cx="461433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850467" y="5651501"/>
            <a:ext cx="82761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0" y="836613"/>
            <a:ext cx="527051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11664952" y="836613"/>
            <a:ext cx="527049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3117" y="1476376"/>
            <a:ext cx="11438467" cy="208597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9467" y="3697288"/>
            <a:ext cx="11440584" cy="1752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D31216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pic>
        <p:nvPicPr>
          <p:cNvPr id="31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33" name="Connecteur droit 32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36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22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hipembeded 012"/>
          <p:cNvPicPr>
            <a:picLocks noChangeAspect="1" noChangeArrowheads="1"/>
          </p:cNvPicPr>
          <p:nvPr userDrawn="1"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25" name="Connecteur droit 24"/>
          <p:cNvCxnSpPr/>
          <p:nvPr userDrawn="1"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 userDrawn="1"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28" name="Picture 4" descr="http://www.cenbg.in2p3.fr/joliot-curie/IMG/logoCNRSIN2P3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 3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332" y="188640"/>
            <a:ext cx="297687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416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1"/>
            <a:ext cx="9120716" cy="620713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71A504-AE2C-4488-80ED-9ED6A4A57476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342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65151" y="892175"/>
            <a:ext cx="5710767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79117" y="892175"/>
            <a:ext cx="5712883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184467" y="6597353"/>
            <a:ext cx="1007533" cy="249237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8927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3718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7357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26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CHEF - HGCROCv2</a:t>
            </a:r>
            <a:endParaRPr kumimoji="0"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557861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709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450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418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205384" y="1"/>
            <a:ext cx="2986616" cy="61579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39184" y="1"/>
            <a:ext cx="8763000" cy="61579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4441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74C64A-F892-4D24-8DE4-95AE196E3A28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664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7"/>
          <p:cNvSpPr>
            <a:spLocks/>
          </p:cNvSpPr>
          <p:nvPr/>
        </p:nvSpPr>
        <p:spPr bwMode="auto">
          <a:xfrm flipV="1">
            <a:off x="11717867" y="6181725"/>
            <a:ext cx="196851" cy="101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2075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994400" y="5562601"/>
            <a:ext cx="423333" cy="752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079068" y="5603875"/>
            <a:ext cx="472017" cy="636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17685" y="5595939"/>
            <a:ext cx="461433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850467" y="5651501"/>
            <a:ext cx="82761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0" y="836613"/>
            <a:ext cx="527051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11664952" y="836613"/>
            <a:ext cx="527049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3117" y="1476376"/>
            <a:ext cx="11438467" cy="208597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9467" y="3697288"/>
            <a:ext cx="11440584" cy="1752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D31216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pic>
        <p:nvPicPr>
          <p:cNvPr id="31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33" name="Connecteur droit 32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36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22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hipembeded 012"/>
          <p:cNvPicPr>
            <a:picLocks noChangeAspect="1" noChangeArrowheads="1"/>
          </p:cNvPicPr>
          <p:nvPr userDrawn="1"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25" name="Connecteur droit 24"/>
          <p:cNvCxnSpPr/>
          <p:nvPr userDrawn="1"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 userDrawn="1"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28" name="Picture 4" descr="http://www.cenbg.in2p3.fr/joliot-curie/IMG/logoCNRSIN2P3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 3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332" y="188640"/>
            <a:ext cx="297687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522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1"/>
            <a:ext cx="9120716" cy="620713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71A504-AE2C-4488-80ED-9ED6A4A57476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000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65151" y="892175"/>
            <a:ext cx="5710767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79117" y="892175"/>
            <a:ext cx="5712883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184467" y="6597353"/>
            <a:ext cx="1007533" cy="249237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418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615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853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0" lang="en-US" smtClean="0"/>
              <a:t>CHEF - HGCROCv2</a:t>
            </a:r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296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6316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826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477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205384" y="1"/>
            <a:ext cx="2986616" cy="61579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39184" y="1"/>
            <a:ext cx="8763000" cy="61579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108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74C64A-F892-4D24-8DE4-95AE196E3A28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7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7"/>
          <p:cNvSpPr>
            <a:spLocks/>
          </p:cNvSpPr>
          <p:nvPr/>
        </p:nvSpPr>
        <p:spPr bwMode="auto">
          <a:xfrm flipV="1">
            <a:off x="11717867" y="6181725"/>
            <a:ext cx="196851" cy="101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2075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994400" y="5562601"/>
            <a:ext cx="423333" cy="752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079068" y="5603875"/>
            <a:ext cx="472017" cy="636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17685" y="5595939"/>
            <a:ext cx="461433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850467" y="5651501"/>
            <a:ext cx="82761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0" y="836613"/>
            <a:ext cx="527051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11664952" y="836613"/>
            <a:ext cx="527049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3117" y="1476376"/>
            <a:ext cx="11438467" cy="208597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9467" y="3697288"/>
            <a:ext cx="11440584" cy="1752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D31216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pic>
        <p:nvPicPr>
          <p:cNvPr id="31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33" name="Connecteur droit 32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36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22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hipembeded 012"/>
          <p:cNvPicPr>
            <a:picLocks noChangeAspect="1" noChangeArrowheads="1"/>
          </p:cNvPicPr>
          <p:nvPr userDrawn="1"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25" name="Connecteur droit 24"/>
          <p:cNvCxnSpPr/>
          <p:nvPr userDrawn="1"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 userDrawn="1"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28" name="Picture 4" descr="http://www.cenbg.in2p3.fr/joliot-curie/IMG/logoCNRSIN2P3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 3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332" y="188640"/>
            <a:ext cx="297687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652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1"/>
            <a:ext cx="9120716" cy="620713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71A504-AE2C-4488-80ED-9ED6A4A57476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398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65151" y="892175"/>
            <a:ext cx="5710767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79117" y="892175"/>
            <a:ext cx="5712883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184467" y="6597353"/>
            <a:ext cx="1007533" cy="249237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768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84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CHEF - HGCROCv2</a:t>
            </a:r>
            <a:endParaRPr kumimoji="0"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059188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9364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057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773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0711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113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205384" y="1"/>
            <a:ext cx="2986616" cy="61579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39184" y="1"/>
            <a:ext cx="8763000" cy="61579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05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74C64A-F892-4D24-8DE4-95AE196E3A28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5512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7"/>
          <p:cNvSpPr>
            <a:spLocks/>
          </p:cNvSpPr>
          <p:nvPr/>
        </p:nvSpPr>
        <p:spPr bwMode="auto">
          <a:xfrm flipV="1">
            <a:off x="11717867" y="6181725"/>
            <a:ext cx="196851" cy="101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2075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994400" y="5562601"/>
            <a:ext cx="423333" cy="752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079068" y="5603875"/>
            <a:ext cx="472017" cy="636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17685" y="5595939"/>
            <a:ext cx="461433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850467" y="5651501"/>
            <a:ext cx="82761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0" y="836613"/>
            <a:ext cx="527051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11664952" y="836613"/>
            <a:ext cx="527049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3117" y="1476376"/>
            <a:ext cx="11438467" cy="208597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9467" y="3697288"/>
            <a:ext cx="11440584" cy="1752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D31216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pic>
        <p:nvPicPr>
          <p:cNvPr id="31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33" name="Connecteur droit 32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36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22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hipembeded 012"/>
          <p:cNvPicPr>
            <a:picLocks noChangeAspect="1" noChangeArrowheads="1"/>
          </p:cNvPicPr>
          <p:nvPr userDrawn="1"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25" name="Connecteur droit 24"/>
          <p:cNvCxnSpPr/>
          <p:nvPr userDrawn="1"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 userDrawn="1"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28" name="Picture 4" descr="http://www.cenbg.in2p3.fr/joliot-curie/IMG/logoCNRSIN2P3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 3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332" y="188640"/>
            <a:ext cx="297687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714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1"/>
            <a:ext cx="9120716" cy="620713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71A504-AE2C-4488-80ED-9ED6A4A57476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176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65151" y="892175"/>
            <a:ext cx="5710767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79117" y="892175"/>
            <a:ext cx="5712883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184467" y="6597353"/>
            <a:ext cx="1007533" cy="249237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75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CHEF - HGCROCv2</a:t>
            </a:r>
            <a:endParaRPr kumimoji="0"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06577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6911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5480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5088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265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639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4150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205384" y="1"/>
            <a:ext cx="2986616" cy="61579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39184" y="1"/>
            <a:ext cx="8763000" cy="61579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230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74C64A-F892-4D24-8DE4-95AE196E3A28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513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7"/>
          <p:cNvSpPr>
            <a:spLocks/>
          </p:cNvSpPr>
          <p:nvPr/>
        </p:nvSpPr>
        <p:spPr bwMode="auto">
          <a:xfrm flipV="1">
            <a:off x="11717867" y="6181725"/>
            <a:ext cx="196851" cy="101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2075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994400" y="5562601"/>
            <a:ext cx="423333" cy="752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079068" y="5603875"/>
            <a:ext cx="472017" cy="636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17685" y="5595939"/>
            <a:ext cx="461433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850467" y="5651501"/>
            <a:ext cx="82761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0" y="836613"/>
            <a:ext cx="527051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11664952" y="836613"/>
            <a:ext cx="527049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3117" y="1476376"/>
            <a:ext cx="11438467" cy="208597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9467" y="3697288"/>
            <a:ext cx="11440584" cy="1752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D31216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pic>
        <p:nvPicPr>
          <p:cNvPr id="31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33" name="Connecteur droit 32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36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22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hipembeded 012"/>
          <p:cNvPicPr>
            <a:picLocks noChangeAspect="1" noChangeArrowheads="1"/>
          </p:cNvPicPr>
          <p:nvPr userDrawn="1"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25" name="Connecteur droit 24"/>
          <p:cNvCxnSpPr/>
          <p:nvPr userDrawn="1"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 userDrawn="1"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 smtClean="0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 smtClean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28" name="Picture 4" descr="http://www.cenbg.in2p3.fr/joliot-curie/IMG/logoCNRSIN2P3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 3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332" y="188640"/>
            <a:ext cx="297687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156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1"/>
            <a:ext cx="9120716" cy="620713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71A504-AE2C-4488-80ED-9ED6A4A57476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CHEF - HGCROCv2</a:t>
            </a:r>
            <a:endParaRPr kumimoji="0"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848120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65151" y="892175"/>
            <a:ext cx="5710767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79117" y="892175"/>
            <a:ext cx="5712883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184467" y="6597353"/>
            <a:ext cx="1007533" cy="249237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4215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289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505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1537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5404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990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9148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205384" y="1"/>
            <a:ext cx="2986616" cy="61579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39184" y="1"/>
            <a:ext cx="8763000" cy="61579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6495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74C64A-F892-4D24-8DE4-95AE196E3A28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028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CHEF - HGCROCv2</a:t>
            </a:r>
            <a:endParaRPr kumimoji="0"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8955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"/>
            <a:ext cx="9120716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5151" y="892175"/>
            <a:ext cx="11099468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597650"/>
            <a:ext cx="10179051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1" smtClean="0">
                <a:latin typeface="Arial" charset="0"/>
              </a:defRPr>
            </a:lvl1pPr>
          </a:lstStyle>
          <a:p>
            <a:r>
              <a:rPr lang="en-US" smtClean="0"/>
              <a:t>CHEF - HGCROCv2</a:t>
            </a:r>
            <a:endParaRPr lang="fr-FR" dirty="0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84467" y="6608764"/>
            <a:ext cx="100753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00000"/>
                </a:solidFill>
                <a:latin typeface="Arial" charset="0"/>
              </a:defRPr>
            </a:lvl1pPr>
          </a:lstStyle>
          <a:p>
            <a:fld id="{6D74C64A-F892-4D24-8DE4-95AE196E3A2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"/>
            <a:ext cx="9120716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5151" y="892175"/>
            <a:ext cx="11099468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597650"/>
            <a:ext cx="10179051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1" smtClean="0">
                <a:latin typeface="Arial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84467" y="6608764"/>
            <a:ext cx="100753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00000"/>
                </a:solidFill>
                <a:latin typeface="Arial" charset="0"/>
              </a:defRPr>
            </a:lvl1pPr>
          </a:lstStyle>
          <a:p>
            <a:fld id="{6D74C64A-F892-4D24-8DE4-95AE196E3A2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9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"/>
            <a:ext cx="9120716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5151" y="892175"/>
            <a:ext cx="11099468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597650"/>
            <a:ext cx="10179051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1" smtClean="0">
                <a:latin typeface="Arial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84467" y="6608764"/>
            <a:ext cx="100753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00000"/>
                </a:solidFill>
                <a:latin typeface="Arial" charset="0"/>
              </a:defRPr>
            </a:lvl1pPr>
          </a:lstStyle>
          <a:p>
            <a:fld id="{6D74C64A-F892-4D24-8DE4-95AE196E3A2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7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"/>
            <a:ext cx="9120716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5151" y="892175"/>
            <a:ext cx="11099468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597650"/>
            <a:ext cx="10179051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1" smtClean="0">
                <a:latin typeface="Arial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84467" y="6608764"/>
            <a:ext cx="100753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00000"/>
                </a:solidFill>
                <a:latin typeface="Arial" charset="0"/>
              </a:defRPr>
            </a:lvl1pPr>
          </a:lstStyle>
          <a:p>
            <a:fld id="{6D74C64A-F892-4D24-8DE4-95AE196E3A2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3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"/>
            <a:ext cx="9120716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5151" y="892175"/>
            <a:ext cx="11099468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597650"/>
            <a:ext cx="10179051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1" smtClean="0">
                <a:latin typeface="Arial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84467" y="6608764"/>
            <a:ext cx="100753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00000"/>
                </a:solidFill>
                <a:latin typeface="Arial" charset="0"/>
              </a:defRPr>
            </a:lvl1pPr>
          </a:lstStyle>
          <a:p>
            <a:fld id="{6D74C64A-F892-4D24-8DE4-95AE196E3A2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5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"/>
            <a:ext cx="9120716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5151" y="892175"/>
            <a:ext cx="11099468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597650"/>
            <a:ext cx="10179051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1" smtClean="0">
                <a:latin typeface="Arial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84467" y="6608764"/>
            <a:ext cx="100753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00000"/>
                </a:solidFill>
                <a:latin typeface="Arial" charset="0"/>
              </a:defRPr>
            </a:lvl1pPr>
          </a:lstStyle>
          <a:p>
            <a:fld id="{6D74C64A-F892-4D24-8DE4-95AE196E3A2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8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"/>
            <a:ext cx="9120716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5151" y="892175"/>
            <a:ext cx="11099468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597650"/>
            <a:ext cx="10179051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1" smtClean="0">
                <a:latin typeface="Arial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84467" y="6608764"/>
            <a:ext cx="100753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00000"/>
                </a:solidFill>
                <a:latin typeface="Arial" charset="0"/>
              </a:defRPr>
            </a:lvl1pPr>
          </a:lstStyle>
          <a:p>
            <a:fld id="{6D74C64A-F892-4D24-8DE4-95AE196E3A2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1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"/>
            <a:ext cx="9120716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5151" y="892175"/>
            <a:ext cx="11099468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597650"/>
            <a:ext cx="10179051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1" smtClean="0">
                <a:latin typeface="Arial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CHEF - HGCROCv2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84467" y="6608764"/>
            <a:ext cx="100753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00000"/>
                </a:solidFill>
                <a:latin typeface="Arial" charset="0"/>
              </a:defRPr>
            </a:lvl1pPr>
          </a:lstStyle>
          <a:p>
            <a:fld id="{6D74C64A-F892-4D24-8DE4-95AE196E3A2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7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tmp"/><Relationship Id="rId7" Type="http://schemas.openxmlformats.org/officeDocument/2006/relationships/image" Target="../media/image75.tm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tmp"/><Relationship Id="rId5" Type="http://schemas.openxmlformats.org/officeDocument/2006/relationships/image" Target="../media/image73.tmp"/><Relationship Id="rId4" Type="http://schemas.openxmlformats.org/officeDocument/2006/relationships/image" Target="../media/image7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mp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tiff"/><Relationship Id="rId2" Type="http://schemas.openxmlformats.org/officeDocument/2006/relationships/image" Target="../media/image8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4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48583" y="2420888"/>
            <a:ext cx="9361040" cy="187220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CHEF 2019</a:t>
            </a:r>
            <a:br>
              <a:rPr lang="en-US" sz="3600" dirty="0" smtClean="0"/>
            </a:br>
            <a:r>
              <a:rPr lang="en-US" sz="3600" dirty="0" smtClean="0"/>
              <a:t>Performance study of HGCROC-v2</a:t>
            </a:r>
            <a:endParaRPr lang="en-US" sz="3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52" y="2056408"/>
            <a:ext cx="1550017" cy="155001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745" y="5349613"/>
            <a:ext cx="807223" cy="80722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016" y="5229200"/>
            <a:ext cx="541664" cy="91309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466" y="5340903"/>
            <a:ext cx="801388" cy="80138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8476" y="5560760"/>
            <a:ext cx="1374424" cy="596076"/>
          </a:xfrm>
          <a:prstGeom prst="rect">
            <a:avLst/>
          </a:prstGeom>
        </p:spPr>
      </p:pic>
      <p:sp>
        <p:nvSpPr>
          <p:cNvPr id="10" name="Sous-titre 2"/>
          <p:cNvSpPr txBox="1">
            <a:spLocks/>
          </p:cNvSpPr>
          <p:nvPr/>
        </p:nvSpPr>
        <p:spPr bwMode="auto">
          <a:xfrm>
            <a:off x="1813369" y="3888910"/>
            <a:ext cx="9323192" cy="130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b="1">
                <a:solidFill>
                  <a:srgbClr val="D3121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2000" b="0" kern="0" dirty="0" smtClean="0"/>
              <a:t>G. </a:t>
            </a:r>
            <a:r>
              <a:rPr lang="fr-FR" sz="2000" b="0" kern="0" dirty="0" err="1" smtClean="0"/>
              <a:t>Bombardi</a:t>
            </a:r>
            <a:r>
              <a:rPr lang="fr-FR" sz="2000" b="0" kern="0" dirty="0" smtClean="0"/>
              <a:t>, J. Borg, F. </a:t>
            </a:r>
            <a:r>
              <a:rPr lang="fr-FR" sz="2000" b="0" kern="0" dirty="0" err="1" smtClean="0"/>
              <a:t>Bouyjou</a:t>
            </a:r>
            <a:r>
              <a:rPr lang="fr-FR" sz="2000" b="0" kern="0" dirty="0" smtClean="0"/>
              <a:t>, E. </a:t>
            </a:r>
            <a:r>
              <a:rPr lang="fr-FR" sz="2000" b="0" kern="0" dirty="0" err="1" smtClean="0"/>
              <a:t>Delagnes</a:t>
            </a:r>
            <a:r>
              <a:rPr lang="fr-FR" sz="2000" b="0" kern="0" dirty="0" smtClean="0"/>
              <a:t>, F. </a:t>
            </a:r>
            <a:r>
              <a:rPr lang="fr-FR" sz="2000" b="0" kern="0" dirty="0" err="1" smtClean="0"/>
              <a:t>Dulucq</a:t>
            </a:r>
            <a:r>
              <a:rPr lang="fr-FR" sz="2000" b="0" kern="0" dirty="0" smtClean="0"/>
              <a:t>, M. El Berni, M. </a:t>
            </a:r>
            <a:r>
              <a:rPr lang="fr-FR" sz="2000" b="0" kern="0" dirty="0" err="1" smtClean="0"/>
              <a:t>Firlej</a:t>
            </a:r>
            <a:r>
              <a:rPr lang="fr-FR" sz="2000" b="0" kern="0" dirty="0" smtClean="0"/>
              <a:t>, T. </a:t>
            </a:r>
            <a:r>
              <a:rPr lang="fr-FR" sz="2000" b="0" kern="0" dirty="0" err="1" smtClean="0"/>
              <a:t>Fiutowski</a:t>
            </a:r>
            <a:r>
              <a:rPr lang="fr-FR" sz="2000" b="0" kern="0" dirty="0" smtClean="0"/>
              <a:t>, F. Guilloux, M. </a:t>
            </a:r>
            <a:r>
              <a:rPr lang="fr-FR" sz="2000" b="0" kern="0" dirty="0" err="1" smtClean="0"/>
              <a:t>Idzik</a:t>
            </a:r>
            <a:r>
              <a:rPr lang="fr-FR" sz="2000" b="0" kern="0" dirty="0" smtClean="0"/>
              <a:t>, C. de La Taille, A. </a:t>
            </a:r>
            <a:r>
              <a:rPr lang="fr-FR" sz="2000" b="0" kern="0" dirty="0" err="1" smtClean="0"/>
              <a:t>Marchioro</a:t>
            </a:r>
            <a:r>
              <a:rPr lang="fr-FR" sz="2000" b="0" kern="0" dirty="0" smtClean="0"/>
              <a:t>, J. Moron, L. </a:t>
            </a:r>
            <a:r>
              <a:rPr lang="fr-FR" sz="2000" b="0" kern="0" dirty="0" err="1" smtClean="0"/>
              <a:t>Raux</a:t>
            </a:r>
            <a:r>
              <a:rPr lang="fr-FR" sz="2000" b="0" kern="0" dirty="0" smtClean="0"/>
              <a:t>, K. </a:t>
            </a:r>
            <a:r>
              <a:rPr lang="fr-FR" sz="2000" b="0" kern="0" dirty="0" err="1" smtClean="0"/>
              <a:t>Swientek</a:t>
            </a:r>
            <a:r>
              <a:rPr lang="fr-FR" sz="2000" b="0" kern="0" dirty="0" smtClean="0"/>
              <a:t>, D. Thienpont, T. </a:t>
            </a:r>
            <a:r>
              <a:rPr lang="fr-FR" sz="2000" b="0" kern="0" dirty="0" err="1" smtClean="0"/>
              <a:t>Vergine</a:t>
            </a:r>
            <a:endParaRPr lang="fr-FR" sz="2000" b="0" kern="0" dirty="0" smtClean="0"/>
          </a:p>
          <a:p>
            <a:r>
              <a:rPr lang="fr-FR" sz="1800" b="0" kern="0" dirty="0" smtClean="0"/>
              <a:t>  </a:t>
            </a:r>
            <a:endParaRPr lang="fr-FR" sz="2000" b="0" kern="0" dirty="0"/>
          </a:p>
        </p:txBody>
      </p:sp>
    </p:spTree>
    <p:extLst>
      <p:ext uri="{BB962C8B-B14F-4D97-AF65-F5344CB8AC3E}">
        <p14:creationId xmlns:p14="http://schemas.microsoft.com/office/powerpoint/2010/main" val="145329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Noise</a:t>
            </a:r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334433" y="892175"/>
                <a:ext cx="8137831" cy="268084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>
                    <a:latin typeface="Calibri" panose="020F0502020204030204" pitchFamily="34" charset="0"/>
                  </a:rPr>
                  <a:t>The noise with 50 pF sensor cap = 0.4 </a:t>
                </a:r>
                <a:r>
                  <a:rPr lang="en-US" dirty="0" err="1">
                    <a:latin typeface="Calibri" panose="020F0502020204030204" pitchFamily="34" charset="0"/>
                  </a:rPr>
                  <a:t>f</a:t>
                </a:r>
                <a:r>
                  <a:rPr lang="en-US" dirty="0" err="1" smtClean="0">
                    <a:latin typeface="Calibri" panose="020F0502020204030204" pitchFamily="34" charset="0"/>
                  </a:rPr>
                  <a:t>C</a:t>
                </a:r>
                <a:r>
                  <a:rPr lang="en-US" dirty="0" smtClean="0">
                    <a:latin typeface="Calibri" panose="020F0502020204030204" pitchFamily="34" charset="0"/>
                  </a:rPr>
                  <a:t> </a:t>
                </a:r>
              </a:p>
              <a:p>
                <a:r>
                  <a:rPr lang="fr-FR" dirty="0" err="1" smtClean="0">
                    <a:latin typeface="Calibri" panose="020F0502020204030204" pitchFamily="34" charset="0"/>
                  </a:rPr>
                  <a:t>Coherent</a:t>
                </a:r>
                <a:r>
                  <a:rPr lang="fr-FR" dirty="0" smtClean="0">
                    <a:latin typeface="Calibri" panose="020F0502020204030204" pitchFamily="34" charset="0"/>
                  </a:rPr>
                  <a:t> noise </a:t>
                </a:r>
                <a:r>
                  <a:rPr lang="fr-FR" dirty="0" err="1" smtClean="0">
                    <a:latin typeface="Calibri" panose="020F0502020204030204" pitchFamily="34" charset="0"/>
                  </a:rPr>
                  <a:t>extracted</a:t>
                </a:r>
                <a:r>
                  <a:rPr lang="fr-FR" dirty="0" smtClean="0">
                    <a:latin typeface="Calibri" panose="020F0502020204030204" pitchFamily="34" charset="0"/>
                  </a:rPr>
                  <a:t> by </a:t>
                </a:r>
                <a:r>
                  <a:rPr lang="fr-FR" dirty="0" err="1" smtClean="0">
                    <a:latin typeface="Calibri" panose="020F0502020204030204" pitchFamily="34" charset="0"/>
                  </a:rPr>
                  <a:t>comparing</a:t>
                </a:r>
                <a:r>
                  <a:rPr lang="fr-FR" dirty="0" smtClean="0">
                    <a:latin typeface="Calibri" panose="020F0502020204030204" pitchFamily="34" charset="0"/>
                  </a:rPr>
                  <a:t> direct and </a:t>
                </a:r>
                <a:r>
                  <a:rPr lang="fr-FR" dirty="0" err="1" smtClean="0">
                    <a:latin typeface="Calibri" panose="020F0502020204030204" pitchFamily="34" charset="0"/>
                  </a:rPr>
                  <a:t>alternate</a:t>
                </a:r>
                <a:r>
                  <a:rPr lang="fr-FR" dirty="0" smtClean="0">
                    <a:latin typeface="Calibri" panose="020F0502020204030204" pitchFamily="34" charset="0"/>
                  </a:rPr>
                  <a:t> </a:t>
                </a:r>
                <a:r>
                  <a:rPr lang="fr-FR" dirty="0" err="1" smtClean="0">
                    <a:latin typeface="Calibri" panose="020F0502020204030204" pitchFamily="34" charset="0"/>
                  </a:rPr>
                  <a:t>sums</a:t>
                </a:r>
                <a:r>
                  <a:rPr lang="fr-FR" dirty="0" smtClean="0">
                    <a:latin typeface="Calibri" panose="020F0502020204030204" pitchFamily="34" charset="0"/>
                  </a:rPr>
                  <a:t> on n </a:t>
                </a:r>
                <a:r>
                  <a:rPr lang="fr-FR" dirty="0" err="1" smtClean="0">
                    <a:latin typeface="Calibri" panose="020F0502020204030204" pitchFamily="34" charset="0"/>
                  </a:rPr>
                  <a:t>channels</a:t>
                </a:r>
                <a:r>
                  <a:rPr lang="fr-FR" dirty="0" smtClean="0">
                    <a:latin typeface="Calibri" panose="020F0502020204030204" pitchFamily="34" charset="0"/>
                  </a:rPr>
                  <a:t> (n = 72):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𝐷𝑆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𝑝𝑒𝑑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nary>
                  </m:oMath>
                </a14:m>
                <a:r>
                  <a:rPr lang="fr-FR" dirty="0" smtClean="0">
                    <a:latin typeface="Calibri" panose="020F0502020204030204" pitchFamily="34" charset="0"/>
                  </a:rPr>
                  <a:t> ;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𝐴𝑆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  <m:r>
                          <a:rPr lang="fr-FR" i="1">
                            <a:latin typeface="Cambria Math" panose="02040503050406030204" pitchFamily="18" charset="0"/>
                          </a:rPr>
                          <m:t>𝑝𝑒𝑑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fr-FR" dirty="0" smtClean="0">
                  <a:latin typeface="Calibri" panose="020F0502020204030204" pitchFamily="34" charset="0"/>
                </a:endParaRPr>
              </a:p>
              <a:p>
                <a:pPr lvl="1"/>
                <a:r>
                  <a:rPr lang="fr-FR" dirty="0" err="1" smtClean="0">
                    <a:latin typeface="Calibri" panose="020F0502020204030204" pitchFamily="34" charset="0"/>
                  </a:rPr>
                  <a:t>Incoherent</a:t>
                </a:r>
                <a:r>
                  <a:rPr lang="fr-FR" dirty="0" smtClean="0">
                    <a:latin typeface="Calibri" panose="020F0502020204030204" pitchFamily="34" charset="0"/>
                  </a:rPr>
                  <a:t> noise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𝐼𝑁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𝑟𝑚𝑠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𝐴𝑆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)/√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fr-FR" dirty="0" smtClean="0">
                  <a:latin typeface="Calibri" panose="020F0502020204030204" pitchFamily="34" charset="0"/>
                </a:endParaRPr>
              </a:p>
              <a:p>
                <a:pPr lvl="1"/>
                <a:r>
                  <a:rPr lang="fr-FR" dirty="0" err="1" smtClean="0">
                    <a:latin typeface="Calibri" panose="020F0502020204030204" pitchFamily="34" charset="0"/>
                  </a:rPr>
                  <a:t>Coherent</a:t>
                </a:r>
                <a:r>
                  <a:rPr lang="fr-FR" dirty="0" smtClean="0">
                    <a:latin typeface="Calibri" panose="020F0502020204030204" pitchFamily="34" charset="0"/>
                  </a:rPr>
                  <a:t> noise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CN</m:t>
                    </m:r>
                    <m:r>
                      <a:rPr lang="fr-F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𝑣𝑎𝑟</m:t>
                        </m:r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𝐷𝑆</m:t>
                            </m:r>
                          </m:e>
                        </m:d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𝑣𝑎𝑟</m:t>
                        </m:r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𝐴𝑆</m:t>
                            </m:r>
                          </m:e>
                        </m:d>
                      </m:e>
                    </m:rad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fr-FR" dirty="0" smtClean="0">
                  <a:latin typeface="Calibri" panose="020F0502020204030204" pitchFamily="34" charset="0"/>
                </a:endParaRPr>
              </a:p>
              <a:p>
                <a:pPr lvl="1"/>
                <a:r>
                  <a:rPr lang="fr-FR" dirty="0" err="1" smtClean="0">
                    <a:latin typeface="Calibri" panose="020F0502020204030204" pitchFamily="34" charset="0"/>
                  </a:rPr>
                  <a:t>Coherent</a:t>
                </a:r>
                <a:r>
                  <a:rPr lang="fr-FR" dirty="0" smtClean="0">
                    <a:latin typeface="Calibri" panose="020F0502020204030204" pitchFamily="34" charset="0"/>
                  </a:rPr>
                  <a:t> </a:t>
                </a:r>
                <a:r>
                  <a:rPr lang="fr-FR" dirty="0">
                    <a:latin typeface="Calibri" panose="020F0502020204030204" pitchFamily="34" charset="0"/>
                  </a:rPr>
                  <a:t>noise fraction :  CNF = CN / IN   </a:t>
                </a:r>
                <a:endParaRPr lang="fr-FR" dirty="0" smtClean="0">
                  <a:latin typeface="Calibri" panose="020F0502020204030204" pitchFamily="34" charset="0"/>
                </a:endParaRPr>
              </a:p>
              <a:p>
                <a:pPr lvl="1"/>
                <a:r>
                  <a:rPr lang="fr-FR" dirty="0" err="1" smtClean="0">
                    <a:latin typeface="Calibri" panose="020F0502020204030204" pitchFamily="34" charset="0"/>
                  </a:rPr>
                  <a:t>FlipChip</a:t>
                </a:r>
                <a:r>
                  <a:rPr lang="fr-FR" dirty="0" smtClean="0">
                    <a:latin typeface="Calibri" panose="020F0502020204030204" pitchFamily="34" charset="0"/>
                  </a:rPr>
                  <a:t>, CNF = 5%. BGA, CNF = 10%</a:t>
                </a:r>
              </a:p>
              <a:p>
                <a:r>
                  <a:rPr lang="en-US" dirty="0">
                    <a:latin typeface="Calibri" panose="020F0502020204030204" pitchFamily="34" charset="0"/>
                  </a:rPr>
                  <a:t>Remains constant with </a:t>
                </a:r>
                <a:r>
                  <a:rPr lang="en-US" dirty="0" smtClean="0">
                    <a:latin typeface="Calibri" panose="020F0502020204030204" pitchFamily="34" charset="0"/>
                  </a:rPr>
                  <a:t>respect to the temperature</a:t>
                </a:r>
                <a:endParaRPr lang="fr-FR" dirty="0">
                  <a:latin typeface="Calibri" panose="020F050202020403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433" y="892175"/>
                <a:ext cx="8137831" cy="2680841"/>
              </a:xfrm>
              <a:blipFill rotWithShape="0">
                <a:blip r:embed="rId2"/>
                <a:stretch>
                  <a:fillRect l="-1049" t="-4091" b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CHEF - HGCROCv2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Espace réservé du contenu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48949" y="3822632"/>
            <a:ext cx="3592911" cy="287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9542237" y="794151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FlipChip</a:t>
            </a:r>
            <a:r>
              <a:rPr lang="en-US" dirty="0" smtClean="0"/>
              <a:t> board</a:t>
            </a:r>
            <a:endParaRPr lang="en-US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2504" y="3573016"/>
            <a:ext cx="4761675" cy="302463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4152" y="1153909"/>
            <a:ext cx="3457708" cy="277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2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Charge ADC range: linearity, residuals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CHEF - HGCROCv2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51" r="7731"/>
          <a:stretch/>
        </p:blipFill>
        <p:spPr>
          <a:xfrm>
            <a:off x="6304719" y="620713"/>
            <a:ext cx="5771702" cy="2680841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270657" y="1252377"/>
            <a:ext cx="6113375" cy="203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>
                <a:latin typeface="Calibri" panose="020F0502020204030204" pitchFamily="34" charset="0"/>
              </a:rPr>
              <a:t>Two 10b-DAC to globally set the pedestal to a wanted level</a:t>
            </a:r>
          </a:p>
          <a:p>
            <a:r>
              <a:rPr lang="en-US" kern="0" dirty="0" smtClean="0">
                <a:latin typeface="Calibri" panose="020F0502020204030204" pitchFamily="34" charset="0"/>
              </a:rPr>
              <a:t>5b-DAC to reduce dispersion per channel</a:t>
            </a:r>
          </a:p>
          <a:p>
            <a:r>
              <a:rPr lang="en-US" kern="0" dirty="0" smtClean="0">
                <a:latin typeface="Calibri" panose="020F0502020204030204" pitchFamily="34" charset="0"/>
              </a:rPr>
              <a:t>Good linearity in-between +/- 1%,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4072" y="3573016"/>
            <a:ext cx="4536504" cy="294556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0" t="9762" r="8410"/>
          <a:stretch/>
        </p:blipFill>
        <p:spPr>
          <a:xfrm>
            <a:off x="623392" y="3573016"/>
            <a:ext cx="5760640" cy="291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5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TOT: linearity, noise, residuals [Low Range]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CHEF - HGCROCv2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4541" y="980728"/>
            <a:ext cx="2880320" cy="3050768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5416" y="4408844"/>
            <a:ext cx="4680520" cy="1512168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6280" y="980728"/>
            <a:ext cx="2952328" cy="3054588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270657" y="1252377"/>
            <a:ext cx="5537311" cy="361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latin typeface="Calibri" panose="020F0502020204030204" pitchFamily="34" charset="0"/>
              </a:rPr>
              <a:t>Charge measurement from TOT when preamplifier saturates [LSB = 2.5 </a:t>
            </a:r>
            <a:r>
              <a:rPr lang="en-US" kern="0" dirty="0" err="1" smtClean="0">
                <a:latin typeface="Calibri" panose="020F0502020204030204" pitchFamily="34" charset="0"/>
              </a:rPr>
              <a:t>fC</a:t>
            </a:r>
            <a:r>
              <a:rPr lang="en-US" kern="0" dirty="0" smtClean="0">
                <a:latin typeface="Calibri" panose="020F0502020204030204" pitchFamily="34" charset="0"/>
              </a:rPr>
              <a:t>]</a:t>
            </a:r>
          </a:p>
          <a:p>
            <a:r>
              <a:rPr lang="en-US" sz="2000" kern="0" dirty="0" smtClean="0">
                <a:latin typeface="Calibri" panose="020F0502020204030204" pitchFamily="34" charset="0"/>
              </a:rPr>
              <a:t>Need fine characterization/calibration of the non-linear part of the TOT</a:t>
            </a:r>
          </a:p>
          <a:p>
            <a:pPr lvl="1"/>
            <a:r>
              <a:rPr lang="en-US" kern="0" dirty="0" smtClean="0">
                <a:latin typeface="Calibri" panose="020F0502020204030204" pitchFamily="34" charset="0"/>
              </a:rPr>
              <a:t>~ +/- 250 </a:t>
            </a:r>
            <a:r>
              <a:rPr lang="en-US" kern="0" dirty="0" err="1" smtClean="0">
                <a:latin typeface="Calibri" panose="020F0502020204030204" pitchFamily="34" charset="0"/>
              </a:rPr>
              <a:t>ps</a:t>
            </a:r>
            <a:r>
              <a:rPr lang="en-US" kern="0" dirty="0" smtClean="0">
                <a:latin typeface="Calibri" panose="020F0502020204030204" pitchFamily="34" charset="0"/>
              </a:rPr>
              <a:t> INL</a:t>
            </a:r>
          </a:p>
          <a:p>
            <a:r>
              <a:rPr lang="en-US" sz="2000" kern="0" dirty="0" smtClean="0">
                <a:latin typeface="Calibri" panose="020F0502020204030204" pitchFamily="34" charset="0"/>
              </a:rPr>
              <a:t>Jitter spikes</a:t>
            </a:r>
          </a:p>
          <a:p>
            <a:pPr lvl="1"/>
            <a:r>
              <a:rPr lang="en-US" sz="1600" kern="0" dirty="0" smtClean="0">
                <a:latin typeface="Calibri" panose="020F0502020204030204" pitchFamily="34" charset="0"/>
              </a:rPr>
              <a:t>Need channel TDC calibration, not done yet</a:t>
            </a:r>
          </a:p>
          <a:p>
            <a:r>
              <a:rPr lang="en-US" sz="2000" kern="0" dirty="0" smtClean="0">
                <a:latin typeface="Calibri" panose="020F0502020204030204" pitchFamily="34" charset="0"/>
              </a:rPr>
              <a:t>Digital coupling, TDCs DNL</a:t>
            </a:r>
          </a:p>
        </p:txBody>
      </p:sp>
    </p:spTree>
    <p:extLst>
      <p:ext uri="{BB962C8B-B14F-4D97-AF65-F5344CB8AC3E}">
        <p14:creationId xmlns:p14="http://schemas.microsoft.com/office/powerpoint/2010/main" val="176188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TOT: linearity, noise, residuals [High Range]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CHEF - HGCROCv2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3912" y="620688"/>
            <a:ext cx="2952329" cy="315766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4199" y="620689"/>
            <a:ext cx="2974900" cy="3157664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6334963" y="129223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FlipChip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10502997" y="129223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FlipChip</a:t>
            </a:r>
            <a:endParaRPr lang="en-US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 bwMode="auto">
          <a:xfrm>
            <a:off x="249017" y="1053376"/>
            <a:ext cx="5537311" cy="361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latin typeface="Calibri" panose="020F0502020204030204" pitchFamily="34" charset="0"/>
              </a:rPr>
              <a:t>Charge measurement from TOT when preamplifier saturates</a:t>
            </a:r>
          </a:p>
          <a:p>
            <a:r>
              <a:rPr lang="en-US" sz="2000" kern="0" dirty="0" smtClean="0">
                <a:latin typeface="Calibri" panose="020F0502020204030204" pitchFamily="34" charset="0"/>
              </a:rPr>
              <a:t>Linearity </a:t>
            </a:r>
          </a:p>
          <a:p>
            <a:pPr lvl="1"/>
            <a:r>
              <a:rPr lang="en-US" sz="1600" kern="0" dirty="0" smtClean="0">
                <a:latin typeface="Calibri" panose="020F0502020204030204" pitchFamily="34" charset="0"/>
              </a:rPr>
              <a:t>+/- 1% INL</a:t>
            </a:r>
          </a:p>
          <a:p>
            <a:pPr lvl="1"/>
            <a:r>
              <a:rPr lang="en-US" sz="1600" kern="0" dirty="0" smtClean="0">
                <a:latin typeface="Calibri" panose="020F0502020204030204" pitchFamily="34" charset="0"/>
              </a:rPr>
              <a:t>Better with sensor capacity (as expected)</a:t>
            </a:r>
          </a:p>
          <a:p>
            <a:r>
              <a:rPr lang="en-US" sz="2000" kern="0" dirty="0" smtClean="0">
                <a:latin typeface="Calibri" panose="020F0502020204030204" pitchFamily="34" charset="0"/>
              </a:rPr>
              <a:t>But TOT directly sensitive to digital coupling on preamplifier output</a:t>
            </a:r>
          </a:p>
          <a:p>
            <a:pPr lvl="1"/>
            <a:r>
              <a:rPr lang="en-US" sz="1800" kern="0" dirty="0" smtClean="0">
                <a:latin typeface="Calibri" panose="020F0502020204030204" pitchFamily="34" charset="0"/>
              </a:rPr>
              <a:t>Visible with the BGA</a:t>
            </a:r>
          </a:p>
          <a:p>
            <a:pPr lvl="1"/>
            <a:r>
              <a:rPr lang="en-US" sz="1800" kern="0" dirty="0" smtClean="0">
                <a:latin typeface="Calibri" panose="020F0502020204030204" pitchFamily="34" charset="0"/>
              </a:rPr>
              <a:t>Need to improve the BGA lead frame</a:t>
            </a:r>
          </a:p>
          <a:p>
            <a:r>
              <a:rPr lang="en-US" sz="2000" kern="0" dirty="0" smtClean="0">
                <a:latin typeface="Calibri" panose="020F0502020204030204" pitchFamily="34" charset="0"/>
              </a:rPr>
              <a:t>Jitter spikes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7421" y="4106110"/>
            <a:ext cx="7041678" cy="234722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447481" y="5336511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FlipChip</a:t>
            </a:r>
            <a:r>
              <a:rPr lang="en-US" dirty="0" smtClean="0"/>
              <a:t> vs. BGA</a:t>
            </a:r>
          </a:p>
        </p:txBody>
      </p:sp>
    </p:spTree>
    <p:extLst>
      <p:ext uri="{BB962C8B-B14F-4D97-AF65-F5344CB8AC3E}">
        <p14:creationId xmlns:p14="http://schemas.microsoft.com/office/powerpoint/2010/main" val="912790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TOA: linearity, noise</a:t>
            </a:r>
            <a:r>
              <a:rPr lang="en-US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CHEF - HGCROCv2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772711" y="1461484"/>
            <a:ext cx="5537311" cy="361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kern="0" dirty="0" smtClean="0">
                <a:latin typeface="Calibri" panose="020F0502020204030204" pitchFamily="34" charset="0"/>
              </a:rPr>
              <a:t>Time measurement </a:t>
            </a:r>
          </a:p>
          <a:p>
            <a:r>
              <a:rPr lang="en-US" kern="0" dirty="0" smtClean="0">
                <a:latin typeface="Calibri" panose="020F0502020204030204" pitchFamily="34" charset="0"/>
              </a:rPr>
              <a:t>2.5 ns Time Walk</a:t>
            </a:r>
          </a:p>
          <a:p>
            <a:r>
              <a:rPr lang="en-US" kern="0" dirty="0" smtClean="0">
                <a:latin typeface="Calibri" panose="020F0502020204030204" pitchFamily="34" charset="0"/>
              </a:rPr>
              <a:t>Jitter spikes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00" y="2688352"/>
            <a:ext cx="4536504" cy="360649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703512" y="4860336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Simulation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1944" y="783067"/>
            <a:ext cx="3097615" cy="3355356"/>
          </a:xfrm>
          <a:prstGeom prst="rect">
            <a:avLst/>
          </a:prstGeom>
        </p:spPr>
      </p:pic>
      <p:pic>
        <p:nvPicPr>
          <p:cNvPr id="11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8289" y="872342"/>
            <a:ext cx="3079211" cy="3304607"/>
          </a:xfr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8709" y="4339302"/>
            <a:ext cx="2519899" cy="172276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0683" y="4300776"/>
            <a:ext cx="2520280" cy="176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7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Crosstalk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Crosstalk different for </a:t>
            </a:r>
            <a:r>
              <a:rPr lang="en-US" dirty="0" err="1" smtClean="0">
                <a:latin typeface="Calibri" panose="020F0502020204030204" pitchFamily="34" charset="0"/>
              </a:rPr>
              <a:t>FlipChip</a:t>
            </a:r>
            <a:r>
              <a:rPr lang="en-US" dirty="0" smtClean="0">
                <a:latin typeface="Calibri" panose="020F0502020204030204" pitchFamily="34" charset="0"/>
              </a:rPr>
              <a:t> and BGA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Always &lt; 1%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CHEF - HGCROCv2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5715" y="3222597"/>
            <a:ext cx="2448272" cy="27255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133" y="3165948"/>
            <a:ext cx="2520281" cy="275172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0127" y="3068960"/>
            <a:ext cx="5313606" cy="120577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5994" y="1851293"/>
            <a:ext cx="5313606" cy="121766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8739" y="641424"/>
            <a:ext cx="5313606" cy="119134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0057" y="4293096"/>
            <a:ext cx="5339544" cy="119484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0056" y="5513716"/>
            <a:ext cx="5339544" cy="122765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8951921" y="627157"/>
            <a:ext cx="166744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002060"/>
                </a:solidFill>
              </a:rPr>
              <a:t>FlipChip</a:t>
            </a:r>
            <a:r>
              <a:rPr lang="en-US" sz="1400" dirty="0" smtClean="0">
                <a:solidFill>
                  <a:srgbClr val="002060"/>
                </a:solidFill>
              </a:rPr>
              <a:t> low range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Odd channel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005187" y="1998461"/>
            <a:ext cx="173637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002060"/>
                </a:solidFill>
              </a:rPr>
              <a:t>FlipChip</a:t>
            </a:r>
            <a:r>
              <a:rPr lang="en-US" sz="1400" dirty="0" smtClean="0">
                <a:solidFill>
                  <a:srgbClr val="002060"/>
                </a:solidFill>
              </a:rPr>
              <a:t> high range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Odd channel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815503" y="3222597"/>
            <a:ext cx="173637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002060"/>
                </a:solidFill>
              </a:rPr>
              <a:t>FlipChip</a:t>
            </a:r>
            <a:r>
              <a:rPr lang="en-US" sz="1400" dirty="0" smtClean="0">
                <a:solidFill>
                  <a:srgbClr val="002060"/>
                </a:solidFill>
              </a:rPr>
              <a:t> high range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Even channel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931642" y="4434475"/>
            <a:ext cx="14491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BGA high range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Even channel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987554" y="5555907"/>
            <a:ext cx="14491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BGA high range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Odd channel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35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Bandgap and temperature measurements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9496" y="651896"/>
            <a:ext cx="4299667" cy="3439734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CHEF - HGCROCv2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0977" y="877648"/>
            <a:ext cx="4122988" cy="283455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0096" y="3861048"/>
            <a:ext cx="4384751" cy="295232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34164" y="4377073"/>
            <a:ext cx="56410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Bandgap value moves over 2mV between -40°C and +40°C, but lower shift around -20°C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~ 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6-8 mV </a:t>
            </a: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increasing after 300 </a:t>
            </a:r>
            <a:r>
              <a:rPr lang="en-US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Mrad</a:t>
            </a: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Pedestals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1 ADC/°C in room temperature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~ 0.4 ADC/°C around -30°C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918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4156" y="2341206"/>
            <a:ext cx="2787669" cy="20820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</a:rPr>
              <a:t>TID and SEU tests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CHEF - HGCROCv2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7" name="Image 16" descr="Capture d’écra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52" y="2172574"/>
            <a:ext cx="4197649" cy="200195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408" y="2517653"/>
            <a:ext cx="2325869" cy="1744402"/>
          </a:xfrm>
          <a:prstGeom prst="rect">
            <a:avLst/>
          </a:prstGeom>
        </p:spPr>
      </p:pic>
      <p:pic>
        <p:nvPicPr>
          <p:cNvPr id="20" name="Image 19" descr="Capture d’écra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2989" y="740771"/>
            <a:ext cx="2421090" cy="1776882"/>
          </a:xfrm>
          <a:prstGeom prst="rect">
            <a:avLst/>
          </a:prstGeom>
        </p:spPr>
      </p:pic>
      <p:pic>
        <p:nvPicPr>
          <p:cNvPr id="21" name="Image 20" descr="Capture d’écra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8827" y="740771"/>
            <a:ext cx="2415449" cy="1776882"/>
          </a:xfrm>
          <a:prstGeom prst="rect">
            <a:avLst/>
          </a:prstGeom>
        </p:spPr>
      </p:pic>
      <p:pic>
        <p:nvPicPr>
          <p:cNvPr id="22" name="Image 21" descr="Capture d’écra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208" y="4709858"/>
            <a:ext cx="2762636" cy="176237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26276" y="838328"/>
            <a:ext cx="66484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Used one thinned chip (70 µm) for TID irradiation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Irradiation to 310 </a:t>
            </a:r>
            <a:r>
              <a:rPr lang="en-US" dirty="0" err="1" smtClean="0">
                <a:latin typeface="Calibri" panose="020F0502020204030204" pitchFamily="34" charset="0"/>
              </a:rPr>
              <a:t>Mrad</a:t>
            </a:r>
            <a:endParaRPr lang="en-US" dirty="0" smtClean="0"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Speed 1.5 </a:t>
            </a:r>
            <a:r>
              <a:rPr lang="en-US" dirty="0" err="1" smtClean="0">
                <a:latin typeface="Calibri" panose="020F0502020204030204" pitchFamily="34" charset="0"/>
              </a:rPr>
              <a:t>Mrad</a:t>
            </a:r>
            <a:r>
              <a:rPr lang="en-US" dirty="0" smtClean="0">
                <a:latin typeface="Calibri" panose="020F0502020204030204" pitchFamily="34" charset="0"/>
              </a:rPr>
              <a:t>/h, then 3 </a:t>
            </a:r>
            <a:r>
              <a:rPr lang="en-US" dirty="0" err="1" smtClean="0">
                <a:latin typeface="Calibri" panose="020F0502020204030204" pitchFamily="34" charset="0"/>
              </a:rPr>
              <a:t>Mrad</a:t>
            </a:r>
            <a:r>
              <a:rPr lang="en-US" dirty="0" smtClean="0">
                <a:latin typeface="Calibri" panose="020F0502020204030204" pitchFamily="34" charset="0"/>
              </a:rPr>
              <a:t>/h, counting 25% attenuation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Cooled the chip slightly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The chip still works after irradiation</a:t>
            </a:r>
          </a:p>
          <a:p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25060" y="4671071"/>
            <a:ext cx="669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SEE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First time in the facility (Louvain). Gained experience.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I2C acted as expected: cross section seems to increase with LET and auto-correction makes mismatches go away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Bit shifting in the DAQ link</a:t>
            </a:r>
            <a:endParaRPr lang="en-US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Detailed analysis required for DRAM, ADC and TDC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808" y="2164864"/>
            <a:ext cx="2841053" cy="195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6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Calibri" panose="020F0502020204030204" pitchFamily="34" charset="0"/>
              </a:rPr>
              <a:t>TID </a:t>
            </a:r>
            <a:r>
              <a:rPr lang="en-US" sz="2800" dirty="0" smtClean="0">
                <a:latin typeface="Calibri" panose="020F0502020204030204" pitchFamily="34" charset="0"/>
              </a:rPr>
              <a:t>tests: ADCs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984" y="674981"/>
            <a:ext cx="6153906" cy="328208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716068"/>
            <a:ext cx="5971504" cy="318480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189196" y="666982"/>
            <a:ext cx="1831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Before irradiation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381586" y="725348"/>
            <a:ext cx="109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115 </a:t>
            </a:r>
            <a:r>
              <a:rPr lang="en-US" dirty="0" err="1" smtClean="0">
                <a:solidFill>
                  <a:srgbClr val="FF0000"/>
                </a:solidFill>
              </a:rPr>
              <a:t>Mrad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 rot="1522433">
            <a:off x="7480308" y="2968317"/>
            <a:ext cx="966355" cy="4982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225794" y="3996224"/>
            <a:ext cx="5447642" cy="277987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From 90 </a:t>
            </a:r>
            <a:r>
              <a:rPr lang="en-US" dirty="0" err="1" smtClean="0">
                <a:latin typeface="Calibri" panose="020F0502020204030204" pitchFamily="34" charset="0"/>
              </a:rPr>
              <a:t>Mrad</a:t>
            </a:r>
            <a:r>
              <a:rPr lang="en-US" dirty="0" smtClean="0">
                <a:latin typeface="Calibri" panose="020F0502020204030204" pitchFamily="34" charset="0"/>
              </a:rPr>
              <a:t>, ADC1 begins to misbehave, some bits are not converted anymore (LSB)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From 115 </a:t>
            </a:r>
            <a:r>
              <a:rPr lang="en-US" dirty="0" err="1" smtClean="0">
                <a:latin typeface="Calibri" panose="020F0502020204030204" pitchFamily="34" charset="0"/>
              </a:rPr>
              <a:t>Mrad</a:t>
            </a:r>
            <a:r>
              <a:rPr lang="en-US" dirty="0" smtClean="0">
                <a:latin typeface="Calibri" panose="020F0502020204030204" pitchFamily="34" charset="0"/>
              </a:rPr>
              <a:t>, ADC2 begins to misbehave, the issue seems to come from the adjusted phase since we can see a 40MHz effect</a:t>
            </a:r>
          </a:p>
          <a:p>
            <a:endParaRPr lang="en-US" dirty="0" smtClean="0">
              <a:solidFill>
                <a:srgbClr val="FF000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 But annealing at room temperature works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269" y="3869285"/>
            <a:ext cx="5450266" cy="2906809"/>
          </a:xfrm>
        </p:spPr>
      </p:pic>
    </p:spTree>
    <p:extLst>
      <p:ext uri="{BB962C8B-B14F-4D97-AF65-F5344CB8AC3E}">
        <p14:creationId xmlns:p14="http://schemas.microsoft.com/office/powerpoint/2010/main" val="147366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Calibri" panose="020F0502020204030204" pitchFamily="34" charset="0"/>
              </a:rPr>
              <a:t>TID tests: </a:t>
            </a:r>
            <a:r>
              <a:rPr lang="en-US" sz="2800" dirty="0" smtClean="0">
                <a:latin typeface="Calibri" panose="020F0502020204030204" pitchFamily="34" charset="0"/>
              </a:rPr>
              <a:t>after annealing</a:t>
            </a:r>
            <a:endParaRPr lang="en-US" sz="28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278562"/>
            <a:ext cx="6395839" cy="3411114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4345" y="2278562"/>
            <a:ext cx="6257655" cy="333741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631504" y="2093896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310 </a:t>
            </a:r>
            <a:r>
              <a:rPr lang="en-US" dirty="0" err="1" smtClean="0"/>
              <a:t>Mrad</a:t>
            </a:r>
            <a:r>
              <a:rPr lang="en-US" dirty="0" smtClean="0"/>
              <a:t> (in 5 days)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8013308" y="2093896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2 days annealing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2711624" y="5874342"/>
            <a:ext cx="5412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ADC2  has been modified to better resist to the TID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2166954" y="3631199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ADC2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7940231" y="356707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ADC2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4931943" y="356707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ADC1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10664104" y="3557213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ADC1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373917" y="1048245"/>
            <a:ext cx="7116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During the annealing, the chip was powered at room temperature</a:t>
            </a:r>
          </a:p>
          <a:p>
            <a:endParaRPr lang="en-US" dirty="0"/>
          </a:p>
        </p:txBody>
      </p:sp>
      <p:sp>
        <p:nvSpPr>
          <p:cNvPr id="3" name="Ellipse 2"/>
          <p:cNvSpPr/>
          <p:nvPr/>
        </p:nvSpPr>
        <p:spPr>
          <a:xfrm>
            <a:off x="1497306" y="3352424"/>
            <a:ext cx="1984830" cy="2092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63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HGCAL: CMS </a:t>
            </a:r>
            <a:r>
              <a:rPr lang="en-US" dirty="0" err="1" smtClean="0">
                <a:latin typeface="Calibri" panose="020F0502020204030204" pitchFamily="34" charset="0"/>
              </a:rPr>
              <a:t>EndCap</a:t>
            </a:r>
            <a:r>
              <a:rPr lang="en-US" dirty="0" smtClean="0">
                <a:latin typeface="Calibri" panose="020F0502020204030204" pitchFamily="34" charset="0"/>
              </a:rPr>
              <a:t> Calorimeters for the LHC Phase-II upgrade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CHEF - HGCROCv2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764704"/>
            <a:ext cx="4268542" cy="2934043"/>
          </a:xfrm>
          <a:prstGeom prst="rect">
            <a:avLst/>
          </a:prstGeom>
        </p:spPr>
      </p:pic>
      <p:pic>
        <p:nvPicPr>
          <p:cNvPr id="11" name="Image 10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208" y="620714"/>
            <a:ext cx="3536214" cy="3078033"/>
          </a:xfrm>
          <a:prstGeom prst="rect">
            <a:avLst/>
          </a:prstGeom>
        </p:spPr>
      </p:pic>
      <p:pic>
        <p:nvPicPr>
          <p:cNvPr id="12" name="Image 11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408" y="3848820"/>
            <a:ext cx="2017975" cy="2675517"/>
          </a:xfrm>
          <a:prstGeom prst="rect">
            <a:avLst/>
          </a:prstGeom>
        </p:spPr>
      </p:pic>
      <p:pic>
        <p:nvPicPr>
          <p:cNvPr id="13" name="Image 12" descr="Capture d’écra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584" y="3861048"/>
            <a:ext cx="3359800" cy="2602511"/>
          </a:xfrm>
          <a:prstGeom prst="rect">
            <a:avLst/>
          </a:prstGeom>
        </p:spPr>
      </p:pic>
      <p:pic>
        <p:nvPicPr>
          <p:cNvPr id="14" name="Image 13" descr="Capture d’écra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409" y="4221088"/>
            <a:ext cx="3469742" cy="2064816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91220" y="3810440"/>
            <a:ext cx="2188356" cy="2895370"/>
          </a:xfrm>
          <a:prstGeom prst="rect">
            <a:avLst/>
          </a:prstGeom>
          <a:solidFill>
            <a:srgbClr val="FFFFCC">
              <a:alpha val="38824"/>
            </a:srgbClr>
          </a:solidFill>
          <a:ln w="38100">
            <a:solidFill>
              <a:srgbClr val="C00000"/>
            </a:solidFill>
          </a:ln>
        </p:spPr>
        <p:txBody>
          <a:bodyPr wrap="square" rtlCol="0"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New Endcap Calorimeters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effectLst/>
                <a:latin typeface="Calibri" panose="020F0502020204030204" pitchFamily="34" charset="0"/>
              </a:rPr>
              <a:t>Rad. Tolerant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effectLst/>
                <a:latin typeface="Calibri" panose="020F0502020204030204" pitchFamily="34" charset="0"/>
              </a:rPr>
              <a:t>High Granularity: increased transverse and longitudinal segmentation, needed to mitigate pileup effects to select events with a hard scatter process at L1-Trigger and to identify the associated vertex and particles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effectLst/>
                <a:latin typeface="Calibri" panose="020F0502020204030204" pitchFamily="34" charset="0"/>
              </a:rPr>
              <a:t>Precise timing capability: further mitigation of pileup effects</a:t>
            </a:r>
            <a:endParaRPr lang="en-US" sz="1400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832" y="716873"/>
            <a:ext cx="3456384" cy="309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5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Issues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5451" y="629662"/>
            <a:ext cx="8233787" cy="362062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Non-zero Calibration DAC value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Due to leakage current (~0.1 </a:t>
            </a:r>
            <a:r>
              <a:rPr lang="en-US" dirty="0">
                <a:latin typeface="Calibri" panose="020F0502020204030204" pitchFamily="34" charset="0"/>
              </a:rPr>
              <a:t>µ</a:t>
            </a:r>
            <a:r>
              <a:rPr lang="en-US" dirty="0" smtClean="0">
                <a:latin typeface="Calibri" panose="020F0502020204030204" pitchFamily="34" charset="0"/>
              </a:rPr>
              <a:t>A)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Not sensitive to temperature or to radiations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Not seen simulation and extracted views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Not due to the pad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Need to be understood, although workarounds possible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High current in </a:t>
            </a:r>
            <a:r>
              <a:rPr lang="en-US" dirty="0" err="1" smtClean="0">
                <a:latin typeface="Calibri" panose="020F0502020204030204" pitchFamily="34" charset="0"/>
              </a:rPr>
              <a:t>vdd_adc_R</a:t>
            </a:r>
            <a:r>
              <a:rPr lang="en-US" dirty="0" smtClean="0">
                <a:latin typeface="Calibri" panose="020F0502020204030204" pitchFamily="34" charset="0"/>
              </a:rPr>
              <a:t> (70 mA)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Due to short circuit on </a:t>
            </a:r>
            <a:r>
              <a:rPr lang="en-US" dirty="0" err="1" smtClean="0">
                <a:latin typeface="Calibri" panose="020F0502020204030204" pitchFamily="34" charset="0"/>
              </a:rPr>
              <a:t>vrefn_adc</a:t>
            </a:r>
            <a:r>
              <a:rPr lang="en-US" dirty="0" smtClean="0">
                <a:latin typeface="Calibri" panose="020F0502020204030204" pitchFamily="34" charset="0"/>
              </a:rPr>
              <a:t> to ground, measured but not seen in schematic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Probably not useful to have a </a:t>
            </a:r>
            <a:r>
              <a:rPr lang="en-US" dirty="0" err="1" smtClean="0">
                <a:latin typeface="Calibri" panose="020F0502020204030204" pitchFamily="34" charset="0"/>
              </a:rPr>
              <a:t>vrefn_adc</a:t>
            </a:r>
            <a:r>
              <a:rPr lang="en-US" dirty="0" smtClean="0">
                <a:latin typeface="Calibri" panose="020F0502020204030204" pitchFamily="34" charset="0"/>
              </a:rPr>
              <a:t> different from ground</a:t>
            </a: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CHEF - HGCROCv2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8938" y="620688"/>
            <a:ext cx="3096344" cy="316375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7594" y="620688"/>
            <a:ext cx="2480694" cy="167272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104112" y="170080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Calibdac</a:t>
            </a:r>
            <a:r>
              <a:rPr lang="en-US" dirty="0" smtClean="0"/>
              <a:t>[0]</a:t>
            </a:r>
            <a:endParaRPr lang="en-US" dirty="0"/>
          </a:p>
        </p:txBody>
      </p:sp>
      <p:pic>
        <p:nvPicPr>
          <p:cNvPr id="9" name="Picture 2" descr="https://lh5.googleusercontent.com/JlMA0HqYplFFAIS6Zr0j_5Fn8SZR57NP4U8KUWfrV636hMjtfDkd_pnAIapSObUyjnjazCcPxDuTat6l3ZI22YQNCMuT6o-bNZ26q619eYsCDQ0OzTP0JuA249i1aq8ov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7508" y="4269325"/>
            <a:ext cx="4451467" cy="237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screen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83932" y="4197716"/>
            <a:ext cx="3921002" cy="255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oneTexte 10"/>
          <p:cNvSpPr txBox="1"/>
          <p:nvPr/>
        </p:nvSpPr>
        <p:spPr>
          <a:xfrm>
            <a:off x="10056440" y="242088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0.1 % INL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37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</a:rPr>
              <a:t>HGCROC-v3: next iteration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Analog blocks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1 ns phase adjustment for test pulse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12 bits calibration DAC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New TDC calibration scheme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Digital blocks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New 32 depth DRAM for buffering post-L1 data 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Hamming encoding of stored data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CRC 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Full triplication of FSMs, control logic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Final set of Fast commands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CHEF - HGCROCv2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92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</a:rPr>
              <a:t>Summary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CHEF - HGCROCv2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Espace réservé du contenu 2"/>
          <p:cNvSpPr>
            <a:spLocks noGrp="1"/>
          </p:cNvSpPr>
          <p:nvPr/>
        </p:nvSpPr>
        <p:spPr bwMode="auto">
          <a:xfrm>
            <a:off x="119336" y="807245"/>
            <a:ext cx="11899900" cy="580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altLang="fr-FR" dirty="0" smtClean="0">
                <a:latin typeface="Arial Unicode MS" panose="020B0604020202020204" pitchFamily="34" charset="-128"/>
              </a:rPr>
              <a:t>The </a:t>
            </a:r>
            <a:r>
              <a:rPr lang="fr-FR" altLang="fr-FR" dirty="0" err="1">
                <a:latin typeface="Arial Unicode MS" panose="020B0604020202020204" pitchFamily="34" charset="-128"/>
              </a:rPr>
              <a:t>summary</a:t>
            </a:r>
            <a:r>
              <a:rPr lang="fr-FR" altLang="fr-FR" dirty="0">
                <a:latin typeface="Arial Unicode MS" panose="020B0604020202020204" pitchFamily="34" charset="-128"/>
              </a:rPr>
              <a:t> slide must </a:t>
            </a:r>
            <a:r>
              <a:rPr lang="fr-FR" altLang="fr-FR" dirty="0" err="1">
                <a:latin typeface="Arial Unicode MS" panose="020B0604020202020204" pitchFamily="34" charset="-128"/>
              </a:rPr>
              <a:t>be</a:t>
            </a:r>
            <a:r>
              <a:rPr lang="fr-FR" altLang="fr-FR" dirty="0">
                <a:latin typeface="Arial Unicode MS" panose="020B0604020202020204" pitchFamily="34" charset="-128"/>
              </a:rPr>
              <a:t> </a:t>
            </a:r>
            <a:r>
              <a:rPr lang="fr-FR" altLang="fr-FR" dirty="0" err="1">
                <a:latin typeface="Arial Unicode MS" panose="020B0604020202020204" pitchFamily="34" charset="-128"/>
              </a:rPr>
              <a:t>improved</a:t>
            </a:r>
            <a:r>
              <a:rPr lang="fr-FR" altLang="fr-FR" dirty="0">
                <a:latin typeface="Arial Unicode MS" panose="020B0604020202020204" pitchFamily="34" charset="-128"/>
              </a:rPr>
              <a:t>. </a:t>
            </a:r>
            <a:r>
              <a:rPr lang="fr-FR" altLang="fr-FR" dirty="0" err="1">
                <a:latin typeface="Arial Unicode MS" panose="020B0604020202020204" pitchFamily="34" charset="-128"/>
              </a:rPr>
              <a:t>What</a:t>
            </a:r>
            <a:r>
              <a:rPr lang="fr-FR" altLang="fr-FR" dirty="0">
                <a:latin typeface="Arial Unicode MS" panose="020B0604020202020204" pitchFamily="34" charset="-128"/>
              </a:rPr>
              <a:t> have </a:t>
            </a:r>
            <a:r>
              <a:rPr lang="fr-FR" altLang="fr-FR" dirty="0" err="1">
                <a:latin typeface="Arial Unicode MS" panose="020B0604020202020204" pitchFamily="34" charset="-128"/>
              </a:rPr>
              <a:t>we</a:t>
            </a:r>
            <a:r>
              <a:rPr lang="fr-FR" altLang="fr-FR" dirty="0">
                <a:latin typeface="Arial Unicode MS" panose="020B0604020202020204" pitchFamily="34" charset="-128"/>
              </a:rPr>
              <a:t> </a:t>
            </a:r>
            <a:r>
              <a:rPr lang="fr-FR" altLang="fr-FR" dirty="0" err="1">
                <a:latin typeface="Arial Unicode MS" panose="020B0604020202020204" pitchFamily="34" charset="-128"/>
              </a:rPr>
              <a:t>learnt</a:t>
            </a:r>
            <a:r>
              <a:rPr lang="fr-FR" altLang="fr-FR" dirty="0">
                <a:latin typeface="Arial Unicode MS" panose="020B0604020202020204" pitchFamily="34" charset="-128"/>
              </a:rPr>
              <a:t> </a:t>
            </a:r>
            <a:r>
              <a:rPr lang="fr-FR" altLang="fr-FR" dirty="0" err="1">
                <a:latin typeface="Arial Unicode MS" panose="020B0604020202020204" pitchFamily="34" charset="-128"/>
              </a:rPr>
              <a:t>so</a:t>
            </a:r>
            <a:r>
              <a:rPr lang="fr-FR" altLang="fr-FR" dirty="0">
                <a:latin typeface="Arial Unicode MS" panose="020B0604020202020204" pitchFamily="34" charset="-128"/>
              </a:rPr>
              <a:t> far ? </a:t>
            </a:r>
            <a:r>
              <a:rPr lang="fr-FR" altLang="fr-FR" dirty="0" err="1">
                <a:latin typeface="Arial Unicode MS" panose="020B0604020202020204" pitchFamily="34" charset="-128"/>
              </a:rPr>
              <a:t>What</a:t>
            </a:r>
            <a:r>
              <a:rPr lang="fr-FR" altLang="fr-FR" dirty="0">
                <a:latin typeface="Arial Unicode MS" panose="020B0604020202020204" pitchFamily="34" charset="-128"/>
              </a:rPr>
              <a:t> </a:t>
            </a:r>
            <a:r>
              <a:rPr lang="fr-FR" altLang="fr-FR" dirty="0" err="1">
                <a:latin typeface="Arial Unicode MS" panose="020B0604020202020204" pitchFamily="34" charset="-128"/>
              </a:rPr>
              <a:t>is</a:t>
            </a:r>
            <a:r>
              <a:rPr lang="fr-FR" altLang="fr-FR" dirty="0">
                <a:latin typeface="Arial Unicode MS" panose="020B0604020202020204" pitchFamily="34" charset="-128"/>
              </a:rPr>
              <a:t> the time </a:t>
            </a:r>
            <a:r>
              <a:rPr lang="fr-FR" altLang="fr-FR" dirty="0" err="1">
                <a:latin typeface="Arial Unicode MS" panose="020B0604020202020204" pitchFamily="34" charset="-128"/>
              </a:rPr>
              <a:t>scale</a:t>
            </a:r>
            <a:r>
              <a:rPr lang="fr-FR" altLang="fr-FR" dirty="0">
                <a:latin typeface="Arial Unicode MS" panose="020B0604020202020204" pitchFamily="34" charset="-128"/>
              </a:rPr>
              <a:t> for V3, etc.. Be a bit positive: </a:t>
            </a:r>
            <a:r>
              <a:rPr lang="fr-FR" altLang="fr-FR" dirty="0" err="1">
                <a:latin typeface="Arial Unicode MS" panose="020B0604020202020204" pitchFamily="34" charset="-128"/>
              </a:rPr>
              <a:t>this</a:t>
            </a:r>
            <a:r>
              <a:rPr lang="fr-FR" altLang="fr-FR" dirty="0">
                <a:latin typeface="Arial Unicode MS" panose="020B0604020202020204" pitchFamily="34" charset="-128"/>
              </a:rPr>
              <a:t> </a:t>
            </a:r>
            <a:r>
              <a:rPr lang="fr-FR" altLang="fr-FR" dirty="0" err="1">
                <a:latin typeface="Arial Unicode MS" panose="020B0604020202020204" pitchFamily="34" charset="-128"/>
              </a:rPr>
              <a:t>is</a:t>
            </a:r>
            <a:r>
              <a:rPr lang="fr-FR" altLang="fr-FR" dirty="0">
                <a:latin typeface="Arial Unicode MS" panose="020B0604020202020204" pitchFamily="34" charset="-128"/>
              </a:rPr>
              <a:t> </a:t>
            </a:r>
            <a:r>
              <a:rPr lang="fr-FR" altLang="fr-FR" dirty="0" err="1">
                <a:latin typeface="Arial Unicode MS" panose="020B0604020202020204" pitchFamily="34" charset="-128"/>
              </a:rPr>
              <a:t>probably</a:t>
            </a:r>
            <a:r>
              <a:rPr lang="fr-FR" altLang="fr-FR" dirty="0">
                <a:latin typeface="Arial Unicode MS" panose="020B0604020202020204" pitchFamily="34" charset="-128"/>
              </a:rPr>
              <a:t> one of the </a:t>
            </a:r>
            <a:r>
              <a:rPr lang="fr-FR" altLang="fr-FR" dirty="0" err="1">
                <a:latin typeface="Arial Unicode MS" panose="020B0604020202020204" pitchFamily="34" charset="-128"/>
              </a:rPr>
              <a:t>most</a:t>
            </a:r>
            <a:r>
              <a:rPr lang="fr-FR" altLang="fr-FR" dirty="0">
                <a:latin typeface="Arial Unicode MS" panose="020B0604020202020204" pitchFamily="34" charset="-128"/>
              </a:rPr>
              <a:t> </a:t>
            </a:r>
            <a:r>
              <a:rPr lang="fr-FR" altLang="fr-FR" dirty="0" err="1">
                <a:latin typeface="Arial Unicode MS" panose="020B0604020202020204" pitchFamily="34" charset="-128"/>
              </a:rPr>
              <a:t>complex</a:t>
            </a:r>
            <a:r>
              <a:rPr lang="fr-FR" altLang="fr-FR" dirty="0">
                <a:latin typeface="Arial Unicode MS" panose="020B0604020202020204" pitchFamily="34" charset="-128"/>
              </a:rPr>
              <a:t> </a:t>
            </a:r>
            <a:r>
              <a:rPr lang="fr-FR" altLang="fr-FR" dirty="0" err="1">
                <a:latin typeface="Arial Unicode MS" panose="020B0604020202020204" pitchFamily="34" charset="-128"/>
              </a:rPr>
              <a:t>ASICs</a:t>
            </a:r>
            <a:r>
              <a:rPr lang="fr-FR" altLang="fr-FR" dirty="0">
                <a:latin typeface="Arial Unicode MS" panose="020B0604020202020204" pitchFamily="34" charset="-128"/>
              </a:rPr>
              <a:t> </a:t>
            </a:r>
            <a:r>
              <a:rPr lang="fr-FR" altLang="fr-FR" dirty="0" err="1">
                <a:latin typeface="Arial Unicode MS" panose="020B0604020202020204" pitchFamily="34" charset="-128"/>
              </a:rPr>
              <a:t>developped</a:t>
            </a:r>
            <a:r>
              <a:rPr lang="fr-FR" altLang="fr-FR" dirty="0">
                <a:latin typeface="Arial Unicode MS" panose="020B0604020202020204" pitchFamily="34" charset="-128"/>
              </a:rPr>
              <a:t> for </a:t>
            </a:r>
            <a:r>
              <a:rPr lang="fr-FR" altLang="fr-FR" dirty="0" err="1">
                <a:latin typeface="Arial Unicode MS" panose="020B0604020202020204" pitchFamily="34" charset="-128"/>
              </a:rPr>
              <a:t>calorimetry</a:t>
            </a:r>
            <a:r>
              <a:rPr lang="fr-FR" altLang="fr-FR" dirty="0">
                <a:latin typeface="Arial Unicode MS" panose="020B0604020202020204" pitchFamily="34" charset="-128"/>
              </a:rPr>
              <a:t>, </a:t>
            </a:r>
            <a:r>
              <a:rPr lang="fr-FR" altLang="fr-FR" dirty="0" err="1">
                <a:latin typeface="Arial Unicode MS" panose="020B0604020202020204" pitchFamily="34" charset="-128"/>
              </a:rPr>
              <a:t>we</a:t>
            </a:r>
            <a:r>
              <a:rPr lang="fr-FR" altLang="fr-FR" dirty="0">
                <a:latin typeface="Arial Unicode MS" panose="020B0604020202020204" pitchFamily="34" charset="-128"/>
              </a:rPr>
              <a:t> have made a </a:t>
            </a:r>
            <a:r>
              <a:rPr lang="fr-FR" altLang="fr-FR" dirty="0" err="1">
                <a:latin typeface="Arial Unicode MS" panose="020B0604020202020204" pitchFamily="34" charset="-128"/>
              </a:rPr>
              <a:t>big</a:t>
            </a:r>
            <a:r>
              <a:rPr lang="fr-FR" altLang="fr-FR" dirty="0">
                <a:latin typeface="Arial Unicode MS" panose="020B0604020202020204" pitchFamily="34" charset="-128"/>
              </a:rPr>
              <a:t> </a:t>
            </a:r>
            <a:r>
              <a:rPr lang="fr-FR" altLang="fr-FR" dirty="0" err="1">
                <a:latin typeface="Arial Unicode MS" panose="020B0604020202020204" pitchFamily="34" charset="-128"/>
              </a:rPr>
              <a:t>step</a:t>
            </a:r>
            <a:r>
              <a:rPr lang="fr-FR" altLang="fr-FR" dirty="0">
                <a:latin typeface="Arial Unicode MS" panose="020B0604020202020204" pitchFamily="34" charset="-128"/>
              </a:rPr>
              <a:t>, </a:t>
            </a:r>
            <a:r>
              <a:rPr lang="fr-FR" altLang="fr-FR" dirty="0" err="1">
                <a:latin typeface="Arial Unicode MS" panose="020B0604020202020204" pitchFamily="34" charset="-128"/>
              </a:rPr>
              <a:t>even</a:t>
            </a:r>
            <a:r>
              <a:rPr lang="fr-FR" altLang="fr-FR" dirty="0">
                <a:latin typeface="Arial Unicode MS" panose="020B0604020202020204" pitchFamily="34" charset="-128"/>
              </a:rPr>
              <a:t> if not </a:t>
            </a:r>
            <a:r>
              <a:rPr lang="fr-FR" altLang="fr-FR" dirty="0" err="1">
                <a:latin typeface="Arial Unicode MS" panose="020B0604020202020204" pitchFamily="34" charset="-128"/>
              </a:rPr>
              <a:t>perfect</a:t>
            </a:r>
            <a:r>
              <a:rPr lang="fr-FR" altLang="fr-FR" dirty="0">
                <a:latin typeface="Arial Unicode MS" panose="020B0604020202020204" pitchFamily="34" charset="-128"/>
              </a:rPr>
              <a:t> </a:t>
            </a:r>
            <a:r>
              <a:rPr lang="fr-FR" altLang="fr-FR" dirty="0" err="1">
                <a:latin typeface="Arial Unicode MS" panose="020B0604020202020204" pitchFamily="34" charset="-128"/>
              </a:rPr>
              <a:t>yet</a:t>
            </a:r>
            <a:r>
              <a:rPr lang="fr-FR" altLang="fr-FR" dirty="0">
                <a:latin typeface="Arial Unicode MS" panose="020B0604020202020204" pitchFamily="34" charset="-128"/>
              </a:rPr>
              <a:t>. </a:t>
            </a:r>
            <a:endParaRPr lang="fr-FR" altLang="fr-FR" sz="4800" dirty="0">
              <a:latin typeface="Arial" panose="020B0604020202020204" pitchFamily="34" charset="0"/>
            </a:endParaRPr>
          </a:p>
          <a:p>
            <a:endParaRPr lang="en-US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Calibri" panose="020F0502020204030204" pitchFamily="34" charset="0"/>
              </a:rPr>
              <a:t>« Many, many measurements to be done, with many configurations  »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Calibri" panose="020F0502020204030204" pitchFamily="34" charset="0"/>
              </a:rPr>
              <a:t>Si/</a:t>
            </a:r>
            <a:r>
              <a:rPr lang="en-US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SiPM</a:t>
            </a:r>
            <a:r>
              <a:rPr lang="en-US" dirty="0" smtClean="0">
                <a:solidFill>
                  <a:srgbClr val="0000FF"/>
                </a:solidFill>
                <a:latin typeface="Calibri" panose="020F0502020204030204" pitchFamily="34" charset="0"/>
              </a:rPr>
              <a:t>, 2/2A, L/R, die/BGA, cold/warm, HG/MG/LG, ADC/TOT/TOA, </a:t>
            </a:r>
            <a:r>
              <a:rPr lang="en-US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irrad</a:t>
            </a:r>
            <a:r>
              <a:rPr lang="en-US" dirty="0" smtClean="0">
                <a:solidFill>
                  <a:srgbClr val="0000FF"/>
                </a:solidFill>
                <a:latin typeface="Calibri" panose="020F0502020204030204" pitchFamily="34" charset="0"/>
              </a:rPr>
              <a:t>/non </a:t>
            </a:r>
            <a:r>
              <a:rPr lang="en-US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irrad</a:t>
            </a:r>
            <a:r>
              <a:rPr lang="en-US" dirty="0" smtClean="0">
                <a:solidFill>
                  <a:srgbClr val="0000FF"/>
                </a:solidFill>
                <a:latin typeface="Calibri" panose="020F0502020204030204" pitchFamily="34" charset="0"/>
              </a:rPr>
              <a:t>…</a:t>
            </a:r>
          </a:p>
          <a:p>
            <a:pPr lvl="1"/>
            <a:endParaRPr lang="en-US" dirty="0" smtClean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Measurements now advancing well on Si 2/2A @CERN, LLR and OMEGA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Mostly pedestal, noise and ADC linearity. 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Now also with Cd = 47 pF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TOA/TOT measurements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Warm</a:t>
            </a:r>
            <a:r>
              <a:rPr lang="en-US" dirty="0" smtClean="0">
                <a:latin typeface="Calibri" panose="020F0502020204030204" pitchFamily="34" charset="0"/>
              </a:rPr>
              <a:t> and </a:t>
            </a:r>
            <a:r>
              <a:rPr lang="en-US" dirty="0" smtClean="0">
                <a:solidFill>
                  <a:srgbClr val="0000FF"/>
                </a:solidFill>
                <a:latin typeface="Calibri" panose="020F0502020204030204" pitchFamily="34" charset="0"/>
              </a:rPr>
              <a:t>cold (-30°C) 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TID and SEU irradiations encouraging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Not much difference so far left/right, 2/2A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Trigger branch to be measured</a:t>
            </a:r>
          </a:p>
          <a:p>
            <a:pPr lvl="1"/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Measurements starting on </a:t>
            </a:r>
            <a:r>
              <a:rPr lang="en-US" dirty="0" err="1" smtClean="0">
                <a:latin typeface="Calibri" panose="020F0502020204030204" pitchFamily="34" charset="0"/>
              </a:rPr>
              <a:t>SiPM</a:t>
            </a:r>
            <a:r>
              <a:rPr lang="en-US" dirty="0" smtClean="0">
                <a:latin typeface="Calibri" panose="020F0502020204030204" pitchFamily="34" charset="0"/>
              </a:rPr>
              <a:t> version @DESY and Omega</a:t>
            </a:r>
          </a:p>
          <a:p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And in parallel, works well advanced for the next (final) iteration</a:t>
            </a:r>
          </a:p>
          <a:p>
            <a:endParaRPr lang="fr-F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99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Backup slides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CHEF - HGCROCv2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265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Preamplifier adjustable gain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HGCROC-DV1 Analog Channel DR - October 10, 2018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50027"/>
            <a:ext cx="12192000" cy="415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57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</a:rPr>
              <a:t>ENC vs. </a:t>
            </a:r>
            <a:r>
              <a:rPr lang="en-US" sz="2800" dirty="0" err="1" smtClean="0">
                <a:latin typeface="Calibri" panose="020F0502020204030204" pitchFamily="34" charset="0"/>
              </a:rPr>
              <a:t>Cdet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HGCROC-DV1 Analog Channel DR - October 10, 2018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7568" y="1268760"/>
            <a:ext cx="7200800" cy="432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</a:rPr>
              <a:t>Calibration 11bits-DAC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588" y="3789040"/>
            <a:ext cx="5530365" cy="2765183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CHEF - HGCROCv2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032" y="1114516"/>
            <a:ext cx="5578998" cy="278949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487488" y="1628800"/>
            <a:ext cx="16466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Linearity 0,1%</a:t>
            </a:r>
          </a:p>
          <a:p>
            <a:r>
              <a:rPr lang="en-US" dirty="0" smtClean="0"/>
              <a:t>But offset </a:t>
            </a:r>
          </a:p>
          <a:p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3053215"/>
            <a:ext cx="4376260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5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</a:rPr>
              <a:t>PLL performances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9496" y="976313"/>
            <a:ext cx="8776230" cy="5265738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CHEF - HGCROCv2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970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TOA: linearity, noise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[High Range]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CHEF - HGCROCv2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432" y="648620"/>
            <a:ext cx="5017840" cy="536448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7971" y="648620"/>
            <a:ext cx="4976496" cy="53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4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</a:rPr>
              <a:t>Development history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6" name="Espace réservé du contenu 5" descr="Capture d’écra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2273" y="908720"/>
            <a:ext cx="2247593" cy="2703052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CHEF - HGCROCv2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795" y="980728"/>
            <a:ext cx="1209844" cy="619211"/>
          </a:xfrm>
          <a:prstGeom prst="rect">
            <a:avLst/>
          </a:prstGeom>
        </p:spPr>
      </p:pic>
      <p:pic>
        <p:nvPicPr>
          <p:cNvPr id="8" name="Image 7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456" y="990254"/>
            <a:ext cx="1152686" cy="609685"/>
          </a:xfrm>
          <a:prstGeom prst="rect">
            <a:avLst/>
          </a:prstGeom>
        </p:spPr>
      </p:pic>
      <p:pic>
        <p:nvPicPr>
          <p:cNvPr id="9" name="Image 8" descr="Capture d’écra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7806" y="1801843"/>
            <a:ext cx="1609950" cy="218152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3395" y="4214217"/>
            <a:ext cx="4944220" cy="224035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34432" y="1044183"/>
            <a:ext cx="4945821" cy="541038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Jan 16: </a:t>
            </a:r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</a:rPr>
              <a:t>SKIROC2_CMS</a:t>
            </a:r>
            <a:r>
              <a:rPr lang="en-US" dirty="0" smtClean="0">
                <a:latin typeface="Calibri" panose="020F0502020204030204" pitchFamily="34" charset="0"/>
              </a:rPr>
              <a:t> [TWEPP 2016]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Calibri" panose="020F0502020204030204" pitchFamily="34" charset="0"/>
              </a:rPr>
              <a:t>SiGe</a:t>
            </a:r>
            <a:r>
              <a:rPr lang="en-US" sz="1600" dirty="0" smtClean="0">
                <a:latin typeface="Calibri" panose="020F0502020204030204" pitchFamily="34" charset="0"/>
              </a:rPr>
              <a:t> 350 nm 7x9 mm²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Dedicated to test beam and analog architecture (TOT)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May 16: 1</a:t>
            </a:r>
            <a:r>
              <a:rPr lang="en-US" baseline="30000" dirty="0" smtClean="0">
                <a:latin typeface="Calibri" panose="020F0502020204030204" pitchFamily="34" charset="0"/>
              </a:rPr>
              <a:t>st</a:t>
            </a:r>
            <a:r>
              <a:rPr lang="en-US" dirty="0" smtClean="0">
                <a:latin typeface="Calibri" panose="020F0502020204030204" pitchFamily="34" charset="0"/>
              </a:rPr>
              <a:t> test vehicle </a:t>
            </a:r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</a:rPr>
              <a:t>TV1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CMOS 130 nm 2x1 mm²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Dedicated to preamplifier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Dec 16: 2</a:t>
            </a:r>
            <a:r>
              <a:rPr lang="en-US" baseline="30000" dirty="0" smtClean="0">
                <a:latin typeface="Calibri" panose="020F0502020204030204" pitchFamily="34" charset="0"/>
              </a:rPr>
              <a:t>nd</a:t>
            </a:r>
            <a:r>
              <a:rPr lang="en-US" dirty="0" smtClean="0">
                <a:latin typeface="Calibri" panose="020F0502020204030204" pitchFamily="34" charset="0"/>
              </a:rPr>
              <a:t> test vehicle </a:t>
            </a:r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</a:rPr>
              <a:t>TV2</a:t>
            </a:r>
            <a:r>
              <a:rPr lang="en-US" dirty="0" smtClean="0">
                <a:latin typeface="Calibri" panose="020F0502020204030204" pitchFamily="34" charset="0"/>
              </a:rPr>
              <a:t> [TWEPP 2017]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CMOS 130 nm 4x2 mm²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Dedicated to technical proposal analog channel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July 17: </a:t>
            </a:r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</a:rPr>
              <a:t>HGCROCv1</a:t>
            </a:r>
            <a:r>
              <a:rPr lang="en-US" dirty="0" smtClean="0">
                <a:latin typeface="Calibri" panose="020F0502020204030204" pitchFamily="34" charset="0"/>
              </a:rPr>
              <a:t> [TWEPP 2018]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CMOS 130 nm 5x7 mm²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All analog and mixed blocks; large part of digital blocks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Feb 19: </a:t>
            </a:r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</a:rPr>
              <a:t>HGCROCv2 </a:t>
            </a:r>
            <a:r>
              <a:rPr lang="en-US" dirty="0" smtClean="0">
                <a:latin typeface="Calibri" panose="020F0502020204030204" pitchFamily="34" charset="0"/>
              </a:rPr>
              <a:t> (this talk)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CMOS 130 nm 15x6 mm²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Silicon and </a:t>
            </a:r>
            <a:r>
              <a:rPr lang="en-US" sz="1600" dirty="0" err="1" smtClean="0">
                <a:latin typeface="Calibri" panose="020F0502020204030204" pitchFamily="34" charset="0"/>
              </a:rPr>
              <a:t>SiPM</a:t>
            </a:r>
            <a:r>
              <a:rPr lang="en-US" sz="1600" dirty="0" smtClean="0">
                <a:latin typeface="Calibri" panose="020F0502020204030204" pitchFamily="34" charset="0"/>
              </a:rPr>
              <a:t> versions (for both 2 and 2A)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Final size, packaging and I/</a:t>
            </a:r>
            <a:r>
              <a:rPr lang="en-US" sz="1600" dirty="0" err="1" smtClean="0">
                <a:latin typeface="Calibri" panose="020F0502020204030204" pitchFamily="34" charset="0"/>
              </a:rPr>
              <a:t>Os</a:t>
            </a:r>
            <a:endParaRPr lang="en-US" sz="1600" dirty="0" smtClean="0">
              <a:latin typeface="Calibri" panose="020F050202020403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666473" y="514972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HGCROCv2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6204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</a:rPr>
              <a:t>HGCROCv2 overview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9335" y="630043"/>
            <a:ext cx="4896545" cy="632734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5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Overall chip divided in two symmetrical parts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1 half is made of: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39 channels: 18 </a:t>
            </a:r>
            <a:r>
              <a:rPr lang="en-US" dirty="0" err="1" smtClean="0">
                <a:latin typeface="Calibri" panose="020F0502020204030204" pitchFamily="34" charset="0"/>
              </a:rPr>
              <a:t>ch</a:t>
            </a:r>
            <a:r>
              <a:rPr lang="en-US" dirty="0" smtClean="0">
                <a:latin typeface="Calibri" panose="020F0502020204030204" pitchFamily="34" charset="0"/>
              </a:rPr>
              <a:t>, CM0, </a:t>
            </a:r>
            <a:r>
              <a:rPr lang="en-US" dirty="0" err="1" smtClean="0">
                <a:latin typeface="Calibri" panose="020F0502020204030204" pitchFamily="34" charset="0"/>
              </a:rPr>
              <a:t>Calib</a:t>
            </a:r>
            <a:r>
              <a:rPr lang="en-US" dirty="0" smtClean="0">
                <a:latin typeface="Calibri" panose="020F0502020204030204" pitchFamily="34" charset="0"/>
              </a:rPr>
              <a:t>, CM1, 18 </a:t>
            </a:r>
            <a:r>
              <a:rPr lang="en-US" dirty="0" err="1" smtClean="0">
                <a:latin typeface="Calibri" panose="020F0502020204030204" pitchFamily="34" charset="0"/>
              </a:rPr>
              <a:t>ch</a:t>
            </a:r>
            <a:r>
              <a:rPr lang="en-US" dirty="0" smtClean="0">
                <a:latin typeface="Calibri" panose="020F0502020204030204" pitchFamily="34" charset="0"/>
              </a:rPr>
              <a:t> (78 channels in total)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Bandgap, voltage reference close to the edge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Bias, ADC reference, Master TDC in the middle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Main digital block and 3 differential outputs (2x Trigger, 1x Data)</a:t>
            </a:r>
          </a:p>
          <a:p>
            <a:pPr marL="0" indent="0">
              <a:buNone/>
            </a:pPr>
            <a:r>
              <a:rPr lang="en-US" sz="25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Measurements</a:t>
            </a:r>
            <a:endParaRPr lang="en-US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Charge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ADC (AGH): peak measurement, 10 bits @ 40 MHz, dynamic range defined by preamplifier gain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TDC (IRFU): TOT (Time over Threshold), 12 bits (LSB = 50ps)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ADC: 0.2 </a:t>
            </a:r>
            <a:r>
              <a:rPr lang="en-US" dirty="0" err="1" smtClean="0">
                <a:latin typeface="Calibri" panose="020F0502020204030204" pitchFamily="34" charset="0"/>
              </a:rPr>
              <a:t>fC</a:t>
            </a:r>
            <a:r>
              <a:rPr lang="en-US" dirty="0" smtClean="0">
                <a:latin typeface="Calibri" panose="020F0502020204030204" pitchFamily="34" charset="0"/>
              </a:rPr>
              <a:t> resolution. TOT: 2.5 </a:t>
            </a:r>
            <a:r>
              <a:rPr lang="en-US" dirty="0" err="1" smtClean="0">
                <a:latin typeface="Calibri" panose="020F0502020204030204" pitchFamily="34" charset="0"/>
              </a:rPr>
              <a:t>fC</a:t>
            </a:r>
            <a:r>
              <a:rPr lang="en-US" dirty="0" smtClean="0">
                <a:latin typeface="Calibri" panose="020F0502020204030204" pitchFamily="34" charset="0"/>
              </a:rPr>
              <a:t> resolution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Time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TDC (IRFU): TOA (Time of Arrival), 10 bits (LSB = 25ps)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Two </a:t>
            </a:r>
            <a:r>
              <a:rPr lang="en-US" sz="25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data 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flows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DAQ path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512 depth DRAM (CERN), circular buffer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Store the ADC, TOT and TOA data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2 DAQ 1.28 </a:t>
            </a:r>
            <a:r>
              <a:rPr lang="en-US" dirty="0" err="1" smtClean="0">
                <a:latin typeface="Calibri" panose="020F0502020204030204" pitchFamily="34" charset="0"/>
              </a:rPr>
              <a:t>Gbps</a:t>
            </a:r>
            <a:r>
              <a:rPr lang="en-US" dirty="0" smtClean="0">
                <a:latin typeface="Calibri" panose="020F0502020204030204" pitchFamily="34" charset="0"/>
              </a:rPr>
              <a:t> links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Trigger path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Sum of 4 (9) channels, linearization, compression over 7 bits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4 Trigger 1.28 </a:t>
            </a:r>
            <a:r>
              <a:rPr lang="en-US" dirty="0" err="1" smtClean="0">
                <a:latin typeface="Calibri" panose="020F0502020204030204" pitchFamily="34" charset="0"/>
              </a:rPr>
              <a:t>Gbps</a:t>
            </a:r>
            <a:r>
              <a:rPr lang="en-US" dirty="0" smtClean="0">
                <a:latin typeface="Calibri" panose="020F0502020204030204" pitchFamily="34" charset="0"/>
              </a:rPr>
              <a:t> links</a:t>
            </a: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5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Control</a:t>
            </a:r>
            <a:endParaRPr lang="en-US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Fast commands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320 MHz clock and 320 MHz commands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A 40 MHz extracted, 5 implemented fast commands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I2C protocol for slow control</a:t>
            </a:r>
          </a:p>
          <a:p>
            <a:pPr marL="0" indent="0">
              <a:buNone/>
            </a:pPr>
            <a:r>
              <a:rPr lang="en-US" sz="25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Ancillary blocks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Bandgap (CERN)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10-bits DAC for reference setting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11-bits Calibration DAC for characterization and calibration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PLL (IRFU)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Adjustable phase for mixed domain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CHEF - HGCROCv2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880" y="2344911"/>
            <a:ext cx="6848450" cy="423182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9051" y="702051"/>
            <a:ext cx="3365541" cy="152501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929" y="584202"/>
            <a:ext cx="807223" cy="80722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0052" y="1438390"/>
            <a:ext cx="489516" cy="82518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761" y="575492"/>
            <a:ext cx="801388" cy="80138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1776" y="1539863"/>
            <a:ext cx="1374424" cy="5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0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039" y="1628800"/>
            <a:ext cx="11575022" cy="49688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</a:rPr>
              <a:t>Analog Channel Overview + </a:t>
            </a:r>
            <a:r>
              <a:rPr lang="en-US" sz="2800" dirty="0" err="1" smtClean="0">
                <a:latin typeface="Calibri" panose="020F0502020204030204" pitchFamily="34" charset="0"/>
              </a:rPr>
              <a:t>montrer</a:t>
            </a:r>
            <a:r>
              <a:rPr lang="en-US" sz="2800" dirty="0" smtClean="0">
                <a:latin typeface="Calibri" panose="020F0502020204030204" pitchFamily="34" charset="0"/>
              </a:rPr>
              <a:t> schema pour </a:t>
            </a:r>
            <a:r>
              <a:rPr lang="en-US" sz="2800" dirty="0" err="1" smtClean="0">
                <a:latin typeface="Calibri" panose="020F0502020204030204" pitchFamily="34" charset="0"/>
              </a:rPr>
              <a:t>SiPM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CHEF - HGCROCv2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488039" y="676089"/>
            <a:ext cx="5602857" cy="131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</a:pPr>
            <a:r>
              <a:rPr lang="fr-FR" kern="0" dirty="0">
                <a:latin typeface="Calibri" panose="020F0502020204030204" pitchFamily="34" charset="0"/>
              </a:rPr>
              <a:t>New calibration </a:t>
            </a:r>
            <a:r>
              <a:rPr lang="fr-FR" kern="0" dirty="0" smtClean="0">
                <a:latin typeface="Calibri" panose="020F0502020204030204" pitchFamily="34" charset="0"/>
              </a:rPr>
              <a:t>pulser, 0.5pF and 8 pF calibration cap. </a:t>
            </a:r>
          </a:p>
          <a:p>
            <a:pPr>
              <a:lnSpc>
                <a:spcPct val="120000"/>
              </a:lnSpc>
            </a:pPr>
            <a:r>
              <a:rPr lang="fr-FR" kern="0" dirty="0" err="1" smtClean="0">
                <a:latin typeface="Calibri" panose="020F0502020204030204" pitchFamily="34" charset="0"/>
              </a:rPr>
              <a:t>Preamp</a:t>
            </a:r>
            <a:r>
              <a:rPr lang="fr-FR" kern="0" dirty="0" smtClean="0">
                <a:latin typeface="Calibri" panose="020F0502020204030204" pitchFamily="34" charset="0"/>
              </a:rPr>
              <a:t> : </a:t>
            </a:r>
            <a:r>
              <a:rPr lang="fr-FR" kern="0" dirty="0" err="1" smtClean="0">
                <a:latin typeface="Calibri" panose="020F0502020204030204" pitchFamily="34" charset="0"/>
              </a:rPr>
              <a:t>adjustable</a:t>
            </a:r>
            <a:r>
              <a:rPr lang="fr-FR" kern="0" dirty="0" smtClean="0">
                <a:latin typeface="Calibri" panose="020F0502020204030204" pitchFamily="34" charset="0"/>
              </a:rPr>
              <a:t> gains for 80, 160 and 320 </a:t>
            </a:r>
            <a:r>
              <a:rPr lang="fr-FR" kern="0" dirty="0" err="1" smtClean="0">
                <a:latin typeface="Calibri" panose="020F0502020204030204" pitchFamily="34" charset="0"/>
              </a:rPr>
              <a:t>fC</a:t>
            </a:r>
            <a:r>
              <a:rPr lang="fr-FR" kern="0" dirty="0" smtClean="0">
                <a:latin typeface="Calibri" panose="020F0502020204030204" pitchFamily="34" charset="0"/>
              </a:rPr>
              <a:t> ranges</a:t>
            </a:r>
          </a:p>
          <a:p>
            <a:pPr>
              <a:lnSpc>
                <a:spcPct val="120000"/>
              </a:lnSpc>
            </a:pPr>
            <a:r>
              <a:rPr lang="fr-FR" kern="0" dirty="0" err="1" smtClean="0">
                <a:latin typeface="Calibri" panose="020F0502020204030204" pitchFamily="34" charset="0"/>
              </a:rPr>
              <a:t>Tunable</a:t>
            </a:r>
            <a:r>
              <a:rPr lang="fr-FR" kern="0" dirty="0" smtClean="0">
                <a:latin typeface="Calibri" panose="020F0502020204030204" pitchFamily="34" charset="0"/>
              </a:rPr>
              <a:t> TOT over 5 bits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951984" y="672595"/>
            <a:ext cx="6240015" cy="2252349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kern="0" dirty="0" smtClean="0">
                <a:latin typeface="Calibri" panose="020F0502020204030204" pitchFamily="34" charset="0"/>
              </a:rPr>
              <a:t>Compensation for the </a:t>
            </a:r>
            <a:r>
              <a:rPr lang="fr-FR" kern="0" dirty="0" err="1" smtClean="0">
                <a:latin typeface="Calibri" panose="020F0502020204030204" pitchFamily="34" charset="0"/>
              </a:rPr>
              <a:t>leakage</a:t>
            </a:r>
            <a:r>
              <a:rPr lang="fr-FR" kern="0" dirty="0" smtClean="0">
                <a:latin typeface="Calibri" panose="020F0502020204030204" pitchFamily="34" charset="0"/>
              </a:rPr>
              <a:t> </a:t>
            </a:r>
            <a:r>
              <a:rPr lang="fr-FR" kern="0" dirty="0" err="1" smtClean="0">
                <a:latin typeface="Calibri" panose="020F0502020204030204" pitchFamily="34" charset="0"/>
              </a:rPr>
              <a:t>current</a:t>
            </a:r>
            <a:r>
              <a:rPr lang="fr-FR" kern="0" dirty="0" smtClean="0">
                <a:latin typeface="Calibri" panose="020F0502020204030204" pitchFamily="34" charset="0"/>
              </a:rPr>
              <a:t>, 10 </a:t>
            </a:r>
            <a:r>
              <a:rPr lang="fr-FR" kern="0" dirty="0">
                <a:latin typeface="Calibri" panose="020F0502020204030204" pitchFamily="34" charset="0"/>
              </a:rPr>
              <a:t>µ</a:t>
            </a:r>
            <a:r>
              <a:rPr lang="fr-FR" kern="0" dirty="0" smtClean="0">
                <a:latin typeface="Calibri" panose="020F0502020204030204" pitchFamily="34" charset="0"/>
              </a:rPr>
              <a:t>A max. (not </a:t>
            </a:r>
            <a:r>
              <a:rPr lang="fr-FR" kern="0" dirty="0" err="1" smtClean="0">
                <a:latin typeface="Calibri" panose="020F0502020204030204" pitchFamily="34" charset="0"/>
              </a:rPr>
              <a:t>shown</a:t>
            </a:r>
            <a:r>
              <a:rPr lang="fr-FR" kern="0" dirty="0" smtClean="0">
                <a:latin typeface="Calibri" panose="020F0502020204030204" pitchFamily="34" charset="0"/>
              </a:rPr>
              <a:t> in the figure)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kern="0" dirty="0" err="1" smtClean="0">
                <a:latin typeface="Calibri" panose="020F0502020204030204" pitchFamily="34" charset="0"/>
              </a:rPr>
              <a:t>Sallen</a:t>
            </a:r>
            <a:r>
              <a:rPr lang="fr-FR" kern="0" dirty="0" smtClean="0">
                <a:latin typeface="Calibri" panose="020F0502020204030204" pitchFamily="34" charset="0"/>
              </a:rPr>
              <a:t> </a:t>
            </a:r>
            <a:r>
              <a:rPr lang="fr-FR" kern="0" dirty="0">
                <a:latin typeface="Calibri" panose="020F0502020204030204" pitchFamily="34" charset="0"/>
              </a:rPr>
              <a:t>Key </a:t>
            </a:r>
            <a:r>
              <a:rPr lang="fr-FR" kern="0" dirty="0" err="1">
                <a:latin typeface="Calibri" panose="020F0502020204030204" pitchFamily="34" charset="0"/>
              </a:rPr>
              <a:t>shaper</a:t>
            </a:r>
            <a:r>
              <a:rPr lang="fr-FR" kern="0" dirty="0">
                <a:latin typeface="Calibri" panose="020F0502020204030204" pitchFamily="34" charset="0"/>
              </a:rPr>
              <a:t> RC4, </a:t>
            </a:r>
            <a:r>
              <a:rPr lang="fr-FR" kern="0" dirty="0" err="1">
                <a:latin typeface="Calibri" panose="020F0502020204030204" pitchFamily="34" charset="0"/>
              </a:rPr>
              <a:t>tp</a:t>
            </a:r>
            <a:r>
              <a:rPr lang="fr-FR" kern="0" dirty="0">
                <a:latin typeface="Calibri" panose="020F0502020204030204" pitchFamily="34" charset="0"/>
              </a:rPr>
              <a:t>&lt;25 ns, </a:t>
            </a:r>
            <a:r>
              <a:rPr lang="fr-FR" kern="0" dirty="0" err="1">
                <a:latin typeface="Calibri" panose="020F0502020204030204" pitchFamily="34" charset="0"/>
              </a:rPr>
              <a:t>tunable</a:t>
            </a:r>
            <a:r>
              <a:rPr lang="fr-FR" kern="0" dirty="0">
                <a:latin typeface="Calibri" panose="020F0502020204030204" pitchFamily="34" charset="0"/>
              </a:rPr>
              <a:t> (~20%) </a:t>
            </a:r>
            <a:r>
              <a:rPr lang="fr-FR" kern="0" dirty="0" err="1">
                <a:latin typeface="Calibri" panose="020F0502020204030204" pitchFamily="34" charset="0"/>
              </a:rPr>
              <a:t>with</a:t>
            </a:r>
            <a:r>
              <a:rPr lang="fr-FR" kern="0" dirty="0">
                <a:latin typeface="Calibri" panose="020F0502020204030204" pitchFamily="34" charset="0"/>
              </a:rPr>
              <a:t> 2 bits, </a:t>
            </a:r>
            <a:r>
              <a:rPr lang="fr-FR" kern="0" dirty="0" smtClean="0">
                <a:latin typeface="Calibri" panose="020F0502020204030204" pitchFamily="34" charset="0"/>
              </a:rPr>
              <a:t>BX+1/BX&lt;0.2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kern="0" dirty="0" err="1" smtClean="0">
                <a:latin typeface="Calibri" panose="020F0502020204030204" pitchFamily="34" charset="0"/>
              </a:rPr>
              <a:t>Temperature</a:t>
            </a:r>
            <a:r>
              <a:rPr lang="fr-FR" kern="0" dirty="0" smtClean="0">
                <a:latin typeface="Calibri" panose="020F0502020204030204" pitchFamily="34" charset="0"/>
              </a:rPr>
              <a:t> </a:t>
            </a:r>
            <a:r>
              <a:rPr lang="fr-FR" kern="0" dirty="0" err="1">
                <a:latin typeface="Calibri" panose="020F0502020204030204" pitchFamily="34" charset="0"/>
              </a:rPr>
              <a:t>stabilization</a:t>
            </a:r>
            <a:r>
              <a:rPr lang="fr-FR" kern="0" dirty="0">
                <a:latin typeface="Calibri" panose="020F0502020204030204" pitchFamily="34" charset="0"/>
              </a:rPr>
              <a:t> to &lt; 0.5 </a:t>
            </a:r>
            <a:r>
              <a:rPr lang="fr-FR" kern="0" dirty="0" smtClean="0">
                <a:latin typeface="Calibri" panose="020F0502020204030204" pitchFamily="34" charset="0"/>
              </a:rPr>
              <a:t>mV/K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kern="0" dirty="0" smtClean="0">
                <a:latin typeface="Calibri" panose="020F0502020204030204" pitchFamily="34" charset="0"/>
              </a:rPr>
              <a:t>10 </a:t>
            </a:r>
            <a:r>
              <a:rPr lang="fr-FR" kern="0" dirty="0">
                <a:latin typeface="Calibri" panose="020F0502020204030204" pitchFamily="34" charset="0"/>
              </a:rPr>
              <a:t>bit ADC </a:t>
            </a:r>
            <a:r>
              <a:rPr lang="fr-FR" kern="0" dirty="0" err="1">
                <a:latin typeface="Calibri" panose="020F0502020204030204" pitchFamily="34" charset="0"/>
              </a:rPr>
              <a:t>from</a:t>
            </a:r>
            <a:r>
              <a:rPr lang="fr-FR" kern="0" dirty="0">
                <a:latin typeface="Calibri" panose="020F0502020204030204" pitchFamily="34" charset="0"/>
              </a:rPr>
              <a:t> </a:t>
            </a:r>
            <a:r>
              <a:rPr lang="fr-FR" kern="0" dirty="0" smtClean="0">
                <a:latin typeface="Calibri" panose="020F0502020204030204" pitchFamily="34" charset="0"/>
              </a:rPr>
              <a:t>Krakow AGH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kern="0" dirty="0" smtClean="0">
                <a:latin typeface="Calibri" panose="020F0502020204030204" pitchFamily="34" charset="0"/>
              </a:rPr>
              <a:t>TOT </a:t>
            </a:r>
            <a:r>
              <a:rPr lang="fr-FR" kern="0" dirty="0">
                <a:latin typeface="Calibri" panose="020F0502020204030204" pitchFamily="34" charset="0"/>
              </a:rPr>
              <a:t>and TOA </a:t>
            </a:r>
            <a:r>
              <a:rPr lang="fr-FR" kern="0" dirty="0" err="1">
                <a:latin typeface="Calibri" panose="020F0502020204030204" pitchFamily="34" charset="0"/>
              </a:rPr>
              <a:t>TDCs</a:t>
            </a:r>
            <a:r>
              <a:rPr lang="fr-FR" kern="0" dirty="0">
                <a:latin typeface="Calibri" panose="020F0502020204030204" pitchFamily="34" charset="0"/>
              </a:rPr>
              <a:t> </a:t>
            </a:r>
            <a:r>
              <a:rPr lang="fr-FR" kern="0" dirty="0" err="1">
                <a:latin typeface="Calibri" panose="020F0502020204030204" pitchFamily="34" charset="0"/>
              </a:rPr>
              <a:t>from</a:t>
            </a:r>
            <a:r>
              <a:rPr lang="fr-FR" kern="0" dirty="0">
                <a:latin typeface="Calibri" panose="020F0502020204030204" pitchFamily="34" charset="0"/>
              </a:rPr>
              <a:t> </a:t>
            </a:r>
            <a:r>
              <a:rPr lang="fr-FR" kern="0" dirty="0" smtClean="0">
                <a:latin typeface="Calibri" panose="020F0502020204030204" pitchFamily="34" charset="0"/>
              </a:rPr>
              <a:t>CEA-IRFU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kern="0" dirty="0" smtClean="0">
                <a:latin typeface="Calibri" panose="020F0502020204030204" pitchFamily="34" charset="0"/>
              </a:rPr>
              <a:t>Total </a:t>
            </a:r>
            <a:r>
              <a:rPr lang="fr-FR" kern="0" dirty="0" err="1">
                <a:latin typeface="Calibri" panose="020F0502020204030204" pitchFamily="34" charset="0"/>
              </a:rPr>
              <a:t>analog</a:t>
            </a:r>
            <a:r>
              <a:rPr lang="fr-FR" kern="0" dirty="0">
                <a:latin typeface="Calibri" panose="020F0502020204030204" pitchFamily="34" charset="0"/>
              </a:rPr>
              <a:t> power (</a:t>
            </a:r>
            <a:r>
              <a:rPr lang="fr-FR" kern="0" dirty="0" err="1">
                <a:latin typeface="Calibri" panose="020F0502020204030204" pitchFamily="34" charset="0"/>
              </a:rPr>
              <a:t>static</a:t>
            </a:r>
            <a:r>
              <a:rPr lang="fr-FR" kern="0" dirty="0">
                <a:latin typeface="Calibri" panose="020F0502020204030204" pitchFamily="34" charset="0"/>
              </a:rPr>
              <a:t>, </a:t>
            </a:r>
            <a:r>
              <a:rPr lang="fr-FR" kern="0" dirty="0" err="1">
                <a:latin typeface="Calibri" panose="020F0502020204030204" pitchFamily="34" charset="0"/>
              </a:rPr>
              <a:t>without</a:t>
            </a:r>
            <a:r>
              <a:rPr lang="fr-FR" kern="0" dirty="0">
                <a:latin typeface="Calibri" panose="020F0502020204030204" pitchFamily="34" charset="0"/>
              </a:rPr>
              <a:t> ADC and </a:t>
            </a:r>
            <a:r>
              <a:rPr lang="fr-FR" kern="0" dirty="0" err="1">
                <a:latin typeface="Calibri" panose="020F0502020204030204" pitchFamily="34" charset="0"/>
              </a:rPr>
              <a:t>TDCs</a:t>
            </a:r>
            <a:r>
              <a:rPr lang="fr-FR" kern="0" dirty="0">
                <a:latin typeface="Calibri" panose="020F0502020204030204" pitchFamily="34" charset="0"/>
              </a:rPr>
              <a:t>):  </a:t>
            </a:r>
            <a:r>
              <a:rPr lang="fr-FR" kern="0" dirty="0" smtClean="0">
                <a:latin typeface="Calibri" panose="020F0502020204030204" pitchFamily="34" charset="0"/>
              </a:rPr>
              <a:t>5.5 </a:t>
            </a:r>
            <a:r>
              <a:rPr lang="fr-FR" kern="0" dirty="0">
                <a:latin typeface="Calibri" panose="020F0502020204030204" pitchFamily="34" charset="0"/>
              </a:rPr>
              <a:t>mW (</a:t>
            </a:r>
            <a:r>
              <a:rPr lang="fr-FR" kern="0" dirty="0" err="1">
                <a:latin typeface="Calibri" panose="020F0502020204030204" pitchFamily="34" charset="0"/>
              </a:rPr>
              <a:t>typ</a:t>
            </a:r>
            <a:r>
              <a:rPr lang="fr-FR" kern="0" dirty="0" smtClean="0">
                <a:latin typeface="Calibri" panose="020F0502020204030204" pitchFamily="34" charset="0"/>
              </a:rPr>
              <a:t>)</a:t>
            </a:r>
            <a:endParaRPr lang="fr-FR" kern="0" dirty="0">
              <a:latin typeface="Calibri" panose="020F0502020204030204" pitchFamily="34" charset="0"/>
            </a:endParaRPr>
          </a:p>
          <a:p>
            <a:endParaRPr lang="fr-FR" kern="0" dirty="0"/>
          </a:p>
          <a:p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01" r="8000"/>
          <a:stretch/>
        </p:blipFill>
        <p:spPr>
          <a:xfrm>
            <a:off x="1" y="4509120"/>
            <a:ext cx="303971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3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</a:rPr>
              <a:t>Analog waveforms (Simulations)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4434" y="892175"/>
            <a:ext cx="3687092" cy="5265738"/>
          </a:xfrm>
        </p:spPr>
        <p:txBody>
          <a:bodyPr/>
          <a:lstStyle/>
          <a:p>
            <a:r>
              <a:rPr lang="en-US" dirty="0" smtClean="0"/>
              <a:t>Charge measurements</a:t>
            </a:r>
          </a:p>
          <a:p>
            <a:pPr lvl="1"/>
            <a:r>
              <a:rPr lang="en-US" dirty="0" smtClean="0"/>
              <a:t>From ADC in the linear range of the preamplifier, at the shaper outputs</a:t>
            </a:r>
          </a:p>
          <a:p>
            <a:pPr lvl="1"/>
            <a:r>
              <a:rPr lang="en-US" dirty="0" smtClean="0"/>
              <a:t>From TOT when preamplifier saturates, at the preamplifier output</a:t>
            </a:r>
          </a:p>
          <a:p>
            <a:r>
              <a:rPr lang="en-US" dirty="0" smtClean="0"/>
              <a:t>Time </a:t>
            </a:r>
          </a:p>
          <a:p>
            <a:pPr lvl="1"/>
            <a:r>
              <a:rPr lang="en-US" dirty="0" smtClean="0"/>
              <a:t>At the preamplifier outputs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CHEF - HGCROCv2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300" y="3429357"/>
            <a:ext cx="4166944" cy="259193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751" y="908720"/>
            <a:ext cx="4275137" cy="266429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8946" y="3314871"/>
            <a:ext cx="4063718" cy="263218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8945" y="965615"/>
            <a:ext cx="4063718" cy="263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0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</a:rPr>
              <a:t>DAQ path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9376" y="892175"/>
            <a:ext cx="5746873" cy="5265738"/>
          </a:xfrm>
        </p:spPr>
        <p:txBody>
          <a:bodyPr/>
          <a:lstStyle/>
          <a:p>
            <a:r>
              <a:rPr lang="en-US" dirty="0" smtClean="0"/>
              <a:t>ADC, TOA and TOT stored in L1 circular buffer</a:t>
            </a:r>
          </a:p>
          <a:p>
            <a:r>
              <a:rPr lang="en-US" dirty="0" smtClean="0"/>
              <a:t>Only L1-triggered data are read-out</a:t>
            </a:r>
          </a:p>
          <a:p>
            <a:pPr lvl="1"/>
            <a:r>
              <a:rPr lang="en-US" dirty="0" smtClean="0"/>
              <a:t>2 DAQ links, CLPS @ 1.28 </a:t>
            </a:r>
            <a:r>
              <a:rPr lang="en-US" dirty="0" err="1" smtClean="0"/>
              <a:t>Gbps</a:t>
            </a:r>
            <a:endParaRPr lang="en-US" dirty="0" smtClean="0"/>
          </a:p>
          <a:p>
            <a:r>
              <a:rPr lang="en-US" dirty="0" smtClean="0"/>
              <a:t>When no L1 request, Idle packet is send out</a:t>
            </a:r>
          </a:p>
          <a:p>
            <a:r>
              <a:rPr lang="en-US" dirty="0" smtClean="0"/>
              <a:t>The DAQ data frame provides the BX counter and Write address</a:t>
            </a:r>
          </a:p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CHEF - HGCROCv2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210" y="1543335"/>
            <a:ext cx="6096000" cy="19716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0867" y="4181529"/>
            <a:ext cx="6602314" cy="175363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0008" y="6062400"/>
            <a:ext cx="2981202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2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192" y="1700808"/>
            <a:ext cx="4092630" cy="401778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</a:rPr>
              <a:t>Trigger path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5151" y="892175"/>
            <a:ext cx="7683317" cy="5265738"/>
          </a:xfrm>
        </p:spPr>
        <p:txBody>
          <a:bodyPr/>
          <a:lstStyle/>
          <a:p>
            <a:r>
              <a:rPr lang="en-US" dirty="0" smtClean="0"/>
              <a:t>The chip provides compressed data of the charge to the L1 trigger processing</a:t>
            </a:r>
          </a:p>
          <a:p>
            <a:pPr lvl="1"/>
            <a:r>
              <a:rPr lang="en-US" dirty="0" smtClean="0"/>
              <a:t>Charge linearization over ADC / TOT range</a:t>
            </a:r>
          </a:p>
          <a:p>
            <a:pPr lvl="1"/>
            <a:r>
              <a:rPr lang="en-US" dirty="0" smtClean="0"/>
              <a:t>Sum of 4 (or 9) channels (depending on the sensor)</a:t>
            </a:r>
          </a:p>
          <a:p>
            <a:pPr lvl="1"/>
            <a:r>
              <a:rPr lang="en-US" dirty="0" smtClean="0"/>
              <a:t>Charge compression to fit the bandwidth </a:t>
            </a:r>
            <a:r>
              <a:rPr lang="en-US" dirty="0"/>
              <a:t>(4b Exponent + 3b Mantissa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4 E-link </a:t>
            </a:r>
            <a:r>
              <a:rPr lang="en-US" dirty="0" smtClean="0"/>
              <a:t>transmitters, CLPS @ 1.28 </a:t>
            </a:r>
            <a:r>
              <a:rPr lang="en-US" dirty="0" err="1" smtClean="0"/>
              <a:t>Gbps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CHEF - HGCROCv2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472" y="3501008"/>
            <a:ext cx="5872049" cy="253523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115361" y="5936159"/>
            <a:ext cx="43123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HGCROC2 integrates 72 channels to readout</a:t>
            </a:r>
            <a:endParaRPr lang="fr-FR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/>
              <a:t>192 channels sensor with a 64-ch configuration</a:t>
            </a:r>
            <a:endParaRPr lang="fr-FR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/>
              <a:t>432 channels sensor with a 72-ch </a:t>
            </a:r>
            <a:r>
              <a:rPr lang="en-GB" sz="1400" dirty="0" smtClean="0"/>
              <a:t>configuration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22664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</a:rPr>
              <a:t>Two Characterization boards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CHEF - HGCROCv2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00" y="3561184"/>
            <a:ext cx="2338401" cy="1746882"/>
          </a:xfrm>
          <a:prstGeom prst="rect">
            <a:avLst/>
          </a:prstGeom>
        </p:spPr>
      </p:pic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0056" y="3499046"/>
            <a:ext cx="2391646" cy="1809020"/>
          </a:xfrm>
          <a:prstGeom prst="rect">
            <a:avLst/>
          </a:prstGeom>
        </p:spPr>
      </p:pic>
      <p:pic>
        <p:nvPicPr>
          <p:cNvPr id="8" name="Espace réservé du contenu 5" descr="Capture d’écran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10146" y="3497549"/>
            <a:ext cx="2540845" cy="187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8" descr="Capture d’écran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368" y="3484843"/>
            <a:ext cx="2489048" cy="188837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790148" y="434617"/>
            <a:ext cx="2546933" cy="313777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63352" y="5453746"/>
            <a:ext cx="49304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FlipChip</a:t>
            </a:r>
            <a:endParaRPr lang="en-US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No digital coupling on preamp inputs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w/o sensor capacitance, noise = ~1 ADC (0.2 </a:t>
            </a:r>
            <a:r>
              <a:rPr lang="en-US" dirty="0" err="1" smtClean="0">
                <a:latin typeface="Calibri" panose="020F0502020204030204" pitchFamily="34" charset="0"/>
              </a:rPr>
              <a:t>fC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453039" y="5453746"/>
            <a:ext cx="53392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D</a:t>
            </a:r>
            <a:r>
              <a:rPr lang="en-US" dirty="0" smtClean="0">
                <a:latin typeface="Calibri" panose="020F0502020204030204" pitchFamily="34" charset="0"/>
              </a:rPr>
              <a:t>igital coupling on preamp inputs (20 ADC</a:t>
            </a:r>
            <a:r>
              <a:rPr lang="en-US" dirty="0">
                <a:latin typeface="Calibri" panose="020F0502020204030204" pitchFamily="34" charset="0"/>
              </a:rPr>
              <a:t>;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4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fC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w/o sensor capacitance, noise = ~1.25 ADC (0.25 </a:t>
            </a:r>
            <a:r>
              <a:rPr lang="en-US" dirty="0" err="1" smtClean="0">
                <a:latin typeface="Calibri" panose="020F0502020204030204" pitchFamily="34" charset="0"/>
              </a:rPr>
              <a:t>fC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711488" y="4293096"/>
            <a:ext cx="16321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125 </a:t>
            </a:r>
            <a:r>
              <a:rPr lang="en-US" sz="1100" b="1" dirty="0" err="1" smtClean="0"/>
              <a:t>fC</a:t>
            </a:r>
            <a:endParaRPr lang="en-US" sz="1100" b="1" dirty="0" smtClean="0"/>
          </a:p>
          <a:p>
            <a:r>
              <a:rPr lang="en-US" sz="1100" b="1" dirty="0" smtClean="0"/>
              <a:t>Gain = ~0,18 </a:t>
            </a:r>
            <a:r>
              <a:rPr lang="en-US" sz="1100" b="1" dirty="0" err="1" smtClean="0"/>
              <a:t>fC</a:t>
            </a:r>
            <a:r>
              <a:rPr lang="en-US" sz="1100" b="1" dirty="0" smtClean="0"/>
              <a:t>/</a:t>
            </a:r>
            <a:r>
              <a:rPr lang="en-US" sz="1100" b="1" dirty="0" err="1" smtClean="0"/>
              <a:t>ADCu</a:t>
            </a:r>
            <a:endParaRPr lang="en-US" sz="11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7688152" y="4286870"/>
            <a:ext cx="16321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125 </a:t>
            </a:r>
            <a:r>
              <a:rPr lang="en-US" sz="1100" b="1" dirty="0" err="1" smtClean="0"/>
              <a:t>fC</a:t>
            </a:r>
            <a:endParaRPr lang="en-US" sz="1100" b="1" dirty="0" smtClean="0"/>
          </a:p>
          <a:p>
            <a:r>
              <a:rPr lang="en-US" sz="1100" b="1" dirty="0" smtClean="0"/>
              <a:t>Gain = ~0,18 </a:t>
            </a:r>
            <a:r>
              <a:rPr lang="en-US" sz="1100" b="1" dirty="0" err="1" smtClean="0"/>
              <a:t>fC</a:t>
            </a:r>
            <a:r>
              <a:rPr lang="en-US" sz="1100" b="1" dirty="0" smtClean="0"/>
              <a:t>/</a:t>
            </a:r>
            <a:r>
              <a:rPr lang="en-US" sz="1100" b="1" dirty="0" err="1" smtClean="0"/>
              <a:t>ADCu</a:t>
            </a:r>
            <a:endParaRPr lang="en-US" sz="11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374004" y="1048407"/>
            <a:ext cx="2546934" cy="191020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13" y="730041"/>
            <a:ext cx="3428173" cy="257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7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MEGA">
  <a:themeElements>
    <a:clrScheme name="omeg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mega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meg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MEGA">
  <a:themeElements>
    <a:clrScheme name="omeg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mega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meg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MEGA">
  <a:themeElements>
    <a:clrScheme name="omeg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mega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meg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MEGA">
  <a:themeElements>
    <a:clrScheme name="omeg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mega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meg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MEGA">
  <a:themeElements>
    <a:clrScheme name="omeg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mega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meg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MEGA">
  <a:themeElements>
    <a:clrScheme name="omeg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mega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meg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OMEGA">
  <a:themeElements>
    <a:clrScheme name="omeg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mega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meg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OMEGA">
  <a:themeElements>
    <a:clrScheme name="omeg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mega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meg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omega2013</Template>
  <TotalTime>45040</TotalTime>
  <Words>1588</Words>
  <Application>Microsoft Office PowerPoint</Application>
  <PresentationFormat>Grand écran</PresentationFormat>
  <Paragraphs>286</Paragraphs>
  <Slides>28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8</vt:i4>
      </vt:variant>
      <vt:variant>
        <vt:lpstr>Titres des diapositives</vt:lpstr>
      </vt:variant>
      <vt:variant>
        <vt:i4>28</vt:i4>
      </vt:variant>
    </vt:vector>
  </HeadingPairs>
  <TitlesOfParts>
    <vt:vector size="42" baseType="lpstr">
      <vt:lpstr>Arial Unicode MS</vt:lpstr>
      <vt:lpstr>Arial</vt:lpstr>
      <vt:lpstr>Bryant Medium Compressed</vt:lpstr>
      <vt:lpstr>Calibri</vt:lpstr>
      <vt:lpstr>Cambria Math</vt:lpstr>
      <vt:lpstr>Wingdings</vt:lpstr>
      <vt:lpstr>OMEGA</vt:lpstr>
      <vt:lpstr>1_OMEGA</vt:lpstr>
      <vt:lpstr>2_OMEGA</vt:lpstr>
      <vt:lpstr>3_OMEGA</vt:lpstr>
      <vt:lpstr>4_OMEGA</vt:lpstr>
      <vt:lpstr>5_OMEGA</vt:lpstr>
      <vt:lpstr>6_OMEGA</vt:lpstr>
      <vt:lpstr>7_OMEGA</vt:lpstr>
      <vt:lpstr>CHEF 2019 Performance study of HGCROC-v2</vt:lpstr>
      <vt:lpstr>HGCAL: CMS EndCap Calorimeters for the LHC Phase-II upgrade</vt:lpstr>
      <vt:lpstr>Development history</vt:lpstr>
      <vt:lpstr>HGCROCv2 overview</vt:lpstr>
      <vt:lpstr>Analog Channel Overview + montrer schema pour SiPM</vt:lpstr>
      <vt:lpstr>Analog waveforms (Simulations)</vt:lpstr>
      <vt:lpstr>DAQ path</vt:lpstr>
      <vt:lpstr>Trigger path</vt:lpstr>
      <vt:lpstr>Two Characterization boards</vt:lpstr>
      <vt:lpstr>Noise </vt:lpstr>
      <vt:lpstr>Charge ADC range: linearity, residuals</vt:lpstr>
      <vt:lpstr>TOT: linearity, noise, residuals [Low Range]</vt:lpstr>
      <vt:lpstr>TOT: linearity, noise, residuals [High Range]</vt:lpstr>
      <vt:lpstr>TOA: linearity, noise </vt:lpstr>
      <vt:lpstr>Crosstalk </vt:lpstr>
      <vt:lpstr>Bandgap and temperature measurements</vt:lpstr>
      <vt:lpstr>TID and SEU tests</vt:lpstr>
      <vt:lpstr>TID tests: ADCs</vt:lpstr>
      <vt:lpstr>TID tests: after annealing</vt:lpstr>
      <vt:lpstr>Issues</vt:lpstr>
      <vt:lpstr>HGCROC-v3: next iteration</vt:lpstr>
      <vt:lpstr>Summary</vt:lpstr>
      <vt:lpstr>Backup slides</vt:lpstr>
      <vt:lpstr>Preamplifier adjustable gain</vt:lpstr>
      <vt:lpstr>ENC vs. Cdet </vt:lpstr>
      <vt:lpstr>Calibration 11bits-DAC</vt:lpstr>
      <vt:lpstr>PLL performances</vt:lpstr>
      <vt:lpstr>TOA: linearity, noise [High Range]</vt:lpstr>
    </vt:vector>
  </TitlesOfParts>
  <Company>LAL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OMEGA</dc:creator>
  <cp:lastModifiedBy>taille</cp:lastModifiedBy>
  <cp:revision>1361</cp:revision>
  <cp:lastPrinted>2020-01-08T14:06:37Z</cp:lastPrinted>
  <dcterms:created xsi:type="dcterms:W3CDTF">2013-06-17T16:24:05Z</dcterms:created>
  <dcterms:modified xsi:type="dcterms:W3CDTF">2020-01-14T21:44:01Z</dcterms:modified>
</cp:coreProperties>
</file>