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5" y="3140970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78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9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1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37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7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93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35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5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6" y="1600202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2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24/04/2020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9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1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ifrance.gouv.fr/affichTexte.do;jsessionid=0566E346C021AA5E3FE7DD737F203DA7.tplgfr35s_3?cidTexte=JORFTEXT000041801060&amp;dateTexte=&amp;oldAction=rechJO&amp;categorieLien=id&amp;idJO=JORFCONT00004180086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51216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b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24/04/2020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755576" y="1268760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Nouvelles générales des agents et des groupes.</a:t>
            </a:r>
            <a:endParaRPr lang="fr-FR" sz="16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Entretiens </a:t>
            </a:r>
            <a:r>
              <a:rPr lang="fr-FR" sz="1600" dirty="0" err="1">
                <a:solidFill>
                  <a:schemeClr val="tx2"/>
                </a:solidFill>
              </a:rPr>
              <a:t>decarrières</a:t>
            </a:r>
            <a:r>
              <a:rPr lang="fr-FR" sz="1600" dirty="0">
                <a:solidFill>
                  <a:schemeClr val="tx2"/>
                </a:solidFill>
              </a:rPr>
              <a:t> confinés </a:t>
            </a:r>
            <a:r>
              <a:rPr lang="fr-FR" sz="1600" dirty="0" smtClean="0">
                <a:solidFill>
                  <a:schemeClr val="tx2"/>
                </a:solidFill>
              </a:rPr>
              <a:t>(?).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Correspondant </a:t>
            </a:r>
            <a:r>
              <a:rPr lang="fr-FR" sz="1600" dirty="0">
                <a:solidFill>
                  <a:schemeClr val="tx2"/>
                </a:solidFill>
              </a:rPr>
              <a:t>communication du </a:t>
            </a:r>
            <a:r>
              <a:rPr lang="fr-FR" sz="1600" dirty="0" smtClean="0">
                <a:solidFill>
                  <a:schemeClr val="tx2"/>
                </a:solidFill>
              </a:rPr>
              <a:t>service.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Rapport </a:t>
            </a:r>
            <a:r>
              <a:rPr lang="fr-FR" sz="1600" dirty="0">
                <a:solidFill>
                  <a:schemeClr val="tx2"/>
                </a:solidFill>
              </a:rPr>
              <a:t>tourniquet 2019: « …les remplacements seront difficiles, critiques par rapport aux engagements… </a:t>
            </a:r>
            <a:r>
              <a:rPr lang="fr-FR" sz="1600" dirty="0" smtClean="0">
                <a:solidFill>
                  <a:schemeClr val="tx2"/>
                </a:solidFill>
              </a:rPr>
              <a:t>».</a:t>
            </a:r>
          </a:p>
          <a:p>
            <a:pPr marL="285750" indent="-285750" algn="l">
              <a:buFontTx/>
              <a:buChar char="-"/>
            </a:pPr>
            <a:r>
              <a:rPr lang="fr-FR" sz="1600" dirty="0" err="1">
                <a:solidFill>
                  <a:schemeClr val="tx2"/>
                </a:solidFill>
              </a:rPr>
              <a:t>Comsol</a:t>
            </a:r>
            <a:r>
              <a:rPr lang="fr-FR" sz="1600" dirty="0">
                <a:solidFill>
                  <a:schemeClr val="tx2"/>
                </a:solidFill>
              </a:rPr>
              <a:t>.</a:t>
            </a:r>
          </a:p>
          <a:p>
            <a:pPr marL="285750" indent="-285750" algn="l"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9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332656"/>
            <a:ext cx="8136904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Tx/>
              <a:buChar char="-"/>
            </a:pPr>
            <a:r>
              <a:rPr lang="fr-FR" sz="1600" u="sng" dirty="0" err="1" smtClean="0">
                <a:solidFill>
                  <a:schemeClr val="tx2"/>
                </a:solidFill>
              </a:rPr>
              <a:t>Déconfinement</a:t>
            </a:r>
            <a:r>
              <a:rPr lang="fr-FR" sz="1600" u="sng" dirty="0" smtClean="0">
                <a:solidFill>
                  <a:schemeClr val="tx2"/>
                </a:solidFill>
              </a:rPr>
              <a:t> </a:t>
            </a:r>
            <a:r>
              <a:rPr lang="fr-FR" sz="1600" u="sng" dirty="0">
                <a:solidFill>
                  <a:schemeClr val="tx2"/>
                </a:solidFill>
              </a:rPr>
              <a:t>au </a:t>
            </a:r>
            <a:r>
              <a:rPr lang="fr-FR" sz="1600" u="sng" dirty="0" smtClean="0">
                <a:solidFill>
                  <a:schemeClr val="tx2"/>
                </a:solidFill>
              </a:rPr>
              <a:t>labo</a:t>
            </a:r>
            <a:r>
              <a:rPr lang="fr-FR" sz="1600" dirty="0" smtClean="0">
                <a:solidFill>
                  <a:schemeClr val="tx2"/>
                </a:solidFill>
              </a:rPr>
              <a:t>: premiers retours du CNRS relayés par Giovanni.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Nous devons nous attendre à travailler dans des conditions dégradées après le 11/05. 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La </a:t>
            </a:r>
            <a:r>
              <a:rPr lang="fr-FR" sz="1600" dirty="0">
                <a:solidFill>
                  <a:schemeClr val="tx2"/>
                </a:solidFill>
              </a:rPr>
              <a:t>reprise en présentiel ne sera pas uniforme. </a:t>
            </a:r>
            <a:r>
              <a:rPr lang="fr-FR" sz="1600" dirty="0" smtClean="0">
                <a:solidFill>
                  <a:schemeClr val="tx2"/>
                </a:solidFill>
              </a:rPr>
              <a:t>La DR et l’IN2P3 délégation </a:t>
            </a:r>
            <a:r>
              <a:rPr lang="fr-FR" sz="1600" dirty="0">
                <a:solidFill>
                  <a:schemeClr val="tx2"/>
                </a:solidFill>
              </a:rPr>
              <a:t>régionale </a:t>
            </a:r>
            <a:r>
              <a:rPr lang="fr-FR" sz="1600" dirty="0" smtClean="0">
                <a:solidFill>
                  <a:schemeClr val="tx2"/>
                </a:solidFill>
              </a:rPr>
              <a:t>vont </a:t>
            </a:r>
            <a:r>
              <a:rPr lang="fr-FR" sz="1600" dirty="0">
                <a:solidFill>
                  <a:schemeClr val="tx2"/>
                </a:solidFill>
              </a:rPr>
              <a:t>se rapprocher de nous. 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Objectif: identifier </a:t>
            </a:r>
            <a:r>
              <a:rPr lang="fr-FR" sz="1600" dirty="0">
                <a:solidFill>
                  <a:schemeClr val="tx2"/>
                </a:solidFill>
              </a:rPr>
              <a:t>ensemble les différentes activités qui nécessitent une présence </a:t>
            </a:r>
            <a:r>
              <a:rPr lang="fr-FR" sz="1600" dirty="0" smtClean="0">
                <a:solidFill>
                  <a:schemeClr val="tx2"/>
                </a:solidFill>
              </a:rPr>
              <a:t>physique.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Possibilité d’activités </a:t>
            </a:r>
            <a:r>
              <a:rPr lang="fr-FR" sz="1600" dirty="0">
                <a:solidFill>
                  <a:schemeClr val="tx2"/>
                </a:solidFill>
              </a:rPr>
              <a:t>à temps partiel, par roulement</a:t>
            </a:r>
            <a:r>
              <a:rPr lang="fr-FR" sz="1600" dirty="0" smtClean="0">
                <a:solidFill>
                  <a:schemeClr val="tx2"/>
                </a:solidFill>
              </a:rPr>
              <a:t>…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Le télétravail est encore recommandé et beaucoup d’agents vont probablement rester dans cette situation pendant plusieurs semaines. 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→ estimation </a:t>
            </a:r>
            <a:r>
              <a:rPr lang="fr-FR" sz="1600" dirty="0">
                <a:solidFill>
                  <a:schemeClr val="tx2"/>
                </a:solidFill>
              </a:rPr>
              <a:t>du nombre maximal de personnes qui devraient être présentes dans les locaux de l’unité en même </a:t>
            </a:r>
            <a:r>
              <a:rPr lang="fr-FR" sz="1600" dirty="0" smtClean="0">
                <a:solidFill>
                  <a:schemeClr val="tx2"/>
                </a:solidFill>
              </a:rPr>
              <a:t>temps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Au </a:t>
            </a:r>
            <a:r>
              <a:rPr lang="fr-FR" sz="1600" u="sng" dirty="0" err="1" smtClean="0">
                <a:solidFill>
                  <a:schemeClr val="tx2"/>
                </a:solidFill>
              </a:rPr>
              <a:t>lapp</a:t>
            </a:r>
            <a:r>
              <a:rPr lang="fr-FR" sz="1600" u="sng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Réunions </a:t>
            </a:r>
            <a:r>
              <a:rPr lang="fr-FR" sz="1600" dirty="0">
                <a:solidFill>
                  <a:schemeClr val="tx2"/>
                </a:solidFill>
              </a:rPr>
              <a:t>de la cellule de crise élargies aux responsables des projets et des services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  <a:endParaRPr lang="fr-FR" sz="16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Des </a:t>
            </a:r>
            <a:r>
              <a:rPr lang="fr-FR" sz="1600" dirty="0">
                <a:solidFill>
                  <a:schemeClr val="tx2"/>
                </a:solidFill>
              </a:rPr>
              <a:t>idées déjà discutées en équipe de direction. Un message sera adressé au personnel, pour que chacun participe à la </a:t>
            </a:r>
            <a:r>
              <a:rPr lang="fr-FR" sz="1600" dirty="0" smtClean="0">
                <a:solidFill>
                  <a:schemeClr val="tx2"/>
                </a:solidFill>
              </a:rPr>
              <a:t>réflexion (post-</a:t>
            </a:r>
            <a:r>
              <a:rPr lang="fr-FR" sz="1600" dirty="0" err="1" smtClean="0">
                <a:solidFill>
                  <a:schemeClr val="tx2"/>
                </a:solidFill>
              </a:rPr>
              <a:t>its</a:t>
            </a:r>
            <a:r>
              <a:rPr lang="fr-FR" sz="1600" dirty="0" smtClean="0">
                <a:solidFill>
                  <a:schemeClr val="tx2"/>
                </a:solidFill>
              </a:rPr>
              <a:t>?). 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Puis </a:t>
            </a:r>
            <a:r>
              <a:rPr lang="fr-FR" sz="1600" dirty="0">
                <a:solidFill>
                  <a:schemeClr val="tx2"/>
                </a:solidFill>
              </a:rPr>
              <a:t>des réunions pour </a:t>
            </a:r>
            <a:r>
              <a:rPr lang="fr-FR" sz="1600" dirty="0" smtClean="0">
                <a:solidFill>
                  <a:schemeClr val="tx2"/>
                </a:solidFill>
              </a:rPr>
              <a:t>établir </a:t>
            </a:r>
            <a:r>
              <a:rPr lang="fr-FR" sz="1600" dirty="0">
                <a:solidFill>
                  <a:schemeClr val="tx2"/>
                </a:solidFill>
              </a:rPr>
              <a:t>un PCA à jour (voire un PRA). </a:t>
            </a: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8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404664"/>
            <a:ext cx="8136904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Tx/>
              <a:buChar char="-"/>
            </a:pPr>
            <a:r>
              <a:rPr lang="fr-FR" sz="1600" u="sng" dirty="0" smtClean="0">
                <a:solidFill>
                  <a:schemeClr val="tx2"/>
                </a:solidFill>
              </a:rPr>
              <a:t>Congés/RTT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dirty="0">
                <a:solidFill>
                  <a:schemeClr val="tx2"/>
                </a:solidFill>
              </a:rPr>
              <a:t>ordonnance n° 2020-430 du 15 avril 2020 relative à la prise de jours de réduction du temps de travail ou de congés dans la fonction publique de l'Etat et la fonction publique territoriale au titre de la période d'urgence </a:t>
            </a:r>
            <a:r>
              <a:rPr lang="fr-FR" sz="1600" dirty="0" smtClean="0">
                <a:solidFill>
                  <a:schemeClr val="tx2"/>
                </a:solidFill>
              </a:rPr>
              <a:t>sanitaire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 	</a:t>
            </a:r>
            <a:r>
              <a:rPr lang="fr-FR" sz="1600" dirty="0" smtClean="0">
                <a:solidFill>
                  <a:schemeClr val="tx2"/>
                </a:solidFill>
                <a:hlinkClick r:id="rId2"/>
              </a:rPr>
              <a:t>ordonnance</a:t>
            </a:r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Le LAPP attend un retour de la DR11</a:t>
            </a: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→ Les personnels en ASA </a:t>
            </a:r>
            <a:r>
              <a:rPr lang="fr-FR" sz="1600" dirty="0" err="1" smtClean="0">
                <a:solidFill>
                  <a:schemeClr val="tx2"/>
                </a:solidFill>
              </a:rPr>
              <a:t>pouront</a:t>
            </a:r>
            <a:r>
              <a:rPr lang="fr-FR" sz="1600" dirty="0" smtClean="0">
                <a:solidFill>
                  <a:schemeClr val="tx2"/>
                </a:solidFill>
              </a:rPr>
              <a:t> se voir imposer 5j de RTT entre </a:t>
            </a:r>
            <a:r>
              <a:rPr lang="fr-FR" sz="1600" dirty="0">
                <a:solidFill>
                  <a:schemeClr val="tx2"/>
                </a:solidFill>
              </a:rPr>
              <a:t>le 16 mars 2020 et le 16 avril </a:t>
            </a:r>
            <a:r>
              <a:rPr lang="fr-FR" sz="1600" dirty="0" smtClean="0">
                <a:solidFill>
                  <a:schemeClr val="tx2"/>
                </a:solidFill>
              </a:rPr>
              <a:t>et 5j de RTT ou de </a:t>
            </a:r>
            <a:r>
              <a:rPr lang="fr-FR" sz="1600" dirty="0">
                <a:solidFill>
                  <a:schemeClr val="tx2"/>
                </a:solidFill>
              </a:rPr>
              <a:t>congés annuels entre le 17 avril 2020 et le terme de la période d'urgence </a:t>
            </a:r>
            <a:r>
              <a:rPr lang="fr-FR" sz="1600" dirty="0" smtClean="0">
                <a:solidFill>
                  <a:schemeClr val="tx2"/>
                </a:solidFill>
              </a:rPr>
              <a:t>sanitaire (?).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→ </a:t>
            </a:r>
            <a:r>
              <a:rPr lang="fr-FR" sz="1600" dirty="0" smtClean="0">
                <a:solidFill>
                  <a:schemeClr val="tx2"/>
                </a:solidFill>
              </a:rPr>
              <a:t>Les personnels en télétravail </a:t>
            </a:r>
            <a:r>
              <a:rPr lang="fr-FR" sz="1600" dirty="0" err="1">
                <a:solidFill>
                  <a:schemeClr val="tx2"/>
                </a:solidFill>
              </a:rPr>
              <a:t>pouront</a:t>
            </a:r>
            <a:r>
              <a:rPr lang="fr-FR" sz="1600" dirty="0">
                <a:solidFill>
                  <a:schemeClr val="tx2"/>
                </a:solidFill>
              </a:rPr>
              <a:t> se voir imposer 5j </a:t>
            </a:r>
            <a:r>
              <a:rPr lang="fr-FR" sz="1600" dirty="0" smtClean="0">
                <a:solidFill>
                  <a:schemeClr val="tx2"/>
                </a:solidFill>
              </a:rPr>
              <a:t>ou </a:t>
            </a:r>
            <a:r>
              <a:rPr lang="fr-FR" sz="1600" dirty="0">
                <a:solidFill>
                  <a:schemeClr val="tx2"/>
                </a:solidFill>
              </a:rPr>
              <a:t>de congés annuels entre le 17 avril 2020 et le terme de la période d'urgence sanitaire </a:t>
            </a:r>
            <a:r>
              <a:rPr lang="fr-FR" sz="1600" dirty="0" smtClean="0">
                <a:solidFill>
                  <a:schemeClr val="tx2"/>
                </a:solidFill>
              </a:rPr>
              <a:t>(?).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→ </a:t>
            </a:r>
            <a:r>
              <a:rPr lang="fr-FR" sz="1600" dirty="0" smtClean="0">
                <a:solidFill>
                  <a:schemeClr val="tx2"/>
                </a:solidFill>
              </a:rPr>
              <a:t>Aucune forme d’obligation </a:t>
            </a:r>
            <a:r>
              <a:rPr lang="fr-FR" sz="1600" smtClean="0">
                <a:solidFill>
                  <a:schemeClr val="tx2"/>
                </a:solidFill>
              </a:rPr>
              <a:t>pour </a:t>
            </a:r>
            <a:r>
              <a:rPr lang="fr-FR" sz="1600" smtClean="0">
                <a:solidFill>
                  <a:schemeClr val="tx2"/>
                </a:solidFill>
              </a:rPr>
              <a:t>l’instant (?)…</a:t>
            </a:r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→ </a:t>
            </a:r>
            <a:r>
              <a:rPr lang="fr-FR" sz="1600" dirty="0" smtClean="0">
                <a:solidFill>
                  <a:schemeClr val="tx2"/>
                </a:solidFill>
              </a:rPr>
              <a:t>Si vous voulez poser des congés, vous devez envoyer un mail à Caroline M.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Agate est bloqué en raison de la déclaration des agents en télétravail.</a:t>
            </a: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Présentation technique de Cyril: la calibration </a:t>
            </a:r>
            <a:r>
              <a:rPr lang="fr-FR" sz="1600" dirty="0" err="1" smtClean="0">
                <a:solidFill>
                  <a:schemeClr val="tx2"/>
                </a:solidFill>
              </a:rPr>
              <a:t>Lar</a:t>
            </a:r>
            <a:r>
              <a:rPr lang="fr-FR" sz="1600" dirty="0" smtClean="0">
                <a:solidFill>
                  <a:schemeClr val="tx2"/>
                </a:solidFill>
              </a:rPr>
              <a:t>. </a:t>
            </a: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3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union 27 Avr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5" id="{E074ECB9-020E-4D20-A477-E2AC00260BA9}" vid="{B1DFA23E-29DC-4ED1-8E73-A914095A7672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380</Words>
  <Application>Microsoft Office PowerPoint</Application>
  <PresentationFormat>Affichage à l'écran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</vt:lpstr>
      <vt:lpstr>Thème Office</vt:lpstr>
      <vt:lpstr>Reunion 27 Avril</vt:lpstr>
      <vt:lpstr>Réunion de service électronique 24/04/2020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295</cp:revision>
  <dcterms:created xsi:type="dcterms:W3CDTF">2014-11-05T14:07:53Z</dcterms:created>
  <dcterms:modified xsi:type="dcterms:W3CDTF">2020-04-24T07:05:03Z</dcterms:modified>
</cp:coreProperties>
</file>