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_rels/presentation.xml.rels" ContentType="application/vnd.openxmlformats-package.relationships+xml"/>
  <Override PartName="/ppt/media/image9.png" ContentType="image/png"/>
  <Override PartName="/ppt/media/image8.png" ContentType="image/png"/>
  <Override PartName="/ppt/media/image7.png" ContentType="image/png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2.png" ContentType="image/png"/>
  <Override PartName="/ppt/media/image1.png" ContentType="image/png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4000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720000" y="4450320"/>
            <a:ext cx="864000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147280" y="445032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641040" y="216000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562440" y="216000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720000" y="445032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641040" y="445032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562440" y="445032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720000" y="2160000"/>
            <a:ext cx="864000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4000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720000" y="300960"/>
            <a:ext cx="885564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720000" y="2160000"/>
            <a:ext cx="864000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147280" y="445032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864000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4000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720000" y="4450320"/>
            <a:ext cx="864000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147280" y="445032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641040" y="216000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562440" y="216000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720000" y="445032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641040" y="445032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562440" y="4450320"/>
            <a:ext cx="27817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4000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720000" y="300960"/>
            <a:ext cx="885564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47280" y="445032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864000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r>
              <a:rPr b="1" lang="en-US" sz="4800" spc="-1" strike="noStrike">
                <a:solidFill>
                  <a:srgbClr val="333333"/>
                </a:solidFill>
                <a:latin typeface="Noto Sans Regular"/>
              </a:rPr>
              <a:t>Click to edit the title text format</a:t>
            </a:r>
            <a:endParaRPr b="1" lang="en-US" sz="4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856800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879"/>
              </a:spcAft>
              <a:buClr>
                <a:srgbClr val="333333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Bold"/>
              </a:rPr>
              <a:t>Click to edit the outline text format</a:t>
            </a:r>
            <a:endParaRPr b="0" lang="en-US" sz="2400" spc="-1" strike="noStrike">
              <a:solidFill>
                <a:srgbClr val="333333"/>
              </a:solidFill>
              <a:latin typeface="Noto Sans Bold"/>
            </a:endParaRPr>
          </a:p>
          <a:p>
            <a:pPr lvl="1" marL="864000" indent="-324000">
              <a:spcAft>
                <a:spcPts val="1497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333333"/>
                </a:solidFill>
                <a:latin typeface="Noto Sans Bold"/>
              </a:rPr>
              <a:t>Second Outline Level</a:t>
            </a:r>
            <a:endParaRPr b="0" lang="en-US" sz="2400" spc="-1" strike="noStrike">
              <a:solidFill>
                <a:srgbClr val="333333"/>
              </a:solidFill>
              <a:latin typeface="Noto Sans Bold"/>
            </a:endParaRPr>
          </a:p>
          <a:p>
            <a:pPr lvl="2" marL="1296000" indent="-288000">
              <a:spcAft>
                <a:spcPts val="1120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Bold"/>
              </a:rPr>
              <a:t>Third Outline Level</a:t>
            </a:r>
            <a:endParaRPr b="0" lang="en-US" sz="2400" spc="-1" strike="noStrike">
              <a:solidFill>
                <a:srgbClr val="333333"/>
              </a:solidFill>
              <a:latin typeface="Noto Sans Bold"/>
            </a:endParaRPr>
          </a:p>
          <a:p>
            <a:pPr lvl="3" marL="1728000" indent="-216000">
              <a:spcAft>
                <a:spcPts val="743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333333"/>
                </a:solidFill>
                <a:latin typeface="Noto Sans Bold"/>
              </a:rPr>
              <a:t>Fourth Outline Level</a:t>
            </a:r>
            <a:endParaRPr b="0" lang="en-US" sz="2400" spc="-1" strike="noStrike">
              <a:solidFill>
                <a:srgbClr val="333333"/>
              </a:solidFill>
              <a:latin typeface="Noto Sans Bold"/>
            </a:endParaRPr>
          </a:p>
          <a:p>
            <a:pPr lvl="4" marL="2160000" indent="-216000">
              <a:spcAft>
                <a:spcPts val="366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Bold"/>
              </a:rPr>
              <a:t>Fifth Outline Level</a:t>
            </a:r>
            <a:endParaRPr b="0" lang="en-US" sz="2400" spc="-1" strike="noStrike">
              <a:solidFill>
                <a:srgbClr val="333333"/>
              </a:solidFill>
              <a:latin typeface="Noto Sans Bold"/>
            </a:endParaRPr>
          </a:p>
          <a:p>
            <a:pPr lvl="5" marL="2592000" indent="-216000">
              <a:spcAft>
                <a:spcPts val="366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Bold"/>
              </a:rPr>
              <a:t>Sixth Outline Level</a:t>
            </a:r>
            <a:endParaRPr b="0" lang="en-US" sz="2400" spc="-1" strike="noStrike">
              <a:solidFill>
                <a:srgbClr val="333333"/>
              </a:solidFill>
              <a:latin typeface="Noto Sans Bold"/>
            </a:endParaRPr>
          </a:p>
          <a:p>
            <a:pPr lvl="6" marL="3024000" indent="-216000">
              <a:spcAft>
                <a:spcPts val="366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Bold"/>
              </a:rPr>
              <a:t>Seventh Outline Level</a:t>
            </a:r>
            <a:endParaRPr b="0" lang="en-US" sz="2400" spc="-1" strike="noStrike">
              <a:solidFill>
                <a:srgbClr val="333333"/>
              </a:solidFill>
              <a:latin typeface="Noto Sans Bold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Noto Sans Regular"/>
              </a:rPr>
              <a:t>&lt;date/time&gt;</a:t>
            </a:r>
            <a:endParaRPr b="0" lang="en-US" sz="1400" spc="-1" strike="noStrike">
              <a:latin typeface="Noto Sans Regular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Noto Sans Regular"/>
              </a:rPr>
              <a:t>&lt;footer&gt;</a:t>
            </a:r>
            <a:endParaRPr b="0" lang="en-US" sz="1400" spc="-1" strike="noStrike">
              <a:latin typeface="Noto Sans Regular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7369FF8-010A-4F03-BCDB-E8FC19EEE86B}" type="slidenum">
              <a:rPr b="0" lang="en-US" sz="1400" spc="-1" strike="noStrike">
                <a:latin typeface="Noto Sans Regular"/>
              </a:rPr>
              <a:t>&lt;number&gt;</a:t>
            </a:fld>
            <a:r>
              <a:rPr b="0" lang="en-US" sz="1400" spc="-1" strike="noStrike">
                <a:latin typeface="Noto Sans Regular"/>
              </a:rPr>
              <a:t> / </a:t>
            </a:r>
            <a:fld id="{94D49D6C-5F34-47E0-9C1C-F5C3597270C6}" type="slidecount">
              <a:rPr b="0" lang="en-US" sz="1400" spc="-1" strike="noStrike">
                <a:latin typeface="Noto Sans Regular"/>
              </a:rPr>
              <a:t>5</a:t>
            </a:fld>
            <a:endParaRPr b="0" lang="en-US" sz="1400" spc="-1" strike="noStrike">
              <a:latin typeface="Noto Sans Regular"/>
            </a:endParaRPr>
          </a:p>
        </p:txBody>
      </p:sp>
      <p:sp>
        <p:nvSpPr>
          <p:cNvPr id="5" name="CustomShape 6"/>
          <p:cNvSpPr/>
          <p:nvPr/>
        </p:nvSpPr>
        <p:spPr>
          <a:xfrm>
            <a:off x="0" y="4320000"/>
            <a:ext cx="504000" cy="108000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r>
              <a:rPr b="1" lang="en-US" sz="4400" spc="-1" strike="noStrike">
                <a:solidFill>
                  <a:srgbClr val="333333"/>
                </a:solidFill>
                <a:latin typeface="Noto Sans Regular"/>
              </a:rPr>
              <a:t>Click to edit the title text format</a:t>
            </a:r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4000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</a:rPr>
              <a:t>Click to edit the outline text format</a:t>
            </a:r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  <a:p>
            <a:pPr lvl="1" marL="864000" indent="-324000">
              <a:spcAft>
                <a:spcPts val="1134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</a:rPr>
              <a:t>Second Outline Level</a:t>
            </a:r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  <a:p>
            <a:pPr lvl="2" marL="1296000" indent="-288000">
              <a:spcAft>
                <a:spcPts val="845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</a:rPr>
              <a:t>Third Outline Level</a:t>
            </a:r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  <a:p>
            <a:pPr lvl="3" marL="1728000" indent="-216000">
              <a:spcAft>
                <a:spcPts val="567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</a:rPr>
              <a:t>Fourth Outline Level</a:t>
            </a:r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  <a:p>
            <a:pPr lvl="4" marL="2160000" indent="-216000">
              <a:spcAft>
                <a:spcPts val="283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</a:rPr>
              <a:t>Fifth Outline Level</a:t>
            </a:r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  <a:p>
            <a:pPr lvl="5" marL="2592000" indent="-216000">
              <a:spcAft>
                <a:spcPts val="283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</a:rPr>
              <a:t>Sixth Outline Level</a:t>
            </a:r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  <a:p>
            <a:pPr lvl="6" marL="3024000" indent="-216000">
              <a:spcAft>
                <a:spcPts val="283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</a:rPr>
              <a:t>Seventh Outline Level</a:t>
            </a:r>
            <a:endParaRPr b="0" lang="en-US" sz="28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/>
          </p:nvPr>
        </p:nvSpPr>
        <p:spPr>
          <a:xfrm>
            <a:off x="50400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Noto Sans Regular"/>
              </a:rPr>
              <a:t>&lt;date/time&gt;</a:t>
            </a:r>
            <a:endParaRPr b="0" lang="en-US" sz="1400" spc="-1" strike="noStrike">
              <a:latin typeface="Noto Sans Regular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ftr"/>
          </p:nvPr>
        </p:nvSpPr>
        <p:spPr>
          <a:xfrm>
            <a:off x="344736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Noto Sans Regular"/>
              </a:rPr>
              <a:t>&lt;footer&gt;</a:t>
            </a:r>
            <a:endParaRPr b="0" lang="en-US" sz="1400" spc="-1" strike="noStrike">
              <a:latin typeface="Noto Sans Regular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/>
          </p:nvPr>
        </p:nvSpPr>
        <p:spPr>
          <a:xfrm>
            <a:off x="722736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4D19C09-AB44-431A-A9BE-312B5FBDFBEE}" type="slidenum">
              <a:rPr b="0" lang="en-US" sz="1400" spc="-1" strike="noStrike">
                <a:latin typeface="Noto Sans Regular"/>
              </a:rPr>
              <a:t>&lt;number&gt;</a:t>
            </a:fld>
            <a:r>
              <a:rPr b="0" lang="en-US" sz="1400" spc="-1" strike="noStrike">
                <a:latin typeface="Noto Sans Regular"/>
              </a:rPr>
              <a:t> / </a:t>
            </a:r>
            <a:fld id="{67EC8483-7CE4-422B-8D89-F4ED06E47E9C}" type="slidecount">
              <a:rPr b="0" lang="en-US" sz="1400" spc="-1" strike="noStrike">
                <a:latin typeface="Noto Sans Regular"/>
              </a:rPr>
              <a:t>5</a:t>
            </a:fld>
            <a:endParaRPr b="0" lang="en-US" sz="1400" spc="-1" strike="noStrike">
              <a:latin typeface="Noto Sans Regular"/>
            </a:endParaRPr>
          </a:p>
        </p:txBody>
      </p:sp>
      <p:sp>
        <p:nvSpPr>
          <p:cNvPr id="47" name="CustomShape 6"/>
          <p:cNvSpPr/>
          <p:nvPr/>
        </p:nvSpPr>
        <p:spPr>
          <a:xfrm>
            <a:off x="0" y="288000"/>
            <a:ext cx="504000" cy="108000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hyperlink" Target="https://www.nature.com/articles/s41586-020-2177-0" TargetMode="External"/><Relationship Id="rId4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www.cnrs.fr/fr/ou-est-passee-lantimatiere-leclairage-prometteur-des-neutrinos" TargetMode="Externa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720000" y="135720"/>
            <a:ext cx="8855640" cy="1305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4400" spc="-1" strike="noStrike">
                <a:solidFill>
                  <a:srgbClr val="333333"/>
                </a:solidFill>
                <a:latin typeface="Noto Sans Regular"/>
              </a:rPr>
              <a:t>Neutrino: T2K</a:t>
            </a:r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0" y="4208760"/>
            <a:ext cx="10079640" cy="338724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6117480" y="15480"/>
            <a:ext cx="4004640" cy="4373640"/>
          </a:xfrm>
          <a:prstGeom prst="rect">
            <a:avLst/>
          </a:prstGeom>
          <a:ln>
            <a:noFill/>
          </a:ln>
        </p:spPr>
      </p:pic>
      <p:sp>
        <p:nvSpPr>
          <p:cNvPr id="87" name="TextShape 2"/>
          <p:cNvSpPr txBox="1"/>
          <p:nvPr/>
        </p:nvSpPr>
        <p:spPr>
          <a:xfrm>
            <a:off x="93600" y="1469160"/>
            <a:ext cx="5531400" cy="2649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T2K article recently published in </a:t>
            </a:r>
            <a:r>
              <a:rPr b="1" lang="en-US" sz="1800" spc="-1" strike="noStrike">
                <a:latin typeface="Arial"/>
              </a:rPr>
              <a:t>Nature</a:t>
            </a:r>
            <a:r>
              <a:rPr b="0" lang="en-US" sz="1800" spc="-1" strike="noStrike">
                <a:latin typeface="Arial"/>
              </a:rPr>
              <a:t>: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  <a:hlinkClick r:id="rId3"/>
              </a:rPr>
              <a:t>https://www.nature.com/articles/s41586-020-2177-0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It can also be found here (for free):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https://rdcu.be/b3Aq6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latin typeface="Arial"/>
              </a:rPr>
              <a:t>Nature</a:t>
            </a:r>
            <a:r>
              <a:rPr b="0" lang="en-US" sz="1800" spc="-1" strike="noStrike">
                <a:latin typeface="Arial"/>
              </a:rPr>
              <a:t> also posted some supporting content: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News and views: 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https://www.nature.com/articles/d41586-020-01000-9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And an editorial: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https://www.nature.com/articles/d41586-020-01022-3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4480560" y="0"/>
            <a:ext cx="5599440" cy="7559640"/>
          </a:xfrm>
          <a:prstGeom prst="rect">
            <a:avLst/>
          </a:prstGeom>
          <a:ln>
            <a:noFill/>
          </a:ln>
        </p:spPr>
      </p:pic>
      <p:sp>
        <p:nvSpPr>
          <p:cNvPr id="89" name="TextShape 1"/>
          <p:cNvSpPr txBox="1"/>
          <p:nvPr/>
        </p:nvSpPr>
        <p:spPr>
          <a:xfrm>
            <a:off x="720000" y="135720"/>
            <a:ext cx="8855640" cy="1305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4400" spc="-1" strike="noStrike">
                <a:solidFill>
                  <a:srgbClr val="333333"/>
                </a:solidFill>
                <a:latin typeface="Noto Sans Regular"/>
              </a:rPr>
              <a:t>Neutrino: T2K</a:t>
            </a:r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201960" y="2377440"/>
            <a:ext cx="4095720" cy="5120640"/>
          </a:xfrm>
          <a:prstGeom prst="rect">
            <a:avLst/>
          </a:prstGeom>
          <a:ln>
            <a:noFill/>
          </a:ln>
        </p:spPr>
      </p:pic>
      <p:sp>
        <p:nvSpPr>
          <p:cNvPr id="91" name="TextShape 2"/>
          <p:cNvSpPr txBox="1"/>
          <p:nvPr/>
        </p:nvSpPr>
        <p:spPr>
          <a:xfrm>
            <a:off x="64800" y="1519200"/>
            <a:ext cx="48729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Important constraints on flux x xsec from 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Near Detector (ND280) data and NA61/SHINE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hadron production measurements 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720000" y="135720"/>
            <a:ext cx="8855640" cy="1305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4400" spc="-1" strike="noStrike">
                <a:solidFill>
                  <a:srgbClr val="333333"/>
                </a:solidFill>
                <a:latin typeface="Noto Sans Regular"/>
              </a:rPr>
              <a:t>Neutrino: T2K</a:t>
            </a:r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91440" y="1554480"/>
            <a:ext cx="4905000" cy="23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latin typeface="Arial"/>
                <a:hlinkClick r:id="rId1"/>
              </a:rPr>
              <a:t>https://www.cnrs.fr/fr/ou-est-passee-lantimatiere-leclairage-prometteur-des-neutrinos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5120640" y="35640"/>
            <a:ext cx="4924800" cy="322092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3"/>
          <a:stretch/>
        </p:blipFill>
        <p:spPr>
          <a:xfrm>
            <a:off x="32040" y="1920240"/>
            <a:ext cx="10047960" cy="557784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720000" y="135720"/>
            <a:ext cx="8855640" cy="1305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4400" spc="-1" strike="noStrike">
                <a:solidFill>
                  <a:srgbClr val="333333"/>
                </a:solidFill>
                <a:latin typeface="Noto Sans Regular"/>
              </a:rPr>
              <a:t>Neutrino: ND280-upgrade</a:t>
            </a:r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34200" y="2130840"/>
            <a:ext cx="10079640" cy="5429160"/>
          </a:xfrm>
          <a:prstGeom prst="rect">
            <a:avLst/>
          </a:prstGeom>
          <a:ln>
            <a:noFill/>
          </a:ln>
        </p:spPr>
      </p:pic>
      <p:sp>
        <p:nvSpPr>
          <p:cNvPr id="98" name="TextShape 2"/>
          <p:cNvSpPr txBox="1"/>
          <p:nvPr/>
        </p:nvSpPr>
        <p:spPr>
          <a:xfrm>
            <a:off x="365760" y="1449360"/>
            <a:ext cx="94251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One of the front-end readout boards (FEC) for the new TPCs is being developed at LPNHE.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Prototypes ready and successfully tested. 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720000" y="135720"/>
            <a:ext cx="8855640" cy="1305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4400" spc="-1" strike="noStrike">
                <a:solidFill>
                  <a:srgbClr val="333333"/>
                </a:solidFill>
                <a:latin typeface="Noto Sans Regular"/>
              </a:rPr>
              <a:t>Neutrino: towards HK</a:t>
            </a:r>
            <a:endParaRPr b="1" lang="en-US" sz="440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5669280" y="5473440"/>
            <a:ext cx="4100400" cy="137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After the positive evaluation by the 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latin typeface="Arial"/>
              </a:rPr>
              <a:t>LPNHE Scientific Council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an R&amp;D work on clock distribution and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time synchronization started at LPNHE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39240" y="1294200"/>
            <a:ext cx="5172840" cy="7301160"/>
          </a:xfrm>
          <a:prstGeom prst="rect">
            <a:avLst/>
          </a:prstGeom>
          <a:ln>
            <a:noFill/>
          </a:ln>
        </p:spPr>
      </p:pic>
      <p:pic>
        <p:nvPicPr>
          <p:cNvPr id="102" name="Image" descr=""/>
          <p:cNvPicPr/>
          <p:nvPr/>
        </p:nvPicPr>
        <p:blipFill>
          <a:blip r:embed="rId2"/>
          <a:stretch/>
        </p:blipFill>
        <p:spPr>
          <a:xfrm>
            <a:off x="4999680" y="1236240"/>
            <a:ext cx="5080320" cy="3884400"/>
          </a:xfrm>
          <a:prstGeom prst="rect">
            <a:avLst/>
          </a:prstGeom>
          <a:ln w="12600">
            <a:noFill/>
          </a:ln>
        </p:spPr>
      </p:pic>
      <p:sp>
        <p:nvSpPr>
          <p:cNvPr id="103" name="CustomShape 3"/>
          <p:cNvSpPr/>
          <p:nvPr/>
        </p:nvSpPr>
        <p:spPr>
          <a:xfrm>
            <a:off x="9728640" y="1920240"/>
            <a:ext cx="387360" cy="15544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CustomShape 4"/>
          <p:cNvSpPr/>
          <p:nvPr/>
        </p:nvSpPr>
        <p:spPr>
          <a:xfrm>
            <a:off x="7040880" y="1188720"/>
            <a:ext cx="676080" cy="640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2020-04-16T18:44:26Z</dcterms:created>
  <dc:creator/>
  <dc:description/>
  <dc:language>en-US</dc:language>
  <cp:lastModifiedBy/>
  <dcterms:modified xsi:type="dcterms:W3CDTF">2020-04-21T15:20:36Z</dcterms:modified>
  <cp:revision>14</cp:revision>
  <dc:subject/>
  <dc:title>Impress</dc:title>
</cp:coreProperties>
</file>