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7" r:id="rId4"/>
    <p:sldId id="256" r:id="rId5"/>
    <p:sldId id="258" r:id="rId6"/>
    <p:sldId id="262" r:id="rId7"/>
    <p:sldId id="259" r:id="rId8"/>
    <p:sldId id="263" r:id="rId9"/>
    <p:sldId id="264" r:id="rId10"/>
    <p:sldId id="265" r:id="rId11"/>
  </p:sldIdLst>
  <p:sldSz cx="9144000" cy="5715000" type="screen16x1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89" d="100"/>
          <a:sy n="89" d="100"/>
        </p:scale>
        <p:origin x="-324" y="220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5C2-04AD-44F8-B706-6BBF12FF3B9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0FDD-FE62-4383-B30A-D19E57D67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543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5C2-04AD-44F8-B706-6BBF12FF3B9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0FDD-FE62-4383-B30A-D19E57D67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780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5C2-04AD-44F8-B706-6BBF12FF3B9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0FDD-FE62-4383-B30A-D19E57D67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723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5C2-04AD-44F8-B706-6BBF12FF3B9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0FDD-FE62-4383-B30A-D19E57D67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61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5C2-04AD-44F8-B706-6BBF12FF3B9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0FDD-FE62-4383-B30A-D19E57D67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244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5C2-04AD-44F8-B706-6BBF12FF3B9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0FDD-FE62-4383-B30A-D19E57D67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871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5C2-04AD-44F8-B706-6BBF12FF3B9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0FDD-FE62-4383-B30A-D19E57D67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239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5C2-04AD-44F8-B706-6BBF12FF3B9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0FDD-FE62-4383-B30A-D19E57D67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5C2-04AD-44F8-B706-6BBF12FF3B9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0FDD-FE62-4383-B30A-D19E57D67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3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5C2-04AD-44F8-B706-6BBF12FF3B9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0FDD-FE62-4383-B30A-D19E57D67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783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65C2-04AD-44F8-B706-6BBF12FF3B9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F0FDD-FE62-4383-B30A-D19E57D67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03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A65C2-04AD-44F8-B706-6BBF12FF3B9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F0FDD-FE62-4383-B30A-D19E57D67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99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abs/1909.12245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cern.ch/category/5668/" TargetMode="External"/><Relationship Id="rId2" Type="http://schemas.openxmlformats.org/officeDocument/2006/relationships/hyperlink" Target="https://indico.cern.ch/event/766859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indico.cern.ch/event/789349/" TargetMode="External"/><Relationship Id="rId5" Type="http://schemas.openxmlformats.org/officeDocument/2006/relationships/hyperlink" Target="https://indico.cern.ch/event/838460/" TargetMode="External"/><Relationship Id="rId4" Type="http://schemas.openxmlformats.org/officeDocument/2006/relationships/hyperlink" Target="https://indico.cern.ch/event/838435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abs/1909.12245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nspirehep.net/author/profile/Dam%2C%20Mogens?recid=1704661&amp;ln=en" TargetMode="External"/><Relationship Id="rId2" Type="http://schemas.openxmlformats.org/officeDocument/2006/relationships/hyperlink" Target="http://inspirehep.net/record/1704661?ln=en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ses.fr/2019SACLS39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6926" y="477918"/>
            <a:ext cx="2881623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CH" b="1" dirty="0" smtClean="0"/>
              <a:t>Detector </a:t>
            </a:r>
            <a:r>
              <a:rPr lang="fr-CH" b="1" dirty="0" err="1" smtClean="0"/>
              <a:t>requirements</a:t>
            </a:r>
            <a:endParaRPr lang="fr-CH" b="1" dirty="0" smtClean="0"/>
          </a:p>
          <a:p>
            <a:pPr algn="ctr"/>
            <a:r>
              <a:rPr lang="fr-CH" b="1" dirty="0" smtClean="0"/>
              <a:t>---</a:t>
            </a:r>
            <a:endParaRPr lang="fr-CH" b="1" dirty="0"/>
          </a:p>
          <a:p>
            <a:r>
              <a:rPr lang="fr-CH" b="1" dirty="0" smtClean="0"/>
              <a:t>Alain Blondel, </a:t>
            </a:r>
            <a:r>
              <a:rPr lang="fr-CH" b="1" dirty="0" err="1" smtClean="0"/>
              <a:t>Mogen</a:t>
            </a:r>
            <a:r>
              <a:rPr lang="fr-CH" b="1" dirty="0" err="1" smtClean="0"/>
              <a:t>s</a:t>
            </a:r>
            <a:r>
              <a:rPr lang="fr-CH" b="1" dirty="0" smtClean="0"/>
              <a:t> Dam</a:t>
            </a:r>
            <a:r>
              <a:rPr lang="fr-CH" b="1" dirty="0" smtClean="0"/>
              <a:t> 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777380"/>
            <a:ext cx="68151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One of the main </a:t>
            </a:r>
            <a:r>
              <a:rPr lang="fr-CH" dirty="0" err="1" smtClean="0"/>
              <a:t>outcome</a:t>
            </a:r>
            <a:r>
              <a:rPr lang="fr-CH" dirty="0" smtClean="0"/>
              <a:t> of </a:t>
            </a:r>
            <a:r>
              <a:rPr lang="fr-CH" dirty="0" err="1" smtClean="0"/>
              <a:t>recent</a:t>
            </a:r>
            <a:r>
              <a:rPr lang="fr-CH" dirty="0" smtClean="0"/>
              <a:t> discussions </a:t>
            </a:r>
            <a:r>
              <a:rPr lang="fr-CH" dirty="0" err="1" smtClean="0"/>
              <a:t>is</a:t>
            </a:r>
            <a:r>
              <a:rPr lang="fr-CH" dirty="0" smtClean="0"/>
              <a:t> the </a:t>
            </a:r>
            <a:r>
              <a:rPr lang="fr-CH" dirty="0" err="1" smtClean="0"/>
              <a:t>request</a:t>
            </a:r>
            <a:r>
              <a:rPr lang="fr-CH" dirty="0" smtClean="0"/>
              <a:t> for </a:t>
            </a:r>
            <a:r>
              <a:rPr lang="fr-CH" dirty="0" err="1" smtClean="0"/>
              <a:t>clear</a:t>
            </a:r>
            <a:r>
              <a:rPr lang="fr-CH" dirty="0" smtClean="0"/>
              <a:t> </a:t>
            </a:r>
          </a:p>
          <a:p>
            <a:r>
              <a:rPr lang="fr-CH" dirty="0" smtClean="0"/>
              <a:t>detector </a:t>
            </a:r>
            <a:r>
              <a:rPr lang="fr-CH" dirty="0" err="1" smtClean="0"/>
              <a:t>requirements</a:t>
            </a:r>
            <a:r>
              <a:rPr lang="fr-CH" dirty="0" smtClean="0"/>
              <a:t> or </a:t>
            </a:r>
            <a:r>
              <a:rPr lang="fr-CH" dirty="0" err="1" smtClean="0"/>
              <a:t>specifications</a:t>
            </a:r>
            <a:r>
              <a:rPr lang="fr-CH" dirty="0" smtClean="0"/>
              <a:t> </a:t>
            </a:r>
          </a:p>
          <a:p>
            <a:endParaRPr lang="fr-CH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495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486801"/>
              </p:ext>
            </p:extLst>
          </p:nvPr>
        </p:nvGraphicFramePr>
        <p:xfrm>
          <a:off x="44066" y="265212"/>
          <a:ext cx="90725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850"/>
                <a:gridCol w="827838"/>
                <a:gridCol w="576064"/>
                <a:gridCol w="792088"/>
                <a:gridCol w="2124490"/>
                <a:gridCol w="1043862"/>
                <a:gridCol w="1638246"/>
                <a:gridCol w="1134062"/>
              </a:tblGrid>
              <a:tr h="370840">
                <a:tc>
                  <a:txBody>
                    <a:bodyPr/>
                    <a:lstStyle/>
                    <a:p>
                      <a:r>
                        <a:rPr lang="fr-CH" dirty="0" smtClean="0"/>
                        <a:t>QTY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smtClean="0"/>
                        <a:t>unit</a:t>
                      </a:r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dirty="0" smtClean="0"/>
                        <a:t>stat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dirty="0" err="1" smtClean="0"/>
                        <a:t>syst</a:t>
                      </a:r>
                      <a:r>
                        <a:rPr lang="fr-CH" dirty="0" smtClean="0"/>
                        <a:t>?</a:t>
                      </a:r>
                      <a:endParaRPr lang="en-GB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aseline="-25000" dirty="0" err="1" smtClean="0"/>
                        <a:t>origin</a:t>
                      </a:r>
                      <a:endParaRPr lang="en-GB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baseline="0" dirty="0" err="1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ref</a:t>
                      </a:r>
                      <a:endParaRPr lang="en-GB" sz="1400" baseline="0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2000" dirty="0" smtClean="0"/>
                        <a:t>to do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err="1" smtClean="0"/>
                        <a:t>ready</a:t>
                      </a:r>
                      <a:r>
                        <a:rPr lang="fr-CH" sz="1600" dirty="0" smtClean="0"/>
                        <a:t>?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CH" sz="1400" baseline="0" dirty="0" err="1" smtClean="0"/>
                        <a:t>M</a:t>
                      </a:r>
                      <a:r>
                        <a:rPr lang="fr-CH" sz="1400" baseline="-25000" dirty="0" err="1" smtClean="0"/>
                        <a:t>w</a:t>
                      </a:r>
                      <a:endParaRPr lang="fr-CH" sz="1400" baseline="-25000" dirty="0" smtClean="0"/>
                    </a:p>
                    <a:p>
                      <a:pPr algn="r"/>
                      <a:endParaRPr lang="en-GB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baseline="0" dirty="0" err="1" smtClean="0">
                          <a:solidFill>
                            <a:schemeClr val="bg1"/>
                          </a:solidFill>
                        </a:rPr>
                        <a:t>keV</a:t>
                      </a:r>
                      <a:endParaRPr lang="fr-CH" b="1" baseline="300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fr-CH" b="1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fr-CH" b="1" baseline="0" dirty="0" err="1" smtClean="0">
                          <a:solidFill>
                            <a:schemeClr val="bg1"/>
                          </a:solidFill>
                        </a:rPr>
                        <a:t>keV</a:t>
                      </a:r>
                      <a:endParaRPr lang="en-GB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600</a:t>
                      </a:r>
                    </a:p>
                    <a:p>
                      <a:endParaRPr lang="fr-CH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300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rgbClr val="FFFF00"/>
                          </a:solidFill>
                        </a:rPr>
                        <a:t>300</a:t>
                      </a:r>
                    </a:p>
                    <a:p>
                      <a:endParaRPr lang="fr-CH" b="1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fr-CH" b="1" dirty="0" smtClean="0">
                          <a:solidFill>
                            <a:srgbClr val="FFFF00"/>
                          </a:solidFill>
                        </a:rPr>
                        <a:t>300?</a:t>
                      </a:r>
                      <a:endParaRPr lang="en-GB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sz="1400" b="1" baseline="0" dirty="0" smtClean="0">
                          <a:sym typeface="Symbol"/>
                        </a:rPr>
                        <a:t>cross-section at 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threshold</a:t>
                      </a:r>
                      <a:r>
                        <a:rPr lang="fr-CH" sz="1600" b="1" baseline="0" dirty="0" smtClean="0">
                          <a:sym typeface="Symbol"/>
                        </a:rPr>
                        <a:t> </a:t>
                      </a:r>
                      <a:endParaRPr lang="fr-CH" sz="1400" b="1" baseline="30000" dirty="0" smtClean="0">
                        <a:sym typeface="Symbol"/>
                      </a:endParaRPr>
                    </a:p>
                    <a:p>
                      <a:endParaRPr lang="fr-CH" sz="2000" b="1" baseline="0" dirty="0" smtClean="0">
                        <a:sym typeface="Symbol"/>
                      </a:endParaRPr>
                    </a:p>
                    <a:p>
                      <a:r>
                        <a:rPr lang="fr-CH" sz="1400" b="1" baseline="0" dirty="0" smtClean="0">
                          <a:sym typeface="Symbol"/>
                        </a:rPr>
                        <a:t>direct reconstruction</a:t>
                      </a:r>
                      <a:r>
                        <a:rPr lang="fr-CH" sz="1600" b="1" baseline="0" dirty="0" smtClean="0">
                          <a:sym typeface="Symbol"/>
                        </a:rPr>
                        <a:t> </a:t>
                      </a:r>
                      <a:endParaRPr lang="fr-CH" sz="1400" b="1" baseline="0" dirty="0" smtClean="0">
                        <a:sym typeface="Symbo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b="1" baseline="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hlinkClick r:id="rId2"/>
                        </a:rPr>
                        <a:t>EPOL </a:t>
                      </a:r>
                      <a:r>
                        <a:rPr lang="fr-CH" sz="1200" b="1" baseline="0" dirty="0" err="1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hlinkClick r:id="rId2"/>
                        </a:rPr>
                        <a:t>paper</a:t>
                      </a:r>
                      <a:r>
                        <a:rPr lang="fr-CH" sz="1200" b="1" baseline="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, </a:t>
                      </a:r>
                      <a:endParaRPr lang="en-GB" sz="1400" baseline="0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fr-CH" sz="1200" b="1" u="sng" baseline="0" dirty="0" err="1" smtClean="0">
                          <a:sym typeface="Symbol"/>
                        </a:rPr>
                        <a:t>revisit</a:t>
                      </a:r>
                      <a:r>
                        <a:rPr lang="fr-CH" sz="1200" b="1" u="sng" baseline="0" dirty="0" smtClean="0">
                          <a:sym typeface="Symbol"/>
                        </a:rPr>
                        <a:t> EPOL </a:t>
                      </a:r>
                      <a:r>
                        <a:rPr lang="fr-CH" sz="1200" b="1" u="sng" baseline="0" dirty="0" err="1" smtClean="0">
                          <a:sym typeface="Symbol"/>
                        </a:rPr>
                        <a:t>paper</a:t>
                      </a: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advertised</a:t>
                      </a: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precision</a:t>
                      </a:r>
                      <a:r>
                        <a:rPr lang="fr-CH" sz="1200" b="1" baseline="0" dirty="0" smtClean="0">
                          <a:sym typeface="Symbol"/>
                        </a:rPr>
                        <a:t> not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sufficient</a:t>
                      </a: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wrt</a:t>
                      </a:r>
                      <a:r>
                        <a:rPr lang="fr-CH" sz="1200" b="1" baseline="0" dirty="0" smtClean="0">
                          <a:sym typeface="Symbol"/>
                        </a:rPr>
                        <a:t> direct reconstruction at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threshold</a:t>
                      </a:r>
                      <a:endParaRPr lang="fr-CH" sz="1200" b="1" baseline="0" dirty="0" smtClean="0">
                        <a:sym typeface="Symbol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understand</a:t>
                      </a: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syst</a:t>
                      </a:r>
                      <a:r>
                        <a:rPr lang="fr-CH" sz="1200" b="1" baseline="0" dirty="0" smtClean="0">
                          <a:sym typeface="Symbol"/>
                        </a:rPr>
                        <a:t>.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from</a:t>
                      </a: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  <a:br>
                        <a:rPr lang="fr-CH" sz="1200" b="1" baseline="0" dirty="0" smtClean="0">
                          <a:sym typeface="Symbol"/>
                        </a:rPr>
                      </a:br>
                      <a:r>
                        <a:rPr lang="fr-CH" sz="1200" b="1" baseline="0" dirty="0" smtClean="0">
                          <a:sym typeface="Symbol"/>
                        </a:rPr>
                        <a:t> -- lepton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energy</a:t>
                      </a: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scale</a:t>
                      </a: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1" baseline="0" dirty="0" smtClean="0">
                          <a:sym typeface="Symbol"/>
                        </a:rPr>
                        <a:t>        -- jet and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missing</a:t>
                      </a: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momentum</a:t>
                      </a:r>
                      <a:r>
                        <a:rPr lang="fr-CH" sz="1200" b="1" baseline="0" dirty="0" smtClean="0">
                          <a:sym typeface="Symbol"/>
                        </a:rPr>
                        <a:t> 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angular</a:t>
                      </a:r>
                      <a:r>
                        <a:rPr lang="fr-CH" sz="1200" b="1" baseline="0" dirty="0" smtClean="0">
                          <a:sym typeface="Symbol"/>
                        </a:rPr>
                        <a:t> and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energy</a:t>
                      </a: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resolution</a:t>
                      </a: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  <a:endParaRPr lang="fr-CH" sz="1200" b="1" baseline="0" dirty="0" smtClean="0">
                        <a:sym typeface="Symbo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CH" sz="1400" b="1" baseline="0" dirty="0" err="1" smtClean="0"/>
                        <a:t>ee</a:t>
                      </a:r>
                      <a:r>
                        <a:rPr lang="fr-CH" sz="1400" b="1" baseline="0" dirty="0" smtClean="0">
                          <a:sym typeface="Wingdings" panose="05000000000000000000" pitchFamily="2" charset="2"/>
                        </a:rPr>
                        <a:t> Z </a:t>
                      </a:r>
                      <a:r>
                        <a:rPr lang="fr-CH" sz="1400" b="1" baseline="0" dirty="0" smtClean="0">
                          <a:sym typeface="Symbol"/>
                        </a:rPr>
                        <a:t></a:t>
                      </a:r>
                      <a:endParaRPr lang="en-GB" sz="14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sz="1400" b="1" baseline="0" dirty="0" err="1" smtClean="0">
                          <a:sym typeface="Symbol"/>
                        </a:rPr>
                        <a:t>this</a:t>
                      </a:r>
                      <a:r>
                        <a:rPr lang="fr-CH" sz="1400" b="1" baseline="0" dirty="0" smtClean="0">
                          <a:sym typeface="Symbol"/>
                        </a:rPr>
                        <a:t> 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channel</a:t>
                      </a:r>
                      <a:r>
                        <a:rPr lang="fr-CH" sz="1400" b="1" baseline="0" dirty="0" smtClean="0">
                          <a:sym typeface="Symbol"/>
                        </a:rPr>
                        <a:t> 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is</a:t>
                      </a:r>
                      <a:r>
                        <a:rPr lang="fr-CH" sz="1400" b="1" baseline="0" dirty="0" smtClean="0">
                          <a:sym typeface="Symbol"/>
                        </a:rPr>
                        <a:t> 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critical</a:t>
                      </a:r>
                      <a:r>
                        <a:rPr lang="fr-CH" sz="1400" b="1" baseline="0" dirty="0" smtClean="0">
                          <a:sym typeface="Symbol"/>
                        </a:rPr>
                        <a:t> for 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energy</a:t>
                      </a:r>
                      <a:r>
                        <a:rPr lang="fr-CH" sz="1400" b="1" baseline="0" dirty="0" smtClean="0">
                          <a:sym typeface="Symbol"/>
                        </a:rPr>
                        <a:t> calibration, neutrino 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counting</a:t>
                      </a:r>
                      <a:r>
                        <a:rPr lang="fr-CH" sz="1400" b="1" baseline="0" dirty="0" smtClean="0">
                          <a:sym typeface="Symbol"/>
                        </a:rPr>
                        <a:t> and for 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nu_e</a:t>
                      </a:r>
                      <a:r>
                        <a:rPr lang="fr-CH" sz="1400" b="1" baseline="0" dirty="0" smtClean="0">
                          <a:sym typeface="Symbol"/>
                        </a:rPr>
                        <a:t> 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coupling</a:t>
                      </a:r>
                      <a:r>
                        <a:rPr lang="fr-CH" sz="1400" b="1" baseline="0" dirty="0" smtClean="0">
                          <a:sym typeface="Symbol"/>
                        </a:rPr>
                        <a:t> 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meast</a:t>
                      </a:r>
                      <a:endParaRPr lang="fr-CH" sz="1400" b="1" baseline="0" dirty="0" smtClean="0">
                        <a:sym typeface="Symbo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b="1" baseline="0" dirty="0" err="1" smtClean="0">
                          <a:solidFill>
                            <a:schemeClr val="tx1"/>
                          </a:solidFill>
                        </a:rPr>
                        <a:t>See</a:t>
                      </a:r>
                      <a:r>
                        <a:rPr lang="fr-CH" sz="1400" b="1" baseline="0" dirty="0" smtClean="0">
                          <a:solidFill>
                            <a:schemeClr val="tx1"/>
                          </a:solidFill>
                        </a:rPr>
                        <a:t> Roy </a:t>
                      </a:r>
                      <a:r>
                        <a:rPr lang="fr-CH" sz="1400" b="1" baseline="0" dirty="0" err="1" smtClean="0">
                          <a:solidFill>
                            <a:schemeClr val="tx1"/>
                          </a:solidFill>
                        </a:rPr>
                        <a:t>Aleksan</a:t>
                      </a:r>
                      <a:r>
                        <a:rPr lang="fr-CH" sz="1400" b="1" baseline="0" dirty="0" smtClean="0">
                          <a:solidFill>
                            <a:schemeClr val="tx1"/>
                          </a:solidFill>
                        </a:rPr>
                        <a:t> at </a:t>
                      </a:r>
                      <a:br>
                        <a:rPr lang="fr-CH" sz="1400" b="1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fr-CH" sz="1400" b="1" baseline="0" dirty="0" smtClean="0">
                          <a:solidFill>
                            <a:schemeClr val="tx1"/>
                          </a:solidFill>
                        </a:rPr>
                        <a:t>sept 2019 </a:t>
                      </a:r>
                      <a:br>
                        <a:rPr lang="fr-CH" sz="1400" b="1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fr-CH" sz="1400" b="1" baseline="0" dirty="0" smtClean="0">
                          <a:solidFill>
                            <a:schemeClr val="tx1"/>
                          </a:solidFill>
                        </a:rPr>
                        <a:t>phys.  </a:t>
                      </a:r>
                      <a:r>
                        <a:rPr lang="fr-CH" sz="1400" b="1" baseline="0" dirty="0" err="1" smtClean="0">
                          <a:solidFill>
                            <a:schemeClr val="tx1"/>
                          </a:solidFill>
                        </a:rPr>
                        <a:t>meet</a:t>
                      </a:r>
                      <a:r>
                        <a:rPr lang="fr-CH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1" baseline="0" dirty="0" smtClean="0">
                          <a:sym typeface="Symbol"/>
                        </a:rPr>
                        <a:t>15-200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GeV</a:t>
                      </a:r>
                      <a:r>
                        <a:rPr lang="fr-CH" sz="1200" b="1" baseline="0" dirty="0" smtClean="0">
                          <a:sym typeface="Symbol"/>
                        </a:rPr>
                        <a:t> photon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energy</a:t>
                      </a:r>
                      <a:r>
                        <a:rPr lang="fr-CH" sz="1200" b="1" baseline="0" dirty="0" smtClean="0">
                          <a:sym typeface="Symbol"/>
                        </a:rPr>
                        <a:t> calibration,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resolution</a:t>
                      </a:r>
                      <a:r>
                        <a:rPr lang="fr-CH" sz="1200" b="1" baseline="0" dirty="0" smtClean="0">
                          <a:sym typeface="Symbol"/>
                        </a:rPr>
                        <a:t> and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stability</a:t>
                      </a:r>
                      <a:r>
                        <a:rPr lang="fr-CH" sz="1200" b="1" baseline="0" dirty="0" smtClean="0">
                          <a:sym typeface="Symbol"/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sz="1200" b="1" baseline="0" dirty="0" smtClean="0">
                        <a:sym typeface="Symbo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sz="1400" baseline="0" dirty="0" smtClean="0">
                          <a:sym typeface="Symbol"/>
                        </a:rPr>
                        <a:t></a:t>
                      </a:r>
                      <a:r>
                        <a:rPr lang="en-GB" sz="1400" b="1" baseline="-25000" dirty="0" smtClean="0">
                          <a:sym typeface="Symbol"/>
                        </a:rPr>
                        <a:t>ZH  </a:t>
                      </a:r>
                      <a:r>
                        <a:rPr lang="en-GB" sz="1400" b="1" baseline="0" dirty="0" smtClean="0">
                          <a:sym typeface="Symbol"/>
                        </a:rPr>
                        <a:t>(H)</a:t>
                      </a:r>
                    </a:p>
                    <a:p>
                      <a:pPr algn="r"/>
                      <a:endParaRPr lang="en-GB" sz="600" b="1" baseline="0" dirty="0" smtClean="0">
                        <a:sym typeface="Symbol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 smtClean="0">
                        <a:sym typeface="Symbol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>
                          <a:sym typeface="Symbol"/>
                        </a:rPr>
                        <a:t></a:t>
                      </a:r>
                      <a:r>
                        <a:rPr lang="en-GB" sz="1400" b="1" baseline="-25000" dirty="0" smtClean="0">
                          <a:sym typeface="Symbol"/>
                        </a:rPr>
                        <a:t>ZH  </a:t>
                      </a:r>
                      <a:r>
                        <a:rPr lang="en-GB" sz="1400" b="1" baseline="0" dirty="0" smtClean="0">
                          <a:sym typeface="Symbol"/>
                        </a:rPr>
                        <a:t>(</a:t>
                      </a:r>
                      <a:r>
                        <a:rPr lang="en-GB" sz="1400" b="1" baseline="0" dirty="0" err="1" smtClean="0">
                          <a:sym typeface="Symbol"/>
                        </a:rPr>
                        <a:t>qq</a:t>
                      </a:r>
                      <a:r>
                        <a:rPr lang="en-GB" sz="1400" b="1" baseline="0" dirty="0" smtClean="0">
                          <a:sym typeface="Symbol"/>
                        </a:rPr>
                        <a:t> H)</a:t>
                      </a:r>
                      <a:r>
                        <a:rPr lang="en-GB" sz="1400" baseline="0" dirty="0" smtClean="0">
                          <a:sym typeface="Symbol"/>
                        </a:rPr>
                        <a:t> </a:t>
                      </a:r>
                      <a:endParaRPr lang="en-GB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800" b="1" baseline="0" dirty="0" smtClean="0">
                          <a:solidFill>
                            <a:schemeClr val="bg1"/>
                          </a:solidFill>
                        </a:rPr>
                        <a:t>%</a:t>
                      </a:r>
                      <a:endParaRPr lang="en-GB" sz="18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0.5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err="1" smtClean="0">
                          <a:solidFill>
                            <a:srgbClr val="FFFF00"/>
                          </a:solidFill>
                        </a:rPr>
                        <a:t>negl</a:t>
                      </a:r>
                      <a:r>
                        <a:rPr lang="fr-CH" b="1" dirty="0" smtClean="0">
                          <a:solidFill>
                            <a:srgbClr val="FFFF00"/>
                          </a:solidFill>
                        </a:rPr>
                        <a:t>.</a:t>
                      </a:r>
                      <a:endParaRPr lang="en-GB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sz="1400" b="1" baseline="0" dirty="0" err="1" smtClean="0">
                          <a:sym typeface="Symbol"/>
                        </a:rPr>
                        <a:t>Higgs</a:t>
                      </a:r>
                      <a:r>
                        <a:rPr lang="fr-CH" sz="1400" b="1" baseline="0" dirty="0" smtClean="0">
                          <a:sym typeface="Symbol"/>
                        </a:rPr>
                        <a:t> 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peak</a:t>
                      </a:r>
                      <a:r>
                        <a:rPr lang="fr-CH" sz="1400" b="1" baseline="0" dirty="0" smtClean="0">
                          <a:sym typeface="Symbol"/>
                        </a:rPr>
                        <a:t> in 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missing</a:t>
                      </a:r>
                      <a:r>
                        <a:rPr lang="fr-CH" sz="1400" b="1" baseline="0" dirty="0" smtClean="0">
                          <a:sym typeface="Symbol"/>
                        </a:rPr>
                        <a:t> mass to muon pairs. </a:t>
                      </a:r>
                      <a:endParaRPr lang="fr-CH" sz="1400" b="1" baseline="0" dirty="0" smtClean="0">
                        <a:sym typeface="Symbo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baseline="0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1" baseline="0" dirty="0" smtClean="0">
                          <a:sym typeface="Symbol"/>
                        </a:rPr>
                        <a:t>sensitive to muon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momentum</a:t>
                      </a: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resolution</a:t>
                      </a: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with</a:t>
                      </a:r>
                      <a:r>
                        <a:rPr lang="fr-CH" sz="1200" b="1" baseline="0" dirty="0" smtClean="0">
                          <a:sym typeface="Symbol"/>
                        </a:rPr>
                        <a:t> P ~ 50-70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GeV</a:t>
                      </a:r>
                      <a:endParaRPr lang="fr-CH" sz="1200" b="1" baseline="0" dirty="0" smtClean="0">
                        <a:sym typeface="Symbo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FCC-</a:t>
                      </a:r>
                      <a:r>
                        <a:rPr lang="fr-CH" sz="1200" b="1" baseline="0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ee</a:t>
                      </a:r>
                      <a:r>
                        <a:rPr lang="fr-CH" sz="12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should</a:t>
                      </a:r>
                      <a:r>
                        <a:rPr lang="fr-CH" sz="12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really</a:t>
                      </a:r>
                      <a:r>
                        <a:rPr lang="fr-CH" sz="12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look </a:t>
                      </a:r>
                      <a:r>
                        <a:rPr lang="fr-CH" sz="1200" b="1" baseline="0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into</a:t>
                      </a:r>
                      <a:r>
                        <a:rPr lang="fr-CH" sz="12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hadronic</a:t>
                      </a:r>
                      <a:r>
                        <a:rPr lang="fr-CH" sz="12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channel</a:t>
                      </a:r>
                      <a:r>
                        <a:rPr lang="fr-CH" sz="12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</a:t>
                      </a:r>
                      <a:endParaRPr lang="fr-CH" sz="1200" b="1" baseline="0" dirty="0" smtClean="0">
                        <a:solidFill>
                          <a:srgbClr val="FF0000"/>
                        </a:solidFill>
                        <a:sym typeface="Symbo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CH" sz="2000" b="1" baseline="0" dirty="0" err="1" smtClean="0"/>
                        <a:t>m</a:t>
                      </a:r>
                      <a:r>
                        <a:rPr lang="fr-CH" sz="2000" b="1" baseline="-25000" dirty="0" err="1" smtClean="0"/>
                        <a:t>H</a:t>
                      </a:r>
                      <a:endParaRPr lang="en-GB" sz="2000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800" b="1" baseline="0" dirty="0" smtClean="0">
                          <a:solidFill>
                            <a:schemeClr val="bg1"/>
                          </a:solidFill>
                        </a:rPr>
                        <a:t>MeV</a:t>
                      </a:r>
                      <a:endParaRPr lang="en-GB" sz="18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FCC-</a:t>
                      </a:r>
                      <a:r>
                        <a:rPr lang="fr-CH" sz="1200" b="1" baseline="0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ee</a:t>
                      </a:r>
                      <a:r>
                        <a:rPr lang="fr-CH" sz="12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should</a:t>
                      </a:r>
                      <a:r>
                        <a:rPr lang="fr-CH" sz="12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really</a:t>
                      </a:r>
                      <a:r>
                        <a:rPr lang="fr-CH" sz="12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look </a:t>
                      </a:r>
                      <a:r>
                        <a:rPr lang="fr-CH" sz="1200" b="1" baseline="0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into</a:t>
                      </a:r>
                      <a:r>
                        <a:rPr lang="fr-CH" sz="12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this</a:t>
                      </a:r>
                      <a:r>
                        <a:rPr lang="fr-CH" sz="12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as </a:t>
                      </a:r>
                      <a:r>
                        <a:rPr lang="fr-CH" sz="1200" b="1" baseline="0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this</a:t>
                      </a:r>
                      <a:r>
                        <a:rPr lang="fr-CH" sz="12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is</a:t>
                      </a:r>
                      <a:r>
                        <a:rPr lang="fr-CH" sz="12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a </a:t>
                      </a:r>
                      <a:r>
                        <a:rPr lang="fr-CH" sz="1200" b="1" baseline="0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critical</a:t>
                      </a:r>
                      <a:r>
                        <a:rPr lang="fr-CH" sz="12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input for the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1" baseline="0" dirty="0" err="1" smtClean="0">
                          <a:solidFill>
                            <a:srgbClr val="FF0000"/>
                          </a:solidFill>
                          <a:sym typeface="Symbol"/>
                        </a:rPr>
                        <a:t>e+e</a:t>
                      </a:r>
                      <a:r>
                        <a:rPr lang="fr-CH" sz="1200" b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- </a:t>
                      </a:r>
                      <a:r>
                        <a:rPr lang="fr-CH" sz="1200" b="1" baseline="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 H s-</a:t>
                      </a:r>
                      <a:r>
                        <a:rPr lang="fr-CH" sz="1200" b="1" baseline="0" dirty="0" err="1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channel</a:t>
                      </a:r>
                      <a:r>
                        <a:rPr lang="fr-CH" sz="1200" b="1" baseline="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fr-CH" sz="1200" b="1" baseline="0" dirty="0" err="1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study</a:t>
                      </a:r>
                      <a:r>
                        <a:rPr lang="fr-CH" sz="1200" b="1" baseline="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. </a:t>
                      </a:r>
                      <a:endParaRPr lang="fr-CH" sz="1200" b="1" baseline="0" dirty="0" smtClean="0">
                        <a:solidFill>
                          <a:srgbClr val="FF0000"/>
                        </a:solidFill>
                        <a:sym typeface="Symbo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baseline="0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sz="1200" b="1" baseline="0" dirty="0" smtClean="0">
                        <a:solidFill>
                          <a:srgbClr val="FF0000"/>
                        </a:solidFill>
                        <a:sym typeface="Symbo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CH" sz="2000" b="1" baseline="0" dirty="0" err="1" smtClean="0"/>
                        <a:t>m</a:t>
                      </a:r>
                      <a:r>
                        <a:rPr lang="fr-CH" sz="2000" b="1" baseline="-25000" dirty="0" err="1" smtClean="0"/>
                        <a:t>top</a:t>
                      </a:r>
                      <a:r>
                        <a:rPr lang="fr-CH" sz="2000" b="1" baseline="0" dirty="0" smtClean="0"/>
                        <a:t>  </a:t>
                      </a:r>
                      <a:r>
                        <a:rPr lang="fr-CH" sz="2000" b="1" baseline="0" dirty="0" err="1" smtClean="0"/>
                        <a:t>Hvv</a:t>
                      </a:r>
                      <a:endParaRPr lang="en-GB" sz="20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invariant mass reconstruction </a:t>
                      </a:r>
                      <a:r>
                        <a:rPr lang="fr-CH" sz="1200" b="1" baseline="0" dirty="0" err="1" smtClean="0">
                          <a:solidFill>
                            <a:schemeClr val="tx1"/>
                          </a:solidFill>
                          <a:sym typeface="Symbol"/>
                        </a:rPr>
                        <a:t>with</a:t>
                      </a:r>
                      <a:r>
                        <a:rPr lang="fr-CH" sz="12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jets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-- Jet angles and </a:t>
                      </a:r>
                      <a:r>
                        <a:rPr lang="fr-CH" sz="1200" b="1" baseline="0" dirty="0" err="1" smtClean="0">
                          <a:solidFill>
                            <a:schemeClr val="tx1"/>
                          </a:solidFill>
                          <a:sym typeface="Symbol"/>
                        </a:rPr>
                        <a:t>momentum</a:t>
                      </a:r>
                      <a:r>
                        <a:rPr lang="fr-CH" sz="12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, </a:t>
                      </a:r>
                      <a:r>
                        <a:rPr lang="fr-CH" sz="1200" b="1" baseline="0" dirty="0" err="1" smtClean="0">
                          <a:solidFill>
                            <a:schemeClr val="tx1"/>
                          </a:solidFill>
                          <a:sym typeface="Symbol"/>
                        </a:rPr>
                        <a:t>energy</a:t>
                      </a:r>
                      <a:r>
                        <a:rPr lang="fr-CH" sz="1200" b="1" baseline="0" dirty="0" smtClean="0">
                          <a:solidFill>
                            <a:schemeClr val="tx1"/>
                          </a:solidFill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olidFill>
                            <a:schemeClr val="tx1"/>
                          </a:solidFill>
                          <a:sym typeface="Symbol"/>
                        </a:rPr>
                        <a:t>resolution</a:t>
                      </a:r>
                      <a:endParaRPr lang="fr-CH" sz="1200" b="1" baseline="0" dirty="0" smtClean="0">
                        <a:solidFill>
                          <a:schemeClr val="tx1"/>
                        </a:solidFill>
                        <a:sym typeface="Symbo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    -- no-cracks and </a:t>
                      </a:r>
                      <a:r>
                        <a:rPr lang="en-GB" sz="1200" dirty="0" err="1" smtClean="0"/>
                        <a:t>hermiticity</a:t>
                      </a:r>
                      <a:r>
                        <a:rPr lang="en-GB" sz="1200" dirty="0" smtClean="0"/>
                        <a:t> are essential </a:t>
                      </a:r>
                      <a:br>
                        <a:rPr lang="en-GB" sz="1200" dirty="0" smtClean="0"/>
                      </a:br>
                      <a:r>
                        <a:rPr lang="en-GB" sz="1200" dirty="0" smtClean="0"/>
                        <a:t>    -- hadron calorimeter granularity, resolution? </a:t>
                      </a:r>
                      <a:br>
                        <a:rPr lang="en-GB" sz="1200" dirty="0" smtClean="0"/>
                      </a:br>
                      <a:r>
                        <a:rPr lang="en-GB" sz="1200" dirty="0" smtClean="0"/>
                        <a:t>    -- (anti) baryon identification useful/needed?</a:t>
                      </a:r>
                      <a:endParaRPr lang="fr-CH" sz="1200" b="1" baseline="0" dirty="0" smtClean="0">
                        <a:solidFill>
                          <a:schemeClr val="tx1"/>
                        </a:solidFill>
                        <a:sym typeface="Symbo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baseline="0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sz="1200" b="1" baseline="0" dirty="0" smtClean="0">
                        <a:solidFill>
                          <a:schemeClr val="tx1"/>
                        </a:solidFill>
                        <a:sym typeface="Symbo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915816" y="25177"/>
            <a:ext cx="4429482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CH" b="1" dirty="0"/>
              <a:t>H</a:t>
            </a:r>
            <a:r>
              <a:rPr lang="fr-CH" b="1" dirty="0" smtClean="0"/>
              <a:t>igh Energies </a:t>
            </a:r>
            <a:r>
              <a:rPr lang="fr-CH" b="1" u="sng" dirty="0" smtClean="0"/>
              <a:t>(</a:t>
            </a:r>
            <a:r>
              <a:rPr lang="fr-CH" b="1" u="sng" dirty="0" err="1" smtClean="0"/>
              <a:t>this</a:t>
            </a:r>
            <a:r>
              <a:rPr lang="fr-CH" b="1" u="sng" dirty="0" smtClean="0"/>
              <a:t> table </a:t>
            </a:r>
            <a:r>
              <a:rPr lang="fr-CH" b="1" u="sng" dirty="0" err="1" smtClean="0"/>
              <a:t>is</a:t>
            </a:r>
            <a:r>
              <a:rPr lang="fr-CH" b="1" u="sng" dirty="0" smtClean="0"/>
              <a:t> to </a:t>
            </a:r>
            <a:r>
              <a:rPr lang="fr-CH" b="1" u="sng" dirty="0" err="1" smtClean="0"/>
              <a:t>be</a:t>
            </a:r>
            <a:r>
              <a:rPr lang="fr-CH" b="1" u="sng" dirty="0" smtClean="0"/>
              <a:t> </a:t>
            </a:r>
            <a:r>
              <a:rPr lang="fr-CH" b="1" u="sng" dirty="0" err="1" smtClean="0"/>
              <a:t>completed</a:t>
            </a:r>
            <a:r>
              <a:rPr lang="fr-CH" b="1" u="sng" dirty="0" smtClean="0"/>
              <a:t>)</a:t>
            </a:r>
            <a:r>
              <a:rPr lang="fr-CH" b="1" dirty="0" smtClean="0"/>
              <a:t>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677817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337220"/>
            <a:ext cx="72008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11th FCC-</a:t>
            </a:r>
            <a:r>
              <a:rPr lang="en-GB" b="1" dirty="0" err="1" smtClean="0"/>
              <a:t>ee</a:t>
            </a:r>
            <a:r>
              <a:rPr lang="en-GB" b="1" dirty="0" smtClean="0"/>
              <a:t> workshop: Theory and Experiments, January 2019</a:t>
            </a:r>
          </a:p>
          <a:p>
            <a:r>
              <a:rPr lang="en-GB" b="1" dirty="0" smtClean="0">
                <a:hlinkClick r:id="rId2"/>
              </a:rPr>
              <a:t>https://indico.cern.ch/event/766859/</a:t>
            </a:r>
            <a:r>
              <a:rPr lang="en-GB" b="1" dirty="0" smtClean="0"/>
              <a:t> </a:t>
            </a:r>
          </a:p>
          <a:p>
            <a:r>
              <a:rPr lang="en-GB" i="1" dirty="0" smtClean="0"/>
              <a:t>Physics requirements: Z and WW electroweak; </a:t>
            </a:r>
            <a:r>
              <a:rPr lang="en-GB" dirty="0" smtClean="0"/>
              <a:t>Roberto </a:t>
            </a:r>
            <a:r>
              <a:rPr lang="en-GB" dirty="0" err="1" smtClean="0"/>
              <a:t>Tenchini</a:t>
            </a:r>
            <a:endParaRPr lang="en-GB" dirty="0" smtClean="0"/>
          </a:p>
          <a:p>
            <a:r>
              <a:rPr lang="en-GB" i="1" dirty="0" smtClean="0"/>
              <a:t>Physics requirements: flavour physics; </a:t>
            </a:r>
            <a:r>
              <a:rPr lang="en-GB" dirty="0" smtClean="0"/>
              <a:t>Stephane </a:t>
            </a:r>
            <a:r>
              <a:rPr lang="en-GB" dirty="0" err="1" smtClean="0"/>
              <a:t>Monteil</a:t>
            </a:r>
            <a:endParaRPr lang="en-GB" dirty="0" smtClean="0"/>
          </a:p>
          <a:p>
            <a:r>
              <a:rPr lang="en-GB" i="1" dirty="0" smtClean="0"/>
              <a:t>Physics requirements: Higgs and top</a:t>
            </a:r>
            <a:r>
              <a:rPr lang="en-GB" dirty="0" smtClean="0"/>
              <a:t>; </a:t>
            </a:r>
            <a:r>
              <a:rPr lang="en-GB" dirty="0" err="1" smtClean="0"/>
              <a:t>Krisztian</a:t>
            </a:r>
            <a:r>
              <a:rPr lang="en-GB" dirty="0" smtClean="0"/>
              <a:t> Peters</a:t>
            </a:r>
          </a:p>
          <a:p>
            <a:endParaRPr lang="fr-CH" dirty="0" smtClean="0"/>
          </a:p>
          <a:p>
            <a:r>
              <a:rPr lang="fr-CH" b="1" dirty="0" smtClean="0"/>
              <a:t>WG11 meetings </a:t>
            </a:r>
            <a:r>
              <a:rPr lang="fr-CH" dirty="0" smtClean="0">
                <a:hlinkClick r:id="rId3"/>
              </a:rPr>
              <a:t>https://indico.cern.ch/category/5668/</a:t>
            </a:r>
            <a:r>
              <a:rPr lang="fr-CH" dirty="0" smtClean="0"/>
              <a:t>  </a:t>
            </a:r>
          </a:p>
          <a:p>
            <a:endParaRPr lang="en-GB" b="1" dirty="0" smtClean="0"/>
          </a:p>
          <a:p>
            <a:r>
              <a:rPr lang="en-GB" b="1" dirty="0" smtClean="0"/>
              <a:t>3rd FCC Physics and Experiments Workshop, January 2020</a:t>
            </a:r>
          </a:p>
          <a:p>
            <a:r>
              <a:rPr lang="en-GB" b="1" dirty="0" smtClean="0">
                <a:hlinkClick r:id="rId4"/>
              </a:rPr>
              <a:t>https://indico.cern.ch/event/838435/</a:t>
            </a:r>
            <a:r>
              <a:rPr lang="en-GB" b="1" dirty="0" smtClean="0"/>
              <a:t> </a:t>
            </a:r>
          </a:p>
          <a:p>
            <a:r>
              <a:rPr lang="en-GB" i="1" dirty="0" smtClean="0"/>
              <a:t>PID: Introduction and discussion of physics goals and required momentum range</a:t>
            </a:r>
            <a:r>
              <a:rPr lang="en-GB" dirty="0" smtClean="0"/>
              <a:t>, Guy Wilkinson</a:t>
            </a:r>
            <a:endParaRPr lang="fr-CH" dirty="0"/>
          </a:p>
          <a:p>
            <a:endParaRPr lang="en-GB" dirty="0" smtClean="0"/>
          </a:p>
          <a:p>
            <a:r>
              <a:rPr lang="en-GB" b="1" dirty="0" smtClean="0"/>
              <a:t>AIDA++ Open Meeting, September 2019</a:t>
            </a:r>
          </a:p>
          <a:p>
            <a:r>
              <a:rPr lang="en-GB" b="1" dirty="0" smtClean="0">
                <a:hlinkClick r:id="rId5"/>
              </a:rPr>
              <a:t>https://indico.cern.ch/event/838460/</a:t>
            </a:r>
            <a:r>
              <a:rPr lang="en-GB" b="1" dirty="0" smtClean="0"/>
              <a:t> </a:t>
            </a:r>
          </a:p>
          <a:p>
            <a:r>
              <a:rPr lang="en-GB" i="1" dirty="0" smtClean="0"/>
              <a:t>Detector Requirements for Higgs Factories</a:t>
            </a:r>
            <a:r>
              <a:rPr lang="en-GB" dirty="0" smtClean="0"/>
              <a:t>; </a:t>
            </a:r>
            <a:r>
              <a:rPr lang="en-GB" dirty="0" err="1" smtClean="0"/>
              <a:t>Mogens</a:t>
            </a:r>
            <a:r>
              <a:rPr lang="en-GB" dirty="0" smtClean="0"/>
              <a:t> Dam</a:t>
            </a:r>
          </a:p>
          <a:p>
            <a:endParaRPr lang="fr-CH" dirty="0"/>
          </a:p>
          <a:p>
            <a:r>
              <a:rPr lang="fr-CH" b="1" dirty="0" smtClean="0"/>
              <a:t>CDR </a:t>
            </a:r>
            <a:r>
              <a:rPr lang="fr-CH" b="1" dirty="0" err="1" smtClean="0"/>
              <a:t>presentation</a:t>
            </a:r>
            <a:r>
              <a:rPr lang="fr-CH" b="1" dirty="0" smtClean="0"/>
              <a:t> 4-5 March 2019 talk by </a:t>
            </a:r>
            <a:r>
              <a:rPr lang="fr-CH" b="1" dirty="0" err="1" smtClean="0"/>
              <a:t>Mogens</a:t>
            </a:r>
            <a:r>
              <a:rPr lang="fr-CH" b="1" dirty="0" smtClean="0"/>
              <a:t> Dam</a:t>
            </a:r>
          </a:p>
          <a:p>
            <a:r>
              <a:rPr lang="fr-CH" dirty="0" smtClean="0"/>
              <a:t> </a:t>
            </a:r>
            <a:r>
              <a:rPr lang="fr-CH" dirty="0" smtClean="0">
                <a:hlinkClick r:id="rId6"/>
              </a:rPr>
              <a:t>https://indico.cern.ch/event/789349/</a:t>
            </a:r>
            <a:r>
              <a:rPr lang="fr-CH" dirty="0" smtClean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4611" y="-22820"/>
            <a:ext cx="293477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b="1" dirty="0" smtClean="0"/>
              <a:t>Detector Requirements Links</a:t>
            </a:r>
          </a:p>
        </p:txBody>
      </p:sp>
    </p:spTree>
    <p:extLst>
      <p:ext uri="{BB962C8B-B14F-4D97-AF65-F5344CB8AC3E}">
        <p14:creationId xmlns:p14="http://schemas.microsoft.com/office/powerpoint/2010/main" val="252111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2126" y="265212"/>
            <a:ext cx="9160456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CH" dirty="0"/>
          </a:p>
          <a:p>
            <a:r>
              <a:rPr lang="fr-CH" dirty="0" err="1" smtClean="0"/>
              <a:t>These</a:t>
            </a:r>
            <a:r>
              <a:rPr lang="fr-CH" dirty="0" smtClean="0"/>
              <a:t> </a:t>
            </a:r>
            <a:r>
              <a:rPr lang="fr-CH" dirty="0" err="1" smtClean="0"/>
              <a:t>studies</a:t>
            </a:r>
            <a:r>
              <a:rPr lang="fr-CH" dirty="0" smtClean="0"/>
              <a:t> </a:t>
            </a:r>
            <a:r>
              <a:rPr lang="fr-CH" dirty="0" err="1" smtClean="0"/>
              <a:t>were</a:t>
            </a:r>
            <a:r>
              <a:rPr lang="fr-CH" dirty="0" smtClean="0"/>
              <a:t> </a:t>
            </a:r>
            <a:r>
              <a:rPr lang="fr-CH" dirty="0" err="1" smtClean="0"/>
              <a:t>aimed</a:t>
            </a:r>
            <a:r>
              <a:rPr lang="fr-CH" dirty="0" smtClean="0"/>
              <a:t> at </a:t>
            </a:r>
            <a:r>
              <a:rPr lang="fr-CH" dirty="0" err="1" smtClean="0"/>
              <a:t>evaluating</a:t>
            </a:r>
            <a:r>
              <a:rPr lang="fr-CH" dirty="0" smtClean="0"/>
              <a:t> ‘possible </a:t>
            </a:r>
            <a:r>
              <a:rPr lang="fr-CH" dirty="0" err="1" smtClean="0"/>
              <a:t>uncertainties</a:t>
            </a:r>
            <a:r>
              <a:rPr lang="fr-CH" dirty="0" smtClean="0"/>
              <a:t>’ </a:t>
            </a:r>
            <a:r>
              <a:rPr lang="fr-CH" dirty="0" err="1" smtClean="0"/>
              <a:t>based</a:t>
            </a:r>
            <a:r>
              <a:rPr lang="fr-CH" dirty="0" smtClean="0"/>
              <a:t> on </a:t>
            </a:r>
            <a:r>
              <a:rPr lang="fr-CH" dirty="0" err="1" smtClean="0"/>
              <a:t>experience</a:t>
            </a:r>
            <a:r>
              <a:rPr lang="fr-CH" dirty="0" smtClean="0"/>
              <a:t> (LEP, SLD)</a:t>
            </a:r>
          </a:p>
          <a:p>
            <a:r>
              <a:rPr lang="fr-CH" dirty="0" err="1" smtClean="0"/>
              <a:t>Generally</a:t>
            </a:r>
            <a:r>
              <a:rPr lang="fr-CH" dirty="0" smtClean="0"/>
              <a:t> </a:t>
            </a:r>
            <a:r>
              <a:rPr lang="fr-CH" dirty="0" err="1" smtClean="0"/>
              <a:t>quite</a:t>
            </a:r>
            <a:r>
              <a:rPr lang="fr-CH" dirty="0" smtClean="0"/>
              <a:t> conservative and </a:t>
            </a:r>
            <a:r>
              <a:rPr lang="fr-CH" dirty="0" err="1" smtClean="0"/>
              <a:t>assuming</a:t>
            </a:r>
            <a:r>
              <a:rPr lang="fr-CH" dirty="0" smtClean="0"/>
              <a:t> detector </a:t>
            </a:r>
            <a:r>
              <a:rPr lang="fr-CH" dirty="0" err="1" smtClean="0"/>
              <a:t>improved</a:t>
            </a:r>
            <a:r>
              <a:rPr lang="fr-CH" dirty="0" smtClean="0"/>
              <a:t> </a:t>
            </a:r>
            <a:r>
              <a:rPr lang="fr-CH" dirty="0" err="1" smtClean="0"/>
              <a:t>wrt</a:t>
            </a:r>
            <a:r>
              <a:rPr lang="fr-CH" dirty="0" smtClean="0"/>
              <a:t> </a:t>
            </a:r>
            <a:r>
              <a:rPr lang="fr-CH" dirty="0" smtClean="0"/>
              <a:t>LEP/SLD/ILD/CLD</a:t>
            </a:r>
            <a:r>
              <a:rPr lang="fr-CH" b="1" u="sng" dirty="0" smtClean="0"/>
              <a:t> </a:t>
            </a:r>
            <a:endParaRPr lang="fr-CH" b="1" u="sng" dirty="0" smtClean="0"/>
          </a:p>
          <a:p>
            <a:r>
              <a:rPr lang="fr-CH" b="1" u="sng" dirty="0" smtClean="0"/>
              <a:t>but not </a:t>
            </a:r>
            <a:r>
              <a:rPr lang="fr-CH" b="1" u="sng" dirty="0" err="1" smtClean="0"/>
              <a:t>designed</a:t>
            </a:r>
            <a:r>
              <a:rPr lang="fr-CH" b="1" u="sng" dirty="0" smtClean="0"/>
              <a:t> </a:t>
            </a:r>
            <a:r>
              <a:rPr lang="fr-CH" b="1" u="sng" dirty="0" err="1" smtClean="0"/>
              <a:t>specifically</a:t>
            </a:r>
            <a:r>
              <a:rPr lang="fr-CH" b="1" u="sng" dirty="0" smtClean="0"/>
              <a:t> for the FCC-</a:t>
            </a:r>
            <a:r>
              <a:rPr lang="fr-CH" b="1" u="sng" dirty="0" err="1" smtClean="0"/>
              <a:t>ee</a:t>
            </a:r>
            <a:r>
              <a:rPr lang="fr-CH" b="1" u="sng" dirty="0" smtClean="0"/>
              <a:t> </a:t>
            </a:r>
            <a:r>
              <a:rPr lang="fr-CH" b="1" u="sng" dirty="0" err="1" smtClean="0"/>
              <a:t>statistics</a:t>
            </a:r>
            <a:r>
              <a:rPr lang="fr-CH" b="1" u="sng" dirty="0" smtClean="0"/>
              <a:t> and </a:t>
            </a:r>
            <a:r>
              <a:rPr lang="fr-CH" b="1" u="sng" dirty="0" err="1" smtClean="0"/>
              <a:t>exp</a:t>
            </a:r>
            <a:r>
              <a:rPr lang="fr-CH" b="1" u="sng" dirty="0" smtClean="0"/>
              <a:t>. conditions </a:t>
            </a:r>
            <a:endParaRPr lang="fr-CH" dirty="0" smtClean="0"/>
          </a:p>
          <a:p>
            <a:endParaRPr lang="fr-CH" dirty="0" smtClean="0"/>
          </a:p>
          <a:p>
            <a:r>
              <a:rPr lang="fr-CH" b="1" dirty="0" err="1" smtClean="0"/>
              <a:t>Here</a:t>
            </a:r>
            <a:r>
              <a:rPr lang="fr-CH" dirty="0" smtClean="0"/>
              <a:t> </a:t>
            </a:r>
            <a:r>
              <a:rPr lang="fr-CH" dirty="0" smtClean="0"/>
              <a:t>:</a:t>
            </a:r>
            <a:endParaRPr lang="fr-CH" b="1" dirty="0" smtClean="0"/>
          </a:p>
          <a:p>
            <a:r>
              <a:rPr lang="fr-CH" b="1" dirty="0" smtClean="0"/>
              <a:t>1. </a:t>
            </a:r>
            <a:r>
              <a:rPr lang="fr-CH" b="1" dirty="0" err="1" smtClean="0"/>
              <a:t>starts</a:t>
            </a:r>
            <a:r>
              <a:rPr lang="fr-CH" b="1" dirty="0" smtClean="0"/>
              <a:t> </a:t>
            </a:r>
            <a:r>
              <a:rPr lang="fr-CH" b="1" dirty="0" err="1" smtClean="0"/>
              <a:t>from</a:t>
            </a:r>
            <a:r>
              <a:rPr lang="fr-CH" b="1" dirty="0" smtClean="0"/>
              <a:t> </a:t>
            </a:r>
            <a:r>
              <a:rPr lang="fr-CH" b="1" dirty="0" err="1" smtClean="0"/>
              <a:t>statistical</a:t>
            </a:r>
            <a:r>
              <a:rPr lang="fr-CH" b="1" dirty="0" smtClean="0"/>
              <a:t> </a:t>
            </a:r>
            <a:r>
              <a:rPr lang="fr-CH" b="1" dirty="0" err="1" smtClean="0"/>
              <a:t>errors</a:t>
            </a:r>
            <a:r>
              <a:rPr lang="fr-CH" b="1" dirty="0" smtClean="0"/>
              <a:t> as </a:t>
            </a:r>
            <a:r>
              <a:rPr lang="fr-CH" b="1" dirty="0" err="1" smtClean="0"/>
              <a:t>precision</a:t>
            </a:r>
            <a:r>
              <a:rPr lang="fr-CH" b="1" dirty="0" smtClean="0"/>
              <a:t> </a:t>
            </a:r>
            <a:r>
              <a:rPr lang="fr-CH" b="1" dirty="0" err="1" smtClean="0"/>
              <a:t>reference</a:t>
            </a:r>
            <a:r>
              <a:rPr lang="fr-CH" b="1" dirty="0" smtClean="0"/>
              <a:t> (</a:t>
            </a:r>
            <a:r>
              <a:rPr lang="fr-CH" b="1" dirty="0" err="1" smtClean="0"/>
              <a:t>rather</a:t>
            </a:r>
            <a:r>
              <a:rPr lang="fr-CH" b="1" dirty="0" smtClean="0"/>
              <a:t> </a:t>
            </a:r>
            <a:r>
              <a:rPr lang="fr-CH" b="1" dirty="0" err="1" smtClean="0"/>
              <a:t>than</a:t>
            </a:r>
            <a:r>
              <a:rPr lang="fr-CH" b="1" dirty="0" smtClean="0"/>
              <a:t> </a:t>
            </a:r>
            <a:r>
              <a:rPr lang="fr-CH" b="1" dirty="0" err="1" smtClean="0"/>
              <a:t>starting</a:t>
            </a:r>
            <a:r>
              <a:rPr lang="fr-CH" b="1" dirty="0" smtClean="0"/>
              <a:t> </a:t>
            </a:r>
            <a:r>
              <a:rPr lang="fr-CH" b="1" dirty="0" err="1" smtClean="0"/>
              <a:t>from</a:t>
            </a:r>
            <a:r>
              <a:rPr lang="fr-CH" b="1" dirty="0" smtClean="0"/>
              <a:t> LEP/SLD) </a:t>
            </a:r>
            <a:endParaRPr lang="fr-CH" b="1" dirty="0" smtClean="0"/>
          </a:p>
          <a:p>
            <a:r>
              <a:rPr lang="fr-CH" b="1" dirty="0" smtClean="0"/>
              <a:t>2. </a:t>
            </a:r>
            <a:r>
              <a:rPr lang="fr-CH" b="1" dirty="0" err="1" smtClean="0"/>
              <a:t>attempt</a:t>
            </a:r>
            <a:r>
              <a:rPr lang="fr-CH" b="1" dirty="0" smtClean="0"/>
              <a:t> to </a:t>
            </a:r>
            <a:r>
              <a:rPr lang="fr-CH" b="1" dirty="0" err="1" smtClean="0"/>
              <a:t>indentify</a:t>
            </a:r>
            <a:r>
              <a:rPr lang="fr-CH" b="1" dirty="0" smtClean="0"/>
              <a:t> the places </a:t>
            </a:r>
            <a:r>
              <a:rPr lang="fr-CH" b="1" dirty="0" err="1" smtClean="0"/>
              <a:t>were</a:t>
            </a:r>
            <a:r>
              <a:rPr lang="fr-CH" b="1" dirty="0" smtClean="0"/>
              <a:t> detector design esp. construction </a:t>
            </a:r>
            <a:br>
              <a:rPr lang="fr-CH" b="1" dirty="0" smtClean="0"/>
            </a:br>
            <a:r>
              <a:rPr lang="fr-CH" b="1" dirty="0" smtClean="0"/>
              <a:t>    </a:t>
            </a:r>
            <a:r>
              <a:rPr lang="fr-CH" b="1" dirty="0" err="1" smtClean="0"/>
              <a:t>can</a:t>
            </a:r>
            <a:r>
              <a:rPr lang="fr-CH" b="1" dirty="0" smtClean="0"/>
              <a:t>/</a:t>
            </a:r>
            <a:r>
              <a:rPr lang="fr-CH" b="1" dirty="0" err="1" smtClean="0"/>
              <a:t>will</a:t>
            </a:r>
            <a:r>
              <a:rPr lang="fr-CH" b="1" dirty="0" smtClean="0"/>
              <a:t> </a:t>
            </a:r>
            <a:r>
              <a:rPr lang="fr-CH" b="1" dirty="0" err="1" smtClean="0"/>
              <a:t>be</a:t>
            </a:r>
            <a:r>
              <a:rPr lang="fr-CH" b="1" dirty="0" smtClean="0"/>
              <a:t> the </a:t>
            </a:r>
            <a:r>
              <a:rPr lang="fr-CH" b="1" dirty="0" err="1" smtClean="0"/>
              <a:t>limiting</a:t>
            </a:r>
            <a:r>
              <a:rPr lang="fr-CH" b="1" dirty="0" smtClean="0"/>
              <a:t> factor. </a:t>
            </a:r>
            <a:endParaRPr lang="fr-CH" dirty="0" smtClean="0"/>
          </a:p>
          <a:p>
            <a:r>
              <a:rPr lang="fr-CH" b="1" dirty="0" smtClean="0"/>
              <a:t>3. </a:t>
            </a:r>
            <a:r>
              <a:rPr lang="fr-CH" b="1" dirty="0" err="1" smtClean="0"/>
              <a:t>identify</a:t>
            </a:r>
            <a:r>
              <a:rPr lang="fr-CH" b="1" dirty="0" smtClean="0"/>
              <a:t> places </a:t>
            </a:r>
            <a:r>
              <a:rPr lang="fr-CH" b="1" dirty="0" err="1" smtClean="0"/>
              <a:t>where</a:t>
            </a:r>
            <a:r>
              <a:rPr lang="fr-CH" b="1" dirty="0" smtClean="0"/>
              <a:t> </a:t>
            </a:r>
            <a:r>
              <a:rPr lang="fr-CH" b="1" dirty="0" err="1"/>
              <a:t>f</a:t>
            </a:r>
            <a:r>
              <a:rPr lang="fr-CH" b="1" dirty="0" err="1" smtClean="0"/>
              <a:t>urther</a:t>
            </a:r>
            <a:r>
              <a:rPr lang="fr-CH" b="1" dirty="0" smtClean="0"/>
              <a:t> input </a:t>
            </a:r>
            <a:r>
              <a:rPr lang="fr-CH" b="1" dirty="0" err="1" smtClean="0"/>
              <a:t>requires</a:t>
            </a:r>
            <a:r>
              <a:rPr lang="fr-CH" b="1" dirty="0" smtClean="0"/>
              <a:t> full simulation </a:t>
            </a:r>
            <a:r>
              <a:rPr lang="fr-CH" b="1" dirty="0" err="1" smtClean="0"/>
              <a:t>results</a:t>
            </a:r>
            <a:endParaRPr lang="fr-CH" b="1" dirty="0"/>
          </a:p>
          <a:p>
            <a:r>
              <a:rPr lang="fr-CH" b="1" dirty="0" smtClean="0"/>
              <a:t>4. ignore </a:t>
            </a:r>
            <a:r>
              <a:rPr lang="fr-CH" b="1" dirty="0" err="1" smtClean="0"/>
              <a:t>theory</a:t>
            </a:r>
            <a:r>
              <a:rPr lang="fr-CH" b="1" dirty="0" smtClean="0"/>
              <a:t> </a:t>
            </a:r>
            <a:r>
              <a:rPr lang="fr-CH" b="1" dirty="0" err="1" smtClean="0"/>
              <a:t>systematics</a:t>
            </a:r>
            <a:r>
              <a:rPr lang="fr-CH" b="1" dirty="0" smtClean="0"/>
              <a:t> or </a:t>
            </a:r>
            <a:r>
              <a:rPr lang="fr-CH" b="1" dirty="0" err="1" smtClean="0"/>
              <a:t>algorithmic</a:t>
            </a:r>
            <a:r>
              <a:rPr lang="fr-CH" b="1" dirty="0" smtClean="0"/>
              <a:t> </a:t>
            </a:r>
            <a:r>
              <a:rPr lang="fr-CH" b="1" dirty="0" err="1" smtClean="0"/>
              <a:t>systematics</a:t>
            </a:r>
            <a:r>
              <a:rPr lang="fr-CH" b="1" dirty="0"/>
              <a:t> </a:t>
            </a:r>
            <a:r>
              <a:rPr lang="fr-CH" b="1" dirty="0" smtClean="0"/>
              <a:t>  </a:t>
            </a:r>
            <a:endParaRPr lang="fr-CH" b="1" dirty="0" smtClean="0"/>
          </a:p>
          <a:p>
            <a:endParaRPr lang="fr-CH" b="1" dirty="0"/>
          </a:p>
          <a:p>
            <a:r>
              <a:rPr lang="fr-CH" b="1" dirty="0" smtClean="0"/>
              <a:t>IMPORTANT :</a:t>
            </a:r>
            <a:r>
              <a:rPr lang="fr-CH" b="1" dirty="0"/>
              <a:t> </a:t>
            </a:r>
            <a:r>
              <a:rPr lang="fr-CH" b="1" dirty="0" err="1"/>
              <a:t>t</a:t>
            </a:r>
            <a:r>
              <a:rPr lang="fr-CH" b="1" dirty="0" err="1" smtClean="0"/>
              <a:t>his</a:t>
            </a:r>
            <a:r>
              <a:rPr lang="fr-CH" b="1" dirty="0" smtClean="0"/>
              <a:t> </a:t>
            </a:r>
            <a:r>
              <a:rPr lang="fr-CH" b="1" dirty="0" err="1" smtClean="0"/>
              <a:t>is</a:t>
            </a:r>
            <a:r>
              <a:rPr lang="fr-CH" b="1" dirty="0" smtClean="0"/>
              <a:t> a </a:t>
            </a:r>
            <a:r>
              <a:rPr lang="fr-CH" b="1" dirty="0" err="1" smtClean="0"/>
              <a:t>start</a:t>
            </a:r>
            <a:r>
              <a:rPr lang="fr-CH" b="1" dirty="0"/>
              <a:t> </a:t>
            </a:r>
            <a:r>
              <a:rPr lang="fr-CH" b="1" dirty="0" smtClean="0"/>
              <a:t>and a </a:t>
            </a:r>
            <a:r>
              <a:rPr lang="fr-CH" b="1" dirty="0" err="1" smtClean="0"/>
              <a:t>template</a:t>
            </a:r>
            <a:r>
              <a:rPr lang="fr-CH" b="1" dirty="0" smtClean="0"/>
              <a:t>, not </a:t>
            </a:r>
            <a:r>
              <a:rPr lang="fr-CH" b="1" dirty="0" err="1" smtClean="0"/>
              <a:t>definitive</a:t>
            </a:r>
            <a:r>
              <a:rPr lang="fr-CH" b="1" dirty="0" smtClean="0"/>
              <a:t> </a:t>
            </a:r>
            <a:r>
              <a:rPr lang="fr-CH" b="1" dirty="0" err="1" smtClean="0"/>
              <a:t>answers</a:t>
            </a:r>
            <a:r>
              <a:rPr lang="fr-CH" b="1" dirty="0" smtClean="0"/>
              <a:t>. </a:t>
            </a:r>
            <a:r>
              <a:rPr lang="fr-CH" b="1" dirty="0" smtClean="0"/>
              <a:t> </a:t>
            </a:r>
          </a:p>
          <a:p>
            <a:r>
              <a:rPr lang="fr-CH" b="1" dirty="0" smtClean="0"/>
              <a:t>An important message </a:t>
            </a:r>
            <a:r>
              <a:rPr lang="fr-CH" b="1" dirty="0" err="1" smtClean="0"/>
              <a:t>already</a:t>
            </a:r>
            <a:r>
              <a:rPr lang="fr-CH" b="1" dirty="0" smtClean="0"/>
              <a:t> </a:t>
            </a:r>
            <a:r>
              <a:rPr lang="fr-CH" b="1" dirty="0" err="1" smtClean="0"/>
              <a:t>is</a:t>
            </a:r>
            <a:r>
              <a:rPr lang="fr-CH" b="1" dirty="0" smtClean="0"/>
              <a:t> </a:t>
            </a:r>
            <a:r>
              <a:rPr lang="fr-CH" b="1" dirty="0" err="1" smtClean="0"/>
              <a:t>that</a:t>
            </a:r>
            <a:r>
              <a:rPr lang="fr-CH" b="1" dirty="0" smtClean="0"/>
              <a:t> «</a:t>
            </a:r>
            <a:r>
              <a:rPr lang="fr-CH" b="1" dirty="0" err="1" smtClean="0"/>
              <a:t>resolution</a:t>
            </a:r>
            <a:r>
              <a:rPr lang="fr-CH" b="1" dirty="0" smtClean="0"/>
              <a:t>» </a:t>
            </a:r>
            <a:r>
              <a:rPr lang="fr-CH" b="1" dirty="0" err="1" smtClean="0"/>
              <a:t>is</a:t>
            </a:r>
            <a:r>
              <a:rPr lang="fr-CH" b="1" dirty="0" smtClean="0"/>
              <a:t> not all </a:t>
            </a:r>
            <a:r>
              <a:rPr lang="fr-CH" b="1" dirty="0" err="1" smtClean="0"/>
              <a:t>that</a:t>
            </a:r>
            <a:r>
              <a:rPr lang="fr-CH" b="1" dirty="0" smtClean="0"/>
              <a:t> </a:t>
            </a:r>
            <a:r>
              <a:rPr lang="fr-CH" b="1" dirty="0" err="1" smtClean="0"/>
              <a:t>matters</a:t>
            </a:r>
            <a:r>
              <a:rPr lang="fr-CH" b="1" dirty="0" smtClean="0"/>
              <a:t>, </a:t>
            </a:r>
            <a:r>
              <a:rPr lang="fr-CH" b="1" dirty="0" err="1" smtClean="0"/>
              <a:t>we</a:t>
            </a:r>
            <a:r>
              <a:rPr lang="fr-CH" b="1" dirty="0" smtClean="0"/>
              <a:t> </a:t>
            </a:r>
            <a:r>
              <a:rPr lang="fr-CH" b="1" dirty="0" err="1" smtClean="0"/>
              <a:t>need</a:t>
            </a:r>
            <a:r>
              <a:rPr lang="fr-CH" b="1" dirty="0" smtClean="0"/>
              <a:t> to </a:t>
            </a:r>
            <a:r>
              <a:rPr lang="fr-CH" b="1" dirty="0" err="1" smtClean="0"/>
              <a:t>address</a:t>
            </a:r>
            <a:r>
              <a:rPr lang="fr-CH" b="1" dirty="0" smtClean="0"/>
              <a:t> </a:t>
            </a:r>
          </a:p>
          <a:p>
            <a:r>
              <a:rPr lang="fr-CH" b="1" dirty="0" err="1" smtClean="0"/>
              <a:t>alignment</a:t>
            </a:r>
            <a:r>
              <a:rPr lang="fr-CH" b="1" dirty="0" smtClean="0"/>
              <a:t> and </a:t>
            </a:r>
            <a:r>
              <a:rPr lang="fr-CH" b="1" dirty="0" err="1" smtClean="0"/>
              <a:t>stability</a:t>
            </a:r>
            <a:r>
              <a:rPr lang="fr-CH" b="1" dirty="0" smtClean="0"/>
              <a:t> issues.   </a:t>
            </a:r>
            <a:r>
              <a:rPr lang="fr-CH" b="1" dirty="0" smtClean="0"/>
              <a:t> </a:t>
            </a:r>
          </a:p>
          <a:p>
            <a:r>
              <a:rPr lang="fr-CH" b="1" dirty="0" smtClean="0"/>
              <a:t>The </a:t>
            </a:r>
            <a:r>
              <a:rPr lang="fr-CH" b="1" dirty="0" err="1" smtClean="0"/>
              <a:t>next</a:t>
            </a:r>
            <a:r>
              <a:rPr lang="fr-CH" b="1" dirty="0" smtClean="0"/>
              <a:t> 5 </a:t>
            </a:r>
            <a:r>
              <a:rPr lang="fr-CH" b="1" dirty="0" err="1" smtClean="0"/>
              <a:t>years</a:t>
            </a:r>
            <a:r>
              <a:rPr lang="fr-CH" b="1" dirty="0" smtClean="0"/>
              <a:t> </a:t>
            </a:r>
            <a:r>
              <a:rPr lang="fr-CH" b="1" dirty="0" err="1" smtClean="0"/>
              <a:t>will</a:t>
            </a:r>
            <a:r>
              <a:rPr lang="fr-CH" b="1" dirty="0" smtClean="0"/>
              <a:t> </a:t>
            </a:r>
            <a:r>
              <a:rPr lang="fr-CH" b="1" dirty="0" err="1" smtClean="0"/>
              <a:t>be</a:t>
            </a:r>
            <a:r>
              <a:rPr lang="fr-CH" b="1" dirty="0" smtClean="0"/>
              <a:t> </a:t>
            </a:r>
            <a:r>
              <a:rPr lang="fr-CH" b="1" dirty="0" err="1" smtClean="0"/>
              <a:t>dedicated</a:t>
            </a:r>
            <a:r>
              <a:rPr lang="fr-CH" b="1" dirty="0" smtClean="0"/>
              <a:t> to </a:t>
            </a:r>
            <a:r>
              <a:rPr lang="fr-CH" b="1" dirty="0" err="1" smtClean="0"/>
              <a:t>solving</a:t>
            </a:r>
            <a:r>
              <a:rPr lang="fr-CH" b="1" dirty="0" smtClean="0"/>
              <a:t> the </a:t>
            </a:r>
            <a:r>
              <a:rPr lang="fr-CH" b="1" dirty="0" err="1" smtClean="0"/>
              <a:t>many</a:t>
            </a:r>
            <a:r>
              <a:rPr lang="fr-CH" b="1" dirty="0" smtClean="0"/>
              <a:t> ‘challenges’ </a:t>
            </a:r>
          </a:p>
          <a:p>
            <a:r>
              <a:rPr lang="fr-CH" b="1" dirty="0" err="1" smtClean="0"/>
              <a:t>that</a:t>
            </a:r>
            <a:r>
              <a:rPr lang="fr-CH" b="1" dirty="0" smtClean="0"/>
              <a:t> FCC-</a:t>
            </a:r>
            <a:r>
              <a:rPr lang="fr-CH" b="1" dirty="0" err="1" smtClean="0"/>
              <a:t>ee</a:t>
            </a:r>
            <a:r>
              <a:rPr lang="fr-CH" b="1" dirty="0" smtClean="0"/>
              <a:t> </a:t>
            </a:r>
            <a:r>
              <a:rPr lang="fr-CH" b="1" dirty="0" err="1" smtClean="0"/>
              <a:t>presents</a:t>
            </a:r>
            <a:r>
              <a:rPr lang="fr-CH" b="1" dirty="0" smtClean="0"/>
              <a:t> to the detector </a:t>
            </a:r>
            <a:r>
              <a:rPr lang="fr-CH" b="1" dirty="0" err="1" smtClean="0"/>
              <a:t>builders</a:t>
            </a:r>
            <a:r>
              <a:rPr lang="fr-CH" b="1" dirty="0" smtClean="0"/>
              <a:t>. </a:t>
            </a:r>
          </a:p>
          <a:p>
            <a:r>
              <a:rPr lang="fr-CH" b="1" dirty="0" err="1" smtClean="0"/>
              <a:t>Anybody</a:t>
            </a:r>
            <a:r>
              <a:rPr lang="fr-CH" b="1" dirty="0" smtClean="0"/>
              <a:t> </a:t>
            </a:r>
            <a:r>
              <a:rPr lang="fr-CH" b="1" dirty="0" err="1" smtClean="0"/>
              <a:t>with</a:t>
            </a:r>
            <a:r>
              <a:rPr lang="fr-CH" b="1" dirty="0" smtClean="0"/>
              <a:t> </a:t>
            </a:r>
            <a:r>
              <a:rPr lang="fr-CH" b="1" dirty="0" err="1" smtClean="0"/>
              <a:t>knowledge</a:t>
            </a:r>
            <a:r>
              <a:rPr lang="fr-CH" b="1" dirty="0" smtClean="0"/>
              <a:t>, </a:t>
            </a:r>
            <a:r>
              <a:rPr lang="fr-CH" b="1" dirty="0" err="1" smtClean="0"/>
              <a:t>competence</a:t>
            </a:r>
            <a:r>
              <a:rPr lang="fr-CH" b="1" dirty="0" smtClean="0"/>
              <a:t> or </a:t>
            </a:r>
            <a:r>
              <a:rPr lang="fr-CH" b="1" dirty="0" err="1" smtClean="0"/>
              <a:t>interest</a:t>
            </a:r>
            <a:r>
              <a:rPr lang="fr-CH" b="1" dirty="0" smtClean="0"/>
              <a:t> on </a:t>
            </a:r>
            <a:r>
              <a:rPr lang="fr-CH" b="1" dirty="0" err="1" smtClean="0"/>
              <a:t>these</a:t>
            </a:r>
            <a:r>
              <a:rPr lang="fr-CH" b="1" dirty="0" smtClean="0"/>
              <a:t> issues </a:t>
            </a:r>
            <a:r>
              <a:rPr lang="fr-CH" b="1" dirty="0" err="1" smtClean="0"/>
              <a:t>should</a:t>
            </a:r>
            <a:r>
              <a:rPr lang="fr-CH" b="1" dirty="0" smtClean="0"/>
              <a:t> </a:t>
            </a:r>
            <a:r>
              <a:rPr lang="fr-CH" b="1" dirty="0" err="1" smtClean="0"/>
              <a:t>manifest</a:t>
            </a:r>
            <a:r>
              <a:rPr lang="fr-CH" b="1" dirty="0" smtClean="0"/>
              <a:t> </a:t>
            </a:r>
            <a:r>
              <a:rPr lang="fr-CH" b="1" dirty="0" err="1" smtClean="0"/>
              <a:t>themselves</a:t>
            </a:r>
            <a:endParaRPr lang="fr-CH" b="1" dirty="0" smtClean="0"/>
          </a:p>
        </p:txBody>
      </p:sp>
    </p:spTree>
    <p:extLst>
      <p:ext uri="{BB962C8B-B14F-4D97-AF65-F5344CB8AC3E}">
        <p14:creationId xmlns:p14="http://schemas.microsoft.com/office/powerpoint/2010/main" val="589696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461503"/>
              </p:ext>
            </p:extLst>
          </p:nvPr>
        </p:nvGraphicFramePr>
        <p:xfrm>
          <a:off x="35749" y="449878"/>
          <a:ext cx="9072501" cy="317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9866"/>
                <a:gridCol w="576064"/>
                <a:gridCol w="576064"/>
                <a:gridCol w="1008112"/>
                <a:gridCol w="1979967"/>
                <a:gridCol w="1080120"/>
                <a:gridCol w="1638246"/>
                <a:gridCol w="1134062"/>
              </a:tblGrid>
              <a:tr h="370840">
                <a:tc>
                  <a:txBody>
                    <a:bodyPr/>
                    <a:lstStyle/>
                    <a:p>
                      <a:r>
                        <a:rPr lang="fr-CH" dirty="0" smtClean="0"/>
                        <a:t>QTY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smtClean="0"/>
                        <a:t>unit</a:t>
                      </a:r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dirty="0" smtClean="0"/>
                        <a:t>stat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dirty="0" err="1" smtClean="0"/>
                        <a:t>syst</a:t>
                      </a:r>
                      <a:r>
                        <a:rPr lang="fr-CH" dirty="0" smtClean="0"/>
                        <a:t>?</a:t>
                      </a:r>
                      <a:endParaRPr lang="en-GB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aseline="-25000" dirty="0" err="1" smtClean="0"/>
                        <a:t>origin</a:t>
                      </a:r>
                      <a:endParaRPr lang="en-GB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baseline="0" dirty="0" err="1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ref</a:t>
                      </a:r>
                      <a:endParaRPr lang="en-GB" sz="1400" baseline="0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2000" dirty="0" smtClean="0"/>
                        <a:t>to do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err="1" smtClean="0"/>
                        <a:t>ready</a:t>
                      </a:r>
                      <a:r>
                        <a:rPr lang="fr-CH" sz="1600" dirty="0" smtClean="0"/>
                        <a:t>?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 smtClean="0"/>
                        <a:t>m</a:t>
                      </a:r>
                      <a:r>
                        <a:rPr lang="fr-CH" baseline="-25000" dirty="0" err="1" smtClean="0"/>
                        <a:t>Z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 err="1" smtClean="0">
                          <a:solidFill>
                            <a:schemeClr val="bg1"/>
                          </a:solidFill>
                        </a:rPr>
                        <a:t>keV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rgbClr val="FFFF00"/>
                          </a:solidFill>
                        </a:rPr>
                        <a:t>100</a:t>
                      </a:r>
                      <a:endParaRPr lang="en-GB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dirty="0" err="1" smtClean="0"/>
                        <a:t>E</a:t>
                      </a:r>
                      <a:r>
                        <a:rPr lang="fr-CH" baseline="-25000" dirty="0" err="1" smtClean="0"/>
                        <a:t>beam</a:t>
                      </a:r>
                      <a:endParaRPr lang="en-GB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baseline="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hlinkClick r:id="rId2"/>
                        </a:rPr>
                        <a:t>EPOL </a:t>
                      </a:r>
                      <a:r>
                        <a:rPr lang="fr-CH" sz="1400" baseline="0" dirty="0" err="1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hlinkClick r:id="rId2"/>
                        </a:rPr>
                        <a:t>paper</a:t>
                      </a:r>
                      <a:r>
                        <a:rPr lang="fr-CH" sz="1400" baseline="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 </a:t>
                      </a:r>
                      <a:endParaRPr lang="en-GB" sz="1400" baseline="0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smtClean="0">
                          <a:sym typeface="Wingdings" panose="05000000000000000000" pitchFamily="2" charset="2"/>
                        </a:rPr>
                        <a:t> TDR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smtClean="0">
                          <a:sym typeface="Symbol"/>
                        </a:rPr>
                        <a:t></a:t>
                      </a:r>
                      <a:r>
                        <a:rPr lang="fr-CH" baseline="-25000" dirty="0" smtClean="0">
                          <a:sym typeface="Symbol"/>
                        </a:rPr>
                        <a:t>z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 err="1" smtClean="0">
                          <a:solidFill>
                            <a:schemeClr val="bg1"/>
                          </a:solidFill>
                        </a:rPr>
                        <a:t>keV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rgbClr val="FFFF00"/>
                          </a:solidFill>
                        </a:rPr>
                        <a:t>25</a:t>
                      </a:r>
                      <a:endParaRPr lang="en-GB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baseline="0" dirty="0" err="1" smtClean="0"/>
                        <a:t>E</a:t>
                      </a:r>
                      <a:r>
                        <a:rPr lang="fr-CH" b="1" baseline="-25000" dirty="0" err="1" smtClean="0"/>
                        <a:t>ptp</a:t>
                      </a:r>
                      <a:r>
                        <a:rPr lang="fr-CH" b="1" baseline="-25000" dirty="0" smtClean="0"/>
                        <a:t>  , </a:t>
                      </a:r>
                      <a:r>
                        <a:rPr lang="fr-CH" b="1" dirty="0" smtClean="0">
                          <a:sym typeface="Symbol"/>
                        </a:rPr>
                        <a:t></a:t>
                      </a:r>
                      <a:r>
                        <a:rPr lang="fr-CH" b="1" baseline="-25000" dirty="0" smtClean="0">
                          <a:sym typeface="Symbol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400" baseline="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hlinkClick r:id="rId2"/>
                        </a:rPr>
                        <a:t>EPOL </a:t>
                      </a:r>
                      <a:r>
                        <a:rPr lang="fr-CH" sz="1400" baseline="0" dirty="0" err="1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hlinkClick r:id="rId2"/>
                        </a:rPr>
                        <a:t>paper</a:t>
                      </a:r>
                      <a:r>
                        <a:rPr lang="fr-CH" sz="1400" baseline="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 </a:t>
                      </a:r>
                      <a:endParaRPr lang="en-GB" sz="1400" baseline="0" dirty="0" smtClean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 smtClean="0"/>
                        <a:t>Muon</a:t>
                      </a:r>
                      <a:r>
                        <a:rPr lang="fr-CH" sz="1200" baseline="0" dirty="0" smtClean="0"/>
                        <a:t> pair mass reconstruction </a:t>
                      </a:r>
                      <a:br>
                        <a:rPr lang="fr-CH" sz="1200" baseline="0" dirty="0" smtClean="0"/>
                      </a:br>
                      <a:r>
                        <a:rPr lang="fr-CH" sz="1200" b="1" baseline="0" dirty="0" smtClean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CH" sz="1200" b="1" baseline="0" dirty="0" err="1" smtClean="0">
                          <a:sym typeface="Wingdings" panose="05000000000000000000" pitchFamily="2" charset="2"/>
                        </a:rPr>
                        <a:t>det</a:t>
                      </a:r>
                      <a:r>
                        <a:rPr lang="fr-CH" sz="1200" b="1" baseline="0" dirty="0" smtClean="0">
                          <a:sym typeface="Wingdings" panose="05000000000000000000" pitchFamily="2" charset="2"/>
                        </a:rPr>
                        <a:t>. construction, mon, </a:t>
                      </a:r>
                      <a:r>
                        <a:rPr lang="fr-CH" sz="1200" b="1" baseline="0" dirty="0" err="1" smtClean="0">
                          <a:sym typeface="Wingdings" panose="05000000000000000000" pitchFamily="2" charset="2"/>
                        </a:rPr>
                        <a:t>stab</a:t>
                      </a:r>
                      <a:endParaRPr lang="fr-CH" sz="1200" baseline="0" dirty="0" smtClean="0"/>
                    </a:p>
                    <a:p>
                      <a:r>
                        <a:rPr lang="fr-CH" sz="1200" baseline="0" dirty="0" err="1" smtClean="0"/>
                        <a:t>Selection</a:t>
                      </a:r>
                      <a:r>
                        <a:rPr lang="fr-CH" sz="1200" baseline="0" dirty="0" smtClean="0"/>
                        <a:t> </a:t>
                      </a:r>
                      <a:r>
                        <a:rPr lang="fr-CH" sz="1200" baseline="0" dirty="0" err="1" smtClean="0"/>
                        <a:t>wrt</a:t>
                      </a:r>
                      <a:r>
                        <a:rPr lang="fr-CH" sz="1200" baseline="0" dirty="0" smtClean="0"/>
                        <a:t> non </a:t>
                      </a:r>
                      <a:r>
                        <a:rPr lang="fr-CH" sz="1200" baseline="0" dirty="0" err="1" smtClean="0"/>
                        <a:t>resonant</a:t>
                      </a:r>
                      <a:r>
                        <a:rPr lang="fr-CH" sz="1200" baseline="0" dirty="0" smtClean="0"/>
                        <a:t>  </a:t>
                      </a:r>
                      <a:r>
                        <a:rPr lang="fr-CH" sz="1200" baseline="0" dirty="0" err="1" smtClean="0"/>
                        <a:t>bkg</a:t>
                      </a:r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err="1" smtClean="0"/>
                        <a:t>R</a:t>
                      </a:r>
                      <a:r>
                        <a:rPr lang="fr-CH" baseline="-25000" dirty="0" err="1" smtClean="0">
                          <a:latin typeface="Script MT Bold"/>
                        </a:rPr>
                        <a:t>l</a:t>
                      </a:r>
                      <a:r>
                        <a:rPr lang="fr-CH" baseline="-25000" dirty="0" smtClean="0">
                          <a:latin typeface="Script MT Bold"/>
                        </a:rPr>
                        <a:t>    </a:t>
                      </a:r>
                      <a:r>
                        <a:rPr lang="fr-CH" baseline="0" dirty="0" smtClean="0">
                          <a:latin typeface="Script MT Bold"/>
                        </a:rPr>
                        <a:t> </a:t>
                      </a:r>
                    </a:p>
                    <a:p>
                      <a:r>
                        <a:rPr lang="fr-CH" dirty="0" smtClean="0"/>
                        <a:t>R</a:t>
                      </a:r>
                      <a:r>
                        <a:rPr lang="fr-CH" baseline="-25000" dirty="0" smtClean="0">
                          <a:latin typeface="Script MT Bold"/>
                          <a:sym typeface="Symbol"/>
                        </a:rPr>
                        <a:t>  </a:t>
                      </a:r>
                      <a:r>
                        <a:rPr lang="fr-CH" dirty="0" err="1" smtClean="0"/>
                        <a:t>R</a:t>
                      </a:r>
                      <a:r>
                        <a:rPr lang="fr-CH" baseline="-25000" dirty="0" err="1" smtClean="0">
                          <a:latin typeface="+mn-lt"/>
                          <a:sym typeface="Symbol"/>
                        </a:rPr>
                        <a:t>e</a:t>
                      </a:r>
                      <a:r>
                        <a:rPr lang="fr-CH" baseline="-25000" dirty="0" smtClean="0">
                          <a:latin typeface="+mn-lt"/>
                          <a:sym typeface="Symbol"/>
                        </a:rPr>
                        <a:t>  </a:t>
                      </a:r>
                      <a:r>
                        <a:rPr lang="fr-CH" dirty="0" smtClean="0"/>
                        <a:t>R</a:t>
                      </a:r>
                      <a:r>
                        <a:rPr lang="fr-CH" baseline="-25000" dirty="0" smtClean="0">
                          <a:latin typeface="Script MT Bold"/>
                          <a:sym typeface="Symbol"/>
                        </a:rPr>
                        <a:t></a:t>
                      </a:r>
                      <a:r>
                        <a:rPr lang="fr-CH" baseline="-25000" dirty="0" smtClean="0">
                          <a:latin typeface="Script MT Bold"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fr-CH" b="1" baseline="30000" dirty="0" smtClean="0">
                          <a:solidFill>
                            <a:schemeClr val="bg1"/>
                          </a:solidFill>
                        </a:rPr>
                        <a:t>-6</a:t>
                      </a:r>
                      <a:endParaRPr lang="en-GB" b="1" baseline="30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  <a:p>
                      <a:r>
                        <a:rPr lang="fr-CH" sz="1400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fr-CH" sz="1400" b="1" baseline="0" dirty="0" smtClean="0">
                          <a:solidFill>
                            <a:schemeClr val="bg1"/>
                          </a:solidFill>
                          <a:sym typeface="Symbol"/>
                        </a:rPr>
                        <a:t>)</a:t>
                      </a:r>
                      <a:endParaRPr lang="en-GB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rgbClr val="FFFF00"/>
                          </a:solidFill>
                        </a:rPr>
                        <a:t>10-50</a:t>
                      </a:r>
                      <a:r>
                        <a:rPr lang="fr-CH" b="1" dirty="0" smtClean="0">
                          <a:solidFill>
                            <a:srgbClr val="FFFF00"/>
                          </a:solidFill>
                        </a:rPr>
                        <a:t>?</a:t>
                      </a:r>
                      <a:endParaRPr lang="en-GB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baseline="-25000" dirty="0" smtClean="0"/>
                        <a:t>lepton </a:t>
                      </a:r>
                      <a:r>
                        <a:rPr lang="fr-CH" b="1" baseline="-25000" dirty="0" err="1" smtClean="0"/>
                        <a:t>evt</a:t>
                      </a:r>
                      <a:r>
                        <a:rPr lang="fr-CH" b="1" baseline="-25000" dirty="0" smtClean="0"/>
                        <a:t> </a:t>
                      </a:r>
                      <a:r>
                        <a:rPr lang="fr-CH" b="1" baseline="-25000" dirty="0" err="1" smtClean="0"/>
                        <a:t>acceptance</a:t>
                      </a:r>
                      <a:r>
                        <a:rPr lang="fr-CH" b="1" baseline="-25000" dirty="0" smtClean="0"/>
                        <a:t> for </a:t>
                      </a:r>
                      <a:br>
                        <a:rPr lang="fr-CH" b="1" baseline="-25000" dirty="0" smtClean="0"/>
                      </a:br>
                      <a:r>
                        <a:rPr lang="fr-CH" b="1" baseline="-25000" dirty="0" smtClean="0">
                          <a:sym typeface="Symbol"/>
                        </a:rPr>
                        <a:t>,  more </a:t>
                      </a:r>
                      <a:r>
                        <a:rPr lang="fr-CH" b="1" baseline="-25000" dirty="0" err="1" smtClean="0">
                          <a:sym typeface="Symbol"/>
                        </a:rPr>
                        <a:t>difficult</a:t>
                      </a:r>
                      <a:r>
                        <a:rPr lang="fr-CH" b="1" baseline="-25000" dirty="0" smtClean="0">
                          <a:sym typeface="Symbol"/>
                        </a:rPr>
                        <a:t> for </a:t>
                      </a:r>
                      <a:r>
                        <a:rPr lang="fr-CH" b="1" baseline="-25000" dirty="0" err="1" smtClean="0"/>
                        <a:t>ee</a:t>
                      </a:r>
                      <a:r>
                        <a:rPr lang="fr-CH" b="1" baseline="-25000" dirty="0" smtClean="0"/>
                        <a:t>, </a:t>
                      </a:r>
                      <a:r>
                        <a:rPr lang="fr-CH" b="1" baseline="-25000" dirty="0" smtClean="0">
                          <a:sym typeface="Symbol"/>
                        </a:rPr>
                        <a:t></a:t>
                      </a:r>
                      <a:r>
                        <a:rPr lang="fr-CH" b="1" baseline="-25000" dirty="0" smtClean="0"/>
                        <a:t> </a:t>
                      </a:r>
                      <a:endParaRPr lang="en-GB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400" b="0" baseline="0" dirty="0" smtClean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lang="fr-CH" sz="1400" b="0" baseline="0" dirty="0" err="1" smtClean="0">
                          <a:solidFill>
                            <a:schemeClr val="tx1"/>
                          </a:solidFill>
                        </a:rPr>
                        <a:t>study</a:t>
                      </a:r>
                      <a:endParaRPr lang="en-GB" sz="14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CH" sz="1200" dirty="0" err="1" smtClean="0"/>
                        <a:t>study</a:t>
                      </a:r>
                      <a:r>
                        <a:rPr lang="fr-CH" sz="1200" baseline="0" dirty="0" smtClean="0"/>
                        <a:t> lepton </a:t>
                      </a:r>
                      <a:r>
                        <a:rPr lang="fr-CH" sz="1200" baseline="0" dirty="0" err="1" smtClean="0"/>
                        <a:t>evt</a:t>
                      </a:r>
                      <a:r>
                        <a:rPr lang="fr-CH" sz="1200" baseline="0" dirty="0" smtClean="0"/>
                        <a:t> </a:t>
                      </a:r>
                      <a:r>
                        <a:rPr lang="fr-CH" sz="1200" baseline="0" dirty="0" err="1" smtClean="0"/>
                        <a:t>acceptance</a:t>
                      </a:r>
                      <a:r>
                        <a:rPr lang="fr-CH" sz="1200" baseline="0" dirty="0" smtClean="0"/>
                        <a:t> </a:t>
                      </a:r>
                    </a:p>
                    <a:p>
                      <a:r>
                        <a:rPr lang="fr-CH" sz="1200" baseline="0" dirty="0" err="1" smtClean="0"/>
                        <a:t>define</a:t>
                      </a:r>
                      <a:r>
                        <a:rPr lang="fr-CH" sz="1200" baseline="0" dirty="0" smtClean="0"/>
                        <a:t> </a:t>
                      </a:r>
                      <a:r>
                        <a:rPr lang="fr-CH" sz="1200" baseline="0" dirty="0" err="1" smtClean="0"/>
                        <a:t>fid</a:t>
                      </a:r>
                      <a:r>
                        <a:rPr lang="fr-CH" sz="1200" baseline="0" dirty="0" smtClean="0"/>
                        <a:t> volume and </a:t>
                      </a:r>
                      <a:r>
                        <a:rPr lang="fr-CH" sz="1200" baseline="0" dirty="0" err="1" smtClean="0"/>
                        <a:t>stabilty</a:t>
                      </a:r>
                      <a:r>
                        <a:rPr lang="fr-CH" sz="1200" baseline="0" dirty="0" smtClean="0"/>
                        <a:t>  </a:t>
                      </a:r>
                    </a:p>
                    <a:p>
                      <a:r>
                        <a:rPr lang="fr-CH" sz="1200" b="1" baseline="0" dirty="0" smtClean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CH" sz="1200" b="1" baseline="0" dirty="0" err="1" smtClean="0">
                          <a:sym typeface="Wingdings" panose="05000000000000000000" pitchFamily="2" charset="2"/>
                        </a:rPr>
                        <a:t>det</a:t>
                      </a:r>
                      <a:r>
                        <a:rPr lang="fr-CH" sz="1200" b="1" baseline="0" dirty="0" smtClean="0">
                          <a:sym typeface="Wingdings" panose="05000000000000000000" pitchFamily="2" charset="2"/>
                        </a:rPr>
                        <a:t>. construction, mon, </a:t>
                      </a:r>
                      <a:r>
                        <a:rPr lang="fr-CH" sz="1200" b="1" baseline="0" dirty="0" err="1" smtClean="0">
                          <a:sym typeface="Wingdings" panose="05000000000000000000" pitchFamily="2" charset="2"/>
                        </a:rPr>
                        <a:t>stab</a:t>
                      </a:r>
                      <a:endParaRPr lang="en-GB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 smtClean="0">
                          <a:sym typeface="Symbol"/>
                        </a:rPr>
                        <a:t></a:t>
                      </a:r>
                      <a:r>
                        <a:rPr lang="fr-CH" baseline="-25000" dirty="0" err="1" smtClean="0">
                          <a:sym typeface="Symbol"/>
                        </a:rPr>
                        <a:t>had</a:t>
                      </a:r>
                      <a:r>
                        <a:rPr lang="fr-CH" baseline="30000" dirty="0" err="1" smtClean="0">
                          <a:sym typeface="Symbol"/>
                        </a:rPr>
                        <a:t>peak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fr-CH" b="1" baseline="30000" dirty="0" smtClean="0">
                          <a:solidFill>
                            <a:schemeClr val="bg1"/>
                          </a:solidFill>
                        </a:rPr>
                        <a:t>-6</a:t>
                      </a:r>
                      <a:endParaRPr lang="en-GB" b="1" baseline="300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sz="1400" b="1" dirty="0" smtClean="0">
                          <a:solidFill>
                            <a:srgbClr val="FFFF00"/>
                          </a:solidFill>
                        </a:rPr>
                        <a:t>14 (</a:t>
                      </a:r>
                      <a:r>
                        <a:rPr lang="fr-CH" sz="1400" b="1" baseline="0" dirty="0" smtClean="0">
                          <a:solidFill>
                            <a:srgbClr val="FFFF00"/>
                          </a:solidFill>
                          <a:sym typeface="Symbol"/>
                        </a:rPr>
                        <a:t> stat)</a:t>
                      </a:r>
                      <a:r>
                        <a:rPr lang="fr-CH" sz="1400" b="1" dirty="0" smtClean="0">
                          <a:solidFill>
                            <a:srgbClr val="FFFF00"/>
                          </a:solidFill>
                        </a:rPr>
                        <a:t/>
                      </a:r>
                      <a:br>
                        <a:rPr lang="fr-CH" sz="1400" b="1" dirty="0" smtClean="0">
                          <a:solidFill>
                            <a:srgbClr val="FFFF00"/>
                          </a:solidFill>
                        </a:rPr>
                      </a:br>
                      <a:r>
                        <a:rPr lang="fr-CH" sz="1400" b="1" dirty="0" smtClean="0">
                          <a:solidFill>
                            <a:srgbClr val="FFFF00"/>
                          </a:solidFill>
                        </a:rPr>
                        <a:t>100(</a:t>
                      </a:r>
                      <a:r>
                        <a:rPr lang="fr-CH" sz="1400" b="1" dirty="0" err="1" smtClean="0">
                          <a:solidFill>
                            <a:srgbClr val="FFFF00"/>
                          </a:solidFill>
                        </a:rPr>
                        <a:t>ee</a:t>
                      </a:r>
                      <a:r>
                        <a:rPr lang="fr-CH" sz="1400" b="1" dirty="0" smtClean="0">
                          <a:solidFill>
                            <a:srgbClr val="FFFF00"/>
                          </a:solidFill>
                        </a:rPr>
                        <a:t>)?</a:t>
                      </a:r>
                      <a:endParaRPr lang="en-GB" sz="1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sz="1200" b="1" baseline="0" dirty="0" err="1" smtClean="0"/>
                        <a:t>lumi</a:t>
                      </a:r>
                      <a:r>
                        <a:rPr lang="fr-CH" sz="1200" b="1" baseline="0" dirty="0" smtClean="0"/>
                        <a:t> </a:t>
                      </a:r>
                      <a:r>
                        <a:rPr lang="fr-CH" sz="1200" b="1" baseline="0" dirty="0" err="1" smtClean="0"/>
                        <a:t>meast</a:t>
                      </a:r>
                      <a:r>
                        <a:rPr lang="fr-CH" sz="1200" b="1" baseline="0" dirty="0" smtClean="0"/>
                        <a:t> </a:t>
                      </a:r>
                      <a:r>
                        <a:rPr lang="fr-CH" sz="1200" b="1" baseline="0" dirty="0" err="1" smtClean="0"/>
                        <a:t>ee</a:t>
                      </a:r>
                      <a:r>
                        <a:rPr lang="fr-CH" sz="1200" b="1" baseline="0" dirty="0" smtClean="0"/>
                        <a:t>, </a:t>
                      </a:r>
                      <a:r>
                        <a:rPr lang="fr-CH" sz="1200" b="1" baseline="0" dirty="0" smtClean="0">
                          <a:sym typeface="Symbol"/>
                        </a:rPr>
                        <a:t>, 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had</a:t>
                      </a:r>
                      <a:r>
                        <a:rPr lang="fr-CH" sz="1200" b="1" baseline="0" dirty="0" smtClean="0">
                          <a:sym typeface="Symbol"/>
                        </a:rPr>
                        <a:t> sel. </a:t>
                      </a:r>
                      <a:endParaRPr lang="en-GB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0" baseline="0" dirty="0" smtClean="0">
                          <a:solidFill>
                            <a:schemeClr val="tx1"/>
                          </a:solidFill>
                        </a:rPr>
                        <a:t>CDR, M. Dam</a:t>
                      </a:r>
                      <a:endParaRPr lang="en-GB" sz="14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CH" sz="1200" b="0" dirty="0" err="1" smtClean="0"/>
                        <a:t>study</a:t>
                      </a:r>
                      <a:r>
                        <a:rPr lang="fr-CH" sz="1200" b="0" dirty="0" smtClean="0"/>
                        <a:t> of </a:t>
                      </a:r>
                      <a:r>
                        <a:rPr lang="fr-CH" sz="1200" b="0" dirty="0" err="1" smtClean="0"/>
                        <a:t>ee</a:t>
                      </a:r>
                      <a:r>
                        <a:rPr lang="fr-CH" sz="1200" b="0" dirty="0" smtClean="0"/>
                        <a:t>-&gt; </a:t>
                      </a:r>
                      <a:r>
                        <a:rPr lang="fr-CH" sz="1200" b="0" baseline="0" dirty="0" smtClean="0">
                          <a:sym typeface="Symbol"/>
                        </a:rPr>
                        <a:t>  and hadron  </a:t>
                      </a:r>
                      <a:r>
                        <a:rPr lang="fr-CH" sz="1200" b="0" baseline="0" dirty="0" err="1" smtClean="0">
                          <a:sym typeface="Symbol"/>
                        </a:rPr>
                        <a:t>selection</a:t>
                      </a: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1" baseline="0" dirty="0" smtClean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CH" sz="1200" b="1" baseline="0" dirty="0" err="1" smtClean="0">
                          <a:sym typeface="Wingdings" panose="05000000000000000000" pitchFamily="2" charset="2"/>
                        </a:rPr>
                        <a:t>det</a:t>
                      </a:r>
                      <a:r>
                        <a:rPr lang="fr-CH" sz="1200" b="1" baseline="0" dirty="0" smtClean="0">
                          <a:sym typeface="Wingdings" panose="05000000000000000000" pitchFamily="2" charset="2"/>
                        </a:rPr>
                        <a:t>. construction, mon, </a:t>
                      </a:r>
                      <a:r>
                        <a:rPr lang="fr-CH" sz="1200" b="1" baseline="0" dirty="0" err="1" smtClean="0">
                          <a:sym typeface="Wingdings" panose="05000000000000000000" pitchFamily="2" charset="2"/>
                        </a:rPr>
                        <a:t>stab</a:t>
                      </a:r>
                      <a:r>
                        <a:rPr lang="fr-CH" sz="1200" b="1" baseline="0" dirty="0" smtClean="0">
                          <a:sym typeface="Wingdings" panose="05000000000000000000" pitchFamily="2" charset="2"/>
                        </a:rPr>
                        <a:t>.</a:t>
                      </a:r>
                      <a:endParaRPr lang="en-GB" sz="12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dirty="0" smtClean="0"/>
                        <a:t>A</a:t>
                      </a:r>
                      <a:r>
                        <a:rPr lang="fr-CH" baseline="-25000" dirty="0" smtClean="0"/>
                        <a:t>FB </a:t>
                      </a:r>
                      <a:r>
                        <a:rPr lang="fr-CH" sz="1200" baseline="0" dirty="0" smtClean="0"/>
                        <a:t>on-off pk</a:t>
                      </a:r>
                      <a:r>
                        <a:rPr lang="fr-CH" baseline="-25000" dirty="0" smtClean="0"/>
                        <a:t/>
                      </a:r>
                      <a:br>
                        <a:rPr lang="fr-CH" baseline="-25000" dirty="0" smtClean="0"/>
                      </a:br>
                      <a:r>
                        <a:rPr lang="fr-CH" sz="1600" baseline="0" dirty="0" smtClean="0">
                          <a:sym typeface="Symbol"/>
                        </a:rPr>
                        <a:t>, </a:t>
                      </a:r>
                      <a:r>
                        <a:rPr lang="fr-CH" sz="1600" baseline="0" dirty="0" err="1" smtClean="0">
                          <a:sym typeface="Symbol"/>
                        </a:rPr>
                        <a:t>ee</a:t>
                      </a:r>
                      <a:r>
                        <a:rPr lang="fr-CH" sz="1600" baseline="0" dirty="0" smtClean="0">
                          <a:sym typeface="Symbol"/>
                        </a:rPr>
                        <a:t>, </a:t>
                      </a:r>
                      <a:endParaRPr lang="en-GB" sz="1600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fr-CH" b="1" baseline="30000" dirty="0" smtClean="0">
                          <a:solidFill>
                            <a:schemeClr val="bg1"/>
                          </a:solidFill>
                        </a:rPr>
                        <a:t>-6</a:t>
                      </a:r>
                      <a:endParaRPr lang="en-GB" b="1" baseline="300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3 </a:t>
                      </a:r>
                      <a:r>
                        <a:rPr lang="fr-CH" sz="1400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fr-CH" sz="1400" b="1" baseline="0" dirty="0" smtClean="0">
                          <a:solidFill>
                            <a:schemeClr val="bg1"/>
                          </a:solidFill>
                          <a:sym typeface="Symbol"/>
                        </a:rPr>
                        <a:t>)</a:t>
                      </a:r>
                      <a:endParaRPr lang="en-GB" b="1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rgbClr val="FFFF00"/>
                          </a:solidFill>
                        </a:rPr>
                        <a:t>--?</a:t>
                      </a:r>
                      <a:r>
                        <a:rPr lang="fr-CH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CH" sz="1400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fr-CH" sz="1400" b="1" baseline="0" dirty="0" smtClean="0">
                          <a:solidFill>
                            <a:schemeClr val="bg1"/>
                          </a:solidFill>
                          <a:sym typeface="Symbol"/>
                        </a:rPr>
                        <a:t>)</a:t>
                      </a:r>
                      <a:endParaRPr lang="en-GB" sz="16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1" baseline="0" dirty="0" smtClean="0"/>
                        <a:t>lepton </a:t>
                      </a:r>
                      <a:r>
                        <a:rPr lang="fr-CH" sz="1200" b="1" baseline="0" dirty="0" err="1" smtClean="0"/>
                        <a:t>evt</a:t>
                      </a:r>
                      <a:r>
                        <a:rPr lang="fr-CH" sz="1200" b="1" baseline="0" dirty="0" smtClean="0"/>
                        <a:t> charge </a:t>
                      </a:r>
                      <a:r>
                        <a:rPr lang="fr-CH" sz="1200" b="1" baseline="0" dirty="0" err="1" smtClean="0"/>
                        <a:t>def</a:t>
                      </a:r>
                      <a:r>
                        <a:rPr lang="fr-CH" sz="1200" b="1" baseline="0" dirty="0" smtClean="0"/>
                        <a:t>. for  </a:t>
                      </a:r>
                      <a:r>
                        <a:rPr lang="fr-CH" sz="1200" b="1" baseline="0" dirty="0" smtClean="0">
                          <a:sym typeface="Symbol"/>
                        </a:rPr>
                        <a:t>, more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difficult</a:t>
                      </a:r>
                      <a:r>
                        <a:rPr lang="fr-CH" sz="1200" b="1" baseline="0" dirty="0" smtClean="0">
                          <a:sym typeface="Symbol"/>
                        </a:rPr>
                        <a:t> for </a:t>
                      </a:r>
                      <a:r>
                        <a:rPr lang="en-GB" sz="1200" b="1" baseline="0" dirty="0" smtClean="0"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/>
                        <a:t>ee</a:t>
                      </a:r>
                      <a:r>
                        <a:rPr lang="fr-CH" sz="1200" b="1" baseline="0" dirty="0" smtClean="0"/>
                        <a:t>, </a:t>
                      </a:r>
                      <a:r>
                        <a:rPr lang="fr-CH" sz="1200" b="1" baseline="0" dirty="0" smtClean="0">
                          <a:sym typeface="Symbol"/>
                        </a:rPr>
                        <a:t></a:t>
                      </a:r>
                      <a:r>
                        <a:rPr lang="fr-CH" sz="1200" b="1" baseline="0" dirty="0" smtClean="0"/>
                        <a:t> </a:t>
                      </a:r>
                      <a:endParaRPr lang="en-GB" sz="1200" b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400" b="0" baseline="0" dirty="0" smtClean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lang="fr-CH" sz="1400" b="0" baseline="0" dirty="0" err="1" smtClean="0">
                          <a:solidFill>
                            <a:schemeClr val="tx1"/>
                          </a:solidFill>
                        </a:rPr>
                        <a:t>study</a:t>
                      </a:r>
                      <a:endParaRPr lang="en-GB" sz="1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CH" sz="1200" dirty="0" err="1" smtClean="0"/>
                        <a:t>study</a:t>
                      </a:r>
                      <a:r>
                        <a:rPr lang="fr-CH" sz="1200" baseline="0" dirty="0" smtClean="0"/>
                        <a:t> lepton charge </a:t>
                      </a:r>
                      <a:r>
                        <a:rPr lang="fr-CH" sz="1200" baseline="0" dirty="0" err="1" smtClean="0"/>
                        <a:t>def</a:t>
                      </a:r>
                      <a:r>
                        <a:rPr lang="fr-CH" sz="1200" baseline="0" dirty="0" smtClean="0"/>
                        <a:t>. </a:t>
                      </a:r>
                    </a:p>
                    <a:p>
                      <a:r>
                        <a:rPr lang="fr-CH" sz="1200" b="1" baseline="0" dirty="0" smtClean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CH" sz="1200" b="1" baseline="0" dirty="0" err="1" smtClean="0">
                          <a:sym typeface="Wingdings" panose="05000000000000000000" pitchFamily="2" charset="2"/>
                        </a:rPr>
                        <a:t>det</a:t>
                      </a:r>
                      <a:r>
                        <a:rPr lang="fr-CH" sz="1200" b="1" baseline="0" dirty="0" smtClean="0">
                          <a:sym typeface="Wingdings" panose="05000000000000000000" pitchFamily="2" charset="2"/>
                        </a:rPr>
                        <a:t>. construction</a:t>
                      </a:r>
                      <a:endParaRPr lang="en-GB" sz="12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619672" y="80546"/>
            <a:ext cx="573060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CH" b="1" dirty="0" smtClean="0"/>
              <a:t>Standard Z «line </a:t>
            </a:r>
            <a:r>
              <a:rPr lang="fr-CH" b="1" dirty="0" err="1" smtClean="0"/>
              <a:t>shape</a:t>
            </a:r>
            <a:r>
              <a:rPr lang="fr-CH" b="1" dirty="0" smtClean="0"/>
              <a:t>» </a:t>
            </a:r>
            <a:r>
              <a:rPr lang="fr-CH" b="1" dirty="0" err="1" smtClean="0"/>
              <a:t>measurements</a:t>
            </a:r>
            <a:r>
              <a:rPr lang="fr-CH" b="1" dirty="0" smtClean="0"/>
              <a:t> + Z-</a:t>
            </a:r>
            <a:r>
              <a:rPr lang="fr-CH" b="1" dirty="0" smtClean="0">
                <a:sym typeface="Symbol"/>
              </a:rPr>
              <a:t> </a:t>
            </a:r>
            <a:r>
              <a:rPr lang="fr-CH" b="1" dirty="0" err="1" smtClean="0">
                <a:sym typeface="Symbol"/>
              </a:rPr>
              <a:t>interference</a:t>
            </a:r>
            <a:r>
              <a:rPr lang="fr-CH" b="1" dirty="0" smtClean="0"/>
              <a:t> </a:t>
            </a:r>
            <a:endParaRPr lang="en-GB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308" y="3577580"/>
            <a:ext cx="934332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err="1" smtClean="0"/>
              <a:t>comments</a:t>
            </a:r>
            <a:r>
              <a:rPr lang="fr-CH" dirty="0" smtClean="0"/>
              <a:t>: </a:t>
            </a:r>
            <a:r>
              <a:rPr lang="fr-CH" dirty="0" err="1" smtClean="0"/>
              <a:t>statistical</a:t>
            </a:r>
            <a:r>
              <a:rPr lang="fr-CH" dirty="0" smtClean="0"/>
              <a:t> </a:t>
            </a:r>
            <a:r>
              <a:rPr lang="fr-CH" dirty="0" err="1" smtClean="0"/>
              <a:t>errors</a:t>
            </a:r>
            <a:r>
              <a:rPr lang="fr-CH" dirty="0" smtClean="0"/>
              <a:t> are </a:t>
            </a:r>
            <a:r>
              <a:rPr lang="fr-CH" dirty="0" err="1" smtClean="0"/>
              <a:t>well</a:t>
            </a:r>
            <a:r>
              <a:rPr lang="fr-CH" dirty="0" smtClean="0"/>
              <a:t> </a:t>
            </a:r>
            <a:r>
              <a:rPr lang="fr-CH" dirty="0" err="1" smtClean="0"/>
              <a:t>known</a:t>
            </a:r>
            <a:r>
              <a:rPr lang="fr-CH" dirty="0" smtClean="0"/>
              <a:t>. </a:t>
            </a:r>
            <a:r>
              <a:rPr lang="fr-CH" dirty="0" err="1" smtClean="0"/>
              <a:t>Systematics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ECM are </a:t>
            </a:r>
            <a:r>
              <a:rPr lang="fr-CH" dirty="0" err="1" smtClean="0"/>
              <a:t>documented</a:t>
            </a:r>
            <a:r>
              <a:rPr lang="fr-CH" dirty="0" smtClean="0"/>
              <a:t>, and</a:t>
            </a:r>
          </a:p>
          <a:p>
            <a:r>
              <a:rPr lang="fr-CH" dirty="0" smtClean="0"/>
              <a:t>‘</a:t>
            </a:r>
            <a:r>
              <a:rPr lang="fr-CH" dirty="0" err="1" smtClean="0"/>
              <a:t>reliable</a:t>
            </a:r>
            <a:r>
              <a:rPr lang="fr-CH" dirty="0" smtClean="0"/>
              <a:t>’ </a:t>
            </a:r>
            <a:r>
              <a:rPr lang="fr-CH" dirty="0" err="1" smtClean="0"/>
              <a:t>except</a:t>
            </a:r>
            <a:r>
              <a:rPr lang="fr-CH" dirty="0" smtClean="0"/>
              <a:t> the </a:t>
            </a:r>
            <a:r>
              <a:rPr lang="fr-CH" dirty="0" err="1" smtClean="0"/>
              <a:t>ptp</a:t>
            </a:r>
            <a:r>
              <a:rPr lang="fr-CH" dirty="0" smtClean="0"/>
              <a:t> </a:t>
            </a:r>
            <a:r>
              <a:rPr lang="fr-CH" dirty="0" err="1" smtClean="0"/>
              <a:t>error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muon pair mass reconstruction </a:t>
            </a:r>
            <a:r>
              <a:rPr lang="fr-CH" dirty="0" err="1" smtClean="0"/>
              <a:t>which</a:t>
            </a:r>
            <a:r>
              <a:rPr lang="fr-CH" dirty="0" smtClean="0"/>
              <a:t> must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studied</a:t>
            </a:r>
            <a:r>
              <a:rPr lang="fr-CH" dirty="0" smtClean="0"/>
              <a:t> </a:t>
            </a:r>
            <a:r>
              <a:rPr lang="fr-CH" dirty="0" err="1" smtClean="0"/>
              <a:t>further</a:t>
            </a:r>
            <a:r>
              <a:rPr lang="fr-CH" dirty="0" smtClean="0"/>
              <a:t>.</a:t>
            </a:r>
          </a:p>
          <a:p>
            <a:r>
              <a:rPr lang="fr-CH" dirty="0" err="1"/>
              <a:t>L</a:t>
            </a:r>
            <a:r>
              <a:rPr lang="fr-CH" dirty="0" err="1" smtClean="0"/>
              <a:t>ow</a:t>
            </a:r>
            <a:r>
              <a:rPr lang="fr-CH" dirty="0" smtClean="0"/>
              <a:t> angle </a:t>
            </a:r>
            <a:r>
              <a:rPr lang="fr-CH" dirty="0" err="1" smtClean="0"/>
              <a:t>Bhabha</a:t>
            </a:r>
            <a:r>
              <a:rPr lang="fr-CH" dirty="0" smtClean="0"/>
              <a:t> abs </a:t>
            </a:r>
            <a:r>
              <a:rPr lang="fr-CH" dirty="0" err="1" smtClean="0"/>
              <a:t>luminosity</a:t>
            </a:r>
            <a:r>
              <a:rPr lang="fr-CH" dirty="0" smtClean="0"/>
              <a:t> </a:t>
            </a:r>
            <a:r>
              <a:rPr lang="fr-CH" dirty="0" err="1" smtClean="0"/>
              <a:t>errors</a:t>
            </a:r>
            <a:r>
              <a:rPr lang="fr-CH" dirty="0" smtClean="0"/>
              <a:t> have been </a:t>
            </a:r>
            <a:r>
              <a:rPr lang="fr-CH" dirty="0" err="1" smtClean="0"/>
              <a:t>studied</a:t>
            </a:r>
            <a:r>
              <a:rPr lang="fr-CH" dirty="0" smtClean="0"/>
              <a:t> by </a:t>
            </a:r>
            <a:r>
              <a:rPr lang="fr-CH" dirty="0" err="1" smtClean="0"/>
              <a:t>Mogens</a:t>
            </a:r>
            <a:r>
              <a:rPr lang="fr-CH" dirty="0" smtClean="0"/>
              <a:t> </a:t>
            </a:r>
            <a:r>
              <a:rPr lang="fr-CH" dirty="0" err="1" smtClean="0"/>
              <a:t>with</a:t>
            </a:r>
            <a:r>
              <a:rPr lang="fr-CH" dirty="0" smtClean="0"/>
              <a:t> </a:t>
            </a:r>
            <a:r>
              <a:rPr lang="fr-CH" dirty="0" err="1" smtClean="0"/>
              <a:t>constraints</a:t>
            </a:r>
            <a:r>
              <a:rPr lang="fr-CH" dirty="0" smtClean="0"/>
              <a:t> on </a:t>
            </a:r>
            <a:br>
              <a:rPr lang="fr-CH" dirty="0" smtClean="0"/>
            </a:br>
            <a:r>
              <a:rPr lang="fr-CH" dirty="0" smtClean="0"/>
              <a:t>LCAL construction (CDR), but </a:t>
            </a:r>
            <a:r>
              <a:rPr lang="fr-CH" dirty="0" smtClean="0">
                <a:sym typeface="Symbol"/>
              </a:rPr>
              <a:t> </a:t>
            </a:r>
            <a:r>
              <a:rPr lang="fr-CH" dirty="0" err="1" smtClean="0">
                <a:sym typeface="Symbol"/>
              </a:rPr>
              <a:t>normalization</a:t>
            </a:r>
            <a:r>
              <a:rPr lang="fr-CH" b="1" dirty="0" smtClean="0">
                <a:sym typeface="Symbol"/>
              </a:rPr>
              <a:t> </a:t>
            </a:r>
            <a:r>
              <a:rPr lang="fr-CH" dirty="0" err="1" smtClean="0"/>
              <a:t>errors</a:t>
            </a:r>
            <a:r>
              <a:rPr lang="fr-CH" dirty="0" smtClean="0"/>
              <a:t> </a:t>
            </a:r>
            <a:r>
              <a:rPr lang="fr-CH" dirty="0" smtClean="0"/>
              <a:t>must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studied</a:t>
            </a:r>
            <a:r>
              <a:rPr lang="fr-CH" dirty="0" smtClean="0"/>
              <a:t>.</a:t>
            </a:r>
            <a:br>
              <a:rPr lang="fr-CH" dirty="0" smtClean="0"/>
            </a:br>
            <a:r>
              <a:rPr lang="fr-CH" b="1" dirty="0" err="1" smtClean="0">
                <a:solidFill>
                  <a:srgbClr val="FF0000"/>
                </a:solidFill>
              </a:rPr>
              <a:t>Errors</a:t>
            </a:r>
            <a:r>
              <a:rPr lang="fr-CH" b="1" dirty="0" smtClean="0">
                <a:solidFill>
                  <a:srgbClr val="FF0000"/>
                </a:solidFill>
              </a:rPr>
              <a:t> on  </a:t>
            </a:r>
            <a:r>
              <a:rPr lang="fr-CH" b="1" dirty="0" err="1" smtClean="0">
                <a:solidFill>
                  <a:srgbClr val="FF0000"/>
                </a:solidFill>
              </a:rPr>
              <a:t>R</a:t>
            </a:r>
            <a:r>
              <a:rPr lang="fr-CH" b="1" baseline="-25000" dirty="0" err="1" smtClean="0">
                <a:solidFill>
                  <a:srgbClr val="FF0000"/>
                </a:solidFill>
                <a:latin typeface="Script MT Bold"/>
              </a:rPr>
              <a:t>l</a:t>
            </a:r>
            <a:r>
              <a:rPr lang="fr-CH" b="1" baseline="-25000" dirty="0" smtClean="0">
                <a:solidFill>
                  <a:srgbClr val="FF0000"/>
                </a:solidFill>
                <a:latin typeface="Script MT Bold"/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 in particular are (5x?)too large and should be worked on (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GB" b="1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en-GB" b="1" baseline="-25000" dirty="0" smtClean="0">
                <a:solidFill>
                  <a:srgbClr val="FF0000"/>
                </a:solidFill>
                <a:sym typeface="Symbol"/>
              </a:rPr>
              <a:t>s </a:t>
            </a:r>
            <a:r>
              <a:rPr lang="en-GB" b="1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en-GB" b="1" dirty="0" err="1" smtClean="0">
                <a:solidFill>
                  <a:srgbClr val="FF0000"/>
                </a:solidFill>
                <a:sym typeface="Symbol"/>
              </a:rPr>
              <a:t>m</a:t>
            </a:r>
            <a:r>
              <a:rPr lang="en-GB" b="1" baseline="-25000" dirty="0" err="1" smtClean="0">
                <a:solidFill>
                  <a:srgbClr val="FF0000"/>
                </a:solidFill>
                <a:sym typeface="Symbol"/>
              </a:rPr>
              <a:t>Z</a:t>
            </a:r>
            <a:r>
              <a:rPr lang="en-GB" b="1" dirty="0" smtClean="0">
                <a:solidFill>
                  <a:srgbClr val="FF0000"/>
                </a:solidFill>
                <a:sym typeface="Symbol"/>
              </a:rPr>
              <a:t>))</a:t>
            </a:r>
            <a:endParaRPr lang="en-GB" b="1" baseline="-25000" dirty="0" smtClean="0">
              <a:solidFill>
                <a:srgbClr val="FF0000"/>
              </a:solidFill>
            </a:endParaRPr>
          </a:p>
          <a:p>
            <a:r>
              <a:rPr lang="fr-CH" b="1" dirty="0" err="1" smtClean="0"/>
              <a:t>Requirements</a:t>
            </a:r>
            <a:r>
              <a:rPr lang="fr-CH" b="1" dirty="0" smtClean="0"/>
              <a:t> on detector </a:t>
            </a:r>
            <a:r>
              <a:rPr lang="fr-CH" b="1" dirty="0" smtClean="0"/>
              <a:t>alignement and </a:t>
            </a:r>
            <a:r>
              <a:rPr lang="fr-CH" b="1" dirty="0" err="1" smtClean="0"/>
              <a:t>stability</a:t>
            </a:r>
            <a:r>
              <a:rPr lang="fr-CH" b="1" dirty="0" smtClean="0"/>
              <a:t> are </a:t>
            </a:r>
            <a:r>
              <a:rPr lang="fr-CH" b="1" dirty="0" err="1" smtClean="0"/>
              <a:t>typically</a:t>
            </a:r>
            <a:r>
              <a:rPr lang="fr-CH" b="1" dirty="0" smtClean="0"/>
              <a:t> </a:t>
            </a:r>
            <a:r>
              <a:rPr lang="fr-CH" b="1" i="1" dirty="0" smtClean="0"/>
              <a:t>2</a:t>
            </a:r>
            <a:r>
              <a:rPr lang="fr-CH" b="1" dirty="0" smtClean="0"/>
              <a:t> </a:t>
            </a:r>
            <a:r>
              <a:rPr lang="fr-CH" b="1" dirty="0" err="1" smtClean="0"/>
              <a:t>orders</a:t>
            </a:r>
            <a:r>
              <a:rPr lang="fr-CH" b="1" dirty="0" smtClean="0"/>
              <a:t> of magnitude </a:t>
            </a:r>
            <a:r>
              <a:rPr lang="fr-CH" b="1" dirty="0" err="1" smtClean="0"/>
              <a:t>better</a:t>
            </a:r>
            <a:r>
              <a:rPr lang="fr-CH" b="1" dirty="0" smtClean="0"/>
              <a:t> </a:t>
            </a:r>
          </a:p>
          <a:p>
            <a:r>
              <a:rPr lang="fr-CH" b="1" dirty="0" err="1" smtClean="0"/>
              <a:t>than</a:t>
            </a:r>
            <a:r>
              <a:rPr lang="fr-CH" b="1" dirty="0"/>
              <a:t> </a:t>
            </a:r>
            <a:r>
              <a:rPr lang="fr-CH" b="1" dirty="0" smtClean="0"/>
              <a:t>LEP and </a:t>
            </a:r>
            <a:r>
              <a:rPr lang="fr-CH" b="1" dirty="0" err="1" smtClean="0"/>
              <a:t>require</a:t>
            </a:r>
            <a:r>
              <a:rPr lang="fr-CH" b="1" dirty="0" smtClean="0"/>
              <a:t> </a:t>
            </a:r>
            <a:r>
              <a:rPr lang="fr-CH" b="1" dirty="0" err="1" smtClean="0"/>
              <a:t>dedicated</a:t>
            </a:r>
            <a:r>
              <a:rPr lang="fr-CH" b="1" dirty="0" smtClean="0"/>
              <a:t> effort. </a:t>
            </a:r>
            <a:endParaRPr lang="fr-CH" b="1" dirty="0" smtClean="0"/>
          </a:p>
        </p:txBody>
      </p:sp>
    </p:spTree>
    <p:extLst>
      <p:ext uri="{BB962C8B-B14F-4D97-AF65-F5344CB8AC3E}">
        <p14:creationId xmlns:p14="http://schemas.microsoft.com/office/powerpoint/2010/main" val="2063338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545" y="-1013"/>
            <a:ext cx="700858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CH" b="1" dirty="0" err="1"/>
              <a:t>P</a:t>
            </a:r>
            <a:r>
              <a:rPr lang="fr-CH" b="1" dirty="0" err="1" smtClean="0"/>
              <a:t>hysics</a:t>
            </a:r>
            <a:r>
              <a:rPr lang="fr-CH" b="1" dirty="0" smtClean="0"/>
              <a:t> </a:t>
            </a:r>
            <a:r>
              <a:rPr lang="fr-CH" b="1" dirty="0" err="1" smtClean="0"/>
              <a:t>from</a:t>
            </a:r>
            <a:r>
              <a:rPr lang="fr-CH" b="1" dirty="0" smtClean="0"/>
              <a:t> </a:t>
            </a:r>
            <a:r>
              <a:rPr lang="fr-CH" b="1" dirty="0" err="1" smtClean="0"/>
              <a:t>taus</a:t>
            </a:r>
            <a:r>
              <a:rPr lang="fr-CH" b="1" dirty="0" smtClean="0"/>
              <a:t> at the Z </a:t>
            </a:r>
            <a:r>
              <a:rPr lang="fr-CH" b="1" dirty="0" err="1" smtClean="0"/>
              <a:t>peak</a:t>
            </a:r>
            <a:r>
              <a:rPr lang="fr-CH" b="1" dirty="0" smtClean="0"/>
              <a:t> </a:t>
            </a:r>
            <a:r>
              <a:rPr lang="fr-CH" b="1" dirty="0" smtClean="0"/>
              <a:t>(Dam, Monteil, Dam)</a:t>
            </a:r>
          </a:p>
          <a:p>
            <a:r>
              <a:rPr lang="en-GB" sz="1200" b="1" dirty="0">
                <a:hlinkClick r:id="rId2"/>
              </a:rPr>
              <a:t>Tau-lepton Physics at </a:t>
            </a:r>
            <a:r>
              <a:rPr lang="en-GB" sz="1200" b="1" dirty="0" smtClean="0">
                <a:hlinkClick r:id="rId2"/>
              </a:rPr>
              <a:t>FCC-</a:t>
            </a:r>
            <a:r>
              <a:rPr lang="en-GB" sz="1200" b="1" dirty="0" err="1" smtClean="0">
                <a:hlinkClick r:id="rId2"/>
              </a:rPr>
              <a:t>ee</a:t>
            </a:r>
            <a:r>
              <a:rPr lang="en-GB" sz="1200" b="1" dirty="0" smtClean="0">
                <a:hlinkClick r:id="rId2"/>
              </a:rPr>
              <a:t> </a:t>
            </a:r>
            <a:r>
              <a:rPr lang="en-GB" sz="1200" dirty="0" smtClean="0"/>
              <a:t>- </a:t>
            </a:r>
            <a:r>
              <a:rPr lang="en-GB" sz="1200" dirty="0">
                <a:hlinkClick r:id="rId3"/>
              </a:rPr>
              <a:t>Dam, </a:t>
            </a:r>
            <a:r>
              <a:rPr lang="en-GB" sz="1200" dirty="0" err="1">
                <a:hlinkClick r:id="rId3"/>
              </a:rPr>
              <a:t>Mogens</a:t>
            </a:r>
            <a:r>
              <a:rPr lang="en-GB" sz="1200" dirty="0"/>
              <a:t> </a:t>
            </a:r>
            <a:r>
              <a:rPr lang="en-GB" sz="1200" dirty="0" err="1"/>
              <a:t>SciPost</a:t>
            </a:r>
            <a:r>
              <a:rPr lang="en-GB" sz="1200" dirty="0"/>
              <a:t> </a:t>
            </a:r>
            <a:r>
              <a:rPr lang="en-GB" sz="1200" dirty="0" err="1"/>
              <a:t>Phys.Proc</a:t>
            </a:r>
            <a:r>
              <a:rPr lang="en-GB" sz="1200" dirty="0"/>
              <a:t>. 1 (2019) 041 </a:t>
            </a:r>
            <a:r>
              <a:rPr lang="en-GB" sz="1200" b="1" dirty="0"/>
              <a:t>arXiv:1811.09408 [hep-ex]</a:t>
            </a:r>
            <a:r>
              <a:rPr lang="en-GB" sz="1400" b="1" dirty="0"/>
              <a:t> </a:t>
            </a:r>
            <a:r>
              <a:rPr lang="fr-CH" sz="1400" b="1" dirty="0" smtClean="0"/>
              <a:t> </a:t>
            </a:r>
            <a:endParaRPr lang="en-GB" sz="14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094213"/>
              </p:ext>
            </p:extLst>
          </p:nvPr>
        </p:nvGraphicFramePr>
        <p:xfrm>
          <a:off x="35750" y="621020"/>
          <a:ext cx="90725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062"/>
                <a:gridCol w="629626"/>
                <a:gridCol w="576064"/>
                <a:gridCol w="792088"/>
                <a:gridCol w="2268506"/>
                <a:gridCol w="899846"/>
                <a:gridCol w="1638246"/>
                <a:gridCol w="1134062"/>
              </a:tblGrid>
              <a:tr h="370840">
                <a:tc>
                  <a:txBody>
                    <a:bodyPr/>
                    <a:lstStyle/>
                    <a:p>
                      <a:r>
                        <a:rPr lang="fr-CH" dirty="0" smtClean="0"/>
                        <a:t>QTY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smtClean="0"/>
                        <a:t>unit</a:t>
                      </a:r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dirty="0" smtClean="0"/>
                        <a:t>stat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dirty="0" err="1" smtClean="0"/>
                        <a:t>syst</a:t>
                      </a:r>
                      <a:r>
                        <a:rPr lang="fr-CH" dirty="0" smtClean="0"/>
                        <a:t>?</a:t>
                      </a:r>
                      <a:endParaRPr lang="en-GB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aseline="-25000" dirty="0" err="1" smtClean="0"/>
                        <a:t>origin</a:t>
                      </a:r>
                      <a:endParaRPr lang="en-GB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baseline="0" dirty="0" err="1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ref</a:t>
                      </a:r>
                      <a:endParaRPr lang="en-GB" sz="1400" baseline="0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2000" dirty="0" smtClean="0"/>
                        <a:t>to do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err="1" smtClean="0"/>
                        <a:t>ready</a:t>
                      </a:r>
                      <a:r>
                        <a:rPr lang="fr-CH" sz="1600" dirty="0" smtClean="0"/>
                        <a:t>?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H" sz="1600" b="1" baseline="0" dirty="0" err="1" smtClean="0"/>
                        <a:t>branching</a:t>
                      </a:r>
                      <a:r>
                        <a:rPr lang="fr-CH" sz="1600" b="1" baseline="0" dirty="0" smtClean="0"/>
                        <a:t> ratios</a:t>
                      </a:r>
                      <a:endParaRPr lang="en-GB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fr-CH" b="1" baseline="30000" dirty="0" smtClean="0">
                          <a:solidFill>
                            <a:schemeClr val="bg1"/>
                          </a:solidFill>
                        </a:rPr>
                        <a:t>-5</a:t>
                      </a:r>
                      <a:endParaRPr lang="en-GB" b="1" baseline="30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0.2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rgbClr val="FFFF00"/>
                          </a:solidFill>
                        </a:rPr>
                        <a:t>3?</a:t>
                      </a:r>
                      <a:endParaRPr lang="en-GB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sz="1400" b="1" baseline="0" dirty="0" err="1" smtClean="0"/>
                        <a:t>channel</a:t>
                      </a:r>
                      <a:r>
                        <a:rPr lang="fr-CH" sz="1400" b="1" baseline="0" dirty="0" smtClean="0"/>
                        <a:t> </a:t>
                      </a:r>
                      <a:r>
                        <a:rPr lang="fr-CH" sz="1400" b="1" baseline="0" dirty="0" err="1" smtClean="0"/>
                        <a:t>mixing</a:t>
                      </a:r>
                      <a:r>
                        <a:rPr lang="fr-CH" sz="1400" b="1" baseline="0" dirty="0" smtClean="0"/>
                        <a:t> e/</a:t>
                      </a:r>
                      <a:r>
                        <a:rPr lang="fr-CH" sz="1400" b="1" baseline="0" dirty="0" smtClean="0">
                          <a:sym typeface="Symbol"/>
                        </a:rPr>
                        <a:t>//K, </a:t>
                      </a:r>
                      <a:r>
                        <a:rPr lang="fr-CH" sz="1400" b="1" baseline="30000" dirty="0" smtClean="0">
                          <a:sym typeface="Symbo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 smtClean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 err="1" smtClean="0"/>
                        <a:t>review</a:t>
                      </a:r>
                      <a:r>
                        <a:rPr lang="fr-CH" sz="1200" dirty="0" smtClean="0"/>
                        <a:t> LEP </a:t>
                      </a:r>
                      <a:r>
                        <a:rPr lang="fr-CH" sz="1200" dirty="0" err="1" smtClean="0"/>
                        <a:t>measts</a:t>
                      </a:r>
                      <a:r>
                        <a:rPr lang="fr-CH" sz="1200" dirty="0" smtClean="0"/>
                        <a:t>,  synergies</a:t>
                      </a:r>
                      <a:r>
                        <a:rPr lang="fr-CH" sz="1200" baseline="0" dirty="0" smtClean="0"/>
                        <a:t> w. </a:t>
                      </a:r>
                      <a:r>
                        <a:rPr lang="fr-CH" sz="1200" dirty="0" smtClean="0"/>
                        <a:t> </a:t>
                      </a:r>
                      <a:r>
                        <a:rPr lang="fr-CH" sz="1200" dirty="0" err="1" smtClean="0"/>
                        <a:t>R</a:t>
                      </a:r>
                      <a:r>
                        <a:rPr lang="fr-CH" sz="1200" baseline="-25000" dirty="0" err="1" smtClean="0">
                          <a:latin typeface="Script MT Bold"/>
                        </a:rPr>
                        <a:t>l</a:t>
                      </a:r>
                      <a:r>
                        <a:rPr lang="fr-CH" sz="1200" baseline="-25000" dirty="0" smtClean="0">
                          <a:latin typeface="Script MT Bold"/>
                        </a:rPr>
                        <a:t> </a:t>
                      </a:r>
                      <a:endParaRPr lang="en-GB" sz="1200" dirty="0" smtClean="0"/>
                    </a:p>
                    <a:p>
                      <a:r>
                        <a:rPr lang="fr-CH" sz="1200" b="1" dirty="0" err="1" smtClean="0"/>
                        <a:t>constraints</a:t>
                      </a:r>
                      <a:r>
                        <a:rPr lang="fr-CH" sz="1200" b="1" dirty="0" smtClean="0"/>
                        <a:t> on e/</a:t>
                      </a:r>
                      <a:r>
                        <a:rPr lang="fr-CH" sz="1200" b="1" dirty="0" smtClean="0">
                          <a:sym typeface="Symbol"/>
                        </a:rPr>
                        <a:t>/</a:t>
                      </a:r>
                      <a:r>
                        <a:rPr lang="fr-CH" sz="1200" b="1" baseline="0" dirty="0" smtClean="0">
                          <a:sym typeface="Symbol"/>
                        </a:rPr>
                        <a:t></a:t>
                      </a:r>
                      <a:r>
                        <a:rPr lang="fr-CH" sz="1200" b="1" baseline="30000" dirty="0" smtClean="0">
                          <a:sym typeface="Symbol"/>
                        </a:rPr>
                        <a:t>0  </a:t>
                      </a:r>
                      <a:r>
                        <a:rPr lang="fr-CH" sz="1200" b="1" baseline="0" dirty="0" smtClean="0">
                          <a:sym typeface="Symbol"/>
                        </a:rPr>
                        <a:t>sep.</a:t>
                      </a:r>
                      <a:r>
                        <a:rPr lang="fr-CH" sz="1200" b="1" baseline="30000" dirty="0" smtClean="0">
                          <a:sym typeface="Symbol"/>
                        </a:rPr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CH" sz="1600" dirty="0" smtClean="0"/>
                        <a:t>P</a:t>
                      </a:r>
                      <a:r>
                        <a:rPr lang="fr-CH" sz="1600" baseline="-25000" dirty="0" smtClean="0">
                          <a:sym typeface="Symbol"/>
                        </a:rPr>
                        <a:t></a:t>
                      </a:r>
                      <a:r>
                        <a:rPr lang="fr-CH" sz="1600" dirty="0" smtClean="0">
                          <a:sym typeface="Symbol"/>
                        </a:rPr>
                        <a:t>(cos): A</a:t>
                      </a:r>
                      <a:r>
                        <a:rPr lang="fr-CH" sz="1600" baseline="-25000" dirty="0" smtClean="0">
                          <a:sym typeface="Symbol"/>
                        </a:rPr>
                        <a:t></a:t>
                      </a:r>
                      <a:br>
                        <a:rPr lang="fr-CH" sz="1600" baseline="-25000" dirty="0" smtClean="0">
                          <a:sym typeface="Symbol"/>
                        </a:rPr>
                      </a:br>
                      <a:r>
                        <a:rPr lang="fr-CH" sz="1600" dirty="0" err="1" smtClean="0">
                          <a:sym typeface="Symbol"/>
                        </a:rPr>
                        <a:t>A</a:t>
                      </a:r>
                      <a:r>
                        <a:rPr lang="fr-CH" sz="1600" baseline="-25000" dirty="0" err="1" smtClean="0">
                          <a:sym typeface="Symbol"/>
                        </a:rPr>
                        <a:t>e</a:t>
                      </a:r>
                      <a:endParaRPr lang="en-GB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fr-CH" b="1" baseline="30000" dirty="0" smtClean="0">
                          <a:solidFill>
                            <a:schemeClr val="bg1"/>
                          </a:solidFill>
                        </a:rPr>
                        <a:t>-5</a:t>
                      </a:r>
                      <a:endParaRPr lang="en-GB" b="1" baseline="30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1.6</a:t>
                      </a:r>
                      <a:endParaRPr lang="fr-CH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1.6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rgbClr val="FFFF00"/>
                          </a:solidFill>
                        </a:rPr>
                        <a:t>15?</a:t>
                      </a:r>
                    </a:p>
                    <a:p>
                      <a:r>
                        <a:rPr lang="fr-CH" b="1" dirty="0" smtClean="0">
                          <a:solidFill>
                            <a:srgbClr val="FFFF00"/>
                          </a:solidFill>
                        </a:rPr>
                        <a:t>3?</a:t>
                      </a:r>
                      <a:endParaRPr lang="en-GB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sz="1400" b="1" baseline="0" dirty="0" err="1" smtClean="0"/>
                        <a:t>channel</a:t>
                      </a:r>
                      <a:r>
                        <a:rPr lang="fr-CH" sz="1400" b="1" baseline="0" dirty="0" smtClean="0"/>
                        <a:t> </a:t>
                      </a:r>
                      <a:r>
                        <a:rPr lang="fr-CH" sz="1400" b="1" baseline="0" dirty="0" err="1" smtClean="0"/>
                        <a:t>mixing</a:t>
                      </a:r>
                      <a:r>
                        <a:rPr lang="fr-CH" sz="1400" b="1" baseline="0" dirty="0" smtClean="0"/>
                        <a:t> e/</a:t>
                      </a:r>
                      <a:r>
                        <a:rPr lang="fr-CH" sz="1400" b="1" baseline="0" dirty="0" smtClean="0">
                          <a:sym typeface="Symbol"/>
                        </a:rPr>
                        <a:t>//K, </a:t>
                      </a:r>
                      <a:r>
                        <a:rPr lang="fr-CH" sz="1400" b="1" baseline="30000" dirty="0" smtClean="0">
                          <a:sym typeface="Symbol"/>
                        </a:rPr>
                        <a:t>0</a:t>
                      </a:r>
                    </a:p>
                    <a:p>
                      <a:r>
                        <a:rPr lang="fr-CH" sz="1400" b="1" baseline="0" dirty="0" smtClean="0">
                          <a:sym typeface="Symbol"/>
                        </a:rPr>
                        <a:t>+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mom</a:t>
                      </a:r>
                      <a:r>
                        <a:rPr lang="fr-CH" sz="1400" b="1" baseline="0" dirty="0" smtClean="0">
                          <a:sym typeface="Symbol"/>
                        </a:rPr>
                        <a:t>. 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scale</a:t>
                      </a:r>
                      <a:r>
                        <a:rPr lang="fr-CH" sz="1400" b="1" baseline="0" dirty="0" smtClean="0">
                          <a:sym typeface="Symbol"/>
                        </a:rPr>
                        <a:t>, charge, angle </a:t>
                      </a:r>
                      <a:endParaRPr lang="en-GB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baseline="0" dirty="0" smtClean="0">
                          <a:solidFill>
                            <a:srgbClr val="00B050"/>
                          </a:solidFill>
                        </a:rPr>
                        <a:t>LEPEW</a:t>
                      </a:r>
                    </a:p>
                    <a:p>
                      <a:r>
                        <a:rPr lang="en-GB" sz="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hep-ex/0509008 </a:t>
                      </a:r>
                      <a:endParaRPr lang="en-GB" sz="600" baseline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 err="1" smtClean="0"/>
                        <a:t>review</a:t>
                      </a:r>
                      <a:r>
                        <a:rPr lang="fr-CH" sz="1200" dirty="0" smtClean="0"/>
                        <a:t> LEP </a:t>
                      </a:r>
                      <a:r>
                        <a:rPr lang="fr-CH" sz="1200" dirty="0" err="1" smtClean="0"/>
                        <a:t>measts</a:t>
                      </a:r>
                      <a:r>
                        <a:rPr lang="fr-CH" sz="1200" dirty="0" smtClean="0"/>
                        <a:t>,  synergies</a:t>
                      </a:r>
                      <a:r>
                        <a:rPr lang="fr-CH" sz="1200" baseline="0" dirty="0" smtClean="0"/>
                        <a:t> w. </a:t>
                      </a:r>
                      <a:r>
                        <a:rPr lang="fr-CH" sz="1200" dirty="0" smtClean="0"/>
                        <a:t> </a:t>
                      </a:r>
                      <a:r>
                        <a:rPr lang="fr-CH" sz="1200" dirty="0" err="1" smtClean="0"/>
                        <a:t>R</a:t>
                      </a:r>
                      <a:r>
                        <a:rPr lang="fr-CH" sz="1200" baseline="-25000" dirty="0" err="1" smtClean="0">
                          <a:latin typeface="Script MT Bold"/>
                        </a:rPr>
                        <a:t>l</a:t>
                      </a:r>
                      <a:r>
                        <a:rPr lang="fr-CH" sz="1200" baseline="-25000" dirty="0" smtClean="0">
                          <a:latin typeface="Script MT Bold"/>
                        </a:rPr>
                        <a:t> </a:t>
                      </a:r>
                      <a:endParaRPr lang="en-GB" sz="1200" dirty="0" smtClean="0"/>
                    </a:p>
                    <a:p>
                      <a:r>
                        <a:rPr lang="fr-CH" sz="1200" b="1" dirty="0" err="1" smtClean="0"/>
                        <a:t>constraints</a:t>
                      </a:r>
                      <a:r>
                        <a:rPr lang="fr-CH" sz="1200" b="1" dirty="0" smtClean="0"/>
                        <a:t> on e/</a:t>
                      </a:r>
                      <a:r>
                        <a:rPr lang="fr-CH" sz="1200" b="1" dirty="0" smtClean="0">
                          <a:sym typeface="Symbol"/>
                        </a:rPr>
                        <a:t>/</a:t>
                      </a:r>
                      <a:r>
                        <a:rPr lang="fr-CH" sz="1200" b="1" baseline="0" dirty="0" smtClean="0">
                          <a:sym typeface="Symbol"/>
                        </a:rPr>
                        <a:t></a:t>
                      </a:r>
                      <a:r>
                        <a:rPr lang="fr-CH" sz="1200" b="1" baseline="30000" dirty="0" smtClean="0">
                          <a:sym typeface="Symbol"/>
                        </a:rPr>
                        <a:t>0  </a:t>
                      </a:r>
                      <a:r>
                        <a:rPr lang="fr-CH" sz="1200" b="1" baseline="0" dirty="0" smtClean="0">
                          <a:sym typeface="Symbol"/>
                        </a:rPr>
                        <a:t>sep.</a:t>
                      </a:r>
                      <a:r>
                        <a:rPr lang="fr-CH" sz="1200" b="1" baseline="30000" dirty="0" smtClean="0">
                          <a:sym typeface="Symbol"/>
                        </a:rPr>
                        <a:t> </a:t>
                      </a:r>
                    </a:p>
                    <a:p>
                      <a:r>
                        <a:rPr lang="fr-CH" sz="1200" b="1" baseline="0" dirty="0" err="1" smtClean="0">
                          <a:sym typeface="Symbol"/>
                        </a:rPr>
                        <a:t>momentum</a:t>
                      </a: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scale</a:t>
                      </a: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definition</a:t>
                      </a:r>
                      <a:endParaRPr lang="en-GB" sz="1200" b="1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ym typeface="Symbol"/>
                        </a:rPr>
                        <a:t></a:t>
                      </a:r>
                      <a:r>
                        <a:rPr lang="en-GB" b="1" baseline="-25000" dirty="0" smtClean="0">
                          <a:sym typeface="Symbol"/>
                        </a:rPr>
                        <a:t> </a:t>
                      </a:r>
                      <a:r>
                        <a:rPr lang="en-GB" b="1" baseline="0" dirty="0" smtClean="0">
                          <a:sym typeface="Symbol"/>
                        </a:rPr>
                        <a:t> </a:t>
                      </a:r>
                      <a:r>
                        <a:rPr lang="en-GB" b="1" dirty="0" smtClean="0">
                          <a:sym typeface="Symbol"/>
                        </a:rPr>
                        <a:t>lifetime</a:t>
                      </a:r>
                      <a:endParaRPr lang="en-GB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fr-CH" b="1" baseline="30000" dirty="0" smtClean="0">
                          <a:solidFill>
                            <a:schemeClr val="bg1"/>
                          </a:solidFill>
                        </a:rPr>
                        <a:t>-6</a:t>
                      </a:r>
                      <a:endParaRPr lang="en-GB" b="1" baseline="30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rgbClr val="FFFF00"/>
                          </a:solidFill>
                        </a:rPr>
                        <a:t>140</a:t>
                      </a:r>
                      <a:r>
                        <a:rPr lang="fr-CH" b="1" dirty="0" smtClean="0">
                          <a:solidFill>
                            <a:srgbClr val="FFFF00"/>
                          </a:solidFill>
                        </a:rPr>
                        <a:t>?</a:t>
                      </a:r>
                      <a:endParaRPr lang="en-GB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sz="1400" b="1" baseline="0" dirty="0" smtClean="0">
                          <a:sym typeface="Symbol"/>
                        </a:rPr>
                        <a:t>impact 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parameter</a:t>
                      </a:r>
                      <a:r>
                        <a:rPr lang="fr-CH" sz="1400" b="1" baseline="0" dirty="0" smtClean="0">
                          <a:sym typeface="Symbol"/>
                        </a:rPr>
                        <a:t> 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syst</a:t>
                      </a:r>
                      <a:r>
                        <a:rPr lang="fr-CH" sz="1400" b="1" baseline="0" dirty="0" smtClean="0">
                          <a:sym typeface="Symbol"/>
                        </a:rPr>
                        <a:t> and 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correlations</a:t>
                      </a:r>
                      <a:r>
                        <a:rPr lang="fr-CH" sz="1400" b="1" baseline="0" dirty="0" smtClean="0">
                          <a:sym typeface="Symbol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 smtClean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400" b="1" dirty="0" smtClean="0">
                          <a:solidFill>
                            <a:srgbClr val="FF0000"/>
                          </a:solidFill>
                        </a:rPr>
                        <a:t>vertex</a:t>
                      </a:r>
                      <a:r>
                        <a:rPr lang="fr-CH" sz="1400" b="1" baseline="0" dirty="0" smtClean="0">
                          <a:solidFill>
                            <a:srgbClr val="FF0000"/>
                          </a:solidFill>
                        </a:rPr>
                        <a:t> detector radial </a:t>
                      </a:r>
                      <a:r>
                        <a:rPr lang="fr-CH" sz="1400" b="1" baseline="0" dirty="0" err="1" smtClean="0">
                          <a:solidFill>
                            <a:srgbClr val="FF0000"/>
                          </a:solidFill>
                        </a:rPr>
                        <a:t>alignment</a:t>
                      </a:r>
                      <a:endParaRPr lang="fr-CH" sz="14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1" baseline="0" dirty="0" smtClean="0">
                          <a:sym typeface="Symbol"/>
                        </a:rPr>
                        <a:t></a:t>
                      </a:r>
                      <a:r>
                        <a:rPr lang="fr-CH" sz="1200" b="1" baseline="-25000" dirty="0" smtClean="0">
                          <a:sym typeface="Symbol"/>
                        </a:rPr>
                        <a:t> </a:t>
                      </a:r>
                      <a:r>
                        <a:rPr lang="fr-CH" sz="1200" b="1" baseline="0" dirty="0" smtClean="0">
                          <a:sym typeface="Symbol"/>
                        </a:rPr>
                        <a:t>/</a:t>
                      </a:r>
                      <a:r>
                        <a:rPr lang="fr-CH" sz="1200" b="1" baseline="-25000" dirty="0" smtClean="0">
                          <a:sym typeface="Symbol"/>
                        </a:rPr>
                        <a:t>  </a:t>
                      </a:r>
                      <a:r>
                        <a:rPr lang="fr-CH" sz="1200" b="1" baseline="0" dirty="0" smtClean="0">
                          <a:sym typeface="Symbol"/>
                        </a:rPr>
                        <a:t>~   R/R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1" baseline="0" dirty="0" smtClean="0">
                          <a:sym typeface="Symbol"/>
                        </a:rPr>
                        <a:t>1cm x 3.10</a:t>
                      </a:r>
                      <a:r>
                        <a:rPr lang="fr-CH" sz="1200" b="1" baseline="30000" dirty="0" smtClean="0">
                          <a:sym typeface="Symbol"/>
                        </a:rPr>
                        <a:t>-6</a:t>
                      </a: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  <a:r>
                        <a:rPr lang="fr-CH" sz="1200" b="1" baseline="0" dirty="0" smtClean="0">
                          <a:sym typeface="Wingdings" panose="05000000000000000000" pitchFamily="2" charset="2"/>
                        </a:rPr>
                        <a:t>  </a:t>
                      </a:r>
                      <a:r>
                        <a:rPr lang="fr-CH" sz="1200" b="1" baseline="0" dirty="0" smtClean="0">
                          <a:sym typeface="Symbol"/>
                        </a:rPr>
                        <a:t>R =</a:t>
                      </a:r>
                      <a:r>
                        <a:rPr lang="fr-CH" sz="1200" b="1" baseline="0" dirty="0" smtClean="0">
                          <a:sym typeface="Wingdings" panose="05000000000000000000" pitchFamily="2" charset="2"/>
                        </a:rPr>
                        <a:t>0.030 microns.  </a:t>
                      </a:r>
                      <a:br>
                        <a:rPr lang="fr-CH" sz="1200" b="1" baseline="0" dirty="0" smtClean="0">
                          <a:sym typeface="Wingdings" panose="05000000000000000000" pitchFamily="2" charset="2"/>
                        </a:rPr>
                      </a:br>
                      <a:r>
                        <a:rPr lang="fr-CH" sz="1200" b="1" baseline="0" dirty="0" smtClean="0">
                          <a:sym typeface="Wingdings" panose="05000000000000000000" pitchFamily="2" charset="2"/>
                        </a:rPr>
                        <a:t>Belle </a:t>
                      </a:r>
                      <a:r>
                        <a:rPr lang="fr-CH" sz="1200" b="1" baseline="0" dirty="0" err="1" smtClean="0">
                          <a:sym typeface="Wingdings" panose="05000000000000000000" pitchFamily="2" charset="2"/>
                        </a:rPr>
                        <a:t>vtx</a:t>
                      </a:r>
                      <a:r>
                        <a:rPr lang="fr-CH" sz="1200" b="1" baseline="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fr-CH" sz="1200" b="1" baseline="0" dirty="0" err="1" smtClean="0">
                          <a:sym typeface="Wingdings" panose="05000000000000000000" pitchFamily="2" charset="2"/>
                        </a:rPr>
                        <a:t>aligned</a:t>
                      </a:r>
                      <a:r>
                        <a:rPr lang="fr-CH" sz="1200" b="1" baseline="0" dirty="0" smtClean="0">
                          <a:sym typeface="Wingdings" panose="05000000000000000000" pitchFamily="2" charset="2"/>
                        </a:rPr>
                        <a:t> to 0.25 microns </a:t>
                      </a:r>
                      <a:endParaRPr lang="fr-CH" sz="1200" b="1" baseline="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H" baseline="0" dirty="0" smtClean="0"/>
                        <a:t>mass m</a:t>
                      </a:r>
                      <a:r>
                        <a:rPr lang="fr-CH" baseline="-25000" dirty="0" smtClean="0">
                          <a:sym typeface="Symbol"/>
                        </a:rPr>
                        <a:t></a:t>
                      </a:r>
                      <a:endParaRPr lang="en-GB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 err="1" smtClean="0">
                          <a:solidFill>
                            <a:schemeClr val="bg1"/>
                          </a:solidFill>
                        </a:rPr>
                        <a:t>keV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rgbClr val="FFFF00"/>
                          </a:solidFill>
                        </a:rPr>
                        <a:t>100?</a:t>
                      </a:r>
                      <a:endParaRPr lang="en-GB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sz="1400" b="1" baseline="0" dirty="0" err="1" smtClean="0">
                          <a:sym typeface="Symbol"/>
                        </a:rPr>
                        <a:t>momentum</a:t>
                      </a:r>
                      <a:r>
                        <a:rPr lang="fr-CH" sz="1400" b="1" baseline="0" dirty="0" smtClean="0">
                          <a:sym typeface="Symbol"/>
                        </a:rPr>
                        <a:t> 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scale</a:t>
                      </a:r>
                      <a:r>
                        <a:rPr lang="fr-CH" sz="1400" b="1" baseline="0" dirty="0" smtClean="0">
                          <a:sym typeface="Symbol"/>
                        </a:rPr>
                        <a:t>, 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acollinearity</a:t>
                      </a:r>
                      <a:r>
                        <a:rPr lang="fr-CH" sz="1400" b="1" baseline="0" dirty="0" smtClean="0">
                          <a:sym typeface="Symbol"/>
                        </a:rPr>
                        <a:t> 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syst</a:t>
                      </a:r>
                      <a:r>
                        <a:rPr lang="fr-CH" sz="1400" b="1" baseline="0" dirty="0" smtClean="0">
                          <a:sym typeface="Symbol"/>
                        </a:rPr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 smtClean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1" baseline="0" dirty="0" err="1" smtClean="0">
                          <a:sym typeface="Symbol"/>
                        </a:rPr>
                        <a:t>momentum</a:t>
                      </a: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scale</a:t>
                      </a:r>
                      <a:r>
                        <a:rPr lang="fr-CH" sz="1200" b="1" baseline="0" dirty="0" smtClean="0">
                          <a:sym typeface="Symbol"/>
                        </a:rPr>
                        <a:t> and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acollinearity</a:t>
                      </a: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systematics</a:t>
                      </a:r>
                      <a:r>
                        <a:rPr lang="fr-CH" sz="1200" b="1" baseline="0" dirty="0" smtClean="0">
                          <a:sym typeface="Symbol"/>
                        </a:rPr>
                        <a:t>. </a:t>
                      </a:r>
                      <a:endParaRPr lang="en-GB" sz="1200" b="1" baseline="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35848">
                <a:tc>
                  <a:txBody>
                    <a:bodyPr/>
                    <a:lstStyle/>
                    <a:p>
                      <a:r>
                        <a:rPr lang="fr-CH" baseline="0" dirty="0" smtClean="0"/>
                        <a:t>Z</a:t>
                      </a:r>
                      <a:r>
                        <a:rPr lang="fr-CH" baseline="0" dirty="0" smtClean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CH" baseline="0" dirty="0" smtClean="0">
                          <a:sym typeface="Symbol"/>
                        </a:rPr>
                        <a:t>e, </a:t>
                      </a:r>
                      <a:endParaRPr lang="en-GB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baseline="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fr-CH" b="1" baseline="30000" dirty="0" smtClean="0">
                          <a:solidFill>
                            <a:schemeClr val="bg1"/>
                          </a:solidFill>
                        </a:rPr>
                        <a:t>-10</a:t>
                      </a:r>
                      <a:endParaRPr lang="en-GB" b="1" baseline="30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rgbClr val="FFFF00"/>
                          </a:solidFill>
                        </a:rPr>
                        <a:t>?</a:t>
                      </a:r>
                      <a:endParaRPr lang="en-GB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sz="1400" b="1" baseline="0" dirty="0" err="1" smtClean="0">
                          <a:sym typeface="Symbol"/>
                        </a:rPr>
                        <a:t>momentum</a:t>
                      </a:r>
                      <a:r>
                        <a:rPr lang="fr-CH" sz="1400" b="1" baseline="0" dirty="0" smtClean="0">
                          <a:sym typeface="Symbol"/>
                        </a:rPr>
                        <a:t> 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resolution</a:t>
                      </a:r>
                      <a:r>
                        <a:rPr lang="fr-CH" sz="1400" b="1" baseline="0" dirty="0" smtClean="0">
                          <a:sym typeface="Symbol"/>
                        </a:rPr>
                        <a:t> </a:t>
                      </a:r>
                      <a:br>
                        <a:rPr lang="fr-CH" sz="1400" b="1" baseline="0" dirty="0" smtClean="0">
                          <a:sym typeface="Symbol"/>
                        </a:rPr>
                      </a:br>
                      <a:r>
                        <a:rPr lang="fr-CH" sz="1400" b="1" baseline="0" dirty="0" smtClean="0">
                          <a:sym typeface="Symbol"/>
                        </a:rPr>
                        <a:t>ECM 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energy</a:t>
                      </a:r>
                      <a:r>
                        <a:rPr lang="fr-CH" sz="1400" b="1" baseline="0" dirty="0" smtClean="0">
                          <a:sym typeface="Symbol"/>
                        </a:rPr>
                        <a:t> spread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 smtClean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1" dirty="0" err="1" smtClean="0"/>
                        <a:t>ideally</a:t>
                      </a:r>
                      <a:r>
                        <a:rPr lang="fr-CH" sz="1200" b="1" dirty="0" smtClean="0"/>
                        <a:t> </a:t>
                      </a:r>
                      <a:r>
                        <a:rPr lang="fr-CH" sz="1200" b="1" dirty="0" err="1" smtClean="0"/>
                        <a:t>want</a:t>
                      </a:r>
                      <a:r>
                        <a:rPr lang="fr-CH" sz="1200" b="1" dirty="0" smtClean="0"/>
                        <a:t> </a:t>
                      </a:r>
                      <a:r>
                        <a:rPr lang="fr-CH" sz="1200" b="1" dirty="0" err="1" smtClean="0"/>
                        <a:t>momentum</a:t>
                      </a:r>
                      <a:r>
                        <a:rPr lang="fr-CH" sz="1200" b="1" dirty="0" smtClean="0"/>
                        <a:t> </a:t>
                      </a:r>
                      <a:r>
                        <a:rPr lang="fr-CH" sz="1200" b="1" dirty="0" err="1" smtClean="0"/>
                        <a:t>resolution</a:t>
                      </a:r>
                      <a:r>
                        <a:rPr lang="fr-CH" sz="1200" b="1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1" dirty="0" err="1" smtClean="0"/>
                        <a:t>less</a:t>
                      </a:r>
                      <a:r>
                        <a:rPr lang="fr-CH" sz="1200" b="1" baseline="0" dirty="0" smtClean="0"/>
                        <a:t> </a:t>
                      </a:r>
                      <a:r>
                        <a:rPr lang="fr-CH" sz="1200" b="1" baseline="0" dirty="0" err="1" smtClean="0"/>
                        <a:t>than</a:t>
                      </a:r>
                      <a:r>
                        <a:rPr lang="fr-CH" sz="1200" b="1" baseline="0" dirty="0" smtClean="0"/>
                        <a:t> </a:t>
                      </a:r>
                      <a:r>
                        <a:rPr lang="fr-CH" sz="1200" b="1" dirty="0" smtClean="0"/>
                        <a:t> 0.5 ECM spread=</a:t>
                      </a:r>
                      <a:r>
                        <a:rPr lang="fr-CH" sz="1200" b="1" baseline="0" dirty="0" smtClean="0"/>
                        <a:t> 0.5 10</a:t>
                      </a:r>
                      <a:r>
                        <a:rPr lang="fr-CH" sz="1200" b="1" baseline="30000" dirty="0" smtClean="0"/>
                        <a:t>-3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1" baseline="0" dirty="0" smtClean="0"/>
                        <a:t>for 45 </a:t>
                      </a:r>
                      <a:r>
                        <a:rPr lang="fr-CH" sz="1200" b="1" baseline="0" dirty="0" err="1" smtClean="0"/>
                        <a:t>GeV</a:t>
                      </a:r>
                      <a:r>
                        <a:rPr lang="fr-CH" sz="1200" b="1" baseline="0" dirty="0" smtClean="0"/>
                        <a:t> </a:t>
                      </a:r>
                      <a:r>
                        <a:rPr lang="fr-CH" sz="1200" b="1" baseline="0" dirty="0" err="1" smtClean="0"/>
                        <a:t>particle</a:t>
                      </a:r>
                      <a:r>
                        <a:rPr lang="fr-CH" sz="1200" b="1" baseline="0" dirty="0" smtClean="0"/>
                        <a:t>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4715" y="4225652"/>
            <a:ext cx="909120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b="1" dirty="0" smtClean="0"/>
              <a:t>comment: </a:t>
            </a:r>
            <a:r>
              <a:rPr lang="fr-CH" dirty="0" err="1" smtClean="0"/>
              <a:t>taus</a:t>
            </a:r>
            <a:r>
              <a:rPr lang="fr-CH" dirty="0" smtClean="0"/>
              <a:t> at FCC-</a:t>
            </a:r>
            <a:r>
              <a:rPr lang="fr-CH" dirty="0" err="1" smtClean="0"/>
              <a:t>ee</a:t>
            </a:r>
            <a:r>
              <a:rPr lang="fr-CH" dirty="0" smtClean="0"/>
              <a:t> </a:t>
            </a:r>
            <a:r>
              <a:rPr lang="fr-CH" dirty="0" err="1" smtClean="0"/>
              <a:t>investigate</a:t>
            </a:r>
            <a:r>
              <a:rPr lang="fr-CH" dirty="0" smtClean="0"/>
              <a:t> the </a:t>
            </a:r>
            <a:r>
              <a:rPr lang="fr-CH" dirty="0" err="1" smtClean="0"/>
              <a:t>charged</a:t>
            </a:r>
            <a:r>
              <a:rPr lang="fr-CH" dirty="0" smtClean="0"/>
              <a:t> </a:t>
            </a:r>
            <a:r>
              <a:rPr lang="fr-CH" dirty="0" err="1" smtClean="0"/>
              <a:t>current</a:t>
            </a:r>
            <a:r>
              <a:rPr lang="fr-CH" dirty="0" smtClean="0"/>
              <a:t> in </a:t>
            </a:r>
            <a:r>
              <a:rPr lang="fr-CH" dirty="0" err="1" smtClean="0"/>
              <a:t>similar</a:t>
            </a:r>
            <a:r>
              <a:rPr lang="fr-CH" dirty="0" smtClean="0"/>
              <a:t> </a:t>
            </a:r>
            <a:r>
              <a:rPr lang="fr-CH" dirty="0" err="1" smtClean="0"/>
              <a:t>way</a:t>
            </a:r>
            <a:r>
              <a:rPr lang="fr-CH" dirty="0" smtClean="0"/>
              <a:t> as muons at PSI, </a:t>
            </a:r>
          </a:p>
          <a:p>
            <a:r>
              <a:rPr lang="fr-CH" dirty="0" smtClean="0"/>
              <a:t>not </a:t>
            </a:r>
            <a:r>
              <a:rPr lang="fr-CH" dirty="0" err="1" smtClean="0"/>
              <a:t>quite</a:t>
            </a:r>
            <a:r>
              <a:rPr lang="fr-CH" dirty="0" smtClean="0"/>
              <a:t> as </a:t>
            </a:r>
            <a:r>
              <a:rPr lang="fr-CH" dirty="0" err="1" smtClean="0"/>
              <a:t>precise</a:t>
            </a:r>
            <a:r>
              <a:rPr lang="fr-CH" dirty="0" smtClean="0"/>
              <a:t> but more </a:t>
            </a:r>
            <a:r>
              <a:rPr lang="fr-CH" dirty="0" err="1" smtClean="0"/>
              <a:t>varied</a:t>
            </a:r>
            <a:r>
              <a:rPr lang="fr-CH" dirty="0" smtClean="0"/>
              <a:t>; </a:t>
            </a:r>
            <a:r>
              <a:rPr lang="fr-CH" dirty="0" err="1" smtClean="0"/>
              <a:t>most</a:t>
            </a:r>
            <a:r>
              <a:rPr lang="fr-CH" dirty="0" smtClean="0"/>
              <a:t> </a:t>
            </a:r>
            <a:r>
              <a:rPr lang="fr-CH" dirty="0" smtClean="0"/>
              <a:t>sensitive</a:t>
            </a:r>
            <a:r>
              <a:rPr lang="fr-CH" dirty="0" smtClean="0"/>
              <a:t> </a:t>
            </a:r>
            <a:r>
              <a:rPr lang="fr-CH" dirty="0" smtClean="0"/>
              <a:t>lepton </a:t>
            </a:r>
            <a:r>
              <a:rPr lang="fr-CH" dirty="0" err="1" smtClean="0"/>
              <a:t>flavour</a:t>
            </a:r>
            <a:r>
              <a:rPr lang="fr-CH" dirty="0" smtClean="0"/>
              <a:t> violation in </a:t>
            </a:r>
            <a:r>
              <a:rPr lang="fr-CH" dirty="0" err="1" smtClean="0"/>
              <a:t>sight</a:t>
            </a:r>
            <a:r>
              <a:rPr lang="fr-CH" dirty="0" smtClean="0"/>
              <a:t>. </a:t>
            </a:r>
          </a:p>
          <a:p>
            <a:r>
              <a:rPr lang="fr-CH" dirty="0" smtClean="0"/>
              <a:t>Much to gain </a:t>
            </a:r>
            <a:r>
              <a:rPr lang="fr-CH" dirty="0" err="1" smtClean="0"/>
              <a:t>from</a:t>
            </a:r>
            <a:r>
              <a:rPr lang="fr-CH" dirty="0" smtClean="0"/>
              <a:t> </a:t>
            </a:r>
            <a:r>
              <a:rPr lang="fr-CH" b="1" dirty="0" err="1" smtClean="0"/>
              <a:t>highly</a:t>
            </a:r>
            <a:r>
              <a:rPr lang="fr-CH" b="1" dirty="0" smtClean="0"/>
              <a:t> </a:t>
            </a:r>
            <a:r>
              <a:rPr lang="fr-CH" b="1" dirty="0" err="1" smtClean="0"/>
              <a:t>segmented</a:t>
            </a:r>
            <a:r>
              <a:rPr lang="fr-CH" b="1" dirty="0" smtClean="0"/>
              <a:t> e/</a:t>
            </a:r>
            <a:r>
              <a:rPr lang="fr-CH" b="1" dirty="0" smtClean="0">
                <a:sym typeface="Symbol"/>
              </a:rPr>
              <a:t>/</a:t>
            </a:r>
            <a:r>
              <a:rPr lang="fr-CH" b="1" baseline="0" dirty="0" smtClean="0">
                <a:sym typeface="Symbol"/>
              </a:rPr>
              <a:t></a:t>
            </a:r>
            <a:r>
              <a:rPr lang="fr-CH" b="1" baseline="30000" dirty="0" smtClean="0">
                <a:sym typeface="Symbol"/>
              </a:rPr>
              <a:t>0   </a:t>
            </a:r>
            <a:r>
              <a:rPr lang="fr-CH" b="1" dirty="0" err="1" smtClean="0">
                <a:sym typeface="Symbol"/>
              </a:rPr>
              <a:t>calorimeter</a:t>
            </a:r>
            <a:r>
              <a:rPr lang="fr-CH" b="1" dirty="0" smtClean="0">
                <a:sym typeface="Symbol"/>
              </a:rPr>
              <a:t> and vertex detector, to </a:t>
            </a:r>
            <a:r>
              <a:rPr lang="fr-CH" b="1" dirty="0" err="1" smtClean="0">
                <a:sym typeface="Symbol"/>
              </a:rPr>
              <a:t>be</a:t>
            </a:r>
            <a:r>
              <a:rPr lang="fr-CH" b="1" dirty="0" smtClean="0">
                <a:sym typeface="Symbol"/>
              </a:rPr>
              <a:t> </a:t>
            </a:r>
            <a:r>
              <a:rPr lang="fr-CH" b="1" dirty="0" err="1" smtClean="0">
                <a:sym typeface="Symbol"/>
              </a:rPr>
              <a:t>quantified</a:t>
            </a:r>
            <a:endParaRPr lang="fr-CH" b="1" dirty="0" smtClean="0">
              <a:sym typeface="Symbol"/>
            </a:endParaRPr>
          </a:p>
          <a:p>
            <a:r>
              <a:rPr lang="fr-CH" b="1" dirty="0" smtClean="0">
                <a:sym typeface="Symbol"/>
              </a:rPr>
              <a:t>Exact </a:t>
            </a:r>
            <a:r>
              <a:rPr lang="fr-CH" b="1" dirty="0" err="1" smtClean="0">
                <a:sym typeface="Symbol"/>
              </a:rPr>
              <a:t>needs</a:t>
            </a:r>
            <a:r>
              <a:rPr lang="fr-CH" b="1" dirty="0" smtClean="0">
                <a:sym typeface="Symbol"/>
              </a:rPr>
              <a:t> for </a:t>
            </a:r>
            <a:r>
              <a:rPr lang="fr-CH" b="1" baseline="0" dirty="0" smtClean="0">
                <a:sym typeface="Symbol"/>
              </a:rPr>
              <a:t>/K </a:t>
            </a:r>
            <a:r>
              <a:rPr lang="fr-CH" b="1" baseline="0" dirty="0" err="1" smtClean="0">
                <a:sym typeface="Symbol"/>
              </a:rPr>
              <a:t>is</a:t>
            </a:r>
            <a:r>
              <a:rPr lang="fr-CH" b="1" baseline="0" dirty="0" smtClean="0">
                <a:sym typeface="Symbol"/>
              </a:rPr>
              <a:t> </a:t>
            </a:r>
            <a:r>
              <a:rPr lang="fr-CH" b="1" baseline="0" dirty="0" err="1" smtClean="0">
                <a:sym typeface="Symbol"/>
              </a:rPr>
              <a:t>unclear</a:t>
            </a:r>
            <a:r>
              <a:rPr lang="fr-CH" b="1" dirty="0" smtClean="0">
                <a:sym typeface="Symbol"/>
              </a:rPr>
              <a:t> </a:t>
            </a:r>
            <a:r>
              <a:rPr lang="fr-CH" b="1" dirty="0" smtClean="0">
                <a:sym typeface="Symbol"/>
              </a:rPr>
              <a:t>(</a:t>
            </a:r>
            <a:r>
              <a:rPr lang="fr-CH" b="1" dirty="0" err="1" smtClean="0">
                <a:sym typeface="Symbol"/>
              </a:rPr>
              <a:t>evt</a:t>
            </a:r>
            <a:r>
              <a:rPr lang="fr-CH" b="1" dirty="0" smtClean="0">
                <a:sym typeface="Symbol"/>
              </a:rPr>
              <a:t> by </a:t>
            </a:r>
            <a:r>
              <a:rPr lang="fr-CH" b="1" dirty="0" err="1" smtClean="0">
                <a:sym typeface="Symbol"/>
              </a:rPr>
              <a:t>evt</a:t>
            </a:r>
            <a:r>
              <a:rPr lang="fr-CH" b="1" dirty="0" smtClean="0">
                <a:sym typeface="Symbol"/>
              </a:rPr>
              <a:t> or </a:t>
            </a:r>
            <a:r>
              <a:rPr lang="fr-CH" b="1" dirty="0" err="1" smtClean="0">
                <a:sym typeface="Symbol"/>
              </a:rPr>
              <a:t>statistical</a:t>
            </a:r>
            <a:r>
              <a:rPr lang="fr-CH" b="1" dirty="0" smtClean="0">
                <a:sym typeface="Symbol"/>
              </a:rPr>
              <a:t>?)</a:t>
            </a:r>
          </a:p>
          <a:p>
            <a:r>
              <a:rPr lang="fr-CH" b="1" dirty="0" err="1" smtClean="0">
                <a:sym typeface="Symbol"/>
              </a:rPr>
              <a:t>Systematic</a:t>
            </a:r>
            <a:r>
              <a:rPr lang="fr-CH" b="1" dirty="0" smtClean="0">
                <a:sym typeface="Symbol"/>
              </a:rPr>
              <a:t> (and </a:t>
            </a:r>
            <a:r>
              <a:rPr lang="fr-CH" b="1" dirty="0" err="1" smtClean="0">
                <a:sym typeface="Symbol"/>
              </a:rPr>
              <a:t>even</a:t>
            </a:r>
            <a:r>
              <a:rPr lang="fr-CH" b="1" dirty="0" smtClean="0">
                <a:sym typeface="Symbol"/>
              </a:rPr>
              <a:t> </a:t>
            </a:r>
            <a:r>
              <a:rPr lang="fr-CH" b="1" dirty="0" err="1" smtClean="0">
                <a:sym typeface="Symbol"/>
              </a:rPr>
              <a:t>some</a:t>
            </a:r>
            <a:r>
              <a:rPr lang="fr-CH" b="1" dirty="0" smtClean="0">
                <a:sym typeface="Symbol"/>
              </a:rPr>
              <a:t> stat.) </a:t>
            </a:r>
            <a:r>
              <a:rPr lang="fr-CH" b="1" dirty="0" err="1" smtClean="0">
                <a:sym typeface="Symbol"/>
              </a:rPr>
              <a:t>errors</a:t>
            </a:r>
            <a:r>
              <a:rPr lang="fr-CH" b="1" dirty="0" smtClean="0">
                <a:sym typeface="Symbol"/>
              </a:rPr>
              <a:t> are </a:t>
            </a:r>
            <a:r>
              <a:rPr lang="fr-CH" b="1" dirty="0" err="1" smtClean="0">
                <a:sym typeface="Symbol"/>
              </a:rPr>
              <a:t>unknown</a:t>
            </a:r>
            <a:r>
              <a:rPr lang="fr-CH" b="1" dirty="0" smtClean="0">
                <a:sym typeface="Symbol"/>
              </a:rPr>
              <a:t> at </a:t>
            </a:r>
            <a:r>
              <a:rPr lang="fr-CH" b="1" dirty="0" err="1" smtClean="0">
                <a:sym typeface="Symbol"/>
              </a:rPr>
              <a:t>this</a:t>
            </a:r>
            <a:r>
              <a:rPr lang="fr-CH" b="1" dirty="0" smtClean="0">
                <a:sym typeface="Symbol"/>
              </a:rPr>
              <a:t> point.</a:t>
            </a:r>
            <a:endParaRPr lang="fr-CH" dirty="0" smtClean="0"/>
          </a:p>
        </p:txBody>
      </p:sp>
    </p:spTree>
    <p:extLst>
      <p:ext uri="{BB962C8B-B14F-4D97-AF65-F5344CB8AC3E}">
        <p14:creationId xmlns:p14="http://schemas.microsoft.com/office/powerpoint/2010/main" val="912659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174952"/>
              </p:ext>
            </p:extLst>
          </p:nvPr>
        </p:nvGraphicFramePr>
        <p:xfrm>
          <a:off x="35750" y="1277084"/>
          <a:ext cx="90725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7858"/>
                <a:gridCol w="755830"/>
                <a:gridCol w="576064"/>
                <a:gridCol w="792088"/>
                <a:gridCol w="2268506"/>
                <a:gridCol w="899846"/>
                <a:gridCol w="1638246"/>
                <a:gridCol w="1134062"/>
              </a:tblGrid>
              <a:tr h="370840">
                <a:tc>
                  <a:txBody>
                    <a:bodyPr/>
                    <a:lstStyle/>
                    <a:p>
                      <a:r>
                        <a:rPr lang="fr-CH" dirty="0" smtClean="0"/>
                        <a:t>QTY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smtClean="0"/>
                        <a:t>unit</a:t>
                      </a:r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dirty="0" smtClean="0"/>
                        <a:t>stat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dirty="0" err="1" smtClean="0"/>
                        <a:t>syst</a:t>
                      </a:r>
                      <a:r>
                        <a:rPr lang="fr-CH" dirty="0" smtClean="0"/>
                        <a:t>?</a:t>
                      </a:r>
                      <a:endParaRPr lang="en-GB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aseline="-25000" dirty="0" err="1" smtClean="0"/>
                        <a:t>origin</a:t>
                      </a:r>
                      <a:endParaRPr lang="en-GB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baseline="0" dirty="0" err="1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ref</a:t>
                      </a:r>
                      <a:endParaRPr lang="en-GB" sz="1400" baseline="0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2000" dirty="0" smtClean="0"/>
                        <a:t>to do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err="1" smtClean="0"/>
                        <a:t>ready</a:t>
                      </a:r>
                      <a:r>
                        <a:rPr lang="fr-CH" sz="1600" dirty="0" smtClean="0"/>
                        <a:t>?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CH" sz="1400" baseline="0" dirty="0" smtClean="0"/>
                        <a:t>R</a:t>
                      </a:r>
                      <a:r>
                        <a:rPr lang="fr-CH" sz="1400" baseline="-25000" dirty="0" smtClean="0"/>
                        <a:t>b</a:t>
                      </a:r>
                    </a:p>
                    <a:p>
                      <a:pPr algn="r"/>
                      <a:r>
                        <a:rPr lang="fr-CH" sz="1400" baseline="0" dirty="0" err="1" smtClean="0"/>
                        <a:t>R</a:t>
                      </a:r>
                      <a:r>
                        <a:rPr lang="fr-CH" sz="1400" baseline="-25000" dirty="0" err="1" smtClean="0"/>
                        <a:t>c</a:t>
                      </a:r>
                      <a:endParaRPr lang="en-GB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fr-CH" b="1" baseline="30000" dirty="0" smtClean="0">
                          <a:solidFill>
                            <a:schemeClr val="bg1"/>
                          </a:solidFill>
                        </a:rPr>
                        <a:t>-6</a:t>
                      </a:r>
                    </a:p>
                    <a:p>
                      <a:r>
                        <a:rPr lang="fr-CH" b="1" baseline="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fr-CH" b="1" baseline="30000" dirty="0" smtClean="0">
                          <a:solidFill>
                            <a:schemeClr val="bg1"/>
                          </a:solidFill>
                        </a:rPr>
                        <a:t>-6</a:t>
                      </a:r>
                      <a:endParaRPr lang="en-GB" b="1" baseline="30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1.5</a:t>
                      </a:r>
                    </a:p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rgbClr val="FFFF00"/>
                          </a:solidFill>
                        </a:rPr>
                        <a:t>300?</a:t>
                      </a:r>
                    </a:p>
                    <a:p>
                      <a:r>
                        <a:rPr lang="fr-CH" b="1" dirty="0" smtClean="0">
                          <a:solidFill>
                            <a:srgbClr val="FFFF00"/>
                          </a:solidFill>
                        </a:rPr>
                        <a:t>??</a:t>
                      </a:r>
                      <a:endParaRPr lang="en-GB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sz="1400" b="1" baseline="0" dirty="0" err="1" smtClean="0">
                          <a:sym typeface="Symbol"/>
                        </a:rPr>
                        <a:t>hemisphere</a:t>
                      </a:r>
                      <a:r>
                        <a:rPr lang="fr-CH" sz="1400" b="1" baseline="0" dirty="0" smtClean="0">
                          <a:sym typeface="Symbol"/>
                        </a:rPr>
                        <a:t> 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correlations</a:t>
                      </a:r>
                      <a:r>
                        <a:rPr lang="fr-CH" sz="1400" b="1" baseline="0" dirty="0" smtClean="0">
                          <a:sym typeface="Symbol"/>
                        </a:rPr>
                        <a:t>, </a:t>
                      </a:r>
                      <a:br>
                        <a:rPr lang="fr-CH" sz="1400" b="1" baseline="0" dirty="0" smtClean="0">
                          <a:sym typeface="Symbol"/>
                        </a:rPr>
                      </a:br>
                      <a:r>
                        <a:rPr lang="fr-CH" sz="1400" b="1" baseline="0" dirty="0" smtClean="0">
                          <a:sym typeface="Symbol"/>
                        </a:rPr>
                        <a:t>(</a:t>
                      </a:r>
                      <a:r>
                        <a:rPr lang="fr-CH" sz="1400" b="1" baseline="0" dirty="0" err="1" smtClean="0">
                          <a:sym typeface="Symbol"/>
                        </a:rPr>
                        <a:t>admittedly</a:t>
                      </a:r>
                      <a:r>
                        <a:rPr lang="fr-CH" sz="1400" b="1" baseline="0" dirty="0" smtClean="0">
                          <a:sym typeface="Symbol"/>
                        </a:rPr>
                        <a:t> conservative)</a:t>
                      </a:r>
                      <a:endParaRPr lang="fr-CH" sz="1400" b="1" baseline="30000" dirty="0" smtClean="0">
                        <a:sym typeface="Symbo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400" baseline="0" dirty="0" smtClean="0">
                          <a:solidFill>
                            <a:srgbClr val="00B050"/>
                          </a:solidFill>
                        </a:rPr>
                        <a:t>LEPEW</a:t>
                      </a:r>
                      <a:br>
                        <a:rPr lang="fr-CH" sz="1400" baseline="0" dirty="0" smtClean="0">
                          <a:solidFill>
                            <a:srgbClr val="00B050"/>
                          </a:solidFill>
                        </a:rPr>
                      </a:br>
                      <a:r>
                        <a:rPr lang="fr-CH" sz="1400" baseline="0" dirty="0" smtClean="0">
                          <a:solidFill>
                            <a:srgbClr val="00B050"/>
                          </a:solidFill>
                        </a:rPr>
                        <a:t>SLD </a:t>
                      </a:r>
                      <a:endParaRPr lang="en-GB" sz="1400" baseline="0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="1" baseline="0" dirty="0" err="1" smtClean="0">
                          <a:sym typeface="Symbol"/>
                        </a:rPr>
                        <a:t>need</a:t>
                      </a: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calculation</a:t>
                      </a:r>
                      <a:r>
                        <a:rPr lang="fr-CH" sz="1200" b="1" baseline="0" dirty="0" smtClean="0">
                          <a:sym typeface="Symbol"/>
                        </a:rPr>
                        <a:t> of b-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tagging</a:t>
                      </a: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efficiency</a:t>
                      </a:r>
                      <a:r>
                        <a:rPr lang="fr-CH" sz="1200" b="1" baseline="0" dirty="0" smtClean="0">
                          <a:sym typeface="Symbol"/>
                        </a:rPr>
                        <a:t> and of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correlations</a:t>
                      </a:r>
                      <a:r>
                        <a:rPr lang="fr-CH" sz="1200" b="1" baseline="0" dirty="0" smtClean="0">
                          <a:sym typeface="Symbol"/>
                        </a:rPr>
                        <a:t> at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small</a:t>
                      </a:r>
                      <a:r>
                        <a:rPr lang="fr-CH" sz="1200" b="1" baseline="0" dirty="0" smtClean="0">
                          <a:sym typeface="Symbol"/>
                        </a:rPr>
                        <a:t> </a:t>
                      </a:r>
                      <a:r>
                        <a:rPr lang="fr-CH" sz="1200" b="1" baseline="0" dirty="0" err="1" smtClean="0">
                          <a:sym typeface="Symbol"/>
                        </a:rPr>
                        <a:t>inefficiency</a:t>
                      </a:r>
                      <a:endParaRPr lang="fr-CH" sz="1200" b="1" baseline="0" dirty="0" smtClean="0">
                        <a:sym typeface="Symbo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CH" sz="1600" baseline="0" dirty="0" err="1" smtClean="0">
                          <a:sym typeface="Symbol"/>
                        </a:rPr>
                        <a:t>A</a:t>
                      </a:r>
                      <a:r>
                        <a:rPr lang="fr-CH" sz="1600" baseline="-25000" dirty="0" err="1" smtClean="0">
                          <a:sym typeface="Symbol"/>
                        </a:rPr>
                        <a:t>FB</a:t>
                      </a:r>
                      <a:r>
                        <a:rPr lang="fr-CH" sz="1600" baseline="30000" dirty="0" err="1" smtClean="0">
                          <a:sym typeface="Symbol"/>
                        </a:rPr>
                        <a:t>b</a:t>
                      </a:r>
                      <a:r>
                        <a:rPr lang="fr-CH" sz="1600" baseline="-25000" dirty="0" smtClean="0">
                          <a:sym typeface="Symbol"/>
                        </a:rPr>
                        <a:t/>
                      </a:r>
                      <a:br>
                        <a:rPr lang="fr-CH" sz="1600" baseline="-25000" dirty="0" smtClean="0">
                          <a:sym typeface="Symbol"/>
                        </a:rPr>
                      </a:br>
                      <a:r>
                        <a:rPr lang="fr-CH" sz="1600" dirty="0" err="1" smtClean="0">
                          <a:sym typeface="Symbol"/>
                        </a:rPr>
                        <a:t>A</a:t>
                      </a:r>
                      <a:r>
                        <a:rPr lang="fr-CH" sz="1600" baseline="-25000" dirty="0" err="1" smtClean="0">
                          <a:sym typeface="Symbol"/>
                        </a:rPr>
                        <a:t>FB</a:t>
                      </a:r>
                      <a:r>
                        <a:rPr lang="fr-CH" sz="1600" dirty="0" err="1" smtClean="0">
                          <a:sym typeface="Symbol"/>
                        </a:rPr>
                        <a:t>c</a:t>
                      </a:r>
                      <a:endParaRPr lang="en-GB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fr-CH" b="1" baseline="30000" dirty="0" smtClean="0">
                          <a:solidFill>
                            <a:schemeClr val="bg1"/>
                          </a:solidFill>
                        </a:rPr>
                        <a:t>-6</a:t>
                      </a:r>
                    </a:p>
                    <a:p>
                      <a:r>
                        <a:rPr lang="fr-CH" b="1" baseline="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fr-CH" b="1" baseline="30000" dirty="0" smtClean="0">
                          <a:solidFill>
                            <a:schemeClr val="bg1"/>
                          </a:solidFill>
                        </a:rPr>
                        <a:t>-6</a:t>
                      </a:r>
                      <a:endParaRPr lang="en-GB" b="1" baseline="30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fr-CH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fr-CH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b="1" dirty="0" smtClean="0">
                          <a:solidFill>
                            <a:srgbClr val="FFFF00"/>
                          </a:solidFill>
                        </a:rPr>
                        <a:t>300?</a:t>
                      </a:r>
                      <a:endParaRPr lang="fr-CH" b="1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fr-CH" b="1" dirty="0" smtClean="0">
                          <a:solidFill>
                            <a:srgbClr val="FFFF00"/>
                          </a:solidFill>
                        </a:rPr>
                        <a:t>200?</a:t>
                      </a:r>
                      <a:endParaRPr lang="en-GB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sz="1400" b="1" baseline="0" dirty="0" smtClean="0"/>
                        <a:t>QCD </a:t>
                      </a:r>
                      <a:r>
                        <a:rPr lang="fr-CH" sz="1400" b="1" baseline="0" dirty="0" err="1" smtClean="0"/>
                        <a:t>effects</a:t>
                      </a:r>
                      <a:r>
                        <a:rPr lang="fr-CH" sz="1400" b="1" baseline="0" dirty="0" smtClean="0"/>
                        <a:t> on </a:t>
                      </a:r>
                      <a:r>
                        <a:rPr lang="fr-CH" sz="1400" b="1" baseline="0" dirty="0" err="1" smtClean="0"/>
                        <a:t>angular</a:t>
                      </a:r>
                      <a:r>
                        <a:rPr lang="fr-CH" sz="1400" b="1" baseline="0" dirty="0" smtClean="0"/>
                        <a:t> </a:t>
                      </a:r>
                      <a:r>
                        <a:rPr lang="fr-CH" sz="1400" b="1" baseline="0" dirty="0" err="1" smtClean="0"/>
                        <a:t>dist</a:t>
                      </a:r>
                      <a:r>
                        <a:rPr lang="fr-CH" sz="1400" b="1" baseline="0" dirty="0" smtClean="0"/>
                        <a:t>.</a:t>
                      </a:r>
                      <a:endParaRPr lang="en-GB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400" baseline="0" dirty="0" smtClean="0">
                          <a:solidFill>
                            <a:srgbClr val="00B050"/>
                          </a:solidFill>
                        </a:rPr>
                        <a:t>LEPEW</a:t>
                      </a:r>
                      <a:br>
                        <a:rPr lang="fr-CH" sz="1400" baseline="0" dirty="0" smtClean="0">
                          <a:solidFill>
                            <a:srgbClr val="00B050"/>
                          </a:solidFill>
                        </a:rPr>
                      </a:br>
                      <a:r>
                        <a:rPr lang="fr-CH" sz="1400" baseline="0" dirty="0" smtClean="0">
                          <a:solidFill>
                            <a:srgbClr val="00B050"/>
                          </a:solidFill>
                        </a:rPr>
                        <a:t>SLD</a:t>
                      </a:r>
                      <a:endParaRPr lang="en-GB" sz="1400" baseline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 smtClean="0"/>
                        <a:t>LEP </a:t>
                      </a:r>
                      <a:r>
                        <a:rPr lang="fr-CH" sz="1200" dirty="0" err="1" smtClean="0"/>
                        <a:t>DAFBb</a:t>
                      </a:r>
                      <a:r>
                        <a:rPr lang="fr-CH" sz="1200" dirty="0" smtClean="0"/>
                        <a:t> = 0.00165</a:t>
                      </a:r>
                      <a:r>
                        <a:rPr lang="fr-CH" sz="1200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baseline="0" dirty="0" smtClean="0"/>
                        <a:t>(b-</a:t>
                      </a:r>
                      <a:r>
                        <a:rPr lang="fr-CH" sz="1200" baseline="0" dirty="0" err="1" smtClean="0"/>
                        <a:t>tagging</a:t>
                      </a:r>
                      <a:r>
                        <a:rPr lang="fr-CH" sz="1200" baseline="0" dirty="0" smtClean="0"/>
                        <a:t> x </a:t>
                      </a:r>
                      <a:r>
                        <a:rPr lang="fr-CH" sz="1200" baseline="0" dirty="0" err="1" smtClean="0"/>
                        <a:t>charge_eff</a:t>
                      </a:r>
                      <a:r>
                        <a:rPr lang="fr-CH" sz="1200" baseline="0" dirty="0" smtClean="0">
                          <a:sym typeface="Symbol"/>
                        </a:rPr>
                        <a:t>=</a:t>
                      </a:r>
                      <a:r>
                        <a:rPr lang="fr-CH" sz="1200" baseline="0" dirty="0" smtClean="0"/>
                        <a:t>0.12) </a:t>
                      </a:r>
                      <a:endParaRPr lang="fr-CH" sz="105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050" b="0" baseline="0" dirty="0" smtClean="0"/>
                        <a:t>FCC-</a:t>
                      </a:r>
                      <a:r>
                        <a:rPr lang="fr-CH" sz="1050" b="0" baseline="0" dirty="0" err="1" smtClean="0"/>
                        <a:t>ee</a:t>
                      </a:r>
                      <a:r>
                        <a:rPr lang="fr-CH" sz="1050" b="0" baseline="0" dirty="0" smtClean="0"/>
                        <a:t> stat: 0.0015/500 *(</a:t>
                      </a:r>
                      <a:r>
                        <a:rPr lang="fr-CH" sz="1050" b="0" baseline="0" dirty="0" smtClean="0">
                          <a:sym typeface="Symbol"/>
                        </a:rPr>
                        <a:t></a:t>
                      </a:r>
                      <a:r>
                        <a:rPr lang="fr-CH" sz="1050" b="0" baseline="-25000" dirty="0" smtClean="0">
                          <a:sym typeface="Symbol"/>
                        </a:rPr>
                        <a:t>LEP</a:t>
                      </a:r>
                      <a:r>
                        <a:rPr lang="fr-CH" sz="1050" b="0" baseline="0" dirty="0" smtClean="0">
                          <a:sym typeface="Symbol"/>
                        </a:rPr>
                        <a:t>)/</a:t>
                      </a:r>
                      <a:r>
                        <a:rPr lang="fr-CH" sz="1050" b="0" baseline="0" dirty="0" smtClean="0"/>
                        <a:t>(</a:t>
                      </a:r>
                      <a:r>
                        <a:rPr lang="fr-CH" sz="1050" b="0" baseline="0" dirty="0" smtClean="0">
                          <a:sym typeface="Symbol"/>
                        </a:rPr>
                        <a:t></a:t>
                      </a:r>
                      <a:r>
                        <a:rPr lang="fr-CH" sz="1050" b="0" baseline="-25000" dirty="0" smtClean="0">
                          <a:sym typeface="Symbol"/>
                        </a:rPr>
                        <a:t>FCC</a:t>
                      </a:r>
                      <a:r>
                        <a:rPr lang="fr-CH" sz="1050" b="0" baseline="0" dirty="0" smtClean="0">
                          <a:sym typeface="Symbol"/>
                        </a:rPr>
                        <a:t>)  3.10</a:t>
                      </a:r>
                      <a:r>
                        <a:rPr lang="fr-CH" sz="1050" b="0" baseline="30000" dirty="0" smtClean="0">
                          <a:sym typeface="Symbol"/>
                        </a:rPr>
                        <a:t>-6</a:t>
                      </a:r>
                      <a:r>
                        <a:rPr lang="fr-CH" sz="1050" b="1" baseline="0" dirty="0" smtClean="0"/>
                        <a:t> </a:t>
                      </a:r>
                      <a:r>
                        <a:rPr lang="fr-CH" sz="1200" b="1" baseline="0" dirty="0" smtClean="0"/>
                        <a:t> </a:t>
                      </a:r>
                      <a:endParaRPr lang="en-GB" sz="1200" b="1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27784" y="625252"/>
            <a:ext cx="2556021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CH" b="1" dirty="0" smtClean="0"/>
              <a:t>Heavy Quark EW </a:t>
            </a:r>
            <a:r>
              <a:rPr lang="fr-CH" b="1" dirty="0" err="1" smtClean="0"/>
              <a:t>physics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3217540"/>
            <a:ext cx="909864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err="1" smtClean="0"/>
              <a:t>Comments</a:t>
            </a:r>
            <a:r>
              <a:rPr lang="fr-CH" dirty="0" smtClean="0"/>
              <a:t>: </a:t>
            </a:r>
            <a:r>
              <a:rPr lang="fr-CH" dirty="0" err="1" smtClean="0"/>
              <a:t>statistical</a:t>
            </a:r>
            <a:r>
              <a:rPr lang="fr-CH" dirty="0" smtClean="0"/>
              <a:t> </a:t>
            </a:r>
            <a:r>
              <a:rPr lang="fr-CH" dirty="0" err="1" smtClean="0"/>
              <a:t>errors</a:t>
            </a:r>
            <a:r>
              <a:rPr lang="fr-CH" dirty="0" smtClean="0"/>
              <a:t> are </a:t>
            </a:r>
            <a:r>
              <a:rPr lang="fr-CH" dirty="0" err="1" smtClean="0"/>
              <a:t>extrapolated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LEP/SLD *not* </a:t>
            </a:r>
            <a:r>
              <a:rPr lang="fr-CH" dirty="0" err="1" smtClean="0"/>
              <a:t>accounting</a:t>
            </a:r>
            <a:r>
              <a:rPr lang="fr-CH" dirty="0" smtClean="0"/>
              <a:t> for </a:t>
            </a:r>
            <a:r>
              <a:rPr lang="fr-CH" dirty="0" err="1" smtClean="0"/>
              <a:t>improvement</a:t>
            </a:r>
            <a:r>
              <a:rPr lang="fr-CH" dirty="0" smtClean="0"/>
              <a:t> </a:t>
            </a:r>
          </a:p>
          <a:p>
            <a:r>
              <a:rPr lang="fr-CH" dirty="0" smtClean="0"/>
              <a:t>in </a:t>
            </a:r>
            <a:r>
              <a:rPr lang="fr-CH" dirty="0" err="1" smtClean="0"/>
              <a:t>tagging</a:t>
            </a:r>
            <a:r>
              <a:rPr lang="fr-CH" dirty="0" smtClean="0"/>
              <a:t> </a:t>
            </a:r>
            <a:r>
              <a:rPr lang="fr-CH" dirty="0" err="1" smtClean="0"/>
              <a:t>efficiency</a:t>
            </a:r>
            <a:r>
              <a:rPr lang="fr-CH" dirty="0" smtClean="0"/>
              <a:t>. </a:t>
            </a:r>
          </a:p>
          <a:p>
            <a:r>
              <a:rPr lang="fr-CH" dirty="0" err="1" smtClean="0"/>
              <a:t>syst</a:t>
            </a:r>
            <a:r>
              <a:rPr lang="fr-CH" dirty="0" smtClean="0"/>
              <a:t> on </a:t>
            </a:r>
            <a:r>
              <a:rPr lang="fr-CH" dirty="0" err="1" smtClean="0"/>
              <a:t>asymmetries</a:t>
            </a:r>
            <a:r>
              <a:rPr lang="fr-CH" dirty="0" smtClean="0"/>
              <a:t> </a:t>
            </a:r>
            <a:r>
              <a:rPr lang="fr-CH" dirty="0" err="1" smtClean="0"/>
              <a:t>dominated</a:t>
            </a:r>
            <a:r>
              <a:rPr lang="fr-CH" dirty="0" smtClean="0"/>
              <a:t> by QCD corrections </a:t>
            </a:r>
          </a:p>
          <a:p>
            <a:r>
              <a:rPr lang="fr-CH" dirty="0" smtClean="0"/>
              <a:t>to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studied</a:t>
            </a:r>
            <a:r>
              <a:rPr lang="fr-CH" dirty="0" smtClean="0"/>
              <a:t> in </a:t>
            </a:r>
            <a:r>
              <a:rPr lang="fr-CH" dirty="0" err="1" smtClean="0"/>
              <a:t>detail</a:t>
            </a:r>
            <a:r>
              <a:rPr lang="fr-CH" dirty="0" smtClean="0"/>
              <a:t> </a:t>
            </a:r>
            <a:r>
              <a:rPr lang="fr-CH" dirty="0" err="1" smtClean="0"/>
              <a:t>before</a:t>
            </a:r>
            <a:r>
              <a:rPr lang="fr-CH" dirty="0" smtClean="0"/>
              <a:t> </a:t>
            </a:r>
            <a:r>
              <a:rPr lang="fr-CH" dirty="0" err="1" smtClean="0"/>
              <a:t>asymmetry</a:t>
            </a:r>
            <a:r>
              <a:rPr lang="fr-CH" dirty="0" smtClean="0"/>
              <a:t> </a:t>
            </a:r>
            <a:r>
              <a:rPr lang="fr-CH" dirty="0" err="1" smtClean="0"/>
              <a:t>precision</a:t>
            </a:r>
            <a:r>
              <a:rPr lang="fr-CH" dirty="0" smtClean="0"/>
              <a:t>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predicted</a:t>
            </a:r>
            <a:r>
              <a:rPr lang="fr-CH" dirty="0" smtClean="0"/>
              <a:t>. </a:t>
            </a:r>
          </a:p>
          <a:p>
            <a:endParaRPr lang="fr-CH" dirty="0" smtClean="0"/>
          </a:p>
        </p:txBody>
      </p:sp>
    </p:spTree>
    <p:extLst>
      <p:ext uri="{BB962C8B-B14F-4D97-AF65-F5344CB8AC3E}">
        <p14:creationId xmlns:p14="http://schemas.microsoft.com/office/powerpoint/2010/main" val="516232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5995" y="0"/>
            <a:ext cx="4450257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CH" b="1" dirty="0" smtClean="0"/>
              <a:t>more on </a:t>
            </a:r>
            <a:r>
              <a:rPr lang="fr-CH" b="1" dirty="0" err="1" smtClean="0"/>
              <a:t>b&amp;c</a:t>
            </a:r>
            <a:r>
              <a:rPr lang="fr-CH" b="1" dirty="0" smtClean="0"/>
              <a:t> </a:t>
            </a:r>
            <a:r>
              <a:rPr lang="fr-CH" b="1" dirty="0" smtClean="0"/>
              <a:t>EW </a:t>
            </a:r>
            <a:r>
              <a:rPr lang="fr-CH" b="1" dirty="0" err="1" smtClean="0"/>
              <a:t>Physics</a:t>
            </a:r>
            <a:r>
              <a:rPr lang="fr-CH" b="1" dirty="0" smtClean="0"/>
              <a:t> and </a:t>
            </a:r>
            <a:r>
              <a:rPr lang="fr-CH" b="1" dirty="0" err="1" smtClean="0"/>
              <a:t>Flavour</a:t>
            </a:r>
            <a:r>
              <a:rPr lang="fr-CH" b="1" dirty="0" smtClean="0"/>
              <a:t> </a:t>
            </a:r>
            <a:r>
              <a:rPr lang="fr-CH" b="1" dirty="0" err="1" smtClean="0"/>
              <a:t>physics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49013" y="2201877"/>
            <a:ext cx="9113264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err="1" smtClean="0"/>
              <a:t>A</a:t>
            </a:r>
            <a:r>
              <a:rPr lang="fr-CH" baseline="-25000" dirty="0" err="1" smtClean="0"/>
              <a:t>FB</a:t>
            </a:r>
            <a:r>
              <a:rPr lang="fr-CH" baseline="30000" dirty="0" err="1" smtClean="0"/>
              <a:t>b</a:t>
            </a:r>
            <a:r>
              <a:rPr lang="fr-CH" baseline="30000" dirty="0" smtClean="0"/>
              <a:t>   </a:t>
            </a:r>
            <a:r>
              <a:rPr lang="fr-CH" dirty="0" smtClean="0"/>
              <a:t>, R</a:t>
            </a:r>
            <a:r>
              <a:rPr lang="fr-CH" baseline="-25000" dirty="0" smtClean="0"/>
              <a:t>b   </a:t>
            </a:r>
            <a:r>
              <a:rPr lang="fr-CH" dirty="0" smtClean="0"/>
              <a:t> : </a:t>
            </a:r>
            <a:r>
              <a:rPr lang="fr-CH" dirty="0" err="1" smtClean="0"/>
              <a:t>even</a:t>
            </a:r>
            <a:r>
              <a:rPr lang="fr-CH" dirty="0" smtClean="0"/>
              <a:t> </a:t>
            </a:r>
            <a:r>
              <a:rPr lang="fr-CH" dirty="0" err="1" smtClean="0"/>
              <a:t>statistical</a:t>
            </a:r>
            <a:r>
              <a:rPr lang="fr-CH" dirty="0" smtClean="0"/>
              <a:t> </a:t>
            </a:r>
            <a:r>
              <a:rPr lang="fr-CH" dirty="0" err="1" smtClean="0"/>
              <a:t>uncertainties</a:t>
            </a:r>
            <a:r>
              <a:rPr lang="fr-CH" dirty="0" smtClean="0"/>
              <a:t> </a:t>
            </a:r>
            <a:r>
              <a:rPr lang="fr-CH" dirty="0" err="1" smtClean="0"/>
              <a:t>cannot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ascertained</a:t>
            </a:r>
            <a:r>
              <a:rPr lang="fr-CH" dirty="0" smtClean="0"/>
              <a:t> at </a:t>
            </a:r>
            <a:r>
              <a:rPr lang="fr-CH" dirty="0" err="1" smtClean="0"/>
              <a:t>this</a:t>
            </a:r>
            <a:r>
              <a:rPr lang="fr-CH" dirty="0" smtClean="0"/>
              <a:t> point. </a:t>
            </a:r>
          </a:p>
          <a:p>
            <a:r>
              <a:rPr lang="fr-CH" dirty="0"/>
              <a:t> </a:t>
            </a:r>
            <a:r>
              <a:rPr lang="fr-CH" dirty="0" smtClean="0"/>
              <a:t>                    </a:t>
            </a:r>
            <a:r>
              <a:rPr lang="fr-CH" dirty="0" err="1" smtClean="0"/>
              <a:t>secondary</a:t>
            </a:r>
            <a:r>
              <a:rPr lang="fr-CH" dirty="0" smtClean="0"/>
              <a:t> vertex reconstruction (</a:t>
            </a:r>
            <a:r>
              <a:rPr lang="fr-CH" dirty="0" err="1" smtClean="0"/>
              <a:t>secondary</a:t>
            </a:r>
            <a:r>
              <a:rPr lang="fr-CH" dirty="0" smtClean="0"/>
              <a:t> vertex mass and charge) essential</a:t>
            </a:r>
          </a:p>
          <a:p>
            <a:r>
              <a:rPr lang="fr-CH" dirty="0" err="1" smtClean="0"/>
              <a:t>A</a:t>
            </a:r>
            <a:r>
              <a:rPr lang="fr-CH" baseline="-25000" dirty="0" err="1" smtClean="0"/>
              <a:t>FB</a:t>
            </a:r>
            <a:r>
              <a:rPr lang="fr-CH" baseline="30000" dirty="0" err="1"/>
              <a:t>c</a:t>
            </a:r>
            <a:r>
              <a:rPr lang="fr-CH" baseline="30000" dirty="0" smtClean="0"/>
              <a:t>   </a:t>
            </a:r>
            <a:r>
              <a:rPr lang="fr-CH" dirty="0" smtClean="0"/>
              <a:t>, </a:t>
            </a:r>
            <a:r>
              <a:rPr lang="fr-CH" dirty="0" err="1" smtClean="0"/>
              <a:t>R</a:t>
            </a:r>
            <a:r>
              <a:rPr lang="fr-CH" baseline="-25000" dirty="0" err="1"/>
              <a:t>c</a:t>
            </a:r>
            <a:r>
              <a:rPr lang="fr-CH" dirty="0" smtClean="0"/>
              <a:t>    : </a:t>
            </a:r>
            <a:r>
              <a:rPr lang="fr-CH" dirty="0" err="1" smtClean="0"/>
              <a:t>largely</a:t>
            </a:r>
            <a:r>
              <a:rPr lang="fr-CH" dirty="0" smtClean="0"/>
              <a:t> </a:t>
            </a:r>
            <a:r>
              <a:rPr lang="fr-CH" dirty="0" err="1" smtClean="0"/>
              <a:t>identical</a:t>
            </a:r>
            <a:r>
              <a:rPr lang="fr-CH" dirty="0" smtClean="0"/>
              <a:t>, in addition D*</a:t>
            </a:r>
            <a:r>
              <a:rPr lang="fr-CH" dirty="0" smtClean="0">
                <a:sym typeface="Wingdings" panose="05000000000000000000" pitchFamily="2" charset="2"/>
              </a:rPr>
              <a:t></a:t>
            </a:r>
            <a:r>
              <a:rPr lang="fr-CH" dirty="0" smtClean="0">
                <a:sym typeface="Symbol"/>
              </a:rPr>
              <a:t></a:t>
            </a:r>
            <a:r>
              <a:rPr lang="fr-CH" baseline="30000" dirty="0" smtClean="0">
                <a:sym typeface="Symbol"/>
              </a:rPr>
              <a:t>+</a:t>
            </a:r>
            <a:r>
              <a:rPr lang="fr-CH" dirty="0" smtClean="0">
                <a:sym typeface="Symbol"/>
              </a:rPr>
              <a:t>D</a:t>
            </a:r>
            <a:r>
              <a:rPr lang="fr-CH" baseline="30000" dirty="0" smtClean="0">
                <a:sym typeface="Symbol"/>
              </a:rPr>
              <a:t>0</a:t>
            </a:r>
            <a:r>
              <a:rPr lang="fr-CH" dirty="0" smtClean="0"/>
              <a:t> </a:t>
            </a:r>
            <a:r>
              <a:rPr lang="fr-CH" dirty="0" err="1" smtClean="0"/>
              <a:t>chain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a </a:t>
            </a:r>
            <a:r>
              <a:rPr lang="fr-CH" dirty="0" err="1" smtClean="0"/>
              <a:t>powerful</a:t>
            </a:r>
            <a:r>
              <a:rPr lang="fr-CH" dirty="0" smtClean="0"/>
              <a:t> tag </a:t>
            </a:r>
            <a:r>
              <a:rPr lang="fr-CH" b="1" dirty="0" smtClean="0"/>
              <a:t>‘soft pion’ </a:t>
            </a:r>
            <a:r>
              <a:rPr lang="fr-CH" dirty="0" smtClean="0"/>
              <a:t>                    </a:t>
            </a:r>
          </a:p>
          <a:p>
            <a:endParaRPr lang="fr-CH" baseline="30000" dirty="0" smtClean="0"/>
          </a:p>
          <a:p>
            <a:r>
              <a:rPr lang="fr-CH" baseline="30000" dirty="0" smtClean="0"/>
              <a:t>                               </a:t>
            </a:r>
            <a:r>
              <a:rPr lang="fr-CH" dirty="0" smtClean="0"/>
              <a:t>for </a:t>
            </a:r>
            <a:r>
              <a:rPr lang="fr-CH" dirty="0" err="1" smtClean="0"/>
              <a:t>both</a:t>
            </a:r>
            <a:r>
              <a:rPr lang="fr-CH" dirty="0" smtClean="0"/>
              <a:t>, </a:t>
            </a:r>
            <a:r>
              <a:rPr lang="fr-CH" dirty="0" err="1" smtClean="0"/>
              <a:t>charged</a:t>
            </a:r>
            <a:r>
              <a:rPr lang="fr-CH" dirty="0" smtClean="0"/>
              <a:t> K </a:t>
            </a:r>
            <a:r>
              <a:rPr lang="fr-CH" dirty="0" err="1" smtClean="0"/>
              <a:t>tagging</a:t>
            </a:r>
            <a:r>
              <a:rPr lang="fr-CH" dirty="0" smtClean="0"/>
              <a:t> </a:t>
            </a:r>
            <a:r>
              <a:rPr lang="fr-CH" dirty="0" err="1" smtClean="0"/>
              <a:t>might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additional</a:t>
            </a:r>
            <a:r>
              <a:rPr lang="fr-CH" dirty="0" smtClean="0"/>
              <a:t> bonus</a:t>
            </a:r>
          </a:p>
          <a:p>
            <a:endParaRPr lang="fr-CH" dirty="0"/>
          </a:p>
          <a:p>
            <a:r>
              <a:rPr lang="fr-CH" dirty="0" smtClean="0"/>
              <a:t>+ Life time, B oscillations etc… </a:t>
            </a:r>
          </a:p>
          <a:p>
            <a:endParaRPr lang="fr-CH" dirty="0" smtClean="0"/>
          </a:p>
          <a:p>
            <a:r>
              <a:rPr lang="fr-CH" dirty="0" smtClean="0"/>
              <a:t>-- </a:t>
            </a:r>
            <a:r>
              <a:rPr lang="fr-CH" dirty="0" err="1" smtClean="0"/>
              <a:t>tracker</a:t>
            </a:r>
            <a:r>
              <a:rPr lang="fr-CH" dirty="0" smtClean="0"/>
              <a:t> </a:t>
            </a:r>
            <a:r>
              <a:rPr lang="fr-CH" dirty="0" err="1" smtClean="0"/>
              <a:t>resolution</a:t>
            </a:r>
            <a:endParaRPr lang="fr-CH" dirty="0" smtClean="0"/>
          </a:p>
          <a:p>
            <a:r>
              <a:rPr lang="fr-CH" dirty="0" smtClean="0"/>
              <a:t>-- </a:t>
            </a:r>
            <a:r>
              <a:rPr lang="fr-CH" u="sng" dirty="0" err="1" smtClean="0"/>
              <a:t>low</a:t>
            </a:r>
            <a:r>
              <a:rPr lang="fr-CH" u="sng" dirty="0"/>
              <a:t> </a:t>
            </a:r>
            <a:r>
              <a:rPr lang="fr-CH" u="sng" dirty="0" err="1" smtClean="0"/>
              <a:t>momentum</a:t>
            </a:r>
            <a:r>
              <a:rPr lang="fr-CH" u="sng" dirty="0" smtClean="0"/>
              <a:t> </a:t>
            </a:r>
            <a:r>
              <a:rPr lang="fr-CH" u="sng" dirty="0" err="1" smtClean="0"/>
              <a:t>threshold</a:t>
            </a:r>
            <a:r>
              <a:rPr lang="fr-CH" dirty="0" smtClean="0"/>
              <a:t> for </a:t>
            </a:r>
            <a:r>
              <a:rPr lang="fr-CH" dirty="0" err="1" smtClean="0"/>
              <a:t>charged</a:t>
            </a:r>
            <a:r>
              <a:rPr lang="fr-CH" dirty="0" smtClean="0"/>
              <a:t> and </a:t>
            </a:r>
            <a:r>
              <a:rPr lang="fr-CH" b="1" dirty="0" err="1" smtClean="0">
                <a:solidFill>
                  <a:srgbClr val="FF0000"/>
                </a:solidFill>
              </a:rPr>
              <a:t>neutral</a:t>
            </a:r>
            <a:r>
              <a:rPr lang="fr-CH" b="1" dirty="0" smtClean="0">
                <a:solidFill>
                  <a:srgbClr val="FF0000"/>
                </a:solidFill>
              </a:rPr>
              <a:t> (photon) </a:t>
            </a:r>
            <a:r>
              <a:rPr lang="fr-CH" b="1" dirty="0" err="1" smtClean="0">
                <a:solidFill>
                  <a:srgbClr val="FF0000"/>
                </a:solidFill>
              </a:rPr>
              <a:t>particles</a:t>
            </a:r>
            <a:r>
              <a:rPr lang="fr-CH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fr-CH" dirty="0"/>
              <a:t> </a:t>
            </a:r>
            <a:r>
              <a:rPr lang="fr-CH" dirty="0" smtClean="0"/>
              <a:t>    </a:t>
            </a:r>
            <a:r>
              <a:rPr lang="fr-CH" dirty="0" err="1" smtClean="0"/>
              <a:t>momentum</a:t>
            </a:r>
            <a:r>
              <a:rPr lang="fr-CH" dirty="0" smtClean="0"/>
              <a:t> and e/</a:t>
            </a:r>
            <a:r>
              <a:rPr lang="fr-CH" dirty="0" smtClean="0">
                <a:sym typeface="Symbol"/>
              </a:rPr>
              <a:t> </a:t>
            </a:r>
            <a:r>
              <a:rPr lang="fr-CH" dirty="0" err="1" smtClean="0">
                <a:sym typeface="Symbol"/>
              </a:rPr>
              <a:t>momentum</a:t>
            </a:r>
            <a:r>
              <a:rPr lang="fr-CH" dirty="0" smtClean="0">
                <a:sym typeface="Symbol"/>
              </a:rPr>
              <a:t> </a:t>
            </a:r>
            <a:r>
              <a:rPr lang="fr-CH" dirty="0" err="1" smtClean="0">
                <a:sym typeface="Symbol"/>
              </a:rPr>
              <a:t>resolution</a:t>
            </a:r>
            <a:endParaRPr lang="fr-CH" dirty="0"/>
          </a:p>
          <a:p>
            <a:r>
              <a:rPr lang="fr-CH" dirty="0" smtClean="0"/>
              <a:t>-- b/c/</a:t>
            </a:r>
            <a:r>
              <a:rPr lang="fr-CH" dirty="0" err="1" smtClean="0"/>
              <a:t>q,g</a:t>
            </a:r>
            <a:r>
              <a:rPr lang="fr-CH" dirty="0" smtClean="0"/>
              <a:t> </a:t>
            </a:r>
            <a:r>
              <a:rPr lang="fr-CH" dirty="0" err="1" smtClean="0"/>
              <a:t>tagging</a:t>
            </a:r>
            <a:r>
              <a:rPr lang="fr-CH" dirty="0" smtClean="0"/>
              <a:t> performance </a:t>
            </a:r>
            <a:r>
              <a:rPr lang="fr-CH" dirty="0" err="1" smtClean="0"/>
              <a:t>with</a:t>
            </a:r>
            <a:r>
              <a:rPr lang="fr-CH" dirty="0" smtClean="0"/>
              <a:t> </a:t>
            </a:r>
            <a:r>
              <a:rPr lang="fr-CH" dirty="0" err="1"/>
              <a:t>v</a:t>
            </a:r>
            <a:r>
              <a:rPr lang="fr-CH" dirty="0" err="1" smtClean="0"/>
              <a:t>tx</a:t>
            </a:r>
            <a:r>
              <a:rPr lang="fr-CH" dirty="0" smtClean="0"/>
              <a:t> detector performance</a:t>
            </a:r>
            <a:endParaRPr lang="fr-CH" dirty="0"/>
          </a:p>
          <a:p>
            <a:endParaRPr lang="fr-CH" dirty="0"/>
          </a:p>
          <a:p>
            <a:r>
              <a:rPr lang="fr-CH" baseline="30000" dirty="0" smtClean="0"/>
              <a:t> 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8614" y="374190"/>
            <a:ext cx="9203545" cy="1754326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fr-CH" b="1" dirty="0" err="1"/>
              <a:t>H</a:t>
            </a:r>
            <a:r>
              <a:rPr lang="fr-CH" b="1" dirty="0" err="1" smtClean="0"/>
              <a:t>ere</a:t>
            </a:r>
            <a:r>
              <a:rPr lang="fr-CH" b="1" dirty="0" smtClean="0"/>
              <a:t> </a:t>
            </a:r>
            <a:r>
              <a:rPr lang="fr-CH" b="1" dirty="0" err="1" smtClean="0"/>
              <a:t>fundamental</a:t>
            </a:r>
            <a:r>
              <a:rPr lang="fr-CH" b="1" dirty="0" smtClean="0"/>
              <a:t> inputs are </a:t>
            </a:r>
            <a:r>
              <a:rPr lang="fr-CH" b="1" dirty="0" err="1" smtClean="0"/>
              <a:t>missing</a:t>
            </a:r>
            <a:r>
              <a:rPr lang="fr-CH" b="1" dirty="0" smtClean="0"/>
              <a:t>: </a:t>
            </a:r>
          </a:p>
          <a:p>
            <a:r>
              <a:rPr lang="fr-CH" b="1" dirty="0" smtClean="0"/>
              <a:t>-- the </a:t>
            </a:r>
            <a:r>
              <a:rPr lang="fr-CH" b="1" dirty="0"/>
              <a:t>b/c</a:t>
            </a:r>
            <a:r>
              <a:rPr lang="fr-CH" b="1" dirty="0" smtClean="0"/>
              <a:t>/(</a:t>
            </a:r>
            <a:r>
              <a:rPr lang="fr-CH" b="1" dirty="0" err="1" smtClean="0"/>
              <a:t>q,g</a:t>
            </a:r>
            <a:r>
              <a:rPr lang="fr-CH" b="1" dirty="0" smtClean="0"/>
              <a:t>) </a:t>
            </a:r>
            <a:r>
              <a:rPr lang="fr-CH" b="1" dirty="0" err="1"/>
              <a:t>tagging</a:t>
            </a:r>
            <a:r>
              <a:rPr lang="fr-CH" b="1" dirty="0"/>
              <a:t> </a:t>
            </a:r>
            <a:r>
              <a:rPr lang="fr-CH" b="1" dirty="0" err="1" smtClean="0"/>
              <a:t>efficiency</a:t>
            </a:r>
            <a:r>
              <a:rPr lang="fr-CH" b="1" dirty="0" smtClean="0"/>
              <a:t> </a:t>
            </a:r>
            <a:r>
              <a:rPr lang="fr-CH" b="1" dirty="0" smtClean="0"/>
              <a:t>vs </a:t>
            </a:r>
            <a:r>
              <a:rPr lang="fr-CH" b="1" dirty="0" err="1" smtClean="0"/>
              <a:t>purity</a:t>
            </a:r>
            <a:r>
              <a:rPr lang="fr-CH" b="1" dirty="0" smtClean="0"/>
              <a:t> </a:t>
            </a:r>
            <a:r>
              <a:rPr lang="fr-CH" b="1" dirty="0" err="1" smtClean="0"/>
              <a:t>curves</a:t>
            </a:r>
            <a:r>
              <a:rPr lang="fr-CH" b="1" dirty="0" smtClean="0"/>
              <a:t>  </a:t>
            </a:r>
          </a:p>
          <a:p>
            <a:r>
              <a:rPr lang="fr-CH" b="1" dirty="0" smtClean="0"/>
              <a:t>One </a:t>
            </a:r>
            <a:r>
              <a:rPr lang="fr-CH" b="1" dirty="0" err="1" smtClean="0"/>
              <a:t>expects</a:t>
            </a:r>
            <a:r>
              <a:rPr lang="fr-CH" b="1" dirty="0" smtClean="0"/>
              <a:t> an </a:t>
            </a:r>
            <a:r>
              <a:rPr lang="fr-CH" b="1" dirty="0" err="1" smtClean="0"/>
              <a:t>improvement</a:t>
            </a:r>
            <a:r>
              <a:rPr lang="fr-CH" b="1" dirty="0" smtClean="0"/>
              <a:t> by a factor </a:t>
            </a:r>
            <a:r>
              <a:rPr lang="fr-CH" b="1" dirty="0"/>
              <a:t>4</a:t>
            </a:r>
            <a:r>
              <a:rPr lang="fr-CH" b="1" dirty="0" smtClean="0"/>
              <a:t> </a:t>
            </a:r>
            <a:r>
              <a:rPr lang="fr-CH" b="1" dirty="0" smtClean="0"/>
              <a:t>or more </a:t>
            </a:r>
            <a:r>
              <a:rPr lang="fr-CH" b="1" dirty="0" err="1" smtClean="0"/>
              <a:t>wrt</a:t>
            </a:r>
            <a:r>
              <a:rPr lang="fr-CH" b="1" dirty="0" smtClean="0"/>
              <a:t> LEP (</a:t>
            </a:r>
            <a:r>
              <a:rPr lang="fr-CH" b="1" dirty="0" err="1" smtClean="0"/>
              <a:t>was</a:t>
            </a:r>
            <a:r>
              <a:rPr lang="fr-CH" b="1" dirty="0" smtClean="0"/>
              <a:t> </a:t>
            </a:r>
            <a:r>
              <a:rPr lang="fr-CH" b="1" dirty="0" smtClean="0"/>
              <a:t>10-20%) </a:t>
            </a:r>
            <a:r>
              <a:rPr lang="fr-CH" b="1" dirty="0" smtClean="0"/>
              <a:t>or </a:t>
            </a:r>
            <a:r>
              <a:rPr lang="fr-CH" b="1" dirty="0" err="1" smtClean="0"/>
              <a:t>even</a:t>
            </a:r>
            <a:r>
              <a:rPr lang="fr-CH" b="1" dirty="0" smtClean="0"/>
              <a:t> 2x SLD (40%)</a:t>
            </a:r>
          </a:p>
          <a:p>
            <a:r>
              <a:rPr lang="fr-CH" b="1" dirty="0" err="1" smtClean="0"/>
              <a:t>which</a:t>
            </a:r>
            <a:r>
              <a:rPr lang="fr-CH" b="1" dirty="0" smtClean="0"/>
              <a:t> </a:t>
            </a:r>
            <a:r>
              <a:rPr lang="fr-CH" b="1" dirty="0" err="1" smtClean="0"/>
              <a:t>will</a:t>
            </a:r>
            <a:r>
              <a:rPr lang="fr-CH" b="1" dirty="0" smtClean="0"/>
              <a:t> have </a:t>
            </a:r>
            <a:r>
              <a:rPr lang="fr-CH" b="1" dirty="0" err="1" smtClean="0"/>
              <a:t>considerable</a:t>
            </a:r>
            <a:r>
              <a:rPr lang="fr-CH" b="1" dirty="0" smtClean="0"/>
              <a:t> impact on </a:t>
            </a:r>
            <a:r>
              <a:rPr lang="fr-CH" b="1" dirty="0" err="1" smtClean="0"/>
              <a:t>statistical</a:t>
            </a:r>
            <a:r>
              <a:rPr lang="fr-CH" b="1" dirty="0" smtClean="0"/>
              <a:t> </a:t>
            </a:r>
            <a:r>
              <a:rPr lang="fr-CH" b="1" dirty="0" err="1" smtClean="0"/>
              <a:t>error</a:t>
            </a:r>
            <a:r>
              <a:rPr lang="fr-CH" b="1" dirty="0" smtClean="0"/>
              <a:t> and </a:t>
            </a:r>
            <a:r>
              <a:rPr lang="fr-CH" b="1" dirty="0" err="1" smtClean="0"/>
              <a:t>even</a:t>
            </a:r>
            <a:r>
              <a:rPr lang="fr-CH" b="1" dirty="0" smtClean="0"/>
              <a:t> </a:t>
            </a:r>
            <a:r>
              <a:rPr lang="fr-CH" b="1" dirty="0" err="1" smtClean="0"/>
              <a:t>systematics</a:t>
            </a:r>
            <a:r>
              <a:rPr lang="fr-CH" b="1" dirty="0" smtClean="0"/>
              <a:t> (via </a:t>
            </a:r>
            <a:r>
              <a:rPr lang="fr-CH" b="1" dirty="0" err="1" smtClean="0"/>
              <a:t>purity</a:t>
            </a:r>
            <a:r>
              <a:rPr lang="fr-CH" b="1" dirty="0" smtClean="0"/>
              <a:t>)  </a:t>
            </a:r>
          </a:p>
          <a:p>
            <a:r>
              <a:rPr lang="fr-CH" b="1" dirty="0" smtClean="0"/>
              <a:t>-- the b-jet charge </a:t>
            </a:r>
            <a:r>
              <a:rPr lang="fr-CH" b="1" dirty="0" err="1" smtClean="0"/>
              <a:t>tagging</a:t>
            </a:r>
            <a:r>
              <a:rPr lang="fr-CH" b="1" dirty="0" smtClean="0"/>
              <a:t> </a:t>
            </a:r>
            <a:r>
              <a:rPr lang="fr-CH" b="1" dirty="0" err="1" smtClean="0"/>
              <a:t>efficiency&amp;purity</a:t>
            </a:r>
            <a:r>
              <a:rPr lang="fr-CH" b="1" dirty="0" smtClean="0"/>
              <a:t> </a:t>
            </a:r>
            <a:r>
              <a:rPr lang="fr-CH" b="1" dirty="0" err="1" smtClean="0"/>
              <a:t>also</a:t>
            </a:r>
            <a:r>
              <a:rPr lang="fr-CH" b="1" dirty="0" smtClean="0"/>
              <a:t> </a:t>
            </a:r>
            <a:r>
              <a:rPr lang="fr-CH" b="1" dirty="0" err="1" smtClean="0"/>
              <a:t>missing</a:t>
            </a:r>
            <a:r>
              <a:rPr lang="fr-CH" b="1" dirty="0" smtClean="0"/>
              <a:t>. </a:t>
            </a:r>
            <a:r>
              <a:rPr lang="fr-CH" b="1" dirty="0" err="1" smtClean="0"/>
              <a:t>Should</a:t>
            </a:r>
            <a:r>
              <a:rPr lang="fr-CH" b="1" dirty="0" smtClean="0"/>
              <a:t> </a:t>
            </a:r>
            <a:r>
              <a:rPr lang="fr-CH" b="1" dirty="0" err="1" smtClean="0"/>
              <a:t>improve</a:t>
            </a:r>
            <a:r>
              <a:rPr lang="fr-CH" b="1" dirty="0" smtClean="0"/>
              <a:t> </a:t>
            </a:r>
            <a:r>
              <a:rPr lang="fr-CH" b="1" dirty="0" err="1" smtClean="0"/>
              <a:t>with</a:t>
            </a:r>
            <a:r>
              <a:rPr lang="fr-CH" b="1" dirty="0" smtClean="0"/>
              <a:t> vertex charge.</a:t>
            </a:r>
          </a:p>
          <a:p>
            <a:r>
              <a:rPr lang="fr-CH" b="1" dirty="0" smtClean="0"/>
              <a:t>-- impact of vertex detector design on b-</a:t>
            </a:r>
            <a:r>
              <a:rPr lang="fr-CH" b="1" dirty="0" err="1" smtClean="0"/>
              <a:t>tagging</a:t>
            </a:r>
            <a:r>
              <a:rPr lang="fr-CH" b="1" dirty="0" smtClean="0"/>
              <a:t> 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617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82345"/>
            <a:ext cx="1915909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CH" dirty="0" smtClean="0"/>
              <a:t>W mass and </a:t>
            </a:r>
            <a:r>
              <a:rPr lang="fr-CH" dirty="0" err="1" smtClean="0"/>
              <a:t>width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5332"/>
            <a:ext cx="6221633" cy="4074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0" y="0"/>
            <a:ext cx="45647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err="1" smtClean="0"/>
              <a:t>see</a:t>
            </a:r>
            <a:r>
              <a:rPr lang="fr-CH" dirty="0" smtClean="0"/>
              <a:t> </a:t>
            </a:r>
            <a:r>
              <a:rPr lang="fr-CH" dirty="0" smtClean="0">
                <a:solidFill>
                  <a:srgbClr val="00B050"/>
                </a:solidFill>
              </a:rPr>
              <a:t>P. </a:t>
            </a:r>
            <a:r>
              <a:rPr lang="fr-CH" dirty="0" err="1" smtClean="0">
                <a:solidFill>
                  <a:srgbClr val="00B050"/>
                </a:solidFill>
              </a:rPr>
              <a:t>Azzuri</a:t>
            </a:r>
            <a:r>
              <a:rPr lang="fr-CH" dirty="0" smtClean="0">
                <a:solidFill>
                  <a:srgbClr val="00B050"/>
                </a:solidFill>
              </a:rPr>
              <a:t>  </a:t>
            </a:r>
            <a:r>
              <a:rPr lang="fr-CH" dirty="0" smtClean="0"/>
              <a:t>for </a:t>
            </a:r>
            <a:r>
              <a:rPr lang="fr-CH" dirty="0" err="1" smtClean="0"/>
              <a:t>threshold</a:t>
            </a:r>
            <a:r>
              <a:rPr lang="fr-CH" dirty="0" smtClean="0"/>
              <a:t> cross-section</a:t>
            </a:r>
          </a:p>
          <a:p>
            <a:r>
              <a:rPr lang="fr-CH" dirty="0" smtClean="0"/>
              <a:t>and more </a:t>
            </a:r>
            <a:r>
              <a:rPr lang="fr-CH" dirty="0" err="1" smtClean="0"/>
              <a:t>recently</a:t>
            </a:r>
            <a:r>
              <a:rPr lang="fr-CH" dirty="0" smtClean="0"/>
              <a:t> </a:t>
            </a:r>
          </a:p>
          <a:p>
            <a:r>
              <a:rPr lang="fr-CH" dirty="0" smtClean="0">
                <a:solidFill>
                  <a:srgbClr val="00B050"/>
                </a:solidFill>
              </a:rPr>
              <a:t>M. </a:t>
            </a:r>
            <a:r>
              <a:rPr lang="fr-CH" dirty="0" err="1" smtClean="0">
                <a:solidFill>
                  <a:srgbClr val="00B050"/>
                </a:solidFill>
              </a:rPr>
              <a:t>Beguin</a:t>
            </a:r>
            <a:r>
              <a:rPr lang="fr-CH" dirty="0">
                <a:solidFill>
                  <a:srgbClr val="00B050"/>
                </a:solidFill>
              </a:rPr>
              <a:t> </a:t>
            </a:r>
            <a:r>
              <a:rPr lang="fr-CH" dirty="0" smtClean="0"/>
              <a:t>PhD </a:t>
            </a:r>
            <a:r>
              <a:rPr lang="fr-CH" dirty="0" err="1" smtClean="0"/>
              <a:t>thesis</a:t>
            </a:r>
            <a:r>
              <a:rPr lang="fr-CH" dirty="0"/>
              <a:t>  </a:t>
            </a:r>
            <a:r>
              <a:rPr lang="fr-CH" dirty="0" smtClean="0"/>
              <a:t>for direct reconstruction</a:t>
            </a:r>
          </a:p>
          <a:p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www.theses.fr/2019SACLS393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21554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69850"/>
            <a:ext cx="7499350" cy="557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1728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7172</TotalTime>
  <Words>1205</Words>
  <Application>Microsoft Office PowerPoint</Application>
  <PresentationFormat>On-screen Show (16:10)</PresentationFormat>
  <Paragraphs>265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bdl</dc:creator>
  <cp:lastModifiedBy>bdl</cp:lastModifiedBy>
  <cp:revision>53</cp:revision>
  <dcterms:created xsi:type="dcterms:W3CDTF">2020-03-25T08:17:22Z</dcterms:created>
  <dcterms:modified xsi:type="dcterms:W3CDTF">2020-03-30T10:22:01Z</dcterms:modified>
</cp:coreProperties>
</file>