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5" r:id="rId3"/>
    <p:sldId id="256" r:id="rId4"/>
    <p:sldId id="257" r:id="rId5"/>
    <p:sldId id="259" r:id="rId6"/>
    <p:sldId id="260" r:id="rId7"/>
    <p:sldId id="266" r:id="rId8"/>
    <p:sldId id="263" r:id="rId9"/>
    <p:sldId id="261" r:id="rId10"/>
    <p:sldId id="268" r:id="rId11"/>
    <p:sldId id="25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/>
    <p:restoredTop sz="96569"/>
  </p:normalViewPr>
  <p:slideViewPr>
    <p:cSldViewPr snapToGrid="0" snapToObjects="1">
      <p:cViewPr varScale="1">
        <p:scale>
          <a:sx n="110" d="100"/>
          <a:sy n="110" d="100"/>
        </p:scale>
        <p:origin x="19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4DA8-1079-D54E-BD33-2C9000A21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6DE21-3F90-524B-9E79-88B771D3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6C29D-535E-224F-BB7C-536BEF81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D79B-0724-9C4D-8B77-C004CF62DD11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58FC8-67FC-9144-9149-210B6A2D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FB66F-349F-5A42-931A-A40073D1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8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917B-DB09-334F-A879-609F223E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5ADF0-1EE2-4249-8EE8-FB32C0241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5BEA0-A75F-EF45-9A48-9A6A7E70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D79B-0724-9C4D-8B77-C004CF62DD11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5A7DD-A05E-2045-9CD6-3F75CF5A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AFAE9-ED6F-E24C-B919-15FD3050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5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57500-D07A-D247-8C11-1C245F4D5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7E907-DA6F-CC48-B7DB-4DFAA7ACF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68902-7D1E-7A43-A2EA-3473C00F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D79B-0724-9C4D-8B77-C004CF62DD11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B853B-54AE-D243-B057-E039D457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B2814-E646-2A40-8165-296C5CC6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6ACFC-2C9E-B749-A256-86174873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C8B-23D0-2A4C-B788-EABB47E8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2C1E5-A737-564A-B2E2-9C05D5BE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D79B-0724-9C4D-8B77-C004CF62DD11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F9A18-F9E1-2F42-B74E-98E424FB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F046C-FB39-B144-9281-A7A23E90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4C7-1AD0-A44E-AA6E-00B5A4AF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ECE33-5799-7046-BD9D-F5F811126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93D7B-683D-8640-8683-7C09ED8E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D79B-0724-9C4D-8B77-C004CF62DD11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E26F5-91BB-AC47-9EBC-E0B1FF2C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179C9-C161-0A42-A04C-22E53B28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B446-EE09-994F-A4C3-6116E7FD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A0DB-9F59-9842-9CE1-F8884E7B2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B975A-681A-0042-B500-F09A9CEAC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D766F-1F7C-2A4A-A0C3-2FA90FBF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D79B-0724-9C4D-8B77-C004CF62DD11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E5EEF-3759-1C48-A851-CD45A91D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82FCB-9394-4348-9435-51B3391A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3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F9CC-D013-4148-980D-CB910D3A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CA26-B198-6946-8748-2FDD26955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E9909-88E2-6D4B-AA80-2D753BA37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402EA-FC2B-F449-9FC4-90557B50E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87E4F-9A10-CB44-85D3-65E550F53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B6D37-2630-0640-8186-A3C1D6CE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D79B-0724-9C4D-8B77-C004CF62DD11}" type="datetimeFigureOut">
              <a:rPr lang="en-US" smtClean="0"/>
              <a:t>4/8/20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AA123-C1CB-F945-A6A8-B861AD29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A3A92B-BBF7-8141-B8B9-637C70BB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1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A8F4-8ACA-7F4B-B2AD-DCAF8555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6C524-F6CE-DC4D-98D6-9D652F80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D79B-0724-9C4D-8B77-C004CF62DD11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F144C-C67B-F245-8F35-099336D4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9A9AC-E9B7-0849-8999-E8EF8F33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B496A-AE26-E749-8AF6-5426AB5D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D79B-0724-9C4D-8B77-C004CF62DD11}" type="datetimeFigureOut">
              <a:rPr lang="en-US" smtClean="0"/>
              <a:t>4/8/20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A2839-AF20-0E47-AFCF-20A0F4CC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621CE-1C99-F744-9398-6ED30D08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4D72-33F2-C749-803D-8F5FB508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A3F89-76FD-254B-BDE9-4927CF43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B7E40-2578-AD4A-842E-019B04977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9CF0F-9385-F549-8B29-FC5A6D0B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D79B-0724-9C4D-8B77-C004CF62DD11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35BED-DEC5-E742-A2DD-35430F5A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43FFC-0CCD-F847-A213-B1C653D5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3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4D27-BBB5-3949-B6A3-B2E303FF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EA10E-7FCF-DB44-A9D8-C3A57CFDE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DAEC5-BF44-D74A-984F-0B376EA10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679C4-0B20-3040-A6CF-5C0D3A49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D79B-0724-9C4D-8B77-C004CF62DD11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4D373-D901-D747-8198-8A10AABC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CDDE9-FBE8-B44C-9E70-3A8E3E47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7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8E2F9-87D9-9441-B0B6-320DAE09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FA6BE-3302-5248-A31F-73457A0EB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EF9E3-AB11-CF45-BD8F-0FE14EAC8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DD79B-0724-9C4D-8B77-C004CF62DD11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FB9E5-0D09-8C4E-8ADC-14E75B010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C1622-3D9E-184A-9995-6348764B3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9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E967EE-17A6-4F53-A41E-74FB09648A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Development of Electronics and its Synchronization System </a:t>
            </a:r>
            <a:br>
              <a:rPr lang="en-US" altLang="ja-JP" b="1" dirty="0"/>
            </a:br>
            <a:r>
              <a:rPr lang="en-US" altLang="ja-JP" b="1" dirty="0"/>
              <a:t>for the Hyper-Kamiokande 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8147156-1124-E44F-9800-BC750FAD8ABE}"/>
              </a:ext>
            </a:extLst>
          </p:cNvPr>
          <p:cNvSpPr txBox="1">
            <a:spLocks/>
          </p:cNvSpPr>
          <p:nvPr/>
        </p:nvSpPr>
        <p:spPr>
          <a:xfrm>
            <a:off x="0" y="3842510"/>
            <a:ext cx="12192000" cy="2581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/>
              <a:t>Japanese PI</a:t>
            </a:r>
            <a:r>
              <a:rPr kumimoji="1" lang="en-US" altLang="ja-JP" b="1" dirty="0"/>
              <a:t> Yoshinari Hayato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en-US" altLang="ja-JP" dirty="0"/>
              <a:t>(Kamioka Obs., ICRR, The Univ. of Tokyo)	</a:t>
            </a:r>
          </a:p>
          <a:p>
            <a:r>
              <a:rPr kumimoji="1" lang="en-US" altLang="ja-JP" sz="1800" dirty="0" err="1"/>
              <a:t>hayato@suketto.icrr.u-tokyo.ac.jp</a:t>
            </a:r>
            <a:endParaRPr kumimoji="1" lang="en-US" altLang="ja-JP" sz="1800" dirty="0"/>
          </a:p>
          <a:p>
            <a:r>
              <a:rPr kumimoji="1" lang="en-US" altLang="ja-JP" dirty="0"/>
              <a:t>French PI </a:t>
            </a:r>
            <a:r>
              <a:rPr kumimoji="1" lang="en-US" altLang="ja-JP" b="1" dirty="0" err="1"/>
              <a:t>stefano</a:t>
            </a:r>
            <a:r>
              <a:rPr kumimoji="1" lang="en-US" altLang="ja-JP" b="1" dirty="0"/>
              <a:t> </a:t>
            </a:r>
            <a:r>
              <a:rPr kumimoji="1" lang="en-US" altLang="ja-JP" b="1" dirty="0" err="1"/>
              <a:t>russo</a:t>
            </a:r>
            <a:r>
              <a:rPr kumimoji="1" lang="en-US" altLang="ja-JP" dirty="0"/>
              <a:t> </a:t>
            </a:r>
          </a:p>
          <a:p>
            <a:r>
              <a:rPr kumimoji="1" lang="en-US" altLang="ja-JP" dirty="0"/>
              <a:t>(LPNHE/IN2P3)</a:t>
            </a:r>
          </a:p>
          <a:p>
            <a:r>
              <a:rPr kumimoji="1" lang="en-US" altLang="ja-JP" sz="1800" dirty="0"/>
              <a:t>srusso@lpnhe.in2p3.fr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80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kek-kami-j">
            <a:extLst>
              <a:ext uri="{FF2B5EF4-FFF2-40B4-BE49-F238E27FC236}">
                <a16:creationId xmlns:a16="http://schemas.microsoft.com/office/drawing/2014/main" id="{99C65036-1665-4935-B5FE-C04258D9D3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78" y="4491436"/>
            <a:ext cx="8458200" cy="19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9">
            <a:extLst>
              <a:ext uri="{FF2B5EF4-FFF2-40B4-BE49-F238E27FC236}">
                <a16:creationId xmlns:a16="http://schemas.microsoft.com/office/drawing/2014/main" id="{9B6CACB9-8B0F-412C-ADD3-34D273117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342" y="6147620"/>
            <a:ext cx="95090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i="1" dirty="0">
                <a:solidFill>
                  <a:srgbClr val="000000"/>
                </a:solidFill>
                <a:latin typeface="IBM Plex Sans Text" panose="020B0503050203000203" pitchFamily="34" charset="0"/>
                <a:ea typeface="Meiryo UI" panose="020B0604030504040204" pitchFamily="50" charset="-128"/>
              </a:rPr>
              <a:t>Tokai</a:t>
            </a:r>
            <a:endParaRPr lang="ja-JP" altLang="en-US" sz="2400" b="1" i="1" dirty="0">
              <a:solidFill>
                <a:srgbClr val="000000"/>
              </a:solidFill>
              <a:latin typeface="IBM Plex Sans Text" panose="020B0503050203000203" pitchFamily="34" charset="0"/>
              <a:ea typeface="Meiryo UI" panose="020B0604030504040204" pitchFamily="50" charset="-128"/>
            </a:endParaRP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06D9C7ED-9FF3-4C37-BF05-B06A21A27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264" y="6219628"/>
            <a:ext cx="141256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i="1" dirty="0">
                <a:solidFill>
                  <a:srgbClr val="000000"/>
                </a:solidFill>
                <a:latin typeface="IBM Plex Sans Text" panose="020B0503050203000203" pitchFamily="34" charset="0"/>
                <a:ea typeface="Meiryo UI" panose="020B0604030504040204" pitchFamily="50" charset="-128"/>
              </a:rPr>
              <a:t>Kamioka</a:t>
            </a:r>
            <a:endParaRPr lang="ja-JP" altLang="en-US" sz="2400" b="1" i="1" dirty="0">
              <a:solidFill>
                <a:srgbClr val="000000"/>
              </a:solidFill>
              <a:latin typeface="IBM Plex Sans Text" panose="020B0503050203000203" pitchFamily="34" charset="0"/>
              <a:ea typeface="Meiryo UI" panose="020B0604030504040204" pitchFamily="50" charset="-128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806B1061-4257-4825-9C44-2EE711CA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366" y="5372158"/>
            <a:ext cx="122180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i="1" dirty="0">
                <a:solidFill>
                  <a:srgbClr val="000000"/>
                </a:solidFill>
                <a:latin typeface="IBM Plex Sans Text" panose="020B0503050203000203" pitchFamily="34" charset="0"/>
                <a:ea typeface="Meiryo UI" panose="020B0604030504040204" pitchFamily="50" charset="-128"/>
              </a:rPr>
              <a:t>J-PARC</a:t>
            </a:r>
            <a:endParaRPr lang="ja-JP" altLang="en-US" sz="2400" b="1" i="1" dirty="0">
              <a:solidFill>
                <a:srgbClr val="000000"/>
              </a:solidFill>
              <a:latin typeface="IBM Plex Sans Text" panose="020B0503050203000203" pitchFamily="34" charset="0"/>
              <a:ea typeface="Meiryo UI" panose="020B0604030504040204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A4D307F8-EB62-4D2D-BB3D-6FDF83788F74}"/>
              </a:ext>
            </a:extLst>
          </p:cNvPr>
          <p:cNvCxnSpPr/>
          <p:nvPr/>
        </p:nvCxnSpPr>
        <p:spPr>
          <a:xfrm flipH="1">
            <a:off x="4039838" y="6291636"/>
            <a:ext cx="4320480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B9EFBAE-4F78-4630-A6E7-D1C1FCEB3EAA}"/>
              </a:ext>
            </a:extLst>
          </p:cNvPr>
          <p:cNvSpPr txBox="1"/>
          <p:nvPr/>
        </p:nvSpPr>
        <p:spPr>
          <a:xfrm>
            <a:off x="5069209" y="6262019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IBM Plex Sans Text" panose="020B0503050203000203" pitchFamily="34" charset="0"/>
                <a:cs typeface="Arial" panose="020B0604020202020204" pitchFamily="34" charset="0"/>
              </a:rPr>
              <a:t>L2VPN (SINET)</a:t>
            </a:r>
            <a:endParaRPr kumimoji="1" lang="ja-JP" altLang="en-US" sz="2400" dirty="0">
              <a:latin typeface="IBM Plex Sans Text" panose="020B0503050203000203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 descr="File:FP Satellite icon.svg - Wikimedia Commons">
            <a:extLst>
              <a:ext uri="{FF2B5EF4-FFF2-40B4-BE49-F238E27FC236}">
                <a16:creationId xmlns:a16="http://schemas.microsoft.com/office/drawing/2014/main" id="{B92D3430-C2D5-47C4-BAF9-73863003F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7758" y="2879834"/>
            <a:ext cx="747506" cy="747506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1A16EE3-CD7A-4657-A1E9-6A83C580FCFD}"/>
              </a:ext>
            </a:extLst>
          </p:cNvPr>
          <p:cNvCxnSpPr/>
          <p:nvPr/>
        </p:nvCxnSpPr>
        <p:spPr>
          <a:xfrm>
            <a:off x="2455662" y="3601786"/>
            <a:ext cx="576064" cy="168173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File:FP Satellite icon.svg - Wikimedia Commons">
            <a:extLst>
              <a:ext uri="{FF2B5EF4-FFF2-40B4-BE49-F238E27FC236}">
                <a16:creationId xmlns:a16="http://schemas.microsoft.com/office/drawing/2014/main" id="{013C9965-926E-4605-9BA2-D59E6BA81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520" y="2979268"/>
            <a:ext cx="1056797" cy="1056797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3983F32-4BBF-49B4-ACE7-AF58B8326D4E}"/>
              </a:ext>
            </a:extLst>
          </p:cNvPr>
          <p:cNvCxnSpPr/>
          <p:nvPr/>
        </p:nvCxnSpPr>
        <p:spPr>
          <a:xfrm flipH="1">
            <a:off x="9403270" y="4036065"/>
            <a:ext cx="123974" cy="133609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E59FF3-B8D6-4E6A-B6A0-C5E1D169BD56}"/>
              </a:ext>
            </a:extLst>
          </p:cNvPr>
          <p:cNvSpPr txBox="1"/>
          <p:nvPr/>
        </p:nvSpPr>
        <p:spPr>
          <a:xfrm>
            <a:off x="4939388" y="4200956"/>
            <a:ext cx="2773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IBM Plex Sans Text" panose="020B0503050203000203" pitchFamily="34" charset="0"/>
                <a:cs typeface="Arial" panose="020B0604020202020204" pitchFamily="34" charset="0"/>
              </a:rPr>
              <a:t>Distance = 295km</a:t>
            </a:r>
            <a:endParaRPr kumimoji="1" lang="ja-JP" altLang="en-US" sz="2800" dirty="0">
              <a:latin typeface="IBM Plex Sans Text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4DFB89A-95CD-4A02-98B7-102CBF5EA457}"/>
              </a:ext>
            </a:extLst>
          </p:cNvPr>
          <p:cNvSpPr txBox="1"/>
          <p:nvPr/>
        </p:nvSpPr>
        <p:spPr>
          <a:xfrm>
            <a:off x="3967830" y="4724425"/>
            <a:ext cx="4671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IBM Plex Sans Text" panose="020B0503050203000203" pitchFamily="34" charset="0"/>
                <a:cs typeface="Arial" panose="020B0604020202020204" pitchFamily="34" charset="0"/>
              </a:rPr>
              <a:t>Neutrino arrives at SK in ~1ms.</a:t>
            </a:r>
            <a:endParaRPr kumimoji="1" lang="ja-JP" altLang="en-US" sz="2800" dirty="0">
              <a:latin typeface="IBM Plex Sans Text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B9BDBD3-1E84-4579-9DBD-729FA5982D6C}"/>
              </a:ext>
            </a:extLst>
          </p:cNvPr>
          <p:cNvSpPr txBox="1"/>
          <p:nvPr/>
        </p:nvSpPr>
        <p:spPr>
          <a:xfrm>
            <a:off x="2455662" y="1030555"/>
            <a:ext cx="6677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IBM Plex Sans Text" panose="020B0503050203000203" pitchFamily="34" charset="0"/>
                <a:cs typeface="Arial" panose="020B0604020202020204" pitchFamily="34" charset="0"/>
              </a:rPr>
              <a:t>Accelerator produces neutrino every ~1 sec. </a:t>
            </a:r>
          </a:p>
          <a:p>
            <a:endParaRPr kumimoji="1" lang="ja-JP" altLang="en-US" sz="2800" dirty="0">
              <a:latin typeface="IBM Plex Sans Text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4F11F6A-087B-4C96-9356-050FC5ECD879}"/>
              </a:ext>
            </a:extLst>
          </p:cNvPr>
          <p:cNvSpPr txBox="1"/>
          <p:nvPr/>
        </p:nvSpPr>
        <p:spPr>
          <a:xfrm>
            <a:off x="2455662" y="1478819"/>
            <a:ext cx="7103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IBM Plex Sans Text" panose="020B0503050203000203" pitchFamily="34" charset="0"/>
                <a:cs typeface="Arial" panose="020B0604020202020204" pitchFamily="34" charset="0"/>
              </a:rPr>
              <a:t>Record the neutrino production time with GPS.</a:t>
            </a:r>
          </a:p>
          <a:p>
            <a:r>
              <a:rPr kumimoji="1" lang="en-US" altLang="ja-JP" sz="2800" dirty="0">
                <a:latin typeface="IBM Plex Sans Text" panose="020B0503050203000203" pitchFamily="34" charset="0"/>
                <a:cs typeface="Arial" panose="020B0604020202020204" pitchFamily="34" charset="0"/>
              </a:rPr>
              <a:t>			Send information via L2VPN.</a:t>
            </a:r>
            <a:endParaRPr kumimoji="1" lang="ja-JP" altLang="en-US" sz="2800" dirty="0">
              <a:latin typeface="IBM Plex Sans Text" panose="020B0503050203000203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CC2334-8DE1-469D-832A-72E8D6FCF8DE}"/>
                  </a:ext>
                </a:extLst>
              </p:cNvPr>
              <p:cNvSpPr txBox="1"/>
              <p:nvPr/>
            </p:nvSpPr>
            <p:spPr>
              <a:xfrm>
                <a:off x="2455662" y="2325785"/>
                <a:ext cx="71793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>
                    <a:latin typeface="IBM Plex Sans Text" panose="020B0503050203000203" pitchFamily="34" charset="0"/>
                    <a:cs typeface="Arial" panose="020B0604020202020204" pitchFamily="34" charset="0"/>
                  </a:rPr>
                  <a:t>Record the data around the beam arrival timing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1" lang="en-US" altLang="ja-JP" sz="2800" b="0" dirty="0">
                  <a:latin typeface="IBM Plex Sans Text" panose="020B050305020300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CC2334-8DE1-469D-832A-72E8D6FCF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662" y="2325785"/>
                <a:ext cx="7179338" cy="523220"/>
              </a:xfrm>
              <a:prstGeom prst="rect">
                <a:avLst/>
              </a:prstGeom>
              <a:blipFill>
                <a:blip r:embed="rId4"/>
                <a:stretch>
                  <a:fillRect l="-1783" t="-11765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3F796F-C518-48BE-A127-F3DFB24B0B0D}"/>
              </a:ext>
            </a:extLst>
          </p:cNvPr>
          <p:cNvSpPr txBox="1"/>
          <p:nvPr/>
        </p:nvSpPr>
        <p:spPr>
          <a:xfrm>
            <a:off x="356839" y="223026"/>
            <a:ext cx="7326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Detection of accelerator neutrinos</a:t>
            </a:r>
            <a:endParaRPr kumimoji="1" lang="ja-JP" altLang="en-US" sz="40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07A81E9-2B60-4776-918F-9592429E4DEF}"/>
              </a:ext>
            </a:extLst>
          </p:cNvPr>
          <p:cNvSpPr txBox="1"/>
          <p:nvPr/>
        </p:nvSpPr>
        <p:spPr>
          <a:xfrm>
            <a:off x="2743694" y="3042399"/>
            <a:ext cx="63646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/>
              <a:t>GPS systems in both sites need to </a:t>
            </a:r>
          </a:p>
          <a:p>
            <a:r>
              <a:rPr kumimoji="1" lang="en-US" altLang="ja-JP" sz="2800" b="1" i="1" dirty="0"/>
              <a:t>			provide “correct” time.</a:t>
            </a:r>
            <a:endParaRPr kumimoji="1" lang="ja-JP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21688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6E3860-E35D-7F4E-B42A-99FAB49E0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992" y="332318"/>
            <a:ext cx="5422085" cy="542208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ADC0A04-84A5-E14F-ACAE-60D84A70877E}"/>
              </a:ext>
            </a:extLst>
          </p:cNvPr>
          <p:cNvSpPr/>
          <p:nvPr/>
        </p:nvSpPr>
        <p:spPr>
          <a:xfrm>
            <a:off x="4666837" y="3234245"/>
            <a:ext cx="1287738" cy="600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GNSS receiver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E4C6C-11DE-1641-A8BC-5318F4794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671" y="1314723"/>
            <a:ext cx="887150" cy="855304"/>
          </a:xfrm>
          <a:prstGeom prst="rect">
            <a:avLst/>
          </a:prstGeom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ACDB2067-258C-0943-A865-907CE3B75E1A}"/>
              </a:ext>
            </a:extLst>
          </p:cNvPr>
          <p:cNvCxnSpPr>
            <a:cxnSpLocks/>
            <a:endCxn id="5" idx="3"/>
          </p:cNvCxnSpPr>
          <p:nvPr/>
        </p:nvCxnSpPr>
        <p:spPr>
          <a:xfrm rot="5400000">
            <a:off x="5902695" y="3158590"/>
            <a:ext cx="427854" cy="32409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709A7DA-C59D-0242-A994-9F7195340AF7}"/>
              </a:ext>
            </a:extLst>
          </p:cNvPr>
          <p:cNvSpPr/>
          <p:nvPr/>
        </p:nvSpPr>
        <p:spPr>
          <a:xfrm>
            <a:off x="6134550" y="2990960"/>
            <a:ext cx="266217" cy="11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4CE99CE5-D3E1-1340-9A17-C3B92CF3C3FB}"/>
              </a:ext>
            </a:extLst>
          </p:cNvPr>
          <p:cNvSpPr/>
          <p:nvPr/>
        </p:nvSpPr>
        <p:spPr>
          <a:xfrm>
            <a:off x="840202" y="3862394"/>
            <a:ext cx="938614" cy="101119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4EAE75-5687-384C-BF5B-36AF3C893479}"/>
              </a:ext>
            </a:extLst>
          </p:cNvPr>
          <p:cNvSpPr/>
          <p:nvPr/>
        </p:nvSpPr>
        <p:spPr>
          <a:xfrm>
            <a:off x="2242230" y="4063734"/>
            <a:ext cx="1287738" cy="60063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Time distribution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F623DD-C115-9943-90D1-EA3780BAEB87}"/>
              </a:ext>
            </a:extLst>
          </p:cNvPr>
          <p:cNvCxnSpPr>
            <a:stCxn id="10" idx="1"/>
            <a:endCxn id="9" idx="4"/>
          </p:cNvCxnSpPr>
          <p:nvPr/>
        </p:nvCxnSpPr>
        <p:spPr>
          <a:xfrm flipH="1">
            <a:off x="1778816" y="4364052"/>
            <a:ext cx="463414" cy="39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22881A-3139-6F44-B660-DB35F3BA1595}"/>
              </a:ext>
            </a:extLst>
          </p:cNvPr>
          <p:cNvCxnSpPr/>
          <p:nvPr/>
        </p:nvCxnSpPr>
        <p:spPr>
          <a:xfrm flipH="1" flipV="1">
            <a:off x="1746069" y="4156217"/>
            <a:ext cx="315245" cy="207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C22AA1-DE30-F74A-96F6-AF51EA8167CD}"/>
              </a:ext>
            </a:extLst>
          </p:cNvPr>
          <p:cNvCxnSpPr/>
          <p:nvPr/>
        </p:nvCxnSpPr>
        <p:spPr>
          <a:xfrm flipH="1">
            <a:off x="1778816" y="4364052"/>
            <a:ext cx="278937" cy="169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EADB4B5-7C22-C342-9E6A-91223C31DF19}"/>
              </a:ext>
            </a:extLst>
          </p:cNvPr>
          <p:cNvSpPr/>
          <p:nvPr/>
        </p:nvSpPr>
        <p:spPr>
          <a:xfrm>
            <a:off x="3262730" y="4759134"/>
            <a:ext cx="909917" cy="727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Atomic</a:t>
            </a:r>
          </a:p>
          <a:p>
            <a:pPr algn="ctr"/>
            <a:r>
              <a:rPr lang="en-US" sz="1600" dirty="0"/>
              <a:t>clock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8ACE3F-F2F9-A34D-A74E-4378011CA1D5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3717689" y="4364052"/>
            <a:ext cx="0" cy="3950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D730F9-B260-6646-8CF6-D9DEF90260DC}"/>
              </a:ext>
            </a:extLst>
          </p:cNvPr>
          <p:cNvCxnSpPr/>
          <p:nvPr/>
        </p:nvCxnSpPr>
        <p:spPr>
          <a:xfrm flipH="1">
            <a:off x="3529968" y="4364052"/>
            <a:ext cx="1792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969F5809-5247-DF4F-A5F9-7EB21B513765}"/>
              </a:ext>
            </a:extLst>
          </p:cNvPr>
          <p:cNvCxnSpPr>
            <a:cxnSpLocks/>
            <a:stCxn id="14" idx="3"/>
            <a:endCxn id="5" idx="1"/>
          </p:cNvCxnSpPr>
          <p:nvPr/>
        </p:nvCxnSpPr>
        <p:spPr>
          <a:xfrm flipV="1">
            <a:off x="4172647" y="3534563"/>
            <a:ext cx="494190" cy="15880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4E6B35A0-629B-3142-A03C-C0CBA8653D5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2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2"/>
                </a:solidFill>
              </a:rPr>
              <a:t>Local time reference and UTC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314F89-645E-D343-80D5-32FC8FEB171A}"/>
              </a:ext>
            </a:extLst>
          </p:cNvPr>
          <p:cNvSpPr txBox="1">
            <a:spLocks/>
          </p:cNvSpPr>
          <p:nvPr/>
        </p:nvSpPr>
        <p:spPr>
          <a:xfrm>
            <a:off x="6566478" y="1166648"/>
            <a:ext cx="5625522" cy="565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very small jitter (1 </a:t>
            </a:r>
            <a:r>
              <a:rPr lang="en-US" sz="2400" dirty="0" err="1"/>
              <a:t>ps</a:t>
            </a:r>
            <a:r>
              <a:rPr lang="en-US" sz="2400" dirty="0"/>
              <a:t>), small drift local time base is generated by an atomic clock system.</a:t>
            </a:r>
          </a:p>
          <a:p>
            <a:r>
              <a:rPr lang="en-US" sz="2400" dirty="0"/>
              <a:t>The local time base is accorded to UTC by means of Global Navigation Satellite System (GNSS) network.</a:t>
            </a:r>
          </a:p>
          <a:p>
            <a:r>
              <a:rPr lang="en-US" sz="2400" dirty="0"/>
              <a:t>The UTC reference is used to select particles events from the accelerator and to corelate astrophysical events with other telescopes </a:t>
            </a:r>
          </a:p>
          <a:p>
            <a:r>
              <a:rPr lang="en-US" sz="2400" dirty="0"/>
              <a:t>The system architecture depends on the site orography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6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75037D6-2E3C-4DE7-8435-BF59FA0F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486" y="1814264"/>
            <a:ext cx="3812846" cy="488374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02078D-E972-4FD2-B2B7-2AA4B377306B}"/>
              </a:ext>
            </a:extLst>
          </p:cNvPr>
          <p:cNvSpPr txBox="1"/>
          <p:nvPr/>
        </p:nvSpPr>
        <p:spPr>
          <a:xfrm>
            <a:off x="8614270" y="4217606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71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C7D853-519E-40D0-BFB4-3E29E3007646}"/>
              </a:ext>
            </a:extLst>
          </p:cNvPr>
          <p:cNvSpPr txBox="1"/>
          <p:nvPr/>
        </p:nvSpPr>
        <p:spPr>
          <a:xfrm>
            <a:off x="9607895" y="5331033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68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ｍ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DAB4B12-9459-423B-A4BA-E4EEEDF5B961}"/>
              </a:ext>
            </a:extLst>
          </p:cNvPr>
          <p:cNvCxnSpPr/>
          <p:nvPr/>
        </p:nvCxnSpPr>
        <p:spPr>
          <a:xfrm>
            <a:off x="8597586" y="3230678"/>
            <a:ext cx="0" cy="3021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94DC64E-3362-4D8C-8BDF-2CF45005978D}"/>
              </a:ext>
            </a:extLst>
          </p:cNvPr>
          <p:cNvCxnSpPr>
            <a:cxnSpLocks/>
          </p:cNvCxnSpPr>
          <p:nvPr/>
        </p:nvCxnSpPr>
        <p:spPr>
          <a:xfrm>
            <a:off x="8468994" y="3116374"/>
            <a:ext cx="0" cy="3210730"/>
          </a:xfrm>
          <a:prstGeom prst="straightConnector1">
            <a:avLst/>
          </a:prstGeom>
          <a:ln w="203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FACE37E-83AC-477D-804C-A2AA0E6E8C8E}"/>
              </a:ext>
            </a:extLst>
          </p:cNvPr>
          <p:cNvCxnSpPr>
            <a:cxnSpLocks/>
          </p:cNvCxnSpPr>
          <p:nvPr/>
        </p:nvCxnSpPr>
        <p:spPr>
          <a:xfrm flipH="1">
            <a:off x="8813641" y="6033461"/>
            <a:ext cx="2600325" cy="0"/>
          </a:xfrm>
          <a:prstGeom prst="straightConnector1">
            <a:avLst/>
          </a:prstGeom>
          <a:ln w="203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48DFE1FD-E702-49A8-B599-AFB00CAF4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68" y="4449337"/>
            <a:ext cx="2272754" cy="221521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3E4C44-E143-4193-99EC-AC632A09180E}"/>
              </a:ext>
            </a:extLst>
          </p:cNvPr>
          <p:cNvSpPr txBox="1"/>
          <p:nvPr/>
        </p:nvSpPr>
        <p:spPr>
          <a:xfrm>
            <a:off x="6566975" y="5100200"/>
            <a:ext cx="132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Super-K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22C05B-277B-4BB5-B703-78EE255754E7}"/>
              </a:ext>
            </a:extLst>
          </p:cNvPr>
          <p:cNvSpPr txBox="1"/>
          <p:nvPr/>
        </p:nvSpPr>
        <p:spPr>
          <a:xfrm>
            <a:off x="8713383" y="1806531"/>
            <a:ext cx="2968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Hyper-Kamiokande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412679C-5B49-4DE1-A40E-59F287335F27}"/>
              </a:ext>
            </a:extLst>
          </p:cNvPr>
          <p:cNvCxnSpPr/>
          <p:nvPr/>
        </p:nvCxnSpPr>
        <p:spPr>
          <a:xfrm flipV="1">
            <a:off x="8052222" y="1806531"/>
            <a:ext cx="226264" cy="26428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2B26EEE-5829-4FC5-B669-98B70D2292BC}"/>
              </a:ext>
            </a:extLst>
          </p:cNvPr>
          <p:cNvCxnSpPr/>
          <p:nvPr/>
        </p:nvCxnSpPr>
        <p:spPr>
          <a:xfrm>
            <a:off x="8047117" y="6664553"/>
            <a:ext cx="2313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9451B1-923B-427C-AB1A-CF9813AD0932}"/>
              </a:ext>
            </a:extLst>
          </p:cNvPr>
          <p:cNvSpPr/>
          <p:nvPr/>
        </p:nvSpPr>
        <p:spPr>
          <a:xfrm>
            <a:off x="348765" y="164088"/>
            <a:ext cx="7199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/>
              <a:t>Neutrino research and Hyper-Kamiokande</a:t>
            </a:r>
            <a:endParaRPr lang="ja-JP" altLang="en-US" sz="3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D539D7-B384-4047-A373-6274C0A3DC66}"/>
              </a:ext>
            </a:extLst>
          </p:cNvPr>
          <p:cNvSpPr/>
          <p:nvPr/>
        </p:nvSpPr>
        <p:spPr>
          <a:xfrm>
            <a:off x="348764" y="922637"/>
            <a:ext cx="1150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Secrets of neutrino are gradually revealed since the discovery of non-zero neutrino mass</a:t>
            </a:r>
          </a:p>
          <a:p>
            <a:r>
              <a:rPr lang="en-US" altLang="ja-JP" sz="2400" dirty="0"/>
              <a:t>								in 1996 at Super-Kamiokande.</a:t>
            </a:r>
          </a:p>
          <a:p>
            <a:r>
              <a:rPr kumimoji="1" lang="en-US" altLang="ja-JP" sz="2400" dirty="0"/>
              <a:t>However, </a:t>
            </a:r>
          </a:p>
          <a:p>
            <a:r>
              <a:rPr kumimoji="1" lang="en-US" altLang="ja-JP" sz="2400" dirty="0"/>
              <a:t>	we still don’t know which neutrino is heaviest.</a:t>
            </a:r>
            <a:br>
              <a:rPr kumimoji="1" lang="en-US" altLang="ja-JP" sz="2400" dirty="0"/>
            </a:br>
            <a:r>
              <a:rPr kumimoji="1" lang="en-US" altLang="ja-JP" sz="2400" dirty="0"/>
              <a:t>				(Mass hierarchy problem)</a:t>
            </a:r>
          </a:p>
          <a:p>
            <a:r>
              <a:rPr kumimoji="1" lang="en-US" altLang="ja-JP" sz="2400" dirty="0"/>
              <a:t>	Also, we don’t know whether neutrino and </a:t>
            </a:r>
          </a:p>
          <a:p>
            <a:r>
              <a:rPr kumimoji="1" lang="en-US" altLang="ja-JP" sz="2400" dirty="0"/>
              <a:t>		anti-neutrino oscillations are same or different, </a:t>
            </a:r>
          </a:p>
          <a:p>
            <a:r>
              <a:rPr kumimoji="1" lang="en-US" altLang="ja-JP" sz="2400" dirty="0"/>
              <a:t>				i.e. CP is conserved or violated.</a:t>
            </a:r>
            <a:endParaRPr lang="en-US" altLang="ja-JP" sz="2400" dirty="0"/>
          </a:p>
          <a:p>
            <a:r>
              <a:rPr lang="en-US" altLang="ja-JP" sz="2400" dirty="0"/>
              <a:t>Current analyses are statistically limited!</a:t>
            </a:r>
          </a:p>
          <a:p>
            <a:r>
              <a:rPr lang="en-US" altLang="ja-JP" sz="2000" dirty="0"/>
              <a:t>	Super-Kamiokande can detect a tens</a:t>
            </a:r>
            <a:br>
              <a:rPr lang="en-US" altLang="ja-JP" sz="2000" dirty="0"/>
            </a:br>
            <a:r>
              <a:rPr lang="en-US" altLang="ja-JP" sz="2000" dirty="0"/>
              <a:t>		of atmospheric, solar and</a:t>
            </a:r>
            <a:br>
              <a:rPr lang="en-US" altLang="ja-JP" sz="2000" dirty="0"/>
            </a:br>
            <a:r>
              <a:rPr lang="en-US" altLang="ja-JP" sz="2000" dirty="0"/>
              <a:t>		accelerator neutrinos from J-PARC </a:t>
            </a:r>
            <a:br>
              <a:rPr lang="en-US" altLang="ja-JP" sz="2000" dirty="0"/>
            </a:br>
            <a:r>
              <a:rPr lang="en-US" altLang="ja-JP" sz="2000" dirty="0"/>
              <a:t>		(@ 500kW neutrino mode).</a:t>
            </a:r>
          </a:p>
          <a:p>
            <a:r>
              <a:rPr lang="en-US" altLang="ja-JP" sz="2400" dirty="0"/>
              <a:t>Upgrade the J-PARC accelerator </a:t>
            </a:r>
            <a:br>
              <a:rPr lang="en-US" altLang="ja-JP" sz="2400" dirty="0"/>
            </a:br>
            <a:r>
              <a:rPr lang="en-US" altLang="ja-JP" sz="2400" dirty="0"/>
              <a:t>	and build gigantic detector, </a:t>
            </a:r>
            <a:br>
              <a:rPr lang="en-US" altLang="ja-JP" sz="2400" dirty="0"/>
            </a:br>
            <a:r>
              <a:rPr lang="en-US" altLang="ja-JP" sz="2400" dirty="0"/>
              <a:t>		Hyper-Kamiokande.</a:t>
            </a:r>
          </a:p>
        </p:txBody>
      </p:sp>
    </p:spTree>
    <p:extLst>
      <p:ext uri="{BB962C8B-B14F-4D97-AF65-F5344CB8AC3E}">
        <p14:creationId xmlns:p14="http://schemas.microsoft.com/office/powerpoint/2010/main" val="65193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DD7E60-99A2-3A4A-B274-98082D952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1158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Hyper-K Electronics and Synchronization System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7B33375-19F5-46C5-94B2-E6A7ECC9E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" r="3892"/>
          <a:stretch/>
        </p:blipFill>
        <p:spPr>
          <a:xfrm>
            <a:off x="138100" y="1613025"/>
            <a:ext cx="3373893" cy="448669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5854B6-4F99-40F6-978B-2193B80ADCED}"/>
              </a:ext>
            </a:extLst>
          </p:cNvPr>
          <p:cNvSpPr txBox="1"/>
          <p:nvPr/>
        </p:nvSpPr>
        <p:spPr>
          <a:xfrm>
            <a:off x="3529772" y="3001582"/>
            <a:ext cx="834856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Total number of PMTs are up to 55,000.</a:t>
            </a:r>
          </a:p>
          <a:p>
            <a:r>
              <a:rPr kumimoji="1" lang="en-US" altLang="ja-JP" sz="3200" dirty="0"/>
              <a:t>	# of front-end electronics boards is &gt; 2,000.</a:t>
            </a:r>
          </a:p>
          <a:p>
            <a:r>
              <a:rPr kumimoji="1" lang="en-US" altLang="ja-JP" sz="3200" dirty="0"/>
              <a:t>All the front-end boards must be synchronized. </a:t>
            </a:r>
          </a:p>
          <a:p>
            <a:r>
              <a:rPr kumimoji="1" lang="en-US" altLang="ja-JP" sz="3200" dirty="0"/>
              <a:t>Need accurate synchronization system,</a:t>
            </a:r>
            <a:br>
              <a:rPr kumimoji="1" lang="en-US" altLang="ja-JP" sz="3200" dirty="0"/>
            </a:br>
            <a:r>
              <a:rPr kumimoji="1" lang="en-US" altLang="ja-JP" sz="3200" dirty="0"/>
              <a:t>	</a:t>
            </a:r>
            <a:r>
              <a:rPr kumimoji="1" lang="en-US" altLang="ja-JP" sz="3200"/>
              <a:t>				better than 100ps.</a:t>
            </a:r>
            <a:endParaRPr kumimoji="1" lang="en-US" altLang="ja-JP" sz="3200" dirty="0"/>
          </a:p>
          <a:p>
            <a:r>
              <a:rPr kumimoji="1" lang="en-US" altLang="ja-JP" sz="3200" dirty="0"/>
              <a:t>Hyper-K is expected to be operated for &gt;20 yrs.</a:t>
            </a:r>
          </a:p>
          <a:p>
            <a:r>
              <a:rPr kumimoji="1" lang="en-US" altLang="ja-JP" sz="3200" dirty="0"/>
              <a:t>Long term stability and durability are essential.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4D1AD89-DB4A-4CA6-BB80-943718D1AD87}"/>
              </a:ext>
            </a:extLst>
          </p:cNvPr>
          <p:cNvSpPr txBox="1"/>
          <p:nvPr/>
        </p:nvSpPr>
        <p:spPr>
          <a:xfrm>
            <a:off x="3698756" y="1244677"/>
            <a:ext cx="81637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Interaction position of particles in the detector</a:t>
            </a:r>
          </a:p>
          <a:p>
            <a:r>
              <a:rPr kumimoji="1" lang="en-US" altLang="ja-JP" sz="3200" dirty="0"/>
              <a:t>	Reconstructed using timing.</a:t>
            </a:r>
          </a:p>
          <a:p>
            <a:r>
              <a:rPr kumimoji="1" lang="en-US" altLang="ja-JP" sz="3200" dirty="0"/>
              <a:t>Accurate timing measurement is essential.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7CE048DF-A8CC-4053-BB04-541093A19770}"/>
              </a:ext>
            </a:extLst>
          </p:cNvPr>
          <p:cNvSpPr>
            <a:spLocks noChangeShapeType="1"/>
          </p:cNvSpPr>
          <p:nvPr/>
        </p:nvSpPr>
        <p:spPr bwMode="auto">
          <a:xfrm rot="1451156">
            <a:off x="1493170" y="4428816"/>
            <a:ext cx="1635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2C0F1C30-17D3-4D60-B543-9506FF8AC46C}"/>
              </a:ext>
            </a:extLst>
          </p:cNvPr>
          <p:cNvSpPr>
            <a:spLocks noChangeShapeType="1"/>
          </p:cNvSpPr>
          <p:nvPr/>
        </p:nvSpPr>
        <p:spPr bwMode="auto">
          <a:xfrm rot="1451156" flipV="1">
            <a:off x="1686845" y="4287529"/>
            <a:ext cx="1196975" cy="43973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BC4B39CA-595A-41B1-8435-997FE7124FC5}"/>
              </a:ext>
            </a:extLst>
          </p:cNvPr>
          <p:cNvSpPr>
            <a:spLocks noChangeShapeType="1"/>
          </p:cNvSpPr>
          <p:nvPr/>
        </p:nvSpPr>
        <p:spPr bwMode="auto">
          <a:xfrm rot="1451156">
            <a:off x="1507458" y="4687579"/>
            <a:ext cx="1196975" cy="43973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E2C8AFCE-D28D-4555-B559-BA8ED5876C74}"/>
              </a:ext>
            </a:extLst>
          </p:cNvPr>
          <p:cNvSpPr>
            <a:spLocks noChangeShapeType="1"/>
          </p:cNvSpPr>
          <p:nvPr/>
        </p:nvSpPr>
        <p:spPr bwMode="auto">
          <a:xfrm rot="1451156">
            <a:off x="1339183" y="4652654"/>
            <a:ext cx="1360487" cy="4953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7DA00A93-AAA9-4841-8E5F-5860E81022E5}"/>
              </a:ext>
            </a:extLst>
          </p:cNvPr>
          <p:cNvSpPr>
            <a:spLocks noChangeArrowheads="1"/>
          </p:cNvSpPr>
          <p:nvPr/>
        </p:nvSpPr>
        <p:spPr bwMode="auto">
          <a:xfrm rot="1365978">
            <a:off x="2582764" y="4469872"/>
            <a:ext cx="271462" cy="939013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0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90AFB6-2C03-FF49-B758-419894CCD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437" y="919839"/>
            <a:ext cx="673604" cy="66423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AF690CF-12E0-9047-9FCC-492BFBB609B0}"/>
              </a:ext>
            </a:extLst>
          </p:cNvPr>
          <p:cNvSpPr txBox="1"/>
          <p:nvPr/>
        </p:nvSpPr>
        <p:spPr>
          <a:xfrm>
            <a:off x="3585737" y="1187986"/>
            <a:ext cx="106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1 Gbps Eth*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2192A95-2482-DB42-BC13-C82768409656}"/>
              </a:ext>
            </a:extLst>
          </p:cNvPr>
          <p:cNvSpPr/>
          <p:nvPr/>
        </p:nvSpPr>
        <p:spPr>
          <a:xfrm>
            <a:off x="7381752" y="1842776"/>
            <a:ext cx="1951056" cy="43607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Time dist. element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83CE1D11-A331-2C43-AD41-6AECECEF436A}"/>
              </a:ext>
            </a:extLst>
          </p:cNvPr>
          <p:cNvCxnSpPr>
            <a:cxnSpLocks/>
            <a:endCxn id="5" idx="3"/>
          </p:cNvCxnSpPr>
          <p:nvPr/>
        </p:nvCxnSpPr>
        <p:spPr>
          <a:xfrm rot="5400000">
            <a:off x="9259616" y="1741542"/>
            <a:ext cx="392465" cy="24607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0358BEE-D222-E240-B3E2-FF6E9566FA8D}"/>
              </a:ext>
            </a:extLst>
          </p:cNvPr>
          <p:cNvSpPr/>
          <p:nvPr/>
        </p:nvSpPr>
        <p:spPr>
          <a:xfrm>
            <a:off x="9455848" y="1610205"/>
            <a:ext cx="202136" cy="72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EEFFE4-F3D8-5341-A0D1-B240E3431F45}"/>
              </a:ext>
            </a:extLst>
          </p:cNvPr>
          <p:cNvSpPr/>
          <p:nvPr/>
        </p:nvSpPr>
        <p:spPr>
          <a:xfrm>
            <a:off x="8924413" y="2685855"/>
            <a:ext cx="1037047" cy="47968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9AC40E-9D5A-CA41-BD14-F5EB34376D36}"/>
              </a:ext>
            </a:extLst>
          </p:cNvPr>
          <p:cNvGrpSpPr/>
          <p:nvPr/>
        </p:nvGrpSpPr>
        <p:grpSpPr>
          <a:xfrm>
            <a:off x="9622834" y="3303622"/>
            <a:ext cx="395484" cy="268914"/>
            <a:chOff x="9398643" y="5509549"/>
            <a:chExt cx="844952" cy="62503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3B73DC0-F9F9-A44D-8591-286727126E37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6BBC4D9-DB69-7A44-89C1-F2CB0235A99A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578C2A-9A49-5844-B976-0E7973758EE0}"/>
              </a:ext>
            </a:extLst>
          </p:cNvPr>
          <p:cNvGrpSpPr/>
          <p:nvPr/>
        </p:nvGrpSpPr>
        <p:grpSpPr>
          <a:xfrm>
            <a:off x="8853322" y="3303621"/>
            <a:ext cx="395484" cy="268914"/>
            <a:chOff x="9398643" y="5509549"/>
            <a:chExt cx="844952" cy="625033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8AD3B46-43C3-7343-B98C-F69A6C370800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C9D2BE-B5F1-F54B-882D-C770A5F742F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DA1CD1-47B8-6141-A27A-72FF57364DCA}"/>
              </a:ext>
            </a:extLst>
          </p:cNvPr>
          <p:cNvSpPr txBox="1"/>
          <p:nvPr/>
        </p:nvSpPr>
        <p:spPr>
          <a:xfrm>
            <a:off x="9286578" y="3340625"/>
            <a:ext cx="260713" cy="231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1B09201E-588F-5043-ABB1-A8101FBE59CB}"/>
              </a:ext>
            </a:extLst>
          </p:cNvPr>
          <p:cNvSpPr/>
          <p:nvPr/>
        </p:nvSpPr>
        <p:spPr>
          <a:xfrm rot="5400000">
            <a:off x="9373617" y="3161797"/>
            <a:ext cx="203503" cy="12440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356F0-45E4-5242-99E3-F603282701C0}"/>
              </a:ext>
            </a:extLst>
          </p:cNvPr>
          <p:cNvSpPr txBox="1"/>
          <p:nvPr/>
        </p:nvSpPr>
        <p:spPr>
          <a:xfrm>
            <a:off x="9316408" y="38791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2D6134-5A85-264A-8EE7-F690A0E0D41C}"/>
              </a:ext>
            </a:extLst>
          </p:cNvPr>
          <p:cNvCxnSpPr>
            <a:stCxn id="9" idx="2"/>
            <a:endCxn id="78" idx="0"/>
          </p:cNvCxnSpPr>
          <p:nvPr/>
        </p:nvCxnSpPr>
        <p:spPr>
          <a:xfrm>
            <a:off x="9442936" y="3165537"/>
            <a:ext cx="369514" cy="138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4D368C-1257-F04C-97A2-86CFA7EE609F}"/>
              </a:ext>
            </a:extLst>
          </p:cNvPr>
          <p:cNvCxnSpPr>
            <a:stCxn id="9" idx="2"/>
            <a:endCxn id="76" idx="0"/>
          </p:cNvCxnSpPr>
          <p:nvPr/>
        </p:nvCxnSpPr>
        <p:spPr>
          <a:xfrm flipH="1">
            <a:off x="9042938" y="3165537"/>
            <a:ext cx="399998" cy="138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1D205EC-8F6B-CA42-ACFD-1AACC33AAE32}"/>
              </a:ext>
            </a:extLst>
          </p:cNvPr>
          <p:cNvSpPr/>
          <p:nvPr/>
        </p:nvSpPr>
        <p:spPr>
          <a:xfrm>
            <a:off x="6645890" y="2685855"/>
            <a:ext cx="1037047" cy="47968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2A3C74-7D72-3641-A74E-5E2EB829A341}"/>
              </a:ext>
            </a:extLst>
          </p:cNvPr>
          <p:cNvGrpSpPr/>
          <p:nvPr/>
        </p:nvGrpSpPr>
        <p:grpSpPr>
          <a:xfrm>
            <a:off x="7344312" y="3303622"/>
            <a:ext cx="395484" cy="268914"/>
            <a:chOff x="9398643" y="5509549"/>
            <a:chExt cx="844952" cy="62503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C85098B-9049-024C-9E3D-7AB010B0BD8E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1DA94E7-CB8A-354A-9CA9-70B57CF38401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7FBA4B-DE9E-6848-A7CF-F6C5FF99E645}"/>
              </a:ext>
            </a:extLst>
          </p:cNvPr>
          <p:cNvGrpSpPr/>
          <p:nvPr/>
        </p:nvGrpSpPr>
        <p:grpSpPr>
          <a:xfrm>
            <a:off x="6574799" y="3303621"/>
            <a:ext cx="395484" cy="268914"/>
            <a:chOff x="9398643" y="5509549"/>
            <a:chExt cx="844952" cy="62503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B1C9CF1-09F6-3D4D-BB30-1A2979CAB528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E76FFA6-F4F2-8E42-8140-0715F539F174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41FB48-5075-1541-A72F-80A116ABCEDC}"/>
              </a:ext>
            </a:extLst>
          </p:cNvPr>
          <p:cNvSpPr txBox="1"/>
          <p:nvPr/>
        </p:nvSpPr>
        <p:spPr>
          <a:xfrm>
            <a:off x="7008055" y="3340625"/>
            <a:ext cx="260713" cy="231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952A2AC0-A4C2-AA45-8139-705DA110BB26}"/>
              </a:ext>
            </a:extLst>
          </p:cNvPr>
          <p:cNvSpPr/>
          <p:nvPr/>
        </p:nvSpPr>
        <p:spPr>
          <a:xfrm rot="5400000">
            <a:off x="7095094" y="3161797"/>
            <a:ext cx="203503" cy="12440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BDC60-C308-8F4B-888D-2237E33F822A}"/>
              </a:ext>
            </a:extLst>
          </p:cNvPr>
          <p:cNvCxnSpPr>
            <a:stCxn id="17" idx="2"/>
            <a:endCxn id="74" idx="0"/>
          </p:cNvCxnSpPr>
          <p:nvPr/>
        </p:nvCxnSpPr>
        <p:spPr>
          <a:xfrm>
            <a:off x="7164414" y="3165537"/>
            <a:ext cx="369514" cy="138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B311FB-56D5-6F40-ACFD-6C9043F908E4}"/>
              </a:ext>
            </a:extLst>
          </p:cNvPr>
          <p:cNvCxnSpPr>
            <a:stCxn id="17" idx="2"/>
            <a:endCxn id="72" idx="0"/>
          </p:cNvCxnSpPr>
          <p:nvPr/>
        </p:nvCxnSpPr>
        <p:spPr>
          <a:xfrm flipH="1">
            <a:off x="6764415" y="3165537"/>
            <a:ext cx="399998" cy="138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42B07BB-3F8C-EF42-AF13-6ABE437BF900}"/>
              </a:ext>
            </a:extLst>
          </p:cNvPr>
          <p:cNvSpPr txBox="1"/>
          <p:nvPr/>
        </p:nvSpPr>
        <p:spPr>
          <a:xfrm>
            <a:off x="7061172" y="386135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24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92D3F5-D0B3-234D-BB1E-F54464E7232C}"/>
              </a:ext>
            </a:extLst>
          </p:cNvPr>
          <p:cNvSpPr/>
          <p:nvPr/>
        </p:nvSpPr>
        <p:spPr>
          <a:xfrm rot="16200000">
            <a:off x="8180758" y="2145122"/>
            <a:ext cx="283985" cy="40400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D45979-1F81-9B48-820C-AF1F5EDF1A3C}"/>
              </a:ext>
            </a:extLst>
          </p:cNvPr>
          <p:cNvSpPr txBox="1"/>
          <p:nvPr/>
        </p:nvSpPr>
        <p:spPr>
          <a:xfrm>
            <a:off x="8136091" y="2797644"/>
            <a:ext cx="302096" cy="289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8C03B76A-884D-1E47-9B54-C722BC5C0EC2}"/>
              </a:ext>
            </a:extLst>
          </p:cNvPr>
          <p:cNvCxnSpPr>
            <a:cxnSpLocks/>
          </p:cNvCxnSpPr>
          <p:nvPr/>
        </p:nvCxnSpPr>
        <p:spPr>
          <a:xfrm rot="16200000" flipV="1">
            <a:off x="8912902" y="1939257"/>
            <a:ext cx="392468" cy="10856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D26F36E-4D78-2A4F-A4C4-E310FC05957F}"/>
              </a:ext>
            </a:extLst>
          </p:cNvPr>
          <p:cNvCxnSpPr>
            <a:cxnSpLocks/>
          </p:cNvCxnSpPr>
          <p:nvPr/>
        </p:nvCxnSpPr>
        <p:spPr>
          <a:xfrm rot="5400000">
            <a:off x="7290141" y="1885651"/>
            <a:ext cx="392468" cy="1192866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DD7A2B1-3567-164A-8BAB-BCD2CCF4363A}"/>
              </a:ext>
            </a:extLst>
          </p:cNvPr>
          <p:cNvSpPr/>
          <p:nvPr/>
        </p:nvSpPr>
        <p:spPr>
          <a:xfrm>
            <a:off x="4797924" y="1290410"/>
            <a:ext cx="2470845" cy="39247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74A383AC-992B-D441-9268-BF513487A2E6}"/>
              </a:ext>
            </a:extLst>
          </p:cNvPr>
          <p:cNvCxnSpPr>
            <a:stCxn id="29" idx="6"/>
            <a:endCxn id="5" idx="0"/>
          </p:cNvCxnSpPr>
          <p:nvPr/>
        </p:nvCxnSpPr>
        <p:spPr>
          <a:xfrm>
            <a:off x="7268768" y="1486648"/>
            <a:ext cx="1088512" cy="35612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A973B4D-69F5-E046-AAA6-9F997D82D063}"/>
              </a:ext>
            </a:extLst>
          </p:cNvPr>
          <p:cNvSpPr/>
          <p:nvPr/>
        </p:nvSpPr>
        <p:spPr>
          <a:xfrm>
            <a:off x="2496342" y="1828247"/>
            <a:ext cx="1951056" cy="43607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Time dist. element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EFFC18-D883-9C47-94C4-8EF1ACEBBB06}"/>
              </a:ext>
            </a:extLst>
          </p:cNvPr>
          <p:cNvSpPr/>
          <p:nvPr/>
        </p:nvSpPr>
        <p:spPr>
          <a:xfrm>
            <a:off x="4039002" y="2671326"/>
            <a:ext cx="1037047" cy="47968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C90501-0AF2-0443-A2E2-91ADF1381F79}"/>
              </a:ext>
            </a:extLst>
          </p:cNvPr>
          <p:cNvGrpSpPr/>
          <p:nvPr/>
        </p:nvGrpSpPr>
        <p:grpSpPr>
          <a:xfrm>
            <a:off x="4737424" y="3289092"/>
            <a:ext cx="395484" cy="268914"/>
            <a:chOff x="9398643" y="5509549"/>
            <a:chExt cx="844952" cy="62503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63E7D9A-36D0-4F4D-BCAC-ADA510962179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B3D537D-41D7-F040-B69F-D5430F33DF14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5E80F6-F2EA-4A44-80EE-54F123559301}"/>
              </a:ext>
            </a:extLst>
          </p:cNvPr>
          <p:cNvGrpSpPr/>
          <p:nvPr/>
        </p:nvGrpSpPr>
        <p:grpSpPr>
          <a:xfrm>
            <a:off x="3967911" y="3289092"/>
            <a:ext cx="395484" cy="268914"/>
            <a:chOff x="9398643" y="5509549"/>
            <a:chExt cx="844952" cy="62503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1E9B184-655A-2D4E-83E3-F82DD4A06F70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607BD53-4A0B-D34B-99C2-7823E0879EF0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1A3130E-3C94-F04B-9069-5B75F330EE77}"/>
              </a:ext>
            </a:extLst>
          </p:cNvPr>
          <p:cNvSpPr txBox="1"/>
          <p:nvPr/>
        </p:nvSpPr>
        <p:spPr>
          <a:xfrm>
            <a:off x="4401167" y="3326096"/>
            <a:ext cx="260713" cy="231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419878B9-A7A7-FA4A-89ED-4E987CEC4095}"/>
              </a:ext>
            </a:extLst>
          </p:cNvPr>
          <p:cNvSpPr/>
          <p:nvPr/>
        </p:nvSpPr>
        <p:spPr>
          <a:xfrm rot="5400000">
            <a:off x="4488206" y="3147266"/>
            <a:ext cx="203503" cy="12440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587587-2EFC-DC46-8B7C-7499F27C2BF9}"/>
              </a:ext>
            </a:extLst>
          </p:cNvPr>
          <p:cNvSpPr txBox="1"/>
          <p:nvPr/>
        </p:nvSpPr>
        <p:spPr>
          <a:xfrm>
            <a:off x="4430998" y="386466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24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839F884-08DE-804D-A69C-453A18FBBED9}"/>
              </a:ext>
            </a:extLst>
          </p:cNvPr>
          <p:cNvCxnSpPr>
            <a:stCxn id="33" idx="2"/>
            <a:endCxn id="70" idx="0"/>
          </p:cNvCxnSpPr>
          <p:nvPr/>
        </p:nvCxnSpPr>
        <p:spPr>
          <a:xfrm>
            <a:off x="4557526" y="3151008"/>
            <a:ext cx="369514" cy="138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F025BF-C56D-6F41-B145-09CFD4C9C662}"/>
              </a:ext>
            </a:extLst>
          </p:cNvPr>
          <p:cNvCxnSpPr>
            <a:stCxn id="33" idx="2"/>
            <a:endCxn id="68" idx="0"/>
          </p:cNvCxnSpPr>
          <p:nvPr/>
        </p:nvCxnSpPr>
        <p:spPr>
          <a:xfrm flipH="1">
            <a:off x="4157527" y="3151008"/>
            <a:ext cx="399998" cy="138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8391A76-19D4-724D-AFA6-EE5637B8442B}"/>
              </a:ext>
            </a:extLst>
          </p:cNvPr>
          <p:cNvSpPr/>
          <p:nvPr/>
        </p:nvSpPr>
        <p:spPr>
          <a:xfrm>
            <a:off x="1760480" y="2671326"/>
            <a:ext cx="1037047" cy="47968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6802CD-BD0A-4A4D-86EA-92561DC4AA38}"/>
              </a:ext>
            </a:extLst>
          </p:cNvPr>
          <p:cNvGrpSpPr/>
          <p:nvPr/>
        </p:nvGrpSpPr>
        <p:grpSpPr>
          <a:xfrm>
            <a:off x="2458901" y="3289092"/>
            <a:ext cx="395484" cy="268914"/>
            <a:chOff x="9398643" y="5509549"/>
            <a:chExt cx="844952" cy="62503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708709-6137-C349-97E0-DD54D03BF12B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3D1CB46-7AF2-824F-943B-B69C0061CCD5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8D9D442-450E-5A48-860D-50295EC62D76}"/>
              </a:ext>
            </a:extLst>
          </p:cNvPr>
          <p:cNvGrpSpPr/>
          <p:nvPr/>
        </p:nvGrpSpPr>
        <p:grpSpPr>
          <a:xfrm>
            <a:off x="1689389" y="3289092"/>
            <a:ext cx="395484" cy="268914"/>
            <a:chOff x="9398643" y="5509549"/>
            <a:chExt cx="844952" cy="625033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8875C8D-2136-C949-BF21-7E182B44CD62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40CBE0-A97F-AA4E-BBB0-315FACF78040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03D39D6-A9B5-B14C-B705-EF27EC950FA8}"/>
              </a:ext>
            </a:extLst>
          </p:cNvPr>
          <p:cNvSpPr txBox="1"/>
          <p:nvPr/>
        </p:nvSpPr>
        <p:spPr>
          <a:xfrm>
            <a:off x="2122645" y="3326096"/>
            <a:ext cx="260713" cy="231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7BE5DD35-2DF0-9044-BC71-A703B8E36914}"/>
              </a:ext>
            </a:extLst>
          </p:cNvPr>
          <p:cNvSpPr/>
          <p:nvPr/>
        </p:nvSpPr>
        <p:spPr>
          <a:xfrm rot="5400000">
            <a:off x="2209684" y="3147266"/>
            <a:ext cx="203503" cy="12440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1CAD51-FF64-3140-871E-453C6D4FD87C}"/>
              </a:ext>
            </a:extLst>
          </p:cNvPr>
          <p:cNvCxnSpPr>
            <a:stCxn id="41" idx="2"/>
            <a:endCxn id="66" idx="0"/>
          </p:cNvCxnSpPr>
          <p:nvPr/>
        </p:nvCxnSpPr>
        <p:spPr>
          <a:xfrm>
            <a:off x="2279003" y="3151008"/>
            <a:ext cx="369514" cy="138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C573EDB-E197-4F49-BD84-DCD14E8223D3}"/>
              </a:ext>
            </a:extLst>
          </p:cNvPr>
          <p:cNvCxnSpPr>
            <a:stCxn id="41" idx="2"/>
            <a:endCxn id="64" idx="0"/>
          </p:cNvCxnSpPr>
          <p:nvPr/>
        </p:nvCxnSpPr>
        <p:spPr>
          <a:xfrm flipH="1">
            <a:off x="1879005" y="3151008"/>
            <a:ext cx="399998" cy="138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C404FC6-1DE7-D643-AAA0-EB7FE0158C0A}"/>
              </a:ext>
            </a:extLst>
          </p:cNvPr>
          <p:cNvSpPr txBox="1"/>
          <p:nvPr/>
        </p:nvSpPr>
        <p:spPr>
          <a:xfrm>
            <a:off x="2159996" y="384682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24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E7ECEF4A-3E6F-9447-8DB9-F8374F95A241}"/>
              </a:ext>
            </a:extLst>
          </p:cNvPr>
          <p:cNvSpPr/>
          <p:nvPr/>
        </p:nvSpPr>
        <p:spPr>
          <a:xfrm rot="16200000">
            <a:off x="3295347" y="2130593"/>
            <a:ext cx="283985" cy="40400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841035-514D-2B46-8F4F-DDB19FE5A114}"/>
              </a:ext>
            </a:extLst>
          </p:cNvPr>
          <p:cNvSpPr txBox="1"/>
          <p:nvPr/>
        </p:nvSpPr>
        <p:spPr>
          <a:xfrm>
            <a:off x="3308200" y="4303794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8*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8543EA-2E0C-CD4C-911B-B0779E03408F}"/>
              </a:ext>
            </a:extLst>
          </p:cNvPr>
          <p:cNvSpPr txBox="1"/>
          <p:nvPr/>
        </p:nvSpPr>
        <p:spPr>
          <a:xfrm>
            <a:off x="3250680" y="2783114"/>
            <a:ext cx="302096" cy="289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E3BE71DB-3951-904C-9E0C-C368AB422A26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27491" y="1924726"/>
            <a:ext cx="392468" cy="10856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F1A20FDB-9A9B-FC4A-8C5D-8A552893829E}"/>
              </a:ext>
            </a:extLst>
          </p:cNvPr>
          <p:cNvCxnSpPr>
            <a:cxnSpLocks/>
          </p:cNvCxnSpPr>
          <p:nvPr/>
        </p:nvCxnSpPr>
        <p:spPr>
          <a:xfrm rot="5400000">
            <a:off x="2404731" y="1871121"/>
            <a:ext cx="392468" cy="1192866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7A616F09-7E04-E643-8371-07822538CFC0}"/>
              </a:ext>
            </a:extLst>
          </p:cNvPr>
          <p:cNvCxnSpPr>
            <a:stCxn id="32" idx="0"/>
            <a:endCxn id="29" idx="2"/>
          </p:cNvCxnSpPr>
          <p:nvPr/>
        </p:nvCxnSpPr>
        <p:spPr>
          <a:xfrm rot="5400000" flipH="1" flipV="1">
            <a:off x="3964097" y="994420"/>
            <a:ext cx="341599" cy="132605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58D3F5F-319D-CC44-A5E8-4E3F54F9000C}"/>
              </a:ext>
            </a:extLst>
          </p:cNvPr>
          <p:cNvCxnSpPr>
            <a:cxnSpLocks/>
            <a:endCxn id="32" idx="3"/>
          </p:cNvCxnSpPr>
          <p:nvPr/>
        </p:nvCxnSpPr>
        <p:spPr>
          <a:xfrm flipH="1" flipV="1">
            <a:off x="4447398" y="2046284"/>
            <a:ext cx="1265606" cy="1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E97E25C-C758-134C-8A71-71441C5C052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077085" y="2060815"/>
            <a:ext cx="1304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0C7CC7-9762-064F-A1FD-F7CA7E16902B}"/>
              </a:ext>
            </a:extLst>
          </p:cNvPr>
          <p:cNvSpPr txBox="1"/>
          <p:nvPr/>
        </p:nvSpPr>
        <p:spPr>
          <a:xfrm>
            <a:off x="4605952" y="4352108"/>
            <a:ext cx="2594074" cy="193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* These numbers depend on the bandwidth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9C66BD-9C45-AE44-9AC5-10F5F0DBBD23}"/>
              </a:ext>
            </a:extLst>
          </p:cNvPr>
          <p:cNvSpPr txBox="1"/>
          <p:nvPr/>
        </p:nvSpPr>
        <p:spPr>
          <a:xfrm>
            <a:off x="5772633" y="1939656"/>
            <a:ext cx="260713" cy="231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B2DA862-4496-5248-AEEA-62A50238B298}"/>
              </a:ext>
            </a:extLst>
          </p:cNvPr>
          <p:cNvCxnSpPr>
            <a:cxnSpLocks/>
          </p:cNvCxnSpPr>
          <p:nvPr/>
        </p:nvCxnSpPr>
        <p:spPr>
          <a:xfrm>
            <a:off x="2004531" y="1771066"/>
            <a:ext cx="732827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4659B76-3048-9E46-A682-B612C0C835BB}"/>
              </a:ext>
            </a:extLst>
          </p:cNvPr>
          <p:cNvSpPr txBox="1"/>
          <p:nvPr/>
        </p:nvSpPr>
        <p:spPr>
          <a:xfrm>
            <a:off x="1508775" y="1487688"/>
            <a:ext cx="1829599" cy="37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clock distribution edge  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191F29C-A410-1942-A286-E030544F2B28}"/>
              </a:ext>
            </a:extLst>
          </p:cNvPr>
          <p:cNvCxnSpPr/>
          <p:nvPr/>
        </p:nvCxnSpPr>
        <p:spPr>
          <a:xfrm>
            <a:off x="1760480" y="1771066"/>
            <a:ext cx="0" cy="42154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itle 1">
            <a:extLst>
              <a:ext uri="{FF2B5EF4-FFF2-40B4-BE49-F238E27FC236}">
                <a16:creationId xmlns:a16="http://schemas.microsoft.com/office/drawing/2014/main" id="{C6D99513-C8CF-2A46-AF6C-510DAE4A2DC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2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2"/>
                </a:solidFill>
              </a:rPr>
              <a:t>Time distribution architecture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052A5B2-2325-E747-9009-C2EC2997C098}"/>
              </a:ext>
            </a:extLst>
          </p:cNvPr>
          <p:cNvSpPr txBox="1"/>
          <p:nvPr/>
        </p:nvSpPr>
        <p:spPr>
          <a:xfrm>
            <a:off x="7364608" y="1182411"/>
            <a:ext cx="106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1 Gbps Eth*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40192F-8258-E846-A6EF-53F8DBD7C56E}"/>
              </a:ext>
            </a:extLst>
          </p:cNvPr>
          <p:cNvSpPr txBox="1"/>
          <p:nvPr/>
        </p:nvSpPr>
        <p:spPr>
          <a:xfrm>
            <a:off x="8174854" y="4298274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8*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E8D11FE6-2DB7-6A40-A2C8-C72526E4F8CF}"/>
              </a:ext>
            </a:extLst>
          </p:cNvPr>
          <p:cNvSpPr txBox="1">
            <a:spLocks/>
          </p:cNvSpPr>
          <p:nvPr/>
        </p:nvSpPr>
        <p:spPr>
          <a:xfrm>
            <a:off x="0" y="4679746"/>
            <a:ext cx="12192000" cy="213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Each time distribution element is synchronized to the local base and accorded to UTC.</a:t>
            </a:r>
          </a:p>
          <a:p>
            <a:r>
              <a:rPr lang="en-US" sz="2400" dirty="0"/>
              <a:t>Clock is sent to FEs embedded into data stream. Each FE reconstructs it and use as reference.</a:t>
            </a:r>
          </a:p>
          <a:p>
            <a:r>
              <a:rPr lang="en-US" sz="2400" dirty="0"/>
              <a:t>R&amp;D focus to define the best way to distribute the clock. </a:t>
            </a:r>
          </a:p>
          <a:p>
            <a:r>
              <a:rPr lang="en-US" sz="2400" dirty="0"/>
              <a:t>Two scheme under evaluation: CERN White Rabbit and custom solution. Both based on FPGA </a:t>
            </a:r>
            <a:r>
              <a:rPr lang="en-US" sz="2400" dirty="0" err="1"/>
              <a:t>serialiser-deserialiser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1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C6D99513-C8CF-2A46-AF6C-510DAE4A2DC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2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2"/>
                </a:solidFill>
              </a:rPr>
              <a:t>R&amp;D program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E8D11FE6-2DB7-6A40-A2C8-C72526E4F8CF}"/>
              </a:ext>
            </a:extLst>
          </p:cNvPr>
          <p:cNvSpPr txBox="1">
            <a:spLocks/>
          </p:cNvSpPr>
          <p:nvPr/>
        </p:nvSpPr>
        <p:spPr>
          <a:xfrm>
            <a:off x="0" y="4296374"/>
            <a:ext cx="12192000" cy="2520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R&amp;D already started. Preliminary jitter tests performed on evaluation boards</a:t>
            </a:r>
          </a:p>
          <a:p>
            <a:r>
              <a:rPr lang="en-US" dirty="0"/>
              <a:t>Next steps are:</a:t>
            </a:r>
          </a:p>
          <a:p>
            <a:pPr lvl="1"/>
            <a:r>
              <a:rPr lang="en-US" sz="2800" dirty="0"/>
              <a:t>Perform time distribution tests on FE electronics at an earlier stage.</a:t>
            </a:r>
            <a:endParaRPr lang="fr-FR" sz="2800" dirty="0"/>
          </a:p>
          <a:p>
            <a:pPr lvl="1"/>
            <a:r>
              <a:rPr lang="en-US" sz="2800" dirty="0"/>
              <a:t>Test the UTC synchronization scheme is situ on the real orography. </a:t>
            </a:r>
            <a:endParaRPr lang="fr-FR" sz="2800" dirty="0"/>
          </a:p>
          <a:p>
            <a:pPr lvl="1"/>
            <a:r>
              <a:rPr lang="en-US" sz="2800" dirty="0"/>
              <a:t>Test the prototypes on the existing similar detectors like Super-</a:t>
            </a:r>
            <a:r>
              <a:rPr lang="en-US" sz="2800" dirty="0" err="1"/>
              <a:t>Kamiokande</a:t>
            </a:r>
            <a:r>
              <a:rPr lang="en-US" sz="2800" dirty="0"/>
              <a:t>   </a:t>
            </a:r>
            <a:endParaRPr lang="fr-FR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14C63EA-E01F-2D44-AE14-F236515DF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2551"/>
            <a:ext cx="3279228" cy="245942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E08A8BA-3C29-434F-B4E2-7A868F58D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20647" y="1142551"/>
            <a:ext cx="1487990" cy="111599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A5EAB345-72CE-D441-BD80-A6C6FB59A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319" y="1142551"/>
            <a:ext cx="4095538" cy="245732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C487DE5-0744-3F40-8EA5-DDD5BC531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630197" y="2013784"/>
            <a:ext cx="1468561" cy="19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5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F5ABF7-E513-F041-A30E-AD2C6823D7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2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2"/>
                </a:solidFill>
              </a:rPr>
              <a:t>Founding requests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4EC0CBB-C8C0-0A4A-8E84-DAF115B21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58515"/>
              </p:ext>
            </p:extLst>
          </p:nvPr>
        </p:nvGraphicFramePr>
        <p:xfrm>
          <a:off x="0" y="1262987"/>
          <a:ext cx="8001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416790421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4163248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38978872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0100176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56390222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/>
                        <a:t>Founding request from France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4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€/unit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 of </a:t>
                      </a:r>
                      <a:r>
                        <a:rPr lang="fr-FR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(€)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Request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5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r>
                        <a:rPr lang="fr-FR" sz="1800" dirty="0"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100/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r>
                        <a:rPr lang="fr-FR" sz="1800" dirty="0"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r>
                        <a:rPr lang="fr-FR" sz="1800" dirty="0"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  <a:r>
                        <a:rPr lang="fr-FR" sz="1800" dirty="0"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IN2P3</a:t>
                      </a:r>
                      <a:r>
                        <a:rPr lang="fr-FR" sz="1800" dirty="0"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30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00" algn="ctr">
                        <a:spcAft>
                          <a:spcPts val="0"/>
                        </a:spcAft>
                      </a:pP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travels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IN2P3</a:t>
                      </a:r>
                    </a:p>
                  </a:txBody>
                  <a:tcPr marL="62865" marR="628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71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00" algn="ctr">
                        <a:spcAft>
                          <a:spcPts val="0"/>
                        </a:spcAft>
                      </a:pP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635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100/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635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635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635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CEA/IRFU</a:t>
                      </a:r>
                    </a:p>
                  </a:txBody>
                  <a:tcPr marL="62865" marR="628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9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00" algn="ctr">
                        <a:spcAft>
                          <a:spcPts val="0"/>
                        </a:spcAft>
                      </a:pP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635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635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travels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635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635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CEA/IRFU</a:t>
                      </a:r>
                    </a:p>
                  </a:txBody>
                  <a:tcPr marL="62865" marR="628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48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6500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054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F967DEA-687F-F245-97DE-EF038E85B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798084"/>
              </p:ext>
            </p:extLst>
          </p:nvPr>
        </p:nvGraphicFramePr>
        <p:xfrm>
          <a:off x="0" y="4172791"/>
          <a:ext cx="8001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416790421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4163248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38978872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0100176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56390222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/>
                        <a:t>Founding request from KEK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4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k¥/Unit</a:t>
                      </a:r>
                      <a:r>
                        <a:rPr lang="fr-FR" b="1" dirty="0">
                          <a:effectLst/>
                        </a:rPr>
                        <a:t>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 of </a:t>
                      </a:r>
                      <a:r>
                        <a:rPr lang="fr-FR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r>
                        <a:rPr lang="fr-FR" b="1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(k¥)</a:t>
                      </a:r>
                      <a:r>
                        <a:rPr lang="fr-FR" b="1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Request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5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France</a:t>
                      </a:r>
                      <a:r>
                        <a:rPr lang="fr-FR" dirty="0">
                          <a:effectLst/>
                          <a:latin typeface="+mn-lt"/>
                        </a:rPr>
                        <a:t> 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r>
                        <a:rPr lang="fr-FR" dirty="0">
                          <a:effectLst/>
                          <a:latin typeface="+mn-lt"/>
                        </a:rPr>
                        <a:t> 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r>
                        <a:rPr lang="fr-FR" dirty="0">
                          <a:effectLst/>
                          <a:latin typeface="+mn-lt"/>
                        </a:rPr>
                        <a:t> 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r>
                        <a:rPr lang="fr-FR" dirty="0">
                          <a:effectLst/>
                          <a:latin typeface="+mn-lt"/>
                        </a:rPr>
                        <a:t> 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KEK</a:t>
                      </a:r>
                      <a:r>
                        <a:rPr lang="fr-FR" dirty="0">
                          <a:effectLst/>
                          <a:latin typeface="+mn-lt"/>
                        </a:rPr>
                        <a:t> 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30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00">
                        <a:spcAft>
                          <a:spcPts val="0"/>
                        </a:spcAft>
                      </a:pP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travels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62865" marR="628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KEK</a:t>
                      </a:r>
                    </a:p>
                  </a:txBody>
                  <a:tcPr marL="62865" marR="628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71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+mn-lt"/>
                        </a:rPr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054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F5AB599-1A94-EA47-A5A7-7541514F5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56853"/>
              </p:ext>
            </p:extLst>
          </p:nvPr>
        </p:nvGraphicFramePr>
        <p:xfrm>
          <a:off x="8216899" y="1262987"/>
          <a:ext cx="3975102" cy="236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34">
                  <a:extLst>
                    <a:ext uri="{9D8B030D-6E8A-4147-A177-3AD203B41FA5}">
                      <a16:colId xmlns:a16="http://schemas.microsoft.com/office/drawing/2014/main" val="898873149"/>
                    </a:ext>
                  </a:extLst>
                </a:gridCol>
                <a:gridCol w="1325034">
                  <a:extLst>
                    <a:ext uri="{9D8B030D-6E8A-4147-A177-3AD203B41FA5}">
                      <a16:colId xmlns:a16="http://schemas.microsoft.com/office/drawing/2014/main" val="1699392216"/>
                    </a:ext>
                  </a:extLst>
                </a:gridCol>
                <a:gridCol w="1325034">
                  <a:extLst>
                    <a:ext uri="{9D8B030D-6E8A-4147-A177-3AD203B41FA5}">
                      <a16:colId xmlns:a16="http://schemas.microsoft.com/office/drawing/2014/main" val="1431221901"/>
                    </a:ext>
                  </a:extLst>
                </a:gridCol>
              </a:tblGrid>
              <a:tr h="401770">
                <a:tc gridSpan="3">
                  <a:txBody>
                    <a:bodyPr/>
                    <a:lstStyle/>
                    <a:p>
                      <a:r>
                        <a:rPr lang="en-US" dirty="0"/>
                        <a:t>Additional founds from France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51536"/>
                  </a:ext>
                </a:extLst>
              </a:tr>
              <a:tr h="40177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Provided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345120"/>
                  </a:ext>
                </a:extLst>
              </a:tr>
              <a:tr h="4017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JENNIFER2-RISE IN2P3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Travel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886564"/>
                  </a:ext>
                </a:extLst>
              </a:tr>
              <a:tr h="4017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JENNIFER2-RISE IN2P3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Travel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459039"/>
                  </a:ext>
                </a:extLst>
              </a:tr>
              <a:tr h="4017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6384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381A1BB-D328-AA49-BD70-867AA276C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50490"/>
              </p:ext>
            </p:extLst>
          </p:nvPr>
        </p:nvGraphicFramePr>
        <p:xfrm>
          <a:off x="8216898" y="4172791"/>
          <a:ext cx="3975102" cy="16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34">
                  <a:extLst>
                    <a:ext uri="{9D8B030D-6E8A-4147-A177-3AD203B41FA5}">
                      <a16:colId xmlns:a16="http://schemas.microsoft.com/office/drawing/2014/main" val="898873149"/>
                    </a:ext>
                  </a:extLst>
                </a:gridCol>
                <a:gridCol w="1325034">
                  <a:extLst>
                    <a:ext uri="{9D8B030D-6E8A-4147-A177-3AD203B41FA5}">
                      <a16:colId xmlns:a16="http://schemas.microsoft.com/office/drawing/2014/main" val="1699392216"/>
                    </a:ext>
                  </a:extLst>
                </a:gridCol>
                <a:gridCol w="1325034">
                  <a:extLst>
                    <a:ext uri="{9D8B030D-6E8A-4147-A177-3AD203B41FA5}">
                      <a16:colId xmlns:a16="http://schemas.microsoft.com/office/drawing/2014/main" val="1431221901"/>
                    </a:ext>
                  </a:extLst>
                </a:gridCol>
              </a:tblGrid>
              <a:tr h="401770">
                <a:tc gridSpan="3">
                  <a:txBody>
                    <a:bodyPr/>
                    <a:lstStyle/>
                    <a:p>
                      <a:r>
                        <a:rPr lang="en-US" dirty="0"/>
                        <a:t>Additional founds from KEK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51536"/>
                  </a:ext>
                </a:extLst>
              </a:tr>
              <a:tr h="4017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Provided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k¥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345120"/>
                  </a:ext>
                </a:extLst>
              </a:tr>
              <a:tr h="4017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JSPS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Travel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886564"/>
                  </a:ext>
                </a:extLst>
              </a:tr>
              <a:tr h="4017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63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14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DD96F6-D4CB-4F1A-9FC4-232C34311402}"/>
              </a:ext>
            </a:extLst>
          </p:cNvPr>
          <p:cNvSpPr txBox="1"/>
          <p:nvPr/>
        </p:nvSpPr>
        <p:spPr>
          <a:xfrm>
            <a:off x="5389995" y="3059668"/>
            <a:ext cx="143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backup slides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100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>
            <a:extLst>
              <a:ext uri="{FF2B5EF4-FFF2-40B4-BE49-F238E27FC236}">
                <a16:creationId xmlns:a16="http://schemas.microsoft.com/office/drawing/2014/main" id="{72EEDE6F-8344-4551-9E78-76C4272F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Hyper-Kamiokande detector</a:t>
            </a:r>
            <a:endParaRPr kumimoji="1" lang="ja-JP" altLang="en-US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6E2596B6-F304-4EF3-85B3-6C95E4175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07"/>
          <a:stretch/>
        </p:blipFill>
        <p:spPr>
          <a:xfrm>
            <a:off x="563750" y="1295252"/>
            <a:ext cx="11044672" cy="5344555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2871FA6-1E12-4DE7-BAC1-F08741BFC665}"/>
              </a:ext>
            </a:extLst>
          </p:cNvPr>
          <p:cNvSpPr/>
          <p:nvPr/>
        </p:nvSpPr>
        <p:spPr>
          <a:xfrm>
            <a:off x="5586761" y="5876693"/>
            <a:ext cx="5767039" cy="763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050E802-6A1B-454C-A2DA-2E3D8ADF32B6}"/>
              </a:ext>
            </a:extLst>
          </p:cNvPr>
          <p:cNvSpPr txBox="1"/>
          <p:nvPr/>
        </p:nvSpPr>
        <p:spPr>
          <a:xfrm>
            <a:off x="6545961" y="5899827"/>
            <a:ext cx="4107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>
                <a:solidFill>
                  <a:schemeClr val="bg1"/>
                </a:solidFill>
              </a:rPr>
              <a:t>Start operation in 2027</a:t>
            </a:r>
            <a:endParaRPr kumimoji="1" lang="ja-JP" alt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8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4BA017-3905-C34F-9F9F-AFF96F3A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73" y="144967"/>
            <a:ext cx="11111454" cy="666687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3C1B15-5D42-4D52-AD0A-CEE8AB0A856A}"/>
              </a:ext>
            </a:extLst>
          </p:cNvPr>
          <p:cNvSpPr txBox="1"/>
          <p:nvPr/>
        </p:nvSpPr>
        <p:spPr>
          <a:xfrm>
            <a:off x="267631" y="133817"/>
            <a:ext cx="98730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Wide variety of Hyper-Kamiokande physics program</a:t>
            </a:r>
            <a:endParaRPr kumimoji="1" lang="ja-JP" altLang="en-US" sz="3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7B52880-4744-4CE2-9A38-45365C7BA5B1}"/>
              </a:ext>
            </a:extLst>
          </p:cNvPr>
          <p:cNvSpPr txBox="1"/>
          <p:nvPr/>
        </p:nvSpPr>
        <p:spPr>
          <a:xfrm>
            <a:off x="2375210" y="808469"/>
            <a:ext cx="4671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FFFF00"/>
                </a:solidFill>
              </a:rPr>
              <a:t>Atmospheric neutrino</a:t>
            </a:r>
          </a:p>
          <a:p>
            <a:r>
              <a:rPr kumimoji="1" lang="en-US" altLang="ja-JP" sz="2800" dirty="0">
                <a:solidFill>
                  <a:srgbClr val="FFFF00"/>
                </a:solidFill>
              </a:rPr>
              <a:t>	Neutrino mass hierarchy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3E8ED99-51B0-4D4C-B486-8BD2094A369C}"/>
              </a:ext>
            </a:extLst>
          </p:cNvPr>
          <p:cNvSpPr txBox="1"/>
          <p:nvPr/>
        </p:nvSpPr>
        <p:spPr>
          <a:xfrm>
            <a:off x="7551902" y="3835924"/>
            <a:ext cx="38370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>
                <a:solidFill>
                  <a:srgbClr val="FFFF00"/>
                </a:solidFill>
              </a:rPr>
              <a:t>Accelerator neutrinos</a:t>
            </a:r>
          </a:p>
          <a:p>
            <a:r>
              <a:rPr kumimoji="1" lang="en-US" altLang="ja-JP" sz="3200" dirty="0">
                <a:solidFill>
                  <a:srgbClr val="FFFF00"/>
                </a:solidFill>
              </a:rPr>
              <a:t>	CP violation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39818F-95AC-48C1-9E56-CF4BD14E9EE8}"/>
              </a:ext>
            </a:extLst>
          </p:cNvPr>
          <p:cNvSpPr txBox="1"/>
          <p:nvPr/>
        </p:nvSpPr>
        <p:spPr>
          <a:xfrm>
            <a:off x="8807212" y="1460173"/>
            <a:ext cx="29073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FFFF00"/>
                </a:solidFill>
              </a:rPr>
              <a:t>Solar neutrinos</a:t>
            </a:r>
          </a:p>
          <a:p>
            <a:r>
              <a:rPr kumimoji="1" lang="en-US" altLang="ja-JP" sz="2800" dirty="0">
                <a:solidFill>
                  <a:srgbClr val="FFFF00"/>
                </a:solidFill>
              </a:rPr>
              <a:t>Interior of the sun 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88C650-8B27-4AD8-B9E6-EC7FED6B8E0E}"/>
              </a:ext>
            </a:extLst>
          </p:cNvPr>
          <p:cNvSpPr txBox="1"/>
          <p:nvPr/>
        </p:nvSpPr>
        <p:spPr>
          <a:xfrm>
            <a:off x="2508339" y="4913142"/>
            <a:ext cx="47382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FFFF00"/>
                </a:solidFill>
              </a:rPr>
              <a:t>Supernova neutrinos</a:t>
            </a:r>
          </a:p>
          <a:p>
            <a:endParaRPr kumimoji="1" lang="en-US" altLang="ja-JP" sz="2800" dirty="0">
              <a:solidFill>
                <a:srgbClr val="FFFF00"/>
              </a:solidFill>
            </a:endParaRPr>
          </a:p>
          <a:p>
            <a:endParaRPr kumimoji="1" lang="en-US" altLang="ja-JP" sz="2800" dirty="0">
              <a:solidFill>
                <a:srgbClr val="FFFF00"/>
              </a:solidFill>
            </a:endParaRPr>
          </a:p>
          <a:p>
            <a:r>
              <a:rPr kumimoji="1" lang="en-US" altLang="ja-JP" sz="2800" dirty="0">
                <a:solidFill>
                  <a:srgbClr val="FFFF00"/>
                </a:solidFill>
              </a:rPr>
              <a:t>	Evolution of the universe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8FBAB7-3224-4CBA-AE62-633C36A9D2B2}"/>
              </a:ext>
            </a:extLst>
          </p:cNvPr>
          <p:cNvSpPr txBox="1"/>
          <p:nvPr/>
        </p:nvSpPr>
        <p:spPr>
          <a:xfrm>
            <a:off x="8909824" y="5642516"/>
            <a:ext cx="2750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FFFF00"/>
                </a:solidFill>
              </a:rPr>
              <a:t>Proton decay</a:t>
            </a:r>
          </a:p>
          <a:p>
            <a:r>
              <a:rPr kumimoji="1" lang="en-US" altLang="ja-JP" sz="2800" dirty="0">
                <a:solidFill>
                  <a:srgbClr val="FFFF00"/>
                </a:solidFill>
              </a:rPr>
              <a:t>Grand Unification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9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768</Words>
  <Application>Microsoft Macintosh PowerPoint</Application>
  <PresentationFormat>Widescreen</PresentationFormat>
  <Paragraphs>173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Meiryo UI</vt:lpstr>
      <vt:lpstr>SimSun</vt:lpstr>
      <vt:lpstr>游ゴシック</vt:lpstr>
      <vt:lpstr>游ゴシック Light</vt:lpstr>
      <vt:lpstr>Arial</vt:lpstr>
      <vt:lpstr>Calibri</vt:lpstr>
      <vt:lpstr>Calibri Light</vt:lpstr>
      <vt:lpstr>Cambria Math</vt:lpstr>
      <vt:lpstr>IBM Plex Sans Text</vt:lpstr>
      <vt:lpstr>Office Theme</vt:lpstr>
      <vt:lpstr>Development of Electronics and its Synchronization System  for the Hyper-Kamiokande </vt:lpstr>
      <vt:lpstr>PowerPoint Presentation</vt:lpstr>
      <vt:lpstr>Hyper-K Electronics and Synchronization System</vt:lpstr>
      <vt:lpstr>PowerPoint Presentation</vt:lpstr>
      <vt:lpstr>PowerPoint Presentation</vt:lpstr>
      <vt:lpstr>PowerPoint Presentation</vt:lpstr>
      <vt:lpstr>PowerPoint Presentation</vt:lpstr>
      <vt:lpstr>Hyper-Kamiokande detector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Electronics and its Synchronization System for the Hyper-Kamiokande </dc:title>
  <dc:creator>stefano russo</dc:creator>
  <cp:lastModifiedBy>stefano russo</cp:lastModifiedBy>
  <cp:revision>38</cp:revision>
  <dcterms:created xsi:type="dcterms:W3CDTF">2020-04-02T08:52:06Z</dcterms:created>
  <dcterms:modified xsi:type="dcterms:W3CDTF">2020-04-08T14:00:36Z</dcterms:modified>
</cp:coreProperties>
</file>