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545" r:id="rId2"/>
    <p:sldId id="601" r:id="rId3"/>
    <p:sldId id="602" r:id="rId4"/>
  </p:sldIdLst>
  <p:sldSz cx="9144000" cy="6858000" type="screen4x3"/>
  <p:notesSz cx="6746875" cy="99139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00FF00"/>
    <a:srgbClr val="FFFF99"/>
    <a:srgbClr val="33CCFF"/>
    <a:srgbClr val="FF0000"/>
    <a:srgbClr val="FF9933"/>
    <a:srgbClr val="FFCC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>
        <p:scale>
          <a:sx n="60" d="100"/>
          <a:sy n="60" d="100"/>
        </p:scale>
        <p:origin x="-738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710" y="-90"/>
      </p:cViewPr>
      <p:guideLst>
        <p:guide orient="horz" pos="3122"/>
        <p:guide pos="21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1950" cy="4603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vert="horz" wrap="square" lIns="91840" tIns="45920" rIns="91840" bIns="45920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38" y="0"/>
            <a:ext cx="2901950" cy="4603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vert="horz" wrap="square" lIns="91840" tIns="45920" rIns="91840" bIns="45920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01950" cy="4603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vert="horz" wrap="square" lIns="91840" tIns="45920" rIns="91840" bIns="45920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38" y="9428163"/>
            <a:ext cx="2901950" cy="4603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vert="horz" wrap="square" lIns="91840" tIns="45920" rIns="91840" bIns="45920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pPr>
              <a:defRPr/>
            </a:pPr>
            <a:fld id="{B0320E0B-1CA1-4337-8E20-54C624F3F8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41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0" tIns="45920" rIns="91840" bIns="45920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2700" y="0"/>
            <a:ext cx="29241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0" tIns="45920" rIns="91840" bIns="45920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4538"/>
            <a:ext cx="4957763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10113"/>
            <a:ext cx="4949825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0" tIns="45920" rIns="91840" bIns="459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8638"/>
            <a:ext cx="29241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0" tIns="45920" rIns="91840" bIns="45920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2700" y="9418638"/>
            <a:ext cx="29241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0" tIns="45920" rIns="91840" bIns="45920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12C7C917-D2DC-40F4-BC0B-5B9A11FF13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uite"/>
          <p:cNvPicPr>
            <a:picLocks noChangeAspect="1" noChangeArrowheads="1"/>
          </p:cNvPicPr>
          <p:nvPr userDrawn="1"/>
        </p:nvPicPr>
        <p:blipFill>
          <a:blip r:embed="rId2"/>
          <a:srcRect t="3323" r="82500" b="80247"/>
          <a:stretch>
            <a:fillRect/>
          </a:stretch>
        </p:blipFill>
        <p:spPr bwMode="auto">
          <a:xfrm>
            <a:off x="7758113" y="71438"/>
            <a:ext cx="1100137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5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Alex C. Mueller</a:t>
            </a:r>
            <a:endParaRPr lang="fr-FR" b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uite"/>
          <p:cNvPicPr>
            <a:picLocks noChangeAspect="1" noChangeArrowheads="1"/>
          </p:cNvPicPr>
          <p:nvPr userDrawn="1"/>
        </p:nvPicPr>
        <p:blipFill>
          <a:blip r:embed="rId2"/>
          <a:srcRect t="3323" r="82500" b="80247"/>
          <a:stretch>
            <a:fillRect/>
          </a:stretch>
        </p:blipFill>
        <p:spPr bwMode="auto">
          <a:xfrm>
            <a:off x="7758113" y="71438"/>
            <a:ext cx="1100137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51050" y="381000"/>
            <a:ext cx="5581650" cy="9906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Alex C. Mueller</a:t>
            </a:r>
            <a:endParaRPr lang="fr-FR" b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400800" cy="5334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Alex C. Mueller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66800"/>
            <a:ext cx="8534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553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it-IT"/>
              <a:t>Alex C. Mueller</a:t>
            </a:r>
            <a:endParaRPr lang="fr-FR" b="0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304800" y="914400"/>
            <a:ext cx="8534400" cy="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8686800" y="6591300"/>
            <a:ext cx="381000" cy="152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fld id="{B128976C-809D-40A1-B880-B16D71FFE1FD}" type="slidenum">
              <a:rPr lang="fr-FR" sz="1000"/>
              <a:pPr>
                <a:spcBef>
                  <a:spcPct val="50000"/>
                </a:spcBef>
                <a:defRPr/>
              </a:pPr>
              <a:t>‹N°›</a:t>
            </a:fld>
            <a:endParaRPr lang="fr-FR" sz="1000"/>
          </a:p>
        </p:txBody>
      </p:sp>
      <p:sp>
        <p:nvSpPr>
          <p:cNvPr id="11" name="Rectangle 10"/>
          <p:cNvSpPr/>
          <p:nvPr userDrawn="1"/>
        </p:nvSpPr>
        <p:spPr>
          <a:xfrm>
            <a:off x="285750" y="6572250"/>
            <a:ext cx="4572000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100" b="1" dirty="0" smtClean="0"/>
              <a:t>Réunion</a:t>
            </a:r>
            <a:r>
              <a:rPr lang="it-IT" sz="1100" b="1" baseline="0" dirty="0" smtClean="0"/>
              <a:t> DU et Journée Projets, LPNHE 17 Novembre 2009</a:t>
            </a:r>
            <a:endParaRPr lang="fr-FR" sz="1100" b="0" dirty="0"/>
          </a:p>
        </p:txBody>
      </p:sp>
      <p:pic>
        <p:nvPicPr>
          <p:cNvPr id="7" name="Picture 7" descr="suite"/>
          <p:cNvPicPr>
            <a:picLocks noChangeAspect="1" noChangeArrowheads="1"/>
          </p:cNvPicPr>
          <p:nvPr userDrawn="1"/>
        </p:nvPicPr>
        <p:blipFill>
          <a:blip r:embed="rId5"/>
          <a:srcRect t="3323" r="82500" b="80247"/>
          <a:stretch>
            <a:fillRect/>
          </a:stretch>
        </p:blipFill>
        <p:spPr bwMode="auto">
          <a:xfrm>
            <a:off x="7758113" y="71438"/>
            <a:ext cx="1100137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defRPr sz="2000">
          <a:solidFill>
            <a:srgbClr val="FF3300"/>
          </a:solidFill>
          <a:latin typeface="+mn-lt"/>
          <a:ea typeface="+mn-ea"/>
          <a:cs typeface="+mn-cs"/>
        </a:defRPr>
      </a:lvl1pPr>
      <a:lvl2pPr marL="381000" indent="-1905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762000" indent="-1905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143000" indent="-1905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524000" indent="-1905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1981200" indent="-1905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438400" indent="-1905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2895600" indent="-1905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352800" indent="-1905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gab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572125" y="1052513"/>
            <a:ext cx="3238500" cy="71913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FR" sz="2400" i="1" dirty="0" smtClean="0">
                <a:solidFill>
                  <a:schemeClr val="tx1"/>
                </a:solidFill>
                <a:latin typeface="+mn-lt"/>
              </a:rPr>
              <a:t>Alex C. MUELLER</a:t>
            </a:r>
            <a:endParaRPr lang="fr-FR" sz="24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5813" y="4500570"/>
            <a:ext cx="7643812" cy="1357312"/>
          </a:xfrm>
          <a:noFill/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fr-FR" sz="2400" b="1" i="1" dirty="0" smtClean="0">
                <a:solidFill>
                  <a:schemeClr val="tx1"/>
                </a:solidFill>
              </a:rPr>
              <a:t>Journée Projets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fr-FR" sz="3200" b="1" i="1" dirty="0" smtClean="0">
                <a:solidFill>
                  <a:schemeClr val="tx1"/>
                </a:solidFill>
              </a:rPr>
              <a:t>"l'Interdisciplinaire"</a:t>
            </a:r>
            <a:endParaRPr lang="fr-FR" sz="2400" b="1" i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fr-FR" b="1" i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fr-FR" sz="2400" b="1" dirty="0" smtClean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endParaRPr lang="fr-FR" sz="2400" b="1" dirty="0" smtClean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endParaRPr lang="fr-FR" sz="2400" b="1" dirty="0" smtClean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endParaRPr lang="fr-FR" sz="2400" b="1" dirty="0" smtClean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endParaRPr lang="fr-FR" sz="2400" b="1" dirty="0" smtClean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endParaRPr lang="fr-FR" sz="2400" b="1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it-IT" smtClean="0"/>
              <a:t>Alex C. Mueller</a:t>
            </a:r>
            <a:endParaRPr lang="fr-FR" b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428596" y="357166"/>
            <a:ext cx="62792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2"/>
                </a:solidFill>
              </a:rPr>
              <a:t>1. Energie Nucléaire / Radiochimie</a:t>
            </a:r>
            <a:endParaRPr lang="fr-FR" sz="2800" dirty="0">
              <a:solidFill>
                <a:schemeClr val="accent2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1406" y="1148745"/>
            <a:ext cx="907259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400" dirty="0" smtClean="0"/>
              <a:t>Budget 2009 : 	275 k€</a:t>
            </a:r>
          </a:p>
          <a:p>
            <a:pPr algn="l"/>
            <a:endParaRPr lang="fr-FR" sz="2400" dirty="0" smtClean="0"/>
          </a:p>
          <a:p>
            <a:pPr algn="l"/>
            <a:r>
              <a:rPr lang="fr-FR" sz="2400" dirty="0" smtClean="0"/>
              <a:t>Demande 2010:	260 k€ Expériences (</a:t>
            </a:r>
            <a:r>
              <a:rPr lang="fr-FR" sz="2400" dirty="0" err="1" smtClean="0"/>
              <a:t>nTOF</a:t>
            </a:r>
            <a:r>
              <a:rPr lang="fr-FR" sz="2400" dirty="0" smtClean="0"/>
              <a:t>, </a:t>
            </a:r>
            <a:r>
              <a:rPr lang="fr-FR" sz="2400" dirty="0" err="1" smtClean="0"/>
              <a:t>Guinevere</a:t>
            </a:r>
            <a:r>
              <a:rPr lang="fr-FR" sz="2400" dirty="0" smtClean="0"/>
              <a:t>, 						   Spallation,….)</a:t>
            </a:r>
          </a:p>
          <a:p>
            <a:pPr algn="l">
              <a:spcAft>
                <a:spcPts val="600"/>
              </a:spcAft>
            </a:pPr>
            <a:r>
              <a:rPr lang="fr-FR" sz="2400" dirty="0" smtClean="0"/>
              <a:t>	</a:t>
            </a:r>
            <a:r>
              <a:rPr lang="fr-FR" sz="2400" dirty="0" smtClean="0"/>
              <a:t>		450 k€  Radiochimie (IPNO, IPNL,  							    IPHC, </a:t>
            </a:r>
            <a:r>
              <a:rPr lang="fr-FR" sz="2400" dirty="0" err="1" smtClean="0"/>
              <a:t>Subatech</a:t>
            </a:r>
            <a:r>
              <a:rPr lang="fr-FR" sz="2400" dirty="0" smtClean="0"/>
              <a:t>)</a:t>
            </a:r>
          </a:p>
          <a:p>
            <a:pPr algn="l">
              <a:spcAft>
                <a:spcPts val="600"/>
              </a:spcAft>
            </a:pPr>
            <a:r>
              <a:rPr lang="fr-FR" sz="2400" dirty="0" smtClean="0"/>
              <a:t>			 60 k€  Scenarii/</a:t>
            </a:r>
            <a:r>
              <a:rPr lang="fr-FR" sz="2400" dirty="0" err="1" smtClean="0"/>
              <a:t>Modellisation</a:t>
            </a:r>
            <a:endParaRPr lang="fr-FR" sz="2400" dirty="0" smtClean="0"/>
          </a:p>
          <a:p>
            <a:pPr algn="l">
              <a:spcAft>
                <a:spcPts val="600"/>
              </a:spcAft>
            </a:pPr>
            <a:r>
              <a:rPr lang="fr-FR" sz="2400" dirty="0" smtClean="0"/>
              <a:t>			180 k€  Soutien (PEREN)</a:t>
            </a:r>
          </a:p>
          <a:p>
            <a:pPr algn="l">
              <a:spcAft>
                <a:spcPts val="600"/>
              </a:spcAft>
            </a:pPr>
            <a:r>
              <a:rPr lang="fr-FR" sz="2400" dirty="0" smtClean="0"/>
              <a:t>	</a:t>
            </a:r>
            <a:r>
              <a:rPr lang="fr-FR" sz="2400" dirty="0" smtClean="0"/>
              <a:t>		</a:t>
            </a:r>
            <a:r>
              <a:rPr lang="fr-FR" sz="2400" dirty="0" smtClean="0">
                <a:solidFill>
                  <a:schemeClr val="accent6"/>
                </a:solidFill>
              </a:rPr>
              <a:t>150 k€  CACAO (contrat engagé!!!)  </a:t>
            </a:r>
          </a:p>
          <a:p>
            <a:pPr algn="l"/>
            <a:endParaRPr lang="fr-FR" sz="2400" dirty="0" smtClean="0"/>
          </a:p>
          <a:p>
            <a:pPr algn="l"/>
            <a:r>
              <a:rPr lang="fr-FR" sz="2400" dirty="0" smtClean="0">
                <a:solidFill>
                  <a:srgbClr val="FF0000"/>
                </a:solidFill>
              </a:rPr>
              <a:t>Mais: il y a GEDEPEON! </a:t>
            </a:r>
          </a:p>
          <a:p>
            <a:pPr algn="l"/>
            <a:r>
              <a:rPr lang="fr-FR" sz="2400" dirty="0" smtClean="0">
                <a:solidFill>
                  <a:srgbClr val="FF0000"/>
                </a:solidFill>
              </a:rPr>
              <a:t>	</a:t>
            </a:r>
            <a:r>
              <a:rPr lang="fr-FR" sz="2400" dirty="0" smtClean="0">
                <a:solidFill>
                  <a:srgbClr val="FF0000"/>
                </a:solidFill>
              </a:rPr>
              <a:t>la radiochimie française c'est une priorité nationale!!</a:t>
            </a:r>
          </a:p>
          <a:p>
            <a:pPr algn="l"/>
            <a:r>
              <a:rPr lang="fr-FR" sz="2400" dirty="0" smtClean="0">
                <a:solidFill>
                  <a:srgbClr val="FF0000"/>
                </a:solidFill>
              </a:rPr>
              <a:t>	</a:t>
            </a:r>
            <a:r>
              <a:rPr lang="fr-FR" sz="2400" dirty="0" smtClean="0">
                <a:solidFill>
                  <a:srgbClr val="FF0000"/>
                </a:solidFill>
              </a:rPr>
              <a:t>coupant aussi sévèrement qu'en 2009, </a:t>
            </a:r>
          </a:p>
          <a:p>
            <a:pPr algn="l"/>
            <a:r>
              <a:rPr lang="fr-FR" sz="2400" dirty="0" smtClean="0">
                <a:solidFill>
                  <a:srgbClr val="FF0000"/>
                </a:solidFill>
              </a:rPr>
              <a:t>	</a:t>
            </a:r>
            <a:r>
              <a:rPr lang="fr-FR" sz="2400" dirty="0" smtClean="0">
                <a:solidFill>
                  <a:srgbClr val="FF0000"/>
                </a:solidFill>
              </a:rPr>
              <a:t>un     </a:t>
            </a:r>
            <a:r>
              <a:rPr lang="fr-FR" sz="2400" dirty="0" smtClean="0"/>
              <a:t>BUDGET DE 550 K€ est jouable</a:t>
            </a:r>
            <a:r>
              <a:rPr lang="fr-FR" sz="2400" dirty="0" smtClean="0">
                <a:solidFill>
                  <a:srgbClr val="FF0000"/>
                </a:solidFill>
              </a:rPr>
              <a:t>  </a:t>
            </a:r>
            <a:endParaRPr lang="fr-FR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7643866" cy="533400"/>
          </a:xfrm>
        </p:spPr>
        <p:txBody>
          <a:bodyPr/>
          <a:lstStyle/>
          <a:p>
            <a:r>
              <a:rPr lang="fr-FR" sz="3200" dirty="0" smtClean="0"/>
              <a:t>2."l'Interdisciplinaire" </a:t>
            </a:r>
            <a:r>
              <a:rPr lang="fr-FR" sz="4000" dirty="0" smtClean="0">
                <a:latin typeface="Symbol" pitchFamily="18" charset="2"/>
              </a:rPr>
              <a:t>S</a:t>
            </a:r>
            <a:r>
              <a:rPr lang="fr-FR" sz="3200" dirty="0" smtClean="0"/>
              <a:t> = 2.2 M€ </a:t>
            </a:r>
            <a:endParaRPr lang="fr-FR" sz="32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724624" y="6629424"/>
            <a:ext cx="1905000" cy="228600"/>
          </a:xfrm>
        </p:spPr>
        <p:txBody>
          <a:bodyPr/>
          <a:lstStyle/>
          <a:p>
            <a:r>
              <a:rPr lang="it-IT" dirty="0" smtClean="0"/>
              <a:t>Alex C. Mueller</a:t>
            </a:r>
            <a:endParaRPr lang="en-US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42844" y="1170234"/>
          <a:ext cx="4211927" cy="5330600"/>
        </p:xfrm>
        <a:graphic>
          <a:graphicData uri="http://schemas.openxmlformats.org/drawingml/2006/table">
            <a:tbl>
              <a:tblPr/>
              <a:tblGrid>
                <a:gridCol w="1307068"/>
                <a:gridCol w="557425"/>
                <a:gridCol w="259491"/>
                <a:gridCol w="1434410"/>
                <a:gridCol w="653533"/>
              </a:tblGrid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 dirty="0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IPNL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AGREGATS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8000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IPNO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AGREGATS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34000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IPNO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AGREGATS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32400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IPNO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AGREGATS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35400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IPNO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Autre projet (futur projet en creation)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260000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IPNO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Autre projet (futur projet en creation)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235000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IPNL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Canalisations ions lourds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12000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CPPM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Controle de dose en ligne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115000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IPNL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Controle de dose en ligne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60012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LPC CLMT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Controle de dose en ligne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10000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IPNL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Dépot de dose physique pour hadronthérapie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9000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IPNL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Développement machines radiothérapie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6000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IMNC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Développements et utilisation de plateformes de modélisation (GATE)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25000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IPNL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 dirty="0">
                          <a:latin typeface="Arial"/>
                        </a:rPr>
                        <a:t>Développements et utilisation de plateformes de modélisation (GATE)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4000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IPNL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Développements spécifiques pour radiobiologie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5000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LPC CLMT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Développements spécifiques pour radiobiologie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5000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LPNHE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DIVERS - les interfaces physique-biologie-médecine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5000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LPSC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DIVERS - les interfaces physique-biologie-médecine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16000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CENBG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DIVERS - NANODERM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10000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LPC CAEN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DOSIMÉTRIE, RADIOBIOLOGIE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45000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LPC CLMT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DOSIMÉTRIE, RADIOBIOLOGIE - BIOMATERIAUX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19000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CENBG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DOSIMÉTRIE, RADIOBIOLOGIE - CELLION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10000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IPNL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DOSIMÉTRIE, RADIOBIOLOGIE - IPMbio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15000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CSNSM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EN_JA - JANNUS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52000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IPNL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EN_JA - JANNUS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4000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CENBG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ENVIRONNEMENT - BASSES RADIOACTIVITÉS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15000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IPNL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ENVIRONNEMENT - LABRADOR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85000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IPHC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ENVIRONNEMENT - RAMSES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115000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SUBATECH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ENVIRONNEMENT - SMART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190000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LPC CLMT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ENVIRONNEMENT - THERMOLU MINESCENCE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16000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CENBG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EUROTRANS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24300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IPNO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EUROTRANS - DM1 - DESIGN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245000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IPHC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EUROTRANS - DM2 - ECATS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9000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LPC CAEN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EUROTRANS - DM2 - ECATS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24000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SUBATECH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IMAGERIE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26000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LPC CLMT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IMAGERIE - AVIRM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8000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IPHC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IMAGERIE - IMABIO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80000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CPPM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Imagerie moléculaire préclinique hybride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165000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IMNC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Imagerie moléculaire préclinique hybride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29000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IPNL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IrrMat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4000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IPHC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MI2B Coordination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9000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SUBATECH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Production de radioéléments à usage médical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20000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IMNC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Système d'assistance clinique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18000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IMNC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Système d'assistance clinique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10000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IMNC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Systèmes innovants d'imagerie préclinique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10000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LPC CLMT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latin typeface="Arial"/>
                        </a:rPr>
                        <a:t>Traitement de Données - PCSV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latin typeface="Arial"/>
                        </a:rPr>
                        <a:t>45000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8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latin typeface="Arial"/>
                        </a:rPr>
                        <a:t>SOUS TOTAL Interdisciplinaire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latin typeface="Arial"/>
                        </a:rPr>
                        <a:t>AM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1" i="0" u="none" strike="noStrike" dirty="0">
                          <a:latin typeface="Arial"/>
                        </a:rPr>
                        <a:t>2 179,11k€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4429124" y="1166417"/>
            <a:ext cx="510588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dirty="0" smtClean="0"/>
              <a:t>Budget 2009: 355 k€</a:t>
            </a:r>
          </a:p>
          <a:p>
            <a:pPr algn="l"/>
            <a:endParaRPr lang="fr-FR" dirty="0" smtClean="0"/>
          </a:p>
          <a:p>
            <a:pPr algn="l"/>
            <a:r>
              <a:rPr lang="fr-FR" dirty="0" smtClean="0"/>
              <a:t>La pression reste très importante</a:t>
            </a:r>
          </a:p>
          <a:p>
            <a:pPr algn="l"/>
            <a:endParaRPr lang="fr-FR" dirty="0" smtClean="0"/>
          </a:p>
          <a:p>
            <a:pPr algn="l"/>
            <a:r>
              <a:rPr lang="fr-FR" dirty="0" smtClean="0"/>
              <a:t>La Structuration</a:t>
            </a:r>
            <a:r>
              <a:rPr lang="fr-FR" baseline="30000" dirty="0" smtClean="0">
                <a:latin typeface="+mn-lt"/>
                <a:cs typeface="Times New Roman" pitchFamily="18" charset="0"/>
              </a:rPr>
              <a:t>*</a:t>
            </a:r>
            <a:endParaRPr lang="fr-FR" dirty="0" smtClean="0"/>
          </a:p>
          <a:p>
            <a:pPr algn="l"/>
            <a:r>
              <a:rPr lang="fr-FR" dirty="0" smtClean="0"/>
              <a:t>    </a:t>
            </a:r>
            <a:r>
              <a:rPr lang="fr-FR" dirty="0" smtClean="0">
                <a:solidFill>
                  <a:srgbClr val="FF0000"/>
                </a:solidFill>
              </a:rPr>
              <a:t>"LUTTE CONTRE LE CANCER"</a:t>
            </a:r>
          </a:p>
          <a:p>
            <a:pPr algn="l"/>
            <a:r>
              <a:rPr lang="fr-FR" dirty="0" smtClean="0"/>
              <a:t>au sein du MI2B est un grand</a:t>
            </a:r>
          </a:p>
          <a:p>
            <a:pPr algn="l"/>
            <a:r>
              <a:rPr lang="fr-FR" dirty="0" smtClean="0"/>
              <a:t>succès, et les financements seront</a:t>
            </a:r>
          </a:p>
          <a:p>
            <a:pPr algn="l"/>
            <a:r>
              <a:rPr lang="fr-FR" dirty="0" smtClean="0"/>
              <a:t>donc </a:t>
            </a:r>
            <a:r>
              <a:rPr lang="fr-FR" dirty="0" smtClean="0">
                <a:solidFill>
                  <a:srgbClr val="FF0000"/>
                </a:solidFill>
              </a:rPr>
              <a:t>concentrés sur les projets</a:t>
            </a:r>
          </a:p>
          <a:p>
            <a:pPr algn="l"/>
            <a:r>
              <a:rPr lang="fr-FR" dirty="0" smtClean="0">
                <a:solidFill>
                  <a:srgbClr val="FF0000"/>
                </a:solidFill>
              </a:rPr>
              <a:t>s'inscrivant dans cette logique </a:t>
            </a:r>
          </a:p>
          <a:p>
            <a:pPr algn="l"/>
            <a:endParaRPr lang="fr-FR" dirty="0" smtClean="0">
              <a:solidFill>
                <a:srgbClr val="FF0000"/>
              </a:solidFill>
            </a:endParaRPr>
          </a:p>
          <a:p>
            <a:pPr algn="l"/>
            <a:r>
              <a:rPr lang="fr-FR" dirty="0" smtClean="0"/>
              <a:t>environ 125 k€ pour "autres actions"   </a:t>
            </a:r>
          </a:p>
          <a:p>
            <a:pPr algn="l"/>
            <a:r>
              <a:rPr lang="fr-FR" dirty="0" smtClean="0"/>
              <a:t> </a:t>
            </a:r>
          </a:p>
          <a:p>
            <a:pPr algn="l"/>
            <a:r>
              <a:rPr lang="fr-FR" dirty="0" smtClean="0"/>
              <a:t>Budget 2010 envisagé: 450 k€</a:t>
            </a:r>
          </a:p>
          <a:p>
            <a:pPr algn="l"/>
            <a:endParaRPr lang="fr-FR" dirty="0" smtClean="0"/>
          </a:p>
          <a:p>
            <a:pPr algn="l"/>
            <a:r>
              <a:rPr lang="fr-FR" sz="1800" dirty="0" smtClean="0">
                <a:solidFill>
                  <a:schemeClr val="accent6"/>
                </a:solidFill>
              </a:rPr>
              <a:t>*pas encore visible dans la figure</a:t>
            </a:r>
          </a:p>
          <a:p>
            <a:pPr algn="l"/>
            <a:r>
              <a:rPr lang="fr-FR" sz="1800" dirty="0" smtClean="0">
                <a:solidFill>
                  <a:schemeClr val="accent6"/>
                </a:solidFill>
              </a:rPr>
              <a:t> </a:t>
            </a:r>
            <a:r>
              <a:rPr lang="fr-FR" sz="1800" dirty="0" smtClean="0">
                <a:solidFill>
                  <a:schemeClr val="accent6"/>
                </a:solidFill>
              </a:rPr>
              <a:t> ci-contre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joh-acmcp">
  <a:themeElements>
    <a:clrScheme name="fjoh-acmc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joh-acmcp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6666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6666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fjoh-acmc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joh-acmc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joh-acmc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joh-acmc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joh-acmc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joh-acmc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joh-acmc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Settings\pagani\Dati applicazioni\Microsoft\Templates\fjoh-acmcp.pot</Template>
  <TotalTime>6868</TotalTime>
  <Words>487</Words>
  <Application>Microsoft Office PowerPoint</Application>
  <PresentationFormat>Affichage à l'écran (4:3)</PresentationFormat>
  <Paragraphs>275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fjoh-acmcp</vt:lpstr>
      <vt:lpstr>Alex C. MUELLER</vt:lpstr>
      <vt:lpstr>Diapositive 2</vt:lpstr>
      <vt:lpstr>2."l'Interdisciplinaire" S = 2.2 M€ </vt:lpstr>
    </vt:vector>
  </TitlesOfParts>
  <Company>I.P.N. Orsay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à l'Ecole Accélérateurs de l'IN2P3</dc:title>
  <dc:subject>Cours Général d'Introduction</dc:subject>
  <dc:creator>Alex C. Mueller</dc:creator>
  <cp:lastModifiedBy>Mueller</cp:lastModifiedBy>
  <cp:revision>302</cp:revision>
  <cp:lastPrinted>2002-11-16T16:47:59Z</cp:lastPrinted>
  <dcterms:created xsi:type="dcterms:W3CDTF">2002-11-11T10:05:23Z</dcterms:created>
  <dcterms:modified xsi:type="dcterms:W3CDTF">2009-11-17T11:06:46Z</dcterms:modified>
</cp:coreProperties>
</file>