
<file path=[Content_Types].xml><?xml version="1.0" encoding="utf-8"?>
<Types xmlns="http://schemas.openxmlformats.org/package/2006/content-types"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5"/>
  </p:notesMasterIdLst>
  <p:handoutMasterIdLst>
    <p:handoutMasterId r:id="rId6"/>
  </p:handoutMasterIdLst>
  <p:sldIdLst>
    <p:sldId id="545" r:id="rId2"/>
    <p:sldId id="601" r:id="rId3"/>
    <p:sldId id="602" r:id="rId4"/>
  </p:sldIdLst>
  <p:sldSz cx="9144000" cy="6858000" type="screen4x3"/>
  <p:notesSz cx="6746875" cy="9913938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2000" b="1"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sz="2000" b="1"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sz="2000" b="1"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sz="2000" b="1"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66"/>
    <a:srgbClr val="00FF00"/>
    <a:srgbClr val="FFFF99"/>
    <a:srgbClr val="33CCFF"/>
    <a:srgbClr val="FF0000"/>
    <a:srgbClr val="FF9933"/>
    <a:srgbClr val="FFCC00"/>
    <a:srgbClr val="FFFF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58" autoAdjust="0"/>
  </p:normalViewPr>
  <p:slideViewPr>
    <p:cSldViewPr>
      <p:cViewPr>
        <p:scale>
          <a:sx n="60" d="100"/>
          <a:sy n="60" d="100"/>
        </p:scale>
        <p:origin x="-738" y="-3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45" d="100"/>
          <a:sy n="45" d="100"/>
        </p:scale>
        <p:origin x="-1710" y="-90"/>
      </p:cViewPr>
      <p:guideLst>
        <p:guide orient="horz" pos="3122"/>
        <p:guide pos="2124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01950" cy="4603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vert="horz" wrap="square" lIns="91840" tIns="45920" rIns="91840" bIns="45920" numCol="1" anchor="t" anchorCtr="0" compatLnSpc="1">
            <a:prstTxWarp prst="textNoShape">
              <a:avLst/>
            </a:prstTxWarp>
          </a:bodyPr>
          <a:lstStyle>
            <a:lvl1pPr algn="l" defTabSz="919163"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290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7938" y="0"/>
            <a:ext cx="2901950" cy="4603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vert="horz" wrap="square" lIns="91840" tIns="45920" rIns="91840" bIns="45920" numCol="1" anchor="t" anchorCtr="0" compatLnSpc="1">
            <a:prstTxWarp prst="textNoShape">
              <a:avLst/>
            </a:prstTxWarp>
          </a:bodyPr>
          <a:lstStyle>
            <a:lvl1pPr algn="r" defTabSz="919163"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290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01950" cy="4603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vert="horz" wrap="square" lIns="91840" tIns="45920" rIns="91840" bIns="45920" numCol="1" anchor="b" anchorCtr="0" compatLnSpc="1">
            <a:prstTxWarp prst="textNoShape">
              <a:avLst/>
            </a:prstTxWarp>
          </a:bodyPr>
          <a:lstStyle>
            <a:lvl1pPr algn="l" defTabSz="919163"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290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7938" y="9428163"/>
            <a:ext cx="2901950" cy="4603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vert="horz" wrap="square" lIns="91840" tIns="45920" rIns="91840" bIns="45920" numCol="1" anchor="b" anchorCtr="0" compatLnSpc="1">
            <a:prstTxWarp prst="textNoShape">
              <a:avLst/>
            </a:prstTxWarp>
          </a:bodyPr>
          <a:lstStyle>
            <a:lvl1pPr algn="r" defTabSz="919163">
              <a:defRPr sz="1200"/>
            </a:lvl1pPr>
          </a:lstStyle>
          <a:p>
            <a:pPr>
              <a:defRPr/>
            </a:pPr>
            <a:fld id="{B0320E0B-1CA1-4337-8E20-54C624F3F88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241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40" tIns="45920" rIns="91840" bIns="45920" numCol="1" anchor="t" anchorCtr="0" compatLnSpc="1">
            <a:prstTxWarp prst="textNoShape">
              <a:avLst/>
            </a:prstTxWarp>
          </a:bodyPr>
          <a:lstStyle>
            <a:lvl1pPr algn="l" defTabSz="919163"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22700" y="0"/>
            <a:ext cx="29241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40" tIns="45920" rIns="91840" bIns="45920" numCol="1" anchor="t" anchorCtr="0" compatLnSpc="1">
            <a:prstTxWarp prst="textNoShape">
              <a:avLst/>
            </a:prstTxWarp>
          </a:bodyPr>
          <a:lstStyle>
            <a:lvl1pPr algn="r" defTabSz="919163"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256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95350" y="744538"/>
            <a:ext cx="4957763" cy="37179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8525" y="4710113"/>
            <a:ext cx="4949825" cy="4459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40" tIns="45920" rIns="91840" bIns="459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18638"/>
            <a:ext cx="29241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40" tIns="45920" rIns="91840" bIns="45920" numCol="1" anchor="b" anchorCtr="0" compatLnSpc="1">
            <a:prstTxWarp prst="textNoShape">
              <a:avLst/>
            </a:prstTxWarp>
          </a:bodyPr>
          <a:lstStyle>
            <a:lvl1pPr algn="l" defTabSz="919163"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22700" y="9418638"/>
            <a:ext cx="29241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40" tIns="45920" rIns="91840" bIns="45920" numCol="1" anchor="b" anchorCtr="0" compatLnSpc="1">
            <a:prstTxWarp prst="textNoShape">
              <a:avLst/>
            </a:prstTxWarp>
          </a:bodyPr>
          <a:lstStyle>
            <a:lvl1pPr algn="r" defTabSz="919163"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fld id="{12C7C917-D2DC-40F4-BC0B-5B9A11FF13B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suite"/>
          <p:cNvPicPr>
            <a:picLocks noChangeAspect="1" noChangeArrowheads="1"/>
          </p:cNvPicPr>
          <p:nvPr userDrawn="1"/>
        </p:nvPicPr>
        <p:blipFill>
          <a:blip r:embed="rId2"/>
          <a:srcRect t="3323" r="82500" b="80247"/>
          <a:stretch>
            <a:fillRect/>
          </a:stretch>
        </p:blipFill>
        <p:spPr bwMode="auto">
          <a:xfrm>
            <a:off x="7758113" y="71438"/>
            <a:ext cx="1100137" cy="785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5" name="Espace réservé du numéro de diapositive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Alex C. Mueller</a:t>
            </a:r>
            <a:endParaRPr lang="fr-FR" b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suite"/>
          <p:cNvPicPr>
            <a:picLocks noChangeAspect="1" noChangeArrowheads="1"/>
          </p:cNvPicPr>
          <p:nvPr userDrawn="1"/>
        </p:nvPicPr>
        <p:blipFill>
          <a:blip r:embed="rId2"/>
          <a:srcRect t="3323" r="82500" b="80247"/>
          <a:stretch>
            <a:fillRect/>
          </a:stretch>
        </p:blipFill>
        <p:spPr bwMode="auto">
          <a:xfrm>
            <a:off x="7758113" y="71438"/>
            <a:ext cx="1100137" cy="785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051050" y="381000"/>
            <a:ext cx="5581650" cy="9906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numéro de diapositive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Alex C. Mueller</a:t>
            </a:r>
            <a:endParaRPr lang="fr-FR" b="0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66800" y="228600"/>
            <a:ext cx="6400800" cy="5334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Alex C. Mueller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066800"/>
            <a:ext cx="8534400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4200" y="6553200"/>
            <a:ext cx="1905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r>
              <a:rPr lang="it-IT"/>
              <a:t>Alex C. Mueller</a:t>
            </a:r>
            <a:endParaRPr lang="fr-FR" b="0"/>
          </a:p>
        </p:txBody>
      </p:sp>
      <p:sp>
        <p:nvSpPr>
          <p:cNvPr id="6152" name="Line 8"/>
          <p:cNvSpPr>
            <a:spLocks noChangeShapeType="1"/>
          </p:cNvSpPr>
          <p:nvPr/>
        </p:nvSpPr>
        <p:spPr bwMode="auto">
          <a:xfrm flipV="1">
            <a:off x="304800" y="914400"/>
            <a:ext cx="8534400" cy="0"/>
          </a:xfrm>
          <a:prstGeom prst="line">
            <a:avLst/>
          </a:prstGeom>
          <a:noFill/>
          <a:ln w="38100">
            <a:solidFill>
              <a:srgbClr val="6666FF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156" name="Text Box 12"/>
          <p:cNvSpPr txBox="1">
            <a:spLocks noChangeArrowheads="1"/>
          </p:cNvSpPr>
          <p:nvPr/>
        </p:nvSpPr>
        <p:spPr bwMode="auto">
          <a:xfrm>
            <a:off x="8686800" y="6591300"/>
            <a:ext cx="381000" cy="1524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fld id="{B128976C-809D-40A1-B880-B16D71FFE1FD}" type="slidenum">
              <a:rPr lang="fr-FR" sz="1000"/>
              <a:pPr>
                <a:spcBef>
                  <a:spcPct val="50000"/>
                </a:spcBef>
                <a:defRPr/>
              </a:pPr>
              <a:t>‹N°›</a:t>
            </a:fld>
            <a:endParaRPr lang="fr-FR" sz="1000"/>
          </a:p>
        </p:txBody>
      </p:sp>
      <p:sp>
        <p:nvSpPr>
          <p:cNvPr id="11" name="Rectangle 10"/>
          <p:cNvSpPr/>
          <p:nvPr userDrawn="1"/>
        </p:nvSpPr>
        <p:spPr>
          <a:xfrm>
            <a:off x="285750" y="6572250"/>
            <a:ext cx="4572000" cy="261938"/>
          </a:xfrm>
          <a:prstGeom prst="rect">
            <a:avLst/>
          </a:prstGeom>
        </p:spPr>
        <p:txBody>
          <a:bodyPr>
            <a:spAutoFit/>
          </a:bodyPr>
          <a:lstStyle/>
          <a:p>
            <a:pPr algn="l">
              <a:defRPr/>
            </a:pPr>
            <a:r>
              <a:rPr lang="it-IT" sz="1100" b="1" dirty="0" smtClean="0"/>
              <a:t>Réunion</a:t>
            </a:r>
            <a:r>
              <a:rPr lang="it-IT" sz="1100" b="1" baseline="0" dirty="0" smtClean="0"/>
              <a:t> DU et Journée Projets, LPNHE 17 Novembre 2009</a:t>
            </a:r>
            <a:endParaRPr lang="fr-FR" sz="1100" b="0" dirty="0"/>
          </a:p>
        </p:txBody>
      </p:sp>
      <p:pic>
        <p:nvPicPr>
          <p:cNvPr id="7" name="Picture 7" descr="suite"/>
          <p:cNvPicPr>
            <a:picLocks noChangeAspect="1" noChangeArrowheads="1"/>
          </p:cNvPicPr>
          <p:nvPr userDrawn="1"/>
        </p:nvPicPr>
        <p:blipFill>
          <a:blip r:embed="rId5"/>
          <a:srcRect t="3323" r="82500" b="80247"/>
          <a:stretch>
            <a:fillRect/>
          </a:stretch>
        </p:blipFill>
        <p:spPr bwMode="auto">
          <a:xfrm>
            <a:off x="7758113" y="71438"/>
            <a:ext cx="1100137" cy="785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64" r:id="rId1"/>
    <p:sldLayoutId id="2147483865" r:id="rId2"/>
    <p:sldLayoutId id="2147483866" r:id="rId3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0066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0066"/>
          </a:solidFill>
          <a:latin typeface="Comic Sans MS" pitchFamily="66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0066"/>
          </a:solidFill>
          <a:latin typeface="Comic Sans MS" pitchFamily="66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0066"/>
          </a:solidFill>
          <a:latin typeface="Comic Sans MS" pitchFamily="66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0066"/>
          </a:solidFill>
          <a:latin typeface="Comic Sans MS" pitchFamily="66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000066"/>
          </a:solidFill>
          <a:latin typeface="Comic Sans MS" pitchFamily="66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000066"/>
          </a:solidFill>
          <a:latin typeface="Comic Sans MS" pitchFamily="66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000066"/>
          </a:solidFill>
          <a:latin typeface="Comic Sans MS" pitchFamily="66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000066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defRPr sz="2000">
          <a:solidFill>
            <a:srgbClr val="FF3300"/>
          </a:solidFill>
          <a:latin typeface="+mn-lt"/>
          <a:ea typeface="+mn-ea"/>
          <a:cs typeface="+mn-cs"/>
        </a:defRPr>
      </a:lvl1pPr>
      <a:lvl2pPr marL="381000" indent="-1905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762000" indent="-1905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3pPr>
      <a:lvl4pPr marL="1143000" indent="-19050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4pPr>
      <a:lvl5pPr marL="1524000" indent="-190500" algn="l" rtl="0" eaLnBrk="0" fontAlgn="base" hangingPunct="0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5pPr>
      <a:lvl6pPr marL="1981200" indent="-1905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6pPr>
      <a:lvl7pPr marL="2438400" indent="-1905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7pPr>
      <a:lvl8pPr marL="2895600" indent="-1905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8pPr>
      <a:lvl9pPr marL="3352800" indent="-1905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4" descr="gab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 bwMode="auto">
          <a:xfrm>
            <a:off x="5572125" y="1052513"/>
            <a:ext cx="3238500" cy="719137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fr-FR" sz="2400" i="1" dirty="0" smtClean="0">
                <a:solidFill>
                  <a:schemeClr val="tx1"/>
                </a:solidFill>
                <a:latin typeface="+mn-lt"/>
              </a:rPr>
              <a:t>Alex C. MUELLER</a:t>
            </a:r>
            <a:endParaRPr lang="fr-FR" sz="2400" i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229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85813" y="4500570"/>
            <a:ext cx="7643812" cy="1357312"/>
          </a:xfrm>
          <a:noFill/>
        </p:spPr>
        <p:txBody>
          <a:bodyPr/>
          <a:lstStyle/>
          <a:p>
            <a:pPr>
              <a:lnSpc>
                <a:spcPct val="150000"/>
              </a:lnSpc>
              <a:spcBef>
                <a:spcPct val="0"/>
              </a:spcBef>
            </a:pPr>
            <a:r>
              <a:rPr lang="fr-FR" sz="2400" b="1" i="1" dirty="0" smtClean="0">
                <a:solidFill>
                  <a:schemeClr val="tx1"/>
                </a:solidFill>
              </a:rPr>
              <a:t>Journée Projets</a:t>
            </a:r>
          </a:p>
          <a:p>
            <a:pPr>
              <a:lnSpc>
                <a:spcPct val="150000"/>
              </a:lnSpc>
              <a:spcBef>
                <a:spcPct val="0"/>
              </a:spcBef>
            </a:pPr>
            <a:r>
              <a:rPr lang="fr-FR" sz="3200" b="1" i="1" dirty="0" smtClean="0">
                <a:solidFill>
                  <a:schemeClr val="tx1"/>
                </a:solidFill>
              </a:rPr>
              <a:t>"l'Interdisciplinaire"</a:t>
            </a:r>
            <a:endParaRPr lang="fr-FR" sz="2400" b="1" i="1" dirty="0" smtClean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  <a:spcBef>
                <a:spcPct val="0"/>
              </a:spcBef>
            </a:pPr>
            <a:endParaRPr lang="fr-FR" b="1" i="1" dirty="0" smtClean="0">
              <a:solidFill>
                <a:schemeClr val="tx1"/>
              </a:solidFill>
            </a:endParaRPr>
          </a:p>
          <a:p>
            <a:pPr>
              <a:lnSpc>
                <a:spcPct val="80000"/>
              </a:lnSpc>
            </a:pPr>
            <a:endParaRPr lang="fr-FR" sz="2400" b="1" dirty="0" smtClean="0">
              <a:latin typeface="Arial Narrow" pitchFamily="34" charset="0"/>
            </a:endParaRPr>
          </a:p>
          <a:p>
            <a:pPr>
              <a:lnSpc>
                <a:spcPct val="80000"/>
              </a:lnSpc>
            </a:pPr>
            <a:endParaRPr lang="fr-FR" sz="2400" b="1" dirty="0" smtClean="0">
              <a:latin typeface="Arial Narrow" pitchFamily="34" charset="0"/>
            </a:endParaRPr>
          </a:p>
          <a:p>
            <a:pPr>
              <a:lnSpc>
                <a:spcPct val="80000"/>
              </a:lnSpc>
            </a:pPr>
            <a:endParaRPr lang="fr-FR" sz="2400" b="1" dirty="0" smtClean="0">
              <a:latin typeface="Arial Narrow" pitchFamily="34" charset="0"/>
            </a:endParaRPr>
          </a:p>
          <a:p>
            <a:pPr>
              <a:lnSpc>
                <a:spcPct val="80000"/>
              </a:lnSpc>
            </a:pPr>
            <a:endParaRPr lang="fr-FR" sz="2400" b="1" dirty="0" smtClean="0">
              <a:latin typeface="Arial Narrow" pitchFamily="34" charset="0"/>
            </a:endParaRPr>
          </a:p>
          <a:p>
            <a:pPr>
              <a:lnSpc>
                <a:spcPct val="80000"/>
              </a:lnSpc>
            </a:pPr>
            <a:endParaRPr lang="fr-FR" sz="2400" b="1" dirty="0" smtClean="0">
              <a:latin typeface="Arial Narrow" pitchFamily="34" charset="0"/>
            </a:endParaRPr>
          </a:p>
          <a:p>
            <a:pPr>
              <a:lnSpc>
                <a:spcPct val="80000"/>
              </a:lnSpc>
            </a:pPr>
            <a:endParaRPr lang="fr-FR" sz="2400" b="1" dirty="0" smtClean="0"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Espace réservé du numéro de diapositive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r>
              <a:rPr lang="it-IT" smtClean="0"/>
              <a:t>Alex C. Mueller</a:t>
            </a:r>
            <a:endParaRPr lang="fr-FR" b="0" smtClean="0"/>
          </a:p>
        </p:txBody>
      </p:sp>
      <p:sp>
        <p:nvSpPr>
          <p:cNvPr id="6" name="ZoneTexte 5"/>
          <p:cNvSpPr txBox="1"/>
          <p:nvPr/>
        </p:nvSpPr>
        <p:spPr>
          <a:xfrm>
            <a:off x="428596" y="357166"/>
            <a:ext cx="62792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 smtClean="0">
                <a:solidFill>
                  <a:schemeClr val="accent2"/>
                </a:solidFill>
              </a:rPr>
              <a:t>1. Energie Nucléaire / Radiochimie</a:t>
            </a:r>
            <a:endParaRPr lang="fr-FR" sz="2800" dirty="0">
              <a:solidFill>
                <a:schemeClr val="accent2"/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71406" y="1148745"/>
            <a:ext cx="9072594" cy="557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fr-FR" sz="2400" dirty="0" smtClean="0"/>
              <a:t>Budget 2009 : 	275 k€</a:t>
            </a:r>
          </a:p>
          <a:p>
            <a:pPr algn="l"/>
            <a:endParaRPr lang="fr-FR" sz="2400" dirty="0" smtClean="0"/>
          </a:p>
          <a:p>
            <a:pPr algn="l"/>
            <a:r>
              <a:rPr lang="fr-FR" sz="2400" dirty="0" smtClean="0"/>
              <a:t>Demande 2010:	260 k€ Expériences (</a:t>
            </a:r>
            <a:r>
              <a:rPr lang="fr-FR" sz="2400" dirty="0" err="1" smtClean="0"/>
              <a:t>nTOF</a:t>
            </a:r>
            <a:r>
              <a:rPr lang="fr-FR" sz="2400" dirty="0" smtClean="0"/>
              <a:t>, </a:t>
            </a:r>
            <a:r>
              <a:rPr lang="fr-FR" sz="2400" dirty="0" err="1" smtClean="0"/>
              <a:t>Guinevere</a:t>
            </a:r>
            <a:r>
              <a:rPr lang="fr-FR" sz="2400" dirty="0" smtClean="0"/>
              <a:t>, 						   Spallation,….)</a:t>
            </a:r>
          </a:p>
          <a:p>
            <a:pPr algn="l">
              <a:spcAft>
                <a:spcPts val="600"/>
              </a:spcAft>
            </a:pPr>
            <a:r>
              <a:rPr lang="fr-FR" sz="2400" dirty="0" smtClean="0"/>
              <a:t>	</a:t>
            </a:r>
            <a:r>
              <a:rPr lang="fr-FR" sz="2400" dirty="0" smtClean="0"/>
              <a:t>		450 k€  Radiochimie (IPNO, IPNL,  							    IPHC, </a:t>
            </a:r>
            <a:r>
              <a:rPr lang="fr-FR" sz="2400" dirty="0" err="1" smtClean="0"/>
              <a:t>Subatech</a:t>
            </a:r>
            <a:r>
              <a:rPr lang="fr-FR" sz="2400" dirty="0" smtClean="0"/>
              <a:t>)</a:t>
            </a:r>
          </a:p>
          <a:p>
            <a:pPr algn="l">
              <a:spcAft>
                <a:spcPts val="600"/>
              </a:spcAft>
            </a:pPr>
            <a:r>
              <a:rPr lang="fr-FR" sz="2400" dirty="0" smtClean="0"/>
              <a:t>			 60 k€  Scenarii/</a:t>
            </a:r>
            <a:r>
              <a:rPr lang="fr-FR" sz="2400" dirty="0" err="1" smtClean="0"/>
              <a:t>Modellisation</a:t>
            </a:r>
            <a:endParaRPr lang="fr-FR" sz="2400" dirty="0" smtClean="0"/>
          </a:p>
          <a:p>
            <a:pPr algn="l">
              <a:spcAft>
                <a:spcPts val="600"/>
              </a:spcAft>
            </a:pPr>
            <a:r>
              <a:rPr lang="fr-FR" sz="2400" dirty="0" smtClean="0"/>
              <a:t>			180 k€  Soutien (PEREN)</a:t>
            </a:r>
          </a:p>
          <a:p>
            <a:pPr algn="l">
              <a:spcAft>
                <a:spcPts val="600"/>
              </a:spcAft>
            </a:pPr>
            <a:r>
              <a:rPr lang="fr-FR" sz="2400" dirty="0" smtClean="0"/>
              <a:t>	</a:t>
            </a:r>
            <a:r>
              <a:rPr lang="fr-FR" sz="2400" dirty="0" smtClean="0"/>
              <a:t>		</a:t>
            </a:r>
            <a:r>
              <a:rPr lang="fr-FR" sz="2400" dirty="0" smtClean="0">
                <a:solidFill>
                  <a:schemeClr val="accent6"/>
                </a:solidFill>
              </a:rPr>
              <a:t>150 k€  CACAO (contrat engagé!!!)  </a:t>
            </a:r>
          </a:p>
          <a:p>
            <a:pPr algn="l"/>
            <a:endParaRPr lang="fr-FR" sz="2400" dirty="0" smtClean="0"/>
          </a:p>
          <a:p>
            <a:pPr algn="l"/>
            <a:r>
              <a:rPr lang="fr-FR" sz="2400" dirty="0" smtClean="0">
                <a:solidFill>
                  <a:srgbClr val="FF0000"/>
                </a:solidFill>
              </a:rPr>
              <a:t>Mais: il y a GEDEPEON! </a:t>
            </a:r>
          </a:p>
          <a:p>
            <a:pPr algn="l"/>
            <a:r>
              <a:rPr lang="fr-FR" sz="2400" dirty="0" smtClean="0">
                <a:solidFill>
                  <a:srgbClr val="FF0000"/>
                </a:solidFill>
              </a:rPr>
              <a:t>	</a:t>
            </a:r>
            <a:r>
              <a:rPr lang="fr-FR" sz="2400" dirty="0" smtClean="0">
                <a:solidFill>
                  <a:srgbClr val="FF0000"/>
                </a:solidFill>
              </a:rPr>
              <a:t>la radiochimie française c'est une priorité nationale!!</a:t>
            </a:r>
          </a:p>
          <a:p>
            <a:pPr algn="l"/>
            <a:r>
              <a:rPr lang="fr-FR" sz="2400" dirty="0" smtClean="0">
                <a:solidFill>
                  <a:srgbClr val="FF0000"/>
                </a:solidFill>
              </a:rPr>
              <a:t>	</a:t>
            </a:r>
            <a:r>
              <a:rPr lang="fr-FR" sz="2400" dirty="0" smtClean="0">
                <a:solidFill>
                  <a:srgbClr val="FF0000"/>
                </a:solidFill>
              </a:rPr>
              <a:t>coupant aussi sévèrement qu'en 2009, </a:t>
            </a:r>
          </a:p>
          <a:p>
            <a:pPr algn="l"/>
            <a:r>
              <a:rPr lang="fr-FR" sz="2400" dirty="0" smtClean="0">
                <a:solidFill>
                  <a:srgbClr val="FF0000"/>
                </a:solidFill>
              </a:rPr>
              <a:t>	</a:t>
            </a:r>
            <a:r>
              <a:rPr lang="fr-FR" sz="2400" dirty="0" smtClean="0">
                <a:solidFill>
                  <a:srgbClr val="FF0000"/>
                </a:solidFill>
              </a:rPr>
              <a:t>un     </a:t>
            </a:r>
            <a:r>
              <a:rPr lang="fr-FR" sz="2400" dirty="0" smtClean="0"/>
              <a:t>BUDGET DE 550 K€ est jouable</a:t>
            </a:r>
            <a:r>
              <a:rPr lang="fr-FR" sz="2400" dirty="0" smtClean="0">
                <a:solidFill>
                  <a:srgbClr val="FF0000"/>
                </a:solidFill>
              </a:rPr>
              <a:t>  </a:t>
            </a:r>
            <a:endParaRPr lang="fr-FR" sz="2400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2844" y="214290"/>
            <a:ext cx="7643866" cy="533400"/>
          </a:xfrm>
        </p:spPr>
        <p:txBody>
          <a:bodyPr/>
          <a:lstStyle/>
          <a:p>
            <a:r>
              <a:rPr lang="fr-FR" sz="3200" dirty="0" smtClean="0"/>
              <a:t>2."l'Interdisciplinaire" </a:t>
            </a:r>
            <a:r>
              <a:rPr lang="fr-FR" sz="4000" dirty="0" smtClean="0">
                <a:latin typeface="Symbol" pitchFamily="18" charset="2"/>
              </a:rPr>
              <a:t>S</a:t>
            </a:r>
            <a:r>
              <a:rPr lang="fr-FR" sz="3200" dirty="0" smtClean="0"/>
              <a:t> = 2.2 M€ </a:t>
            </a:r>
            <a:endParaRPr lang="fr-FR" sz="3200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>
          <a:xfrm>
            <a:off x="6724624" y="6629424"/>
            <a:ext cx="1905000" cy="228600"/>
          </a:xfrm>
        </p:spPr>
        <p:txBody>
          <a:bodyPr/>
          <a:lstStyle/>
          <a:p>
            <a:r>
              <a:rPr lang="it-IT" dirty="0" smtClean="0"/>
              <a:t>Alex C. Mueller</a:t>
            </a:r>
            <a:endParaRPr lang="en-US" dirty="0"/>
          </a:p>
        </p:txBody>
      </p:sp>
      <p:graphicFrame>
        <p:nvGraphicFramePr>
          <p:cNvPr id="6" name="Tableau 5"/>
          <p:cNvGraphicFramePr>
            <a:graphicFrameLocks noGrp="1"/>
          </p:cNvGraphicFramePr>
          <p:nvPr/>
        </p:nvGraphicFramePr>
        <p:xfrm>
          <a:off x="142844" y="1170234"/>
          <a:ext cx="4211927" cy="5330600"/>
        </p:xfrm>
        <a:graphic>
          <a:graphicData uri="http://schemas.openxmlformats.org/drawingml/2006/table">
            <a:tbl>
              <a:tblPr/>
              <a:tblGrid>
                <a:gridCol w="1307068"/>
                <a:gridCol w="557425"/>
                <a:gridCol w="259491"/>
                <a:gridCol w="1434410"/>
                <a:gridCol w="653533"/>
              </a:tblGrid>
              <a:tr h="81158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400" b="0" i="0" u="none" strike="noStrike" dirty="0">
                          <a:latin typeface="Arial"/>
                        </a:rPr>
                        <a:t>Interdisciplinaire</a:t>
                      </a:r>
                    </a:p>
                  </a:txBody>
                  <a:tcPr marL="3415" marR="3415" marT="34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400" b="0" i="0" u="none" strike="noStrike">
                          <a:latin typeface="Arial"/>
                        </a:rPr>
                        <a:t>IPNL</a:t>
                      </a:r>
                    </a:p>
                  </a:txBody>
                  <a:tcPr marL="3415" marR="3415" marT="34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400" b="0" i="0" u="none" strike="noStrike">
                          <a:latin typeface="Arial"/>
                        </a:rPr>
                        <a:t>AM</a:t>
                      </a:r>
                    </a:p>
                  </a:txBody>
                  <a:tcPr marL="3415" marR="3415" marT="34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400" b="0" i="0" u="none" strike="noStrike">
                          <a:latin typeface="Arial"/>
                        </a:rPr>
                        <a:t>AGREGATS</a:t>
                      </a:r>
                    </a:p>
                  </a:txBody>
                  <a:tcPr marL="3415" marR="3415" marT="34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400" b="0" i="0" u="none" strike="noStrike">
                          <a:latin typeface="Arial"/>
                        </a:rPr>
                        <a:t>8000</a:t>
                      </a:r>
                    </a:p>
                  </a:txBody>
                  <a:tcPr marL="3415" marR="3415" marT="34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1158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400" b="0" i="0" u="none" strike="noStrike">
                          <a:latin typeface="Arial"/>
                        </a:rPr>
                        <a:t>Interdisciplinaire</a:t>
                      </a:r>
                    </a:p>
                  </a:txBody>
                  <a:tcPr marL="3415" marR="3415" marT="34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400" b="0" i="0" u="none" strike="noStrike">
                          <a:latin typeface="Arial"/>
                        </a:rPr>
                        <a:t>IPNO</a:t>
                      </a:r>
                    </a:p>
                  </a:txBody>
                  <a:tcPr marL="3415" marR="3415" marT="34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400" b="0" i="0" u="none" strike="noStrike">
                          <a:latin typeface="Arial"/>
                        </a:rPr>
                        <a:t>AM</a:t>
                      </a:r>
                    </a:p>
                  </a:txBody>
                  <a:tcPr marL="3415" marR="3415" marT="34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400" b="0" i="0" u="none" strike="noStrike">
                          <a:latin typeface="Arial"/>
                        </a:rPr>
                        <a:t>AGREGATS</a:t>
                      </a:r>
                    </a:p>
                  </a:txBody>
                  <a:tcPr marL="3415" marR="3415" marT="34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400" b="0" i="0" u="none" strike="noStrike">
                          <a:latin typeface="Arial"/>
                        </a:rPr>
                        <a:t>34000</a:t>
                      </a:r>
                    </a:p>
                  </a:txBody>
                  <a:tcPr marL="3415" marR="3415" marT="34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1158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400" b="0" i="0" u="none" strike="noStrike">
                          <a:latin typeface="Arial"/>
                        </a:rPr>
                        <a:t>Interdisciplinaire</a:t>
                      </a:r>
                    </a:p>
                  </a:txBody>
                  <a:tcPr marL="3415" marR="3415" marT="34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400" b="0" i="0" u="none" strike="noStrike">
                          <a:latin typeface="Arial"/>
                        </a:rPr>
                        <a:t>IPNO</a:t>
                      </a:r>
                    </a:p>
                  </a:txBody>
                  <a:tcPr marL="3415" marR="3415" marT="34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400" b="0" i="0" u="none" strike="noStrike">
                          <a:latin typeface="Arial"/>
                        </a:rPr>
                        <a:t>AM</a:t>
                      </a:r>
                    </a:p>
                  </a:txBody>
                  <a:tcPr marL="3415" marR="3415" marT="34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400" b="0" i="0" u="none" strike="noStrike">
                          <a:latin typeface="Arial"/>
                        </a:rPr>
                        <a:t>AGREGATS</a:t>
                      </a:r>
                    </a:p>
                  </a:txBody>
                  <a:tcPr marL="3415" marR="3415" marT="34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400" b="0" i="0" u="none" strike="noStrike">
                          <a:latin typeface="Arial"/>
                        </a:rPr>
                        <a:t>32400</a:t>
                      </a:r>
                    </a:p>
                  </a:txBody>
                  <a:tcPr marL="3415" marR="3415" marT="34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1158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400" b="0" i="0" u="none" strike="noStrike">
                          <a:latin typeface="Arial"/>
                        </a:rPr>
                        <a:t>Interdisciplinaire</a:t>
                      </a:r>
                    </a:p>
                  </a:txBody>
                  <a:tcPr marL="3415" marR="3415" marT="34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400" b="0" i="0" u="none" strike="noStrike">
                          <a:latin typeface="Arial"/>
                        </a:rPr>
                        <a:t>IPNO</a:t>
                      </a:r>
                    </a:p>
                  </a:txBody>
                  <a:tcPr marL="3415" marR="3415" marT="34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400" b="0" i="0" u="none" strike="noStrike">
                          <a:latin typeface="Arial"/>
                        </a:rPr>
                        <a:t>AM</a:t>
                      </a:r>
                    </a:p>
                  </a:txBody>
                  <a:tcPr marL="3415" marR="3415" marT="34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400" b="0" i="0" u="none" strike="noStrike">
                          <a:latin typeface="Arial"/>
                        </a:rPr>
                        <a:t>AGREGATS</a:t>
                      </a:r>
                    </a:p>
                  </a:txBody>
                  <a:tcPr marL="3415" marR="3415" marT="34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400" b="0" i="0" u="none" strike="noStrike">
                          <a:latin typeface="Arial"/>
                        </a:rPr>
                        <a:t>35400</a:t>
                      </a:r>
                    </a:p>
                  </a:txBody>
                  <a:tcPr marL="3415" marR="3415" marT="34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6386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400" b="0" i="0" u="none" strike="noStrike">
                          <a:latin typeface="Arial"/>
                        </a:rPr>
                        <a:t>interdisciplinaire</a:t>
                      </a:r>
                    </a:p>
                  </a:txBody>
                  <a:tcPr marL="3415" marR="3415" marT="34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400" b="0" i="0" u="none" strike="noStrike">
                          <a:latin typeface="Arial"/>
                        </a:rPr>
                        <a:t>IPNO</a:t>
                      </a:r>
                    </a:p>
                  </a:txBody>
                  <a:tcPr marL="3415" marR="3415" marT="34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400" b="0" i="0" u="none" strike="noStrike">
                          <a:latin typeface="Arial"/>
                        </a:rPr>
                        <a:t>AM</a:t>
                      </a:r>
                    </a:p>
                  </a:txBody>
                  <a:tcPr marL="3415" marR="3415" marT="34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400" b="0" i="0" u="none" strike="noStrike">
                          <a:latin typeface="Arial"/>
                        </a:rPr>
                        <a:t>Autre projet (futur projet en creation)</a:t>
                      </a:r>
                    </a:p>
                  </a:txBody>
                  <a:tcPr marL="3415" marR="3415" marT="34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400" b="0" i="0" u="none" strike="noStrike">
                          <a:latin typeface="Arial"/>
                        </a:rPr>
                        <a:t>260000</a:t>
                      </a:r>
                    </a:p>
                  </a:txBody>
                  <a:tcPr marL="3415" marR="3415" marT="34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6386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400" b="0" i="0" u="none" strike="noStrike">
                          <a:latin typeface="Arial"/>
                        </a:rPr>
                        <a:t>Interdisciplinaire</a:t>
                      </a:r>
                    </a:p>
                  </a:txBody>
                  <a:tcPr marL="3415" marR="3415" marT="34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400" b="0" i="0" u="none" strike="noStrike">
                          <a:latin typeface="Arial"/>
                        </a:rPr>
                        <a:t>IPNO</a:t>
                      </a:r>
                    </a:p>
                  </a:txBody>
                  <a:tcPr marL="3415" marR="3415" marT="34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400" b="0" i="0" u="none" strike="noStrike">
                          <a:latin typeface="Arial"/>
                        </a:rPr>
                        <a:t>AM</a:t>
                      </a:r>
                    </a:p>
                  </a:txBody>
                  <a:tcPr marL="3415" marR="3415" marT="34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400" b="0" i="0" u="none" strike="noStrike">
                          <a:latin typeface="Arial"/>
                        </a:rPr>
                        <a:t>Autre projet (futur projet en creation)</a:t>
                      </a:r>
                    </a:p>
                  </a:txBody>
                  <a:tcPr marL="3415" marR="3415" marT="34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400" b="0" i="0" u="none" strike="noStrike">
                          <a:latin typeface="Arial"/>
                        </a:rPr>
                        <a:t>235000</a:t>
                      </a:r>
                    </a:p>
                  </a:txBody>
                  <a:tcPr marL="3415" marR="3415" marT="34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1158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400" b="0" i="0" u="none" strike="noStrike">
                          <a:latin typeface="Arial"/>
                        </a:rPr>
                        <a:t>Interdisciplinaire</a:t>
                      </a:r>
                    </a:p>
                  </a:txBody>
                  <a:tcPr marL="3415" marR="3415" marT="34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400" b="0" i="0" u="none" strike="noStrike">
                          <a:latin typeface="Arial"/>
                        </a:rPr>
                        <a:t>IPNL</a:t>
                      </a:r>
                    </a:p>
                  </a:txBody>
                  <a:tcPr marL="3415" marR="3415" marT="34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400" b="0" i="0" u="none" strike="noStrike">
                          <a:latin typeface="Arial"/>
                        </a:rPr>
                        <a:t>AM</a:t>
                      </a:r>
                    </a:p>
                  </a:txBody>
                  <a:tcPr marL="3415" marR="3415" marT="34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400" b="0" i="0" u="none" strike="noStrike">
                          <a:latin typeface="Arial"/>
                        </a:rPr>
                        <a:t>Canalisations ions lourds</a:t>
                      </a:r>
                    </a:p>
                  </a:txBody>
                  <a:tcPr marL="3415" marR="3415" marT="34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400" b="0" i="0" u="none" strike="noStrike">
                          <a:latin typeface="Arial"/>
                        </a:rPr>
                        <a:t>12000</a:t>
                      </a:r>
                    </a:p>
                  </a:txBody>
                  <a:tcPr marL="3415" marR="3415" marT="34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1158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400" b="0" i="0" u="none" strike="noStrike">
                          <a:latin typeface="Arial"/>
                        </a:rPr>
                        <a:t>Interdisciplinaire</a:t>
                      </a:r>
                    </a:p>
                  </a:txBody>
                  <a:tcPr marL="3415" marR="3415" marT="34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400" b="0" i="0" u="none" strike="noStrike">
                          <a:latin typeface="Arial"/>
                        </a:rPr>
                        <a:t>CPPM</a:t>
                      </a:r>
                    </a:p>
                  </a:txBody>
                  <a:tcPr marL="3415" marR="3415" marT="34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400" b="0" i="0" u="none" strike="noStrike">
                          <a:latin typeface="Arial"/>
                        </a:rPr>
                        <a:t>AM</a:t>
                      </a:r>
                    </a:p>
                  </a:txBody>
                  <a:tcPr marL="3415" marR="3415" marT="34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400" b="0" i="0" u="none" strike="noStrike">
                          <a:latin typeface="Arial"/>
                        </a:rPr>
                        <a:t>Controle de dose en ligne</a:t>
                      </a:r>
                    </a:p>
                  </a:txBody>
                  <a:tcPr marL="3415" marR="3415" marT="34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400" b="0" i="0" u="none" strike="noStrike">
                          <a:latin typeface="Arial"/>
                        </a:rPr>
                        <a:t>115000</a:t>
                      </a:r>
                    </a:p>
                  </a:txBody>
                  <a:tcPr marL="3415" marR="3415" marT="34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1158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400" b="0" i="0" u="none" strike="noStrike">
                          <a:latin typeface="Arial"/>
                        </a:rPr>
                        <a:t>Interdisciplinaire</a:t>
                      </a:r>
                    </a:p>
                  </a:txBody>
                  <a:tcPr marL="3415" marR="3415" marT="34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400" b="0" i="0" u="none" strike="noStrike">
                          <a:latin typeface="Arial"/>
                        </a:rPr>
                        <a:t>IPNL</a:t>
                      </a:r>
                    </a:p>
                  </a:txBody>
                  <a:tcPr marL="3415" marR="3415" marT="34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400" b="0" i="0" u="none" strike="noStrike">
                          <a:latin typeface="Arial"/>
                        </a:rPr>
                        <a:t>AM</a:t>
                      </a:r>
                    </a:p>
                  </a:txBody>
                  <a:tcPr marL="3415" marR="3415" marT="34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400" b="0" i="0" u="none" strike="noStrike">
                          <a:latin typeface="Arial"/>
                        </a:rPr>
                        <a:t>Controle de dose en ligne</a:t>
                      </a:r>
                    </a:p>
                  </a:txBody>
                  <a:tcPr marL="3415" marR="3415" marT="34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400" b="0" i="0" u="none" strike="noStrike">
                          <a:latin typeface="Arial"/>
                        </a:rPr>
                        <a:t>60012</a:t>
                      </a:r>
                    </a:p>
                  </a:txBody>
                  <a:tcPr marL="3415" marR="3415" marT="34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1158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400" b="0" i="0" u="none" strike="noStrike">
                          <a:latin typeface="Arial"/>
                        </a:rPr>
                        <a:t>Interdisciplinaire</a:t>
                      </a:r>
                    </a:p>
                  </a:txBody>
                  <a:tcPr marL="3415" marR="3415" marT="34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400" b="0" i="0" u="none" strike="noStrike">
                          <a:latin typeface="Arial"/>
                        </a:rPr>
                        <a:t>LPC CLMT</a:t>
                      </a:r>
                    </a:p>
                  </a:txBody>
                  <a:tcPr marL="3415" marR="3415" marT="34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400" b="0" i="0" u="none" strike="noStrike">
                          <a:latin typeface="Arial"/>
                        </a:rPr>
                        <a:t>AM</a:t>
                      </a:r>
                    </a:p>
                  </a:txBody>
                  <a:tcPr marL="3415" marR="3415" marT="34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400" b="0" i="0" u="none" strike="noStrike">
                          <a:latin typeface="Arial"/>
                        </a:rPr>
                        <a:t>Controle de dose en ligne</a:t>
                      </a:r>
                    </a:p>
                  </a:txBody>
                  <a:tcPr marL="3415" marR="3415" marT="34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400" b="0" i="0" u="none" strike="noStrike">
                          <a:latin typeface="Arial"/>
                        </a:rPr>
                        <a:t>10000</a:t>
                      </a:r>
                    </a:p>
                  </a:txBody>
                  <a:tcPr marL="3415" marR="3415" marT="34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6386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400" b="0" i="0" u="none" strike="noStrike">
                          <a:latin typeface="Arial"/>
                        </a:rPr>
                        <a:t>Interdisciplinaire</a:t>
                      </a:r>
                    </a:p>
                  </a:txBody>
                  <a:tcPr marL="3415" marR="3415" marT="34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400" b="0" i="0" u="none" strike="noStrike">
                          <a:latin typeface="Arial"/>
                        </a:rPr>
                        <a:t>IPNL</a:t>
                      </a:r>
                    </a:p>
                  </a:txBody>
                  <a:tcPr marL="3415" marR="3415" marT="34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400" b="0" i="0" u="none" strike="noStrike">
                          <a:latin typeface="Arial"/>
                        </a:rPr>
                        <a:t>AM</a:t>
                      </a:r>
                    </a:p>
                  </a:txBody>
                  <a:tcPr marL="3415" marR="3415" marT="34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400" b="0" i="0" u="none" strike="noStrike">
                          <a:latin typeface="Arial"/>
                        </a:rPr>
                        <a:t>Dépot de dose physique pour hadronthérapie</a:t>
                      </a:r>
                    </a:p>
                  </a:txBody>
                  <a:tcPr marL="3415" marR="3415" marT="34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400" b="0" i="0" u="none" strike="noStrike">
                          <a:latin typeface="Arial"/>
                        </a:rPr>
                        <a:t>9000</a:t>
                      </a:r>
                    </a:p>
                  </a:txBody>
                  <a:tcPr marL="3415" marR="3415" marT="34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6386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400" b="0" i="0" u="none" strike="noStrike">
                          <a:latin typeface="Arial"/>
                        </a:rPr>
                        <a:t>Interdisciplinaire</a:t>
                      </a:r>
                    </a:p>
                  </a:txBody>
                  <a:tcPr marL="3415" marR="3415" marT="34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400" b="0" i="0" u="none" strike="noStrike">
                          <a:latin typeface="Arial"/>
                        </a:rPr>
                        <a:t>IPNL</a:t>
                      </a:r>
                    </a:p>
                  </a:txBody>
                  <a:tcPr marL="3415" marR="3415" marT="34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400" b="0" i="0" u="none" strike="noStrike">
                          <a:latin typeface="Arial"/>
                        </a:rPr>
                        <a:t>AM</a:t>
                      </a:r>
                    </a:p>
                  </a:txBody>
                  <a:tcPr marL="3415" marR="3415" marT="34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400" b="0" i="0" u="none" strike="noStrike">
                          <a:latin typeface="Arial"/>
                        </a:rPr>
                        <a:t>Développement machines radiothérapie</a:t>
                      </a:r>
                    </a:p>
                  </a:txBody>
                  <a:tcPr marL="3415" marR="3415" marT="34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400" b="0" i="0" u="none" strike="noStrike">
                          <a:latin typeface="Arial"/>
                        </a:rPr>
                        <a:t>6000</a:t>
                      </a:r>
                    </a:p>
                  </a:txBody>
                  <a:tcPr marL="3415" marR="3415" marT="34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9579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400" b="0" i="0" u="none" strike="noStrike">
                          <a:latin typeface="Arial"/>
                        </a:rPr>
                        <a:t>Interdisciplinaire</a:t>
                      </a:r>
                    </a:p>
                  </a:txBody>
                  <a:tcPr marL="3415" marR="3415" marT="34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400" b="0" i="0" u="none" strike="noStrike">
                          <a:latin typeface="Arial"/>
                        </a:rPr>
                        <a:t>IMNC</a:t>
                      </a:r>
                    </a:p>
                  </a:txBody>
                  <a:tcPr marL="3415" marR="3415" marT="34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400" b="0" i="0" u="none" strike="noStrike">
                          <a:latin typeface="Arial"/>
                        </a:rPr>
                        <a:t>AM</a:t>
                      </a:r>
                    </a:p>
                  </a:txBody>
                  <a:tcPr marL="3415" marR="3415" marT="34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400" b="0" i="0" u="none" strike="noStrike">
                          <a:latin typeface="Arial"/>
                        </a:rPr>
                        <a:t>Développements et utilisation de plateformes de modélisation (GATE)</a:t>
                      </a:r>
                    </a:p>
                  </a:txBody>
                  <a:tcPr marL="3415" marR="3415" marT="34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400" b="0" i="0" u="none" strike="noStrike">
                          <a:latin typeface="Arial"/>
                        </a:rPr>
                        <a:t>25000</a:t>
                      </a:r>
                    </a:p>
                  </a:txBody>
                  <a:tcPr marL="3415" marR="3415" marT="34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9579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400" b="0" i="0" u="none" strike="noStrike">
                          <a:latin typeface="Arial"/>
                        </a:rPr>
                        <a:t>Interdisciplinaire</a:t>
                      </a:r>
                    </a:p>
                  </a:txBody>
                  <a:tcPr marL="3415" marR="3415" marT="34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400" b="0" i="0" u="none" strike="noStrike">
                          <a:latin typeface="Arial"/>
                        </a:rPr>
                        <a:t>IPNL</a:t>
                      </a:r>
                    </a:p>
                  </a:txBody>
                  <a:tcPr marL="3415" marR="3415" marT="34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400" b="0" i="0" u="none" strike="noStrike">
                          <a:latin typeface="Arial"/>
                        </a:rPr>
                        <a:t>AM</a:t>
                      </a:r>
                    </a:p>
                  </a:txBody>
                  <a:tcPr marL="3415" marR="3415" marT="34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400" b="0" i="0" u="none" strike="noStrike" dirty="0">
                          <a:latin typeface="Arial"/>
                        </a:rPr>
                        <a:t>Développements et utilisation de plateformes de modélisation (GATE)</a:t>
                      </a:r>
                    </a:p>
                  </a:txBody>
                  <a:tcPr marL="3415" marR="3415" marT="34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400" b="0" i="0" u="none" strike="noStrike">
                          <a:latin typeface="Arial"/>
                        </a:rPr>
                        <a:t>4000</a:t>
                      </a:r>
                    </a:p>
                  </a:txBody>
                  <a:tcPr marL="3415" marR="3415" marT="34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6386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400" b="0" i="0" u="none" strike="noStrike">
                          <a:latin typeface="Arial"/>
                        </a:rPr>
                        <a:t>Interdisciplinaire</a:t>
                      </a:r>
                    </a:p>
                  </a:txBody>
                  <a:tcPr marL="3415" marR="3415" marT="34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400" b="0" i="0" u="none" strike="noStrike">
                          <a:latin typeface="Arial"/>
                        </a:rPr>
                        <a:t>IPNL</a:t>
                      </a:r>
                    </a:p>
                  </a:txBody>
                  <a:tcPr marL="3415" marR="3415" marT="34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400" b="0" i="0" u="none" strike="noStrike">
                          <a:latin typeface="Arial"/>
                        </a:rPr>
                        <a:t>AM</a:t>
                      </a:r>
                    </a:p>
                  </a:txBody>
                  <a:tcPr marL="3415" marR="3415" marT="34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400" b="0" i="0" u="none" strike="noStrike">
                          <a:latin typeface="Arial"/>
                        </a:rPr>
                        <a:t>Développements spécifiques pour radiobiologie</a:t>
                      </a:r>
                    </a:p>
                  </a:txBody>
                  <a:tcPr marL="3415" marR="3415" marT="34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400" b="0" i="0" u="none" strike="noStrike">
                          <a:latin typeface="Arial"/>
                        </a:rPr>
                        <a:t>5000</a:t>
                      </a:r>
                    </a:p>
                  </a:txBody>
                  <a:tcPr marL="3415" marR="3415" marT="34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6386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400" b="0" i="0" u="none" strike="noStrike">
                          <a:latin typeface="Arial"/>
                        </a:rPr>
                        <a:t>Interdisciplinaire</a:t>
                      </a:r>
                    </a:p>
                  </a:txBody>
                  <a:tcPr marL="3415" marR="3415" marT="34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400" b="0" i="0" u="none" strike="noStrike">
                          <a:latin typeface="Arial"/>
                        </a:rPr>
                        <a:t>LPC CLMT</a:t>
                      </a:r>
                    </a:p>
                  </a:txBody>
                  <a:tcPr marL="3415" marR="3415" marT="34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400" b="0" i="0" u="none" strike="noStrike">
                          <a:latin typeface="Arial"/>
                        </a:rPr>
                        <a:t>AM</a:t>
                      </a:r>
                    </a:p>
                  </a:txBody>
                  <a:tcPr marL="3415" marR="3415" marT="34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400" b="0" i="0" u="none" strike="noStrike">
                          <a:latin typeface="Arial"/>
                        </a:rPr>
                        <a:t>Développements spécifiques pour radiobiologie</a:t>
                      </a:r>
                    </a:p>
                  </a:txBody>
                  <a:tcPr marL="3415" marR="3415" marT="34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400" b="0" i="0" u="none" strike="noStrike">
                          <a:latin typeface="Arial"/>
                        </a:rPr>
                        <a:t>5000</a:t>
                      </a:r>
                    </a:p>
                  </a:txBody>
                  <a:tcPr marL="3415" marR="3415" marT="34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6386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400" b="0" i="0" u="none" strike="noStrike">
                          <a:latin typeface="Arial"/>
                        </a:rPr>
                        <a:t>Interdisciplinaire</a:t>
                      </a:r>
                    </a:p>
                  </a:txBody>
                  <a:tcPr marL="3415" marR="3415" marT="34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400" b="0" i="0" u="none" strike="noStrike">
                          <a:latin typeface="Arial"/>
                        </a:rPr>
                        <a:t>LPNHE</a:t>
                      </a:r>
                    </a:p>
                  </a:txBody>
                  <a:tcPr marL="3415" marR="3415" marT="34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400" b="0" i="0" u="none" strike="noStrike">
                          <a:latin typeface="Arial"/>
                        </a:rPr>
                        <a:t>AM</a:t>
                      </a:r>
                    </a:p>
                  </a:txBody>
                  <a:tcPr marL="3415" marR="3415" marT="34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400" b="0" i="0" u="none" strike="noStrike">
                          <a:latin typeface="Arial"/>
                        </a:rPr>
                        <a:t>DIVERS - les interfaces physique-biologie-médecine</a:t>
                      </a:r>
                    </a:p>
                  </a:txBody>
                  <a:tcPr marL="3415" marR="3415" marT="34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400" b="0" i="0" u="none" strike="noStrike">
                          <a:latin typeface="Arial"/>
                        </a:rPr>
                        <a:t>5000</a:t>
                      </a:r>
                    </a:p>
                  </a:txBody>
                  <a:tcPr marL="3415" marR="3415" marT="34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6386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400" b="0" i="0" u="none" strike="noStrike">
                          <a:latin typeface="Arial"/>
                        </a:rPr>
                        <a:t>Interdisciplinaire</a:t>
                      </a:r>
                    </a:p>
                  </a:txBody>
                  <a:tcPr marL="3415" marR="3415" marT="34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400" b="0" i="0" u="none" strike="noStrike">
                          <a:latin typeface="Arial"/>
                        </a:rPr>
                        <a:t>LPSC</a:t>
                      </a:r>
                    </a:p>
                  </a:txBody>
                  <a:tcPr marL="3415" marR="3415" marT="34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400" b="0" i="0" u="none" strike="noStrike">
                          <a:latin typeface="Arial"/>
                        </a:rPr>
                        <a:t>AM</a:t>
                      </a:r>
                    </a:p>
                  </a:txBody>
                  <a:tcPr marL="3415" marR="3415" marT="34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400" b="0" i="0" u="none" strike="noStrike">
                          <a:latin typeface="Arial"/>
                        </a:rPr>
                        <a:t>DIVERS - les interfaces physique-biologie-médecine</a:t>
                      </a:r>
                    </a:p>
                  </a:txBody>
                  <a:tcPr marL="3415" marR="3415" marT="34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400" b="0" i="0" u="none" strike="noStrike">
                          <a:latin typeface="Arial"/>
                        </a:rPr>
                        <a:t>16000</a:t>
                      </a:r>
                    </a:p>
                  </a:txBody>
                  <a:tcPr marL="3415" marR="3415" marT="34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1158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400" b="0" i="0" u="none" strike="noStrike">
                          <a:latin typeface="Arial"/>
                        </a:rPr>
                        <a:t>Interdisciplinaire</a:t>
                      </a:r>
                    </a:p>
                  </a:txBody>
                  <a:tcPr marL="3415" marR="3415" marT="34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400" b="0" i="0" u="none" strike="noStrike">
                          <a:latin typeface="Arial"/>
                        </a:rPr>
                        <a:t>CENBG</a:t>
                      </a:r>
                    </a:p>
                  </a:txBody>
                  <a:tcPr marL="3415" marR="3415" marT="34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400" b="0" i="0" u="none" strike="noStrike">
                          <a:latin typeface="Arial"/>
                        </a:rPr>
                        <a:t>AM</a:t>
                      </a:r>
                    </a:p>
                  </a:txBody>
                  <a:tcPr marL="3415" marR="3415" marT="34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400" b="0" i="0" u="none" strike="noStrike">
                          <a:latin typeface="Arial"/>
                        </a:rPr>
                        <a:t>DIVERS - NANODERM</a:t>
                      </a:r>
                    </a:p>
                  </a:txBody>
                  <a:tcPr marL="3415" marR="3415" marT="34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400" b="0" i="0" u="none" strike="noStrike">
                          <a:latin typeface="Arial"/>
                        </a:rPr>
                        <a:t>10000</a:t>
                      </a:r>
                    </a:p>
                  </a:txBody>
                  <a:tcPr marL="3415" marR="3415" marT="34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1158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400" b="0" i="0" u="none" strike="noStrike">
                          <a:latin typeface="Arial"/>
                        </a:rPr>
                        <a:t>Interdisciplinaire</a:t>
                      </a:r>
                    </a:p>
                  </a:txBody>
                  <a:tcPr marL="3415" marR="3415" marT="34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400" b="0" i="0" u="none" strike="noStrike">
                          <a:latin typeface="Arial"/>
                        </a:rPr>
                        <a:t>LPC CAEN</a:t>
                      </a:r>
                    </a:p>
                  </a:txBody>
                  <a:tcPr marL="3415" marR="3415" marT="34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400" b="0" i="0" u="none" strike="noStrike">
                          <a:latin typeface="Arial"/>
                        </a:rPr>
                        <a:t>AM</a:t>
                      </a:r>
                    </a:p>
                  </a:txBody>
                  <a:tcPr marL="3415" marR="3415" marT="34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400" b="0" i="0" u="none" strike="noStrike">
                          <a:latin typeface="Arial"/>
                        </a:rPr>
                        <a:t>DOSIMÉTRIE, RADIOBIOLOGIE</a:t>
                      </a:r>
                    </a:p>
                  </a:txBody>
                  <a:tcPr marL="3415" marR="3415" marT="34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400" b="0" i="0" u="none" strike="noStrike">
                          <a:latin typeface="Arial"/>
                        </a:rPr>
                        <a:t>45000</a:t>
                      </a:r>
                    </a:p>
                  </a:txBody>
                  <a:tcPr marL="3415" marR="3415" marT="34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6386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400" b="0" i="0" u="none" strike="noStrike">
                          <a:latin typeface="Arial"/>
                        </a:rPr>
                        <a:t>Interdisciplinaire</a:t>
                      </a:r>
                    </a:p>
                  </a:txBody>
                  <a:tcPr marL="3415" marR="3415" marT="34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400" b="0" i="0" u="none" strike="noStrike">
                          <a:latin typeface="Arial"/>
                        </a:rPr>
                        <a:t>LPC CLMT</a:t>
                      </a:r>
                    </a:p>
                  </a:txBody>
                  <a:tcPr marL="3415" marR="3415" marT="34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400" b="0" i="0" u="none" strike="noStrike">
                          <a:latin typeface="Arial"/>
                        </a:rPr>
                        <a:t>AM</a:t>
                      </a:r>
                    </a:p>
                  </a:txBody>
                  <a:tcPr marL="3415" marR="3415" marT="34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400" b="0" i="0" u="none" strike="noStrike">
                          <a:latin typeface="Arial"/>
                        </a:rPr>
                        <a:t>DOSIMÉTRIE, RADIOBIOLOGIE - BIOMATERIAUX</a:t>
                      </a:r>
                    </a:p>
                  </a:txBody>
                  <a:tcPr marL="3415" marR="3415" marT="34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400" b="0" i="0" u="none" strike="noStrike">
                          <a:latin typeface="Arial"/>
                        </a:rPr>
                        <a:t>19000</a:t>
                      </a:r>
                    </a:p>
                  </a:txBody>
                  <a:tcPr marL="3415" marR="3415" marT="34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6386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400" b="0" i="0" u="none" strike="noStrike">
                          <a:latin typeface="Arial"/>
                        </a:rPr>
                        <a:t>Interdisciplinaire</a:t>
                      </a:r>
                    </a:p>
                  </a:txBody>
                  <a:tcPr marL="3415" marR="3415" marT="34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400" b="0" i="0" u="none" strike="noStrike">
                          <a:latin typeface="Arial"/>
                        </a:rPr>
                        <a:t>CENBG</a:t>
                      </a:r>
                    </a:p>
                  </a:txBody>
                  <a:tcPr marL="3415" marR="3415" marT="34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400" b="0" i="0" u="none" strike="noStrike">
                          <a:latin typeface="Arial"/>
                        </a:rPr>
                        <a:t>AM</a:t>
                      </a:r>
                    </a:p>
                  </a:txBody>
                  <a:tcPr marL="3415" marR="3415" marT="34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400" b="0" i="0" u="none" strike="noStrike">
                          <a:latin typeface="Arial"/>
                        </a:rPr>
                        <a:t>DOSIMÉTRIE, RADIOBIOLOGIE - CELLION</a:t>
                      </a:r>
                    </a:p>
                  </a:txBody>
                  <a:tcPr marL="3415" marR="3415" marT="34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400" b="0" i="0" u="none" strike="noStrike">
                          <a:latin typeface="Arial"/>
                        </a:rPr>
                        <a:t>10000</a:t>
                      </a:r>
                    </a:p>
                  </a:txBody>
                  <a:tcPr marL="3415" marR="3415" marT="34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6386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400" b="0" i="0" u="none" strike="noStrike">
                          <a:latin typeface="Arial"/>
                        </a:rPr>
                        <a:t>Interdisciplinaire</a:t>
                      </a:r>
                    </a:p>
                  </a:txBody>
                  <a:tcPr marL="3415" marR="3415" marT="34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400" b="0" i="0" u="none" strike="noStrike">
                          <a:latin typeface="Arial"/>
                        </a:rPr>
                        <a:t>IPNL</a:t>
                      </a:r>
                    </a:p>
                  </a:txBody>
                  <a:tcPr marL="3415" marR="3415" marT="34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400" b="0" i="0" u="none" strike="noStrike">
                          <a:latin typeface="Arial"/>
                        </a:rPr>
                        <a:t>AM</a:t>
                      </a:r>
                    </a:p>
                  </a:txBody>
                  <a:tcPr marL="3415" marR="3415" marT="34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400" b="0" i="0" u="none" strike="noStrike">
                          <a:latin typeface="Arial"/>
                        </a:rPr>
                        <a:t>DOSIMÉTRIE, RADIOBIOLOGIE - IPMbio</a:t>
                      </a:r>
                    </a:p>
                  </a:txBody>
                  <a:tcPr marL="3415" marR="3415" marT="34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400" b="0" i="0" u="none" strike="noStrike">
                          <a:latin typeface="Arial"/>
                        </a:rPr>
                        <a:t>15000</a:t>
                      </a:r>
                    </a:p>
                  </a:txBody>
                  <a:tcPr marL="3415" marR="3415" marT="34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1158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400" b="0" i="0" u="none" strike="noStrike">
                          <a:latin typeface="Arial"/>
                        </a:rPr>
                        <a:t>Interdisciplinaire</a:t>
                      </a:r>
                    </a:p>
                  </a:txBody>
                  <a:tcPr marL="3415" marR="3415" marT="34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400" b="0" i="0" u="none" strike="noStrike">
                          <a:latin typeface="Arial"/>
                        </a:rPr>
                        <a:t>CSNSM</a:t>
                      </a:r>
                    </a:p>
                  </a:txBody>
                  <a:tcPr marL="3415" marR="3415" marT="34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400" b="0" i="0" u="none" strike="noStrike">
                          <a:latin typeface="Arial"/>
                        </a:rPr>
                        <a:t>AM</a:t>
                      </a:r>
                    </a:p>
                  </a:txBody>
                  <a:tcPr marL="3415" marR="3415" marT="34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400" b="0" i="0" u="none" strike="noStrike">
                          <a:latin typeface="Arial"/>
                        </a:rPr>
                        <a:t>EN_JA - JANNUS</a:t>
                      </a:r>
                    </a:p>
                  </a:txBody>
                  <a:tcPr marL="3415" marR="3415" marT="34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400" b="0" i="0" u="none" strike="noStrike">
                          <a:latin typeface="Arial"/>
                        </a:rPr>
                        <a:t>52000</a:t>
                      </a:r>
                    </a:p>
                  </a:txBody>
                  <a:tcPr marL="3415" marR="3415" marT="34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1158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400" b="0" i="0" u="none" strike="noStrike">
                          <a:latin typeface="Arial"/>
                        </a:rPr>
                        <a:t>Interdisciplinaire</a:t>
                      </a:r>
                    </a:p>
                  </a:txBody>
                  <a:tcPr marL="3415" marR="3415" marT="34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400" b="0" i="0" u="none" strike="noStrike">
                          <a:latin typeface="Arial"/>
                        </a:rPr>
                        <a:t>IPNL</a:t>
                      </a:r>
                    </a:p>
                  </a:txBody>
                  <a:tcPr marL="3415" marR="3415" marT="34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400" b="0" i="0" u="none" strike="noStrike">
                          <a:latin typeface="Arial"/>
                        </a:rPr>
                        <a:t>AM</a:t>
                      </a:r>
                    </a:p>
                  </a:txBody>
                  <a:tcPr marL="3415" marR="3415" marT="34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400" b="0" i="0" u="none" strike="noStrike">
                          <a:latin typeface="Arial"/>
                        </a:rPr>
                        <a:t>EN_JA - JANNUS</a:t>
                      </a:r>
                    </a:p>
                  </a:txBody>
                  <a:tcPr marL="3415" marR="3415" marT="34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400" b="0" i="0" u="none" strike="noStrike">
                          <a:latin typeface="Arial"/>
                        </a:rPr>
                        <a:t>4000</a:t>
                      </a:r>
                    </a:p>
                  </a:txBody>
                  <a:tcPr marL="3415" marR="3415" marT="34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6386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400" b="0" i="0" u="none" strike="noStrike">
                          <a:latin typeface="Arial"/>
                        </a:rPr>
                        <a:t>Interdisciplinaire</a:t>
                      </a:r>
                    </a:p>
                  </a:txBody>
                  <a:tcPr marL="3415" marR="3415" marT="34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400" b="0" i="0" u="none" strike="noStrike">
                          <a:latin typeface="Arial"/>
                        </a:rPr>
                        <a:t>CENBG</a:t>
                      </a:r>
                    </a:p>
                  </a:txBody>
                  <a:tcPr marL="3415" marR="3415" marT="34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400" b="0" i="0" u="none" strike="noStrike">
                          <a:latin typeface="Arial"/>
                        </a:rPr>
                        <a:t>AM</a:t>
                      </a:r>
                    </a:p>
                  </a:txBody>
                  <a:tcPr marL="3415" marR="3415" marT="34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400" b="0" i="0" u="none" strike="noStrike">
                          <a:latin typeface="Arial"/>
                        </a:rPr>
                        <a:t>ENVIRONNEMENT - BASSES RADIOACTIVITÉS</a:t>
                      </a:r>
                    </a:p>
                  </a:txBody>
                  <a:tcPr marL="3415" marR="3415" marT="34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400" b="0" i="0" u="none" strike="noStrike">
                          <a:latin typeface="Arial"/>
                        </a:rPr>
                        <a:t>15000</a:t>
                      </a:r>
                    </a:p>
                  </a:txBody>
                  <a:tcPr marL="3415" marR="3415" marT="34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6386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400" b="0" i="0" u="none" strike="noStrike">
                          <a:latin typeface="Arial"/>
                        </a:rPr>
                        <a:t>Interdisciplinaire</a:t>
                      </a:r>
                    </a:p>
                  </a:txBody>
                  <a:tcPr marL="3415" marR="3415" marT="34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400" b="0" i="0" u="none" strike="noStrike">
                          <a:latin typeface="Arial"/>
                        </a:rPr>
                        <a:t>IPNL</a:t>
                      </a:r>
                    </a:p>
                  </a:txBody>
                  <a:tcPr marL="3415" marR="3415" marT="34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400" b="0" i="0" u="none" strike="noStrike">
                          <a:latin typeface="Arial"/>
                        </a:rPr>
                        <a:t>AM</a:t>
                      </a:r>
                    </a:p>
                  </a:txBody>
                  <a:tcPr marL="3415" marR="3415" marT="34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400" b="0" i="0" u="none" strike="noStrike">
                          <a:latin typeface="Arial"/>
                        </a:rPr>
                        <a:t>ENVIRONNEMENT - LABRADOR</a:t>
                      </a:r>
                    </a:p>
                  </a:txBody>
                  <a:tcPr marL="3415" marR="3415" marT="34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400" b="0" i="0" u="none" strike="noStrike">
                          <a:latin typeface="Arial"/>
                        </a:rPr>
                        <a:t>85000</a:t>
                      </a:r>
                    </a:p>
                  </a:txBody>
                  <a:tcPr marL="3415" marR="3415" marT="34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1158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400" b="0" i="0" u="none" strike="noStrike">
                          <a:latin typeface="Arial"/>
                        </a:rPr>
                        <a:t>Interdisciplinaire</a:t>
                      </a:r>
                    </a:p>
                  </a:txBody>
                  <a:tcPr marL="3415" marR="3415" marT="34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400" b="0" i="0" u="none" strike="noStrike">
                          <a:latin typeface="Arial"/>
                        </a:rPr>
                        <a:t>IPHC</a:t>
                      </a:r>
                    </a:p>
                  </a:txBody>
                  <a:tcPr marL="3415" marR="3415" marT="34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400" b="0" i="0" u="none" strike="noStrike">
                          <a:latin typeface="Arial"/>
                        </a:rPr>
                        <a:t>AM</a:t>
                      </a:r>
                    </a:p>
                  </a:txBody>
                  <a:tcPr marL="3415" marR="3415" marT="34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400" b="0" i="0" u="none" strike="noStrike">
                          <a:latin typeface="Arial"/>
                        </a:rPr>
                        <a:t>ENVIRONNEMENT - RAMSES</a:t>
                      </a:r>
                    </a:p>
                  </a:txBody>
                  <a:tcPr marL="3415" marR="3415" marT="34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400" b="0" i="0" u="none" strike="noStrike">
                          <a:latin typeface="Arial"/>
                        </a:rPr>
                        <a:t>115000</a:t>
                      </a:r>
                    </a:p>
                  </a:txBody>
                  <a:tcPr marL="3415" marR="3415" marT="34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1158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400" b="0" i="0" u="none" strike="noStrike">
                          <a:latin typeface="Arial"/>
                        </a:rPr>
                        <a:t>Interdisciplinaire</a:t>
                      </a:r>
                    </a:p>
                  </a:txBody>
                  <a:tcPr marL="3415" marR="3415" marT="34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400" b="0" i="0" u="none" strike="noStrike">
                          <a:latin typeface="Arial"/>
                        </a:rPr>
                        <a:t>SUBATECH</a:t>
                      </a:r>
                    </a:p>
                  </a:txBody>
                  <a:tcPr marL="3415" marR="3415" marT="34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400" b="0" i="0" u="none" strike="noStrike">
                          <a:latin typeface="Arial"/>
                        </a:rPr>
                        <a:t>AM</a:t>
                      </a:r>
                    </a:p>
                  </a:txBody>
                  <a:tcPr marL="3415" marR="3415" marT="34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400" b="0" i="0" u="none" strike="noStrike">
                          <a:latin typeface="Arial"/>
                        </a:rPr>
                        <a:t>ENVIRONNEMENT - SMART</a:t>
                      </a:r>
                    </a:p>
                  </a:txBody>
                  <a:tcPr marL="3415" marR="3415" marT="34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400" b="0" i="0" u="none" strike="noStrike">
                          <a:latin typeface="Arial"/>
                        </a:rPr>
                        <a:t>190000</a:t>
                      </a:r>
                    </a:p>
                  </a:txBody>
                  <a:tcPr marL="3415" marR="3415" marT="34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6386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400" b="0" i="0" u="none" strike="noStrike">
                          <a:latin typeface="Arial"/>
                        </a:rPr>
                        <a:t>Interdisciplinaire</a:t>
                      </a:r>
                    </a:p>
                  </a:txBody>
                  <a:tcPr marL="3415" marR="3415" marT="34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400" b="0" i="0" u="none" strike="noStrike">
                          <a:latin typeface="Arial"/>
                        </a:rPr>
                        <a:t>LPC CLMT</a:t>
                      </a:r>
                    </a:p>
                  </a:txBody>
                  <a:tcPr marL="3415" marR="3415" marT="34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400" b="0" i="0" u="none" strike="noStrike">
                          <a:latin typeface="Arial"/>
                        </a:rPr>
                        <a:t>AM</a:t>
                      </a:r>
                    </a:p>
                  </a:txBody>
                  <a:tcPr marL="3415" marR="3415" marT="34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400" b="0" i="0" u="none" strike="noStrike">
                          <a:latin typeface="Arial"/>
                        </a:rPr>
                        <a:t>ENVIRONNEMENT - THERMOLU MINESCENCE</a:t>
                      </a:r>
                    </a:p>
                  </a:txBody>
                  <a:tcPr marL="3415" marR="3415" marT="34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400" b="0" i="0" u="none" strike="noStrike">
                          <a:latin typeface="Arial"/>
                        </a:rPr>
                        <a:t>16000</a:t>
                      </a:r>
                    </a:p>
                  </a:txBody>
                  <a:tcPr marL="3415" marR="3415" marT="34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1158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400" b="0" i="0" u="none" strike="noStrike">
                          <a:latin typeface="Arial"/>
                        </a:rPr>
                        <a:t>Interdisciplinaire</a:t>
                      </a:r>
                    </a:p>
                  </a:txBody>
                  <a:tcPr marL="3415" marR="3415" marT="34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400" b="0" i="0" u="none" strike="noStrike">
                          <a:latin typeface="Arial"/>
                        </a:rPr>
                        <a:t>CENBG</a:t>
                      </a:r>
                    </a:p>
                  </a:txBody>
                  <a:tcPr marL="3415" marR="3415" marT="34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400" b="0" i="0" u="none" strike="noStrike">
                          <a:latin typeface="Arial"/>
                        </a:rPr>
                        <a:t>AM</a:t>
                      </a:r>
                    </a:p>
                  </a:txBody>
                  <a:tcPr marL="3415" marR="3415" marT="34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400" b="0" i="0" u="none" strike="noStrike">
                          <a:latin typeface="Arial"/>
                        </a:rPr>
                        <a:t>EUROTRANS</a:t>
                      </a:r>
                    </a:p>
                  </a:txBody>
                  <a:tcPr marL="3415" marR="3415" marT="34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400" b="0" i="0" u="none" strike="noStrike">
                          <a:latin typeface="Arial"/>
                        </a:rPr>
                        <a:t>24300</a:t>
                      </a:r>
                    </a:p>
                  </a:txBody>
                  <a:tcPr marL="3415" marR="3415" marT="34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1158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400" b="0" i="0" u="none" strike="noStrike">
                          <a:latin typeface="Arial"/>
                        </a:rPr>
                        <a:t>Interdisciplinaire</a:t>
                      </a:r>
                    </a:p>
                  </a:txBody>
                  <a:tcPr marL="3415" marR="3415" marT="34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400" b="0" i="0" u="none" strike="noStrike">
                          <a:latin typeface="Arial"/>
                        </a:rPr>
                        <a:t>IPNO</a:t>
                      </a:r>
                    </a:p>
                  </a:txBody>
                  <a:tcPr marL="3415" marR="3415" marT="34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400" b="0" i="0" u="none" strike="noStrike">
                          <a:latin typeface="Arial"/>
                        </a:rPr>
                        <a:t>AM</a:t>
                      </a:r>
                    </a:p>
                  </a:txBody>
                  <a:tcPr marL="3415" marR="3415" marT="34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400" b="0" i="0" u="none" strike="noStrike">
                          <a:latin typeface="Arial"/>
                        </a:rPr>
                        <a:t>EUROTRANS - DM1 - DESIGN</a:t>
                      </a:r>
                    </a:p>
                  </a:txBody>
                  <a:tcPr marL="3415" marR="3415" marT="34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400" b="0" i="0" u="none" strike="noStrike">
                          <a:latin typeface="Arial"/>
                        </a:rPr>
                        <a:t>245000</a:t>
                      </a:r>
                    </a:p>
                  </a:txBody>
                  <a:tcPr marL="3415" marR="3415" marT="34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1158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400" b="0" i="0" u="none" strike="noStrike">
                          <a:latin typeface="Arial"/>
                        </a:rPr>
                        <a:t>Interdisciplinaire</a:t>
                      </a:r>
                    </a:p>
                  </a:txBody>
                  <a:tcPr marL="3415" marR="3415" marT="34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400" b="0" i="0" u="none" strike="noStrike">
                          <a:latin typeface="Arial"/>
                        </a:rPr>
                        <a:t>IPHC</a:t>
                      </a:r>
                    </a:p>
                  </a:txBody>
                  <a:tcPr marL="3415" marR="3415" marT="34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400" b="0" i="0" u="none" strike="noStrike">
                          <a:latin typeface="Arial"/>
                        </a:rPr>
                        <a:t>AM</a:t>
                      </a:r>
                    </a:p>
                  </a:txBody>
                  <a:tcPr marL="3415" marR="3415" marT="34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400" b="0" i="0" u="none" strike="noStrike">
                          <a:latin typeface="Arial"/>
                        </a:rPr>
                        <a:t>EUROTRANS - DM2 - ECATS</a:t>
                      </a:r>
                    </a:p>
                  </a:txBody>
                  <a:tcPr marL="3415" marR="3415" marT="34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400" b="0" i="0" u="none" strike="noStrike">
                          <a:latin typeface="Arial"/>
                        </a:rPr>
                        <a:t>9000</a:t>
                      </a:r>
                    </a:p>
                  </a:txBody>
                  <a:tcPr marL="3415" marR="3415" marT="34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1158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400" b="0" i="0" u="none" strike="noStrike">
                          <a:latin typeface="Arial"/>
                        </a:rPr>
                        <a:t>Interdisciplinaire</a:t>
                      </a:r>
                    </a:p>
                  </a:txBody>
                  <a:tcPr marL="3415" marR="3415" marT="34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400" b="0" i="0" u="none" strike="noStrike">
                          <a:latin typeface="Arial"/>
                        </a:rPr>
                        <a:t>LPC CAEN</a:t>
                      </a:r>
                    </a:p>
                  </a:txBody>
                  <a:tcPr marL="3415" marR="3415" marT="34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400" b="0" i="0" u="none" strike="noStrike">
                          <a:latin typeface="Arial"/>
                        </a:rPr>
                        <a:t>AM</a:t>
                      </a:r>
                    </a:p>
                  </a:txBody>
                  <a:tcPr marL="3415" marR="3415" marT="34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400" b="0" i="0" u="none" strike="noStrike">
                          <a:latin typeface="Arial"/>
                        </a:rPr>
                        <a:t>EUROTRANS - DM2 - ECATS</a:t>
                      </a:r>
                    </a:p>
                  </a:txBody>
                  <a:tcPr marL="3415" marR="3415" marT="34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400" b="0" i="0" u="none" strike="noStrike">
                          <a:latin typeface="Arial"/>
                        </a:rPr>
                        <a:t>24000</a:t>
                      </a:r>
                    </a:p>
                  </a:txBody>
                  <a:tcPr marL="3415" marR="3415" marT="34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1158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400" b="0" i="0" u="none" strike="noStrike">
                          <a:latin typeface="Arial"/>
                        </a:rPr>
                        <a:t>Interdisciplinaire</a:t>
                      </a:r>
                    </a:p>
                  </a:txBody>
                  <a:tcPr marL="3415" marR="3415" marT="34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400" b="0" i="0" u="none" strike="noStrike">
                          <a:latin typeface="Arial"/>
                        </a:rPr>
                        <a:t>SUBATECH</a:t>
                      </a:r>
                    </a:p>
                  </a:txBody>
                  <a:tcPr marL="3415" marR="3415" marT="34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400" b="0" i="0" u="none" strike="noStrike">
                          <a:latin typeface="Arial"/>
                        </a:rPr>
                        <a:t>AM</a:t>
                      </a:r>
                    </a:p>
                  </a:txBody>
                  <a:tcPr marL="3415" marR="3415" marT="34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400" b="0" i="0" u="none" strike="noStrike">
                          <a:latin typeface="Arial"/>
                        </a:rPr>
                        <a:t>IMAGERIE</a:t>
                      </a:r>
                    </a:p>
                  </a:txBody>
                  <a:tcPr marL="3415" marR="3415" marT="34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400" b="0" i="0" u="none" strike="noStrike">
                          <a:latin typeface="Arial"/>
                        </a:rPr>
                        <a:t>26000</a:t>
                      </a:r>
                    </a:p>
                  </a:txBody>
                  <a:tcPr marL="3415" marR="3415" marT="34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1158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400" b="0" i="0" u="none" strike="noStrike">
                          <a:latin typeface="Arial"/>
                        </a:rPr>
                        <a:t>Interdisciplinaire</a:t>
                      </a:r>
                    </a:p>
                  </a:txBody>
                  <a:tcPr marL="3415" marR="3415" marT="34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400" b="0" i="0" u="none" strike="noStrike">
                          <a:latin typeface="Arial"/>
                        </a:rPr>
                        <a:t>LPC CLMT</a:t>
                      </a:r>
                    </a:p>
                  </a:txBody>
                  <a:tcPr marL="3415" marR="3415" marT="34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400" b="0" i="0" u="none" strike="noStrike">
                          <a:latin typeface="Arial"/>
                        </a:rPr>
                        <a:t>AM</a:t>
                      </a:r>
                    </a:p>
                  </a:txBody>
                  <a:tcPr marL="3415" marR="3415" marT="34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400" b="0" i="0" u="none" strike="noStrike">
                          <a:latin typeface="Arial"/>
                        </a:rPr>
                        <a:t>IMAGERIE - AVIRM</a:t>
                      </a:r>
                    </a:p>
                  </a:txBody>
                  <a:tcPr marL="3415" marR="3415" marT="34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400" b="0" i="0" u="none" strike="noStrike">
                          <a:latin typeface="Arial"/>
                        </a:rPr>
                        <a:t>8000</a:t>
                      </a:r>
                    </a:p>
                  </a:txBody>
                  <a:tcPr marL="3415" marR="3415" marT="34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1158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400" b="0" i="0" u="none" strike="noStrike">
                          <a:latin typeface="Arial"/>
                        </a:rPr>
                        <a:t>Interdisciplinaire</a:t>
                      </a:r>
                    </a:p>
                  </a:txBody>
                  <a:tcPr marL="3415" marR="3415" marT="34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400" b="0" i="0" u="none" strike="noStrike">
                          <a:latin typeface="Arial"/>
                        </a:rPr>
                        <a:t>IPHC</a:t>
                      </a:r>
                    </a:p>
                  </a:txBody>
                  <a:tcPr marL="3415" marR="3415" marT="34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400" b="0" i="0" u="none" strike="noStrike">
                          <a:latin typeface="Arial"/>
                        </a:rPr>
                        <a:t>AM</a:t>
                      </a:r>
                    </a:p>
                  </a:txBody>
                  <a:tcPr marL="3415" marR="3415" marT="34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400" b="0" i="0" u="none" strike="noStrike">
                          <a:latin typeface="Arial"/>
                        </a:rPr>
                        <a:t>IMAGERIE - IMABIO</a:t>
                      </a:r>
                    </a:p>
                  </a:txBody>
                  <a:tcPr marL="3415" marR="3415" marT="34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400" b="0" i="0" u="none" strike="noStrike">
                          <a:latin typeface="Arial"/>
                        </a:rPr>
                        <a:t>80000</a:t>
                      </a:r>
                    </a:p>
                  </a:txBody>
                  <a:tcPr marL="3415" marR="3415" marT="34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6386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400" b="0" i="0" u="none" strike="noStrike">
                          <a:latin typeface="Arial"/>
                        </a:rPr>
                        <a:t>Interdisciplinaire</a:t>
                      </a:r>
                    </a:p>
                  </a:txBody>
                  <a:tcPr marL="3415" marR="3415" marT="34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400" b="0" i="0" u="none" strike="noStrike">
                          <a:latin typeface="Arial"/>
                        </a:rPr>
                        <a:t>CPPM</a:t>
                      </a:r>
                    </a:p>
                  </a:txBody>
                  <a:tcPr marL="3415" marR="3415" marT="34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400" b="0" i="0" u="none" strike="noStrike">
                          <a:latin typeface="Arial"/>
                        </a:rPr>
                        <a:t>AM</a:t>
                      </a:r>
                    </a:p>
                  </a:txBody>
                  <a:tcPr marL="3415" marR="3415" marT="34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400" b="0" i="0" u="none" strike="noStrike">
                          <a:latin typeface="Arial"/>
                        </a:rPr>
                        <a:t>Imagerie moléculaire préclinique hybride</a:t>
                      </a:r>
                    </a:p>
                  </a:txBody>
                  <a:tcPr marL="3415" marR="3415" marT="34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400" b="0" i="0" u="none" strike="noStrike">
                          <a:latin typeface="Arial"/>
                        </a:rPr>
                        <a:t>165000</a:t>
                      </a:r>
                    </a:p>
                  </a:txBody>
                  <a:tcPr marL="3415" marR="3415" marT="34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6386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400" b="0" i="0" u="none" strike="noStrike">
                          <a:latin typeface="Arial"/>
                        </a:rPr>
                        <a:t>Interdisciplinaire</a:t>
                      </a:r>
                    </a:p>
                  </a:txBody>
                  <a:tcPr marL="3415" marR="3415" marT="34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400" b="0" i="0" u="none" strike="noStrike">
                          <a:latin typeface="Arial"/>
                        </a:rPr>
                        <a:t>IMNC</a:t>
                      </a:r>
                    </a:p>
                  </a:txBody>
                  <a:tcPr marL="3415" marR="3415" marT="34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400" b="0" i="0" u="none" strike="noStrike">
                          <a:latin typeface="Arial"/>
                        </a:rPr>
                        <a:t>AM</a:t>
                      </a:r>
                    </a:p>
                  </a:txBody>
                  <a:tcPr marL="3415" marR="3415" marT="34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400" b="0" i="0" u="none" strike="noStrike">
                          <a:latin typeface="Arial"/>
                        </a:rPr>
                        <a:t>Imagerie moléculaire préclinique hybride</a:t>
                      </a:r>
                    </a:p>
                  </a:txBody>
                  <a:tcPr marL="3415" marR="3415" marT="34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400" b="0" i="0" u="none" strike="noStrike">
                          <a:latin typeface="Arial"/>
                        </a:rPr>
                        <a:t>29000</a:t>
                      </a:r>
                    </a:p>
                  </a:txBody>
                  <a:tcPr marL="3415" marR="3415" marT="34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1158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400" b="0" i="0" u="none" strike="noStrike">
                          <a:latin typeface="Arial"/>
                        </a:rPr>
                        <a:t>Interdisciplinaire</a:t>
                      </a:r>
                    </a:p>
                  </a:txBody>
                  <a:tcPr marL="3415" marR="3415" marT="34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400" b="0" i="0" u="none" strike="noStrike">
                          <a:latin typeface="Arial"/>
                        </a:rPr>
                        <a:t>IPNL</a:t>
                      </a:r>
                    </a:p>
                  </a:txBody>
                  <a:tcPr marL="3415" marR="3415" marT="34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400" b="0" i="0" u="none" strike="noStrike">
                          <a:latin typeface="Arial"/>
                        </a:rPr>
                        <a:t>AM</a:t>
                      </a:r>
                    </a:p>
                  </a:txBody>
                  <a:tcPr marL="3415" marR="3415" marT="34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400" b="0" i="0" u="none" strike="noStrike">
                          <a:latin typeface="Arial"/>
                        </a:rPr>
                        <a:t>IrrMat</a:t>
                      </a:r>
                    </a:p>
                  </a:txBody>
                  <a:tcPr marL="3415" marR="3415" marT="34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400" b="0" i="0" u="none" strike="noStrike">
                          <a:latin typeface="Arial"/>
                        </a:rPr>
                        <a:t>4000</a:t>
                      </a:r>
                    </a:p>
                  </a:txBody>
                  <a:tcPr marL="3415" marR="3415" marT="34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1158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400" b="0" i="0" u="none" strike="noStrike">
                          <a:latin typeface="Arial"/>
                        </a:rPr>
                        <a:t>Interdisciplinaire</a:t>
                      </a:r>
                    </a:p>
                  </a:txBody>
                  <a:tcPr marL="3415" marR="3415" marT="34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400" b="0" i="0" u="none" strike="noStrike">
                          <a:latin typeface="Arial"/>
                        </a:rPr>
                        <a:t>IPHC</a:t>
                      </a:r>
                    </a:p>
                  </a:txBody>
                  <a:tcPr marL="3415" marR="3415" marT="34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400" b="0" i="0" u="none" strike="noStrike">
                          <a:latin typeface="Arial"/>
                        </a:rPr>
                        <a:t>AM</a:t>
                      </a:r>
                    </a:p>
                  </a:txBody>
                  <a:tcPr marL="3415" marR="3415" marT="34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400" b="0" i="0" u="none" strike="noStrike">
                          <a:latin typeface="Arial"/>
                        </a:rPr>
                        <a:t>MI2B Coordination</a:t>
                      </a:r>
                    </a:p>
                  </a:txBody>
                  <a:tcPr marL="3415" marR="3415" marT="34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400" b="0" i="0" u="none" strike="noStrike">
                          <a:latin typeface="Arial"/>
                        </a:rPr>
                        <a:t>9000</a:t>
                      </a:r>
                    </a:p>
                  </a:txBody>
                  <a:tcPr marL="3415" marR="3415" marT="34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6386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400" b="0" i="0" u="none" strike="noStrike">
                          <a:latin typeface="Arial"/>
                        </a:rPr>
                        <a:t>Interdisciplinaire</a:t>
                      </a:r>
                    </a:p>
                  </a:txBody>
                  <a:tcPr marL="3415" marR="3415" marT="34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400" b="0" i="0" u="none" strike="noStrike">
                          <a:latin typeface="Arial"/>
                        </a:rPr>
                        <a:t>SUBATECH</a:t>
                      </a:r>
                    </a:p>
                  </a:txBody>
                  <a:tcPr marL="3415" marR="3415" marT="34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400" b="0" i="0" u="none" strike="noStrike">
                          <a:latin typeface="Arial"/>
                        </a:rPr>
                        <a:t>AM</a:t>
                      </a:r>
                    </a:p>
                  </a:txBody>
                  <a:tcPr marL="3415" marR="3415" marT="34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400" b="0" i="0" u="none" strike="noStrike">
                          <a:latin typeface="Arial"/>
                        </a:rPr>
                        <a:t>Production de radioéléments à usage médical</a:t>
                      </a:r>
                    </a:p>
                  </a:txBody>
                  <a:tcPr marL="3415" marR="3415" marT="34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400" b="0" i="0" u="none" strike="noStrike">
                          <a:latin typeface="Arial"/>
                        </a:rPr>
                        <a:t>20000</a:t>
                      </a:r>
                    </a:p>
                  </a:txBody>
                  <a:tcPr marL="3415" marR="3415" marT="34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1158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400" b="0" i="0" u="none" strike="noStrike">
                          <a:latin typeface="Arial"/>
                        </a:rPr>
                        <a:t>Interdisciplinaire</a:t>
                      </a:r>
                    </a:p>
                  </a:txBody>
                  <a:tcPr marL="3415" marR="3415" marT="34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400" b="0" i="0" u="none" strike="noStrike">
                          <a:latin typeface="Arial"/>
                        </a:rPr>
                        <a:t>IMNC</a:t>
                      </a:r>
                    </a:p>
                  </a:txBody>
                  <a:tcPr marL="3415" marR="3415" marT="34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400" b="0" i="0" u="none" strike="noStrike">
                          <a:latin typeface="Arial"/>
                        </a:rPr>
                        <a:t>AM</a:t>
                      </a:r>
                    </a:p>
                  </a:txBody>
                  <a:tcPr marL="3415" marR="3415" marT="34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400" b="0" i="0" u="none" strike="noStrike">
                          <a:latin typeface="Arial"/>
                        </a:rPr>
                        <a:t>Système d'assistance clinique</a:t>
                      </a:r>
                    </a:p>
                  </a:txBody>
                  <a:tcPr marL="3415" marR="3415" marT="34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400" b="0" i="0" u="none" strike="noStrike">
                          <a:latin typeface="Arial"/>
                        </a:rPr>
                        <a:t>18000</a:t>
                      </a:r>
                    </a:p>
                  </a:txBody>
                  <a:tcPr marL="3415" marR="3415" marT="34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1158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400" b="0" i="0" u="none" strike="noStrike">
                          <a:latin typeface="Arial"/>
                        </a:rPr>
                        <a:t>Interdisciplinaire</a:t>
                      </a:r>
                    </a:p>
                  </a:txBody>
                  <a:tcPr marL="3415" marR="3415" marT="34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400" b="0" i="0" u="none" strike="noStrike">
                          <a:latin typeface="Arial"/>
                        </a:rPr>
                        <a:t>IMNC</a:t>
                      </a:r>
                    </a:p>
                  </a:txBody>
                  <a:tcPr marL="3415" marR="3415" marT="34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400" b="0" i="0" u="none" strike="noStrike">
                          <a:latin typeface="Arial"/>
                        </a:rPr>
                        <a:t>AM</a:t>
                      </a:r>
                    </a:p>
                  </a:txBody>
                  <a:tcPr marL="3415" marR="3415" marT="34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400" b="0" i="0" u="none" strike="noStrike">
                          <a:latin typeface="Arial"/>
                        </a:rPr>
                        <a:t>Système d'assistance clinique</a:t>
                      </a:r>
                    </a:p>
                  </a:txBody>
                  <a:tcPr marL="3415" marR="3415" marT="34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400" b="0" i="0" u="none" strike="noStrike">
                          <a:latin typeface="Arial"/>
                        </a:rPr>
                        <a:t>10000</a:t>
                      </a:r>
                    </a:p>
                  </a:txBody>
                  <a:tcPr marL="3415" marR="3415" marT="34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6386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400" b="0" i="0" u="none" strike="noStrike">
                          <a:latin typeface="Arial"/>
                        </a:rPr>
                        <a:t>Interdisciplinaire</a:t>
                      </a:r>
                    </a:p>
                  </a:txBody>
                  <a:tcPr marL="3415" marR="3415" marT="34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400" b="0" i="0" u="none" strike="noStrike">
                          <a:latin typeface="Arial"/>
                        </a:rPr>
                        <a:t>IMNC</a:t>
                      </a:r>
                    </a:p>
                  </a:txBody>
                  <a:tcPr marL="3415" marR="3415" marT="34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400" b="0" i="0" u="none" strike="noStrike">
                          <a:latin typeface="Arial"/>
                        </a:rPr>
                        <a:t>AM</a:t>
                      </a:r>
                    </a:p>
                  </a:txBody>
                  <a:tcPr marL="3415" marR="3415" marT="34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400" b="0" i="0" u="none" strike="noStrike">
                          <a:latin typeface="Arial"/>
                        </a:rPr>
                        <a:t>Systèmes innovants d'imagerie préclinique</a:t>
                      </a:r>
                    </a:p>
                  </a:txBody>
                  <a:tcPr marL="3415" marR="3415" marT="34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400" b="0" i="0" u="none" strike="noStrike">
                          <a:latin typeface="Arial"/>
                        </a:rPr>
                        <a:t>10000</a:t>
                      </a:r>
                    </a:p>
                  </a:txBody>
                  <a:tcPr marL="3415" marR="3415" marT="34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1158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400" b="0" i="0" u="none" strike="noStrike">
                          <a:latin typeface="Arial"/>
                        </a:rPr>
                        <a:t>Interdisciplinaire</a:t>
                      </a:r>
                    </a:p>
                  </a:txBody>
                  <a:tcPr marL="3415" marR="3415" marT="34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400" b="0" i="0" u="none" strike="noStrike">
                          <a:latin typeface="Arial"/>
                        </a:rPr>
                        <a:t>LPC CLMT</a:t>
                      </a:r>
                    </a:p>
                  </a:txBody>
                  <a:tcPr marL="3415" marR="3415" marT="34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400" b="0" i="0" u="none" strike="noStrike">
                          <a:latin typeface="Arial"/>
                        </a:rPr>
                        <a:t>AM</a:t>
                      </a:r>
                    </a:p>
                  </a:txBody>
                  <a:tcPr marL="3415" marR="3415" marT="34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400" b="0" i="0" u="none" strike="noStrike">
                          <a:latin typeface="Arial"/>
                        </a:rPr>
                        <a:t>Traitement de Données - PCSV</a:t>
                      </a:r>
                    </a:p>
                  </a:txBody>
                  <a:tcPr marL="3415" marR="3415" marT="34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400" b="0" i="0" u="none" strike="noStrike">
                          <a:latin typeface="Arial"/>
                        </a:rPr>
                        <a:t>45000</a:t>
                      </a:r>
                    </a:p>
                  </a:txBody>
                  <a:tcPr marL="3415" marR="3415" marT="34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6386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fr-FR" sz="400" b="1" i="0" u="none" strike="noStrike">
                          <a:latin typeface="Arial"/>
                        </a:rPr>
                        <a:t>SOUS TOTAL Interdisciplinaire</a:t>
                      </a:r>
                    </a:p>
                  </a:txBody>
                  <a:tcPr marL="3415" marR="3415" marT="34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400" b="1" i="0" u="none" strike="noStrike">
                          <a:latin typeface="Arial"/>
                        </a:rPr>
                        <a:t>AM</a:t>
                      </a:r>
                    </a:p>
                  </a:txBody>
                  <a:tcPr marL="3415" marR="3415" marT="34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400" b="1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415" marR="3415" marT="34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400" b="1" i="0" u="none" strike="noStrike" dirty="0">
                          <a:latin typeface="Arial"/>
                        </a:rPr>
                        <a:t>2 179,11k€</a:t>
                      </a:r>
                    </a:p>
                  </a:txBody>
                  <a:tcPr marL="3415" marR="3415" marT="34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</a:tr>
            </a:tbl>
          </a:graphicData>
        </a:graphic>
      </p:graphicFrame>
      <p:sp>
        <p:nvSpPr>
          <p:cNvPr id="8" name="ZoneTexte 7"/>
          <p:cNvSpPr txBox="1"/>
          <p:nvPr/>
        </p:nvSpPr>
        <p:spPr>
          <a:xfrm>
            <a:off x="4429124" y="1166417"/>
            <a:ext cx="5105885" cy="526297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fr-FR" dirty="0" smtClean="0"/>
              <a:t>Budget 2009: 355 k€</a:t>
            </a:r>
          </a:p>
          <a:p>
            <a:pPr algn="l"/>
            <a:endParaRPr lang="fr-FR" dirty="0" smtClean="0"/>
          </a:p>
          <a:p>
            <a:pPr algn="l"/>
            <a:r>
              <a:rPr lang="fr-FR" dirty="0" smtClean="0"/>
              <a:t>La pression reste très importante</a:t>
            </a:r>
          </a:p>
          <a:p>
            <a:pPr algn="l"/>
            <a:endParaRPr lang="fr-FR" dirty="0" smtClean="0"/>
          </a:p>
          <a:p>
            <a:pPr algn="l"/>
            <a:r>
              <a:rPr lang="fr-FR" dirty="0" smtClean="0"/>
              <a:t>La Structuration</a:t>
            </a:r>
            <a:r>
              <a:rPr lang="fr-FR" baseline="30000" dirty="0" smtClean="0">
                <a:latin typeface="+mn-lt"/>
                <a:cs typeface="Times New Roman" pitchFamily="18" charset="0"/>
              </a:rPr>
              <a:t>*</a:t>
            </a:r>
            <a:endParaRPr lang="fr-FR" dirty="0" smtClean="0"/>
          </a:p>
          <a:p>
            <a:pPr algn="l"/>
            <a:r>
              <a:rPr lang="fr-FR" dirty="0" smtClean="0"/>
              <a:t>    </a:t>
            </a:r>
            <a:r>
              <a:rPr lang="fr-FR" dirty="0" smtClean="0">
                <a:solidFill>
                  <a:srgbClr val="FF0000"/>
                </a:solidFill>
              </a:rPr>
              <a:t>"LUTTE CONTRE LE CANCER"</a:t>
            </a:r>
          </a:p>
          <a:p>
            <a:pPr algn="l"/>
            <a:r>
              <a:rPr lang="fr-FR" dirty="0" smtClean="0"/>
              <a:t>au sein du MI2B est un grand</a:t>
            </a:r>
          </a:p>
          <a:p>
            <a:pPr algn="l"/>
            <a:r>
              <a:rPr lang="fr-FR" dirty="0" smtClean="0"/>
              <a:t>succès, et les financements seront</a:t>
            </a:r>
          </a:p>
          <a:p>
            <a:pPr algn="l"/>
            <a:r>
              <a:rPr lang="fr-FR" dirty="0" smtClean="0"/>
              <a:t>donc </a:t>
            </a:r>
            <a:r>
              <a:rPr lang="fr-FR" dirty="0" smtClean="0">
                <a:solidFill>
                  <a:srgbClr val="FF0000"/>
                </a:solidFill>
              </a:rPr>
              <a:t>concentrés sur les projets</a:t>
            </a:r>
          </a:p>
          <a:p>
            <a:pPr algn="l"/>
            <a:r>
              <a:rPr lang="fr-FR" dirty="0" smtClean="0">
                <a:solidFill>
                  <a:srgbClr val="FF0000"/>
                </a:solidFill>
              </a:rPr>
              <a:t>s'inscrivant dans cette logique </a:t>
            </a:r>
          </a:p>
          <a:p>
            <a:pPr algn="l"/>
            <a:endParaRPr lang="fr-FR" dirty="0" smtClean="0">
              <a:solidFill>
                <a:srgbClr val="FF0000"/>
              </a:solidFill>
            </a:endParaRPr>
          </a:p>
          <a:p>
            <a:pPr algn="l"/>
            <a:r>
              <a:rPr lang="fr-FR" dirty="0" smtClean="0"/>
              <a:t>environ 125 k€ pour "autres actions"   </a:t>
            </a:r>
          </a:p>
          <a:p>
            <a:pPr algn="l"/>
            <a:r>
              <a:rPr lang="fr-FR" dirty="0" smtClean="0"/>
              <a:t> </a:t>
            </a:r>
          </a:p>
          <a:p>
            <a:pPr algn="l"/>
            <a:r>
              <a:rPr lang="fr-FR" dirty="0" smtClean="0"/>
              <a:t>Budget 2010 envisagé: 450 k€</a:t>
            </a:r>
          </a:p>
          <a:p>
            <a:pPr algn="l"/>
            <a:endParaRPr lang="fr-FR" dirty="0" smtClean="0"/>
          </a:p>
          <a:p>
            <a:pPr algn="l"/>
            <a:r>
              <a:rPr lang="fr-FR" sz="1800" dirty="0" smtClean="0">
                <a:solidFill>
                  <a:schemeClr val="accent6"/>
                </a:solidFill>
              </a:rPr>
              <a:t>*pas encore visible dans la figure</a:t>
            </a:r>
          </a:p>
          <a:p>
            <a:pPr algn="l"/>
            <a:r>
              <a:rPr lang="fr-FR" sz="1800" dirty="0" smtClean="0">
                <a:solidFill>
                  <a:schemeClr val="accent6"/>
                </a:solidFill>
              </a:rPr>
              <a:t> </a:t>
            </a:r>
            <a:r>
              <a:rPr lang="fr-FR" sz="1800" dirty="0" smtClean="0">
                <a:solidFill>
                  <a:schemeClr val="accent6"/>
                </a:solidFill>
              </a:rPr>
              <a:t> ci-contre</a:t>
            </a:r>
            <a:endParaRPr lang="fr-F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fjoh-acmcp">
  <a:themeElements>
    <a:clrScheme name="fjoh-acmcp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fjoh-acmcp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6666FF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6666FF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fjoh-acmcp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joh-acmcp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joh-acmcp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joh-acmcp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joh-acmcp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joh-acmcp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joh-acmcp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Settings\pagani\Dati applicazioni\Microsoft\Templates\fjoh-acmcp.pot</Template>
  <TotalTime>6868</TotalTime>
  <Words>487</Words>
  <Application>Microsoft Office PowerPoint</Application>
  <PresentationFormat>Affichage à l'écran (4:3)</PresentationFormat>
  <Paragraphs>275</Paragraphs>
  <Slides>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4" baseType="lpstr">
      <vt:lpstr>fjoh-acmcp</vt:lpstr>
      <vt:lpstr>Alex C. MUELLER</vt:lpstr>
      <vt:lpstr>Diapositive 2</vt:lpstr>
      <vt:lpstr>2."l'Interdisciplinaire" S = 2.2 M€ </vt:lpstr>
    </vt:vector>
  </TitlesOfParts>
  <Company>I.P.N. Orsay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Cours à l'Ecole Accélérateurs de l'IN2P3</dc:title>
  <dc:subject>Cours Général d'Introduction</dc:subject>
  <dc:creator>Alex C. Mueller</dc:creator>
  <cp:lastModifiedBy>Mueller</cp:lastModifiedBy>
  <cp:revision>302</cp:revision>
  <cp:lastPrinted>2002-11-16T16:47:59Z</cp:lastPrinted>
  <dcterms:created xsi:type="dcterms:W3CDTF">2002-11-11T10:05:23Z</dcterms:created>
  <dcterms:modified xsi:type="dcterms:W3CDTF">2009-11-17T11:06:46Z</dcterms:modified>
</cp:coreProperties>
</file>