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gif" ContentType="image/gif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  <p:sldMasterId id="2147483675" r:id="rId2"/>
    <p:sldMasterId id="2147483687" r:id="rId3"/>
    <p:sldMasterId id="2147483724" r:id="rId4"/>
    <p:sldMasterId id="2147483738" r:id="rId5"/>
    <p:sldMasterId id="2147483761" r:id="rId6"/>
    <p:sldMasterId id="2147483763" r:id="rId7"/>
    <p:sldMasterId id="2147483765" r:id="rId8"/>
    <p:sldMasterId id="2147483766" r:id="rId9"/>
    <p:sldMasterId id="2147483778" r:id="rId10"/>
    <p:sldMasterId id="2147483790" r:id="rId11"/>
    <p:sldMasterId id="2147483802" r:id="rId12"/>
    <p:sldMasterId id="2147483815" r:id="rId13"/>
    <p:sldMasterId id="2147483828" r:id="rId14"/>
    <p:sldMasterId id="2147483840" r:id="rId15"/>
    <p:sldMasterId id="2147483853" r:id="rId16"/>
  </p:sldMasterIdLst>
  <p:notesMasterIdLst>
    <p:notesMasterId r:id="rId33"/>
  </p:notesMasterIdLst>
  <p:sldIdLst>
    <p:sldId id="288" r:id="rId17"/>
    <p:sldId id="330" r:id="rId18"/>
    <p:sldId id="332" r:id="rId19"/>
    <p:sldId id="310" r:id="rId20"/>
    <p:sldId id="338" r:id="rId21"/>
    <p:sldId id="339" r:id="rId22"/>
    <p:sldId id="340" r:id="rId23"/>
    <p:sldId id="285" r:id="rId24"/>
    <p:sldId id="325" r:id="rId25"/>
    <p:sldId id="323" r:id="rId26"/>
    <p:sldId id="324" r:id="rId27"/>
    <p:sldId id="297" r:id="rId28"/>
    <p:sldId id="329" r:id="rId29"/>
    <p:sldId id="299" r:id="rId30"/>
    <p:sldId id="284" r:id="rId31"/>
    <p:sldId id="337" r:id="rId32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  <a:srgbClr val="33CC33"/>
    <a:srgbClr val="FF6600"/>
    <a:srgbClr val="F50F82"/>
    <a:srgbClr val="00CCFF"/>
    <a:srgbClr val="99CCFF"/>
    <a:srgbClr val="0066FF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797" autoAdjust="0"/>
    <p:restoredTop sz="94624" autoAdjust="0"/>
  </p:normalViewPr>
  <p:slideViewPr>
    <p:cSldViewPr snapToObjects="1">
      <p:cViewPr varScale="1">
        <p:scale>
          <a:sx n="104" d="100"/>
          <a:sy n="104" d="100"/>
        </p:scale>
        <p:origin x="-1104" y="-90"/>
      </p:cViewPr>
      <p:guideLst>
        <p:guide orient="horz" pos="768"/>
        <p:guide pos="5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1" d="100"/>
          <a:sy n="51" d="100"/>
        </p:scale>
        <p:origin x="-1860" y="-96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49888" cy="44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589" y="0"/>
            <a:ext cx="3149888" cy="44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92225" y="749300"/>
            <a:ext cx="4792663" cy="3594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4702" y="4567395"/>
            <a:ext cx="5305074" cy="434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34789"/>
            <a:ext cx="3149888" cy="44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589" y="9134789"/>
            <a:ext cx="3149888" cy="44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BDCA8D-1AA6-4795-8051-F2FEC4342B5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94B06A-5D76-4376-8AC3-7D92C2B62B4F}" type="slidenum">
              <a:rPr lang="en-GB"/>
              <a:pPr/>
              <a:t>1</a:t>
            </a:fld>
            <a:endParaRPr lang="en-GB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8F6B0E-26BE-4983-9B2B-37041EF780B6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DCA8D-1AA6-4795-8051-F2FEC4342B5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DCA8D-1AA6-4795-8051-F2FEC4342B5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DCA8D-1AA6-4795-8051-F2FEC4342B5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DCA8D-1AA6-4795-8051-F2FEC4342B5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849CE-F1C8-48B3-B631-7B5B9F20FC4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DCA8D-1AA6-4795-8051-F2FEC4342B5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81955-C56F-4E99-AF9D-E65C27BB8BE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>
                <a:latin typeface="Arial" pitchFamily="34" charset="0"/>
              </a:rPr>
              <a:t>http://collaborating.eu-egee.org/index.php?id=530</a:t>
            </a:r>
            <a:endParaRPr lang="en-GB" dirty="0" smtClean="0">
              <a:latin typeface="Arial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4C93C1-9021-4A6A-8407-5C39F9E8E1B3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3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208FA-87CC-4964-A443-BF08C40A1552}" type="slidenum">
              <a:rPr lang="en-GB" smtClean="0">
                <a:solidFill>
                  <a:srgbClr val="000000"/>
                </a:solidFill>
              </a:rPr>
              <a:pPr/>
              <a:t>4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1609" y="720675"/>
            <a:ext cx="5313709" cy="3600255"/>
          </a:xfrm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979" y="4559596"/>
            <a:ext cx="5367243" cy="432093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A72C16-6DF8-4326-9359-657B71A40530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8E073-1FD1-49AF-BB7D-FD534DBEA982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3BDCA8D-1AA6-4795-8051-F2FEC4342B57}" type="slidenum">
              <a:rPr lang="en-US" sz="1200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DCA8D-1AA6-4795-8051-F2FEC4342B5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16.jpeg"/><Relationship Id="rId4" Type="http://schemas.openxmlformats.org/officeDocument/2006/relationships/image" Target="../media/image12.jpeg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16.jpeg"/><Relationship Id="rId4" Type="http://schemas.openxmlformats.org/officeDocument/2006/relationships/image" Target="../media/image12.jpeg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0" y="0"/>
            <a:ext cx="9144000" cy="2127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Tx/>
              <a:buChar char="•"/>
            </a:pPr>
            <a:endParaRPr lang="en-GB" kern="1200">
              <a:solidFill>
                <a:srgbClr val="E5E5FF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588" y="3676650"/>
            <a:ext cx="6518275" cy="1397000"/>
          </a:xfrm>
        </p:spPr>
        <p:txBody>
          <a:bodyPr/>
          <a:lstStyle>
            <a:lvl1pPr marL="0" indent="0">
              <a:buFontTx/>
              <a:buNone/>
              <a:defRPr sz="2000" i="1"/>
            </a:lvl1pPr>
          </a:lstStyle>
          <a:p>
            <a:r>
              <a:rPr lang="en-GB"/>
              <a:t>Click to edit Master subtitle style</a:t>
            </a:r>
          </a:p>
          <a:p>
            <a:r>
              <a:rPr lang="en-GB"/>
              <a:t>Date of Event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Tx/>
              <a:buChar char="•"/>
            </a:pPr>
            <a:endParaRPr lang="en-GB" kern="1200">
              <a:solidFill>
                <a:srgbClr val="F4CE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155825" y="2493963"/>
            <a:ext cx="6518275" cy="1076325"/>
          </a:xfrm>
        </p:spPr>
        <p:txBody>
          <a:bodyPr anchor="t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0" y="836613"/>
            <a:ext cx="9144000" cy="8604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GB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4341813" y="209550"/>
            <a:ext cx="4802187" cy="85248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Tx/>
              <a:buChar char="•"/>
            </a:pPr>
            <a:endParaRPr lang="en-GB" kern="1200">
              <a:solidFill>
                <a:srgbClr val="325FAF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4216" name="Oval 8"/>
          <p:cNvSpPr>
            <a:spLocks noChangeArrowheads="1"/>
          </p:cNvSpPr>
          <p:nvPr/>
        </p:nvSpPr>
        <p:spPr bwMode="auto">
          <a:xfrm>
            <a:off x="3884613" y="207963"/>
            <a:ext cx="887412" cy="860425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GB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94217" name="Picture 9" descr="IST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54738" y="5738813"/>
            <a:ext cx="1219200" cy="5365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94218" name="Picture 10" descr="eu_logo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70825" y="5694363"/>
            <a:ext cx="809625" cy="571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0" y="6583363"/>
            <a:ext cx="223837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</a:pPr>
            <a:r>
              <a:rPr lang="en-GB" sz="1200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EGEE-III INFSO-RI-222667</a:t>
            </a:r>
          </a:p>
        </p:txBody>
      </p:sp>
      <p:pic>
        <p:nvPicPr>
          <p:cNvPr id="94220" name="Picture 12" descr="egee_bigger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68525" y="344488"/>
            <a:ext cx="2390775" cy="590550"/>
          </a:xfrm>
          <a:prstGeom prst="rect">
            <a:avLst/>
          </a:prstGeom>
          <a:noFill/>
        </p:spPr>
      </p:pic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4772025" y="696913"/>
            <a:ext cx="415766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</a:pPr>
            <a:r>
              <a:rPr lang="en-GB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Enabling Grids for E-</a:t>
            </a:r>
            <a:r>
              <a:rPr lang="en-GB" kern="1200" dirty="0" err="1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sciencE</a:t>
            </a:r>
            <a:endParaRPr lang="en-GB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94222" name="Picture 14" descr="EGEE 30y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212725"/>
            <a:ext cx="1798638" cy="5400675"/>
          </a:xfrm>
          <a:prstGeom prst="rect">
            <a:avLst/>
          </a:prstGeom>
          <a:noFill/>
        </p:spPr>
      </p:pic>
      <p:sp>
        <p:nvSpPr>
          <p:cNvPr id="94223" name="Text Box 15"/>
          <p:cNvSpPr txBox="1">
            <a:spLocks noChangeArrowheads="1"/>
          </p:cNvSpPr>
          <p:nvPr/>
        </p:nvSpPr>
        <p:spPr bwMode="auto">
          <a:xfrm>
            <a:off x="0" y="5861050"/>
            <a:ext cx="1868488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</a:pPr>
            <a:r>
              <a:rPr lang="en-GB" sz="1600" b="1" kern="1200">
                <a:solidFill>
                  <a:srgbClr val="325FAF"/>
                </a:solidFill>
                <a:latin typeface="Arial" charset="0"/>
                <a:ea typeface="+mn-ea"/>
                <a:cs typeface="+mn-cs"/>
              </a:rPr>
              <a:t>www.eu-egee.org</a:t>
            </a:r>
          </a:p>
        </p:txBody>
      </p:sp>
      <p:pic>
        <p:nvPicPr>
          <p:cNvPr id="94224" name="Picture 16" descr="INFSOM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96000" y="5568950"/>
            <a:ext cx="1298575" cy="831850"/>
          </a:xfrm>
          <a:prstGeom prst="rect">
            <a:avLst/>
          </a:prstGeom>
          <a:noFill/>
        </p:spPr>
      </p:pic>
      <p:sp>
        <p:nvSpPr>
          <p:cNvPr id="94225" name="Text Box 17"/>
          <p:cNvSpPr txBox="1">
            <a:spLocks noChangeArrowheads="1"/>
          </p:cNvSpPr>
          <p:nvPr/>
        </p:nvSpPr>
        <p:spPr bwMode="auto">
          <a:xfrm>
            <a:off x="5643563" y="6491288"/>
            <a:ext cx="35004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</a:pPr>
            <a:r>
              <a:rPr lang="en-GB" sz="1200" kern="1200">
                <a:solidFill>
                  <a:srgbClr val="325FAF"/>
                </a:solidFill>
                <a:latin typeface="Verdana" pitchFamily="34" charset="0"/>
                <a:ea typeface="+mn-ea"/>
                <a:cs typeface="+mn-cs"/>
              </a:rPr>
              <a:t>EGEE and gLite are registered trademarks</a:t>
            </a:r>
            <a:r>
              <a:rPr lang="en-GB" kern="1200">
                <a:solidFill>
                  <a:srgbClr val="325FAF"/>
                </a:solidFill>
                <a:latin typeface="Arial" charset="0"/>
                <a:ea typeface="+mn-ea"/>
                <a:cs typeface="+mn-cs"/>
              </a:rPr>
              <a:t> </a:t>
            </a:r>
          </a:p>
        </p:txBody>
      </p:sp>
      <p:pic>
        <p:nvPicPr>
          <p:cNvPr id="94226" name="Picture 18"/>
          <p:cNvPicPr>
            <a:picLocks noChangeAspect="1" noChangeArrowheads="1"/>
          </p:cNvPicPr>
          <p:nvPr userDrawn="1"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5791200"/>
            <a:ext cx="1152525" cy="360363"/>
          </a:xfrm>
          <a:prstGeom prst="rect">
            <a:avLst/>
          </a:prstGeom>
          <a:noFill/>
        </p:spPr>
      </p:pic>
      <p:pic>
        <p:nvPicPr>
          <p:cNvPr id="94227" name="Picture 19"/>
          <p:cNvPicPr>
            <a:picLocks noChangeAspect="1" noChangeArrowheads="1"/>
          </p:cNvPicPr>
          <p:nvPr userDrawn="1"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5791200"/>
            <a:ext cx="655638" cy="5048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68E0B0E-1520-418C-8F2B-6DA99E4C8CED}" type="slidenum">
              <a:rPr lang="en-GB" sz="1200" b="1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</a:endParaRPr>
          </a:p>
        </p:txBody>
      </p:sp>
      <p:sp>
        <p:nvSpPr>
          <p:cNvPr id="5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2B519A"/>
              </a:solidFill>
              <a:latin typeface="Verdana" charset="0"/>
            </a:endParaRPr>
          </a:p>
        </p:txBody>
      </p:sp>
      <p:sp>
        <p:nvSpPr>
          <p:cNvPr id="6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graphicFrame>
        <p:nvGraphicFramePr>
          <p:cNvPr id="7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</a:rPr>
              <a:t> </a:t>
            </a:r>
          </a:p>
        </p:txBody>
      </p:sp>
      <p:pic>
        <p:nvPicPr>
          <p:cNvPr id="9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B519A"/>
                </a:solidFill>
              </a:rPr>
              <a:t>EGEE-EGI User Transition — C. Loomis — 23 Sept. 2009</a:t>
            </a:r>
            <a:endParaRPr lang="en-GB">
              <a:solidFill>
                <a:srgbClr val="2B519A"/>
              </a:solidFill>
            </a:endParaRPr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65EA7D-62B1-4669-9998-BBBEA37CDACD}" type="slidenum">
              <a:rPr lang="en-GB">
                <a:solidFill>
                  <a:srgbClr val="2B519A"/>
                </a:solidFill>
              </a:rPr>
              <a:pPr/>
              <a:t>‹#›</a:t>
            </a:fld>
            <a:endParaRPr lang="en-GB">
              <a:solidFill>
                <a:srgbClr val="2B519A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</a:endParaRPr>
          </a:p>
        </p:txBody>
      </p:sp>
      <p:sp>
        <p:nvSpPr>
          <p:cNvPr id="4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2B519A"/>
              </a:solidFill>
              <a:latin typeface="Verdana" charset="0"/>
            </a:endParaRPr>
          </a:p>
        </p:txBody>
      </p:sp>
      <p:sp>
        <p:nvSpPr>
          <p:cNvPr id="5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graphicFrame>
        <p:nvGraphicFramePr>
          <p:cNvPr id="6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</a:rPr>
              <a:t> </a:t>
            </a:r>
          </a:p>
        </p:txBody>
      </p:sp>
      <p:pic>
        <p:nvPicPr>
          <p:cNvPr id="8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B519A"/>
                </a:solidFill>
              </a:rPr>
              <a:t>EGEE-EGI User Transition — C. Loomis — 23 Sept. 2009</a:t>
            </a:r>
            <a:endParaRPr lang="en-GB">
              <a:solidFill>
                <a:srgbClr val="2B519A"/>
              </a:solidFill>
            </a:endParaRPr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AA5E8D-2557-40AF-86C5-7C0139FFB165}" type="slidenum">
              <a:rPr lang="en-GB">
                <a:solidFill>
                  <a:srgbClr val="2B519A"/>
                </a:solidFill>
              </a:rPr>
              <a:pPr/>
              <a:t>‹#›</a:t>
            </a:fld>
            <a:endParaRPr lang="en-GB">
              <a:solidFill>
                <a:srgbClr val="2B519A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</a:endParaRPr>
          </a:p>
        </p:txBody>
      </p:sp>
      <p:sp>
        <p:nvSpPr>
          <p:cNvPr id="7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2B519A"/>
              </a:solidFill>
              <a:latin typeface="Verdana" charset="0"/>
            </a:endParaRPr>
          </a:p>
        </p:txBody>
      </p:sp>
      <p:sp>
        <p:nvSpPr>
          <p:cNvPr id="8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graphicFrame>
        <p:nvGraphicFramePr>
          <p:cNvPr id="9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</a:rPr>
              <a:t> </a:t>
            </a:r>
          </a:p>
        </p:txBody>
      </p:sp>
      <p:pic>
        <p:nvPicPr>
          <p:cNvPr id="11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B519A"/>
                </a:solidFill>
              </a:rPr>
              <a:t>EGEE-EGI User Transition — C. Loomis — 23 Sept. 2009</a:t>
            </a:r>
            <a:endParaRPr lang="en-GB">
              <a:solidFill>
                <a:srgbClr val="2B519A"/>
              </a:solidFill>
            </a:endParaRPr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810F3D-C8BB-4474-BCBC-C8A4875D077C}" type="slidenum">
              <a:rPr lang="en-GB">
                <a:solidFill>
                  <a:srgbClr val="2B519A"/>
                </a:solidFill>
              </a:rPr>
              <a:pPr/>
              <a:t>‹#›</a:t>
            </a:fld>
            <a:endParaRPr lang="en-GB">
              <a:solidFill>
                <a:srgbClr val="2B519A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</a:endParaRPr>
          </a:p>
        </p:txBody>
      </p:sp>
      <p:sp>
        <p:nvSpPr>
          <p:cNvPr id="7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2B519A"/>
              </a:solidFill>
              <a:latin typeface="Verdana" charset="0"/>
            </a:endParaRPr>
          </a:p>
        </p:txBody>
      </p:sp>
      <p:sp>
        <p:nvSpPr>
          <p:cNvPr id="8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graphicFrame>
        <p:nvGraphicFramePr>
          <p:cNvPr id="9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</a:rPr>
              <a:t> </a:t>
            </a:r>
          </a:p>
        </p:txBody>
      </p:sp>
      <p:pic>
        <p:nvPicPr>
          <p:cNvPr id="11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B519A"/>
                </a:solidFill>
              </a:rPr>
              <a:t>EGEE-EGI User Transition — C. Loomis — 23 Sept. 2009</a:t>
            </a:r>
            <a:endParaRPr lang="en-GB">
              <a:solidFill>
                <a:srgbClr val="2B519A"/>
              </a:solidFill>
            </a:endParaRPr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E45DEE-E1BD-400F-90E5-23B9973B49B5}" type="slidenum">
              <a:rPr lang="en-GB">
                <a:solidFill>
                  <a:srgbClr val="2B519A"/>
                </a:solidFill>
              </a:rPr>
              <a:pPr/>
              <a:t>‹#›</a:t>
            </a:fld>
            <a:endParaRPr lang="en-GB">
              <a:solidFill>
                <a:srgbClr val="2B519A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</a:endParaRPr>
          </a:p>
        </p:txBody>
      </p:sp>
      <p:sp>
        <p:nvSpPr>
          <p:cNvPr id="6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2B519A"/>
              </a:solidFill>
              <a:latin typeface="Verdana" charset="0"/>
            </a:endParaRPr>
          </a:p>
        </p:txBody>
      </p:sp>
      <p:sp>
        <p:nvSpPr>
          <p:cNvPr id="7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graphicFrame>
        <p:nvGraphicFramePr>
          <p:cNvPr id="8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</a:rPr>
              <a:t> </a:t>
            </a:r>
          </a:p>
        </p:txBody>
      </p:sp>
      <p:pic>
        <p:nvPicPr>
          <p:cNvPr id="10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B519A"/>
                </a:solidFill>
              </a:rPr>
              <a:t>EGEE-EGI User Transition — C. Loomis — 23 Sept. 2009</a:t>
            </a:r>
            <a:endParaRPr lang="en-GB">
              <a:solidFill>
                <a:srgbClr val="2B519A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FF615D-9903-4A11-A34F-7E6C7E6D7F3D}" type="slidenum">
              <a:rPr lang="en-GB">
                <a:solidFill>
                  <a:srgbClr val="2B519A"/>
                </a:solidFill>
              </a:rPr>
              <a:pPr/>
              <a:t>‹#›</a:t>
            </a:fld>
            <a:endParaRPr lang="en-GB">
              <a:solidFill>
                <a:srgbClr val="2B519A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</a:endParaRPr>
          </a:p>
        </p:txBody>
      </p:sp>
      <p:sp>
        <p:nvSpPr>
          <p:cNvPr id="6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2B519A"/>
              </a:solidFill>
              <a:latin typeface="Verdana" charset="0"/>
            </a:endParaRPr>
          </a:p>
        </p:txBody>
      </p:sp>
      <p:sp>
        <p:nvSpPr>
          <p:cNvPr id="7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graphicFrame>
        <p:nvGraphicFramePr>
          <p:cNvPr id="8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</a:rPr>
              <a:t> </a:t>
            </a:r>
          </a:p>
        </p:txBody>
      </p:sp>
      <p:pic>
        <p:nvPicPr>
          <p:cNvPr id="10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7838" y="66675"/>
            <a:ext cx="2160587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66675"/>
            <a:ext cx="6329363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B519A"/>
                </a:solidFill>
              </a:rPr>
              <a:t>EGEE-EGI User Transition — C. Loomis — 23 Sept. 2009</a:t>
            </a:r>
            <a:endParaRPr lang="en-GB">
              <a:solidFill>
                <a:srgbClr val="2B519A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C18BC4-E3BB-48D7-B3FA-B2801F8BB4BE}" type="slidenum">
              <a:rPr lang="en-GB">
                <a:solidFill>
                  <a:srgbClr val="2B519A"/>
                </a:solidFill>
              </a:rPr>
              <a:pPr/>
              <a:t>‹#›</a:t>
            </a:fld>
            <a:endParaRPr lang="en-GB">
              <a:solidFill>
                <a:srgbClr val="2B519A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</a:endParaRPr>
          </a:p>
        </p:txBody>
      </p:sp>
      <p:sp>
        <p:nvSpPr>
          <p:cNvPr id="7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2B519A"/>
              </a:solidFill>
              <a:latin typeface="Verdana" charset="0"/>
            </a:endParaRPr>
          </a:p>
        </p:txBody>
      </p:sp>
      <p:sp>
        <p:nvSpPr>
          <p:cNvPr id="8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graphicFrame>
        <p:nvGraphicFramePr>
          <p:cNvPr id="9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</a:rPr>
              <a:t> </a:t>
            </a:r>
          </a:p>
        </p:txBody>
      </p:sp>
      <p:pic>
        <p:nvPicPr>
          <p:cNvPr id="11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0" y="66675"/>
            <a:ext cx="6734175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B519A"/>
                </a:solidFill>
              </a:rPr>
              <a:t>EGEE-EGI User Transition — C. Loomis — 23 Sept. 2009</a:t>
            </a:r>
            <a:endParaRPr lang="en-GB">
              <a:solidFill>
                <a:srgbClr val="2B519A"/>
              </a:solidFill>
            </a:endParaRPr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7188D7-8B40-4BEB-BB41-786B90195575}" type="slidenum">
              <a:rPr lang="en-GB">
                <a:solidFill>
                  <a:srgbClr val="2B519A"/>
                </a:solidFill>
              </a:rPr>
              <a:pPr/>
              <a:t>‹#›</a:t>
            </a:fld>
            <a:endParaRPr lang="en-GB">
              <a:solidFill>
                <a:srgbClr val="2B519A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0"/>
            <a:ext cx="9144000" cy="2127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E5E5FF"/>
              </a:solidFill>
              <a:latin typeface="Verdana" charset="0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F4CE00"/>
              </a:solidFill>
              <a:latin typeface="Verdana" charset="0"/>
            </a:endParaRPr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0" y="836613"/>
            <a:ext cx="9144000" cy="8604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4341813" y="209550"/>
            <a:ext cx="4802187" cy="85248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Verdana" charset="0"/>
            </a:endParaRPr>
          </a:p>
        </p:txBody>
      </p:sp>
      <p:sp>
        <p:nvSpPr>
          <p:cNvPr id="8" name="Oval 40"/>
          <p:cNvSpPr>
            <a:spLocks noChangeArrowheads="1"/>
          </p:cNvSpPr>
          <p:nvPr/>
        </p:nvSpPr>
        <p:spPr bwMode="auto">
          <a:xfrm>
            <a:off x="3884613" y="207963"/>
            <a:ext cx="887412" cy="860425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pic>
        <p:nvPicPr>
          <p:cNvPr id="9" name="Picture 46" descr="eu_logo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70825" y="5694363"/>
            <a:ext cx="809625" cy="571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0" name="Text Box 48"/>
          <p:cNvSpPr txBox="1">
            <a:spLocks noChangeArrowheads="1"/>
          </p:cNvSpPr>
          <p:nvPr/>
        </p:nvSpPr>
        <p:spPr bwMode="auto">
          <a:xfrm>
            <a:off x="0" y="6491288"/>
            <a:ext cx="2582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Verdana" charset="0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</a:rPr>
              <a:t> </a:t>
            </a:r>
          </a:p>
        </p:txBody>
      </p:sp>
      <p:pic>
        <p:nvPicPr>
          <p:cNvPr id="11" name="Picture 53" descr="egee_bigge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68525" y="344488"/>
            <a:ext cx="23907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6"/>
          <p:cNvSpPr txBox="1">
            <a:spLocks noChangeArrowheads="1"/>
          </p:cNvSpPr>
          <p:nvPr/>
        </p:nvSpPr>
        <p:spPr bwMode="auto">
          <a:xfrm>
            <a:off x="4903788" y="696913"/>
            <a:ext cx="40259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GB" sz="1800">
                <a:solidFill>
                  <a:srgbClr val="FFFFFF"/>
                </a:solidFill>
                <a:latin typeface="Arial" charset="0"/>
              </a:rPr>
              <a:t>Enabling Grids for E-sciencE</a:t>
            </a:r>
          </a:p>
        </p:txBody>
      </p:sp>
      <p:pic>
        <p:nvPicPr>
          <p:cNvPr id="13" name="Picture 59" descr="EGEE 30y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12725"/>
            <a:ext cx="179863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62"/>
          <p:cNvSpPr txBox="1">
            <a:spLocks noChangeArrowheads="1"/>
          </p:cNvSpPr>
          <p:nvPr/>
        </p:nvSpPr>
        <p:spPr bwMode="auto">
          <a:xfrm>
            <a:off x="0" y="5861050"/>
            <a:ext cx="1868488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GB" sz="1600" b="1">
                <a:solidFill>
                  <a:srgbClr val="325FAF"/>
                </a:solidFill>
                <a:latin typeface="Arial" charset="0"/>
              </a:rPr>
              <a:t>www.eu-egee.org</a:t>
            </a:r>
          </a:p>
        </p:txBody>
      </p:sp>
      <p:pic>
        <p:nvPicPr>
          <p:cNvPr id="15" name="Picture 63" descr="InfsoMedia_EN_RGB_Hi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29363" y="5592763"/>
            <a:ext cx="133667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64"/>
          <p:cNvSpPr txBox="1">
            <a:spLocks noChangeArrowheads="1"/>
          </p:cNvSpPr>
          <p:nvPr userDrawn="1"/>
        </p:nvSpPr>
        <p:spPr bwMode="auto">
          <a:xfrm>
            <a:off x="5643563" y="6491288"/>
            <a:ext cx="35004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325FAF"/>
                </a:solidFill>
                <a:latin typeface="Verdana" charset="0"/>
              </a:rPr>
              <a:t>EGEE and gLite are registered trademarks</a:t>
            </a:r>
            <a:r>
              <a:rPr lang="en-GB" sz="1800">
                <a:solidFill>
                  <a:srgbClr val="325FAF"/>
                </a:solidFill>
                <a:latin typeface="Arial" charset="0"/>
              </a:rPr>
              <a:t> </a:t>
            </a:r>
          </a:p>
        </p:txBody>
      </p:sp>
      <p:sp>
        <p:nvSpPr>
          <p:cNvPr id="23575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2160588" y="3189980"/>
            <a:ext cx="6518275" cy="1926070"/>
          </a:xfrm>
        </p:spPr>
        <p:txBody>
          <a:bodyPr/>
          <a:lstStyle>
            <a:lvl1pPr marL="0" indent="0">
              <a:buFontTx/>
              <a:buNone/>
              <a:defRPr sz="2000" i="1"/>
            </a:lvl1pPr>
          </a:lstStyle>
          <a:p>
            <a:r>
              <a:rPr lang="en-GB"/>
              <a:t>Click to edit Master subtitle style</a:t>
            </a:r>
          </a:p>
          <a:p>
            <a:r>
              <a:rPr lang="en-GB"/>
              <a:t>Date of Event</a:t>
            </a:r>
          </a:p>
        </p:txBody>
      </p:sp>
      <p:sp>
        <p:nvSpPr>
          <p:cNvPr id="2357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2155825" y="1473143"/>
            <a:ext cx="6518275" cy="1399442"/>
          </a:xfrm>
        </p:spPr>
        <p:txBody>
          <a:bodyPr anchor="t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</a:endParaRPr>
          </a:p>
        </p:txBody>
      </p:sp>
      <p:sp>
        <p:nvSpPr>
          <p:cNvPr id="6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2B519A"/>
              </a:solidFill>
              <a:latin typeface="Verdana" charset="0"/>
            </a:endParaRPr>
          </a:p>
        </p:txBody>
      </p:sp>
      <p:sp>
        <p:nvSpPr>
          <p:cNvPr id="7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graphicFrame>
        <p:nvGraphicFramePr>
          <p:cNvPr id="8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</a:rPr>
              <a:t> </a:t>
            </a:r>
          </a:p>
        </p:txBody>
      </p:sp>
      <p:pic>
        <p:nvPicPr>
          <p:cNvPr id="10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B519A"/>
                </a:solidFill>
              </a:rPr>
              <a:t>EGEE-EGI User Transition — C. Loomis — 23 Sept. 2009</a:t>
            </a:r>
            <a:endParaRPr lang="en-GB">
              <a:solidFill>
                <a:srgbClr val="2B519A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67E056-69C0-451B-A286-BEEE62039DFB}" type="slidenum">
              <a:rPr lang="en-GB">
                <a:solidFill>
                  <a:srgbClr val="2B519A"/>
                </a:solidFill>
              </a:rPr>
              <a:pPr/>
              <a:t>‹#›</a:t>
            </a:fld>
            <a:endParaRPr lang="en-GB">
              <a:solidFill>
                <a:srgbClr val="2B519A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</a:endParaRPr>
          </a:p>
        </p:txBody>
      </p:sp>
      <p:sp>
        <p:nvSpPr>
          <p:cNvPr id="6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2B519A"/>
              </a:solidFill>
              <a:latin typeface="Verdana" charset="0"/>
            </a:endParaRPr>
          </a:p>
        </p:txBody>
      </p:sp>
      <p:sp>
        <p:nvSpPr>
          <p:cNvPr id="7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graphicFrame>
        <p:nvGraphicFramePr>
          <p:cNvPr id="8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</a:rPr>
              <a:t> </a:t>
            </a:r>
          </a:p>
        </p:txBody>
      </p:sp>
      <p:pic>
        <p:nvPicPr>
          <p:cNvPr id="10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B519A"/>
                </a:solidFill>
              </a:rPr>
              <a:t>EGEE-EGI User Transition — C. Loomis — 23 Sept. 2009</a:t>
            </a:r>
            <a:endParaRPr lang="en-GB">
              <a:solidFill>
                <a:srgbClr val="2B519A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476186-ABBE-4AA4-8B4A-B7EF6E8A2B7B}" type="slidenum">
              <a:rPr lang="en-GB">
                <a:solidFill>
                  <a:srgbClr val="2B519A"/>
                </a:solidFill>
              </a:rPr>
              <a:pPr/>
              <a:t>‹#›</a:t>
            </a:fld>
            <a:endParaRPr lang="en-GB">
              <a:solidFill>
                <a:srgbClr val="2B519A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7838" y="66675"/>
            <a:ext cx="2160587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66675"/>
            <a:ext cx="6329363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499D568-D5C6-4646-A5E9-CE7F38845BA4}" type="slidenum">
              <a:rPr lang="en-GB" sz="1200" b="1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</a:endParaRPr>
          </a:p>
        </p:txBody>
      </p:sp>
      <p:sp>
        <p:nvSpPr>
          <p:cNvPr id="7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2B519A"/>
              </a:solidFill>
              <a:latin typeface="Verdana" charset="0"/>
            </a:endParaRPr>
          </a:p>
        </p:txBody>
      </p:sp>
      <p:sp>
        <p:nvSpPr>
          <p:cNvPr id="8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graphicFrame>
        <p:nvGraphicFramePr>
          <p:cNvPr id="9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</a:rPr>
              <a:t> </a:t>
            </a:r>
          </a:p>
        </p:txBody>
      </p:sp>
      <p:pic>
        <p:nvPicPr>
          <p:cNvPr id="11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B519A"/>
                </a:solidFill>
              </a:rPr>
              <a:t>EGEE-EGI User Transition — C. Loomis — 23 Sept. 2009</a:t>
            </a:r>
            <a:endParaRPr lang="en-GB">
              <a:solidFill>
                <a:srgbClr val="2B519A"/>
              </a:solidFill>
            </a:endParaRPr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2E5583-AD5E-4900-B25E-53EF7956312A}" type="slidenum">
              <a:rPr lang="en-GB">
                <a:solidFill>
                  <a:srgbClr val="2B519A"/>
                </a:solidFill>
              </a:rPr>
              <a:pPr/>
              <a:t>‹#›</a:t>
            </a:fld>
            <a:endParaRPr lang="en-GB">
              <a:solidFill>
                <a:srgbClr val="2B519A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</a:endParaRPr>
          </a:p>
        </p:txBody>
      </p:sp>
      <p:sp>
        <p:nvSpPr>
          <p:cNvPr id="9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2B519A"/>
              </a:solidFill>
              <a:latin typeface="Verdana" charset="0"/>
            </a:endParaRPr>
          </a:p>
        </p:txBody>
      </p:sp>
      <p:sp>
        <p:nvSpPr>
          <p:cNvPr id="10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graphicFrame>
        <p:nvGraphicFramePr>
          <p:cNvPr id="11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</a:rPr>
              <a:t> </a:t>
            </a:r>
          </a:p>
        </p:txBody>
      </p:sp>
      <p:pic>
        <p:nvPicPr>
          <p:cNvPr id="13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B519A"/>
                </a:solidFill>
              </a:rPr>
              <a:t>EGEE-EGI User Transition — C. Loomis — 23 Sept. 2009</a:t>
            </a:r>
            <a:endParaRPr lang="en-GB">
              <a:solidFill>
                <a:srgbClr val="2B519A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C9FB36-02ED-4E07-A804-CF271DC44678}" type="slidenum">
              <a:rPr lang="en-GB">
                <a:solidFill>
                  <a:srgbClr val="2B519A"/>
                </a:solidFill>
              </a:rPr>
              <a:pPr/>
              <a:t>‹#›</a:t>
            </a:fld>
            <a:endParaRPr lang="en-GB">
              <a:solidFill>
                <a:srgbClr val="2B519A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</a:endParaRPr>
          </a:p>
        </p:txBody>
      </p:sp>
      <p:sp>
        <p:nvSpPr>
          <p:cNvPr id="5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2B519A"/>
              </a:solidFill>
              <a:latin typeface="Verdana" charset="0"/>
            </a:endParaRPr>
          </a:p>
        </p:txBody>
      </p:sp>
      <p:sp>
        <p:nvSpPr>
          <p:cNvPr id="6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graphicFrame>
        <p:nvGraphicFramePr>
          <p:cNvPr id="7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</a:rPr>
              <a:t> </a:t>
            </a:r>
          </a:p>
        </p:txBody>
      </p:sp>
      <p:pic>
        <p:nvPicPr>
          <p:cNvPr id="9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B519A"/>
                </a:solidFill>
              </a:rPr>
              <a:t>EGEE-EGI User Transition — C. Loomis — 23 Sept. 2009</a:t>
            </a:r>
            <a:endParaRPr lang="en-GB">
              <a:solidFill>
                <a:srgbClr val="2B519A"/>
              </a:solidFill>
            </a:endParaRPr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65EA7D-62B1-4669-9998-BBBEA37CDACD}" type="slidenum">
              <a:rPr lang="en-GB">
                <a:solidFill>
                  <a:srgbClr val="2B519A"/>
                </a:solidFill>
              </a:rPr>
              <a:pPr/>
              <a:t>‹#›</a:t>
            </a:fld>
            <a:endParaRPr lang="en-GB">
              <a:solidFill>
                <a:srgbClr val="2B519A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</a:endParaRPr>
          </a:p>
        </p:txBody>
      </p:sp>
      <p:sp>
        <p:nvSpPr>
          <p:cNvPr id="4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2B519A"/>
              </a:solidFill>
              <a:latin typeface="Verdana" charset="0"/>
            </a:endParaRPr>
          </a:p>
        </p:txBody>
      </p:sp>
      <p:sp>
        <p:nvSpPr>
          <p:cNvPr id="5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graphicFrame>
        <p:nvGraphicFramePr>
          <p:cNvPr id="6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</a:rPr>
              <a:t> </a:t>
            </a:r>
          </a:p>
        </p:txBody>
      </p:sp>
      <p:pic>
        <p:nvPicPr>
          <p:cNvPr id="8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B519A"/>
                </a:solidFill>
              </a:rPr>
              <a:t>EGEE-EGI User Transition — C. Loomis — 23 Sept. 2009</a:t>
            </a:r>
            <a:endParaRPr lang="en-GB">
              <a:solidFill>
                <a:srgbClr val="2B519A"/>
              </a:solidFill>
            </a:endParaRPr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AA5E8D-2557-40AF-86C5-7C0139FFB165}" type="slidenum">
              <a:rPr lang="en-GB">
                <a:solidFill>
                  <a:srgbClr val="2B519A"/>
                </a:solidFill>
              </a:rPr>
              <a:pPr/>
              <a:t>‹#›</a:t>
            </a:fld>
            <a:endParaRPr lang="en-GB">
              <a:solidFill>
                <a:srgbClr val="2B519A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</a:endParaRPr>
          </a:p>
        </p:txBody>
      </p:sp>
      <p:sp>
        <p:nvSpPr>
          <p:cNvPr id="7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2B519A"/>
              </a:solidFill>
              <a:latin typeface="Verdana" charset="0"/>
            </a:endParaRPr>
          </a:p>
        </p:txBody>
      </p:sp>
      <p:sp>
        <p:nvSpPr>
          <p:cNvPr id="8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graphicFrame>
        <p:nvGraphicFramePr>
          <p:cNvPr id="9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</a:rPr>
              <a:t> </a:t>
            </a:r>
          </a:p>
        </p:txBody>
      </p:sp>
      <p:pic>
        <p:nvPicPr>
          <p:cNvPr id="11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B519A"/>
                </a:solidFill>
              </a:rPr>
              <a:t>EGEE-EGI User Transition — C. Loomis — 23 Sept. 2009</a:t>
            </a:r>
            <a:endParaRPr lang="en-GB">
              <a:solidFill>
                <a:srgbClr val="2B519A"/>
              </a:solidFill>
            </a:endParaRPr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810F3D-C8BB-4474-BCBC-C8A4875D077C}" type="slidenum">
              <a:rPr lang="en-GB">
                <a:solidFill>
                  <a:srgbClr val="2B519A"/>
                </a:solidFill>
              </a:rPr>
              <a:pPr/>
              <a:t>‹#›</a:t>
            </a:fld>
            <a:endParaRPr lang="en-GB">
              <a:solidFill>
                <a:srgbClr val="2B519A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</a:endParaRPr>
          </a:p>
        </p:txBody>
      </p:sp>
      <p:sp>
        <p:nvSpPr>
          <p:cNvPr id="7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2B519A"/>
              </a:solidFill>
              <a:latin typeface="Verdana" charset="0"/>
            </a:endParaRPr>
          </a:p>
        </p:txBody>
      </p:sp>
      <p:sp>
        <p:nvSpPr>
          <p:cNvPr id="8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graphicFrame>
        <p:nvGraphicFramePr>
          <p:cNvPr id="9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</a:rPr>
              <a:t> </a:t>
            </a:r>
          </a:p>
        </p:txBody>
      </p:sp>
      <p:pic>
        <p:nvPicPr>
          <p:cNvPr id="11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B519A"/>
                </a:solidFill>
              </a:rPr>
              <a:t>EGEE-EGI User Transition — C. Loomis — 23 Sept. 2009</a:t>
            </a:r>
            <a:endParaRPr lang="en-GB">
              <a:solidFill>
                <a:srgbClr val="2B519A"/>
              </a:solidFill>
            </a:endParaRPr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E45DEE-E1BD-400F-90E5-23B9973B49B5}" type="slidenum">
              <a:rPr lang="en-GB">
                <a:solidFill>
                  <a:srgbClr val="2B519A"/>
                </a:solidFill>
              </a:rPr>
              <a:pPr/>
              <a:t>‹#›</a:t>
            </a:fld>
            <a:endParaRPr lang="en-GB">
              <a:solidFill>
                <a:srgbClr val="2B519A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</a:endParaRPr>
          </a:p>
        </p:txBody>
      </p:sp>
      <p:sp>
        <p:nvSpPr>
          <p:cNvPr id="6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2B519A"/>
              </a:solidFill>
              <a:latin typeface="Verdana" charset="0"/>
            </a:endParaRPr>
          </a:p>
        </p:txBody>
      </p:sp>
      <p:sp>
        <p:nvSpPr>
          <p:cNvPr id="7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graphicFrame>
        <p:nvGraphicFramePr>
          <p:cNvPr id="8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</a:rPr>
              <a:t> </a:t>
            </a:r>
          </a:p>
        </p:txBody>
      </p:sp>
      <p:pic>
        <p:nvPicPr>
          <p:cNvPr id="10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B519A"/>
                </a:solidFill>
              </a:rPr>
              <a:t>EGEE-EGI User Transition — C. Loomis — 23 Sept. 2009</a:t>
            </a:r>
            <a:endParaRPr lang="en-GB">
              <a:solidFill>
                <a:srgbClr val="2B519A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FF615D-9903-4A11-A34F-7E6C7E6D7F3D}" type="slidenum">
              <a:rPr lang="en-GB">
                <a:solidFill>
                  <a:srgbClr val="2B519A"/>
                </a:solidFill>
              </a:rPr>
              <a:pPr/>
              <a:t>‹#›</a:t>
            </a:fld>
            <a:endParaRPr lang="en-GB">
              <a:solidFill>
                <a:srgbClr val="2B519A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</a:endParaRPr>
          </a:p>
        </p:txBody>
      </p:sp>
      <p:sp>
        <p:nvSpPr>
          <p:cNvPr id="6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2B519A"/>
              </a:solidFill>
              <a:latin typeface="Verdana" charset="0"/>
            </a:endParaRPr>
          </a:p>
        </p:txBody>
      </p:sp>
      <p:sp>
        <p:nvSpPr>
          <p:cNvPr id="7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graphicFrame>
        <p:nvGraphicFramePr>
          <p:cNvPr id="8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</a:rPr>
              <a:t> </a:t>
            </a:r>
          </a:p>
        </p:txBody>
      </p:sp>
      <p:pic>
        <p:nvPicPr>
          <p:cNvPr id="10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7838" y="66675"/>
            <a:ext cx="2160587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66675"/>
            <a:ext cx="6329363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B519A"/>
                </a:solidFill>
              </a:rPr>
              <a:t>EGEE-EGI User Transition — C. Loomis — 23 Sept. 2009</a:t>
            </a:r>
            <a:endParaRPr lang="en-GB">
              <a:solidFill>
                <a:srgbClr val="2B519A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C18BC4-E3BB-48D7-B3FA-B2801F8BB4BE}" type="slidenum">
              <a:rPr lang="en-GB">
                <a:solidFill>
                  <a:srgbClr val="2B519A"/>
                </a:solidFill>
              </a:rPr>
              <a:pPr/>
              <a:t>‹#›</a:t>
            </a:fld>
            <a:endParaRPr lang="en-GB">
              <a:solidFill>
                <a:srgbClr val="2B519A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</a:endParaRPr>
          </a:p>
        </p:txBody>
      </p:sp>
      <p:sp>
        <p:nvSpPr>
          <p:cNvPr id="7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2B519A"/>
              </a:solidFill>
              <a:latin typeface="Verdana" charset="0"/>
            </a:endParaRPr>
          </a:p>
        </p:txBody>
      </p:sp>
      <p:sp>
        <p:nvSpPr>
          <p:cNvPr id="8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graphicFrame>
        <p:nvGraphicFramePr>
          <p:cNvPr id="9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</a:rPr>
              <a:t> </a:t>
            </a:r>
          </a:p>
        </p:txBody>
      </p:sp>
      <p:pic>
        <p:nvPicPr>
          <p:cNvPr id="11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0" y="66675"/>
            <a:ext cx="6734175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B519A"/>
                </a:solidFill>
              </a:rPr>
              <a:t>EGEE-EGI User Transition — C. Loomis — 23 Sept. 2009</a:t>
            </a:r>
            <a:endParaRPr lang="en-GB">
              <a:solidFill>
                <a:srgbClr val="2B519A"/>
              </a:solidFill>
            </a:endParaRPr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7188D7-8B40-4BEB-BB41-786B90195575}" type="slidenum">
              <a:rPr lang="en-GB">
                <a:solidFill>
                  <a:srgbClr val="2B519A"/>
                </a:solidFill>
              </a:rPr>
              <a:pPr/>
              <a:t>‹#›</a:t>
            </a:fld>
            <a:endParaRPr lang="en-GB">
              <a:solidFill>
                <a:srgbClr val="2B519A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0" y="0"/>
            <a:ext cx="9144000" cy="2127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</a:pPr>
            <a:endParaRPr lang="fr-FR" sz="1800">
              <a:solidFill>
                <a:srgbClr val="E5E5FF"/>
              </a:solidFill>
              <a:latin typeface="Verdana" pitchFamily="34" charset="0"/>
            </a:endParaRPr>
          </a:p>
        </p:txBody>
      </p:sp>
      <p:sp>
        <p:nvSpPr>
          <p:cNvPr id="23575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2160588" y="3676650"/>
            <a:ext cx="6518275" cy="1397000"/>
          </a:xfrm>
        </p:spPr>
        <p:txBody>
          <a:bodyPr/>
          <a:lstStyle>
            <a:lvl1pPr marL="0" indent="0">
              <a:buFontTx/>
              <a:buNone/>
              <a:defRPr sz="2000" i="1"/>
            </a:lvl1pPr>
          </a:lstStyle>
          <a:p>
            <a:r>
              <a:rPr lang="en-GB"/>
              <a:t>Click to edit Master subtitle style</a:t>
            </a:r>
          </a:p>
          <a:p>
            <a:r>
              <a:rPr lang="en-GB"/>
              <a:t>Date of Event</a:t>
            </a: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</a:pPr>
            <a:endParaRPr lang="fr-FR" sz="1800">
              <a:solidFill>
                <a:srgbClr val="F4CE00"/>
              </a:solidFill>
              <a:latin typeface="Verdana" pitchFamily="34" charset="0"/>
            </a:endParaRPr>
          </a:p>
        </p:txBody>
      </p:sp>
      <p:sp>
        <p:nvSpPr>
          <p:cNvPr id="2357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2155825" y="2493963"/>
            <a:ext cx="6518275" cy="1076325"/>
          </a:xfrm>
        </p:spPr>
        <p:txBody>
          <a:bodyPr anchor="t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0" y="836613"/>
            <a:ext cx="9144000" cy="8604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</a:pPr>
            <a:endParaRPr lang="en-US" sz="1800">
              <a:solidFill>
                <a:srgbClr val="325FAF"/>
              </a:solidFill>
              <a:latin typeface="Arial"/>
            </a:endParaRPr>
          </a:p>
        </p:txBody>
      </p:sp>
      <p:sp>
        <p:nvSpPr>
          <p:cNvPr id="23591" name="Rectangle 39"/>
          <p:cNvSpPr>
            <a:spLocks noChangeArrowheads="1"/>
          </p:cNvSpPr>
          <p:nvPr/>
        </p:nvSpPr>
        <p:spPr bwMode="auto">
          <a:xfrm>
            <a:off x="4341813" y="209550"/>
            <a:ext cx="4802187" cy="85248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</a:pPr>
            <a:endParaRPr lang="fr-FR" sz="1800">
              <a:solidFill>
                <a:srgbClr val="325FAF"/>
              </a:solidFill>
              <a:latin typeface="Verdana" pitchFamily="34" charset="0"/>
            </a:endParaRPr>
          </a:p>
        </p:txBody>
      </p:sp>
      <p:sp>
        <p:nvSpPr>
          <p:cNvPr id="23592" name="Oval 40"/>
          <p:cNvSpPr>
            <a:spLocks noChangeArrowheads="1"/>
          </p:cNvSpPr>
          <p:nvPr/>
        </p:nvSpPr>
        <p:spPr bwMode="auto">
          <a:xfrm>
            <a:off x="3884613" y="207963"/>
            <a:ext cx="887412" cy="860425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</a:pPr>
            <a:endParaRPr lang="en-US" sz="1800">
              <a:solidFill>
                <a:srgbClr val="325FAF"/>
              </a:solidFill>
              <a:latin typeface="Arial"/>
            </a:endParaRPr>
          </a:p>
        </p:txBody>
      </p:sp>
      <p:pic>
        <p:nvPicPr>
          <p:cNvPr id="23598" name="Picture 46" descr="eu_logo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70825" y="5694363"/>
            <a:ext cx="809625" cy="571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3600" name="Text Box 48"/>
          <p:cNvSpPr txBox="1">
            <a:spLocks noChangeArrowheads="1"/>
          </p:cNvSpPr>
          <p:nvPr/>
        </p:nvSpPr>
        <p:spPr bwMode="auto">
          <a:xfrm>
            <a:off x="0" y="6491288"/>
            <a:ext cx="24606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FFCC66"/>
              </a:buClr>
            </a:pPr>
            <a:r>
              <a:rPr lang="en-GB" sz="1200">
                <a:solidFill>
                  <a:srgbClr val="2B519A"/>
                </a:solidFill>
                <a:latin typeface="Verdana" pitchFamily="34" charset="0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23605" name="Picture 53" descr="egee_bigge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68525" y="344488"/>
            <a:ext cx="2390775" cy="590550"/>
          </a:xfrm>
          <a:prstGeom prst="rect">
            <a:avLst/>
          </a:prstGeom>
          <a:noFill/>
        </p:spPr>
      </p:pic>
      <p:sp>
        <p:nvSpPr>
          <p:cNvPr id="23608" name="Text Box 56"/>
          <p:cNvSpPr txBox="1">
            <a:spLocks noChangeArrowheads="1"/>
          </p:cNvSpPr>
          <p:nvPr/>
        </p:nvSpPr>
        <p:spPr bwMode="auto">
          <a:xfrm>
            <a:off x="4903788" y="696913"/>
            <a:ext cx="40259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sz="1800">
                <a:solidFill>
                  <a:srgbClr val="FFFFFF"/>
                </a:solidFill>
                <a:latin typeface="Arial"/>
              </a:rPr>
              <a:t>Enabling Grids for E-sciencE</a:t>
            </a:r>
          </a:p>
        </p:txBody>
      </p:sp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0" y="5861050"/>
            <a:ext cx="1868488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sz="1600" b="1">
                <a:solidFill>
                  <a:srgbClr val="325FAF"/>
                </a:solidFill>
                <a:latin typeface="Arial"/>
              </a:rPr>
              <a:t>www.eu-egee.org</a:t>
            </a:r>
          </a:p>
        </p:txBody>
      </p:sp>
      <p:sp>
        <p:nvSpPr>
          <p:cNvPr id="23616" name="Text Box 64"/>
          <p:cNvSpPr txBox="1">
            <a:spLocks noChangeArrowheads="1"/>
          </p:cNvSpPr>
          <p:nvPr userDrawn="1"/>
        </p:nvSpPr>
        <p:spPr bwMode="auto">
          <a:xfrm>
            <a:off x="5643563" y="6491288"/>
            <a:ext cx="35004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FFCC66"/>
              </a:buClr>
            </a:pPr>
            <a:r>
              <a:rPr lang="en-GB" sz="1200">
                <a:solidFill>
                  <a:srgbClr val="325FAF"/>
                </a:solidFill>
                <a:latin typeface="Verdana" pitchFamily="34" charset="0"/>
              </a:rPr>
              <a:t>EGEE and gLite are registered trademarks</a:t>
            </a:r>
            <a:r>
              <a:rPr lang="en-GB" sz="1800">
                <a:solidFill>
                  <a:srgbClr val="325FAF"/>
                </a:solidFill>
                <a:latin typeface="Arial"/>
              </a:rPr>
              <a:t> </a:t>
            </a:r>
          </a:p>
        </p:txBody>
      </p:sp>
      <p:pic>
        <p:nvPicPr>
          <p:cNvPr id="23618" name="Picture 66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8225" y="5645150"/>
            <a:ext cx="1524000" cy="6191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0" y="66675"/>
            <a:ext cx="6734175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76E8AD0-D9FA-417E-88FB-089FA0C07792}" type="slidenum">
              <a:rPr lang="en-GB" sz="1200" b="1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2B519A"/>
                </a:solidFill>
              </a:rPr>
              <a:t>Bob Jones - EGEE09</a:t>
            </a:r>
            <a:endParaRPr lang="en-GB">
              <a:solidFill>
                <a:srgbClr val="2B51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6B6BC7-EAB4-4E26-94EA-D52E6010CC24}" type="slidenum">
              <a:rPr lang="en-GB">
                <a:solidFill>
                  <a:srgbClr val="2B519A"/>
                </a:solidFill>
              </a:rPr>
              <a:pPr/>
              <a:t>‹#›</a:t>
            </a:fld>
            <a:endParaRPr lang="en-GB">
              <a:solidFill>
                <a:srgbClr val="2B519A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2B519A"/>
                </a:solidFill>
              </a:rPr>
              <a:t>Bob Jones - EGEE09</a:t>
            </a:r>
            <a:endParaRPr lang="en-GB">
              <a:solidFill>
                <a:srgbClr val="2B51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FFA657-EDBD-475E-A08E-62D02423E669}" type="slidenum">
              <a:rPr lang="en-GB">
                <a:solidFill>
                  <a:srgbClr val="2B519A"/>
                </a:solidFill>
              </a:rPr>
              <a:pPr/>
              <a:t>‹#›</a:t>
            </a:fld>
            <a:endParaRPr lang="en-GB">
              <a:solidFill>
                <a:srgbClr val="2B519A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2B519A"/>
                </a:solidFill>
              </a:rPr>
              <a:t>Bob Jones - EGEE09</a:t>
            </a:r>
            <a:endParaRPr lang="en-GB">
              <a:solidFill>
                <a:srgbClr val="2B51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4B7F29-6722-40EA-928B-2B6FE198C7CD}" type="slidenum">
              <a:rPr lang="en-GB">
                <a:solidFill>
                  <a:srgbClr val="2B519A"/>
                </a:solidFill>
              </a:rPr>
              <a:pPr/>
              <a:t>‹#›</a:t>
            </a:fld>
            <a:endParaRPr lang="en-GB">
              <a:solidFill>
                <a:srgbClr val="2B519A"/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2B519A"/>
                </a:solidFill>
              </a:rPr>
              <a:t>Bob Jones - EGEE09</a:t>
            </a:r>
            <a:endParaRPr lang="en-GB">
              <a:solidFill>
                <a:srgbClr val="2B519A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7C83F5-7B73-4CCD-BB10-231EF4582736}" type="slidenum">
              <a:rPr lang="en-GB">
                <a:solidFill>
                  <a:srgbClr val="2B519A"/>
                </a:solidFill>
              </a:rPr>
              <a:pPr/>
              <a:t>‹#›</a:t>
            </a:fld>
            <a:endParaRPr lang="en-GB">
              <a:solidFill>
                <a:srgbClr val="2B519A"/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2B519A"/>
                </a:solidFill>
              </a:rPr>
              <a:t>Bob Jones - EGEE09</a:t>
            </a:r>
            <a:endParaRPr lang="en-GB">
              <a:solidFill>
                <a:srgbClr val="2B51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EE5934-354A-4E34-9B07-6949ABD538C0}" type="slidenum">
              <a:rPr lang="en-GB">
                <a:solidFill>
                  <a:srgbClr val="2B519A"/>
                </a:solidFill>
              </a:rPr>
              <a:pPr/>
              <a:t>‹#›</a:t>
            </a:fld>
            <a:endParaRPr lang="en-GB">
              <a:solidFill>
                <a:srgbClr val="2B519A"/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2B519A"/>
                </a:solidFill>
              </a:rPr>
              <a:t>Bob Jones - EGEE09</a:t>
            </a:r>
            <a:endParaRPr lang="en-GB">
              <a:solidFill>
                <a:srgbClr val="2B519A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C103CB-EAF3-4A3C-B66C-6784739774CE}" type="slidenum">
              <a:rPr lang="en-GB">
                <a:solidFill>
                  <a:srgbClr val="2B519A"/>
                </a:solidFill>
              </a:rPr>
              <a:pPr/>
              <a:t>‹#›</a:t>
            </a:fld>
            <a:endParaRPr lang="en-GB">
              <a:solidFill>
                <a:srgbClr val="2B519A"/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2B519A"/>
                </a:solidFill>
              </a:rPr>
              <a:t>Bob Jones - EGEE09</a:t>
            </a:r>
            <a:endParaRPr lang="en-GB">
              <a:solidFill>
                <a:srgbClr val="2B51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21E455-24F6-4868-B0E0-1F730A8B8C5C}" type="slidenum">
              <a:rPr lang="en-GB">
                <a:solidFill>
                  <a:srgbClr val="2B519A"/>
                </a:solidFill>
              </a:rPr>
              <a:pPr/>
              <a:t>‹#›</a:t>
            </a:fld>
            <a:endParaRPr lang="en-GB">
              <a:solidFill>
                <a:srgbClr val="2B519A"/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2B519A"/>
                </a:solidFill>
              </a:rPr>
              <a:t>Bob Jones - EGEE09</a:t>
            </a:r>
            <a:endParaRPr lang="en-GB">
              <a:solidFill>
                <a:srgbClr val="2B51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0EFCED-4826-419B-A40A-DA21C0629A38}" type="slidenum">
              <a:rPr lang="en-GB">
                <a:solidFill>
                  <a:srgbClr val="2B519A"/>
                </a:solidFill>
              </a:rPr>
              <a:pPr/>
              <a:t>‹#›</a:t>
            </a:fld>
            <a:endParaRPr lang="en-GB">
              <a:solidFill>
                <a:srgbClr val="2B519A"/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2B519A"/>
                </a:solidFill>
              </a:rPr>
              <a:t>Bob Jones - EGEE09</a:t>
            </a:r>
            <a:endParaRPr lang="en-GB">
              <a:solidFill>
                <a:srgbClr val="2B51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531FA1-BF25-4483-AC01-FFCBAB290B1B}" type="slidenum">
              <a:rPr lang="en-GB">
                <a:solidFill>
                  <a:srgbClr val="2B519A"/>
                </a:solidFill>
              </a:rPr>
              <a:pPr/>
              <a:t>‹#›</a:t>
            </a:fld>
            <a:endParaRPr lang="en-GB">
              <a:solidFill>
                <a:srgbClr val="2B519A"/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7838" y="66675"/>
            <a:ext cx="2160587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66675"/>
            <a:ext cx="6329363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2B519A"/>
                </a:solidFill>
              </a:rPr>
              <a:t>Bob Jones - EGEE09</a:t>
            </a:r>
            <a:endParaRPr lang="en-GB">
              <a:solidFill>
                <a:srgbClr val="2B51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3AFF2C-D762-4055-88CA-A9333778D703}" type="slidenum">
              <a:rPr lang="en-GB">
                <a:solidFill>
                  <a:srgbClr val="2B519A"/>
                </a:solidFill>
              </a:rPr>
              <a:pPr/>
              <a:t>‹#›</a:t>
            </a:fld>
            <a:endParaRPr lang="en-GB">
              <a:solidFill>
                <a:srgbClr val="2B519A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0" y="66675"/>
            <a:ext cx="6724650" cy="676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8580438" cy="2633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075" y="3760788"/>
            <a:ext cx="8580438" cy="2633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1736725" y="6559550"/>
            <a:ext cx="6692900" cy="466725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8521700" y="6562725"/>
            <a:ext cx="460375" cy="466725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B0B0834-2C81-4EE1-80F2-949352C557D3}" type="slidenum">
              <a:rPr lang="en-GB" sz="1200" b="1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5AFBD-C613-4894-BF37-5FBE6FD4F441}" type="datetime1">
              <a:rPr lang="en-GB">
                <a:solidFill>
                  <a:srgbClr val="000000"/>
                </a:solidFill>
              </a:rPr>
              <a:pPr>
                <a:defRPr/>
              </a:pPr>
              <a:t>14/10/2009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929FF-D7BD-4314-8418-95FEBC8334E3}" type="datetime1">
              <a:rPr lang="en-GB">
                <a:solidFill>
                  <a:srgbClr val="000000"/>
                </a:solidFill>
              </a:rPr>
              <a:pPr>
                <a:defRPr/>
              </a:pPr>
              <a:t>14/10/2009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0DB3E-CD65-43BF-92A3-D06BD5443173}" type="datetime1">
              <a:rPr lang="en-GB">
                <a:solidFill>
                  <a:srgbClr val="000000"/>
                </a:solidFill>
              </a:rPr>
              <a:pPr>
                <a:defRPr/>
              </a:pPr>
              <a:t>14/10/2009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EE401-E76A-49E9-B227-4911DCFA592D}" type="datetime1">
              <a:rPr lang="en-GB">
                <a:solidFill>
                  <a:srgbClr val="000000"/>
                </a:solidFill>
              </a:rPr>
              <a:pPr>
                <a:defRPr/>
              </a:pPr>
              <a:t>14/10/2009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9BEEB-D7AE-495C-BA14-52D7B5E781AE}" type="datetime1">
              <a:rPr lang="en-GB">
                <a:solidFill>
                  <a:srgbClr val="000000"/>
                </a:solidFill>
              </a:rPr>
              <a:pPr>
                <a:defRPr/>
              </a:pPr>
              <a:t>14/10/2009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A2D7B-FAAC-4297-A7D3-573DBDC8F38A}" type="datetime1">
              <a:rPr lang="en-GB">
                <a:solidFill>
                  <a:srgbClr val="000000"/>
                </a:solidFill>
              </a:rPr>
              <a:pPr>
                <a:defRPr/>
              </a:pPr>
              <a:t>14/10/2009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32DAA-568A-4B67-81CE-B3C20DBD8A64}" type="datetime1">
              <a:rPr lang="en-GB">
                <a:solidFill>
                  <a:srgbClr val="000000"/>
                </a:solidFill>
              </a:rPr>
              <a:pPr>
                <a:defRPr/>
              </a:pPr>
              <a:t>14/10/2009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8C31D-D067-4FF9-BC7A-629B04D31E72}" type="datetime1">
              <a:rPr lang="en-GB">
                <a:solidFill>
                  <a:srgbClr val="000000"/>
                </a:solidFill>
              </a:rPr>
              <a:pPr>
                <a:defRPr/>
              </a:pPr>
              <a:t>14/10/2009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4B6C1-1BF9-4101-900C-A26E6486BB62}" type="datetime1">
              <a:rPr lang="en-GB">
                <a:solidFill>
                  <a:srgbClr val="000000"/>
                </a:solidFill>
              </a:rPr>
              <a:pPr>
                <a:defRPr/>
              </a:pPr>
              <a:t>14/10/2009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AFC37-1B5D-426D-B9A1-01B364198200}" type="datetime1">
              <a:rPr lang="en-GB">
                <a:solidFill>
                  <a:srgbClr val="000000"/>
                </a:solidFill>
              </a:rPr>
              <a:pPr>
                <a:defRPr/>
              </a:pPr>
              <a:t>14/10/2009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0" y="66675"/>
            <a:ext cx="6734175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736725" y="6559550"/>
            <a:ext cx="6702425" cy="47625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21700" y="6562725"/>
            <a:ext cx="469900" cy="47625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490FC02-1F7F-4CC8-82B0-E102162C8813}" type="slidenum">
              <a:rPr lang="en-GB" sz="1200" b="1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C3008-D93F-4608-A9B5-8AB2B6B5D0A1}" type="datetime1">
              <a:rPr lang="en-GB">
                <a:solidFill>
                  <a:srgbClr val="000000"/>
                </a:solidFill>
              </a:rPr>
              <a:pPr>
                <a:defRPr/>
              </a:pPr>
              <a:t>14/10/2009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609600"/>
            <a:ext cx="7543800" cy="579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5AFBD-C613-4894-BF37-5FBE6FD4F441}" type="datetime1">
              <a:rPr lang="en-GB">
                <a:solidFill>
                  <a:srgbClr val="000000"/>
                </a:solidFill>
              </a:rPr>
              <a:pPr>
                <a:defRPr/>
              </a:pPr>
              <a:t>14/10/2009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929FF-D7BD-4314-8418-95FEBC8334E3}" type="datetime1">
              <a:rPr lang="en-GB">
                <a:solidFill>
                  <a:srgbClr val="000000"/>
                </a:solidFill>
              </a:rPr>
              <a:pPr>
                <a:defRPr/>
              </a:pPr>
              <a:t>14/10/2009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0DB3E-CD65-43BF-92A3-D06BD5443173}" type="datetime1">
              <a:rPr lang="en-GB">
                <a:solidFill>
                  <a:srgbClr val="000000"/>
                </a:solidFill>
              </a:rPr>
              <a:pPr>
                <a:defRPr/>
              </a:pPr>
              <a:t>14/10/2009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EE401-E76A-49E9-B227-4911DCFA592D}" type="datetime1">
              <a:rPr lang="en-GB">
                <a:solidFill>
                  <a:srgbClr val="000000"/>
                </a:solidFill>
              </a:rPr>
              <a:pPr>
                <a:defRPr/>
              </a:pPr>
              <a:t>14/10/2009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9BEEB-D7AE-495C-BA14-52D7B5E781AE}" type="datetime1">
              <a:rPr lang="en-GB">
                <a:solidFill>
                  <a:srgbClr val="000000"/>
                </a:solidFill>
              </a:rPr>
              <a:pPr>
                <a:defRPr/>
              </a:pPr>
              <a:t>14/10/2009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A2D7B-FAAC-4297-A7D3-573DBDC8F38A}" type="datetime1">
              <a:rPr lang="en-GB">
                <a:solidFill>
                  <a:srgbClr val="000000"/>
                </a:solidFill>
              </a:rPr>
              <a:pPr>
                <a:defRPr/>
              </a:pPr>
              <a:t>14/10/2009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32DAA-568A-4B67-81CE-B3C20DBD8A64}" type="datetime1">
              <a:rPr lang="en-GB">
                <a:solidFill>
                  <a:srgbClr val="000000"/>
                </a:solidFill>
              </a:rPr>
              <a:pPr>
                <a:defRPr/>
              </a:pPr>
              <a:t>14/10/2009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8C31D-D067-4FF9-BC7A-629B04D31E72}" type="datetime1">
              <a:rPr lang="en-GB">
                <a:solidFill>
                  <a:srgbClr val="000000"/>
                </a:solidFill>
              </a:rPr>
              <a:pPr>
                <a:defRPr/>
              </a:pPr>
              <a:t>14/10/2009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76200"/>
            <a:ext cx="9144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accent3"/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Tx/>
              <a:buChar char="•"/>
              <a:defRPr/>
            </a:pPr>
            <a:endParaRPr lang="en-GB" kern="1200">
              <a:solidFill>
                <a:srgbClr val="D6ECFF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6" name="Picture 9" descr="IS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54738" y="5738813"/>
            <a:ext cx="1219200" cy="5365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" name="Picture 10" descr="eu_logo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70825" y="5694363"/>
            <a:ext cx="809625" cy="571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0" y="6583363"/>
            <a:ext cx="223837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EGEE-III INFSO-RI-222667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0" y="5861050"/>
            <a:ext cx="1868488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600" b="1" kern="1200" dirty="0">
                <a:solidFill>
                  <a:srgbClr val="D6ECFF">
                    <a:lumMod val="25000"/>
                  </a:srgbClr>
                </a:solidFill>
                <a:latin typeface="Arial" charset="0"/>
                <a:ea typeface="+mn-ea"/>
                <a:cs typeface="+mn-cs"/>
              </a:rPr>
              <a:t>www.eu-egee.org</a:t>
            </a:r>
          </a:p>
        </p:txBody>
      </p:sp>
      <p:pic>
        <p:nvPicPr>
          <p:cNvPr id="10" name="Picture 16" descr="INFSOM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96000" y="5568950"/>
            <a:ext cx="12985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643563" y="6491288"/>
            <a:ext cx="35004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200" kern="1200" dirty="0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t>EGEE and </a:t>
            </a:r>
            <a:r>
              <a:rPr lang="en-GB" sz="1200" kern="1200" dirty="0" err="1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t>gLite</a:t>
            </a:r>
            <a:r>
              <a:rPr lang="en-GB" sz="1200" kern="1200" dirty="0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t> are registered trademarks</a:t>
            </a:r>
            <a:r>
              <a:rPr lang="en-GB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</a:t>
            </a:r>
          </a:p>
        </p:txBody>
      </p:sp>
      <p:pic>
        <p:nvPicPr>
          <p:cNvPr id="12" name="Picture 18"/>
          <p:cNvPicPr>
            <a:picLocks noChangeAspect="1" noChangeArrowheads="1"/>
          </p:cNvPicPr>
          <p:nvPr userDrawn="1"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5791200"/>
            <a:ext cx="1152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9"/>
          <p:cNvPicPr>
            <a:picLocks noChangeAspect="1" noChangeArrowheads="1"/>
          </p:cNvPicPr>
          <p:nvPr userDrawn="1"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5791200"/>
            <a:ext cx="655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20"/>
          <p:cNvSpPr>
            <a:spLocks noChangeAspect="1" noChangeArrowheads="1"/>
          </p:cNvSpPr>
          <p:nvPr/>
        </p:nvSpPr>
        <p:spPr bwMode="auto">
          <a:xfrm>
            <a:off x="0" y="0"/>
            <a:ext cx="9144000" cy="4449763"/>
          </a:xfrm>
          <a:prstGeom prst="rect">
            <a:avLst/>
          </a:prstGeom>
          <a:noFill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5" name="Picture 3" descr="Logo CERN width=144,      height=144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114800" y="5715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EGEE Wallpaper.bmp"/>
          <p:cNvPicPr>
            <a:picLocks noChangeAspect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209800" y="5562600"/>
            <a:ext cx="15049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2325" y="4165600"/>
            <a:ext cx="6518275" cy="1397000"/>
          </a:xfrm>
        </p:spPr>
        <p:txBody>
          <a:bodyPr/>
          <a:lstStyle>
            <a:lvl1pPr marL="0" indent="0">
              <a:buFontTx/>
              <a:buNone/>
              <a:defRPr sz="2000" i="1"/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092325" y="3429000"/>
            <a:ext cx="6518275" cy="1076325"/>
          </a:xfrm>
        </p:spPr>
        <p:txBody>
          <a:bodyPr anchor="t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4B6C1-1BF9-4101-900C-A26E6486BB62}" type="datetime1">
              <a:rPr lang="en-GB">
                <a:solidFill>
                  <a:srgbClr val="000000"/>
                </a:solidFill>
              </a:rPr>
              <a:pPr>
                <a:defRPr/>
              </a:pPr>
              <a:t>14/10/2009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AFC37-1B5D-426D-B9A1-01B364198200}" type="datetime1">
              <a:rPr lang="en-GB">
                <a:solidFill>
                  <a:srgbClr val="000000"/>
                </a:solidFill>
              </a:rPr>
              <a:pPr>
                <a:defRPr/>
              </a:pPr>
              <a:t>14/10/2009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C3008-D93F-4608-A9B5-8AB2B6B5D0A1}" type="datetime1">
              <a:rPr lang="en-GB">
                <a:solidFill>
                  <a:srgbClr val="000000"/>
                </a:solidFill>
              </a:rPr>
              <a:pPr>
                <a:defRPr/>
              </a:pPr>
              <a:t>14/10/2009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609600"/>
            <a:ext cx="7543800" cy="579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kern="120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5336657-59CF-46C3-BD61-E5BD704A70A7}" type="slidenum">
              <a:rPr lang="en-GB" sz="12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kern="120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DCA1264-E2CC-4B60-93E0-267497E02C45}" type="slidenum">
              <a:rPr lang="en-GB" sz="12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kern="120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90CBD0B-FE1B-44FA-9328-0BAC87129E2D}" type="slidenum">
              <a:rPr lang="en-GB" sz="12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kern="120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F385893-B1A4-4392-B6B6-58E5033F54A3}" type="slidenum">
              <a:rPr lang="en-GB" sz="12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4BE51A2-9457-45A3-9DD1-D965DB425EE4}" type="slidenum">
              <a:rPr lang="en-GB" sz="1200" b="1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kern="120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4CCFE41-514E-45F3-8A7A-BAA89C49C02B}" type="slidenum">
              <a:rPr lang="en-GB" sz="12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kern="120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CEE38E8-7363-48D9-8347-C82E45625C3C}" type="slidenum">
              <a:rPr lang="en-GB" sz="12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kern="120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D6EC6EC-C553-40B2-92E5-EBE99282EFDC}" type="slidenum">
              <a:rPr lang="en-GB" sz="12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kern="120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B2442C7-5C05-436C-8055-F674F63B33E2}" type="slidenum">
              <a:rPr lang="en-GB" sz="12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kern="120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362774C-4CE1-48E4-8380-10B793445E5F}" type="slidenum">
              <a:rPr lang="en-GB" sz="12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7838" y="66675"/>
            <a:ext cx="2160587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66675"/>
            <a:ext cx="6329363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kern="120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4EEB7C4-7D41-41BA-B580-7D1C244DE746}" type="slidenum">
              <a:rPr lang="en-GB" sz="12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76200"/>
            <a:ext cx="9144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Tx/>
              <a:buChar char="•"/>
              <a:defRPr/>
            </a:pPr>
            <a:endParaRPr lang="en-GB" kern="1200">
              <a:solidFill>
                <a:srgbClr val="F4CE00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6" name="Picture 9" descr="IS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54738" y="5738813"/>
            <a:ext cx="1219200" cy="5365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" name="Picture 10" descr="eu_logo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70825" y="5694363"/>
            <a:ext cx="809625" cy="571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0" y="6583363"/>
            <a:ext cx="223837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200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EGEE-III INFSO-RI-222667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0" y="5861050"/>
            <a:ext cx="1868488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600" b="1" kern="1200">
                <a:solidFill>
                  <a:srgbClr val="325FAF"/>
                </a:solidFill>
                <a:latin typeface="Arial" charset="0"/>
                <a:ea typeface="+mn-ea"/>
                <a:cs typeface="+mn-cs"/>
              </a:rPr>
              <a:t>www.eu-egee.org</a:t>
            </a:r>
          </a:p>
        </p:txBody>
      </p:sp>
      <p:pic>
        <p:nvPicPr>
          <p:cNvPr id="10" name="Picture 16" descr="INFSOM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96000" y="5568950"/>
            <a:ext cx="12985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643563" y="6491288"/>
            <a:ext cx="35004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200" kern="1200">
                <a:solidFill>
                  <a:srgbClr val="325FAF"/>
                </a:solidFill>
                <a:latin typeface="Verdana" pitchFamily="34" charset="0"/>
                <a:ea typeface="+mn-ea"/>
                <a:cs typeface="+mn-cs"/>
              </a:rPr>
              <a:t>EGEE and gLite are registered trademarks</a:t>
            </a:r>
            <a:r>
              <a:rPr lang="en-GB" kern="1200">
                <a:solidFill>
                  <a:srgbClr val="325FAF"/>
                </a:solidFill>
                <a:latin typeface="Arial" charset="0"/>
                <a:ea typeface="+mn-ea"/>
                <a:cs typeface="+mn-cs"/>
              </a:rPr>
              <a:t> </a:t>
            </a:r>
          </a:p>
        </p:txBody>
      </p:sp>
      <p:pic>
        <p:nvPicPr>
          <p:cNvPr id="12" name="Picture 18"/>
          <p:cNvPicPr>
            <a:picLocks noChangeAspect="1" noChangeArrowheads="1"/>
          </p:cNvPicPr>
          <p:nvPr userDrawn="1"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5791200"/>
            <a:ext cx="1152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9"/>
          <p:cNvPicPr>
            <a:picLocks noChangeAspect="1" noChangeArrowheads="1"/>
          </p:cNvPicPr>
          <p:nvPr userDrawn="1"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5791200"/>
            <a:ext cx="655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20"/>
          <p:cNvSpPr>
            <a:spLocks noChangeAspect="1" noChangeArrowheads="1"/>
          </p:cNvSpPr>
          <p:nvPr/>
        </p:nvSpPr>
        <p:spPr bwMode="auto">
          <a:xfrm>
            <a:off x="0" y="0"/>
            <a:ext cx="9144000" cy="4449763"/>
          </a:xfrm>
          <a:prstGeom prst="rect">
            <a:avLst/>
          </a:prstGeom>
          <a:noFill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5" name="Picture 3" descr="Logo CERN width=144,      height=144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114800" y="5715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EGEE Wallpaper.bmp"/>
          <p:cNvPicPr>
            <a:picLocks noChangeAspect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209800" y="5562600"/>
            <a:ext cx="15049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2325" y="4165600"/>
            <a:ext cx="6518275" cy="1397000"/>
          </a:xfrm>
        </p:spPr>
        <p:txBody>
          <a:bodyPr/>
          <a:lstStyle>
            <a:lvl1pPr marL="0" indent="0">
              <a:buFontTx/>
              <a:buNone/>
              <a:defRPr sz="2000" i="1"/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092325" y="3429000"/>
            <a:ext cx="6518275" cy="1076325"/>
          </a:xfrm>
        </p:spPr>
        <p:txBody>
          <a:bodyPr anchor="t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3EECC8B-1862-42D1-A66C-D43E40F9587D}" type="slidenum">
              <a:rPr lang="en-GB" sz="1200" b="1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59868A5-C620-4067-BA0E-103DCF4A4F52}" type="slidenum">
              <a:rPr lang="en-GB" sz="1200" b="1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DA4CC92-9D47-4A0D-BA51-711119F19E0F}" type="slidenum">
              <a:rPr lang="en-GB" sz="1200" b="1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72FBF83-ED5E-45F1-8A58-F784369B9DB0}" type="slidenum">
              <a:rPr lang="en-GB" sz="1200" b="1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2435795-E921-44EE-9FAF-9016B183F56A}" type="slidenum">
              <a:rPr lang="en-GB" sz="1200" b="1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EF33328-9F43-4ADA-A8AC-645DC802F026}" type="slidenum">
              <a:rPr lang="en-GB" sz="1200" b="1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D128373-0185-4547-92D6-D4990041B9C9}" type="slidenum">
              <a:rPr lang="en-GB" sz="1200" b="1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26C47BA-DCE0-4DBA-9642-193E1B272A6D}" type="slidenum">
              <a:rPr lang="en-GB" sz="1200" b="1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7F32FDA-9B92-4082-B6DC-BB17C4FF928C}" type="slidenum">
              <a:rPr lang="en-GB" sz="1200" b="1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7822994-9A38-44DA-883F-2C7F44E9E8F1}" type="slidenum">
              <a:rPr lang="en-GB" sz="1200" b="1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7838" y="66675"/>
            <a:ext cx="2160587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66675"/>
            <a:ext cx="6329363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6E6181B-D025-413F-B6AA-82AE679FCFE5}" type="slidenum">
              <a:rPr lang="en-GB" sz="1200" b="1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76200"/>
            <a:ext cx="9144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Tx/>
              <a:buChar char="•"/>
              <a:defRPr/>
            </a:pPr>
            <a:endParaRPr lang="en-GB" sz="2400" kern="1200">
              <a:solidFill>
                <a:srgbClr val="F4CE00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6" name="Picture 9" descr="IS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54738" y="5738813"/>
            <a:ext cx="1219200" cy="5365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" name="Picture 10" descr="eu_logo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70825" y="5694363"/>
            <a:ext cx="809625" cy="571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0" y="6583363"/>
            <a:ext cx="223837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200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EGEE-III INFSO-RI-222667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0" y="5861050"/>
            <a:ext cx="1868488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600" b="1" kern="1200">
                <a:solidFill>
                  <a:srgbClr val="325FAF"/>
                </a:solidFill>
                <a:latin typeface="Arial" charset="0"/>
                <a:ea typeface="+mn-ea"/>
                <a:cs typeface="+mn-cs"/>
              </a:rPr>
              <a:t>www.eu-egee.org</a:t>
            </a:r>
          </a:p>
        </p:txBody>
      </p:sp>
      <p:pic>
        <p:nvPicPr>
          <p:cNvPr id="10" name="Picture 16" descr="INFSOM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96000" y="5568950"/>
            <a:ext cx="12985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643563" y="6491288"/>
            <a:ext cx="35004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200" kern="1200">
                <a:solidFill>
                  <a:srgbClr val="325FAF"/>
                </a:solidFill>
                <a:latin typeface="Verdana" pitchFamily="34" charset="0"/>
                <a:ea typeface="+mn-ea"/>
                <a:cs typeface="+mn-cs"/>
              </a:rPr>
              <a:t>EGEE and gLite are registered trademarks</a:t>
            </a:r>
            <a:r>
              <a:rPr lang="en-GB" sz="2400" kern="1200">
                <a:solidFill>
                  <a:srgbClr val="325FAF"/>
                </a:solidFill>
                <a:latin typeface="Arial" charset="0"/>
                <a:ea typeface="+mn-ea"/>
                <a:cs typeface="+mn-cs"/>
              </a:rPr>
              <a:t> </a:t>
            </a:r>
          </a:p>
        </p:txBody>
      </p:sp>
      <p:pic>
        <p:nvPicPr>
          <p:cNvPr id="12" name="Picture 18"/>
          <p:cNvPicPr>
            <a:picLocks noChangeAspect="1" noChangeArrowheads="1"/>
          </p:cNvPicPr>
          <p:nvPr userDrawn="1"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5791200"/>
            <a:ext cx="1152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9"/>
          <p:cNvPicPr>
            <a:picLocks noChangeAspect="1" noChangeArrowheads="1"/>
          </p:cNvPicPr>
          <p:nvPr userDrawn="1"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5791200"/>
            <a:ext cx="655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20"/>
          <p:cNvSpPr>
            <a:spLocks noChangeAspect="1" noChangeArrowheads="1"/>
          </p:cNvSpPr>
          <p:nvPr/>
        </p:nvSpPr>
        <p:spPr bwMode="auto">
          <a:xfrm>
            <a:off x="0" y="0"/>
            <a:ext cx="9144000" cy="4449763"/>
          </a:xfrm>
          <a:prstGeom prst="rect">
            <a:avLst/>
          </a:prstGeom>
          <a:noFill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5" name="Picture 3" descr="Logo CERN width=144,      height=144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114800" y="5715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EGEE Wallpaper.bmp"/>
          <p:cNvPicPr>
            <a:picLocks noChangeAspect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209800" y="5562600"/>
            <a:ext cx="15049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2325" y="4165600"/>
            <a:ext cx="6518275" cy="1397000"/>
          </a:xfrm>
        </p:spPr>
        <p:txBody>
          <a:bodyPr/>
          <a:lstStyle>
            <a:lvl1pPr marL="0" indent="0">
              <a:buFontTx/>
              <a:buNone/>
              <a:defRPr sz="2000" i="1"/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092325" y="3429000"/>
            <a:ext cx="6518275" cy="1076325"/>
          </a:xfrm>
        </p:spPr>
        <p:txBody>
          <a:bodyPr anchor="t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EECC8B-1862-42D1-A66C-D43E40F9587D}" type="slidenum">
              <a:rPr lang="en-GB" sz="1200" b="1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59868A5-C620-4067-BA0E-103DCF4A4F52}" type="slidenum">
              <a:rPr lang="en-GB" sz="1200" b="1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38BE10E-ECA0-4026-A231-92C5285EABA1}" type="slidenum">
              <a:rPr lang="en-GB" sz="1200" b="1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A4CC92-9D47-4A0D-BA51-711119F19E0F}" type="slidenum">
              <a:rPr lang="en-GB" sz="1200" b="1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2435795-E921-44EE-9FAF-9016B183F56A}" type="slidenum">
              <a:rPr lang="en-GB" sz="1200" b="1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EF33328-9F43-4ADA-A8AC-645DC802F026}" type="slidenum">
              <a:rPr lang="en-GB" sz="1200" b="1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D128373-0185-4547-92D6-D4990041B9C9}" type="slidenum">
              <a:rPr lang="en-GB" sz="1200" b="1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26C47BA-DCE0-4DBA-9642-193E1B272A6D}" type="slidenum">
              <a:rPr lang="en-GB" sz="1200" b="1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7F32FDA-9B92-4082-B6DC-BB17C4FF928C}" type="slidenum">
              <a:rPr lang="en-GB" sz="1200" b="1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7822994-9A38-44DA-883F-2C7F44E9E8F1}" type="slidenum">
              <a:rPr lang="en-GB" sz="1200" b="1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7838" y="66675"/>
            <a:ext cx="2160587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66675"/>
            <a:ext cx="6329363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6E6181B-D025-413F-B6AA-82AE679FCFE5}" type="slidenum">
              <a:rPr lang="en-GB" sz="1200" b="1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0" y="66675"/>
            <a:ext cx="6734175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76E8AD0-D9FA-417E-88FB-089FA0C07792}" type="slidenum">
              <a:rPr lang="en-GB" sz="1200" b="1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0" y="66675"/>
            <a:ext cx="6734175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736725" y="6559550"/>
            <a:ext cx="6702425" cy="476250"/>
          </a:xfrm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21700" y="6562725"/>
            <a:ext cx="469900" cy="476250"/>
          </a:xfrm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F490FC02-1F7F-4CC8-82B0-E102162C8813}" type="slidenum">
              <a:rPr lang="en-GB" sz="1200" b="1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C89EA0D-B067-4003-A0B7-D037D5773EE5}" type="slidenum">
              <a:rPr lang="en-GB" sz="1200" b="1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0"/>
            <a:ext cx="9144000" cy="2127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Tx/>
              <a:buChar char="•"/>
              <a:defRPr/>
            </a:pPr>
            <a:endParaRPr lang="fr-FR" kern="1200">
              <a:solidFill>
                <a:srgbClr val="E5E5FF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Tx/>
              <a:buChar char="•"/>
              <a:defRPr/>
            </a:pPr>
            <a:endParaRPr lang="fr-FR" kern="1200">
              <a:solidFill>
                <a:srgbClr val="F4CE00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0" y="836613"/>
            <a:ext cx="9144000" cy="8604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Tx/>
              <a:buChar char="•"/>
              <a:defRPr/>
            </a:pPr>
            <a:endParaRPr lang="en-US" kern="1200">
              <a:solidFill>
                <a:srgbClr val="325FA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4341813" y="209550"/>
            <a:ext cx="4802187" cy="85248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Tx/>
              <a:buChar char="•"/>
              <a:defRPr/>
            </a:pPr>
            <a:endParaRPr lang="fr-FR" kern="1200">
              <a:solidFill>
                <a:srgbClr val="325FAF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8" name="Oval 40"/>
          <p:cNvSpPr>
            <a:spLocks noChangeArrowheads="1"/>
          </p:cNvSpPr>
          <p:nvPr/>
        </p:nvSpPr>
        <p:spPr bwMode="auto">
          <a:xfrm>
            <a:off x="3884613" y="207963"/>
            <a:ext cx="887412" cy="860425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Tx/>
              <a:buChar char="•"/>
              <a:defRPr/>
            </a:pPr>
            <a:endParaRPr lang="en-US" kern="1200">
              <a:solidFill>
                <a:srgbClr val="325FAF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9" name="Picture 46" descr="eu_logo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70825" y="5694363"/>
            <a:ext cx="809625" cy="571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0" name="Text Box 48"/>
          <p:cNvSpPr txBox="1">
            <a:spLocks noChangeArrowheads="1"/>
          </p:cNvSpPr>
          <p:nvPr/>
        </p:nvSpPr>
        <p:spPr bwMode="auto">
          <a:xfrm>
            <a:off x="0" y="6491288"/>
            <a:ext cx="24606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200" kern="1200">
                <a:solidFill>
                  <a:srgbClr val="2B519A"/>
                </a:solidFill>
                <a:latin typeface="Verdana" pitchFamily="34" charset="0"/>
                <a:ea typeface="+mn-ea"/>
                <a:cs typeface="Arial" charset="0"/>
              </a:rPr>
              <a:t>EGEE-III INFSO-RI-222667</a:t>
            </a:r>
            <a:r>
              <a:rPr lang="en-GB" kern="1200">
                <a:solidFill>
                  <a:srgbClr val="2B519A"/>
                </a:solidFill>
                <a:latin typeface="Verdana" pitchFamily="34" charset="0"/>
                <a:ea typeface="+mn-ea"/>
                <a:cs typeface="Arial" charset="0"/>
              </a:rPr>
              <a:t> </a:t>
            </a:r>
          </a:p>
        </p:txBody>
      </p:sp>
      <p:pic>
        <p:nvPicPr>
          <p:cNvPr id="11" name="Picture 53" descr="egee_bigge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68525" y="344488"/>
            <a:ext cx="23907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6"/>
          <p:cNvSpPr txBox="1">
            <a:spLocks noChangeArrowheads="1"/>
          </p:cNvSpPr>
          <p:nvPr/>
        </p:nvSpPr>
        <p:spPr bwMode="auto">
          <a:xfrm>
            <a:off x="4903788" y="696913"/>
            <a:ext cx="40259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Enabling Grids for E-sciencE</a:t>
            </a:r>
          </a:p>
        </p:txBody>
      </p:sp>
      <p:pic>
        <p:nvPicPr>
          <p:cNvPr id="13" name="Picture 59" descr="EGEE 30y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12725"/>
            <a:ext cx="179863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62"/>
          <p:cNvSpPr txBox="1">
            <a:spLocks noChangeArrowheads="1"/>
          </p:cNvSpPr>
          <p:nvPr/>
        </p:nvSpPr>
        <p:spPr bwMode="auto">
          <a:xfrm>
            <a:off x="0" y="5861050"/>
            <a:ext cx="1868488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600" b="1" kern="1200">
                <a:solidFill>
                  <a:srgbClr val="325FAF"/>
                </a:solidFill>
                <a:latin typeface="Arial" charset="0"/>
                <a:ea typeface="+mn-ea"/>
                <a:cs typeface="Arial" charset="0"/>
              </a:rPr>
              <a:t>www.eu-egee.org</a:t>
            </a:r>
          </a:p>
        </p:txBody>
      </p:sp>
      <p:sp>
        <p:nvSpPr>
          <p:cNvPr id="15" name="Text Box 64"/>
          <p:cNvSpPr txBox="1">
            <a:spLocks noChangeArrowheads="1"/>
          </p:cNvSpPr>
          <p:nvPr userDrawn="1"/>
        </p:nvSpPr>
        <p:spPr bwMode="auto">
          <a:xfrm>
            <a:off x="5643563" y="6491288"/>
            <a:ext cx="35004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200" kern="1200">
                <a:solidFill>
                  <a:srgbClr val="325FAF"/>
                </a:solidFill>
                <a:latin typeface="Verdana" pitchFamily="34" charset="0"/>
                <a:ea typeface="+mn-ea"/>
                <a:cs typeface="Arial" charset="0"/>
              </a:rPr>
              <a:t>EGEE and gLite are registered trademarks</a:t>
            </a:r>
            <a:r>
              <a:rPr lang="en-GB" kern="1200">
                <a:solidFill>
                  <a:srgbClr val="325FAF"/>
                </a:solidFill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pic>
        <p:nvPicPr>
          <p:cNvPr id="16" name="Picture 66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18225" y="5645150"/>
            <a:ext cx="1524000" cy="6191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23575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2160588" y="3676650"/>
            <a:ext cx="6518275" cy="1397000"/>
          </a:xfrm>
        </p:spPr>
        <p:txBody>
          <a:bodyPr/>
          <a:lstStyle>
            <a:lvl1pPr marL="0" indent="0">
              <a:buFontTx/>
              <a:buNone/>
              <a:defRPr sz="2000" i="1"/>
            </a:lvl1pPr>
          </a:lstStyle>
          <a:p>
            <a:r>
              <a:rPr lang="en-GB"/>
              <a:t>Click to edit Master subtitle style</a:t>
            </a:r>
          </a:p>
          <a:p>
            <a:r>
              <a:rPr lang="en-GB"/>
              <a:t>Date of Event</a:t>
            </a:r>
          </a:p>
        </p:txBody>
      </p:sp>
      <p:sp>
        <p:nvSpPr>
          <p:cNvPr id="2357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2155825" y="2493963"/>
            <a:ext cx="6518275" cy="1076325"/>
          </a:xfrm>
        </p:spPr>
        <p:txBody>
          <a:bodyPr anchor="t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C36B699-7602-48CE-B648-330DD952114E}" type="slidenum">
              <a:rPr lang="en-GB" sz="1200" b="1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9B1E29F-1644-4D56-A70A-1F9C2EB30EC9}" type="slidenum">
              <a:rPr lang="en-GB" sz="1200" b="1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391FA44-4834-4FA7-88F8-A2227ACEC7DD}" type="slidenum">
              <a:rPr lang="en-GB" sz="1200" b="1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7D7BECB-6D82-4EF3-8892-FDD924751552}" type="slidenum">
              <a:rPr lang="en-GB" sz="1200" b="1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681DF07-B7D7-43F7-ABF9-397E2B7877EE}" type="slidenum">
              <a:rPr lang="en-GB" sz="1200" b="1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F014E41-7440-4568-92E4-F827D2F38B17}" type="slidenum">
              <a:rPr lang="en-GB" sz="1200" b="1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484203B-2FF1-43C7-B3EB-461CE5277642}" type="slidenum">
              <a:rPr lang="en-GB" sz="1200" b="1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5531FBA-9E20-442C-9FFD-B1DF1E6E7402}" type="slidenum">
              <a:rPr lang="en-GB" sz="1200" b="1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2C7CBA7-C990-4C35-BFE9-AF74C0A5E444}" type="slidenum">
              <a:rPr lang="en-GB" sz="1200" b="1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9DE4E70-96FA-4770-802E-77E9EBD5BF7B}" type="slidenum">
              <a:rPr lang="en-GB" sz="1200" b="1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7838" y="66675"/>
            <a:ext cx="2160587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66675"/>
            <a:ext cx="6329363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D95B7AB-DF05-4883-BECD-EA34FA9D4302}" type="slidenum">
              <a:rPr lang="en-GB" sz="1200" b="1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2B519A"/>
                </a:solidFill>
              </a:rPr>
              <a:t>Bob Jones - October 2009</a:t>
            </a:r>
            <a:endParaRPr lang="en-GB">
              <a:solidFill>
                <a:srgbClr val="2B51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6B6BC7-EAB4-4E26-94EA-D52E6010CC24}" type="slidenum">
              <a:rPr lang="en-GB">
                <a:solidFill>
                  <a:srgbClr val="2B519A"/>
                </a:solidFill>
              </a:rPr>
              <a:pPr/>
              <a:t>‹#›</a:t>
            </a:fld>
            <a:endParaRPr lang="en-GB">
              <a:solidFill>
                <a:srgbClr val="2B519A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lue-banner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588" y="0"/>
            <a:ext cx="9145588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GB" smtClean="0"/>
              <a:t>Bob Jones - October 2009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73D98C4C-D215-4074-A2E0-D35F3B0877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nner-bleu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6429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fr-FR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429156"/>
          </a:xfrm>
        </p:spPr>
        <p:txBody>
          <a:bodyPr/>
          <a:lstStyle>
            <a:lvl1pPr marL="266700" indent="-266700">
              <a:defRPr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FR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Bob Jones - October 2009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02F5DF-3746-4951-9243-D4CE0B337A1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 - October 2009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93544E-6A2E-4CBA-BE2E-8E5BAF002E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 - October 2009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6DEA53-1592-4767-8742-60744E0B8A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 - October 2009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2AB461-1A89-4A57-9380-294641991B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 - October 2009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0926FF-1421-463B-9348-245BC621DF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 - October 2009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4A0020-93CA-4BEA-8D96-FCE1E3931E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3008313" cy="9286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8670"/>
            <a:ext cx="5111750" cy="51974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57364"/>
            <a:ext cx="3008313" cy="42687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 - October 2009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D8FCB1-F048-40DD-8A23-3E37BC138E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F232C45-D319-42C0-99CA-D20038DBB5A2}" type="slidenum">
              <a:rPr lang="en-GB" sz="1200" b="1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00107"/>
            <a:ext cx="5486400" cy="37274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 - October 2009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6DB037-A025-417B-BB6D-6942158274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 - October 2009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08A377-B51C-4EF0-9B76-EE68B477D7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28670"/>
            <a:ext cx="2057400" cy="5197493"/>
          </a:xfrm>
        </p:spPr>
        <p:txBody>
          <a:bodyPr vert="eaVert"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28670"/>
            <a:ext cx="6019800" cy="5197493"/>
          </a:xfrm>
        </p:spPr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 - October 2009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634C06-2DD5-4959-9924-A1D3858450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lue-banner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588" y="0"/>
            <a:ext cx="9145588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GB" smtClean="0"/>
              <a:t>Bob Jones - October 2009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73D98C4C-D215-4074-A2E0-D35F3B0877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nner-bleu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6429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fr-FR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429156"/>
          </a:xfrm>
        </p:spPr>
        <p:txBody>
          <a:bodyPr/>
          <a:lstStyle>
            <a:lvl1pPr marL="266700" indent="-266700">
              <a:defRPr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FR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Bob Jones - October 2009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02F5DF-3746-4951-9243-D4CE0B337A1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 - October 2009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93544E-6A2E-4CBA-BE2E-8E5BAF002E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 - October 2009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6DEA53-1592-4767-8742-60744E0B8A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 - October 2009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2AB461-1A89-4A57-9380-294641991B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 - October 2009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0926FF-1421-463B-9348-245BC621DF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 - October 2009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4A0020-93CA-4BEA-8D96-FCE1E3931E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4BB6A51-3724-4686-AB13-407F0E6B67EA}" type="slidenum">
              <a:rPr lang="en-GB" sz="1200" b="1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3008313" cy="9286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8670"/>
            <a:ext cx="5111750" cy="51974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57364"/>
            <a:ext cx="3008313" cy="42687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 - October 2009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D8FCB1-F048-40DD-8A23-3E37BC138E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00107"/>
            <a:ext cx="5486400" cy="37274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 - October 2009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6DB037-A025-417B-BB6D-6942158274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 - October 2009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08A377-B51C-4EF0-9B76-EE68B477D7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28670"/>
            <a:ext cx="2057400" cy="5197493"/>
          </a:xfrm>
        </p:spPr>
        <p:txBody>
          <a:bodyPr vert="eaVert"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28670"/>
            <a:ext cx="6019800" cy="5197493"/>
          </a:xfrm>
        </p:spPr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 - October 2009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634C06-2DD5-4959-9924-A1D3858450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lue-banner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588" y="0"/>
            <a:ext cx="9145588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GB" smtClean="0"/>
              <a:t>Bob Jones - October 2009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73D98C4C-D215-4074-A2E0-D35F3B0877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nner-bleu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6429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fr-FR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429156"/>
          </a:xfrm>
        </p:spPr>
        <p:txBody>
          <a:bodyPr/>
          <a:lstStyle>
            <a:lvl1pPr marL="266700" indent="-266700">
              <a:defRPr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FR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Bob Jones - October 2009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02F5DF-3746-4951-9243-D4CE0B337A1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 - October 2009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93544E-6A2E-4CBA-BE2E-8E5BAF002E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 - October 2009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6DEA53-1592-4767-8742-60744E0B8A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 - October 2009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2AB461-1A89-4A57-9380-294641991B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 - October 2009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0926FF-1421-463B-9348-245BC621DF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1CDE88B-0D25-4B52-AA8D-D4DDA9B8F0A6}" type="slidenum">
              <a:rPr lang="en-GB" sz="1200" b="1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 - October 2009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4A0020-93CA-4BEA-8D96-FCE1E3931E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3008313" cy="9286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8670"/>
            <a:ext cx="5111750" cy="51974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57364"/>
            <a:ext cx="3008313" cy="42687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 - October 2009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D8FCB1-F048-40DD-8A23-3E37BC138E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00107"/>
            <a:ext cx="5486400" cy="37274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 - October 2009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6DB037-A025-417B-BB6D-6942158274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 - October 2009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08A377-B51C-4EF0-9B76-EE68B477D7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28670"/>
            <a:ext cx="2057400" cy="5197493"/>
          </a:xfrm>
        </p:spPr>
        <p:txBody>
          <a:bodyPr vert="eaVert"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28670"/>
            <a:ext cx="6019800" cy="5197493"/>
          </a:xfrm>
        </p:spPr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 - October 2009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634C06-2DD5-4959-9924-A1D3858450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0"/>
            <a:ext cx="9144000" cy="2127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E5E5FF"/>
              </a:solidFill>
              <a:latin typeface="Verdana" charset="0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F4CE00"/>
              </a:solidFill>
              <a:latin typeface="Verdana" charset="0"/>
            </a:endParaRPr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0" y="836613"/>
            <a:ext cx="9144000" cy="8604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4341813" y="209550"/>
            <a:ext cx="4802187" cy="85248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Verdana" charset="0"/>
            </a:endParaRPr>
          </a:p>
        </p:txBody>
      </p:sp>
      <p:sp>
        <p:nvSpPr>
          <p:cNvPr id="8" name="Oval 40"/>
          <p:cNvSpPr>
            <a:spLocks noChangeArrowheads="1"/>
          </p:cNvSpPr>
          <p:nvPr/>
        </p:nvSpPr>
        <p:spPr bwMode="auto">
          <a:xfrm>
            <a:off x="3884613" y="207963"/>
            <a:ext cx="887412" cy="860425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pic>
        <p:nvPicPr>
          <p:cNvPr id="9" name="Picture 46" descr="eu_logo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70825" y="5694363"/>
            <a:ext cx="809625" cy="571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0" name="Text Box 48"/>
          <p:cNvSpPr txBox="1">
            <a:spLocks noChangeArrowheads="1"/>
          </p:cNvSpPr>
          <p:nvPr/>
        </p:nvSpPr>
        <p:spPr bwMode="auto">
          <a:xfrm>
            <a:off x="0" y="6491288"/>
            <a:ext cx="2582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Verdana" charset="0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</a:rPr>
              <a:t> </a:t>
            </a:r>
          </a:p>
        </p:txBody>
      </p:sp>
      <p:pic>
        <p:nvPicPr>
          <p:cNvPr id="11" name="Picture 53" descr="egee_bigge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68525" y="344488"/>
            <a:ext cx="23907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6"/>
          <p:cNvSpPr txBox="1">
            <a:spLocks noChangeArrowheads="1"/>
          </p:cNvSpPr>
          <p:nvPr/>
        </p:nvSpPr>
        <p:spPr bwMode="auto">
          <a:xfrm>
            <a:off x="4903788" y="696913"/>
            <a:ext cx="40259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GB" sz="1800">
                <a:solidFill>
                  <a:srgbClr val="FFFFFF"/>
                </a:solidFill>
                <a:latin typeface="Arial" charset="0"/>
              </a:rPr>
              <a:t>Enabling Grids for E-sciencE</a:t>
            </a:r>
          </a:p>
        </p:txBody>
      </p:sp>
      <p:pic>
        <p:nvPicPr>
          <p:cNvPr id="13" name="Picture 59" descr="EGEE 30y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12725"/>
            <a:ext cx="179863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62"/>
          <p:cNvSpPr txBox="1">
            <a:spLocks noChangeArrowheads="1"/>
          </p:cNvSpPr>
          <p:nvPr/>
        </p:nvSpPr>
        <p:spPr bwMode="auto">
          <a:xfrm>
            <a:off x="0" y="5861050"/>
            <a:ext cx="1868488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GB" sz="1600" b="1">
                <a:solidFill>
                  <a:srgbClr val="325FAF"/>
                </a:solidFill>
                <a:latin typeface="Arial" charset="0"/>
              </a:rPr>
              <a:t>www.eu-egee.org</a:t>
            </a:r>
          </a:p>
        </p:txBody>
      </p:sp>
      <p:pic>
        <p:nvPicPr>
          <p:cNvPr id="15" name="Picture 63" descr="InfsoMedia_EN_RGB_Hi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29363" y="5592763"/>
            <a:ext cx="133667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64"/>
          <p:cNvSpPr txBox="1">
            <a:spLocks noChangeArrowheads="1"/>
          </p:cNvSpPr>
          <p:nvPr userDrawn="1"/>
        </p:nvSpPr>
        <p:spPr bwMode="auto">
          <a:xfrm>
            <a:off x="5643563" y="6491288"/>
            <a:ext cx="35004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325FAF"/>
                </a:solidFill>
                <a:latin typeface="Verdana" charset="0"/>
              </a:rPr>
              <a:t>EGEE and gLite are registered trademarks</a:t>
            </a:r>
            <a:r>
              <a:rPr lang="en-GB" sz="1800">
                <a:solidFill>
                  <a:srgbClr val="325FAF"/>
                </a:solidFill>
                <a:latin typeface="Arial" charset="0"/>
              </a:rPr>
              <a:t> </a:t>
            </a:r>
          </a:p>
        </p:txBody>
      </p:sp>
      <p:sp>
        <p:nvSpPr>
          <p:cNvPr id="23575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2160588" y="3189980"/>
            <a:ext cx="6518275" cy="1926070"/>
          </a:xfrm>
        </p:spPr>
        <p:txBody>
          <a:bodyPr/>
          <a:lstStyle>
            <a:lvl1pPr marL="0" indent="0">
              <a:buFontTx/>
              <a:buNone/>
              <a:defRPr sz="2000" i="1"/>
            </a:lvl1pPr>
          </a:lstStyle>
          <a:p>
            <a:r>
              <a:rPr lang="en-GB"/>
              <a:t>Click to edit Master subtitle style</a:t>
            </a:r>
          </a:p>
          <a:p>
            <a:r>
              <a:rPr lang="en-GB"/>
              <a:t>Date of Event</a:t>
            </a:r>
          </a:p>
        </p:txBody>
      </p:sp>
      <p:sp>
        <p:nvSpPr>
          <p:cNvPr id="2357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2155825" y="1473143"/>
            <a:ext cx="6518275" cy="1399442"/>
          </a:xfrm>
        </p:spPr>
        <p:txBody>
          <a:bodyPr anchor="t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</a:endParaRPr>
          </a:p>
        </p:txBody>
      </p:sp>
      <p:sp>
        <p:nvSpPr>
          <p:cNvPr id="6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2B519A"/>
              </a:solidFill>
              <a:latin typeface="Verdana" charset="0"/>
            </a:endParaRPr>
          </a:p>
        </p:txBody>
      </p:sp>
      <p:sp>
        <p:nvSpPr>
          <p:cNvPr id="7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graphicFrame>
        <p:nvGraphicFramePr>
          <p:cNvPr id="8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</a:rPr>
              <a:t> </a:t>
            </a:r>
          </a:p>
        </p:txBody>
      </p:sp>
      <p:pic>
        <p:nvPicPr>
          <p:cNvPr id="10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B519A"/>
                </a:solidFill>
              </a:rPr>
              <a:t>EGEE-EGI User Transition — C. Loomis — 23 Sept. 2009</a:t>
            </a:r>
            <a:endParaRPr lang="en-GB">
              <a:solidFill>
                <a:srgbClr val="2B519A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67E056-69C0-451B-A286-BEEE62039DFB}" type="slidenum">
              <a:rPr lang="en-GB">
                <a:solidFill>
                  <a:srgbClr val="2B519A"/>
                </a:solidFill>
              </a:rPr>
              <a:pPr/>
              <a:t>‹#›</a:t>
            </a:fld>
            <a:endParaRPr lang="en-GB">
              <a:solidFill>
                <a:srgbClr val="2B519A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</a:endParaRPr>
          </a:p>
        </p:txBody>
      </p:sp>
      <p:sp>
        <p:nvSpPr>
          <p:cNvPr id="6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2B519A"/>
              </a:solidFill>
              <a:latin typeface="Verdana" charset="0"/>
            </a:endParaRPr>
          </a:p>
        </p:txBody>
      </p:sp>
      <p:sp>
        <p:nvSpPr>
          <p:cNvPr id="7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graphicFrame>
        <p:nvGraphicFramePr>
          <p:cNvPr id="8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</a:rPr>
              <a:t> </a:t>
            </a:r>
          </a:p>
        </p:txBody>
      </p:sp>
      <p:pic>
        <p:nvPicPr>
          <p:cNvPr id="10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B519A"/>
                </a:solidFill>
              </a:rPr>
              <a:t>EGEE-EGI User Transition — C. Loomis — 23 Sept. 2009</a:t>
            </a:r>
            <a:endParaRPr lang="en-GB">
              <a:solidFill>
                <a:srgbClr val="2B519A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476186-ABBE-4AA4-8B4A-B7EF6E8A2B7B}" type="slidenum">
              <a:rPr lang="en-GB">
                <a:solidFill>
                  <a:srgbClr val="2B519A"/>
                </a:solidFill>
              </a:rPr>
              <a:pPr/>
              <a:t>‹#›</a:t>
            </a:fld>
            <a:endParaRPr lang="en-GB">
              <a:solidFill>
                <a:srgbClr val="2B519A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</a:endParaRPr>
          </a:p>
        </p:txBody>
      </p:sp>
      <p:sp>
        <p:nvSpPr>
          <p:cNvPr id="7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2B519A"/>
              </a:solidFill>
              <a:latin typeface="Verdana" charset="0"/>
            </a:endParaRPr>
          </a:p>
        </p:txBody>
      </p:sp>
      <p:sp>
        <p:nvSpPr>
          <p:cNvPr id="8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graphicFrame>
        <p:nvGraphicFramePr>
          <p:cNvPr id="9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</a:rPr>
              <a:t> </a:t>
            </a:r>
          </a:p>
        </p:txBody>
      </p:sp>
      <p:pic>
        <p:nvPicPr>
          <p:cNvPr id="11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B519A"/>
                </a:solidFill>
              </a:rPr>
              <a:t>EGEE-EGI User Transition — C. Loomis — 23 Sept. 2009</a:t>
            </a:r>
            <a:endParaRPr lang="en-GB">
              <a:solidFill>
                <a:srgbClr val="2B519A"/>
              </a:solidFill>
            </a:endParaRPr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2E5583-AD5E-4900-B25E-53EF7956312A}" type="slidenum">
              <a:rPr lang="en-GB">
                <a:solidFill>
                  <a:srgbClr val="2B519A"/>
                </a:solidFill>
              </a:rPr>
              <a:pPr/>
              <a:t>‹#›</a:t>
            </a:fld>
            <a:endParaRPr lang="en-GB">
              <a:solidFill>
                <a:srgbClr val="2B519A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</a:endParaRPr>
          </a:p>
        </p:txBody>
      </p:sp>
      <p:sp>
        <p:nvSpPr>
          <p:cNvPr id="9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2B519A"/>
              </a:solidFill>
              <a:latin typeface="Verdana" charset="0"/>
            </a:endParaRPr>
          </a:p>
        </p:txBody>
      </p:sp>
      <p:sp>
        <p:nvSpPr>
          <p:cNvPr id="10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graphicFrame>
        <p:nvGraphicFramePr>
          <p:cNvPr id="11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</a:rPr>
              <a:t> </a:t>
            </a:r>
          </a:p>
        </p:txBody>
      </p:sp>
      <p:pic>
        <p:nvPicPr>
          <p:cNvPr id="13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B519A"/>
                </a:solidFill>
              </a:rPr>
              <a:t>EGEE-EGI User Transition — C. Loomis — 23 Sept. 2009</a:t>
            </a:r>
            <a:endParaRPr lang="en-GB">
              <a:solidFill>
                <a:srgbClr val="2B519A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C9FB36-02ED-4E07-A804-CF271DC44678}" type="slidenum">
              <a:rPr lang="en-GB">
                <a:solidFill>
                  <a:srgbClr val="2B519A"/>
                </a:solidFill>
              </a:rPr>
              <a:pPr/>
              <a:t>‹#›</a:t>
            </a:fld>
            <a:endParaRPr lang="en-GB">
              <a:solidFill>
                <a:srgbClr val="2B519A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image" Target="../media/image1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1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image" Target="../media/image18.jpeg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image" Target="../media/image17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3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5" Type="http://schemas.openxmlformats.org/officeDocument/2006/relationships/image" Target="../media/image18.jpeg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image" Target="../media/image17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1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GB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6725" y="6559550"/>
            <a:ext cx="6702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r-FR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02156BFE-7E18-412C-BE8F-36E21C9D8EC8}" type="slidenum">
              <a:rPr lang="en-GB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Tx/>
              <a:buChar char="•"/>
            </a:pPr>
            <a:endParaRPr lang="en-GB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5"/>
            <a:ext cx="85899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GB" kern="1200">
              <a:solidFill>
                <a:srgbClr val="2B519A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GB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93193" name="Group 9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319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2254250" y="66675"/>
            <a:ext cx="6734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0" y="6583363"/>
            <a:ext cx="223837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</a:pPr>
            <a:r>
              <a:rPr lang="en-GB" sz="1200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EGEE-III INFSO-RI-222667</a:t>
            </a:r>
            <a:endParaRPr lang="en-GB" sz="800" kern="1200">
              <a:solidFill>
                <a:srgbClr val="2B519A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93201" name="Picture 17" descr="egee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900">
          <a:solidFill>
            <a:srgbClr val="00338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rgbClr val="00338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00125"/>
            <a:ext cx="82296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r-FR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57375"/>
            <a:ext cx="82296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00813"/>
            <a:ext cx="21336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00813"/>
            <a:ext cx="28956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Bob Jones - October 2009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00813"/>
            <a:ext cx="2133600" cy="2857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eaLnBrk="1" hangingPunct="1">
              <a:defRPr/>
            </a:pPr>
            <a:fld id="{4A51798A-3098-4813-AB1D-14F7333CAE4F}" type="slidenum">
              <a:rPr lang="fr-FR"/>
              <a:pPr eaLnBrk="1" hangingPunct="1">
                <a:defRPr/>
              </a:pPr>
              <a:t>‹#›</a:t>
            </a:fld>
            <a:endParaRPr lang="fr-FR"/>
          </a:p>
        </p:txBody>
      </p:sp>
      <p:pic>
        <p:nvPicPr>
          <p:cNvPr id="7175" name="Picture 7" descr="banner-bleu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37609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37609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37609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37609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37609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37609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00125"/>
            <a:ext cx="82296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r-FR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57375"/>
            <a:ext cx="82296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00813"/>
            <a:ext cx="21336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00813"/>
            <a:ext cx="28956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Bob Jones - October 2009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00813"/>
            <a:ext cx="2133600" cy="2857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eaLnBrk="1" hangingPunct="1">
              <a:defRPr/>
            </a:pPr>
            <a:fld id="{4A51798A-3098-4813-AB1D-14F7333CAE4F}" type="slidenum">
              <a:rPr lang="fr-FR"/>
              <a:pPr eaLnBrk="1" hangingPunct="1">
                <a:defRPr/>
              </a:pPr>
              <a:t>‹#›</a:t>
            </a:fld>
            <a:endParaRPr lang="fr-FR"/>
          </a:p>
        </p:txBody>
      </p:sp>
      <p:pic>
        <p:nvPicPr>
          <p:cNvPr id="7175" name="Picture 7" descr="banner-bleu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37609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37609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37609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37609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37609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37609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6725" y="6559550"/>
            <a:ext cx="6702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eaLnBrk="1" hangingPunct="1"/>
            <a:r>
              <a:rPr lang="en-US" smtClean="0">
                <a:solidFill>
                  <a:srgbClr val="2B519A"/>
                </a:solidFill>
                <a:latin typeface="Arial" charset="0"/>
              </a:rPr>
              <a:t>EGEE-EGI User Transition — C. Loomis — 23 Sept. 2009</a:t>
            </a:r>
            <a:endParaRPr lang="en-GB" smtClean="0">
              <a:solidFill>
                <a:srgbClr val="2B519A"/>
              </a:solidFill>
              <a:latin typeface="Arial" charset="0"/>
            </a:endParaRPr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eaLnBrk="1" hangingPunct="1"/>
            <a:fld id="{A612BA98-4513-4A8B-A826-4D906E237FE7}" type="slidenum">
              <a:rPr lang="en-GB" smtClean="0">
                <a:solidFill>
                  <a:srgbClr val="2B519A"/>
                </a:solidFill>
                <a:latin typeface="Arial" charset="0"/>
              </a:rPr>
              <a:pPr eaLnBrk="1" hangingPunct="1"/>
              <a:t>‹#›</a:t>
            </a:fld>
            <a:endParaRPr lang="en-GB" smtClean="0">
              <a:solidFill>
                <a:srgbClr val="2B519A"/>
              </a:solidFill>
              <a:latin typeface="Arial" charset="0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</a:endParaRPr>
          </a:p>
        </p:txBody>
      </p:sp>
      <p:sp>
        <p:nvSpPr>
          <p:cNvPr id="1030" name="Rectangle 1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5"/>
            <a:ext cx="85899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648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2B519A"/>
              </a:solidFill>
              <a:latin typeface="Verdana" charset="0"/>
            </a:endParaRPr>
          </a:p>
        </p:txBody>
      </p:sp>
      <p:sp>
        <p:nvSpPr>
          <p:cNvPr id="22649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graphicFrame>
        <p:nvGraphicFramePr>
          <p:cNvPr id="22651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254250" y="66675"/>
            <a:ext cx="6734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2658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</a:rPr>
              <a:t> </a:t>
            </a:r>
          </a:p>
        </p:txBody>
      </p:sp>
      <p:pic>
        <p:nvPicPr>
          <p:cNvPr id="1037" name="Picture 136" descr="egee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charset="2"/>
        <a:buChar char="§"/>
        <a:defRPr sz="1900">
          <a:solidFill>
            <a:srgbClr val="00338F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000" i="1">
          <a:solidFill>
            <a:srgbClr val="00338F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6725" y="6559550"/>
            <a:ext cx="6702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eaLnBrk="1" hangingPunct="1"/>
            <a:r>
              <a:rPr lang="en-US" smtClean="0">
                <a:solidFill>
                  <a:srgbClr val="2B519A"/>
                </a:solidFill>
                <a:latin typeface="Arial" charset="0"/>
              </a:rPr>
              <a:t>EGEE-EGI User Transition — C. Loomis — 23 Sept. 2009</a:t>
            </a:r>
            <a:endParaRPr lang="en-GB" smtClean="0">
              <a:solidFill>
                <a:srgbClr val="2B519A"/>
              </a:solidFill>
              <a:latin typeface="Arial" charset="0"/>
            </a:endParaRPr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eaLnBrk="1" hangingPunct="1"/>
            <a:fld id="{A612BA98-4513-4A8B-A826-4D906E237FE7}" type="slidenum">
              <a:rPr lang="en-GB" smtClean="0">
                <a:solidFill>
                  <a:srgbClr val="2B519A"/>
                </a:solidFill>
                <a:latin typeface="Arial" charset="0"/>
              </a:rPr>
              <a:pPr eaLnBrk="1" hangingPunct="1"/>
              <a:t>‹#›</a:t>
            </a:fld>
            <a:endParaRPr lang="en-GB" smtClean="0">
              <a:solidFill>
                <a:srgbClr val="2B519A"/>
              </a:solidFill>
              <a:latin typeface="Arial" charset="0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</a:endParaRPr>
          </a:p>
        </p:txBody>
      </p:sp>
      <p:sp>
        <p:nvSpPr>
          <p:cNvPr id="1030" name="Rectangle 1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5"/>
            <a:ext cx="85899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648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2B519A"/>
              </a:solidFill>
              <a:latin typeface="Verdana" charset="0"/>
            </a:endParaRPr>
          </a:p>
        </p:txBody>
      </p:sp>
      <p:sp>
        <p:nvSpPr>
          <p:cNvPr id="22649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graphicFrame>
        <p:nvGraphicFramePr>
          <p:cNvPr id="22651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254250" y="66675"/>
            <a:ext cx="6734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2658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</a:rPr>
              <a:t> </a:t>
            </a:r>
          </a:p>
        </p:txBody>
      </p:sp>
      <p:pic>
        <p:nvPicPr>
          <p:cNvPr id="1037" name="Picture 136" descr="egee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charset="2"/>
        <a:buChar char="§"/>
        <a:defRPr sz="1900">
          <a:solidFill>
            <a:srgbClr val="00338F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000" i="1">
          <a:solidFill>
            <a:srgbClr val="00338F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</a:pPr>
            <a:endParaRPr lang="en-US" sz="1800">
              <a:solidFill>
                <a:srgbClr val="325FAF"/>
              </a:solidFill>
              <a:latin typeface="Arial"/>
            </a:endParaRPr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6725" y="6559550"/>
            <a:ext cx="6702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eaLnBrk="1" hangingPunct="1"/>
            <a:r>
              <a:rPr lang="en-US" smtClean="0">
                <a:solidFill>
                  <a:srgbClr val="2B519A"/>
                </a:solidFill>
                <a:latin typeface="Arial"/>
              </a:rPr>
              <a:t>Bob Jones - EGEE09</a:t>
            </a:r>
            <a:endParaRPr lang="en-GB">
              <a:solidFill>
                <a:srgbClr val="2B519A"/>
              </a:solidFill>
              <a:latin typeface="Arial"/>
            </a:endParaRPr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eaLnBrk="1" hangingPunct="1"/>
            <a:fld id="{B15D6914-23CD-454E-8392-6FF1DBFCC0CA}" type="slidenum">
              <a:rPr lang="en-GB">
                <a:solidFill>
                  <a:srgbClr val="2B519A"/>
                </a:solidFill>
                <a:latin typeface="Arial"/>
              </a:rPr>
              <a:pPr eaLnBrk="1" hangingPunct="1"/>
              <a:t>‹#›</a:t>
            </a:fld>
            <a:endParaRPr lang="en-GB">
              <a:solidFill>
                <a:srgbClr val="2B519A"/>
              </a:solidFill>
              <a:latin typeface="Arial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</a:pPr>
            <a:endParaRPr lang="fr-FR" sz="1800">
              <a:solidFill>
                <a:srgbClr val="2B519A"/>
              </a:solidFill>
              <a:latin typeface="Arial"/>
            </a:endParaRPr>
          </a:p>
        </p:txBody>
      </p:sp>
      <p:sp>
        <p:nvSpPr>
          <p:cNvPr id="22638" name="Rectangle 1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5"/>
            <a:ext cx="85899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648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 sz="1800">
              <a:solidFill>
                <a:srgbClr val="2B519A"/>
              </a:solidFill>
              <a:latin typeface="Verdana" pitchFamily="34" charset="0"/>
            </a:endParaRPr>
          </a:p>
        </p:txBody>
      </p:sp>
      <p:sp>
        <p:nvSpPr>
          <p:cNvPr id="22649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</a:pPr>
            <a:endParaRPr lang="en-US" sz="1800">
              <a:solidFill>
                <a:srgbClr val="325FAF"/>
              </a:solidFill>
              <a:latin typeface="Arial"/>
            </a:endParaRPr>
          </a:p>
        </p:txBody>
      </p:sp>
      <p:graphicFrame>
        <p:nvGraphicFramePr>
          <p:cNvPr id="22651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4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254250" y="66675"/>
            <a:ext cx="6734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2658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FFCC66"/>
              </a:buClr>
            </a:pPr>
            <a:r>
              <a:rPr lang="en-GB" sz="1200">
                <a:solidFill>
                  <a:srgbClr val="2B519A"/>
                </a:solidFill>
                <a:latin typeface="Arial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22664" name="Picture 136" descr="egee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dt="0"/>
  <p:txStyles>
    <p:titleStyle>
      <a:lvl1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900">
          <a:solidFill>
            <a:srgbClr val="00338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rgbClr val="00338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1" descr="bandeau1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705600"/>
            <a:ext cx="457041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3" descr="bandeau1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3588" y="6705600"/>
            <a:ext cx="4570412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9" name="Rectangle 65"/>
          <p:cNvSpPr>
            <a:spLocks noChangeArrowheads="1"/>
          </p:cNvSpPr>
          <p:nvPr userDrawn="1"/>
        </p:nvSpPr>
        <p:spPr bwMode="auto">
          <a:xfrm>
            <a:off x="8388350" y="6688138"/>
            <a:ext cx="687388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pPr algn="r">
              <a:defRPr/>
            </a:pPr>
            <a:fld id="{3915A7B2-8CE1-4D36-886E-5D1B454CC620}" type="slidenum">
              <a:rPr lang="en-GB" sz="1000">
                <a:solidFill>
                  <a:srgbClr val="FFFFFF"/>
                </a:solidFill>
                <a:latin typeface="Arial Black" pitchFamily="34" charset="0"/>
              </a:rPr>
              <a:pPr algn="r"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91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37288"/>
            <a:ext cx="19050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27000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i="1">
                <a:latin typeface="Arial" charset="0"/>
              </a:defRPr>
            </a:lvl1pPr>
          </a:lstStyle>
          <a:p>
            <a:pPr>
              <a:defRPr/>
            </a:pPr>
            <a:fld id="{45122C76-9BBC-48B5-BA81-5FFC396CF561}" type="datetime1">
              <a:rPr lang="en-GB">
                <a:solidFill>
                  <a:srgbClr val="000000"/>
                </a:solidFill>
              </a:rPr>
              <a:pPr>
                <a:defRPr/>
              </a:pPr>
              <a:t>14/10/2009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5126" name="Picture 69" descr="ERA 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24750" y="5700713"/>
            <a:ext cx="1223963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0" descr="header_PPT_EURAB_en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50419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1" descr="bandeau1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705600"/>
            <a:ext cx="457041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3" descr="bandeau1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3588" y="6705600"/>
            <a:ext cx="4570412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9" name="Rectangle 65"/>
          <p:cNvSpPr>
            <a:spLocks noChangeArrowheads="1"/>
          </p:cNvSpPr>
          <p:nvPr userDrawn="1"/>
        </p:nvSpPr>
        <p:spPr bwMode="auto">
          <a:xfrm>
            <a:off x="8388350" y="6688138"/>
            <a:ext cx="687388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pPr algn="r">
              <a:defRPr/>
            </a:pPr>
            <a:fld id="{3915A7B2-8CE1-4D36-886E-5D1B454CC620}" type="slidenum">
              <a:rPr lang="en-GB" sz="1000">
                <a:solidFill>
                  <a:srgbClr val="FFFFFF"/>
                </a:solidFill>
                <a:latin typeface="Arial Black" pitchFamily="34" charset="0"/>
              </a:rPr>
              <a:pPr algn="r"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91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37288"/>
            <a:ext cx="19050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27000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i="1">
                <a:latin typeface="Arial" charset="0"/>
              </a:defRPr>
            </a:lvl1pPr>
          </a:lstStyle>
          <a:p>
            <a:pPr>
              <a:defRPr/>
            </a:pPr>
            <a:fld id="{45122C76-9BBC-48B5-BA81-5FFC396CF561}" type="datetime1">
              <a:rPr lang="en-GB">
                <a:solidFill>
                  <a:srgbClr val="000000"/>
                </a:solidFill>
              </a:rPr>
              <a:pPr>
                <a:defRPr/>
              </a:pPr>
              <a:t>14/10/2009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5126" name="Picture 69" descr="ERA 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24750" y="5700713"/>
            <a:ext cx="1223963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0" descr="header_PPT_EURAB_en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50419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accent3"/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12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6725" y="6559550"/>
            <a:ext cx="6702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kern="120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59BF0A75-55CD-4ABD-B88F-D592BD066230}" type="slidenum">
              <a:rPr lang="en-GB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Tx/>
              <a:buChar char="•"/>
              <a:defRPr/>
            </a:pPr>
            <a:endParaRPr lang="en-GB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5"/>
            <a:ext cx="85899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1200">
              <a:solidFill>
                <a:prstClr val="black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93193" name="Group 9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8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2254250" y="66675"/>
            <a:ext cx="6734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0" y="6583363"/>
            <a:ext cx="223837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EGEE-III INFSO-RI-222667</a:t>
            </a:r>
            <a:endParaRPr lang="en-GB" sz="800" kern="1200">
              <a:solidFill>
                <a:prstClr val="black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3085" name="Picture 17" descr="egee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900">
          <a:solidFill>
            <a:srgbClr val="00338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rgbClr val="00338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6725" y="6559550"/>
            <a:ext cx="6702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kern="1200" smtClean="0">
                <a:solidFill>
                  <a:srgbClr val="2B519A"/>
                </a:solidFill>
                <a:ea typeface="+mn-ea"/>
                <a:cs typeface="+mn-cs"/>
              </a:rPr>
              <a:t>Bob Jones - October 2009</a:t>
            </a:r>
            <a:endParaRPr lang="en-GB" kern="1200">
              <a:solidFill>
                <a:srgbClr val="2B519A"/>
              </a:solidFill>
              <a:ea typeface="+mn-ea"/>
              <a:cs typeface="+mn-cs"/>
            </a:endParaRP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4680DCF8-6C8F-45CE-B6AA-948AB806CA89}" type="slidenum">
              <a:rPr lang="en-GB" kern="1200">
                <a:solidFill>
                  <a:srgbClr val="2B519A"/>
                </a:solidFill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kern="1200">
              <a:solidFill>
                <a:srgbClr val="2B519A"/>
              </a:solidFill>
              <a:ea typeface="+mn-ea"/>
              <a:cs typeface="+mn-cs"/>
            </a:endParaRP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Tx/>
              <a:buChar char="•"/>
              <a:defRPr/>
            </a:pPr>
            <a:endParaRPr lang="en-GB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5"/>
            <a:ext cx="85899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1200">
              <a:solidFill>
                <a:srgbClr val="2B519A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93193" name="Group 9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2254250" y="66675"/>
            <a:ext cx="6734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0" y="6583363"/>
            <a:ext cx="223837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200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EGEE-III INFSO-RI-222667</a:t>
            </a:r>
            <a:endParaRPr lang="en-GB" sz="800" kern="1200">
              <a:solidFill>
                <a:srgbClr val="2B519A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1037" name="Picture 17" descr="egee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pitchFamily="-107" charset="2"/>
        <a:buChar char="§"/>
        <a:defRPr sz="1900">
          <a:solidFill>
            <a:srgbClr val="00338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rgbClr val="00338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6725" y="6559550"/>
            <a:ext cx="6702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kern="1200" smtClean="0">
                <a:solidFill>
                  <a:srgbClr val="2B519A"/>
                </a:solidFill>
                <a:ea typeface="+mn-ea"/>
                <a:cs typeface="+mn-cs"/>
              </a:rPr>
              <a:t>Bob Jones - October 2009</a:t>
            </a:r>
            <a:endParaRPr lang="en-GB" kern="1200">
              <a:solidFill>
                <a:srgbClr val="2B519A"/>
              </a:solidFill>
              <a:ea typeface="+mn-ea"/>
              <a:cs typeface="+mn-cs"/>
            </a:endParaRP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80DCF8-6C8F-45CE-B6AA-948AB806CA89}" type="slidenum">
              <a:rPr lang="en-GB" kern="1200">
                <a:solidFill>
                  <a:srgbClr val="2B519A"/>
                </a:solidFill>
                <a:ea typeface="+mn-ea"/>
                <a:cs typeface="+mn-cs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kern="1200">
              <a:solidFill>
                <a:srgbClr val="2B519A"/>
              </a:solidFill>
              <a:ea typeface="+mn-ea"/>
              <a:cs typeface="+mn-cs"/>
            </a:endParaRP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Tx/>
              <a:buChar char="•"/>
              <a:defRPr/>
            </a:pPr>
            <a:endParaRPr lang="en-GB" sz="2400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5"/>
            <a:ext cx="85899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kern="1200">
              <a:solidFill>
                <a:srgbClr val="2B519A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93193" name="Group 9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2254250" y="66675"/>
            <a:ext cx="6734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0" y="6583363"/>
            <a:ext cx="223837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200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EGEE-III INFSO-RI-222667</a:t>
            </a:r>
            <a:endParaRPr lang="en-GB" sz="800" kern="1200">
              <a:solidFill>
                <a:srgbClr val="2B519A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1037" name="Picture 17" descr="egee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pitchFamily="-107" charset="2"/>
        <a:buChar char="§"/>
        <a:defRPr sz="1900">
          <a:solidFill>
            <a:srgbClr val="00338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rgbClr val="00338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Tx/>
              <a:buChar char="•"/>
              <a:defRPr/>
            </a:pPr>
            <a:endParaRPr lang="en-US" kern="1200">
              <a:solidFill>
                <a:srgbClr val="325FA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6725" y="6559550"/>
            <a:ext cx="6702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1">
                <a:solidFill>
                  <a:schemeClr val="tx1"/>
                </a:solidFill>
                <a:cs typeface="+mn-cs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r>
              <a:rPr lang="en-GB" kern="1200" smtClean="0">
                <a:solidFill>
                  <a:srgbClr val="2B519A"/>
                </a:solidFill>
                <a:latin typeface="Arial" charset="0"/>
                <a:ea typeface="+mn-ea"/>
              </a:rPr>
              <a:t>Bob Jones - October 2009</a:t>
            </a:r>
            <a:endParaRPr lang="en-GB" kern="1200">
              <a:solidFill>
                <a:srgbClr val="2B519A"/>
              </a:solidFill>
              <a:latin typeface="Arial" charset="0"/>
              <a:ea typeface="+mn-ea"/>
            </a:endParaRPr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1">
                <a:solidFill>
                  <a:schemeClr val="tx1"/>
                </a:solidFill>
                <a:cs typeface="+mn-cs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fld id="{314FD63A-C8B0-422E-96B7-5CB42E4AA8D7}" type="slidenum">
              <a:rPr lang="en-GB" kern="1200">
                <a:solidFill>
                  <a:srgbClr val="2B519A"/>
                </a:solidFill>
                <a:latin typeface="Arial" charset="0"/>
                <a:ea typeface="+mn-ea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GB" kern="1200">
              <a:solidFill>
                <a:srgbClr val="2B519A"/>
              </a:solidFill>
              <a:latin typeface="Arial" charset="0"/>
              <a:ea typeface="+mn-ea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Tx/>
              <a:buChar char="•"/>
              <a:defRPr/>
            </a:pPr>
            <a:endParaRPr lang="fr-FR" kern="1200">
              <a:solidFill>
                <a:srgbClr val="2B519A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1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5"/>
            <a:ext cx="85899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648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kern="1200">
              <a:solidFill>
                <a:srgbClr val="2B519A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22649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Tx/>
              <a:buChar char="•"/>
              <a:defRPr/>
            </a:pPr>
            <a:endParaRPr lang="en-US" kern="1200">
              <a:solidFill>
                <a:srgbClr val="325FAF"/>
              </a:solidFill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22651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254250" y="66675"/>
            <a:ext cx="6734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2658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200" kern="1200">
                <a:solidFill>
                  <a:srgbClr val="2B519A"/>
                </a:solidFill>
                <a:latin typeface="Arial" charset="0"/>
                <a:ea typeface="+mn-ea"/>
                <a:cs typeface="Arial" charset="0"/>
              </a:rPr>
              <a:t>EGEE-III INFSO-RI-222667</a:t>
            </a:r>
            <a:r>
              <a:rPr lang="en-GB" kern="1200">
                <a:solidFill>
                  <a:srgbClr val="2B519A"/>
                </a:solidFill>
                <a:latin typeface="Verdana" pitchFamily="34" charset="0"/>
                <a:ea typeface="+mn-ea"/>
                <a:cs typeface="Arial" charset="0"/>
              </a:rPr>
              <a:t> </a:t>
            </a:r>
          </a:p>
        </p:txBody>
      </p:sp>
      <p:pic>
        <p:nvPicPr>
          <p:cNvPr id="1037" name="Picture 136" descr="egee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900">
          <a:solidFill>
            <a:srgbClr val="00338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rgbClr val="00338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6725" y="6559550"/>
            <a:ext cx="6702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1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 eaLnBrk="1" hangingPunct="1">
              <a:defRPr/>
            </a:pPr>
            <a:r>
              <a:rPr lang="en-GB" smtClean="0">
                <a:solidFill>
                  <a:srgbClr val="2B519A"/>
                </a:solidFill>
              </a:rPr>
              <a:t>Bob Jones - October 2009</a:t>
            </a:r>
            <a:endParaRPr lang="en-GB">
              <a:solidFill>
                <a:srgbClr val="2B519A"/>
              </a:solidFill>
            </a:endParaRPr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1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 eaLnBrk="1" hangingPunct="1">
              <a:defRPr/>
            </a:pPr>
            <a:fld id="{66E1A50D-7CF5-4FD7-8680-E3C5E2E2BD14}" type="slidenum">
              <a:rPr lang="en-GB">
                <a:solidFill>
                  <a:srgbClr val="2B519A"/>
                </a:solidFill>
              </a:rPr>
              <a:pPr eaLnBrk="1" hangingPunct="1">
                <a:defRPr/>
              </a:pPr>
              <a:t>‹#›</a:t>
            </a:fld>
            <a:endParaRPr lang="en-GB">
              <a:solidFill>
                <a:srgbClr val="2B519A"/>
              </a:solidFill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fr-FR" sz="1800">
              <a:solidFill>
                <a:srgbClr val="2B519A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030" name="Rectangle 1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5"/>
            <a:ext cx="85899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648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FR" sz="1800">
              <a:solidFill>
                <a:srgbClr val="2B51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2649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Arial" pitchFamily="34" charset="0"/>
            </a:endParaRPr>
          </a:p>
        </p:txBody>
      </p:sp>
      <p:graphicFrame>
        <p:nvGraphicFramePr>
          <p:cNvPr id="22651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254250" y="66675"/>
            <a:ext cx="6734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2658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  <a:cs typeface="Arial" pitchFamily="34" charset="0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37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pitchFamily="34" charset="0"/>
        <a:buChar char="–"/>
        <a:defRPr sz="2100">
          <a:solidFill>
            <a:srgbClr val="00338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900">
          <a:solidFill>
            <a:srgbClr val="00338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rgbClr val="00338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6725" y="6559550"/>
            <a:ext cx="6702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eaLnBrk="1" hangingPunct="1"/>
            <a:r>
              <a:rPr lang="en-US" smtClean="0">
                <a:solidFill>
                  <a:srgbClr val="2B519A"/>
                </a:solidFill>
                <a:latin typeface="Arial" charset="0"/>
              </a:rPr>
              <a:t>Bob Jones - October 2009</a:t>
            </a:r>
            <a:endParaRPr lang="en-GB">
              <a:solidFill>
                <a:srgbClr val="2B519A"/>
              </a:solidFill>
              <a:latin typeface="Arial" charset="0"/>
            </a:endParaRPr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eaLnBrk="1" hangingPunct="1"/>
            <a:fld id="{B15D6914-23CD-454E-8392-6FF1DBFCC0CA}" type="slidenum">
              <a:rPr lang="en-GB">
                <a:solidFill>
                  <a:srgbClr val="2B519A"/>
                </a:solidFill>
                <a:latin typeface="Arial" charset="0"/>
              </a:rPr>
              <a:pPr eaLnBrk="1" hangingPunct="1"/>
              <a:t>‹#›</a:t>
            </a:fld>
            <a:endParaRPr lang="en-GB">
              <a:solidFill>
                <a:srgbClr val="2B519A"/>
              </a:solidFill>
              <a:latin typeface="Arial" charset="0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</a:pPr>
            <a:endParaRPr lang="fr-FR" sz="1800">
              <a:solidFill>
                <a:srgbClr val="2B519A"/>
              </a:solidFill>
              <a:latin typeface="Arial" charset="0"/>
            </a:endParaRPr>
          </a:p>
        </p:txBody>
      </p:sp>
      <p:sp>
        <p:nvSpPr>
          <p:cNvPr id="22638" name="Rectangle 1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5"/>
            <a:ext cx="85899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648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 sz="1800">
              <a:solidFill>
                <a:srgbClr val="2B519A"/>
              </a:solidFill>
              <a:latin typeface="Verdana" pitchFamily="34" charset="0"/>
            </a:endParaRPr>
          </a:p>
        </p:txBody>
      </p:sp>
      <p:sp>
        <p:nvSpPr>
          <p:cNvPr id="22649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graphicFrame>
        <p:nvGraphicFramePr>
          <p:cNvPr id="22651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4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254250" y="66675"/>
            <a:ext cx="6734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2658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FFCC66"/>
              </a:buClr>
            </a:pPr>
            <a:r>
              <a:rPr lang="en-GB" sz="1200">
                <a:solidFill>
                  <a:srgbClr val="2B519A"/>
                </a:solidFill>
                <a:latin typeface="Arial" charset="0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22664" name="Picture 136" descr="ege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hf hdr="0" dt="0"/>
  <p:txStyles>
    <p:titleStyle>
      <a:lvl1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900">
          <a:solidFill>
            <a:srgbClr val="00338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rgbClr val="00338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6725" y="6559550"/>
            <a:ext cx="6702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eaLnBrk="1" hangingPunct="1"/>
            <a:r>
              <a:rPr lang="en-US" smtClean="0">
                <a:solidFill>
                  <a:srgbClr val="2B519A"/>
                </a:solidFill>
                <a:latin typeface="Arial" charset="0"/>
              </a:rPr>
              <a:t>Bob Jones - October 2009</a:t>
            </a:r>
            <a:endParaRPr lang="en-GB">
              <a:solidFill>
                <a:srgbClr val="2B519A"/>
              </a:solidFill>
              <a:latin typeface="Arial" charset="0"/>
            </a:endParaRPr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eaLnBrk="1" hangingPunct="1"/>
            <a:fld id="{B15D6914-23CD-454E-8392-6FF1DBFCC0CA}" type="slidenum">
              <a:rPr lang="en-GB">
                <a:solidFill>
                  <a:srgbClr val="2B519A"/>
                </a:solidFill>
                <a:latin typeface="Arial" charset="0"/>
              </a:rPr>
              <a:pPr eaLnBrk="1" hangingPunct="1"/>
              <a:t>‹#›</a:t>
            </a:fld>
            <a:endParaRPr lang="en-GB">
              <a:solidFill>
                <a:srgbClr val="2B519A"/>
              </a:solidFill>
              <a:latin typeface="Arial" charset="0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</a:pPr>
            <a:endParaRPr lang="fr-FR" sz="1800">
              <a:solidFill>
                <a:srgbClr val="2B519A"/>
              </a:solidFill>
              <a:latin typeface="Arial" charset="0"/>
            </a:endParaRPr>
          </a:p>
        </p:txBody>
      </p:sp>
      <p:sp>
        <p:nvSpPr>
          <p:cNvPr id="22638" name="Rectangle 1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5"/>
            <a:ext cx="85899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648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 sz="1800">
              <a:solidFill>
                <a:srgbClr val="2B519A"/>
              </a:solidFill>
              <a:latin typeface="Verdana" pitchFamily="34" charset="0"/>
            </a:endParaRPr>
          </a:p>
        </p:txBody>
      </p:sp>
      <p:sp>
        <p:nvSpPr>
          <p:cNvPr id="22649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</a:pPr>
            <a:endParaRPr lang="en-US" sz="1800">
              <a:solidFill>
                <a:srgbClr val="325FAF"/>
              </a:solidFill>
              <a:latin typeface="Arial" charset="0"/>
            </a:endParaRPr>
          </a:p>
        </p:txBody>
      </p:sp>
      <p:graphicFrame>
        <p:nvGraphicFramePr>
          <p:cNvPr id="22651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4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254250" y="66675"/>
            <a:ext cx="6734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2658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FFCC66"/>
              </a:buClr>
            </a:pPr>
            <a:r>
              <a:rPr lang="en-GB" sz="1200">
                <a:solidFill>
                  <a:srgbClr val="2B519A"/>
                </a:solidFill>
                <a:latin typeface="Arial" charset="0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22664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900">
          <a:solidFill>
            <a:srgbClr val="00338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rgbClr val="00338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00125"/>
            <a:ext cx="82296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r-FR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57375"/>
            <a:ext cx="82296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00813"/>
            <a:ext cx="21336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00813"/>
            <a:ext cx="28956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Bob Jones - October 2009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00813"/>
            <a:ext cx="2133600" cy="2857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eaLnBrk="1" hangingPunct="1">
              <a:defRPr/>
            </a:pPr>
            <a:fld id="{4A51798A-3098-4813-AB1D-14F7333CAE4F}" type="slidenum">
              <a:rPr lang="fr-FR"/>
              <a:pPr eaLnBrk="1" hangingPunct="1">
                <a:defRPr/>
              </a:pPr>
              <a:t>‹#›</a:t>
            </a:fld>
            <a:endParaRPr lang="fr-FR"/>
          </a:p>
        </p:txBody>
      </p:sp>
      <p:pic>
        <p:nvPicPr>
          <p:cNvPr id="7175" name="Picture 7" descr="banner-bleu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37609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37609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37609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37609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37609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37609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c.fi/english/pages/neeri09/programme/index_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gee-uf5.eu-egee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0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://egee09.eu-egee.org/" TargetMode="External"/><Relationship Id="rId9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gif"/><Relationship Id="rId3" Type="http://schemas.openxmlformats.org/officeDocument/2006/relationships/image" Target="../media/image26.png"/><Relationship Id="rId21" Type="http://schemas.openxmlformats.org/officeDocument/2006/relationships/image" Target="../media/image44.jpeg"/><Relationship Id="rId7" Type="http://schemas.openxmlformats.org/officeDocument/2006/relationships/image" Target="../media/image30.emf"/><Relationship Id="rId12" Type="http://schemas.openxmlformats.org/officeDocument/2006/relationships/image" Target="../media/image35.jpeg"/><Relationship Id="rId17" Type="http://schemas.openxmlformats.org/officeDocument/2006/relationships/image" Target="../media/image40.jpeg"/><Relationship Id="rId25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52.emf"/><Relationship Id="rId1" Type="http://schemas.openxmlformats.org/officeDocument/2006/relationships/slideLayout" Target="../slideLayouts/slideLayout120.xml"/><Relationship Id="rId6" Type="http://schemas.openxmlformats.org/officeDocument/2006/relationships/image" Target="../media/image29.emf"/><Relationship Id="rId11" Type="http://schemas.openxmlformats.org/officeDocument/2006/relationships/image" Target="../media/image34.gif"/><Relationship Id="rId24" Type="http://schemas.openxmlformats.org/officeDocument/2006/relationships/image" Target="../media/image47.jpe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jpeg"/><Relationship Id="rId28" Type="http://schemas.openxmlformats.org/officeDocument/2006/relationships/image" Target="../media/image51.jpeg"/><Relationship Id="rId10" Type="http://schemas.openxmlformats.org/officeDocument/2006/relationships/image" Target="../media/image33.emf"/><Relationship Id="rId19" Type="http://schemas.openxmlformats.org/officeDocument/2006/relationships/image" Target="../media/image42.png"/><Relationship Id="rId31" Type="http://schemas.openxmlformats.org/officeDocument/2006/relationships/image" Target="../media/image54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jpeg"/><Relationship Id="rId22" Type="http://schemas.openxmlformats.org/officeDocument/2006/relationships/image" Target="../media/image45.png"/><Relationship Id="rId27" Type="http://schemas.openxmlformats.org/officeDocument/2006/relationships/image" Target="../media/image50.jpeg"/><Relationship Id="rId30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hyperlink" Target="http://www.elixir-europe.org/page.php?page=home" TargetMode="External"/><Relationship Id="rId18" Type="http://schemas.openxmlformats.org/officeDocument/2006/relationships/image" Target="../media/image65.gif"/><Relationship Id="rId3" Type="http://schemas.openxmlformats.org/officeDocument/2006/relationships/image" Target="../media/image20.jpeg"/><Relationship Id="rId7" Type="http://schemas.openxmlformats.org/officeDocument/2006/relationships/image" Target="../media/image57.png"/><Relationship Id="rId12" Type="http://schemas.openxmlformats.org/officeDocument/2006/relationships/image" Target="../media/image61.png"/><Relationship Id="rId17" Type="http://schemas.openxmlformats.org/officeDocument/2006/relationships/image" Target="../media/image64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56.jpeg"/><Relationship Id="rId11" Type="http://schemas.openxmlformats.org/officeDocument/2006/relationships/hyperlink" Target="http://www.lifewatch.eu/" TargetMode="External"/><Relationship Id="rId5" Type="http://schemas.openxmlformats.org/officeDocument/2006/relationships/hyperlink" Target="http://www.clarin.eu/" TargetMode="External"/><Relationship Id="rId15" Type="http://schemas.openxmlformats.org/officeDocument/2006/relationships/hyperlink" Target="http://www.xfel.eu/en/" TargetMode="External"/><Relationship Id="rId10" Type="http://schemas.openxmlformats.org/officeDocument/2006/relationships/image" Target="../media/image60.png"/><Relationship Id="rId4" Type="http://schemas.openxmlformats.org/officeDocument/2006/relationships/image" Target="../media/image55.jpeg"/><Relationship Id="rId9" Type="http://schemas.openxmlformats.org/officeDocument/2006/relationships/image" Target="../media/image59.png"/><Relationship Id="rId14" Type="http://schemas.openxmlformats.org/officeDocument/2006/relationships/image" Target="../media/image6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28794" y="1428736"/>
            <a:ext cx="6772276" cy="1285884"/>
          </a:xfrm>
        </p:spPr>
        <p:txBody>
          <a:bodyPr>
            <a:normAutofit fontScale="90000"/>
          </a:bodyPr>
          <a:lstStyle/>
          <a:p>
            <a:r>
              <a:rPr lang="fr-FR" sz="4000" dirty="0" smtClean="0"/>
              <a:t>EGI et les infrastructures de recherches ESFRI</a:t>
            </a:r>
            <a:endParaRPr lang="en-US" sz="4400" dirty="0"/>
          </a:p>
        </p:txBody>
      </p:sp>
      <p:pic>
        <p:nvPicPr>
          <p:cNvPr id="5" name="Picture 3" descr="Logo CERN width=144,      height=14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4810" y="569595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5008" y="2714620"/>
            <a:ext cx="260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 smtClean="0">
                <a:latin typeface="+mn-lt"/>
              </a:rPr>
              <a:t>Bob Jones (CERN)</a:t>
            </a:r>
          </a:p>
          <a:p>
            <a:pPr algn="l"/>
            <a:r>
              <a:rPr lang="en-US" sz="1800" b="1" dirty="0" smtClean="0">
                <a:latin typeface="+mn-lt"/>
              </a:rPr>
              <a:t>EGEE project Director</a:t>
            </a:r>
            <a:endParaRPr lang="en-GB" sz="1800" b="1" dirty="0">
              <a:latin typeface="+mn-lt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 smtClean="0"/>
              <a:t>e-Infrastructures for e-Science: 7th </a:t>
            </a:r>
            <a:r>
              <a:rPr lang="en-US" sz="1800" dirty="0" err="1" smtClean="0"/>
              <a:t>Concertation</a:t>
            </a:r>
            <a:r>
              <a:rPr lang="en-US" sz="1800" dirty="0" smtClean="0"/>
              <a:t> Meeting </a:t>
            </a:r>
          </a:p>
          <a:p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642938"/>
          </a:xfrm>
        </p:spPr>
        <p:txBody>
          <a:bodyPr/>
          <a:lstStyle/>
          <a:p>
            <a:r>
              <a:rPr lang="en-GB" dirty="0" smtClean="0"/>
              <a:t>Grids, clouds, supercomputers, etc.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Ian Bird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FF4DE-35E8-46D8-B356-A802AA977617}" type="slidenum">
              <a:rPr lang="en-GB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14282" y="1428736"/>
            <a:ext cx="4357718" cy="2357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 hangingPunct="1"/>
            <a:r>
              <a:rPr lang="en-GB" sz="2000" b="1" u="sng" dirty="0" smtClean="0">
                <a:solidFill>
                  <a:prstClr val="white"/>
                </a:solidFill>
              </a:rPr>
              <a:t>Grids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white"/>
                </a:solidFill>
              </a:rPr>
              <a:t> Collaborative environment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white"/>
                </a:solidFill>
              </a:rPr>
              <a:t> Distributed resources (political/sociological)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white"/>
                </a:solidFill>
              </a:rPr>
              <a:t> Commodity hardware (also supercomputers)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white"/>
                </a:solidFill>
              </a:rPr>
              <a:t> (HEP) data management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white"/>
                </a:solidFill>
              </a:rPr>
              <a:t> Complex interfaces (bug not feature)</a:t>
            </a: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1428736"/>
            <a:ext cx="4357718" cy="2357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 hangingPunct="1"/>
            <a:r>
              <a:rPr lang="en-GB" sz="2000" b="1" u="sng" dirty="0" smtClean="0">
                <a:solidFill>
                  <a:prstClr val="white"/>
                </a:solidFill>
              </a:rPr>
              <a:t>Supercomputers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white"/>
                </a:solidFill>
              </a:rPr>
              <a:t> Expensive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white"/>
                </a:solidFill>
              </a:rPr>
              <a:t> Low latency interconnects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white"/>
                </a:solidFill>
              </a:rPr>
              <a:t> Applications peer reviewed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white"/>
                </a:solidFill>
              </a:rPr>
              <a:t> Parallel/coupled applications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white"/>
                </a:solidFill>
              </a:rPr>
              <a:t> Traditional interfaces (login)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white"/>
                </a:solidFill>
              </a:rPr>
              <a:t> Also SC grids (DEISA, </a:t>
            </a:r>
            <a:r>
              <a:rPr lang="en-GB" sz="1800" dirty="0" err="1" smtClean="0">
                <a:solidFill>
                  <a:prstClr val="white"/>
                </a:solidFill>
              </a:rPr>
              <a:t>Teragrid</a:t>
            </a:r>
            <a:r>
              <a:rPr lang="en-GB" sz="1800" dirty="0" smtClean="0">
                <a:solidFill>
                  <a:prstClr val="white"/>
                </a:solidFill>
              </a:rPr>
              <a:t>)</a:t>
            </a: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4071942"/>
            <a:ext cx="4357718" cy="2357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 hangingPunct="1"/>
            <a:r>
              <a:rPr lang="en-GB" sz="2000" b="1" u="sng" dirty="0" smtClean="0">
                <a:solidFill>
                  <a:prstClr val="white"/>
                </a:solidFill>
              </a:rPr>
              <a:t>Clouds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white"/>
                </a:solidFill>
              </a:rPr>
              <a:t> Proprietary (implementation)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white"/>
                </a:solidFill>
              </a:rPr>
              <a:t> Economies of scale in management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white"/>
                </a:solidFill>
              </a:rPr>
              <a:t> Commodity hardware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white"/>
                </a:solidFill>
              </a:rPr>
              <a:t> Virtualisation for service provision and encapsulating application environment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white"/>
                </a:solidFill>
              </a:rPr>
              <a:t> Details of physical resources hidden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white"/>
                </a:solidFill>
              </a:rPr>
              <a:t> Simple interfaces (too simple?)</a:t>
            </a: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4071942"/>
            <a:ext cx="4357718" cy="2357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 hangingPunct="1"/>
            <a:r>
              <a:rPr lang="en-GB" sz="2000" b="1" u="sng" dirty="0" smtClean="0">
                <a:solidFill>
                  <a:prstClr val="white"/>
                </a:solidFill>
              </a:rPr>
              <a:t>Volunteer computing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white"/>
                </a:solidFill>
              </a:rPr>
              <a:t> Simple mechanism to access millions CPUs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white"/>
                </a:solidFill>
              </a:rPr>
              <a:t> Difficult if (much) data involved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white"/>
                </a:solidFill>
              </a:rPr>
              <a:t> Control of environment  </a:t>
            </a:r>
            <a:r>
              <a:rPr lang="en-GB" sz="1800" dirty="0" smtClean="0">
                <a:solidFill>
                  <a:prstClr val="white"/>
                </a:solidFill>
                <a:sym typeface="Wingdings" pitchFamily="2" charset="2"/>
              </a:rPr>
              <a:t> check 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white"/>
                </a:solidFill>
                <a:sym typeface="Wingdings" pitchFamily="2" charset="2"/>
              </a:rPr>
              <a:t> Community building – people involved in Science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white"/>
                </a:solidFill>
                <a:sym typeface="Wingdings" pitchFamily="2" charset="2"/>
              </a:rPr>
              <a:t> Potential for huge amounts of real work</a:t>
            </a: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3" name="Quad Arrow 12"/>
          <p:cNvSpPr/>
          <p:nvPr/>
        </p:nvSpPr>
        <p:spPr>
          <a:xfrm>
            <a:off x="3571868" y="3000372"/>
            <a:ext cx="1714512" cy="1643074"/>
          </a:xfrm>
          <a:prstGeom prst="quad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endParaRPr lang="en-GB" sz="180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9728" y="1387344"/>
            <a:ext cx="3968468" cy="482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928926" y="3286124"/>
            <a:ext cx="3157275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eaLnBrk="1" hangingPunct="1"/>
            <a:r>
              <a:rPr lang="en-GB" sz="1800" dirty="0" smtClean="0">
                <a:solidFill>
                  <a:prstClr val="black"/>
                </a:solidFill>
              </a:rPr>
              <a:t>Many different problems:</a:t>
            </a:r>
          </a:p>
          <a:p>
            <a:pPr eaLnBrk="1" hangingPunct="1"/>
            <a:r>
              <a:rPr lang="en-GB" sz="1800" dirty="0" smtClean="0">
                <a:solidFill>
                  <a:prstClr val="black"/>
                </a:solidFill>
              </a:rPr>
              <a:t>Amenable to different solutions</a:t>
            </a:r>
          </a:p>
          <a:p>
            <a:pPr eaLnBrk="1" hangingPunct="1"/>
            <a:endParaRPr lang="en-GB" sz="1800" dirty="0" smtClean="0">
              <a:solidFill>
                <a:prstClr val="black"/>
              </a:solidFill>
            </a:endParaRPr>
          </a:p>
          <a:p>
            <a:pPr eaLnBrk="1" hangingPunct="1"/>
            <a:r>
              <a:rPr lang="en-GB" sz="1800" dirty="0" smtClean="0">
                <a:solidFill>
                  <a:prstClr val="black"/>
                </a:solidFill>
              </a:rPr>
              <a:t>No right answer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662" y="5715016"/>
            <a:ext cx="6951150" cy="61555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Consider ALL as a combined </a:t>
            </a:r>
            <a:r>
              <a:rPr lang="en-US" sz="1800" i="1" dirty="0" smtClean="0">
                <a:latin typeface="+mn-lt"/>
              </a:rPr>
              <a:t>e-Infrastructure ecosystem</a:t>
            </a:r>
          </a:p>
          <a:p>
            <a:pPr lvl="1"/>
            <a:r>
              <a:rPr lang="en-US" sz="1600" dirty="0" smtClean="0">
                <a:latin typeface="+mn-lt"/>
              </a:rPr>
              <a:t>Aim for interoperability and combine the resources into a consistent whole</a:t>
            </a:r>
            <a:endParaRPr lang="en-US" sz="18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E-Infrastructure Forum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Forum for the discussion of principles and practices to create synergies for distributed Infrastructures</a:t>
            </a:r>
          </a:p>
          <a:p>
            <a:r>
              <a:rPr lang="en-GB" sz="2000" dirty="0" smtClean="0"/>
              <a:t>Goal: </a:t>
            </a:r>
            <a:r>
              <a:rPr lang="en-GB" sz="2000" b="0" dirty="0" smtClean="0"/>
              <a:t>seamless interoperation of leading e-Infrastructures serving the European Research Area</a:t>
            </a:r>
          </a:p>
          <a:p>
            <a:r>
              <a:rPr lang="en-US" sz="2000" dirty="0" smtClean="0"/>
              <a:t>Focus: </a:t>
            </a:r>
            <a:r>
              <a:rPr lang="en-GB" sz="2000" b="0" dirty="0" smtClean="0"/>
              <a:t>needs of the user communities that require services which can only be achieved by collaborating Infrastructures</a:t>
            </a:r>
          </a:p>
          <a:p>
            <a:r>
              <a:rPr lang="en-US" sz="2000" dirty="0" smtClean="0"/>
              <a:t>Initial membership:</a:t>
            </a:r>
          </a:p>
          <a:p>
            <a:pPr lvl="1"/>
            <a:r>
              <a:rPr lang="en-GB" sz="2000" dirty="0" smtClean="0"/>
              <a:t>EGEE &amp; EGI</a:t>
            </a:r>
          </a:p>
          <a:p>
            <a:pPr lvl="1"/>
            <a:r>
              <a:rPr lang="en-GB" sz="2000" dirty="0" smtClean="0"/>
              <a:t>DEISA &amp; PRACE</a:t>
            </a:r>
          </a:p>
          <a:p>
            <a:pPr lvl="1"/>
            <a:r>
              <a:rPr lang="en-GB" sz="2000" dirty="0" err="1" smtClean="0"/>
              <a:t>Terena</a:t>
            </a:r>
            <a:r>
              <a:rPr lang="en-GB" sz="2000" dirty="0" smtClean="0"/>
              <a:t> &amp; GEANT</a:t>
            </a:r>
          </a:p>
          <a:p>
            <a:pPr lvl="1"/>
            <a:endParaRPr lang="en-US" sz="2000" dirty="0" smtClean="0"/>
          </a:p>
          <a:p>
            <a:r>
              <a:rPr lang="en-GB" sz="2300" dirty="0" smtClean="0"/>
              <a:t>Offers </a:t>
            </a:r>
            <a:r>
              <a:rPr lang="en-GB" sz="2300" b="0" dirty="0" smtClean="0"/>
              <a:t>a way of interacting as a whole with user communities of a multi-national nature that are interested in making use of the Infrastructures</a:t>
            </a:r>
            <a:endParaRPr lang="en-GB" sz="23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3EECC8B-1862-42D1-A66C-D43E40F9587D}" type="slidenum">
              <a:rPr lang="en-GB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next steps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clear contact points between the ESFRI projects and e-Infrastructures</a:t>
            </a:r>
          </a:p>
          <a:p>
            <a:pPr lvl="1"/>
            <a:r>
              <a:rPr lang="en-US" dirty="0" smtClean="0"/>
              <a:t>E-Infrastructure projects have been talking to </a:t>
            </a:r>
            <a:r>
              <a:rPr lang="en-US" i="1" dirty="0" smtClean="0"/>
              <a:t>individuals (users or partners)</a:t>
            </a:r>
          </a:p>
          <a:p>
            <a:pPr lvl="2"/>
            <a:r>
              <a:rPr lang="en-US" i="1" dirty="0" smtClean="0"/>
              <a:t>Can we make contacts more official and identify contact points in specific areas:</a:t>
            </a:r>
          </a:p>
          <a:p>
            <a:pPr lvl="3"/>
            <a:r>
              <a:rPr lang="en-US" dirty="0" smtClean="0"/>
              <a:t>Security</a:t>
            </a:r>
          </a:p>
          <a:p>
            <a:pPr lvl="3"/>
            <a:r>
              <a:rPr lang="en-US" i="1" dirty="0" smtClean="0"/>
              <a:t>Data management</a:t>
            </a:r>
          </a:p>
          <a:p>
            <a:pPr lvl="3"/>
            <a:r>
              <a:rPr lang="en-US" dirty="0" smtClean="0"/>
              <a:t>Network</a:t>
            </a:r>
          </a:p>
          <a:p>
            <a:pPr lvl="3"/>
            <a:r>
              <a:rPr lang="en-US" dirty="0" smtClean="0"/>
              <a:t>Etc.</a:t>
            </a:r>
          </a:p>
          <a:p>
            <a:pPr lvl="1"/>
            <a:r>
              <a:rPr lang="en-US" dirty="0" smtClean="0"/>
              <a:t>These will be useful for establishing links between different ESFRI projects, between ESFRI projects and e-Infrastructures etc.</a:t>
            </a:r>
          </a:p>
          <a:p>
            <a:pPr lvl="1"/>
            <a:endParaRPr lang="en-US" dirty="0" smtClean="0"/>
          </a:p>
          <a:p>
            <a:pPr lvl="3"/>
            <a:endParaRPr lang="en-US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3EECC8B-1862-42D1-A66C-D43E40F9587D}" type="slidenum">
              <a:rPr lang="en-GB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next steps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75" y="974725"/>
            <a:ext cx="8589963" cy="954077"/>
          </a:xfrm>
        </p:spPr>
        <p:txBody>
          <a:bodyPr/>
          <a:lstStyle/>
          <a:p>
            <a:r>
              <a:rPr lang="en-US" dirty="0" smtClean="0"/>
              <a:t>Use these contacts to build matrix for technical requirements &amp; </a:t>
            </a:r>
            <a:r>
              <a:rPr lang="en-US" dirty="0" err="1" smtClean="0"/>
              <a:t>organisational</a:t>
            </a:r>
            <a:r>
              <a:rPr lang="en-US" dirty="0" smtClean="0"/>
              <a:t> aspects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3"/>
            <a:endParaRPr lang="en-US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EGEE09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3EECC8B-1862-42D1-A66C-D43E40F9587D}" type="slidenum">
              <a:rPr lang="en-GB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93690" y="1762297"/>
          <a:ext cx="8642348" cy="4797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038"/>
                <a:gridCol w="785818"/>
                <a:gridCol w="857256"/>
                <a:gridCol w="928694"/>
                <a:gridCol w="714380"/>
                <a:gridCol w="1071570"/>
                <a:gridCol w="785818"/>
                <a:gridCol w="642942"/>
                <a:gridCol w="642942"/>
                <a:gridCol w="571504"/>
                <a:gridCol w="506386"/>
              </a:tblGrid>
              <a:tr h="76357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requirement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CLARIN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DARIAH/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CESSDA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EISCAT3D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EPOS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LIFEWATCH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ELIXIR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XFEL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CTA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FAIR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SKA</a:t>
                      </a:r>
                      <a:endParaRPr lang="en-GB" sz="1200" dirty="0"/>
                    </a:p>
                  </a:txBody>
                  <a:tcPr/>
                </a:tc>
              </a:tr>
              <a:tr h="6722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Single</a:t>
                      </a:r>
                    </a:p>
                    <a:p>
                      <a:r>
                        <a:rPr lang="en-US" sz="1200" dirty="0" smtClean="0"/>
                        <a:t>sign-on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6722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Persistent</a:t>
                      </a:r>
                      <a:r>
                        <a:rPr lang="en-US" sz="1200" baseline="0" dirty="0" smtClean="0"/>
                        <a:t> storage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</a:tr>
              <a:tr h="6722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Global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Scope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</a:tr>
              <a:tr h="6722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Workflows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</a:tr>
              <a:tr h="6722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Virtual</a:t>
                      </a:r>
                      <a:r>
                        <a:rPr lang="en-US" sz="1200" baseline="0" dirty="0" smtClean="0"/>
                        <a:t/>
                      </a:r>
                      <a:br>
                        <a:rPr lang="en-US" sz="1200" baseline="0" dirty="0" smtClean="0"/>
                      </a:br>
                      <a:r>
                        <a:rPr lang="en-US" sz="1200" dirty="0" err="1" smtClean="0"/>
                        <a:t>Organisations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6722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Standards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Multiply 7"/>
          <p:cNvSpPr/>
          <p:nvPr/>
        </p:nvSpPr>
        <p:spPr>
          <a:xfrm>
            <a:off x="1571604" y="2714620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2428860" y="2714620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4143372" y="2714620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5000628" y="2688425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5929322" y="2688425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6715140" y="2688425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7358082" y="2688425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1571604" y="3357562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2428860" y="3357562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3286116" y="3357562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4143372" y="3357562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5000628" y="3357562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5929322" y="3357562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6715140" y="3357562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7358082" y="3357562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8521700" y="3357562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4" name="Multiply 23"/>
          <p:cNvSpPr/>
          <p:nvPr/>
        </p:nvSpPr>
        <p:spPr>
          <a:xfrm>
            <a:off x="2428860" y="4000504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5" name="Multiply 24"/>
          <p:cNvSpPr/>
          <p:nvPr/>
        </p:nvSpPr>
        <p:spPr>
          <a:xfrm>
            <a:off x="4143372" y="4000504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6" name="Multiply 25"/>
          <p:cNvSpPr/>
          <p:nvPr/>
        </p:nvSpPr>
        <p:spPr>
          <a:xfrm>
            <a:off x="8521700" y="4000504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7358082" y="4000504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8" name="Multiply 27"/>
          <p:cNvSpPr/>
          <p:nvPr/>
        </p:nvSpPr>
        <p:spPr>
          <a:xfrm>
            <a:off x="7929586" y="4000504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9" name="Multiply 28"/>
          <p:cNvSpPr/>
          <p:nvPr/>
        </p:nvSpPr>
        <p:spPr>
          <a:xfrm>
            <a:off x="1571604" y="4643446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0" name="Multiply 29"/>
          <p:cNvSpPr/>
          <p:nvPr/>
        </p:nvSpPr>
        <p:spPr>
          <a:xfrm>
            <a:off x="5000628" y="4643446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1" name="Multiply 30"/>
          <p:cNvSpPr/>
          <p:nvPr/>
        </p:nvSpPr>
        <p:spPr>
          <a:xfrm>
            <a:off x="5929322" y="4643446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2" name="Multiply 31"/>
          <p:cNvSpPr/>
          <p:nvPr/>
        </p:nvSpPr>
        <p:spPr>
          <a:xfrm>
            <a:off x="7358082" y="4643446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3" name="Multiply 32"/>
          <p:cNvSpPr/>
          <p:nvPr/>
        </p:nvSpPr>
        <p:spPr>
          <a:xfrm>
            <a:off x="8521700" y="4643446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4" name="Multiply 33"/>
          <p:cNvSpPr/>
          <p:nvPr/>
        </p:nvSpPr>
        <p:spPr>
          <a:xfrm>
            <a:off x="1571604" y="5357826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5" name="Multiply 34"/>
          <p:cNvSpPr/>
          <p:nvPr/>
        </p:nvSpPr>
        <p:spPr>
          <a:xfrm>
            <a:off x="5000628" y="5357826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6" name="Multiply 35"/>
          <p:cNvSpPr/>
          <p:nvPr/>
        </p:nvSpPr>
        <p:spPr>
          <a:xfrm>
            <a:off x="6715140" y="5357826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7" name="Multiply 36"/>
          <p:cNvSpPr/>
          <p:nvPr/>
        </p:nvSpPr>
        <p:spPr>
          <a:xfrm>
            <a:off x="7358082" y="5357826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8" name="Multiply 37"/>
          <p:cNvSpPr/>
          <p:nvPr/>
        </p:nvSpPr>
        <p:spPr>
          <a:xfrm>
            <a:off x="1571604" y="6072206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2428860" y="6072206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0" name="Multiply 39"/>
          <p:cNvSpPr/>
          <p:nvPr/>
        </p:nvSpPr>
        <p:spPr>
          <a:xfrm>
            <a:off x="5000628" y="6072206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65194" y="2967334"/>
            <a:ext cx="7635896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DRAFT</a:t>
            </a:r>
            <a:endParaRPr lang="en-US" sz="16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next steps 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the matrix has been built it can be used to focus: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Collaboration between ESFRI projects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Collaboration between ESFRI projects and e-Infrastructures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Provide input to roadmaps for e-Infrastructures of the future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Provide input to national funding agencies and European Commission  on their future funding </a:t>
            </a:r>
            <a:r>
              <a:rPr lang="en-US" dirty="0" err="1" smtClean="0"/>
              <a:t>programmes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3EECC8B-1862-42D1-A66C-D43E40F9587D}" type="slidenum">
              <a:rPr lang="en-GB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 has happened since EGEE09?</a:t>
            </a:r>
            <a:endParaRPr lang="en-GB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Bob Jones - October 2009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F30EAC-028C-4223-8D7F-8F55404DE668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1" y="974725"/>
            <a:ext cx="8707438" cy="5429250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en-US" sz="1800" kern="0" dirty="0" smtClean="0">
                <a:latin typeface="+mj-lt"/>
                <a:cs typeface="ＭＳ Ｐゴシック" pitchFamily="-108" charset="-128"/>
              </a:rPr>
              <a:t>Refining template and gathering </a:t>
            </a:r>
            <a:r>
              <a:rPr lang="en-US" sz="1800" kern="0" dirty="0" smtClean="0">
                <a:latin typeface="+mj-lt"/>
                <a:cs typeface="ＭＳ Ｐゴシック" pitchFamily="-108" charset="-128"/>
              </a:rPr>
              <a:t>the list of contacts from the ESFRI and e-infrastructure </a:t>
            </a:r>
            <a:r>
              <a:rPr lang="en-US" sz="1800" kern="0" dirty="0" smtClean="0">
                <a:latin typeface="+mj-lt"/>
                <a:cs typeface="ＭＳ Ｐゴシック" pitchFamily="-108" charset="-128"/>
              </a:rPr>
              <a:t>projects</a:t>
            </a:r>
            <a:br>
              <a:rPr lang="en-US" sz="1800" kern="0" dirty="0" smtClean="0">
                <a:latin typeface="+mj-lt"/>
                <a:cs typeface="ＭＳ Ｐゴシック" pitchFamily="-108" charset="-128"/>
              </a:rPr>
            </a:br>
            <a:endParaRPr lang="en-US" sz="1800" kern="0" dirty="0" smtClean="0">
              <a:latin typeface="+mj-lt"/>
              <a:cs typeface="ＭＳ Ｐゴシック" pitchFamily="-108" charset="-128"/>
            </a:endParaRPr>
          </a:p>
          <a:p>
            <a:pPr marL="342900" indent="-342900" algn="l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en-US" sz="1800" kern="0" dirty="0" smtClean="0">
                <a:latin typeface="+mj-lt"/>
                <a:cs typeface="ＭＳ Ｐゴシック" pitchFamily="-108" charset="-128"/>
              </a:rPr>
              <a:t>NEERI09 </a:t>
            </a:r>
            <a:r>
              <a:rPr lang="en-US" sz="1800" kern="0" dirty="0" smtClean="0">
                <a:latin typeface="+mj-lt"/>
                <a:cs typeface="ＭＳ Ｐゴシック" pitchFamily="-108" charset="-128"/>
              </a:rPr>
              <a:t>Meeting in Helsinki on 1-3 October</a:t>
            </a:r>
          </a:p>
          <a:p>
            <a:pPr marL="800100" lvl="1" indent="-342900" algn="l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en-US" sz="1800" kern="0" dirty="0" err="1" smtClean="0">
                <a:latin typeface="+mj-lt"/>
                <a:cs typeface="ＭＳ Ｐゴシック" pitchFamily="-108" charset="-128"/>
              </a:rPr>
              <a:t>organised</a:t>
            </a:r>
            <a:r>
              <a:rPr lang="en-US" sz="1800" kern="0" dirty="0" smtClean="0">
                <a:latin typeface="+mj-lt"/>
                <a:cs typeface="ＭＳ Ｐゴシック" pitchFamily="-108" charset="-128"/>
              </a:rPr>
              <a:t> for CLARIN and other humanities ESFRI projects (CESSDA, DARIAH)</a:t>
            </a:r>
          </a:p>
          <a:p>
            <a:pPr marL="800100" lvl="1" indent="-342900" algn="l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en-US" sz="1800" kern="0" dirty="0" smtClean="0">
                <a:latin typeface="+mj-lt"/>
                <a:cs typeface="ＭＳ Ｐゴシック" pitchFamily="-108" charset="-128"/>
              </a:rPr>
              <a:t>with e-infrastructures (EGEE/EGI, DEISA/PRACE, GEANT) </a:t>
            </a:r>
          </a:p>
          <a:p>
            <a:pPr marL="800100" lvl="1" indent="-342900" algn="l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en-US" sz="1800" kern="0" dirty="0" smtClean="0">
                <a:latin typeface="+mj-lt"/>
                <a:cs typeface="ＭＳ Ｐゴシック" pitchFamily="-108" charset="-128"/>
              </a:rPr>
              <a:t>and EC (DG for Research, European Commission and DG INFSO ) in Helsinki</a:t>
            </a:r>
          </a:p>
          <a:p>
            <a:pPr marL="800100" lvl="1" indent="-342900" algn="l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en-US" sz="1600" kern="0" dirty="0" smtClean="0">
                <a:latin typeface="+mj-lt"/>
                <a:cs typeface="ＭＳ Ｐゴシック" pitchFamily="-108" charset="-128"/>
                <a:hlinkClick r:id="rId3"/>
              </a:rPr>
              <a:t>http://</a:t>
            </a:r>
            <a:r>
              <a:rPr lang="en-US" sz="1600" kern="0" dirty="0" smtClean="0">
                <a:latin typeface="+mj-lt"/>
                <a:cs typeface="ＭＳ Ｐゴシック" pitchFamily="-108" charset="-128"/>
                <a:hlinkClick r:id="rId3"/>
              </a:rPr>
              <a:t>www.csc.fi/english/pages/neeri09/programme/index_html</a:t>
            </a:r>
            <a:r>
              <a:rPr lang="en-US" sz="1600" kern="0" dirty="0" smtClean="0">
                <a:latin typeface="+mj-lt"/>
                <a:cs typeface="ＭＳ Ｐゴシック" pitchFamily="-108" charset="-128"/>
              </a:rPr>
              <a:t/>
            </a:r>
            <a:br>
              <a:rPr lang="en-US" sz="1600" kern="0" dirty="0" smtClean="0">
                <a:latin typeface="+mj-lt"/>
                <a:cs typeface="ＭＳ Ｐゴシック" pitchFamily="-108" charset="-128"/>
              </a:rPr>
            </a:br>
            <a:r>
              <a:rPr lang="en-US" sz="1600" kern="0" dirty="0" smtClean="0">
                <a:latin typeface="+mj-lt"/>
                <a:cs typeface="ＭＳ Ｐゴシック" pitchFamily="-108" charset="-128"/>
              </a:rPr>
              <a:t> </a:t>
            </a:r>
            <a:endParaRPr lang="en-US" sz="1800" kern="0" dirty="0" smtClean="0">
              <a:latin typeface="+mj-lt"/>
              <a:cs typeface="ＭＳ Ｐゴシック" pitchFamily="-108" charset="-128"/>
            </a:endParaRPr>
          </a:p>
          <a:p>
            <a:pPr marL="342900" indent="-342900" algn="l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en-US" sz="1800" kern="0" dirty="0" smtClean="0">
                <a:latin typeface="+mj-lt"/>
                <a:cs typeface="ＭＳ Ｐゴシック" pitchFamily="-108" charset="-128"/>
              </a:rPr>
              <a:t>Similar </a:t>
            </a:r>
            <a:r>
              <a:rPr lang="en-US" sz="1800" kern="0" dirty="0" smtClean="0">
                <a:latin typeface="+mj-lt"/>
                <a:cs typeface="ＭＳ Ｐゴシック" pitchFamily="-108" charset="-128"/>
              </a:rPr>
              <a:t>meeting being planned for Jan’10 in Cambridge hosted by EBI for life science ESFRI </a:t>
            </a:r>
            <a:r>
              <a:rPr lang="en-US" sz="1800" kern="0" dirty="0" smtClean="0">
                <a:latin typeface="+mj-lt"/>
                <a:cs typeface="ＭＳ Ｐゴシック" pitchFamily="-108" charset="-128"/>
              </a:rPr>
              <a:t>projects</a:t>
            </a:r>
            <a:br>
              <a:rPr lang="en-US" sz="1800" kern="0" dirty="0" smtClean="0">
                <a:latin typeface="+mj-lt"/>
                <a:cs typeface="ＭＳ Ｐゴシック" pitchFamily="-108" charset="-128"/>
              </a:rPr>
            </a:br>
            <a:endParaRPr lang="en-US" sz="1800" kern="0" dirty="0" smtClean="0">
              <a:latin typeface="+mj-lt"/>
              <a:cs typeface="ＭＳ Ｐゴシック" pitchFamily="-108" charset="-128"/>
            </a:endParaRPr>
          </a:p>
          <a:p>
            <a:pPr marL="342900" indent="-342900" algn="l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en-US" sz="1800" kern="0" dirty="0" smtClean="0">
                <a:solidFill>
                  <a:srgbClr val="2B519A"/>
                </a:solidFill>
                <a:latin typeface="Arial"/>
                <a:cs typeface="ＭＳ Ｐゴシック" pitchFamily="-108" charset="-128"/>
              </a:rPr>
              <a:t>National </a:t>
            </a:r>
            <a:r>
              <a:rPr lang="en-US" sz="1800" kern="0" dirty="0" smtClean="0">
                <a:solidFill>
                  <a:srgbClr val="2B519A"/>
                </a:solidFill>
                <a:latin typeface="Arial"/>
                <a:cs typeface="ＭＳ Ｐゴシック" pitchFamily="-108" charset="-128"/>
              </a:rPr>
              <a:t>meetings to formulate/coordinate ESFRI </a:t>
            </a:r>
            <a:r>
              <a:rPr lang="en-US" sz="1800" kern="0" dirty="0" smtClean="0">
                <a:solidFill>
                  <a:srgbClr val="2B519A"/>
                </a:solidFill>
                <a:latin typeface="Arial"/>
                <a:cs typeface="ＭＳ Ｐゴシック" pitchFamily="-108" charset="-128"/>
              </a:rPr>
              <a:t>involvement/support</a:t>
            </a:r>
            <a:br>
              <a:rPr lang="en-US" sz="1800" kern="0" dirty="0" smtClean="0">
                <a:solidFill>
                  <a:srgbClr val="2B519A"/>
                </a:solidFill>
                <a:latin typeface="Arial"/>
                <a:cs typeface="ＭＳ Ｐゴシック" pitchFamily="-108" charset="-128"/>
              </a:rPr>
            </a:br>
            <a:endParaRPr lang="en-US" sz="1800" kern="0" dirty="0" smtClean="0">
              <a:solidFill>
                <a:srgbClr val="2B519A"/>
              </a:solidFill>
              <a:latin typeface="Arial"/>
              <a:cs typeface="ＭＳ Ｐゴシック" pitchFamily="-108" charset="-128"/>
            </a:endParaRPr>
          </a:p>
          <a:p>
            <a:pPr marL="342900" indent="-342900" algn="l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en-US" sz="1800" kern="0" dirty="0" smtClean="0">
                <a:latin typeface="+mj-lt"/>
                <a:cs typeface="ＭＳ Ｐゴシック" pitchFamily="-108" charset="-128"/>
              </a:rPr>
              <a:t>European E-infrastructure Forum has entered into contact with </a:t>
            </a:r>
            <a:r>
              <a:rPr lang="en-US" sz="1800" kern="0" dirty="0" err="1" smtClean="0">
                <a:latin typeface="+mj-lt"/>
                <a:cs typeface="ＭＳ Ｐゴシック" pitchFamily="-108" charset="-128"/>
              </a:rPr>
              <a:t>eIRG</a:t>
            </a:r>
            <a:endParaRPr lang="en-US" sz="1800" kern="0" dirty="0" smtClean="0">
              <a:latin typeface="+mj-lt"/>
              <a:cs typeface="ＭＳ Ｐゴシック" pitchFamily="-108" charset="-128"/>
            </a:endParaRPr>
          </a:p>
          <a:p>
            <a:pPr marL="342900" indent="-342900" algn="l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endParaRPr lang="en-US" sz="1800" kern="0" dirty="0" smtClean="0">
              <a:latin typeface="+mj-lt"/>
              <a:cs typeface="ＭＳ Ｐゴシック" pitchFamily="-108" charset="-128"/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D128373-0185-4547-92D6-D4990041B9C9}" type="slidenum">
              <a:rPr lang="en-GB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50" y="6097885"/>
            <a:ext cx="4062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   </a:t>
            </a:r>
            <a:r>
              <a:rPr lang="en-US" b="1" u="sng" dirty="0" smtClean="0">
                <a:hlinkClick r:id="rId3"/>
              </a:rPr>
              <a:t>http://egee-uf5.eu-egee.org/</a:t>
            </a:r>
            <a:r>
              <a:rPr lang="en-US" b="1" dirty="0" smtClean="0"/>
              <a:t> </a:t>
            </a:r>
            <a:endParaRPr lang="en-GB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990" y="919644"/>
            <a:ext cx="7665710" cy="517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5" descr="EGEE09-banner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-15773" y="0"/>
            <a:ext cx="9159773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71414"/>
            <a:ext cx="8586532" cy="6858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EGEE09 - EGEE’s annual conference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theme - </a:t>
            </a:r>
            <a:r>
              <a:rPr lang="en-US" sz="2800" dirty="0" err="1" smtClean="0">
                <a:solidFill>
                  <a:schemeClr val="tx1"/>
                </a:solidFill>
              </a:rPr>
              <a:t>realising</a:t>
            </a:r>
            <a:r>
              <a:rPr lang="en-US" sz="2800" dirty="0" smtClean="0">
                <a:solidFill>
                  <a:schemeClr val="tx1"/>
                </a:solidFill>
              </a:rPr>
              <a:t> a sustainable European grid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" y="3071810"/>
            <a:ext cx="8589963" cy="4676492"/>
          </a:xfrm>
        </p:spPr>
        <p:txBody>
          <a:bodyPr/>
          <a:lstStyle/>
          <a:p>
            <a:r>
              <a:rPr lang="en-US" dirty="0" smtClean="0"/>
              <a:t>631 </a:t>
            </a:r>
            <a:r>
              <a:rPr lang="en-US" dirty="0" smtClean="0"/>
              <a:t>registrants</a:t>
            </a:r>
          </a:p>
          <a:p>
            <a:pPr lvl="1"/>
            <a:r>
              <a:rPr lang="en-US" dirty="0" smtClean="0"/>
              <a:t>from 43 </a:t>
            </a:r>
            <a:r>
              <a:rPr lang="en-US" dirty="0" smtClean="0"/>
              <a:t>countries</a:t>
            </a:r>
            <a:endParaRPr lang="en-US" dirty="0" smtClean="0"/>
          </a:p>
          <a:p>
            <a:pPr lvl="1"/>
            <a:r>
              <a:rPr lang="en-US" dirty="0" smtClean="0"/>
              <a:t>18 % women</a:t>
            </a:r>
          </a:p>
          <a:p>
            <a:r>
              <a:rPr lang="en-US" dirty="0" smtClean="0"/>
              <a:t>22 demos</a:t>
            </a:r>
          </a:p>
          <a:p>
            <a:pPr lvl="1"/>
            <a:r>
              <a:rPr lang="en-US" dirty="0" smtClean="0"/>
              <a:t>20 </a:t>
            </a:r>
            <a:r>
              <a:rPr lang="en-US" dirty="0" smtClean="0"/>
              <a:t>films!!</a:t>
            </a:r>
          </a:p>
          <a:p>
            <a:r>
              <a:rPr lang="en-US" dirty="0" smtClean="0"/>
              <a:t>57 posters</a:t>
            </a:r>
          </a:p>
          <a:p>
            <a:r>
              <a:rPr lang="en-US" dirty="0" smtClean="0"/>
              <a:t>108 </a:t>
            </a:r>
            <a:r>
              <a:rPr lang="en-US" dirty="0" smtClean="0"/>
              <a:t>sessions</a:t>
            </a:r>
          </a:p>
          <a:p>
            <a:pPr>
              <a:buNone/>
            </a:pPr>
            <a:r>
              <a:rPr lang="en-US" sz="1800" dirty="0" smtClean="0">
                <a:hlinkClick r:id="rId4"/>
              </a:rPr>
              <a:t>http://egee09.eu-egee.org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B519A"/>
                </a:solidFill>
              </a:rPr>
              <a:t>Bob Jones - EGEE09</a:t>
            </a:r>
            <a:endParaRPr lang="en-GB" dirty="0">
              <a:solidFill>
                <a:srgbClr val="2B51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6B6BC7-EAB4-4E26-94EA-D52E6010CC24}" type="slidenum">
              <a:rPr lang="en-GB" smtClean="0">
                <a:solidFill>
                  <a:srgbClr val="2B519A"/>
                </a:solidFill>
              </a:rPr>
              <a:pPr/>
              <a:t>2</a:t>
            </a:fld>
            <a:endParaRPr lang="en-GB">
              <a:solidFill>
                <a:srgbClr val="2B519A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071802" y="3071810"/>
            <a:ext cx="5866136" cy="3367090"/>
            <a:chOff x="457200" y="1219200"/>
            <a:chExt cx="8480738" cy="5219700"/>
          </a:xfrm>
        </p:grpSpPr>
        <p:pic>
          <p:nvPicPr>
            <p:cNvPr id="19" name="Picture 18" descr="Lunch_0131.JP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57200" y="3276600"/>
              <a:ext cx="4191000" cy="3143250"/>
            </a:xfrm>
            <a:prstGeom prst="rect">
              <a:avLst/>
            </a:prstGeom>
          </p:spPr>
        </p:pic>
        <p:pic>
          <p:nvPicPr>
            <p:cNvPr id="20" name="Picture 19" descr="andrew_ 1.jp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6781800" y="1219200"/>
              <a:ext cx="1752600" cy="2336800"/>
            </a:xfrm>
            <a:prstGeom prst="rect">
              <a:avLst/>
            </a:prstGeom>
          </p:spPr>
        </p:pic>
        <p:pic>
          <p:nvPicPr>
            <p:cNvPr id="21" name="Picture 20" descr="andrew_ 3.jpg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3276600" y="1524000"/>
              <a:ext cx="3251200" cy="2164080"/>
            </a:xfrm>
            <a:prstGeom prst="rect">
              <a:avLst/>
            </a:prstGeom>
          </p:spPr>
        </p:pic>
        <p:pic>
          <p:nvPicPr>
            <p:cNvPr id="22" name="Picture 21" descr="andrew_ 4.jpg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4724400" y="3733800"/>
              <a:ext cx="2518535" cy="1676400"/>
            </a:xfrm>
            <a:prstGeom prst="rect">
              <a:avLst/>
            </a:prstGeom>
          </p:spPr>
        </p:pic>
        <p:pic>
          <p:nvPicPr>
            <p:cNvPr id="23" name="Picture 22" descr="andrew_ 5.jpg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6705600" y="4953000"/>
              <a:ext cx="2232338" cy="14859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Collaborating Projects @ EGEE09</a:t>
            </a:r>
            <a:endParaRPr lang="en-GB" dirty="0" smtClean="0"/>
          </a:p>
        </p:txBody>
      </p:sp>
      <p:sp>
        <p:nvSpPr>
          <p:cNvPr id="102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>
                <a:solidFill>
                  <a:srgbClr val="2B519A"/>
                </a:solidFill>
              </a:rPr>
              <a:t>Bob Jones - EGEE09</a:t>
            </a:r>
          </a:p>
        </p:txBody>
      </p:sp>
      <p:sp>
        <p:nvSpPr>
          <p:cNvPr id="102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EA9BEEE-11D9-4858-8719-672D8749DE79}" type="slidenum">
              <a:rPr lang="en-GB" smtClean="0">
                <a:solidFill>
                  <a:srgbClr val="2B519A"/>
                </a:solidFill>
              </a:rPr>
              <a:pPr/>
              <a:t>3</a:t>
            </a:fld>
            <a:endParaRPr lang="en-GB" smtClean="0">
              <a:solidFill>
                <a:srgbClr val="2B519A"/>
              </a:solidFill>
            </a:endParaRPr>
          </a:p>
        </p:txBody>
      </p:sp>
      <p:sp>
        <p:nvSpPr>
          <p:cNvPr id="216068" name="AutoShape 4"/>
          <p:cNvSpPr>
            <a:spLocks noChangeAspect="1" noChangeArrowheads="1" noTextEdit="1"/>
          </p:cNvSpPr>
          <p:nvPr/>
        </p:nvSpPr>
        <p:spPr bwMode="auto">
          <a:xfrm>
            <a:off x="444500" y="4096870"/>
            <a:ext cx="8668094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srgbClr val="2B519A"/>
              </a:solidFill>
              <a:latin typeface="Arial"/>
            </a:endParaRPr>
          </a:p>
        </p:txBody>
      </p:sp>
      <p:pic>
        <p:nvPicPr>
          <p:cNvPr id="216070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7835" y="1241051"/>
            <a:ext cx="1516947" cy="70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071" name="Rectangle 7"/>
          <p:cNvSpPr>
            <a:spLocks noChangeArrowheads="1"/>
          </p:cNvSpPr>
          <p:nvPr/>
        </p:nvSpPr>
        <p:spPr bwMode="auto">
          <a:xfrm>
            <a:off x="2350853" y="4747652"/>
            <a:ext cx="10207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1200" smtClean="0">
                <a:solidFill>
                  <a:srgbClr val="000000"/>
                </a:solidFill>
              </a:rPr>
              <a:t> </a:t>
            </a:r>
            <a:endParaRPr lang="en-US" sz="1800" smtClean="0">
              <a:solidFill>
                <a:srgbClr val="2B519A"/>
              </a:solidFill>
              <a:latin typeface="Arial" pitchFamily="34" charset="0"/>
            </a:endParaRPr>
          </a:p>
        </p:txBody>
      </p:sp>
      <p:pic>
        <p:nvPicPr>
          <p:cNvPr id="216072" name="Picture 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7622" y="2485464"/>
            <a:ext cx="2027266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073" name="Rectangle 9"/>
          <p:cNvSpPr>
            <a:spLocks noChangeArrowheads="1"/>
          </p:cNvSpPr>
          <p:nvPr/>
        </p:nvSpPr>
        <p:spPr bwMode="auto">
          <a:xfrm>
            <a:off x="4712594" y="4568264"/>
            <a:ext cx="10207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1200" smtClean="0">
                <a:solidFill>
                  <a:srgbClr val="000000"/>
                </a:solidFill>
              </a:rPr>
              <a:t> </a:t>
            </a:r>
            <a:endParaRPr lang="en-US" sz="1800" smtClean="0">
              <a:solidFill>
                <a:srgbClr val="2B519A"/>
              </a:solidFill>
              <a:latin typeface="Arial" pitchFamily="34" charset="0"/>
            </a:endParaRPr>
          </a:p>
        </p:txBody>
      </p:sp>
      <p:pic>
        <p:nvPicPr>
          <p:cNvPr id="216074" name="Picture 1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38608" y="1272988"/>
            <a:ext cx="1897652" cy="75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075" name="Rectangle 11"/>
          <p:cNvSpPr>
            <a:spLocks noChangeArrowheads="1"/>
          </p:cNvSpPr>
          <p:nvPr/>
        </p:nvSpPr>
        <p:spPr bwMode="auto">
          <a:xfrm>
            <a:off x="6841930" y="4768289"/>
            <a:ext cx="10207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1200" smtClean="0">
                <a:solidFill>
                  <a:srgbClr val="000000"/>
                </a:solidFill>
              </a:rPr>
              <a:t> </a:t>
            </a:r>
            <a:endParaRPr lang="en-US" sz="1800" smtClean="0">
              <a:solidFill>
                <a:srgbClr val="2B519A"/>
              </a:solidFill>
              <a:latin typeface="Arial" pitchFamily="34" charset="0"/>
            </a:endParaRPr>
          </a:p>
        </p:txBody>
      </p:sp>
      <p:sp>
        <p:nvSpPr>
          <p:cNvPr id="216077" name="Rectangle 13"/>
          <p:cNvSpPr>
            <a:spLocks noChangeArrowheads="1"/>
          </p:cNvSpPr>
          <p:nvPr/>
        </p:nvSpPr>
        <p:spPr bwMode="auto">
          <a:xfrm>
            <a:off x="8757705" y="4736539"/>
            <a:ext cx="10207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1200" smtClean="0">
                <a:solidFill>
                  <a:srgbClr val="000000"/>
                </a:solidFill>
              </a:rPr>
              <a:t> </a:t>
            </a:r>
            <a:endParaRPr lang="en-US" sz="1800" smtClean="0">
              <a:solidFill>
                <a:srgbClr val="2B519A"/>
              </a:solidFill>
              <a:latin typeface="Arial" pitchFamily="34" charset="0"/>
            </a:endParaRPr>
          </a:p>
        </p:txBody>
      </p:sp>
      <p:pic>
        <p:nvPicPr>
          <p:cNvPr id="216078" name="Picture 1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60631" y="4957202"/>
            <a:ext cx="134732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79" name="Picture 1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634338" y="2482943"/>
            <a:ext cx="874040" cy="40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080" name="Rectangle 16"/>
          <p:cNvSpPr>
            <a:spLocks noChangeArrowheads="1"/>
          </p:cNvSpPr>
          <p:nvPr/>
        </p:nvSpPr>
        <p:spPr bwMode="auto">
          <a:xfrm>
            <a:off x="2207955" y="5442977"/>
            <a:ext cx="10207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1200" smtClean="0">
                <a:solidFill>
                  <a:srgbClr val="000000"/>
                </a:solidFill>
              </a:rPr>
              <a:t> </a:t>
            </a:r>
            <a:endParaRPr lang="en-US" sz="1800" smtClean="0">
              <a:solidFill>
                <a:srgbClr val="2B519A"/>
              </a:solidFill>
              <a:latin typeface="Arial" pitchFamily="34" charset="0"/>
            </a:endParaRPr>
          </a:p>
        </p:txBody>
      </p:sp>
      <p:pic>
        <p:nvPicPr>
          <p:cNvPr id="216081" name="Picture 1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221915" y="3347291"/>
            <a:ext cx="1419557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082" name="Rectangle 18"/>
          <p:cNvSpPr>
            <a:spLocks noChangeArrowheads="1"/>
          </p:cNvSpPr>
          <p:nvPr/>
        </p:nvSpPr>
        <p:spPr bwMode="auto">
          <a:xfrm>
            <a:off x="4407955" y="5490695"/>
            <a:ext cx="10207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1200" smtClean="0">
                <a:solidFill>
                  <a:srgbClr val="000000"/>
                </a:solidFill>
              </a:rPr>
              <a:t> </a:t>
            </a:r>
            <a:endParaRPr lang="en-US" sz="1800" smtClean="0">
              <a:solidFill>
                <a:srgbClr val="2B519A"/>
              </a:solidFill>
              <a:latin typeface="Arial" pitchFamily="34" charset="0"/>
            </a:endParaRPr>
          </a:p>
        </p:txBody>
      </p:sp>
      <p:pic>
        <p:nvPicPr>
          <p:cNvPr id="216083" name="Picture 19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932423" y="3310872"/>
            <a:ext cx="1497921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084" name="Rectangle 20"/>
          <p:cNvSpPr>
            <a:spLocks noChangeArrowheads="1"/>
          </p:cNvSpPr>
          <p:nvPr/>
        </p:nvSpPr>
        <p:spPr bwMode="auto">
          <a:xfrm>
            <a:off x="6557705" y="5490695"/>
            <a:ext cx="10207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1200" smtClean="0">
                <a:solidFill>
                  <a:srgbClr val="000000"/>
                </a:solidFill>
              </a:rPr>
              <a:t> </a:t>
            </a:r>
            <a:endParaRPr lang="en-US" sz="1800" smtClean="0">
              <a:solidFill>
                <a:srgbClr val="2B519A"/>
              </a:solidFill>
              <a:latin typeface="Arial" pitchFamily="34" charset="0"/>
            </a:endParaRPr>
          </a:p>
        </p:txBody>
      </p:sp>
      <p:pic>
        <p:nvPicPr>
          <p:cNvPr id="216085" name="Picture 2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328725" y="4884177"/>
            <a:ext cx="171320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087" name="Rectangle 23"/>
          <p:cNvSpPr>
            <a:spLocks noChangeArrowheads="1"/>
          </p:cNvSpPr>
          <p:nvPr/>
        </p:nvSpPr>
        <p:spPr bwMode="auto">
          <a:xfrm>
            <a:off x="9041930" y="5490695"/>
            <a:ext cx="10207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1200" smtClean="0">
                <a:solidFill>
                  <a:srgbClr val="000000"/>
                </a:solidFill>
              </a:rPr>
              <a:t> </a:t>
            </a:r>
            <a:endParaRPr lang="en-US" sz="1800" smtClean="0">
              <a:solidFill>
                <a:srgbClr val="2B519A"/>
              </a:solidFill>
              <a:latin typeface="Arial" pitchFamily="34" charset="0"/>
            </a:endParaRPr>
          </a:p>
        </p:txBody>
      </p:sp>
      <p:sp>
        <p:nvSpPr>
          <p:cNvPr id="216088" name="Rectangle 24"/>
          <p:cNvSpPr>
            <a:spLocks noChangeArrowheads="1"/>
          </p:cNvSpPr>
          <p:nvPr/>
        </p:nvSpPr>
        <p:spPr bwMode="auto">
          <a:xfrm>
            <a:off x="515164" y="5627220"/>
            <a:ext cx="10207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1200" smtClean="0">
                <a:solidFill>
                  <a:srgbClr val="000000"/>
                </a:solidFill>
              </a:rPr>
              <a:t> </a:t>
            </a:r>
            <a:endParaRPr lang="en-US" sz="1800" smtClean="0">
              <a:solidFill>
                <a:srgbClr val="2B519A"/>
              </a:solidFill>
              <a:latin typeface="Arial" pitchFamily="34" charset="0"/>
            </a:endParaRPr>
          </a:p>
        </p:txBody>
      </p:sp>
      <p:pic>
        <p:nvPicPr>
          <p:cNvPr id="31" name="Picture 16" descr="https://dfs.cern.ch/dfs/Departments/IT/Projects/FP7/Projects/EGEE-III/CPLO/Dissemination/CP-Publication-2009/Contributions/Final-Logos-&amp;-Images/EELA-2%20Logo.gif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617631" y="2443069"/>
            <a:ext cx="1451909" cy="580764"/>
          </a:xfrm>
          <a:prstGeom prst="rect">
            <a:avLst/>
          </a:prstGeom>
          <a:noFill/>
        </p:spPr>
      </p:pic>
      <p:pic>
        <p:nvPicPr>
          <p:cNvPr id="216090" name="Picture 26" descr="https://dfs.cern.ch/dfs/Departments/IT/Projects/FP7/Projects/EGEE-III/CPLO/Dissemination/CP-Publication-2009/Contributions/Final-Logos-&amp;-Images/neuGRID_logos_THE_ONE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2906432" y="5188046"/>
            <a:ext cx="1016000" cy="1053630"/>
          </a:xfrm>
          <a:prstGeom prst="rect">
            <a:avLst/>
          </a:prstGeom>
          <a:noFill/>
        </p:spPr>
      </p:pic>
      <p:pic>
        <p:nvPicPr>
          <p:cNvPr id="33" name="Picture 2" descr="https://dfs.cern.ch/dfs/Departments/IT/Projects/FP7/Projects/EGEE-III/CPLO/Dissemination/CP-Publication-2009/Contributions/Final-Logos-&amp;-Images/ASGC_logo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512517" y="1033180"/>
            <a:ext cx="907342" cy="1006475"/>
          </a:xfrm>
          <a:prstGeom prst="rect">
            <a:avLst/>
          </a:prstGeom>
          <a:noFill/>
        </p:spPr>
      </p:pic>
      <p:pic>
        <p:nvPicPr>
          <p:cNvPr id="34" name="Picture 26" descr="https://dfs.cern.ch/dfs/Departments/IT/Projects/FP7/Projects/EGEE-III/CPLO/Dissemination/CP-Publication-2009/Contributions/Final-Logos-&amp;-Images/SEEGRIDteltelSCI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5642347" y="5300222"/>
            <a:ext cx="1411091" cy="869737"/>
          </a:xfrm>
          <a:prstGeom prst="rect">
            <a:avLst/>
          </a:prstGeom>
          <a:noFill/>
        </p:spPr>
      </p:pic>
      <p:pic>
        <p:nvPicPr>
          <p:cNvPr id="216092" name="Picture 28" descr="https://dfs.cern.ch/dfs/Departments/IT/Projects/FP7/Projects/EGEE-III/CPLO/Dissemination/CP-Publication-2009/Contributions/Final-Logos-&amp;-Images/OGF%20E%20Logo%20(2).pn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4213039" y="5413896"/>
            <a:ext cx="1149350" cy="659317"/>
          </a:xfrm>
          <a:prstGeom prst="rect">
            <a:avLst/>
          </a:prstGeom>
          <a:noFill/>
        </p:spPr>
      </p:pic>
      <p:pic>
        <p:nvPicPr>
          <p:cNvPr id="36" name="Picture 4" descr="https://dfs.cern.ch/dfs/Departments/IT/Projects/FP7/Projects/EGEE-III/CPLO/Dissemination/CP-Publication-2009/Contributions/Final-Logos-&amp;-Images/BalticGrid_logo_high.pn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1933202" y="1123948"/>
            <a:ext cx="904129" cy="904129"/>
          </a:xfrm>
          <a:prstGeom prst="rect">
            <a:avLst/>
          </a:prstGeom>
          <a:noFill/>
        </p:spPr>
      </p:pic>
      <p:pic>
        <p:nvPicPr>
          <p:cNvPr id="216094" name="Picture 30" descr="https://dfs.cern.ch/dfs/Departments/IT/Projects/FP7/Projects/EGEE-III/CPLO/Dissemination/CP-Publication-2009/Contributions/Final-Logos-&amp;-Images/EUMEDGrid_eInfrastructure_2.0.jp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0" y="4093962"/>
            <a:ext cx="1633112" cy="894897"/>
          </a:xfrm>
          <a:prstGeom prst="rect">
            <a:avLst/>
          </a:prstGeom>
          <a:noFill/>
        </p:spPr>
      </p:pic>
      <p:pic>
        <p:nvPicPr>
          <p:cNvPr id="216096" name="Picture 32" descr="https://dfs.cern.ch/dfs/Departments/IT/Projects/FP7/Projects/EGEE-III/CPLO/Dissemination/CP-Publication-2009/Contributions/Final-Logos-&amp;-Images/genesilogo.bmp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5851649" y="4127125"/>
            <a:ext cx="1303866" cy="977899"/>
          </a:xfrm>
          <a:prstGeom prst="rect">
            <a:avLst/>
          </a:prstGeom>
          <a:noFill/>
        </p:spPr>
      </p:pic>
      <p:pic>
        <p:nvPicPr>
          <p:cNvPr id="37" name="Picture 36" descr="EUFORIA_logo_DPC_v5.png"/>
          <p:cNvPicPr>
            <a:picLocks noChangeAspect="1"/>
          </p:cNvPicPr>
          <p:nvPr/>
        </p:nvPicPr>
        <p:blipFill>
          <a:blip r:embed="rId19" cstate="screen"/>
          <a:stretch>
            <a:fillRect/>
          </a:stretch>
        </p:blipFill>
        <p:spPr>
          <a:xfrm>
            <a:off x="5752726" y="3397765"/>
            <a:ext cx="1448561" cy="543343"/>
          </a:xfrm>
          <a:prstGeom prst="rect">
            <a:avLst/>
          </a:prstGeom>
        </p:spPr>
      </p:pic>
      <p:pic>
        <p:nvPicPr>
          <p:cNvPr id="38" name="Picture 37" descr="EUIndiaGrid.bmp"/>
          <p:cNvPicPr>
            <a:picLocks noChangeAspect="1"/>
          </p:cNvPicPr>
          <p:nvPr/>
        </p:nvPicPr>
        <p:blipFill>
          <a:blip r:embed="rId20" cstate="screen"/>
          <a:stretch>
            <a:fillRect/>
          </a:stretch>
        </p:blipFill>
        <p:spPr>
          <a:xfrm>
            <a:off x="7316507" y="3434306"/>
            <a:ext cx="1638300" cy="492801"/>
          </a:xfrm>
          <a:prstGeom prst="rect">
            <a:avLst/>
          </a:prstGeom>
        </p:spPr>
      </p:pic>
      <p:pic>
        <p:nvPicPr>
          <p:cNvPr id="39" name="Picture 38" descr="EDGeS.jpg"/>
          <p:cNvPicPr>
            <a:picLocks noChangeAspect="1"/>
          </p:cNvPicPr>
          <p:nvPr/>
        </p:nvPicPr>
        <p:blipFill>
          <a:blip r:embed="rId21" cstate="screen"/>
          <a:stretch>
            <a:fillRect/>
          </a:stretch>
        </p:blipFill>
        <p:spPr>
          <a:xfrm>
            <a:off x="2481170" y="2344719"/>
            <a:ext cx="782241" cy="834390"/>
          </a:xfrm>
          <a:prstGeom prst="rect">
            <a:avLst/>
          </a:prstGeom>
        </p:spPr>
      </p:pic>
      <p:pic>
        <p:nvPicPr>
          <p:cNvPr id="40" name="Picture 39" descr="GridTalk-logo03.png"/>
          <p:cNvPicPr>
            <a:picLocks noChangeAspect="1"/>
          </p:cNvPicPr>
          <p:nvPr/>
        </p:nvPicPr>
        <p:blipFill>
          <a:blip r:embed="rId22" cstate="screen"/>
          <a:stretch>
            <a:fillRect/>
          </a:stretch>
        </p:blipFill>
        <p:spPr>
          <a:xfrm>
            <a:off x="329482" y="5203293"/>
            <a:ext cx="758954" cy="758954"/>
          </a:xfrm>
          <a:prstGeom prst="rect">
            <a:avLst/>
          </a:prstGeom>
        </p:spPr>
      </p:pic>
      <p:pic>
        <p:nvPicPr>
          <p:cNvPr id="42" name="Picture 41" descr="Health-e-Child.jpg"/>
          <p:cNvPicPr>
            <a:picLocks noChangeAspect="1"/>
          </p:cNvPicPr>
          <p:nvPr/>
        </p:nvPicPr>
        <p:blipFill>
          <a:blip r:embed="rId23" cstate="screen"/>
          <a:stretch>
            <a:fillRect/>
          </a:stretch>
        </p:blipFill>
        <p:spPr>
          <a:xfrm>
            <a:off x="1433137" y="5238749"/>
            <a:ext cx="1235253" cy="1104900"/>
          </a:xfrm>
          <a:prstGeom prst="rect">
            <a:avLst/>
          </a:prstGeom>
        </p:spPr>
      </p:pic>
      <p:pic>
        <p:nvPicPr>
          <p:cNvPr id="43" name="Picture 42" descr="GEANTLOGODOTNET_CMYK.jpg"/>
          <p:cNvPicPr>
            <a:picLocks noChangeAspect="1"/>
          </p:cNvPicPr>
          <p:nvPr/>
        </p:nvPicPr>
        <p:blipFill>
          <a:blip r:embed="rId24" cstate="screen"/>
          <a:stretch>
            <a:fillRect/>
          </a:stretch>
        </p:blipFill>
        <p:spPr>
          <a:xfrm>
            <a:off x="1886700" y="4251074"/>
            <a:ext cx="1548126" cy="737785"/>
          </a:xfrm>
          <a:prstGeom prst="rect">
            <a:avLst/>
          </a:prstGeom>
        </p:spPr>
      </p:pic>
      <p:pic>
        <p:nvPicPr>
          <p:cNvPr id="44" name="Picture 43" descr="BEinGRIDLogo.jpg"/>
          <p:cNvPicPr>
            <a:picLocks noChangeAspect="1"/>
          </p:cNvPicPr>
          <p:nvPr/>
        </p:nvPicPr>
        <p:blipFill>
          <a:blip r:embed="rId25" cstate="screen"/>
          <a:stretch>
            <a:fillRect/>
          </a:stretch>
        </p:blipFill>
        <p:spPr>
          <a:xfrm>
            <a:off x="3350649" y="1027446"/>
            <a:ext cx="1355822" cy="1084199"/>
          </a:xfrm>
          <a:prstGeom prst="rect">
            <a:avLst/>
          </a:prstGeom>
        </p:spPr>
      </p:pic>
      <p:pic>
        <p:nvPicPr>
          <p:cNvPr id="45" name="Picture 44" descr="enmr-logo.gif"/>
          <p:cNvPicPr>
            <a:picLocks noChangeAspect="1"/>
          </p:cNvPicPr>
          <p:nvPr/>
        </p:nvPicPr>
        <p:blipFill>
          <a:blip r:embed="rId26" cstate="screen"/>
          <a:stretch>
            <a:fillRect/>
          </a:stretch>
        </p:blipFill>
        <p:spPr>
          <a:xfrm>
            <a:off x="7086600" y="2328863"/>
            <a:ext cx="1330361" cy="617178"/>
          </a:xfrm>
          <a:prstGeom prst="rect">
            <a:avLst/>
          </a:prstGeom>
        </p:spPr>
      </p:pic>
      <p:pic>
        <p:nvPicPr>
          <p:cNvPr id="46" name="Picture 45" descr="enviroGRIDS_logo20080128.jpg"/>
          <p:cNvPicPr>
            <a:picLocks noChangeAspect="1"/>
          </p:cNvPicPr>
          <p:nvPr/>
        </p:nvPicPr>
        <p:blipFill>
          <a:blip r:embed="rId27" cstate="screen"/>
          <a:stretch>
            <a:fillRect/>
          </a:stretch>
        </p:blipFill>
        <p:spPr>
          <a:xfrm>
            <a:off x="201707" y="3197413"/>
            <a:ext cx="1589396" cy="769469"/>
          </a:xfrm>
          <a:prstGeom prst="rect">
            <a:avLst/>
          </a:prstGeom>
        </p:spPr>
      </p:pic>
      <p:pic>
        <p:nvPicPr>
          <p:cNvPr id="47" name="Picture 46" descr="g-eclipse.jpg"/>
          <p:cNvPicPr>
            <a:picLocks noChangeAspect="1"/>
          </p:cNvPicPr>
          <p:nvPr/>
        </p:nvPicPr>
        <p:blipFill>
          <a:blip r:embed="rId28" cstate="screen"/>
          <a:stretch>
            <a:fillRect/>
          </a:stretch>
        </p:blipFill>
        <p:spPr>
          <a:xfrm>
            <a:off x="3523130" y="4360295"/>
            <a:ext cx="2111188" cy="631765"/>
          </a:xfrm>
          <a:prstGeom prst="rect">
            <a:avLst/>
          </a:prstGeom>
        </p:spPr>
      </p:pic>
      <p:pic>
        <p:nvPicPr>
          <p:cNvPr id="48" name="Picture 47" descr="GridPP_logo.eps"/>
          <p:cNvPicPr>
            <a:picLocks noChangeAspect="1"/>
          </p:cNvPicPr>
          <p:nvPr/>
        </p:nvPicPr>
        <p:blipFill>
          <a:blip r:embed="rId29" cstate="screen"/>
          <a:stretch>
            <a:fillRect/>
          </a:stretch>
        </p:blipFill>
        <p:spPr>
          <a:xfrm>
            <a:off x="7035663" y="4381617"/>
            <a:ext cx="1846849" cy="553453"/>
          </a:xfrm>
          <a:prstGeom prst="rect">
            <a:avLst/>
          </a:prstGeom>
        </p:spPr>
      </p:pic>
      <p:pic>
        <p:nvPicPr>
          <p:cNvPr id="49" name="Picture 48" descr="UK NGI ngs.jpg"/>
          <p:cNvPicPr>
            <a:picLocks noChangeAspect="1"/>
          </p:cNvPicPr>
          <p:nvPr/>
        </p:nvPicPr>
        <p:blipFill>
          <a:blip r:embed="rId30" cstate="screen"/>
          <a:stretch>
            <a:fillRect/>
          </a:stretch>
        </p:blipFill>
        <p:spPr>
          <a:xfrm>
            <a:off x="7339945" y="5448411"/>
            <a:ext cx="1531464" cy="481742"/>
          </a:xfrm>
          <a:prstGeom prst="rect">
            <a:avLst/>
          </a:prstGeom>
        </p:spPr>
      </p:pic>
      <p:pic>
        <p:nvPicPr>
          <p:cNvPr id="50" name="Picture 36" descr="https://dfs.cern.ch/dfs/Departments/IT/Projects/FP7/Projects/EGEE-III/CPLO/Dissemination/CP-Publication-2009/Final-for-printing/frontpage.bmp"/>
          <p:cNvPicPr>
            <a:picLocks noChangeAspect="1" noChangeArrowheads="1"/>
          </p:cNvPicPr>
          <p:nvPr/>
        </p:nvPicPr>
        <p:blipFill>
          <a:blip r:embed="rId31" cstate="screen"/>
          <a:srcRect/>
          <a:stretch>
            <a:fillRect/>
          </a:stretch>
        </p:blipFill>
        <p:spPr bwMode="auto">
          <a:xfrm>
            <a:off x="2740026" y="914400"/>
            <a:ext cx="3758906" cy="526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EGEE09-banner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0" y="-24"/>
            <a:ext cx="9144000" cy="169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3" y="0"/>
            <a:ext cx="4786346" cy="685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ESFRI @ EGEE’09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0" name="Content Placeholder 19" descr="CTA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1997869" y="5421968"/>
            <a:ext cx="1016000" cy="970280"/>
          </a:xfrm>
        </p:spPr>
      </p:pic>
      <p:pic>
        <p:nvPicPr>
          <p:cNvPr id="221186" name="Picture 2" descr="Home">
            <a:hlinkClick r:id="rId5" tooltip="Home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38150" y="1705180"/>
            <a:ext cx="4000500" cy="504641"/>
          </a:xfrm>
          <a:prstGeom prst="rect">
            <a:avLst/>
          </a:prstGeom>
          <a:noFill/>
        </p:spPr>
      </p:pic>
      <p:pic>
        <p:nvPicPr>
          <p:cNvPr id="221187" name="Picture 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38875" y="1709757"/>
            <a:ext cx="2190749" cy="69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endParaRPr lang="en-US" sz="1800" smtClean="0">
              <a:solidFill>
                <a:srgbClr val="2B519A"/>
              </a:solidFill>
              <a:latin typeface="Arial" pitchFamily="34" charset="0"/>
            </a:endParaRPr>
          </a:p>
        </p:txBody>
      </p:sp>
      <p:pic>
        <p:nvPicPr>
          <p:cNvPr id="221194" name="Picture 10" descr="CESSDA illustration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15925" y="2497158"/>
            <a:ext cx="2076450" cy="1619250"/>
          </a:xfrm>
          <a:prstGeom prst="rect">
            <a:avLst/>
          </a:prstGeom>
          <a:noFill/>
        </p:spPr>
      </p:pic>
      <p:pic>
        <p:nvPicPr>
          <p:cNvPr id="221195" name="Picture 11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862639" y="2647783"/>
            <a:ext cx="2652711" cy="10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97" name="Picture 13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252679" y="3100407"/>
            <a:ext cx="166222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LifeWatch">
            <a:hlinkClick r:id="rId11" tooltip="Go to LifeWatch home"/>
          </p:cNvPr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6135688" y="4113233"/>
            <a:ext cx="24288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201" name="Picture 17" descr="http://www.elixir-europe.org/images/elixir/logo1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2727325" y="4606945"/>
            <a:ext cx="5848350" cy="571501"/>
          </a:xfrm>
          <a:prstGeom prst="rect">
            <a:avLst/>
          </a:prstGeom>
          <a:noFill/>
        </p:spPr>
      </p:pic>
      <p:pic>
        <p:nvPicPr>
          <p:cNvPr id="221203" name="Picture 19" descr="Logo: European XFEL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539750" y="5434033"/>
            <a:ext cx="800100" cy="800100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1584887" y="5180684"/>
            <a:ext cx="20822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US" sz="1200" b="1" i="1" dirty="0" smtClean="0">
                <a:solidFill>
                  <a:srgbClr val="325FAF"/>
                </a:solidFill>
                <a:latin typeface="Arial" charset="0"/>
              </a:rPr>
              <a:t>C</a:t>
            </a:r>
            <a:r>
              <a:rPr lang="en-US" sz="1200" i="1" dirty="0" smtClean="0">
                <a:solidFill>
                  <a:srgbClr val="325FAF"/>
                </a:solidFill>
                <a:latin typeface="Arial" charset="0"/>
              </a:rPr>
              <a:t>herenkov</a:t>
            </a:r>
            <a:r>
              <a:rPr lang="en-US" sz="1200" b="1" i="1" dirty="0" smtClean="0">
                <a:solidFill>
                  <a:srgbClr val="325FAF"/>
                </a:solidFill>
                <a:latin typeface="Arial" charset="0"/>
              </a:rPr>
              <a:t> T</a:t>
            </a:r>
            <a:r>
              <a:rPr lang="en-US" sz="1200" i="1" dirty="0" smtClean="0">
                <a:solidFill>
                  <a:srgbClr val="325FAF"/>
                </a:solidFill>
                <a:latin typeface="Arial" charset="0"/>
              </a:rPr>
              <a:t>elescope</a:t>
            </a:r>
            <a:r>
              <a:rPr lang="en-US" sz="1200" b="1" i="1" dirty="0" smtClean="0">
                <a:solidFill>
                  <a:srgbClr val="325FAF"/>
                </a:solidFill>
                <a:latin typeface="Arial" charset="0"/>
              </a:rPr>
              <a:t> A</a:t>
            </a:r>
            <a:r>
              <a:rPr lang="en-US" sz="1200" i="1" dirty="0" smtClean="0">
                <a:solidFill>
                  <a:srgbClr val="325FAF"/>
                </a:solidFill>
                <a:latin typeface="Arial" charset="0"/>
              </a:rPr>
              <a:t>rray</a:t>
            </a:r>
            <a:r>
              <a:rPr lang="en-US" sz="1200" b="1" i="1" dirty="0" smtClean="0">
                <a:solidFill>
                  <a:srgbClr val="325FAF"/>
                </a:solidFill>
                <a:latin typeface="Arial" charset="0"/>
              </a:rPr>
              <a:t> </a:t>
            </a:r>
            <a:endParaRPr lang="en-GB" sz="1200" dirty="0">
              <a:solidFill>
                <a:srgbClr val="325FAF"/>
              </a:solidFill>
              <a:latin typeface="Arial" charset="0"/>
            </a:endParaRPr>
          </a:p>
        </p:txBody>
      </p:sp>
      <p:pic>
        <p:nvPicPr>
          <p:cNvPr id="311298" name="Picture 2" descr="http://www.gsi.de/onTEAM/admin/onteam/_grafik/zukunft/head_e.jp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3848100" y="5457683"/>
            <a:ext cx="4737100" cy="971713"/>
          </a:xfrm>
          <a:prstGeom prst="rect">
            <a:avLst/>
          </a:prstGeom>
          <a:noFill/>
        </p:spPr>
      </p:pic>
      <p:pic>
        <p:nvPicPr>
          <p:cNvPr id="311300" name="Picture 4" descr="http://www.skatelescope.org/images/logo.gif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539750" y="4164033"/>
            <a:ext cx="1714500" cy="100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3708400" y="2276475"/>
            <a:ext cx="4875213" cy="28082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b="1" smtClean="0">
                <a:solidFill>
                  <a:schemeClr val="accent2"/>
                </a:solidFill>
              </a:rPr>
              <a:t>First edition 2006 and updated in 2008 with 44 projects</a:t>
            </a:r>
          </a:p>
          <a:p>
            <a:r>
              <a:rPr lang="en-US" sz="2000" b="1" smtClean="0">
                <a:solidFill>
                  <a:schemeClr val="accent2"/>
                </a:solidFill>
              </a:rPr>
              <a:t>Preparatory phase funding for most with second round soon</a:t>
            </a:r>
          </a:p>
          <a:p>
            <a:r>
              <a:rPr lang="en-US" sz="2000" b="1" smtClean="0">
                <a:solidFill>
                  <a:schemeClr val="accent2"/>
                </a:solidFill>
              </a:rPr>
              <a:t>About 10 will fly by 2010</a:t>
            </a:r>
          </a:p>
          <a:p>
            <a:r>
              <a:rPr lang="en-US" sz="2000" b="1" smtClean="0">
                <a:solidFill>
                  <a:schemeClr val="accent2"/>
                </a:solidFill>
              </a:rPr>
              <a:t>European X-FEL first to go real – civil construction started in 2009 and International convention agreed 2 days ago.</a:t>
            </a:r>
          </a:p>
        </p:txBody>
      </p:sp>
      <p:pic>
        <p:nvPicPr>
          <p:cNvPr id="301059" name="Picture 3" descr="Neues Bi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781300"/>
            <a:ext cx="2203450" cy="3097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106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620713"/>
            <a:ext cx="8229600" cy="6334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400" b="0" smtClean="0">
                <a:solidFill>
                  <a:srgbClr val="004494"/>
                </a:solidFill>
              </a:rPr>
              <a:t>The ESFRI Roadmap is an ongoing process</a:t>
            </a:r>
            <a:endParaRPr lang="en-GB" sz="4400" b="0" smtClean="0">
              <a:solidFill>
                <a:srgbClr val="00449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>
                <a:solidFill>
                  <a:srgbClr val="FF0000"/>
                </a:solidFill>
              </a:rPr>
              <a:t>		Current View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0825" y="2492375"/>
            <a:ext cx="8424863" cy="865188"/>
            <a:chOff x="158" y="1434"/>
            <a:chExt cx="5307" cy="545"/>
          </a:xfrm>
        </p:grpSpPr>
        <p:sp>
          <p:nvSpPr>
            <p:cNvPr id="32809" name="Rectangle 4"/>
            <p:cNvSpPr>
              <a:spLocks noChangeArrowheads="1"/>
            </p:cNvSpPr>
            <p:nvPr/>
          </p:nvSpPr>
          <p:spPr bwMode="auto">
            <a:xfrm>
              <a:off x="1473" y="1434"/>
              <a:ext cx="635" cy="318"/>
            </a:xfrm>
            <a:prstGeom prst="rect">
              <a:avLst/>
            </a:prstGeom>
            <a:solidFill>
              <a:schemeClr val="accent1">
                <a:alpha val="5294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2810" name="AutoShape 5"/>
            <p:cNvSpPr>
              <a:spLocks noChangeArrowheads="1"/>
            </p:cNvSpPr>
            <p:nvPr/>
          </p:nvSpPr>
          <p:spPr bwMode="auto">
            <a:xfrm>
              <a:off x="248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2811" name="AutoShape 6"/>
            <p:cNvSpPr>
              <a:spLocks noChangeArrowheads="1"/>
            </p:cNvSpPr>
            <p:nvPr/>
          </p:nvSpPr>
          <p:spPr bwMode="auto">
            <a:xfrm>
              <a:off x="2425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2812" name="AutoShape 7"/>
            <p:cNvSpPr>
              <a:spLocks noChangeArrowheads="1"/>
            </p:cNvSpPr>
            <p:nvPr/>
          </p:nvSpPr>
          <p:spPr bwMode="auto">
            <a:xfrm>
              <a:off x="3515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2813" name="AutoShape 8"/>
            <p:cNvSpPr>
              <a:spLocks noChangeArrowheads="1"/>
            </p:cNvSpPr>
            <p:nvPr/>
          </p:nvSpPr>
          <p:spPr bwMode="auto">
            <a:xfrm>
              <a:off x="4604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cxnSp>
          <p:nvCxnSpPr>
            <p:cNvPr id="32814" name="AutoShape 9"/>
            <p:cNvCxnSpPr>
              <a:cxnSpLocks noChangeShapeType="1"/>
              <a:stCxn id="32810" idx="2"/>
              <a:endCxn id="32809" idx="1"/>
            </p:cNvCxnSpPr>
            <p:nvPr/>
          </p:nvCxnSpPr>
          <p:spPr bwMode="auto">
            <a:xfrm>
              <a:off x="1001" y="1593"/>
              <a:ext cx="4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2815" name="AutoShape 10"/>
            <p:cNvCxnSpPr>
              <a:cxnSpLocks noChangeShapeType="1"/>
              <a:stCxn id="32809" idx="3"/>
              <a:endCxn id="32811" idx="5"/>
            </p:cNvCxnSpPr>
            <p:nvPr/>
          </p:nvCxnSpPr>
          <p:spPr bwMode="auto">
            <a:xfrm>
              <a:off x="2108" y="1593"/>
              <a:ext cx="4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2816" name="AutoShape 11"/>
            <p:cNvCxnSpPr>
              <a:cxnSpLocks noChangeShapeType="1"/>
              <a:stCxn id="32811" idx="2"/>
              <a:endCxn id="32812" idx="5"/>
            </p:cNvCxnSpPr>
            <p:nvPr/>
          </p:nvCxnSpPr>
          <p:spPr bwMode="auto">
            <a:xfrm>
              <a:off x="3178" y="1593"/>
              <a:ext cx="44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2817" name="AutoShape 12"/>
            <p:cNvCxnSpPr>
              <a:cxnSpLocks noChangeShapeType="1"/>
              <a:stCxn id="32812" idx="2"/>
              <a:endCxn id="32813" idx="5"/>
            </p:cNvCxnSpPr>
            <p:nvPr/>
          </p:nvCxnSpPr>
          <p:spPr bwMode="auto">
            <a:xfrm>
              <a:off x="4268" y="1593"/>
              <a:ext cx="4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2818" name="Text Box 13"/>
            <p:cNvSpPr txBox="1">
              <a:spLocks noChangeArrowheads="1"/>
            </p:cNvSpPr>
            <p:nvPr/>
          </p:nvSpPr>
          <p:spPr bwMode="auto">
            <a:xfrm>
              <a:off x="385" y="1488"/>
              <a:ext cx="5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Raw Data</a:t>
              </a:r>
            </a:p>
          </p:txBody>
        </p:sp>
        <p:sp>
          <p:nvSpPr>
            <p:cNvPr id="32819" name="Text Box 14"/>
            <p:cNvSpPr txBox="1">
              <a:spLocks noChangeArrowheads="1"/>
            </p:cNvSpPr>
            <p:nvPr/>
          </p:nvSpPr>
          <p:spPr bwMode="auto">
            <a:xfrm>
              <a:off x="1520" y="1434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Data Analysis</a:t>
              </a:r>
            </a:p>
          </p:txBody>
        </p:sp>
        <p:sp>
          <p:nvSpPr>
            <p:cNvPr id="32820" name="Text Box 15"/>
            <p:cNvSpPr txBox="1">
              <a:spLocks noChangeArrowheads="1"/>
            </p:cNvSpPr>
            <p:nvPr/>
          </p:nvSpPr>
          <p:spPr bwMode="auto">
            <a:xfrm>
              <a:off x="2654" y="1434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Analysed Data</a:t>
              </a:r>
            </a:p>
          </p:txBody>
        </p:sp>
        <p:sp>
          <p:nvSpPr>
            <p:cNvPr id="32821" name="Text Box 16"/>
            <p:cNvSpPr txBox="1">
              <a:spLocks noChangeArrowheads="1"/>
            </p:cNvSpPr>
            <p:nvPr/>
          </p:nvSpPr>
          <p:spPr bwMode="auto">
            <a:xfrm>
              <a:off x="3697" y="1434"/>
              <a:ext cx="6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Publication Data</a:t>
              </a:r>
            </a:p>
          </p:txBody>
        </p:sp>
        <p:sp>
          <p:nvSpPr>
            <p:cNvPr id="32822" name="Text Box 17"/>
            <p:cNvSpPr txBox="1">
              <a:spLocks noChangeArrowheads="1"/>
            </p:cNvSpPr>
            <p:nvPr/>
          </p:nvSpPr>
          <p:spPr bwMode="auto">
            <a:xfrm>
              <a:off x="4740" y="1488"/>
              <a:ext cx="6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Publications</a:t>
              </a:r>
            </a:p>
          </p:txBody>
        </p:sp>
        <p:sp>
          <p:nvSpPr>
            <p:cNvPr id="32823" name="Text Box 18"/>
            <p:cNvSpPr txBox="1">
              <a:spLocks noChangeArrowheads="1"/>
            </p:cNvSpPr>
            <p:nvPr/>
          </p:nvSpPr>
          <p:spPr bwMode="auto">
            <a:xfrm>
              <a:off x="158" y="1748"/>
              <a:ext cx="6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Facility 1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50825" y="3716338"/>
            <a:ext cx="8424863" cy="865187"/>
            <a:chOff x="158" y="1434"/>
            <a:chExt cx="5307" cy="545"/>
          </a:xfrm>
        </p:grpSpPr>
        <p:sp>
          <p:nvSpPr>
            <p:cNvPr id="32794" name="Rectangle 20"/>
            <p:cNvSpPr>
              <a:spLocks noChangeArrowheads="1"/>
            </p:cNvSpPr>
            <p:nvPr/>
          </p:nvSpPr>
          <p:spPr bwMode="auto">
            <a:xfrm>
              <a:off x="1473" y="1434"/>
              <a:ext cx="635" cy="318"/>
            </a:xfrm>
            <a:prstGeom prst="rect">
              <a:avLst/>
            </a:prstGeom>
            <a:solidFill>
              <a:schemeClr val="accent1">
                <a:alpha val="5294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2795" name="AutoShape 21"/>
            <p:cNvSpPr>
              <a:spLocks noChangeArrowheads="1"/>
            </p:cNvSpPr>
            <p:nvPr/>
          </p:nvSpPr>
          <p:spPr bwMode="auto">
            <a:xfrm>
              <a:off x="248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2796" name="AutoShape 22"/>
            <p:cNvSpPr>
              <a:spLocks noChangeArrowheads="1"/>
            </p:cNvSpPr>
            <p:nvPr/>
          </p:nvSpPr>
          <p:spPr bwMode="auto">
            <a:xfrm>
              <a:off x="2425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2797" name="AutoShape 23"/>
            <p:cNvSpPr>
              <a:spLocks noChangeArrowheads="1"/>
            </p:cNvSpPr>
            <p:nvPr/>
          </p:nvSpPr>
          <p:spPr bwMode="auto">
            <a:xfrm>
              <a:off x="3515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2798" name="AutoShape 24"/>
            <p:cNvSpPr>
              <a:spLocks noChangeArrowheads="1"/>
            </p:cNvSpPr>
            <p:nvPr/>
          </p:nvSpPr>
          <p:spPr bwMode="auto">
            <a:xfrm>
              <a:off x="4604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cxnSp>
          <p:nvCxnSpPr>
            <p:cNvPr id="32799" name="AutoShape 25"/>
            <p:cNvCxnSpPr>
              <a:cxnSpLocks noChangeShapeType="1"/>
              <a:stCxn id="32795" idx="2"/>
              <a:endCxn id="32794" idx="1"/>
            </p:cNvCxnSpPr>
            <p:nvPr/>
          </p:nvCxnSpPr>
          <p:spPr bwMode="auto">
            <a:xfrm>
              <a:off x="1001" y="1593"/>
              <a:ext cx="4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2800" name="AutoShape 26"/>
            <p:cNvCxnSpPr>
              <a:cxnSpLocks noChangeShapeType="1"/>
              <a:stCxn id="32794" idx="3"/>
              <a:endCxn id="32796" idx="5"/>
            </p:cNvCxnSpPr>
            <p:nvPr/>
          </p:nvCxnSpPr>
          <p:spPr bwMode="auto">
            <a:xfrm>
              <a:off x="2108" y="1593"/>
              <a:ext cx="4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2801" name="AutoShape 27"/>
            <p:cNvCxnSpPr>
              <a:cxnSpLocks noChangeShapeType="1"/>
              <a:stCxn id="32796" idx="2"/>
              <a:endCxn id="32797" idx="5"/>
            </p:cNvCxnSpPr>
            <p:nvPr/>
          </p:nvCxnSpPr>
          <p:spPr bwMode="auto">
            <a:xfrm>
              <a:off x="3178" y="1593"/>
              <a:ext cx="44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2802" name="AutoShape 28"/>
            <p:cNvCxnSpPr>
              <a:cxnSpLocks noChangeShapeType="1"/>
              <a:stCxn id="32797" idx="2"/>
              <a:endCxn id="32798" idx="5"/>
            </p:cNvCxnSpPr>
            <p:nvPr/>
          </p:nvCxnSpPr>
          <p:spPr bwMode="auto">
            <a:xfrm>
              <a:off x="4268" y="1593"/>
              <a:ext cx="4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2803" name="Text Box 29"/>
            <p:cNvSpPr txBox="1">
              <a:spLocks noChangeArrowheads="1"/>
            </p:cNvSpPr>
            <p:nvPr/>
          </p:nvSpPr>
          <p:spPr bwMode="auto">
            <a:xfrm>
              <a:off x="385" y="1488"/>
              <a:ext cx="5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Raw Data</a:t>
              </a:r>
            </a:p>
          </p:txBody>
        </p:sp>
        <p:sp>
          <p:nvSpPr>
            <p:cNvPr id="32804" name="Text Box 30"/>
            <p:cNvSpPr txBox="1">
              <a:spLocks noChangeArrowheads="1"/>
            </p:cNvSpPr>
            <p:nvPr/>
          </p:nvSpPr>
          <p:spPr bwMode="auto">
            <a:xfrm>
              <a:off x="1520" y="1434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Data Analysis</a:t>
              </a:r>
            </a:p>
          </p:txBody>
        </p:sp>
        <p:sp>
          <p:nvSpPr>
            <p:cNvPr id="32805" name="Text Box 31"/>
            <p:cNvSpPr txBox="1">
              <a:spLocks noChangeArrowheads="1"/>
            </p:cNvSpPr>
            <p:nvPr/>
          </p:nvSpPr>
          <p:spPr bwMode="auto">
            <a:xfrm>
              <a:off x="2654" y="1434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Analysed Data</a:t>
              </a:r>
            </a:p>
          </p:txBody>
        </p:sp>
        <p:sp>
          <p:nvSpPr>
            <p:cNvPr id="32806" name="Text Box 32"/>
            <p:cNvSpPr txBox="1">
              <a:spLocks noChangeArrowheads="1"/>
            </p:cNvSpPr>
            <p:nvPr/>
          </p:nvSpPr>
          <p:spPr bwMode="auto">
            <a:xfrm>
              <a:off x="3697" y="1434"/>
              <a:ext cx="6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Publication Data</a:t>
              </a:r>
            </a:p>
          </p:txBody>
        </p:sp>
        <p:sp>
          <p:nvSpPr>
            <p:cNvPr id="32807" name="Text Box 33"/>
            <p:cNvSpPr txBox="1">
              <a:spLocks noChangeArrowheads="1"/>
            </p:cNvSpPr>
            <p:nvPr/>
          </p:nvSpPr>
          <p:spPr bwMode="auto">
            <a:xfrm>
              <a:off x="4740" y="1488"/>
              <a:ext cx="6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Publications</a:t>
              </a:r>
            </a:p>
          </p:txBody>
        </p:sp>
        <p:sp>
          <p:nvSpPr>
            <p:cNvPr id="32808" name="Text Box 34"/>
            <p:cNvSpPr txBox="1">
              <a:spLocks noChangeArrowheads="1"/>
            </p:cNvSpPr>
            <p:nvPr/>
          </p:nvSpPr>
          <p:spPr bwMode="auto">
            <a:xfrm>
              <a:off x="158" y="1748"/>
              <a:ext cx="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Facility 2 </a:t>
              </a: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250825" y="4940300"/>
            <a:ext cx="8424863" cy="865188"/>
            <a:chOff x="158" y="1434"/>
            <a:chExt cx="5307" cy="545"/>
          </a:xfrm>
        </p:grpSpPr>
        <p:sp>
          <p:nvSpPr>
            <p:cNvPr id="32779" name="Rectangle 36"/>
            <p:cNvSpPr>
              <a:spLocks noChangeArrowheads="1"/>
            </p:cNvSpPr>
            <p:nvPr/>
          </p:nvSpPr>
          <p:spPr bwMode="auto">
            <a:xfrm>
              <a:off x="1473" y="1434"/>
              <a:ext cx="635" cy="318"/>
            </a:xfrm>
            <a:prstGeom prst="rect">
              <a:avLst/>
            </a:prstGeom>
            <a:solidFill>
              <a:schemeClr val="accent1">
                <a:alpha val="5294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2780" name="AutoShape 37"/>
            <p:cNvSpPr>
              <a:spLocks noChangeArrowheads="1"/>
            </p:cNvSpPr>
            <p:nvPr/>
          </p:nvSpPr>
          <p:spPr bwMode="auto">
            <a:xfrm>
              <a:off x="248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2781" name="AutoShape 38"/>
            <p:cNvSpPr>
              <a:spLocks noChangeArrowheads="1"/>
            </p:cNvSpPr>
            <p:nvPr/>
          </p:nvSpPr>
          <p:spPr bwMode="auto">
            <a:xfrm>
              <a:off x="2425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2782" name="AutoShape 39"/>
            <p:cNvSpPr>
              <a:spLocks noChangeArrowheads="1"/>
            </p:cNvSpPr>
            <p:nvPr/>
          </p:nvSpPr>
          <p:spPr bwMode="auto">
            <a:xfrm>
              <a:off x="3515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2783" name="AutoShape 40"/>
            <p:cNvSpPr>
              <a:spLocks noChangeArrowheads="1"/>
            </p:cNvSpPr>
            <p:nvPr/>
          </p:nvSpPr>
          <p:spPr bwMode="auto">
            <a:xfrm>
              <a:off x="4604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cxnSp>
          <p:nvCxnSpPr>
            <p:cNvPr id="32784" name="AutoShape 41"/>
            <p:cNvCxnSpPr>
              <a:cxnSpLocks noChangeShapeType="1"/>
              <a:stCxn id="32780" idx="2"/>
              <a:endCxn id="32779" idx="1"/>
            </p:cNvCxnSpPr>
            <p:nvPr/>
          </p:nvCxnSpPr>
          <p:spPr bwMode="auto">
            <a:xfrm>
              <a:off x="1001" y="1593"/>
              <a:ext cx="4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2785" name="AutoShape 42"/>
            <p:cNvCxnSpPr>
              <a:cxnSpLocks noChangeShapeType="1"/>
              <a:stCxn id="32779" idx="3"/>
              <a:endCxn id="32781" idx="5"/>
            </p:cNvCxnSpPr>
            <p:nvPr/>
          </p:nvCxnSpPr>
          <p:spPr bwMode="auto">
            <a:xfrm>
              <a:off x="2108" y="1593"/>
              <a:ext cx="4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2786" name="AutoShape 43"/>
            <p:cNvCxnSpPr>
              <a:cxnSpLocks noChangeShapeType="1"/>
              <a:stCxn id="32781" idx="2"/>
              <a:endCxn id="32782" idx="5"/>
            </p:cNvCxnSpPr>
            <p:nvPr/>
          </p:nvCxnSpPr>
          <p:spPr bwMode="auto">
            <a:xfrm>
              <a:off x="3178" y="1593"/>
              <a:ext cx="44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2787" name="AutoShape 44"/>
            <p:cNvCxnSpPr>
              <a:cxnSpLocks noChangeShapeType="1"/>
              <a:stCxn id="32782" idx="2"/>
              <a:endCxn id="32783" idx="5"/>
            </p:cNvCxnSpPr>
            <p:nvPr/>
          </p:nvCxnSpPr>
          <p:spPr bwMode="auto">
            <a:xfrm>
              <a:off x="4268" y="1593"/>
              <a:ext cx="4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2788" name="Text Box 45"/>
            <p:cNvSpPr txBox="1">
              <a:spLocks noChangeArrowheads="1"/>
            </p:cNvSpPr>
            <p:nvPr/>
          </p:nvSpPr>
          <p:spPr bwMode="auto">
            <a:xfrm>
              <a:off x="385" y="1488"/>
              <a:ext cx="5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Raw Data</a:t>
              </a:r>
            </a:p>
          </p:txBody>
        </p:sp>
        <p:sp>
          <p:nvSpPr>
            <p:cNvPr id="32789" name="Text Box 46"/>
            <p:cNvSpPr txBox="1">
              <a:spLocks noChangeArrowheads="1"/>
            </p:cNvSpPr>
            <p:nvPr/>
          </p:nvSpPr>
          <p:spPr bwMode="auto">
            <a:xfrm>
              <a:off x="1520" y="1434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Data Analysis</a:t>
              </a:r>
            </a:p>
          </p:txBody>
        </p:sp>
        <p:sp>
          <p:nvSpPr>
            <p:cNvPr id="32790" name="Text Box 47"/>
            <p:cNvSpPr txBox="1">
              <a:spLocks noChangeArrowheads="1"/>
            </p:cNvSpPr>
            <p:nvPr/>
          </p:nvSpPr>
          <p:spPr bwMode="auto">
            <a:xfrm>
              <a:off x="2654" y="1434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Analysed Data</a:t>
              </a:r>
            </a:p>
          </p:txBody>
        </p:sp>
        <p:sp>
          <p:nvSpPr>
            <p:cNvPr id="32791" name="Text Box 48"/>
            <p:cNvSpPr txBox="1">
              <a:spLocks noChangeArrowheads="1"/>
            </p:cNvSpPr>
            <p:nvPr/>
          </p:nvSpPr>
          <p:spPr bwMode="auto">
            <a:xfrm>
              <a:off x="3697" y="1434"/>
              <a:ext cx="6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Publication Data</a:t>
              </a:r>
            </a:p>
          </p:txBody>
        </p:sp>
        <p:sp>
          <p:nvSpPr>
            <p:cNvPr id="32792" name="Text Box 49"/>
            <p:cNvSpPr txBox="1">
              <a:spLocks noChangeArrowheads="1"/>
            </p:cNvSpPr>
            <p:nvPr/>
          </p:nvSpPr>
          <p:spPr bwMode="auto">
            <a:xfrm>
              <a:off x="4740" y="1488"/>
              <a:ext cx="6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Publications</a:t>
              </a:r>
            </a:p>
          </p:txBody>
        </p:sp>
        <p:sp>
          <p:nvSpPr>
            <p:cNvPr id="32793" name="Text Box 50"/>
            <p:cNvSpPr txBox="1">
              <a:spLocks noChangeArrowheads="1"/>
            </p:cNvSpPr>
            <p:nvPr/>
          </p:nvSpPr>
          <p:spPr bwMode="auto">
            <a:xfrm>
              <a:off x="158" y="1748"/>
              <a:ext cx="6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Facility 3</a:t>
              </a: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468313" y="1557338"/>
            <a:ext cx="8280400" cy="4175125"/>
            <a:chOff x="295" y="981"/>
            <a:chExt cx="5216" cy="2630"/>
          </a:xfrm>
        </p:grpSpPr>
        <p:sp>
          <p:nvSpPr>
            <p:cNvPr id="32775" name="Oval 52"/>
            <p:cNvSpPr>
              <a:spLocks noChangeArrowheads="1"/>
            </p:cNvSpPr>
            <p:nvPr/>
          </p:nvSpPr>
          <p:spPr bwMode="auto">
            <a:xfrm>
              <a:off x="295" y="1434"/>
              <a:ext cx="5216" cy="63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2776" name="Oval 53"/>
            <p:cNvSpPr>
              <a:spLocks noChangeArrowheads="1"/>
            </p:cNvSpPr>
            <p:nvPr/>
          </p:nvSpPr>
          <p:spPr bwMode="auto">
            <a:xfrm>
              <a:off x="295" y="2205"/>
              <a:ext cx="5216" cy="63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2777" name="Oval 54"/>
            <p:cNvSpPr>
              <a:spLocks noChangeArrowheads="1"/>
            </p:cNvSpPr>
            <p:nvPr/>
          </p:nvSpPr>
          <p:spPr bwMode="auto">
            <a:xfrm>
              <a:off x="295" y="2976"/>
              <a:ext cx="5216" cy="63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2778" name="Text Box 55"/>
            <p:cNvSpPr txBox="1">
              <a:spLocks noChangeArrowheads="1"/>
            </p:cNvSpPr>
            <p:nvPr/>
          </p:nvSpPr>
          <p:spPr bwMode="auto">
            <a:xfrm>
              <a:off x="748" y="981"/>
              <a:ext cx="44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mtClean="0">
                  <a:solidFill>
                    <a:srgbClr val="FF3300"/>
                  </a:solidFill>
                  <a:latin typeface="Arial" charset="0"/>
                  <a:cs typeface="Arial" charset="0"/>
                </a:rPr>
                <a:t>Distinct Infrastructures /  Distinct User Experiences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32138" y="0"/>
            <a:ext cx="3743325" cy="638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>
                <a:solidFill>
                  <a:srgbClr val="FF0000"/>
                </a:solidFill>
              </a:rPr>
              <a:t>Future View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0825" y="2636838"/>
            <a:ext cx="8424863" cy="865187"/>
            <a:chOff x="158" y="1434"/>
            <a:chExt cx="5307" cy="545"/>
          </a:xfrm>
        </p:grpSpPr>
        <p:sp>
          <p:nvSpPr>
            <p:cNvPr id="33891" name="Rectangle 4"/>
            <p:cNvSpPr>
              <a:spLocks noChangeArrowheads="1"/>
            </p:cNvSpPr>
            <p:nvPr/>
          </p:nvSpPr>
          <p:spPr bwMode="auto">
            <a:xfrm>
              <a:off x="1473" y="1434"/>
              <a:ext cx="635" cy="318"/>
            </a:xfrm>
            <a:prstGeom prst="rect">
              <a:avLst/>
            </a:prstGeom>
            <a:solidFill>
              <a:schemeClr val="accent1">
                <a:alpha val="5294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3892" name="AutoShape 5"/>
            <p:cNvSpPr>
              <a:spLocks noChangeArrowheads="1"/>
            </p:cNvSpPr>
            <p:nvPr/>
          </p:nvSpPr>
          <p:spPr bwMode="auto">
            <a:xfrm>
              <a:off x="248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3893" name="AutoShape 6"/>
            <p:cNvSpPr>
              <a:spLocks noChangeArrowheads="1"/>
            </p:cNvSpPr>
            <p:nvPr/>
          </p:nvSpPr>
          <p:spPr bwMode="auto">
            <a:xfrm>
              <a:off x="2425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3894" name="AutoShape 7"/>
            <p:cNvSpPr>
              <a:spLocks noChangeArrowheads="1"/>
            </p:cNvSpPr>
            <p:nvPr/>
          </p:nvSpPr>
          <p:spPr bwMode="auto">
            <a:xfrm>
              <a:off x="3515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3895" name="AutoShape 8"/>
            <p:cNvSpPr>
              <a:spLocks noChangeArrowheads="1"/>
            </p:cNvSpPr>
            <p:nvPr/>
          </p:nvSpPr>
          <p:spPr bwMode="auto">
            <a:xfrm>
              <a:off x="4604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cxnSp>
          <p:nvCxnSpPr>
            <p:cNvPr id="33896" name="AutoShape 9"/>
            <p:cNvCxnSpPr>
              <a:cxnSpLocks noChangeShapeType="1"/>
              <a:stCxn id="33892" idx="2"/>
              <a:endCxn id="33891" idx="1"/>
            </p:cNvCxnSpPr>
            <p:nvPr/>
          </p:nvCxnSpPr>
          <p:spPr bwMode="auto">
            <a:xfrm>
              <a:off x="1001" y="1593"/>
              <a:ext cx="4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3897" name="AutoShape 10"/>
            <p:cNvCxnSpPr>
              <a:cxnSpLocks noChangeShapeType="1"/>
              <a:stCxn id="33891" idx="3"/>
              <a:endCxn id="33893" idx="5"/>
            </p:cNvCxnSpPr>
            <p:nvPr/>
          </p:nvCxnSpPr>
          <p:spPr bwMode="auto">
            <a:xfrm>
              <a:off x="2108" y="1593"/>
              <a:ext cx="4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3898" name="AutoShape 11"/>
            <p:cNvCxnSpPr>
              <a:cxnSpLocks noChangeShapeType="1"/>
              <a:stCxn id="33893" idx="2"/>
              <a:endCxn id="33894" idx="5"/>
            </p:cNvCxnSpPr>
            <p:nvPr/>
          </p:nvCxnSpPr>
          <p:spPr bwMode="auto">
            <a:xfrm>
              <a:off x="3178" y="1593"/>
              <a:ext cx="44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3899" name="AutoShape 12"/>
            <p:cNvCxnSpPr>
              <a:cxnSpLocks noChangeShapeType="1"/>
              <a:stCxn id="33894" idx="2"/>
              <a:endCxn id="33895" idx="5"/>
            </p:cNvCxnSpPr>
            <p:nvPr/>
          </p:nvCxnSpPr>
          <p:spPr bwMode="auto">
            <a:xfrm>
              <a:off x="4268" y="1593"/>
              <a:ext cx="4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3900" name="Text Box 13"/>
            <p:cNvSpPr txBox="1">
              <a:spLocks noChangeArrowheads="1"/>
            </p:cNvSpPr>
            <p:nvPr/>
          </p:nvSpPr>
          <p:spPr bwMode="auto">
            <a:xfrm>
              <a:off x="385" y="1488"/>
              <a:ext cx="5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Raw Data</a:t>
              </a:r>
            </a:p>
          </p:txBody>
        </p:sp>
        <p:sp>
          <p:nvSpPr>
            <p:cNvPr id="33901" name="Text Box 14"/>
            <p:cNvSpPr txBox="1">
              <a:spLocks noChangeArrowheads="1"/>
            </p:cNvSpPr>
            <p:nvPr/>
          </p:nvSpPr>
          <p:spPr bwMode="auto">
            <a:xfrm>
              <a:off x="1520" y="1434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Data Analysis</a:t>
              </a:r>
            </a:p>
          </p:txBody>
        </p:sp>
        <p:sp>
          <p:nvSpPr>
            <p:cNvPr id="33902" name="Text Box 15"/>
            <p:cNvSpPr txBox="1">
              <a:spLocks noChangeArrowheads="1"/>
            </p:cNvSpPr>
            <p:nvPr/>
          </p:nvSpPr>
          <p:spPr bwMode="auto">
            <a:xfrm>
              <a:off x="2654" y="1434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Analysed Data</a:t>
              </a:r>
            </a:p>
          </p:txBody>
        </p:sp>
        <p:sp>
          <p:nvSpPr>
            <p:cNvPr id="33903" name="Text Box 16"/>
            <p:cNvSpPr txBox="1">
              <a:spLocks noChangeArrowheads="1"/>
            </p:cNvSpPr>
            <p:nvPr/>
          </p:nvSpPr>
          <p:spPr bwMode="auto">
            <a:xfrm>
              <a:off x="3697" y="1434"/>
              <a:ext cx="6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Publication Data</a:t>
              </a:r>
            </a:p>
          </p:txBody>
        </p:sp>
        <p:sp>
          <p:nvSpPr>
            <p:cNvPr id="33904" name="Text Box 17"/>
            <p:cNvSpPr txBox="1">
              <a:spLocks noChangeArrowheads="1"/>
            </p:cNvSpPr>
            <p:nvPr/>
          </p:nvSpPr>
          <p:spPr bwMode="auto">
            <a:xfrm>
              <a:off x="4740" y="1488"/>
              <a:ext cx="6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Publications</a:t>
              </a:r>
            </a:p>
          </p:txBody>
        </p:sp>
        <p:sp>
          <p:nvSpPr>
            <p:cNvPr id="33905" name="Text Box 18"/>
            <p:cNvSpPr txBox="1">
              <a:spLocks noChangeArrowheads="1"/>
            </p:cNvSpPr>
            <p:nvPr/>
          </p:nvSpPr>
          <p:spPr bwMode="auto">
            <a:xfrm>
              <a:off x="158" y="1748"/>
              <a:ext cx="6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Facility 1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50825" y="3860800"/>
            <a:ext cx="8424863" cy="865188"/>
            <a:chOff x="158" y="1434"/>
            <a:chExt cx="5307" cy="545"/>
          </a:xfrm>
        </p:grpSpPr>
        <p:sp>
          <p:nvSpPr>
            <p:cNvPr id="33876" name="Rectangle 20"/>
            <p:cNvSpPr>
              <a:spLocks noChangeArrowheads="1"/>
            </p:cNvSpPr>
            <p:nvPr/>
          </p:nvSpPr>
          <p:spPr bwMode="auto">
            <a:xfrm>
              <a:off x="1473" y="1434"/>
              <a:ext cx="635" cy="318"/>
            </a:xfrm>
            <a:prstGeom prst="rect">
              <a:avLst/>
            </a:prstGeom>
            <a:solidFill>
              <a:schemeClr val="accent1">
                <a:alpha val="5294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3877" name="AutoShape 21"/>
            <p:cNvSpPr>
              <a:spLocks noChangeArrowheads="1"/>
            </p:cNvSpPr>
            <p:nvPr/>
          </p:nvSpPr>
          <p:spPr bwMode="auto">
            <a:xfrm>
              <a:off x="248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3878" name="AutoShape 22"/>
            <p:cNvSpPr>
              <a:spLocks noChangeArrowheads="1"/>
            </p:cNvSpPr>
            <p:nvPr/>
          </p:nvSpPr>
          <p:spPr bwMode="auto">
            <a:xfrm>
              <a:off x="2425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3879" name="AutoShape 23"/>
            <p:cNvSpPr>
              <a:spLocks noChangeArrowheads="1"/>
            </p:cNvSpPr>
            <p:nvPr/>
          </p:nvSpPr>
          <p:spPr bwMode="auto">
            <a:xfrm>
              <a:off x="3515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3880" name="AutoShape 24"/>
            <p:cNvSpPr>
              <a:spLocks noChangeArrowheads="1"/>
            </p:cNvSpPr>
            <p:nvPr/>
          </p:nvSpPr>
          <p:spPr bwMode="auto">
            <a:xfrm>
              <a:off x="4604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cxnSp>
          <p:nvCxnSpPr>
            <p:cNvPr id="33881" name="AutoShape 25"/>
            <p:cNvCxnSpPr>
              <a:cxnSpLocks noChangeShapeType="1"/>
              <a:stCxn id="33877" idx="2"/>
              <a:endCxn id="33876" idx="1"/>
            </p:cNvCxnSpPr>
            <p:nvPr/>
          </p:nvCxnSpPr>
          <p:spPr bwMode="auto">
            <a:xfrm>
              <a:off x="1001" y="1593"/>
              <a:ext cx="4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3882" name="AutoShape 26"/>
            <p:cNvCxnSpPr>
              <a:cxnSpLocks noChangeShapeType="1"/>
              <a:stCxn id="33876" idx="3"/>
              <a:endCxn id="33878" idx="5"/>
            </p:cNvCxnSpPr>
            <p:nvPr/>
          </p:nvCxnSpPr>
          <p:spPr bwMode="auto">
            <a:xfrm>
              <a:off x="2108" y="1593"/>
              <a:ext cx="4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3883" name="AutoShape 27"/>
            <p:cNvCxnSpPr>
              <a:cxnSpLocks noChangeShapeType="1"/>
              <a:stCxn id="33878" idx="2"/>
              <a:endCxn id="33879" idx="5"/>
            </p:cNvCxnSpPr>
            <p:nvPr/>
          </p:nvCxnSpPr>
          <p:spPr bwMode="auto">
            <a:xfrm>
              <a:off x="3178" y="1593"/>
              <a:ext cx="44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3884" name="AutoShape 28"/>
            <p:cNvCxnSpPr>
              <a:cxnSpLocks noChangeShapeType="1"/>
              <a:stCxn id="33879" idx="2"/>
              <a:endCxn id="33880" idx="5"/>
            </p:cNvCxnSpPr>
            <p:nvPr/>
          </p:nvCxnSpPr>
          <p:spPr bwMode="auto">
            <a:xfrm>
              <a:off x="4268" y="1593"/>
              <a:ext cx="4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3885" name="Text Box 29"/>
            <p:cNvSpPr txBox="1">
              <a:spLocks noChangeArrowheads="1"/>
            </p:cNvSpPr>
            <p:nvPr/>
          </p:nvSpPr>
          <p:spPr bwMode="auto">
            <a:xfrm>
              <a:off x="385" y="1488"/>
              <a:ext cx="5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Raw Data</a:t>
              </a:r>
            </a:p>
          </p:txBody>
        </p:sp>
        <p:sp>
          <p:nvSpPr>
            <p:cNvPr id="33886" name="Text Box 30"/>
            <p:cNvSpPr txBox="1">
              <a:spLocks noChangeArrowheads="1"/>
            </p:cNvSpPr>
            <p:nvPr/>
          </p:nvSpPr>
          <p:spPr bwMode="auto">
            <a:xfrm>
              <a:off x="1520" y="1434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Data Analysis</a:t>
              </a:r>
            </a:p>
          </p:txBody>
        </p:sp>
        <p:sp>
          <p:nvSpPr>
            <p:cNvPr id="33887" name="Text Box 31"/>
            <p:cNvSpPr txBox="1">
              <a:spLocks noChangeArrowheads="1"/>
            </p:cNvSpPr>
            <p:nvPr/>
          </p:nvSpPr>
          <p:spPr bwMode="auto">
            <a:xfrm>
              <a:off x="2654" y="1434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Analysed Data</a:t>
              </a:r>
            </a:p>
          </p:txBody>
        </p:sp>
        <p:sp>
          <p:nvSpPr>
            <p:cNvPr id="33888" name="Text Box 32"/>
            <p:cNvSpPr txBox="1">
              <a:spLocks noChangeArrowheads="1"/>
            </p:cNvSpPr>
            <p:nvPr/>
          </p:nvSpPr>
          <p:spPr bwMode="auto">
            <a:xfrm>
              <a:off x="3697" y="1434"/>
              <a:ext cx="6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Publication Data</a:t>
              </a:r>
            </a:p>
          </p:txBody>
        </p:sp>
        <p:sp>
          <p:nvSpPr>
            <p:cNvPr id="33889" name="Text Box 33"/>
            <p:cNvSpPr txBox="1">
              <a:spLocks noChangeArrowheads="1"/>
            </p:cNvSpPr>
            <p:nvPr/>
          </p:nvSpPr>
          <p:spPr bwMode="auto">
            <a:xfrm>
              <a:off x="4740" y="1488"/>
              <a:ext cx="6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Publications</a:t>
              </a:r>
            </a:p>
          </p:txBody>
        </p:sp>
        <p:sp>
          <p:nvSpPr>
            <p:cNvPr id="33890" name="Text Box 34"/>
            <p:cNvSpPr txBox="1">
              <a:spLocks noChangeArrowheads="1"/>
            </p:cNvSpPr>
            <p:nvPr/>
          </p:nvSpPr>
          <p:spPr bwMode="auto">
            <a:xfrm>
              <a:off x="158" y="1748"/>
              <a:ext cx="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Facility 2 </a:t>
              </a: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250825" y="5084763"/>
            <a:ext cx="8424863" cy="865187"/>
            <a:chOff x="158" y="1434"/>
            <a:chExt cx="5307" cy="545"/>
          </a:xfrm>
        </p:grpSpPr>
        <p:sp>
          <p:nvSpPr>
            <p:cNvPr id="33861" name="Rectangle 36"/>
            <p:cNvSpPr>
              <a:spLocks noChangeArrowheads="1"/>
            </p:cNvSpPr>
            <p:nvPr/>
          </p:nvSpPr>
          <p:spPr bwMode="auto">
            <a:xfrm>
              <a:off x="1473" y="1434"/>
              <a:ext cx="635" cy="318"/>
            </a:xfrm>
            <a:prstGeom prst="rect">
              <a:avLst/>
            </a:prstGeom>
            <a:solidFill>
              <a:schemeClr val="accent1">
                <a:alpha val="5294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3862" name="AutoShape 37"/>
            <p:cNvSpPr>
              <a:spLocks noChangeArrowheads="1"/>
            </p:cNvSpPr>
            <p:nvPr/>
          </p:nvSpPr>
          <p:spPr bwMode="auto">
            <a:xfrm>
              <a:off x="248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3863" name="AutoShape 38"/>
            <p:cNvSpPr>
              <a:spLocks noChangeArrowheads="1"/>
            </p:cNvSpPr>
            <p:nvPr/>
          </p:nvSpPr>
          <p:spPr bwMode="auto">
            <a:xfrm>
              <a:off x="2425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3864" name="AutoShape 39"/>
            <p:cNvSpPr>
              <a:spLocks noChangeArrowheads="1"/>
            </p:cNvSpPr>
            <p:nvPr/>
          </p:nvSpPr>
          <p:spPr bwMode="auto">
            <a:xfrm>
              <a:off x="3515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3865" name="AutoShape 40"/>
            <p:cNvSpPr>
              <a:spLocks noChangeArrowheads="1"/>
            </p:cNvSpPr>
            <p:nvPr/>
          </p:nvSpPr>
          <p:spPr bwMode="auto">
            <a:xfrm>
              <a:off x="4604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cxnSp>
          <p:nvCxnSpPr>
            <p:cNvPr id="33866" name="AutoShape 41"/>
            <p:cNvCxnSpPr>
              <a:cxnSpLocks noChangeShapeType="1"/>
              <a:stCxn id="33862" idx="2"/>
              <a:endCxn id="33861" idx="1"/>
            </p:cNvCxnSpPr>
            <p:nvPr/>
          </p:nvCxnSpPr>
          <p:spPr bwMode="auto">
            <a:xfrm>
              <a:off x="1001" y="1593"/>
              <a:ext cx="4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3867" name="AutoShape 42"/>
            <p:cNvCxnSpPr>
              <a:cxnSpLocks noChangeShapeType="1"/>
              <a:stCxn id="33861" idx="3"/>
              <a:endCxn id="33863" idx="5"/>
            </p:cNvCxnSpPr>
            <p:nvPr/>
          </p:nvCxnSpPr>
          <p:spPr bwMode="auto">
            <a:xfrm>
              <a:off x="2108" y="1593"/>
              <a:ext cx="4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3868" name="AutoShape 43"/>
            <p:cNvCxnSpPr>
              <a:cxnSpLocks noChangeShapeType="1"/>
              <a:stCxn id="33863" idx="2"/>
              <a:endCxn id="33864" idx="5"/>
            </p:cNvCxnSpPr>
            <p:nvPr/>
          </p:nvCxnSpPr>
          <p:spPr bwMode="auto">
            <a:xfrm>
              <a:off x="3178" y="1593"/>
              <a:ext cx="44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3869" name="AutoShape 44"/>
            <p:cNvCxnSpPr>
              <a:cxnSpLocks noChangeShapeType="1"/>
              <a:stCxn id="33864" idx="2"/>
              <a:endCxn id="33865" idx="5"/>
            </p:cNvCxnSpPr>
            <p:nvPr/>
          </p:nvCxnSpPr>
          <p:spPr bwMode="auto">
            <a:xfrm>
              <a:off x="4268" y="1593"/>
              <a:ext cx="4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3870" name="Text Box 45"/>
            <p:cNvSpPr txBox="1">
              <a:spLocks noChangeArrowheads="1"/>
            </p:cNvSpPr>
            <p:nvPr/>
          </p:nvSpPr>
          <p:spPr bwMode="auto">
            <a:xfrm>
              <a:off x="385" y="1488"/>
              <a:ext cx="5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Raw Data</a:t>
              </a:r>
            </a:p>
          </p:txBody>
        </p:sp>
        <p:sp>
          <p:nvSpPr>
            <p:cNvPr id="33871" name="Text Box 46"/>
            <p:cNvSpPr txBox="1">
              <a:spLocks noChangeArrowheads="1"/>
            </p:cNvSpPr>
            <p:nvPr/>
          </p:nvSpPr>
          <p:spPr bwMode="auto">
            <a:xfrm>
              <a:off x="1520" y="1434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Data Analysis</a:t>
              </a:r>
            </a:p>
          </p:txBody>
        </p:sp>
        <p:sp>
          <p:nvSpPr>
            <p:cNvPr id="33872" name="Text Box 47"/>
            <p:cNvSpPr txBox="1">
              <a:spLocks noChangeArrowheads="1"/>
            </p:cNvSpPr>
            <p:nvPr/>
          </p:nvSpPr>
          <p:spPr bwMode="auto">
            <a:xfrm>
              <a:off x="2654" y="1434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Analysed Data</a:t>
              </a:r>
            </a:p>
          </p:txBody>
        </p:sp>
        <p:sp>
          <p:nvSpPr>
            <p:cNvPr id="33873" name="Text Box 48"/>
            <p:cNvSpPr txBox="1">
              <a:spLocks noChangeArrowheads="1"/>
            </p:cNvSpPr>
            <p:nvPr/>
          </p:nvSpPr>
          <p:spPr bwMode="auto">
            <a:xfrm>
              <a:off x="3697" y="1434"/>
              <a:ext cx="6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Publication Data</a:t>
              </a:r>
            </a:p>
          </p:txBody>
        </p:sp>
        <p:sp>
          <p:nvSpPr>
            <p:cNvPr id="33874" name="Text Box 49"/>
            <p:cNvSpPr txBox="1">
              <a:spLocks noChangeArrowheads="1"/>
            </p:cNvSpPr>
            <p:nvPr/>
          </p:nvSpPr>
          <p:spPr bwMode="auto">
            <a:xfrm>
              <a:off x="4740" y="1488"/>
              <a:ext cx="6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Publications</a:t>
              </a:r>
            </a:p>
          </p:txBody>
        </p:sp>
        <p:sp>
          <p:nvSpPr>
            <p:cNvPr id="33875" name="Text Box 50"/>
            <p:cNvSpPr txBox="1">
              <a:spLocks noChangeArrowheads="1"/>
            </p:cNvSpPr>
            <p:nvPr/>
          </p:nvSpPr>
          <p:spPr bwMode="auto">
            <a:xfrm>
              <a:off x="158" y="1748"/>
              <a:ext cx="6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Facility 3</a:t>
              </a: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395288" y="2205038"/>
            <a:ext cx="1366837" cy="4608512"/>
            <a:chOff x="249" y="1298"/>
            <a:chExt cx="861" cy="2903"/>
          </a:xfrm>
        </p:grpSpPr>
        <p:sp>
          <p:nvSpPr>
            <p:cNvPr id="33859" name="Oval 52"/>
            <p:cNvSpPr>
              <a:spLocks noChangeArrowheads="1"/>
            </p:cNvSpPr>
            <p:nvPr/>
          </p:nvSpPr>
          <p:spPr bwMode="auto">
            <a:xfrm>
              <a:off x="249" y="1298"/>
              <a:ext cx="861" cy="2903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3860" name="Text Box 53"/>
            <p:cNvSpPr txBox="1">
              <a:spLocks noChangeArrowheads="1"/>
            </p:cNvSpPr>
            <p:nvPr/>
          </p:nvSpPr>
          <p:spPr bwMode="auto">
            <a:xfrm>
              <a:off x="340" y="3566"/>
              <a:ext cx="67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 smtClean="0">
                  <a:solidFill>
                    <a:srgbClr val="3333FF"/>
                  </a:solidFill>
                  <a:latin typeface="Arial" charset="0"/>
                  <a:cs typeface="Arial" charset="0"/>
                </a:rPr>
                <a:t>Capacity</a:t>
              </a:r>
            </a:p>
            <a:p>
              <a:r>
                <a:rPr lang="en-GB" sz="1800" smtClean="0">
                  <a:solidFill>
                    <a:srgbClr val="3333FF"/>
                  </a:solidFill>
                  <a:latin typeface="Arial" charset="0"/>
                  <a:cs typeface="Arial" charset="0"/>
                </a:rPr>
                <a:t>Storage</a:t>
              </a:r>
            </a:p>
          </p:txBody>
        </p:sp>
      </p:grp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7269163" y="2205038"/>
            <a:ext cx="1479550" cy="4608512"/>
            <a:chOff x="4579" y="1298"/>
            <a:chExt cx="932" cy="2903"/>
          </a:xfrm>
        </p:grpSpPr>
        <p:sp>
          <p:nvSpPr>
            <p:cNvPr id="33857" name="Oval 55"/>
            <p:cNvSpPr>
              <a:spLocks noChangeArrowheads="1"/>
            </p:cNvSpPr>
            <p:nvPr/>
          </p:nvSpPr>
          <p:spPr bwMode="auto">
            <a:xfrm>
              <a:off x="4604" y="1298"/>
              <a:ext cx="861" cy="2903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3858" name="Text Box 56"/>
            <p:cNvSpPr txBox="1">
              <a:spLocks noChangeArrowheads="1"/>
            </p:cNvSpPr>
            <p:nvPr/>
          </p:nvSpPr>
          <p:spPr bwMode="auto">
            <a:xfrm>
              <a:off x="4579" y="3566"/>
              <a:ext cx="9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 smtClean="0">
                  <a:solidFill>
                    <a:srgbClr val="3333FF"/>
                  </a:solidFill>
                  <a:latin typeface="Arial" charset="0"/>
                  <a:cs typeface="Arial" charset="0"/>
                </a:rPr>
                <a:t>Publications </a:t>
              </a:r>
            </a:p>
            <a:p>
              <a:r>
                <a:rPr lang="en-GB" sz="1800" smtClean="0">
                  <a:solidFill>
                    <a:srgbClr val="3333FF"/>
                  </a:solidFill>
                  <a:latin typeface="Arial" charset="0"/>
                  <a:cs typeface="Arial" charset="0"/>
                </a:rPr>
                <a:t>Repositories</a:t>
              </a:r>
            </a:p>
          </p:txBody>
        </p:sp>
      </p:grpSp>
      <p:sp>
        <p:nvSpPr>
          <p:cNvPr id="33800" name="Rectangle 57"/>
          <p:cNvSpPr>
            <a:spLocks noChangeArrowheads="1"/>
          </p:cNvSpPr>
          <p:nvPr/>
        </p:nvSpPr>
        <p:spPr bwMode="auto">
          <a:xfrm>
            <a:off x="1835150" y="2781300"/>
            <a:ext cx="360363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3801" name="Rectangle 58"/>
          <p:cNvSpPr>
            <a:spLocks noChangeArrowheads="1"/>
          </p:cNvSpPr>
          <p:nvPr/>
        </p:nvSpPr>
        <p:spPr bwMode="auto">
          <a:xfrm>
            <a:off x="1835150" y="4006850"/>
            <a:ext cx="360363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3802" name="Rectangle 59"/>
          <p:cNvSpPr>
            <a:spLocks noChangeArrowheads="1"/>
          </p:cNvSpPr>
          <p:nvPr/>
        </p:nvSpPr>
        <p:spPr bwMode="auto">
          <a:xfrm>
            <a:off x="1835150" y="5229225"/>
            <a:ext cx="360363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3803" name="AutoShape 60"/>
          <p:cNvSpPr>
            <a:spLocks noChangeArrowheads="1"/>
          </p:cNvSpPr>
          <p:nvPr/>
        </p:nvSpPr>
        <p:spPr bwMode="auto">
          <a:xfrm>
            <a:off x="1979613" y="2997200"/>
            <a:ext cx="144462" cy="1009650"/>
          </a:xfrm>
          <a:prstGeom prst="upDownArrow">
            <a:avLst>
              <a:gd name="adj1" fmla="val 50000"/>
              <a:gd name="adj2" fmla="val 139781"/>
            </a:avLst>
          </a:prstGeom>
          <a:solidFill>
            <a:srgbClr val="0066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3804" name="AutoShape 61"/>
          <p:cNvSpPr>
            <a:spLocks noChangeArrowheads="1"/>
          </p:cNvSpPr>
          <p:nvPr/>
        </p:nvSpPr>
        <p:spPr bwMode="auto">
          <a:xfrm>
            <a:off x="1979613" y="4221163"/>
            <a:ext cx="144462" cy="1009650"/>
          </a:xfrm>
          <a:prstGeom prst="upDownArrow">
            <a:avLst>
              <a:gd name="adj1" fmla="val 50000"/>
              <a:gd name="adj2" fmla="val 139781"/>
            </a:avLst>
          </a:prstGeom>
          <a:solidFill>
            <a:srgbClr val="0066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3805" name="Rectangle 62"/>
          <p:cNvSpPr>
            <a:spLocks noChangeArrowheads="1"/>
          </p:cNvSpPr>
          <p:nvPr/>
        </p:nvSpPr>
        <p:spPr bwMode="auto">
          <a:xfrm>
            <a:off x="3419475" y="2781300"/>
            <a:ext cx="360363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3806" name="Rectangle 63"/>
          <p:cNvSpPr>
            <a:spLocks noChangeArrowheads="1"/>
          </p:cNvSpPr>
          <p:nvPr/>
        </p:nvSpPr>
        <p:spPr bwMode="auto">
          <a:xfrm>
            <a:off x="3419475" y="4006850"/>
            <a:ext cx="360363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3807" name="Rectangle 64"/>
          <p:cNvSpPr>
            <a:spLocks noChangeArrowheads="1"/>
          </p:cNvSpPr>
          <p:nvPr/>
        </p:nvSpPr>
        <p:spPr bwMode="auto">
          <a:xfrm>
            <a:off x="3419475" y="5229225"/>
            <a:ext cx="360363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grpSp>
        <p:nvGrpSpPr>
          <p:cNvPr id="7" name="Group 65"/>
          <p:cNvGrpSpPr>
            <a:grpSpLocks/>
          </p:cNvGrpSpPr>
          <p:nvPr/>
        </p:nvGrpSpPr>
        <p:grpSpPr bwMode="auto">
          <a:xfrm>
            <a:off x="1835150" y="2493963"/>
            <a:ext cx="2016125" cy="3959225"/>
            <a:chOff x="1156" y="1480"/>
            <a:chExt cx="1270" cy="2494"/>
          </a:xfrm>
        </p:grpSpPr>
        <p:sp>
          <p:nvSpPr>
            <p:cNvPr id="33854" name="Oval 66"/>
            <p:cNvSpPr>
              <a:spLocks noChangeArrowheads="1"/>
            </p:cNvSpPr>
            <p:nvPr/>
          </p:nvSpPr>
          <p:spPr bwMode="auto">
            <a:xfrm>
              <a:off x="1156" y="1480"/>
              <a:ext cx="272" cy="2177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3855" name="Text Box 67"/>
            <p:cNvSpPr txBox="1">
              <a:spLocks noChangeArrowheads="1"/>
            </p:cNvSpPr>
            <p:nvPr/>
          </p:nvSpPr>
          <p:spPr bwMode="auto">
            <a:xfrm>
              <a:off x="1380" y="3570"/>
              <a:ext cx="82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 smtClean="0">
                  <a:solidFill>
                    <a:srgbClr val="3333FF"/>
                  </a:solidFill>
                  <a:latin typeface="Arial" charset="0"/>
                  <a:cs typeface="Arial" charset="0"/>
                </a:rPr>
                <a:t>Standards/</a:t>
              </a:r>
            </a:p>
            <a:p>
              <a:r>
                <a:rPr lang="en-GB" sz="1800" smtClean="0">
                  <a:solidFill>
                    <a:srgbClr val="3333FF"/>
                  </a:solidFill>
                  <a:latin typeface="Arial" charset="0"/>
                  <a:cs typeface="Arial" charset="0"/>
                </a:rPr>
                <a:t>Converters</a:t>
              </a:r>
            </a:p>
          </p:txBody>
        </p:sp>
        <p:sp>
          <p:nvSpPr>
            <p:cNvPr id="33856" name="Oval 68"/>
            <p:cNvSpPr>
              <a:spLocks noChangeArrowheads="1"/>
            </p:cNvSpPr>
            <p:nvPr/>
          </p:nvSpPr>
          <p:spPr bwMode="auto">
            <a:xfrm>
              <a:off x="2154" y="1480"/>
              <a:ext cx="272" cy="2177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3809" name="AutoShape 69"/>
          <p:cNvSpPr>
            <a:spLocks noChangeArrowheads="1"/>
          </p:cNvSpPr>
          <p:nvPr/>
        </p:nvSpPr>
        <p:spPr bwMode="auto">
          <a:xfrm>
            <a:off x="3563938" y="2997200"/>
            <a:ext cx="144462" cy="1009650"/>
          </a:xfrm>
          <a:prstGeom prst="upDownArrow">
            <a:avLst>
              <a:gd name="adj1" fmla="val 50000"/>
              <a:gd name="adj2" fmla="val 139781"/>
            </a:avLst>
          </a:prstGeom>
          <a:solidFill>
            <a:srgbClr val="0066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3810" name="AutoShape 70"/>
          <p:cNvSpPr>
            <a:spLocks noChangeArrowheads="1"/>
          </p:cNvSpPr>
          <p:nvPr/>
        </p:nvSpPr>
        <p:spPr bwMode="auto">
          <a:xfrm>
            <a:off x="3563938" y="4221163"/>
            <a:ext cx="144462" cy="1009650"/>
          </a:xfrm>
          <a:prstGeom prst="upDownArrow">
            <a:avLst>
              <a:gd name="adj1" fmla="val 50000"/>
              <a:gd name="adj2" fmla="val 139781"/>
            </a:avLst>
          </a:prstGeom>
          <a:solidFill>
            <a:srgbClr val="0066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grpSp>
        <p:nvGrpSpPr>
          <p:cNvPr id="8" name="Group 71"/>
          <p:cNvGrpSpPr>
            <a:grpSpLocks/>
          </p:cNvGrpSpPr>
          <p:nvPr/>
        </p:nvGrpSpPr>
        <p:grpSpPr bwMode="auto">
          <a:xfrm>
            <a:off x="4013200" y="2205038"/>
            <a:ext cx="3060700" cy="4608512"/>
            <a:chOff x="2528" y="1298"/>
            <a:chExt cx="1928" cy="2903"/>
          </a:xfrm>
        </p:grpSpPr>
        <p:sp>
          <p:nvSpPr>
            <p:cNvPr id="33852" name="Oval 72"/>
            <p:cNvSpPr>
              <a:spLocks noChangeArrowheads="1"/>
            </p:cNvSpPr>
            <p:nvPr/>
          </p:nvSpPr>
          <p:spPr bwMode="auto">
            <a:xfrm>
              <a:off x="2528" y="1298"/>
              <a:ext cx="1928" cy="2903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33853" name="Text Box 73"/>
            <p:cNvSpPr txBox="1">
              <a:spLocks noChangeArrowheads="1"/>
            </p:cNvSpPr>
            <p:nvPr/>
          </p:nvSpPr>
          <p:spPr bwMode="auto">
            <a:xfrm>
              <a:off x="2991" y="3566"/>
              <a:ext cx="9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 smtClean="0">
                  <a:solidFill>
                    <a:srgbClr val="3333FF"/>
                  </a:solidFill>
                  <a:latin typeface="Arial" charset="0"/>
                  <a:cs typeface="Arial" charset="0"/>
                </a:rPr>
                <a:t>Data </a:t>
              </a:r>
            </a:p>
            <a:p>
              <a:r>
                <a:rPr lang="en-GB" sz="1800" smtClean="0">
                  <a:solidFill>
                    <a:srgbClr val="3333FF"/>
                  </a:solidFill>
                  <a:latin typeface="Arial" charset="0"/>
                  <a:cs typeface="Arial" charset="0"/>
                </a:rPr>
                <a:t>Repositories</a:t>
              </a:r>
            </a:p>
          </p:txBody>
        </p:sp>
      </p:grpSp>
      <p:grpSp>
        <p:nvGrpSpPr>
          <p:cNvPr id="9" name="Group 74"/>
          <p:cNvGrpSpPr>
            <a:grpSpLocks/>
          </p:cNvGrpSpPr>
          <p:nvPr/>
        </p:nvGrpSpPr>
        <p:grpSpPr bwMode="auto">
          <a:xfrm>
            <a:off x="250825" y="757238"/>
            <a:ext cx="8713788" cy="4329112"/>
            <a:chOff x="158" y="477"/>
            <a:chExt cx="5489" cy="2727"/>
          </a:xfrm>
        </p:grpSpPr>
        <p:grpSp>
          <p:nvGrpSpPr>
            <p:cNvPr id="10" name="Group 75"/>
            <p:cNvGrpSpPr>
              <a:grpSpLocks/>
            </p:cNvGrpSpPr>
            <p:nvPr/>
          </p:nvGrpSpPr>
          <p:grpSpPr bwMode="auto">
            <a:xfrm>
              <a:off x="294" y="890"/>
              <a:ext cx="5171" cy="2314"/>
              <a:chOff x="294" y="799"/>
              <a:chExt cx="5171" cy="2314"/>
            </a:xfrm>
          </p:grpSpPr>
          <p:grpSp>
            <p:nvGrpSpPr>
              <p:cNvPr id="11" name="Group 76"/>
              <p:cNvGrpSpPr>
                <a:grpSpLocks/>
              </p:cNvGrpSpPr>
              <p:nvPr/>
            </p:nvGrpSpPr>
            <p:grpSpPr bwMode="auto">
              <a:xfrm>
                <a:off x="294" y="799"/>
                <a:ext cx="5171" cy="318"/>
                <a:chOff x="294" y="799"/>
                <a:chExt cx="5171" cy="318"/>
              </a:xfrm>
            </p:grpSpPr>
            <p:sp>
              <p:nvSpPr>
                <p:cNvPr id="33834" name="Rectangle 77"/>
                <p:cNvSpPr>
                  <a:spLocks noChangeArrowheads="1"/>
                </p:cNvSpPr>
                <p:nvPr/>
              </p:nvSpPr>
              <p:spPr bwMode="auto">
                <a:xfrm>
                  <a:off x="1519" y="799"/>
                  <a:ext cx="635" cy="318"/>
                </a:xfrm>
                <a:prstGeom prst="rect">
                  <a:avLst/>
                </a:prstGeom>
                <a:solidFill>
                  <a:schemeClr val="accent1">
                    <a:alpha val="5294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mtClean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33835" name="AutoShape 78"/>
                <p:cNvCxnSpPr>
                  <a:cxnSpLocks noChangeShapeType="1"/>
                  <a:stCxn id="33850" idx="2"/>
                  <a:endCxn id="33834" idx="1"/>
                </p:cNvCxnSpPr>
                <p:nvPr/>
              </p:nvCxnSpPr>
              <p:spPr bwMode="auto">
                <a:xfrm>
                  <a:off x="1164" y="958"/>
                  <a:ext cx="355" cy="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33836" name="AutoShape 79"/>
                <p:cNvCxnSpPr>
                  <a:cxnSpLocks noChangeShapeType="1"/>
                  <a:stCxn id="33834" idx="3"/>
                  <a:endCxn id="33848" idx="5"/>
                </p:cNvCxnSpPr>
                <p:nvPr/>
              </p:nvCxnSpPr>
              <p:spPr bwMode="auto">
                <a:xfrm>
                  <a:off x="2154" y="958"/>
                  <a:ext cx="263" cy="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33837" name="AutoShape 80"/>
                <p:cNvCxnSpPr>
                  <a:cxnSpLocks noChangeShapeType="1"/>
                  <a:stCxn id="33848" idx="2"/>
                  <a:endCxn id="33846" idx="5"/>
                </p:cNvCxnSpPr>
                <p:nvPr/>
              </p:nvCxnSpPr>
              <p:spPr bwMode="auto">
                <a:xfrm>
                  <a:off x="3296" y="958"/>
                  <a:ext cx="211" cy="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33838" name="AutoShape 81"/>
                <p:cNvCxnSpPr>
                  <a:cxnSpLocks noChangeShapeType="1"/>
                  <a:stCxn id="33846" idx="2"/>
                  <a:endCxn id="33844" idx="5"/>
                </p:cNvCxnSpPr>
                <p:nvPr/>
              </p:nvCxnSpPr>
              <p:spPr bwMode="auto">
                <a:xfrm>
                  <a:off x="4386" y="958"/>
                  <a:ext cx="209" cy="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p:grpSp>
              <p:nvGrpSpPr>
                <p:cNvPr id="12" name="Group 82"/>
                <p:cNvGrpSpPr>
                  <a:grpSpLocks/>
                </p:cNvGrpSpPr>
                <p:nvPr/>
              </p:nvGrpSpPr>
              <p:grpSpPr bwMode="auto">
                <a:xfrm>
                  <a:off x="294" y="799"/>
                  <a:ext cx="861" cy="318"/>
                  <a:chOff x="294" y="799"/>
                  <a:chExt cx="861" cy="318"/>
                </a:xfrm>
              </p:grpSpPr>
              <p:sp>
                <p:nvSpPr>
                  <p:cNvPr id="33850" name="AutoShape 83"/>
                  <p:cNvSpPr>
                    <a:spLocks noChangeArrowheads="1"/>
                  </p:cNvSpPr>
                  <p:nvPr/>
                </p:nvSpPr>
                <p:spPr bwMode="auto">
                  <a:xfrm>
                    <a:off x="294" y="799"/>
                    <a:ext cx="861" cy="317"/>
                  </a:xfrm>
                  <a:prstGeom prst="parallelogram">
                    <a:avLst>
                      <a:gd name="adj" fmla="val 0"/>
                    </a:avLst>
                  </a:prstGeom>
                  <a:solidFill>
                    <a:srgbClr val="00CCFF">
                      <a:alpha val="58038"/>
                    </a:srgbClr>
                  </a:solidFill>
                  <a:ln w="285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3851" name="Text Box 8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1" y="829"/>
                    <a:ext cx="635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GB" sz="1200" smtClean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Raw Data Catalogue</a:t>
                    </a:r>
                  </a:p>
                </p:txBody>
              </p:sp>
            </p:grpSp>
            <p:sp>
              <p:nvSpPr>
                <p:cNvPr id="33840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1566" y="799"/>
                  <a:ext cx="5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sz="120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Data Analysis</a:t>
                  </a:r>
                </a:p>
              </p:txBody>
            </p:sp>
            <p:grpSp>
              <p:nvGrpSpPr>
                <p:cNvPr id="13" name="Group 86"/>
                <p:cNvGrpSpPr>
                  <a:grpSpLocks/>
                </p:cNvGrpSpPr>
                <p:nvPr/>
              </p:nvGrpSpPr>
              <p:grpSpPr bwMode="auto">
                <a:xfrm>
                  <a:off x="2426" y="799"/>
                  <a:ext cx="861" cy="318"/>
                  <a:chOff x="2426" y="799"/>
                  <a:chExt cx="861" cy="318"/>
                </a:xfrm>
              </p:grpSpPr>
              <p:sp>
                <p:nvSpPr>
                  <p:cNvPr id="33848" name="AutoShape 87"/>
                  <p:cNvSpPr>
                    <a:spLocks noChangeArrowheads="1"/>
                  </p:cNvSpPr>
                  <p:nvPr/>
                </p:nvSpPr>
                <p:spPr bwMode="auto">
                  <a:xfrm>
                    <a:off x="2426" y="799"/>
                    <a:ext cx="861" cy="317"/>
                  </a:xfrm>
                  <a:prstGeom prst="parallelogram">
                    <a:avLst>
                      <a:gd name="adj" fmla="val 0"/>
                    </a:avLst>
                  </a:prstGeom>
                  <a:solidFill>
                    <a:srgbClr val="00CCFF">
                      <a:alpha val="58038"/>
                    </a:srgbClr>
                  </a:solidFill>
                  <a:ln w="285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3849" name="Text Box 8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71" y="829"/>
                    <a:ext cx="772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GB" sz="1200" smtClean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Analysed Data Catalogue</a:t>
                    </a:r>
                  </a:p>
                </p:txBody>
              </p:sp>
            </p:grpSp>
            <p:grpSp>
              <p:nvGrpSpPr>
                <p:cNvPr id="14" name="Group 89"/>
                <p:cNvGrpSpPr>
                  <a:grpSpLocks/>
                </p:cNvGrpSpPr>
                <p:nvPr/>
              </p:nvGrpSpPr>
              <p:grpSpPr bwMode="auto">
                <a:xfrm>
                  <a:off x="3514" y="799"/>
                  <a:ext cx="863" cy="318"/>
                  <a:chOff x="3514" y="799"/>
                  <a:chExt cx="863" cy="318"/>
                </a:xfrm>
              </p:grpSpPr>
              <p:sp>
                <p:nvSpPr>
                  <p:cNvPr id="33846" name="AutoShape 90"/>
                  <p:cNvSpPr>
                    <a:spLocks noChangeArrowheads="1"/>
                  </p:cNvSpPr>
                  <p:nvPr/>
                </p:nvSpPr>
                <p:spPr bwMode="auto">
                  <a:xfrm>
                    <a:off x="3516" y="799"/>
                    <a:ext cx="861" cy="317"/>
                  </a:xfrm>
                  <a:prstGeom prst="parallelogram">
                    <a:avLst>
                      <a:gd name="adj" fmla="val 0"/>
                    </a:avLst>
                  </a:prstGeom>
                  <a:solidFill>
                    <a:srgbClr val="00CCFF">
                      <a:alpha val="58038"/>
                    </a:srgbClr>
                  </a:solidFill>
                  <a:ln w="285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3847" name="Text Box 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14" y="829"/>
                    <a:ext cx="81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GB" sz="1200" smtClean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Publication Data Catalogue</a:t>
                    </a:r>
                  </a:p>
                </p:txBody>
              </p:sp>
            </p:grpSp>
            <p:grpSp>
              <p:nvGrpSpPr>
                <p:cNvPr id="15" name="Group 92"/>
                <p:cNvGrpSpPr>
                  <a:grpSpLocks/>
                </p:cNvGrpSpPr>
                <p:nvPr/>
              </p:nvGrpSpPr>
              <p:grpSpPr bwMode="auto">
                <a:xfrm>
                  <a:off x="4604" y="799"/>
                  <a:ext cx="861" cy="318"/>
                  <a:chOff x="294" y="799"/>
                  <a:chExt cx="861" cy="318"/>
                </a:xfrm>
              </p:grpSpPr>
              <p:sp>
                <p:nvSpPr>
                  <p:cNvPr id="33844" name="AutoShape 93"/>
                  <p:cNvSpPr>
                    <a:spLocks noChangeArrowheads="1"/>
                  </p:cNvSpPr>
                  <p:nvPr/>
                </p:nvSpPr>
                <p:spPr bwMode="auto">
                  <a:xfrm>
                    <a:off x="294" y="799"/>
                    <a:ext cx="861" cy="317"/>
                  </a:xfrm>
                  <a:prstGeom prst="parallelogram">
                    <a:avLst>
                      <a:gd name="adj" fmla="val 0"/>
                    </a:avLst>
                  </a:prstGeom>
                  <a:solidFill>
                    <a:srgbClr val="00CCFF">
                      <a:alpha val="58038"/>
                    </a:srgbClr>
                  </a:solidFill>
                  <a:ln w="285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3845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1" y="829"/>
                    <a:ext cx="635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GB" sz="1200" smtClean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Publications Catalogue</a:t>
                    </a:r>
                  </a:p>
                </p:txBody>
              </p:sp>
            </p:grpSp>
          </p:grpSp>
          <p:grpSp>
            <p:nvGrpSpPr>
              <p:cNvPr id="16" name="Group 95"/>
              <p:cNvGrpSpPr>
                <a:grpSpLocks/>
              </p:cNvGrpSpPr>
              <p:nvPr/>
            </p:nvGrpSpPr>
            <p:grpSpPr bwMode="auto">
              <a:xfrm>
                <a:off x="657" y="1117"/>
                <a:ext cx="91" cy="1996"/>
                <a:chOff x="657" y="1117"/>
                <a:chExt cx="91" cy="1996"/>
              </a:xfrm>
            </p:grpSpPr>
            <p:sp>
              <p:nvSpPr>
                <p:cNvPr id="33831" name="AutoShape 96"/>
                <p:cNvSpPr>
                  <a:spLocks noChangeArrowheads="1"/>
                </p:cNvSpPr>
                <p:nvPr/>
              </p:nvSpPr>
              <p:spPr bwMode="auto">
                <a:xfrm>
                  <a:off x="657" y="1117"/>
                  <a:ext cx="91" cy="454"/>
                </a:xfrm>
                <a:prstGeom prst="upDownArrow">
                  <a:avLst>
                    <a:gd name="adj1" fmla="val 50000"/>
                    <a:gd name="adj2" fmla="val 99780"/>
                  </a:avLst>
                </a:prstGeom>
                <a:solidFill>
                  <a:srgbClr val="0066FF">
                    <a:alpha val="50980"/>
                  </a:srgbClr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832" name="AutoShape 97"/>
                <p:cNvSpPr>
                  <a:spLocks noChangeArrowheads="1"/>
                </p:cNvSpPr>
                <p:nvPr/>
              </p:nvSpPr>
              <p:spPr bwMode="auto">
                <a:xfrm>
                  <a:off x="657" y="1887"/>
                  <a:ext cx="91" cy="454"/>
                </a:xfrm>
                <a:prstGeom prst="upDownArrow">
                  <a:avLst>
                    <a:gd name="adj1" fmla="val 50000"/>
                    <a:gd name="adj2" fmla="val 99780"/>
                  </a:avLst>
                </a:prstGeom>
                <a:solidFill>
                  <a:srgbClr val="0066FF">
                    <a:alpha val="50980"/>
                  </a:srgbClr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833" name="AutoShape 98"/>
                <p:cNvSpPr>
                  <a:spLocks noChangeArrowheads="1"/>
                </p:cNvSpPr>
                <p:nvPr/>
              </p:nvSpPr>
              <p:spPr bwMode="auto">
                <a:xfrm>
                  <a:off x="657" y="2659"/>
                  <a:ext cx="91" cy="454"/>
                </a:xfrm>
                <a:prstGeom prst="upDownArrow">
                  <a:avLst>
                    <a:gd name="adj1" fmla="val 50000"/>
                    <a:gd name="adj2" fmla="val 99780"/>
                  </a:avLst>
                </a:prstGeom>
                <a:solidFill>
                  <a:srgbClr val="0066FF">
                    <a:alpha val="50980"/>
                  </a:srgbClr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" name="Group 99"/>
              <p:cNvGrpSpPr>
                <a:grpSpLocks/>
              </p:cNvGrpSpPr>
              <p:nvPr/>
            </p:nvGrpSpPr>
            <p:grpSpPr bwMode="auto">
              <a:xfrm>
                <a:off x="2789" y="1117"/>
                <a:ext cx="91" cy="1996"/>
                <a:chOff x="657" y="1117"/>
                <a:chExt cx="91" cy="1996"/>
              </a:xfrm>
            </p:grpSpPr>
            <p:sp>
              <p:nvSpPr>
                <p:cNvPr id="33828" name="AutoShape 100"/>
                <p:cNvSpPr>
                  <a:spLocks noChangeArrowheads="1"/>
                </p:cNvSpPr>
                <p:nvPr/>
              </p:nvSpPr>
              <p:spPr bwMode="auto">
                <a:xfrm>
                  <a:off x="657" y="1117"/>
                  <a:ext cx="91" cy="454"/>
                </a:xfrm>
                <a:prstGeom prst="upDownArrow">
                  <a:avLst>
                    <a:gd name="adj1" fmla="val 50000"/>
                    <a:gd name="adj2" fmla="val 99780"/>
                  </a:avLst>
                </a:prstGeom>
                <a:solidFill>
                  <a:srgbClr val="0066FF">
                    <a:alpha val="50980"/>
                  </a:srgbClr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829" name="AutoShape 101"/>
                <p:cNvSpPr>
                  <a:spLocks noChangeArrowheads="1"/>
                </p:cNvSpPr>
                <p:nvPr/>
              </p:nvSpPr>
              <p:spPr bwMode="auto">
                <a:xfrm>
                  <a:off x="657" y="1887"/>
                  <a:ext cx="91" cy="454"/>
                </a:xfrm>
                <a:prstGeom prst="upDownArrow">
                  <a:avLst>
                    <a:gd name="adj1" fmla="val 50000"/>
                    <a:gd name="adj2" fmla="val 99780"/>
                  </a:avLst>
                </a:prstGeom>
                <a:solidFill>
                  <a:srgbClr val="0066FF">
                    <a:alpha val="50980"/>
                  </a:srgbClr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830" name="AutoShape 102"/>
                <p:cNvSpPr>
                  <a:spLocks noChangeArrowheads="1"/>
                </p:cNvSpPr>
                <p:nvPr/>
              </p:nvSpPr>
              <p:spPr bwMode="auto">
                <a:xfrm>
                  <a:off x="657" y="2659"/>
                  <a:ext cx="91" cy="454"/>
                </a:xfrm>
                <a:prstGeom prst="upDownArrow">
                  <a:avLst>
                    <a:gd name="adj1" fmla="val 50000"/>
                    <a:gd name="adj2" fmla="val 99780"/>
                  </a:avLst>
                </a:prstGeom>
                <a:solidFill>
                  <a:srgbClr val="0066FF">
                    <a:alpha val="50980"/>
                  </a:srgbClr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" name="Group 103"/>
              <p:cNvGrpSpPr>
                <a:grpSpLocks/>
              </p:cNvGrpSpPr>
              <p:nvPr/>
            </p:nvGrpSpPr>
            <p:grpSpPr bwMode="auto">
              <a:xfrm>
                <a:off x="3878" y="1117"/>
                <a:ext cx="91" cy="1996"/>
                <a:chOff x="657" y="1117"/>
                <a:chExt cx="91" cy="1996"/>
              </a:xfrm>
            </p:grpSpPr>
            <p:sp>
              <p:nvSpPr>
                <p:cNvPr id="33825" name="AutoShape 104"/>
                <p:cNvSpPr>
                  <a:spLocks noChangeArrowheads="1"/>
                </p:cNvSpPr>
                <p:nvPr/>
              </p:nvSpPr>
              <p:spPr bwMode="auto">
                <a:xfrm>
                  <a:off x="657" y="1117"/>
                  <a:ext cx="91" cy="454"/>
                </a:xfrm>
                <a:prstGeom prst="upDownArrow">
                  <a:avLst>
                    <a:gd name="adj1" fmla="val 50000"/>
                    <a:gd name="adj2" fmla="val 99780"/>
                  </a:avLst>
                </a:prstGeom>
                <a:solidFill>
                  <a:srgbClr val="0066FF">
                    <a:alpha val="50980"/>
                  </a:srgbClr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826" name="AutoShape 105"/>
                <p:cNvSpPr>
                  <a:spLocks noChangeArrowheads="1"/>
                </p:cNvSpPr>
                <p:nvPr/>
              </p:nvSpPr>
              <p:spPr bwMode="auto">
                <a:xfrm>
                  <a:off x="657" y="1887"/>
                  <a:ext cx="91" cy="454"/>
                </a:xfrm>
                <a:prstGeom prst="upDownArrow">
                  <a:avLst>
                    <a:gd name="adj1" fmla="val 50000"/>
                    <a:gd name="adj2" fmla="val 99780"/>
                  </a:avLst>
                </a:prstGeom>
                <a:solidFill>
                  <a:srgbClr val="0066FF">
                    <a:alpha val="50980"/>
                  </a:srgbClr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827" name="AutoShape 106"/>
                <p:cNvSpPr>
                  <a:spLocks noChangeArrowheads="1"/>
                </p:cNvSpPr>
                <p:nvPr/>
              </p:nvSpPr>
              <p:spPr bwMode="auto">
                <a:xfrm>
                  <a:off x="657" y="2659"/>
                  <a:ext cx="91" cy="454"/>
                </a:xfrm>
                <a:prstGeom prst="upDownArrow">
                  <a:avLst>
                    <a:gd name="adj1" fmla="val 50000"/>
                    <a:gd name="adj2" fmla="val 99780"/>
                  </a:avLst>
                </a:prstGeom>
                <a:solidFill>
                  <a:srgbClr val="0066FF">
                    <a:alpha val="50980"/>
                  </a:srgbClr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9" name="Group 107"/>
              <p:cNvGrpSpPr>
                <a:grpSpLocks/>
              </p:cNvGrpSpPr>
              <p:nvPr/>
            </p:nvGrpSpPr>
            <p:grpSpPr bwMode="auto">
              <a:xfrm>
                <a:off x="5012" y="1117"/>
                <a:ext cx="91" cy="1996"/>
                <a:chOff x="657" y="1117"/>
                <a:chExt cx="91" cy="1996"/>
              </a:xfrm>
            </p:grpSpPr>
            <p:sp>
              <p:nvSpPr>
                <p:cNvPr id="33822" name="AutoShape 108"/>
                <p:cNvSpPr>
                  <a:spLocks noChangeArrowheads="1"/>
                </p:cNvSpPr>
                <p:nvPr/>
              </p:nvSpPr>
              <p:spPr bwMode="auto">
                <a:xfrm>
                  <a:off x="657" y="1117"/>
                  <a:ext cx="91" cy="454"/>
                </a:xfrm>
                <a:prstGeom prst="upDownArrow">
                  <a:avLst>
                    <a:gd name="adj1" fmla="val 50000"/>
                    <a:gd name="adj2" fmla="val 99780"/>
                  </a:avLst>
                </a:prstGeom>
                <a:solidFill>
                  <a:srgbClr val="0066FF">
                    <a:alpha val="50980"/>
                  </a:srgbClr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823" name="AutoShape 109"/>
                <p:cNvSpPr>
                  <a:spLocks noChangeArrowheads="1"/>
                </p:cNvSpPr>
                <p:nvPr/>
              </p:nvSpPr>
              <p:spPr bwMode="auto">
                <a:xfrm>
                  <a:off x="657" y="1887"/>
                  <a:ext cx="91" cy="454"/>
                </a:xfrm>
                <a:prstGeom prst="upDownArrow">
                  <a:avLst>
                    <a:gd name="adj1" fmla="val 50000"/>
                    <a:gd name="adj2" fmla="val 99780"/>
                  </a:avLst>
                </a:prstGeom>
                <a:solidFill>
                  <a:srgbClr val="0066FF">
                    <a:alpha val="50980"/>
                  </a:srgbClr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824" name="AutoShape 110"/>
                <p:cNvSpPr>
                  <a:spLocks noChangeArrowheads="1"/>
                </p:cNvSpPr>
                <p:nvPr/>
              </p:nvSpPr>
              <p:spPr bwMode="auto">
                <a:xfrm>
                  <a:off x="657" y="2659"/>
                  <a:ext cx="91" cy="454"/>
                </a:xfrm>
                <a:prstGeom prst="upDownArrow">
                  <a:avLst>
                    <a:gd name="adj1" fmla="val 50000"/>
                    <a:gd name="adj2" fmla="val 99780"/>
                  </a:avLst>
                </a:prstGeom>
                <a:solidFill>
                  <a:srgbClr val="0066FF">
                    <a:alpha val="50980"/>
                  </a:srgbClr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0" name="Group 111"/>
            <p:cNvGrpSpPr>
              <a:grpSpLocks/>
            </p:cNvGrpSpPr>
            <p:nvPr/>
          </p:nvGrpSpPr>
          <p:grpSpPr bwMode="auto">
            <a:xfrm>
              <a:off x="158" y="477"/>
              <a:ext cx="5489" cy="913"/>
              <a:chOff x="158" y="386"/>
              <a:chExt cx="5489" cy="913"/>
            </a:xfrm>
          </p:grpSpPr>
          <p:sp>
            <p:nvSpPr>
              <p:cNvPr id="33815" name="Oval 112"/>
              <p:cNvSpPr>
                <a:spLocks noChangeArrowheads="1"/>
              </p:cNvSpPr>
              <p:nvPr/>
            </p:nvSpPr>
            <p:spPr bwMode="auto">
              <a:xfrm>
                <a:off x="158" y="618"/>
                <a:ext cx="5489" cy="681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16" name="Rectangle 113"/>
              <p:cNvSpPr>
                <a:spLocks noChangeArrowheads="1"/>
              </p:cNvSpPr>
              <p:nvPr/>
            </p:nvSpPr>
            <p:spPr bwMode="auto">
              <a:xfrm>
                <a:off x="793" y="386"/>
                <a:ext cx="454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mtClean="0">
                    <a:solidFill>
                      <a:srgbClr val="FF3300"/>
                    </a:solidFill>
                    <a:latin typeface="Arial" charset="0"/>
                    <a:cs typeface="Arial" charset="0"/>
                  </a:rPr>
                  <a:t>Common Infrastructure /  Common User Experience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ESFRI and EGI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buSzPct val="120000"/>
            </a:pPr>
            <a:r>
              <a:rPr lang="en-US" dirty="0" smtClean="0"/>
              <a:t>The creation of National Grid Infrastructures and their overall coordination can provide an ICT context for the research infrastructures</a:t>
            </a:r>
          </a:p>
          <a:p>
            <a:pPr marL="857250" lvl="1" indent="-457200" eaLnBrk="1" hangingPunct="1">
              <a:lnSpc>
                <a:spcPct val="90000"/>
              </a:lnSpc>
              <a:buSzPct val="120000"/>
            </a:pPr>
            <a:r>
              <a:rPr lang="en-US" dirty="0" smtClean="0"/>
              <a:t>An operational framework for </a:t>
            </a:r>
            <a:r>
              <a:rPr lang="en-US" dirty="0" err="1" smtClean="0"/>
              <a:t>centres</a:t>
            </a:r>
            <a:r>
              <a:rPr lang="en-US" dirty="0" smtClean="0"/>
              <a:t> involved in ESFRI projects</a:t>
            </a:r>
            <a:br>
              <a:rPr lang="en-US" dirty="0" smtClean="0"/>
            </a:br>
            <a:endParaRPr lang="en-US" dirty="0" smtClean="0"/>
          </a:p>
          <a:p>
            <a:pPr marL="457200" indent="-457200" eaLnBrk="1" hangingPunct="1">
              <a:lnSpc>
                <a:spcPct val="90000"/>
              </a:lnSpc>
              <a:buSzPct val="120000"/>
            </a:pPr>
            <a:r>
              <a:rPr lang="en-US" dirty="0" smtClean="0"/>
              <a:t>In the EGI context, </a:t>
            </a:r>
            <a:r>
              <a:rPr lang="en-US" dirty="0" err="1" smtClean="0"/>
              <a:t>Specialised</a:t>
            </a:r>
            <a:r>
              <a:rPr lang="en-US" dirty="0" smtClean="0"/>
              <a:t> Support </a:t>
            </a:r>
            <a:r>
              <a:rPr lang="en-US" dirty="0" err="1" smtClean="0"/>
              <a:t>Centres</a:t>
            </a:r>
            <a:r>
              <a:rPr lang="en-US" dirty="0" smtClean="0"/>
              <a:t> (SSCs) are the means of interaction with user communities</a:t>
            </a:r>
          </a:p>
          <a:p>
            <a:pPr marL="857250" lvl="1" indent="-457200" eaLnBrk="1" hangingPunct="1">
              <a:lnSpc>
                <a:spcPct val="90000"/>
              </a:lnSpc>
              <a:buSzPct val="120000"/>
            </a:pPr>
            <a:r>
              <a:rPr lang="en-GB" sz="2000" dirty="0" smtClean="0"/>
              <a:t>The EGI SSCs are established and governed by the user communities</a:t>
            </a:r>
          </a:p>
          <a:p>
            <a:pPr marL="857250" lvl="1" indent="-457200" eaLnBrk="1" hangingPunct="1">
              <a:lnSpc>
                <a:spcPct val="90000"/>
              </a:lnSpc>
              <a:buSzPct val="120000"/>
            </a:pPr>
            <a:r>
              <a:rPr lang="en-GB" sz="2000" dirty="0" smtClean="0"/>
              <a:t>The SSCs </a:t>
            </a:r>
            <a:r>
              <a:rPr lang="en-GB" sz="2000" i="1" dirty="0" smtClean="0"/>
              <a:t>support</a:t>
            </a:r>
            <a:r>
              <a:rPr lang="en-GB" sz="2000" dirty="0" smtClean="0"/>
              <a:t> the research communities use of the infrastructure</a:t>
            </a:r>
          </a:p>
          <a:p>
            <a:pPr marL="857250" lvl="1" indent="-457200" eaLnBrk="1" hangingPunct="1">
              <a:lnSpc>
                <a:spcPct val="90000"/>
              </a:lnSpc>
              <a:buSzPct val="120000"/>
            </a:pPr>
            <a:r>
              <a:rPr lang="en-US" sz="2000" dirty="0" smtClean="0"/>
              <a:t>SSCs must become independent, sustainable communities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EECC8B-1862-42D1-A66C-D43E40F9587D}" type="slidenum">
              <a:rPr lang="en-GB" sz="1200" b="1" kern="120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ESFRI related EC funding calls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 smtClean="0"/>
              <a:t>Total 260Meuros – deadline 3 December 2009</a:t>
            </a:r>
            <a:endParaRPr lang="en-GB" sz="1600" dirty="0" smtClean="0">
              <a:latin typeface="TimesNewRoman"/>
            </a:endParaRPr>
          </a:p>
          <a:p>
            <a:r>
              <a:rPr lang="en-GB" sz="1600" dirty="0" smtClean="0">
                <a:latin typeface="TimesNewRoman"/>
              </a:rPr>
              <a:t>1.2.2 Construction of New Infrastructures (or major upgrades) - Preparatory phase</a:t>
            </a:r>
          </a:p>
          <a:p>
            <a:pPr lvl="1"/>
            <a:r>
              <a:rPr lang="en-GB" sz="1400" dirty="0" smtClean="0"/>
              <a:t>INFRA-2010-2.2.1: EISCAT_3D</a:t>
            </a:r>
          </a:p>
          <a:p>
            <a:pPr lvl="1"/>
            <a:r>
              <a:rPr lang="en-GB" sz="1400" dirty="0" smtClean="0"/>
              <a:t>INFRA-2010-2.2.2: EPOS</a:t>
            </a:r>
          </a:p>
          <a:p>
            <a:pPr lvl="1"/>
            <a:r>
              <a:rPr lang="en-GB" sz="1400" dirty="0" smtClean="0"/>
              <a:t>INFRA-2010-2.2.3:SIAEOS</a:t>
            </a:r>
          </a:p>
          <a:p>
            <a:pPr lvl="1"/>
            <a:r>
              <a:rPr lang="en-GB" sz="1400" dirty="0" smtClean="0"/>
              <a:t>INFRA-2010-2.2.4:ECCSEL</a:t>
            </a:r>
          </a:p>
          <a:p>
            <a:pPr lvl="1"/>
            <a:r>
              <a:rPr lang="en-GB" sz="1400" dirty="0" smtClean="0"/>
              <a:t>INFRA-2010-2.2.5: EMBRC</a:t>
            </a:r>
          </a:p>
          <a:p>
            <a:pPr lvl="1"/>
            <a:r>
              <a:rPr lang="en-GB" sz="1400" dirty="0" smtClean="0"/>
              <a:t>INFRA-2010-2.2.6: EU-OPENSCREEN INFRA-2010-2.2.7: </a:t>
            </a:r>
            <a:r>
              <a:rPr lang="en-GB" sz="1400" dirty="0" err="1" smtClean="0"/>
              <a:t>EuroBioImaging</a:t>
            </a:r>
            <a:endParaRPr lang="en-GB" sz="1400" dirty="0" smtClean="0"/>
          </a:p>
          <a:p>
            <a:pPr lvl="1"/>
            <a:r>
              <a:rPr lang="en-GB" sz="1400" dirty="0" smtClean="0"/>
              <a:t>INFRA-2010-2.2.8: High Security BLS4 Laboratory</a:t>
            </a:r>
          </a:p>
          <a:p>
            <a:pPr lvl="1"/>
            <a:r>
              <a:rPr lang="en-GB" sz="1400" dirty="0" smtClean="0"/>
              <a:t>INFRA-2010-2.2.9: EMFL</a:t>
            </a:r>
          </a:p>
          <a:p>
            <a:pPr lvl="1"/>
            <a:r>
              <a:rPr lang="en-GB" sz="1400" dirty="0" smtClean="0"/>
              <a:t>INFRA-2010-2.2.10: CTA</a:t>
            </a:r>
          </a:p>
          <a:p>
            <a:pPr lvl="1"/>
            <a:r>
              <a:rPr lang="en-GB" sz="1400" dirty="0" smtClean="0"/>
              <a:t>INFRA-2010-2.2.11: European strategy for particle physics (CERN Council)</a:t>
            </a:r>
          </a:p>
          <a:p>
            <a:r>
              <a:rPr lang="en-US" sz="1700" dirty="0" smtClean="0"/>
              <a:t>As well as support for existing infrastructures and their integration in the field of </a:t>
            </a:r>
            <a:r>
              <a:rPr lang="en-GB" sz="1800" dirty="0" smtClean="0"/>
              <a:t>Social Sciences and Humanities, Life Sciences, Environmental Sciences, Energy, Engineering, Mathematics, Computer-related Sciences, Data</a:t>
            </a:r>
          </a:p>
          <a:p>
            <a:endParaRPr lang="en-GB" sz="1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t>Bob Jones - October 2009</a:t>
            </a:r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3EECC8B-1862-42D1-A66C-D43E40F9587D}" type="slidenum">
              <a:rPr lang="en-GB" sz="1200" b="1" kern="1200" smtClean="0">
                <a:solidFill>
                  <a:srgbClr val="2B519A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sz="1200" b="1" kern="1200">
              <a:solidFill>
                <a:srgbClr val="2B519A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694" y="5484183"/>
            <a:ext cx="8578887" cy="83099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Is there scope for some strategic links on e-infrastructure issues </a:t>
            </a:r>
            <a:br>
              <a:rPr lang="en-US" b="1" dirty="0" smtClean="0"/>
            </a:br>
            <a:r>
              <a:rPr lang="en-US" b="1" smtClean="0"/>
              <a:t>between proposals </a:t>
            </a:r>
            <a:r>
              <a:rPr lang="en-US" b="1" dirty="0" smtClean="0"/>
              <a:t>to these calls and the SSC related proposals?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_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1_EGE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HEUG_Down_Under_2008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HEUG_Down_Under_2008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EGE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rgbClr val="F1AF00"/>
          </a:buClr>
          <a:buSzTx/>
          <a:buFontTx/>
          <a:buChar char="•"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rgbClr val="F1AF00"/>
          </a:buClr>
          <a:buSzTx/>
          <a:buFontTx/>
          <a:buChar char="•"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EGE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rgbClr val="F1AF00"/>
          </a:buClr>
          <a:buSzTx/>
          <a:buFontTx/>
          <a:buChar char="•"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rgbClr val="F1AF00"/>
          </a:buClr>
          <a:buSzTx/>
          <a:buFontTx/>
          <a:buChar char="•"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EGE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CC66"/>
          </a:buClr>
          <a:buSzTx/>
          <a:buFontTx/>
          <a:buChar char="•"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CC66"/>
          </a:buClr>
          <a:buSzTx/>
          <a:buFontTx/>
          <a:buChar char="•"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EGEE_templat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1_EGE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1_EGE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1_EGE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EGE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CC66"/>
          </a:buClr>
          <a:buSzTx/>
          <a:buFontTx/>
          <a:buChar char="•"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CC66"/>
          </a:buClr>
          <a:buSzTx/>
          <a:buFontTx/>
          <a:buChar char="•"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EGE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CC66"/>
          </a:buClr>
          <a:buSzTx/>
          <a:buFontTx/>
          <a:buChar char="•"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CC66"/>
          </a:buClr>
          <a:buSzTx/>
          <a:buFontTx/>
          <a:buChar char="•"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EGE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CC66"/>
          </a:buClr>
          <a:buSzTx/>
          <a:buFontTx/>
          <a:buChar char="•"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CC66"/>
          </a:buClr>
          <a:buSzTx/>
          <a:buFontTx/>
          <a:buChar char="•"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EGE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CC66"/>
          </a:buClr>
          <a:buSzTx/>
          <a:buFontTx/>
          <a:buChar char="•"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CC66"/>
          </a:buClr>
          <a:buSzTx/>
          <a:buFontTx/>
          <a:buChar char="•"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HEUG_Down_Under_2008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7110</TotalTime>
  <Words>874</Words>
  <Application>Microsoft Office PowerPoint</Application>
  <PresentationFormat>On-screen Show (4:3)</PresentationFormat>
  <Paragraphs>236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1_EGEE_template</vt:lpstr>
      <vt:lpstr>2_EGEE_template</vt:lpstr>
      <vt:lpstr>3_EGEE_template</vt:lpstr>
      <vt:lpstr>4_EGEE_template</vt:lpstr>
      <vt:lpstr>EGEE_Template</vt:lpstr>
      <vt:lpstr>9_EGEE_Template</vt:lpstr>
      <vt:lpstr>5_EGEE_Template</vt:lpstr>
      <vt:lpstr>6_EGEE_Template</vt:lpstr>
      <vt:lpstr>HEUG_Down_Under_2008_V2</vt:lpstr>
      <vt:lpstr>1_HEUG_Down_Under_2008_V2</vt:lpstr>
      <vt:lpstr>2_HEUG_Down_Under_2008_V2</vt:lpstr>
      <vt:lpstr>7_EGEE_Template</vt:lpstr>
      <vt:lpstr>8_EGEE_Template</vt:lpstr>
      <vt:lpstr>10_EGEE_Template</vt:lpstr>
      <vt:lpstr>Blank Presentation</vt:lpstr>
      <vt:lpstr>1_Blank Presentation</vt:lpstr>
      <vt:lpstr>EGI et les infrastructures de recherches ESFRI</vt:lpstr>
      <vt:lpstr>EGEE09 - EGEE’s annual conference theme - realising a sustainable European grid </vt:lpstr>
      <vt:lpstr>Collaborating Projects @ EGEE09</vt:lpstr>
      <vt:lpstr>ESFRI @ EGEE’09</vt:lpstr>
      <vt:lpstr>The ESFRI Roadmap is an ongoing process</vt:lpstr>
      <vt:lpstr>  Current View</vt:lpstr>
      <vt:lpstr>Future View</vt:lpstr>
      <vt:lpstr>ESFRI and EGI</vt:lpstr>
      <vt:lpstr>ESFRI related EC funding calls</vt:lpstr>
      <vt:lpstr>Grids, clouds, supercomputers, etc.</vt:lpstr>
      <vt:lpstr>European E-Infrastructure Forum</vt:lpstr>
      <vt:lpstr>Proposed next steps (1)</vt:lpstr>
      <vt:lpstr>Proposed next steps (2)</vt:lpstr>
      <vt:lpstr>Proposed next steps (3)</vt:lpstr>
      <vt:lpstr>What has happened since EGEE09?</vt:lpstr>
      <vt:lpstr>Slide 16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delloch</dc:creator>
  <cp:lastModifiedBy>Jones</cp:lastModifiedBy>
  <cp:revision>210</cp:revision>
  <cp:lastPrinted>2003-03-26T14:52:49Z</cp:lastPrinted>
  <dcterms:created xsi:type="dcterms:W3CDTF">2002-10-30T14:57:19Z</dcterms:created>
  <dcterms:modified xsi:type="dcterms:W3CDTF">2009-10-14T09:36:27Z</dcterms:modified>
</cp:coreProperties>
</file>