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256" r:id="rId2"/>
    <p:sldId id="264" r:id="rId3"/>
    <p:sldId id="265" r:id="rId4"/>
    <p:sldId id="266" r:id="rId5"/>
    <p:sldId id="267" r:id="rId6"/>
  </p:sldIdLst>
  <p:sldSz cx="9144000" cy="6858000" type="screen4x3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MARCHAND" initials="CM" lastIdx="1" clrIdx="0">
    <p:extLst>
      <p:ext uri="{19B8F6BF-5375-455C-9EA6-DF929625EA0E}">
        <p15:presenceInfo xmlns:p15="http://schemas.microsoft.com/office/powerpoint/2012/main" userId="S-1-5-21-2060718226-1440286284-1606240830-107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54A"/>
    <a:srgbClr val="00B4CD"/>
    <a:srgbClr val="00B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07" autoAdjust="0"/>
    <p:restoredTop sz="94611" autoAdjust="0"/>
  </p:normalViewPr>
  <p:slideViewPr>
    <p:cSldViewPr>
      <p:cViewPr varScale="1">
        <p:scale>
          <a:sx n="87" d="100"/>
          <a:sy n="87" d="100"/>
        </p:scale>
        <p:origin x="12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41DCCA-6CB0-4802-9EE9-37474C780266}" type="datetime1">
              <a:rPr lang="fr-FR" smtClean="0"/>
              <a:t>25/03/2020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7564C5-49F1-424B-8328-678E2107A4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34030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30DA18-C251-4EF6-8827-1178226FC3CC}" type="datetime1">
              <a:rPr lang="fr-FR" smtClean="0"/>
              <a:t>25/03/2020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343239E-5CFC-4EA3-9F9C-DF60679EE9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13173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2211462-C4BE-4E3D-A3F7-903DAADB6775}" type="datetime1">
              <a:rPr lang="fr-FR" smtClean="0"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239E-5CFC-4EA3-9F9C-DF60679EE927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706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B8BB49C-AB5C-450A-9774-987A7ADED3DA}" type="datetime1">
              <a:rPr lang="fr-FR" smtClean="0"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43239E-5CFC-4EA3-9F9C-DF60679EE927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972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603" name="Espace réservé du titre 1"/>
          <p:cNvSpPr>
            <a:spLocks noGrp="1"/>
          </p:cNvSpPr>
          <p:nvPr>
            <p:ph type="ctrTitle" hasCustomPrompt="1"/>
          </p:nvPr>
        </p:nvSpPr>
        <p:spPr>
          <a:xfrm>
            <a:off x="2987824" y="3140968"/>
            <a:ext cx="6620272" cy="1470025"/>
          </a:xfrm>
        </p:spPr>
        <p:txBody>
          <a:bodyPr/>
          <a:lstStyle>
            <a:lvl1pPr algn="l">
              <a:defRPr sz="3600" smtClean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sz="3600" b="1" dirty="0">
                <a:solidFill>
                  <a:srgbClr val="153449"/>
                </a:solidFill>
              </a:rPr>
              <a:t>Titre de la présentation</a:t>
            </a:r>
            <a:br>
              <a:rPr lang="fr-FR" sz="3600" b="1" dirty="0">
                <a:solidFill>
                  <a:srgbClr val="153449"/>
                </a:solidFill>
              </a:rPr>
            </a:br>
            <a:r>
              <a:rPr lang="fr-FR" sz="2300" dirty="0">
                <a:solidFill>
                  <a:srgbClr val="01B2CD"/>
                </a:solidFill>
              </a:rPr>
              <a:t>Sous-titre de la présentation</a:t>
            </a:r>
            <a:br>
              <a:rPr lang="fr-FR" sz="2300" dirty="0">
                <a:solidFill>
                  <a:srgbClr val="01B2CD"/>
                </a:solidFill>
              </a:rPr>
            </a:br>
            <a:r>
              <a:rPr lang="fr-FR" sz="1800" dirty="0">
                <a:solidFill>
                  <a:srgbClr val="153449"/>
                </a:solidFill>
              </a:rPr>
              <a:t>7 MARS </a:t>
            </a:r>
            <a:r>
              <a:rPr lang="fr-FR" sz="1800" baseline="0" dirty="0">
                <a:solidFill>
                  <a:srgbClr val="153449"/>
                </a:solidFill>
              </a:rPr>
              <a:t>2016</a:t>
            </a:r>
            <a:endParaRPr lang="fr-FR" sz="1800" dirty="0">
              <a:solidFill>
                <a:srgbClr val="15344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368" y="6454800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/>
              <a:t>Espace disponible pour un 2ème logo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/>
              <a:t>Espace disponible pour un 2ème logo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/>
              <a:t>Espace disponible pour un 2ème logo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52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3999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/>
              <a:t>Espace disponible pour un 2ème logo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3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/>
              <a:t>Espace disponible pour un 2ème logo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88000" y="6454800"/>
            <a:ext cx="2635200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294800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884000" y="6454800"/>
            <a:ext cx="1033200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pour une image  4"/>
          <p:cNvSpPr>
            <a:spLocks noGrp="1"/>
          </p:cNvSpPr>
          <p:nvPr>
            <p:ph type="pic" sz="quarter" idx="13" hasCustomPrompt="1"/>
          </p:nvPr>
        </p:nvSpPr>
        <p:spPr>
          <a:xfrm>
            <a:off x="112925" y="6105091"/>
            <a:ext cx="839275" cy="662909"/>
          </a:xfrm>
        </p:spPr>
        <p:txBody>
          <a:bodyPr/>
          <a:lstStyle>
            <a:lvl1pPr marL="0" indent="0">
              <a:buNone/>
              <a:defRPr sz="1200" baseline="30000"/>
            </a:lvl1pPr>
          </a:lstStyle>
          <a:p>
            <a:r>
              <a:rPr lang="fr-FR" dirty="0"/>
              <a:t>Espace disponible pour un 2ème logo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3805200" y="68400"/>
            <a:ext cx="5126400" cy="4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285875" y="1600200"/>
            <a:ext cx="74009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3" name="Espace réservé du contenu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0" y="205200"/>
            <a:ext cx="1080000" cy="358729"/>
          </a:xfrm>
          <a:prstGeom prst="rect">
            <a:avLst/>
          </a:prstGeom>
        </p:spPr>
      </p:pic>
      <p:sp>
        <p:nvSpPr>
          <p:cNvPr id="14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1187624" y="6454800"/>
            <a:ext cx="2633464" cy="313200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00B3CC"/>
                </a:solidFill>
              </a:rPr>
              <a:t>25/03/2020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15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4294212" y="6454800"/>
            <a:ext cx="3086100" cy="313200"/>
          </a:xfrm>
          <a:prstGeom prst="rect">
            <a:avLst/>
          </a:prstGeom>
        </p:spPr>
        <p:txBody>
          <a:bodyPr/>
          <a:lstStyle>
            <a:lvl1pPr algn="ctr">
              <a:defRPr sz="1200" baseline="0">
                <a:latin typeface="calibri" charset="0"/>
              </a:defRPr>
            </a:lvl1pPr>
          </a:lstStyle>
          <a:p>
            <a:r>
              <a:rPr lang="fr-FR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7884368" y="6453336"/>
            <a:ext cx="1032428" cy="3132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B3CC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2A19AD89-17DE-4EAC-B060-CF86C17F772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1112400" y="6472800"/>
            <a:ext cx="7732800" cy="0"/>
          </a:xfrm>
          <a:prstGeom prst="line">
            <a:avLst/>
          </a:prstGeom>
          <a:ln w="12700">
            <a:solidFill>
              <a:srgbClr val="00B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 userDrawn="1"/>
        </p:nvCxnSpPr>
        <p:spPr>
          <a:xfrm>
            <a:off x="720000" y="640800"/>
            <a:ext cx="6505200" cy="0"/>
          </a:xfrm>
          <a:prstGeom prst="line">
            <a:avLst/>
          </a:prstGeom>
          <a:ln w="12700">
            <a:solidFill>
              <a:srgbClr val="00B4C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 userDrawn="1"/>
        </p:nvCxnSpPr>
        <p:spPr>
          <a:xfrm>
            <a:off x="1814400" y="561600"/>
            <a:ext cx="6199200" cy="3600"/>
          </a:xfrm>
          <a:prstGeom prst="line">
            <a:avLst/>
          </a:prstGeom>
          <a:ln w="12700">
            <a:solidFill>
              <a:srgbClr val="1735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7354A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2800" dirty="0">
                <a:solidFill>
                  <a:srgbClr val="153449"/>
                </a:solidFill>
              </a:rPr>
              <a:t>Réunion du Jeudi </a:t>
            </a:r>
            <a:br>
              <a:rPr lang="fr-FR" sz="2800" dirty="0">
                <a:solidFill>
                  <a:srgbClr val="153449"/>
                </a:solidFill>
              </a:rPr>
            </a:br>
            <a:r>
              <a:rPr lang="fr-FR" sz="2800" dirty="0" smtClean="0">
                <a:solidFill>
                  <a:srgbClr val="153449"/>
                </a:solidFill>
              </a:rPr>
              <a:t>Service administratif</a:t>
            </a:r>
            <a:r>
              <a:rPr lang="fr-FR" sz="2800" dirty="0">
                <a:solidFill>
                  <a:srgbClr val="153449"/>
                </a:solidFill>
              </a:rPr>
              <a:t/>
            </a:r>
            <a:br>
              <a:rPr lang="fr-FR" sz="2800" dirty="0">
                <a:solidFill>
                  <a:srgbClr val="153449"/>
                </a:solidFill>
              </a:rPr>
            </a:br>
            <a:r>
              <a:rPr lang="fr-FR" sz="2800" dirty="0" smtClean="0">
                <a:solidFill>
                  <a:srgbClr val="153449"/>
                </a:solidFill>
              </a:rPr>
              <a:t>Jeudi 26 </a:t>
            </a:r>
            <a:r>
              <a:rPr lang="fr-FR" sz="2800" dirty="0">
                <a:solidFill>
                  <a:srgbClr val="153449"/>
                </a:solidFill>
              </a:rPr>
              <a:t>Mars 2020</a:t>
            </a:r>
            <a:endParaRPr lang="fr-FR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68400"/>
            <a:ext cx="6519840" cy="450000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 err="1" smtClean="0"/>
              <a:t>administratif</a:t>
            </a:r>
            <a:endParaRPr lang="en-US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23528" y="1052736"/>
            <a:ext cx="8712968" cy="5294064"/>
          </a:xfrm>
        </p:spPr>
        <p:txBody>
          <a:bodyPr/>
          <a:lstStyle/>
          <a:p>
            <a:r>
              <a:rPr lang="en-US" sz="2400" u="sng" dirty="0" err="1" smtClean="0">
                <a:solidFill>
                  <a:srgbClr val="00B0F0"/>
                </a:solidFill>
              </a:rPr>
              <a:t>Pôle</a:t>
            </a:r>
            <a:r>
              <a:rPr lang="en-US" sz="2400" u="sng" dirty="0" smtClean="0">
                <a:solidFill>
                  <a:srgbClr val="00B0F0"/>
                </a:solidFill>
              </a:rPr>
              <a:t> </a:t>
            </a:r>
            <a:r>
              <a:rPr lang="en-US" sz="2400" u="sng" dirty="0" err="1" smtClean="0">
                <a:solidFill>
                  <a:srgbClr val="00B0F0"/>
                </a:solidFill>
              </a:rPr>
              <a:t>ressources</a:t>
            </a:r>
            <a:r>
              <a:rPr lang="en-US" sz="2400" u="sng" dirty="0" smtClean="0">
                <a:solidFill>
                  <a:srgbClr val="00B0F0"/>
                </a:solidFill>
              </a:rPr>
              <a:t> </a:t>
            </a:r>
            <a:r>
              <a:rPr lang="en-US" sz="2400" u="sng" dirty="0" err="1" smtClean="0">
                <a:solidFill>
                  <a:srgbClr val="00B0F0"/>
                </a:solidFill>
              </a:rPr>
              <a:t>humaines</a:t>
            </a:r>
            <a:r>
              <a:rPr lang="en-US" sz="2400" u="sng" dirty="0" smtClean="0">
                <a:solidFill>
                  <a:srgbClr val="00B0F0"/>
                </a:solidFill>
              </a:rPr>
              <a:t> </a:t>
            </a:r>
            <a:r>
              <a:rPr lang="en-US" sz="2400" u="sng" dirty="0">
                <a:solidFill>
                  <a:srgbClr val="00B0F0"/>
                </a:solidFill>
              </a:rPr>
              <a:t>: </a:t>
            </a:r>
          </a:p>
          <a:p>
            <a:pPr marL="0" indent="0">
              <a:buNone/>
            </a:pPr>
            <a:r>
              <a:rPr lang="en-US" sz="2400" dirty="0" smtClean="0"/>
              <a:t>Caroline et Claudine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télétravail</a:t>
            </a:r>
            <a:r>
              <a:rPr lang="en-US" sz="2400" dirty="0" smtClean="0"/>
              <a:t> et </a:t>
            </a:r>
            <a:r>
              <a:rPr lang="en-US" sz="2400" dirty="0" err="1" smtClean="0"/>
              <a:t>peuvent</a:t>
            </a:r>
            <a:r>
              <a:rPr lang="en-US" sz="2400" dirty="0" smtClean="0"/>
              <a:t> continuer </a:t>
            </a:r>
            <a:r>
              <a:rPr lang="en-US" sz="2400" dirty="0" err="1" smtClean="0"/>
              <a:t>leurs</a:t>
            </a:r>
            <a:r>
              <a:rPr lang="en-US" sz="2400" dirty="0" smtClean="0"/>
              <a:t> missions et </a:t>
            </a:r>
            <a:r>
              <a:rPr lang="en-US" sz="2400" dirty="0" err="1" smtClean="0"/>
              <a:t>répondre</a:t>
            </a:r>
            <a:r>
              <a:rPr lang="en-US" sz="2400" dirty="0" smtClean="0"/>
              <a:t> à </a:t>
            </a:r>
            <a:r>
              <a:rPr lang="en-US" sz="2400" dirty="0" err="1" smtClean="0"/>
              <a:t>vos</a:t>
            </a:r>
            <a:r>
              <a:rPr lang="en-US" sz="2400" dirty="0" smtClean="0"/>
              <a:t> solicitations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u="sng" dirty="0" smtClean="0">
                <a:solidFill>
                  <a:srgbClr val="00B0F0"/>
                </a:solidFill>
              </a:rPr>
              <a:t> </a:t>
            </a:r>
            <a:r>
              <a:rPr lang="en-US" sz="2400" u="sng" dirty="0" err="1">
                <a:solidFill>
                  <a:srgbClr val="00B0F0"/>
                </a:solidFill>
              </a:rPr>
              <a:t>Pôle</a:t>
            </a:r>
            <a:r>
              <a:rPr lang="en-US" sz="2400" u="sng" dirty="0">
                <a:solidFill>
                  <a:srgbClr val="00B0F0"/>
                </a:solidFill>
              </a:rPr>
              <a:t> finances </a:t>
            </a:r>
            <a:r>
              <a:rPr lang="en-US" sz="2400" u="sng" dirty="0" smtClean="0">
                <a:solidFill>
                  <a:srgbClr val="00B0F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Le Plan de </a:t>
            </a:r>
            <a:r>
              <a:rPr lang="en-US" sz="2400" dirty="0" err="1" smtClean="0">
                <a:solidFill>
                  <a:srgbClr val="FF0000"/>
                </a:solidFill>
              </a:rPr>
              <a:t>Continuité</a:t>
            </a:r>
            <a:r>
              <a:rPr lang="en-US" sz="2400" dirty="0" smtClean="0">
                <a:solidFill>
                  <a:srgbClr val="FF0000"/>
                </a:solidFill>
              </a:rPr>
              <a:t> de </a:t>
            </a:r>
            <a:r>
              <a:rPr lang="en-US" sz="2400" dirty="0" err="1" smtClean="0">
                <a:solidFill>
                  <a:srgbClr val="FF0000"/>
                </a:solidFill>
              </a:rPr>
              <a:t>l’activité</a:t>
            </a:r>
            <a:r>
              <a:rPr lang="en-US" sz="2400" dirty="0" smtClean="0">
                <a:solidFill>
                  <a:srgbClr val="FF0000"/>
                </a:solidFill>
              </a:rPr>
              <a:t> du CNRS </a:t>
            </a:r>
            <a:r>
              <a:rPr lang="en-US" sz="2400" dirty="0" err="1" smtClean="0">
                <a:solidFill>
                  <a:srgbClr val="FF0000"/>
                </a:solidFill>
              </a:rPr>
              <a:t>prévoit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d’assurer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en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priorité</a:t>
            </a:r>
            <a:r>
              <a:rPr lang="en-US" sz="2400" dirty="0" smtClean="0">
                <a:solidFill>
                  <a:srgbClr val="FF0000"/>
                </a:solidFill>
              </a:rPr>
              <a:t> le </a:t>
            </a:r>
            <a:r>
              <a:rPr lang="en-US" sz="2400" dirty="0" err="1" smtClean="0">
                <a:solidFill>
                  <a:srgbClr val="FF0000"/>
                </a:solidFill>
              </a:rPr>
              <a:t>paiement</a:t>
            </a:r>
            <a:r>
              <a:rPr lang="en-US" sz="2400" dirty="0" smtClean="0">
                <a:solidFill>
                  <a:srgbClr val="FF0000"/>
                </a:solidFill>
              </a:rPr>
              <a:t> des factures aux </a:t>
            </a:r>
            <a:r>
              <a:rPr lang="en-US" sz="2400" dirty="0" err="1" smtClean="0">
                <a:solidFill>
                  <a:srgbClr val="FF0000"/>
                </a:solidFill>
              </a:rPr>
              <a:t>fournisseurs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17354A"/>
                </a:solidFill>
              </a:rPr>
              <a:t>L’activité</a:t>
            </a:r>
            <a:r>
              <a:rPr lang="en-US" sz="2400" dirty="0" smtClean="0">
                <a:solidFill>
                  <a:srgbClr val="17354A"/>
                </a:solidFill>
              </a:rPr>
              <a:t> des </a:t>
            </a:r>
            <a:r>
              <a:rPr lang="en-US" sz="2400" dirty="0" err="1" smtClean="0">
                <a:solidFill>
                  <a:srgbClr val="17354A"/>
                </a:solidFill>
              </a:rPr>
              <a:t>gestionnaires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est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concentrée</a:t>
            </a:r>
            <a:r>
              <a:rPr lang="en-US" sz="2400" dirty="0" smtClean="0">
                <a:solidFill>
                  <a:srgbClr val="17354A"/>
                </a:solidFill>
              </a:rPr>
              <a:t> sur le </a:t>
            </a:r>
            <a:r>
              <a:rPr lang="en-US" sz="2400" dirty="0" err="1" smtClean="0">
                <a:solidFill>
                  <a:srgbClr val="17354A"/>
                </a:solidFill>
              </a:rPr>
              <a:t>traitement</a:t>
            </a:r>
            <a:r>
              <a:rPr lang="en-US" sz="2400" dirty="0" smtClean="0">
                <a:solidFill>
                  <a:srgbClr val="17354A"/>
                </a:solidFill>
              </a:rPr>
              <a:t> des factures </a:t>
            </a:r>
            <a:r>
              <a:rPr lang="en-US" sz="2400" dirty="0" err="1" smtClean="0">
                <a:solidFill>
                  <a:srgbClr val="17354A"/>
                </a:solidFill>
              </a:rPr>
              <a:t>en</a:t>
            </a:r>
            <a:r>
              <a:rPr lang="en-US" sz="2400" dirty="0" smtClean="0">
                <a:solidFill>
                  <a:srgbClr val="17354A"/>
                </a:solidFill>
              </a:rPr>
              <a:t> instance et des workflows. Pendant la </a:t>
            </a:r>
            <a:r>
              <a:rPr lang="en-US" sz="2400" dirty="0" err="1" smtClean="0">
                <a:solidFill>
                  <a:srgbClr val="17354A"/>
                </a:solidFill>
              </a:rPr>
              <a:t>période</a:t>
            </a:r>
            <a:r>
              <a:rPr lang="en-US" sz="2400" dirty="0" smtClean="0">
                <a:solidFill>
                  <a:srgbClr val="17354A"/>
                </a:solidFill>
              </a:rPr>
              <a:t> de confinement, les </a:t>
            </a:r>
            <a:r>
              <a:rPr lang="en-US" sz="2400" dirty="0" err="1" smtClean="0">
                <a:solidFill>
                  <a:srgbClr val="17354A"/>
                </a:solidFill>
              </a:rPr>
              <a:t>paiements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sont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effectués</a:t>
            </a:r>
            <a:r>
              <a:rPr lang="en-US" sz="2400" dirty="0" smtClean="0">
                <a:solidFill>
                  <a:srgbClr val="17354A"/>
                </a:solidFill>
              </a:rPr>
              <a:t> les </a:t>
            </a:r>
            <a:r>
              <a:rPr lang="en-US" sz="2400" dirty="0" err="1" smtClean="0">
                <a:solidFill>
                  <a:srgbClr val="17354A"/>
                </a:solidFill>
              </a:rPr>
              <a:t>jeudis</a:t>
            </a:r>
            <a:r>
              <a:rPr lang="en-US" sz="2400" dirty="0" smtClean="0">
                <a:solidFill>
                  <a:srgbClr val="17354A"/>
                </a:solidFill>
              </a:rPr>
              <a:t>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1" name="Espace réservé du pied de page 2">
            <a:extLst>
              <a:ext uri="{FF2B5EF4-FFF2-40B4-BE49-F238E27FC236}">
                <a16:creationId xmlns:a16="http://schemas.microsoft.com/office/drawing/2014/main" id="{88879EFB-75FD-4863-9250-0298D3E07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1800" y="6516000"/>
            <a:ext cx="5184000" cy="360000"/>
          </a:xfrm>
        </p:spPr>
        <p:txBody>
          <a:bodyPr/>
          <a:lstStyle/>
          <a:p>
            <a:r>
              <a:rPr lang="fr-FR" dirty="0"/>
              <a:t>Réunion du Jeudi </a:t>
            </a:r>
            <a:r>
              <a:rPr lang="fr-FR" dirty="0" smtClean="0"/>
              <a:t>– Hélène WIRION</a:t>
            </a:r>
            <a:endParaRPr lang="fr-FR" dirty="0"/>
          </a:p>
        </p:txBody>
      </p:sp>
      <p:sp>
        <p:nvSpPr>
          <p:cNvPr id="12" name="Espace réservé de la date 4">
            <a:extLst>
              <a:ext uri="{FF2B5EF4-FFF2-40B4-BE49-F238E27FC236}">
                <a16:creationId xmlns:a16="http://schemas.microsoft.com/office/drawing/2014/main" id="{4838EEC0-D34E-402B-BCDE-C19D23AB357D}"/>
              </a:ext>
            </a:extLst>
          </p:cNvPr>
          <p:cNvSpPr txBox="1">
            <a:spLocks/>
          </p:cNvSpPr>
          <p:nvPr/>
        </p:nvSpPr>
        <p:spPr>
          <a:xfrm>
            <a:off x="1547664" y="6516000"/>
            <a:ext cx="1152000" cy="360000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fr-FR" sz="1200" dirty="0">
                <a:latin typeface="+mn-lt"/>
              </a:rPr>
              <a:t>26/03/2020</a:t>
            </a:r>
            <a:endParaRPr lang="en-GB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518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Service </a:t>
            </a:r>
            <a:r>
              <a:rPr lang="fr-FR" dirty="0" err="1" smtClean="0"/>
              <a:t>administritatif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9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La </a:t>
            </a:r>
            <a:r>
              <a:rPr lang="en-US" sz="2400" dirty="0" err="1">
                <a:solidFill>
                  <a:srgbClr val="FF0000"/>
                </a:solidFill>
              </a:rPr>
              <a:t>prise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en</a:t>
            </a:r>
            <a:r>
              <a:rPr lang="en-US" sz="2400" dirty="0">
                <a:solidFill>
                  <a:srgbClr val="FF0000"/>
                </a:solidFill>
              </a:rPr>
              <a:t> charge des missions ne fait pas </a:t>
            </a:r>
            <a:r>
              <a:rPr lang="en-US" sz="2400" dirty="0" err="1">
                <a:solidFill>
                  <a:srgbClr val="FF0000"/>
                </a:solidFill>
              </a:rPr>
              <a:t>partie</a:t>
            </a:r>
            <a:r>
              <a:rPr lang="en-US" sz="2400" dirty="0">
                <a:solidFill>
                  <a:srgbClr val="FF0000"/>
                </a:solidFill>
              </a:rPr>
              <a:t> du PCA </a:t>
            </a:r>
            <a:r>
              <a:rPr lang="en-US" sz="2400" dirty="0">
                <a:solidFill>
                  <a:srgbClr val="17354A"/>
                </a:solidFill>
              </a:rPr>
              <a:t>et la DR11 ne </a:t>
            </a:r>
            <a:r>
              <a:rPr lang="en-US" sz="2400" dirty="0" err="1">
                <a:solidFill>
                  <a:srgbClr val="17354A"/>
                </a:solidFill>
              </a:rPr>
              <a:t>pourra</a:t>
            </a:r>
            <a:r>
              <a:rPr lang="en-US" sz="2400" dirty="0">
                <a:solidFill>
                  <a:srgbClr val="17354A"/>
                </a:solidFill>
              </a:rPr>
              <a:t> pas </a:t>
            </a:r>
            <a:r>
              <a:rPr lang="en-US" sz="2400" dirty="0" err="1">
                <a:solidFill>
                  <a:srgbClr val="17354A"/>
                </a:solidFill>
              </a:rPr>
              <a:t>l’assurer</a:t>
            </a:r>
            <a:r>
              <a:rPr lang="en-US" sz="2400" dirty="0">
                <a:solidFill>
                  <a:srgbClr val="17354A"/>
                </a:solidFill>
              </a:rPr>
              <a:t> à </a:t>
            </a:r>
            <a:r>
              <a:rPr lang="en-US" sz="2400" dirty="0" err="1">
                <a:solidFill>
                  <a:srgbClr val="17354A"/>
                </a:solidFill>
              </a:rPr>
              <a:t>ce</a:t>
            </a:r>
            <a:r>
              <a:rPr lang="en-US" sz="2400" dirty="0">
                <a:solidFill>
                  <a:srgbClr val="17354A"/>
                </a:solidFill>
              </a:rPr>
              <a:t> </a:t>
            </a:r>
            <a:r>
              <a:rPr lang="en-US" sz="2400" dirty="0" err="1">
                <a:solidFill>
                  <a:srgbClr val="17354A"/>
                </a:solidFill>
              </a:rPr>
              <a:t>stade</a:t>
            </a:r>
            <a:r>
              <a:rPr lang="en-US" sz="2400" dirty="0">
                <a:solidFill>
                  <a:srgbClr val="17354A"/>
                </a:solidFill>
              </a:rPr>
              <a:t> du confinement</a:t>
            </a:r>
            <a:r>
              <a:rPr lang="en-US" sz="2400" dirty="0" smtClean="0">
                <a:solidFill>
                  <a:srgbClr val="17354A"/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rgbClr val="17354A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17354A"/>
                </a:solidFill>
              </a:rPr>
              <a:t>Nous </a:t>
            </a:r>
            <a:r>
              <a:rPr lang="en-US" sz="1800" dirty="0" err="1">
                <a:solidFill>
                  <a:srgbClr val="17354A"/>
                </a:solidFill>
              </a:rPr>
              <a:t>vous</a:t>
            </a:r>
            <a:r>
              <a:rPr lang="en-US" sz="1800" dirty="0">
                <a:solidFill>
                  <a:srgbClr val="17354A"/>
                </a:solidFill>
              </a:rPr>
              <a:t> </a:t>
            </a:r>
            <a:r>
              <a:rPr lang="en-US" sz="1800" dirty="0" err="1">
                <a:solidFill>
                  <a:srgbClr val="17354A"/>
                </a:solidFill>
              </a:rPr>
              <a:t>demandons</a:t>
            </a:r>
            <a:r>
              <a:rPr lang="en-US" sz="1800" dirty="0">
                <a:solidFill>
                  <a:srgbClr val="17354A"/>
                </a:solidFill>
              </a:rPr>
              <a:t> de </a:t>
            </a:r>
            <a:r>
              <a:rPr lang="en-US" sz="1800" dirty="0" err="1">
                <a:solidFill>
                  <a:srgbClr val="17354A"/>
                </a:solidFill>
              </a:rPr>
              <a:t>bien</a:t>
            </a:r>
            <a:r>
              <a:rPr lang="en-US" sz="1800" dirty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vouloir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patienter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si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vous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attendiez</a:t>
            </a:r>
            <a:r>
              <a:rPr lang="en-US" sz="1800" dirty="0" smtClean="0">
                <a:solidFill>
                  <a:srgbClr val="17354A"/>
                </a:solidFill>
              </a:rPr>
              <a:t> un </a:t>
            </a:r>
            <a:r>
              <a:rPr lang="en-US" sz="1800" dirty="0" err="1" smtClean="0">
                <a:solidFill>
                  <a:srgbClr val="17354A"/>
                </a:solidFill>
              </a:rPr>
              <a:t>remboursement</a:t>
            </a:r>
            <a:r>
              <a:rPr lang="en-US" sz="1800" dirty="0" smtClean="0">
                <a:solidFill>
                  <a:srgbClr val="17354A"/>
                </a:solidFill>
              </a:rPr>
              <a:t>. De </a:t>
            </a:r>
            <a:r>
              <a:rPr lang="en-US" sz="1800" dirty="0" err="1" smtClean="0">
                <a:solidFill>
                  <a:srgbClr val="17354A"/>
                </a:solidFill>
              </a:rPr>
              <a:t>notre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côté</a:t>
            </a:r>
            <a:r>
              <a:rPr lang="en-US" sz="1800" dirty="0" smtClean="0">
                <a:solidFill>
                  <a:srgbClr val="17354A"/>
                </a:solidFill>
              </a:rPr>
              <a:t>, Nathalie, Rachel, Brigitte et Cécile </a:t>
            </a:r>
            <a:r>
              <a:rPr lang="en-US" sz="1800" dirty="0" err="1" smtClean="0">
                <a:solidFill>
                  <a:srgbClr val="17354A"/>
                </a:solidFill>
              </a:rPr>
              <a:t>avaient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traité</a:t>
            </a:r>
            <a:r>
              <a:rPr lang="en-US" sz="1800" dirty="0" smtClean="0">
                <a:solidFill>
                  <a:srgbClr val="17354A"/>
                </a:solidFill>
              </a:rPr>
              <a:t> </a:t>
            </a:r>
            <a:r>
              <a:rPr lang="en-US" sz="1800" dirty="0" err="1" smtClean="0">
                <a:solidFill>
                  <a:srgbClr val="17354A"/>
                </a:solidFill>
              </a:rPr>
              <a:t>vos</a:t>
            </a:r>
            <a:r>
              <a:rPr lang="en-US" sz="1800" dirty="0" smtClean="0">
                <a:solidFill>
                  <a:srgbClr val="17354A"/>
                </a:solidFill>
              </a:rPr>
              <a:t> EF </a:t>
            </a:r>
            <a:r>
              <a:rPr lang="en-US" sz="1800" dirty="0" err="1" smtClean="0">
                <a:solidFill>
                  <a:srgbClr val="17354A"/>
                </a:solidFill>
              </a:rPr>
              <a:t>avant</a:t>
            </a:r>
            <a:r>
              <a:rPr lang="en-US" sz="1800" dirty="0" smtClean="0">
                <a:solidFill>
                  <a:srgbClr val="17354A"/>
                </a:solidFill>
              </a:rPr>
              <a:t> le confinement.</a:t>
            </a: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17354A"/>
                </a:solidFill>
              </a:rPr>
              <a:t>En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cas</a:t>
            </a:r>
            <a:r>
              <a:rPr lang="en-US" sz="2400" dirty="0" smtClean="0">
                <a:solidFill>
                  <a:srgbClr val="17354A"/>
                </a:solidFill>
              </a:rPr>
              <a:t> de </a:t>
            </a:r>
            <a:r>
              <a:rPr lang="en-US" sz="2400" dirty="0" err="1" smtClean="0">
                <a:solidFill>
                  <a:srgbClr val="17354A"/>
                </a:solidFill>
              </a:rPr>
              <a:t>difficultés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financières</a:t>
            </a:r>
            <a:r>
              <a:rPr lang="en-US" sz="2400" dirty="0" smtClean="0">
                <a:solidFill>
                  <a:srgbClr val="17354A"/>
                </a:solidFill>
              </a:rPr>
              <a:t>, </a:t>
            </a:r>
            <a:r>
              <a:rPr lang="en-US" sz="2400" dirty="0" err="1" smtClean="0">
                <a:solidFill>
                  <a:srgbClr val="17354A"/>
                </a:solidFill>
              </a:rPr>
              <a:t>contactez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votre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gestionnaire</a:t>
            </a:r>
            <a:r>
              <a:rPr lang="en-US" sz="2400" dirty="0" smtClean="0">
                <a:solidFill>
                  <a:srgbClr val="17354A"/>
                </a:solidFill>
              </a:rPr>
              <a:t> qui </a:t>
            </a:r>
            <a:r>
              <a:rPr lang="en-US" sz="2400" dirty="0" err="1" smtClean="0">
                <a:solidFill>
                  <a:srgbClr val="17354A"/>
                </a:solidFill>
              </a:rPr>
              <a:t>fera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remonter</a:t>
            </a:r>
            <a:r>
              <a:rPr lang="en-US" sz="2400" dirty="0" smtClean="0">
                <a:solidFill>
                  <a:srgbClr val="17354A"/>
                </a:solidFill>
              </a:rPr>
              <a:t> pour </a:t>
            </a:r>
            <a:r>
              <a:rPr lang="en-US" sz="2400" dirty="0" err="1" smtClean="0">
                <a:solidFill>
                  <a:srgbClr val="17354A"/>
                </a:solidFill>
              </a:rPr>
              <a:t>une</a:t>
            </a:r>
            <a:r>
              <a:rPr lang="en-US" sz="2400" dirty="0" smtClean="0">
                <a:solidFill>
                  <a:srgbClr val="17354A"/>
                </a:solidFill>
              </a:rPr>
              <a:t> instruction </a:t>
            </a:r>
            <a:r>
              <a:rPr lang="en-US" sz="2400" dirty="0" err="1" smtClean="0">
                <a:solidFill>
                  <a:srgbClr val="17354A"/>
                </a:solidFill>
              </a:rPr>
              <a:t>exceptionnelle</a:t>
            </a:r>
            <a:r>
              <a:rPr lang="en-US" sz="2400" dirty="0" smtClean="0">
                <a:solidFill>
                  <a:srgbClr val="17354A"/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solidFill>
                <a:srgbClr val="17354A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17354A"/>
                </a:solidFill>
              </a:rPr>
              <a:t>Les </a:t>
            </a:r>
            <a:r>
              <a:rPr lang="en-US" sz="2400" dirty="0" err="1" smtClean="0">
                <a:solidFill>
                  <a:srgbClr val="17354A"/>
                </a:solidFill>
              </a:rPr>
              <a:t>gestionnaires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sont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en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télétravail</a:t>
            </a:r>
            <a:r>
              <a:rPr lang="en-US" sz="2400" dirty="0" smtClean="0">
                <a:solidFill>
                  <a:srgbClr val="17354A"/>
                </a:solidFill>
              </a:rPr>
              <a:t> et </a:t>
            </a:r>
            <a:r>
              <a:rPr lang="en-US" sz="2400" dirty="0" err="1" smtClean="0">
                <a:solidFill>
                  <a:srgbClr val="17354A"/>
                </a:solidFill>
              </a:rPr>
              <a:t>peuvent</a:t>
            </a:r>
            <a:r>
              <a:rPr lang="en-US" sz="2400" dirty="0" smtClean="0">
                <a:solidFill>
                  <a:srgbClr val="17354A"/>
                </a:solidFill>
              </a:rPr>
              <a:t> assurer le </a:t>
            </a:r>
            <a:r>
              <a:rPr lang="en-US" sz="2400" dirty="0" err="1" smtClean="0">
                <a:solidFill>
                  <a:srgbClr val="17354A"/>
                </a:solidFill>
              </a:rPr>
              <a:t>suivi</a:t>
            </a:r>
            <a:r>
              <a:rPr lang="en-US" sz="2400" dirty="0" smtClean="0">
                <a:solidFill>
                  <a:srgbClr val="17354A"/>
                </a:solidFill>
              </a:rPr>
              <a:t> financier de </a:t>
            </a:r>
            <a:r>
              <a:rPr lang="en-US" sz="2400" dirty="0" err="1" smtClean="0">
                <a:solidFill>
                  <a:srgbClr val="17354A"/>
                </a:solidFill>
              </a:rPr>
              <a:t>vos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activités</a:t>
            </a:r>
            <a:r>
              <a:rPr lang="en-US" sz="2400" dirty="0" smtClean="0">
                <a:solidFill>
                  <a:srgbClr val="17354A"/>
                </a:solidFill>
              </a:rPr>
              <a:t> et </a:t>
            </a:r>
            <a:r>
              <a:rPr lang="en-US" sz="2400" dirty="0" err="1" smtClean="0">
                <a:solidFill>
                  <a:srgbClr val="17354A"/>
                </a:solidFill>
              </a:rPr>
              <a:t>vos</a:t>
            </a:r>
            <a:r>
              <a:rPr lang="en-US" sz="2400" dirty="0" smtClean="0">
                <a:solidFill>
                  <a:srgbClr val="17354A"/>
                </a:solidFill>
              </a:rPr>
              <a:t> </a:t>
            </a:r>
            <a:r>
              <a:rPr lang="en-US" sz="2400" dirty="0" err="1" smtClean="0">
                <a:solidFill>
                  <a:srgbClr val="17354A"/>
                </a:solidFill>
              </a:rPr>
              <a:t>demandes</a:t>
            </a:r>
            <a:r>
              <a:rPr lang="en-US" sz="2400" dirty="0" smtClean="0">
                <a:solidFill>
                  <a:srgbClr val="17354A"/>
                </a:solidFill>
              </a:rPr>
              <a:t>. </a:t>
            </a:r>
            <a:endParaRPr lang="en-US" sz="2400" dirty="0">
              <a:solidFill>
                <a:srgbClr val="17354A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26/03/2020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Réunion du Jeudi – Hélène WIRION</a:t>
            </a:r>
          </a:p>
          <a:p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6744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Service administratif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9" y="1600200"/>
            <a:ext cx="8363272" cy="4525963"/>
          </a:xfrm>
        </p:spPr>
        <p:txBody>
          <a:bodyPr/>
          <a:lstStyle/>
          <a:p>
            <a:r>
              <a:rPr lang="fr-FR" sz="2400" u="sng" dirty="0" smtClean="0">
                <a:solidFill>
                  <a:srgbClr val="00B0F0"/>
                </a:solidFill>
              </a:rPr>
              <a:t>Pôle </a:t>
            </a:r>
            <a:r>
              <a:rPr lang="fr-FR" sz="2400" u="sng" dirty="0">
                <a:solidFill>
                  <a:srgbClr val="00B0F0"/>
                </a:solidFill>
              </a:rPr>
              <a:t>logistique </a:t>
            </a:r>
            <a:endParaRPr lang="fr-FR" sz="2400" u="sng" dirty="0" smtClean="0">
              <a:solidFill>
                <a:srgbClr val="00B0F0"/>
              </a:solidFill>
            </a:endParaRPr>
          </a:p>
          <a:p>
            <a:endParaRPr lang="fr-FR" sz="2400" u="sng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00B050"/>
                </a:solidFill>
              </a:rPr>
              <a:t>Patrick assure deux visites par semaine (les mardis et vendredi matin) mais pas de permanence.</a:t>
            </a:r>
          </a:p>
          <a:p>
            <a:pPr marL="0" indent="0">
              <a:buNone/>
            </a:pPr>
            <a:endParaRPr lang="fr-FR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1800" dirty="0" smtClean="0">
                <a:solidFill>
                  <a:srgbClr val="FF0000"/>
                </a:solidFill>
              </a:rPr>
              <a:t>Nous rappelons que le déménagement de mobilier de votre bureau à votre domicile n’est pas prévu malgré cette situation compliquée pour tous.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Le PCA et les recommandations gouvernementales prévoient  les déplacements entre le domicile et le lieu d’exercice de l’activité professionnelle lorsqu’ils sont indispensables à l’exercice d’activités ne pouvant être organisées sous forme de télétravail ou déplacements professionnels ne pouvant être différés.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26/03/2020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153449"/>
                </a:solidFill>
              </a:rPr>
              <a:t>Réunion Direction - Responsables de service</a:t>
            </a:r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2069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Service administratif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925" y="1600200"/>
            <a:ext cx="8573875" cy="4525963"/>
          </a:xfrm>
        </p:spPr>
        <p:txBody>
          <a:bodyPr/>
          <a:lstStyle/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Procédure en cas d’une demande indispensable</a:t>
            </a:r>
          </a:p>
          <a:p>
            <a:r>
              <a:rPr lang="fr-FR" sz="2400" dirty="0" smtClean="0"/>
              <a:t> Pour </a:t>
            </a:r>
            <a:r>
              <a:rPr lang="fr-FR" sz="2400" dirty="0"/>
              <a:t>les personnes ne faisant pas partie du PCA et munis d’une dérogation du Délégué Régional, </a:t>
            </a:r>
            <a:r>
              <a:rPr lang="fr-FR" sz="2400" dirty="0" smtClean="0"/>
              <a:t>contacter </a:t>
            </a:r>
            <a:r>
              <a:rPr lang="fr-FR" sz="2400" dirty="0"/>
              <a:t>Giovanni pour avoir son accord. </a:t>
            </a:r>
            <a:endParaRPr lang="fr-FR" sz="2400" dirty="0" smtClean="0"/>
          </a:p>
          <a:p>
            <a:r>
              <a:rPr lang="fr-FR" sz="2400" dirty="0" smtClean="0"/>
              <a:t>Caroline </a:t>
            </a:r>
            <a:r>
              <a:rPr lang="fr-FR" sz="2400" dirty="0"/>
              <a:t>vous fera un justificatif de déplacement </a:t>
            </a:r>
            <a:r>
              <a:rPr lang="fr-FR" sz="2400" dirty="0" smtClean="0"/>
              <a:t>professionnel qui sera à présenter avec votre attestation de déplacement dérogatoire.</a:t>
            </a:r>
          </a:p>
          <a:p>
            <a:r>
              <a:rPr lang="fr-FR" sz="2400" dirty="0" smtClean="0"/>
              <a:t> </a:t>
            </a:r>
            <a:r>
              <a:rPr lang="fr-FR" sz="2400" dirty="0"/>
              <a:t>Il vous appartiendra de </a:t>
            </a:r>
            <a:r>
              <a:rPr lang="fr-FR" sz="2400" dirty="0" smtClean="0"/>
              <a:t>contacter Patrick (HW en copie) pour convenir d’un horaire et de bien respecter les consignes d’hygiène.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3CC"/>
                </a:solidFill>
              </a:rPr>
              <a:t>26/03/2020</a:t>
            </a:r>
            <a:endParaRPr lang="fr-FR" dirty="0">
              <a:solidFill>
                <a:srgbClr val="00B3CC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solidFill>
                  <a:srgbClr val="153449"/>
                </a:solidFill>
              </a:rPr>
              <a:t>Réunion Direction - Responsables de service</a:t>
            </a:r>
          </a:p>
          <a:p>
            <a:endParaRPr lang="fr-FR" dirty="0">
              <a:solidFill>
                <a:srgbClr val="153449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9AD89-17DE-4EAC-B060-CF86C17F7722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Espace réservé pour une image 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696383091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presentation_couv_bleue_QUAL-LABO-FOR-029.pptx" id="{35AFA3E9-CBEE-4EB4-A049-5DFA4C6F9F33}" vid="{808DEDE2-569E-485A-A9E4-02552F097F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Ppt_presentation_couv_bleue_QUAL-LABO-FOR-029</Template>
  <TotalTime>1114</TotalTime>
  <Words>383</Words>
  <Application>Microsoft Office PowerPoint</Application>
  <PresentationFormat>Affichage à l'écran (4:3)</PresentationFormat>
  <Paragraphs>46</Paragraphs>
  <Slides>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</vt:lpstr>
      <vt:lpstr>Conception personnalisée</vt:lpstr>
      <vt:lpstr>Réunion du Jeudi  Service administratif Jeudi 26 Mars 2020</vt:lpstr>
      <vt:lpstr>Service administratif</vt:lpstr>
      <vt:lpstr>Service administritatif</vt:lpstr>
      <vt:lpstr>Service administratif</vt:lpstr>
      <vt:lpstr>Service administratif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Télétravail au LAPP Bilan  mardi 22 octobre 2019</dc:title>
  <dc:creator>Caroline MARCHAND</dc:creator>
  <cp:lastModifiedBy>Nicolas LETENDRE</cp:lastModifiedBy>
  <cp:revision>74</cp:revision>
  <cp:lastPrinted>2020-01-31T14:38:30Z</cp:lastPrinted>
  <dcterms:created xsi:type="dcterms:W3CDTF">2019-10-16T14:03:58Z</dcterms:created>
  <dcterms:modified xsi:type="dcterms:W3CDTF">2020-03-25T19:53:15Z</dcterms:modified>
</cp:coreProperties>
</file>