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8"/>
  </p:notesMasterIdLst>
  <p:sldIdLst>
    <p:sldId id="257" r:id="rId2"/>
    <p:sldId id="1256" r:id="rId3"/>
    <p:sldId id="1274" r:id="rId4"/>
    <p:sldId id="1275" r:id="rId5"/>
    <p:sldId id="1276" r:id="rId6"/>
    <p:sldId id="1277" r:id="rId7"/>
    <p:sldId id="261" r:id="rId8"/>
    <p:sldId id="1270" r:id="rId9"/>
    <p:sldId id="1278" r:id="rId10"/>
    <p:sldId id="1280" r:id="rId11"/>
    <p:sldId id="1282" r:id="rId12"/>
    <p:sldId id="263" r:id="rId13"/>
    <p:sldId id="1279" r:id="rId14"/>
    <p:sldId id="1281" r:id="rId15"/>
    <p:sldId id="1283" r:id="rId16"/>
    <p:sldId id="1284" r:id="rId1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982"/>
    <p:restoredTop sz="94694"/>
  </p:normalViewPr>
  <p:slideViewPr>
    <p:cSldViewPr snapToGrid="0" snapToObjects="1">
      <p:cViewPr varScale="1">
        <p:scale>
          <a:sx n="112" d="100"/>
          <a:sy n="112" d="100"/>
        </p:scale>
        <p:origin x="208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4C245-96CB-7747-B6A1-FD7AF291705D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3DC513-6BD3-A940-A657-88A07D33A4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45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C291F5-A777-7348-9C9C-2C5842B4B07F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8880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71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0403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1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24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1454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086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5824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32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4088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32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2371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3398C4-1DA9-C64A-8062-43A7EDE0A036}" type="datetimeFigureOut">
              <a:rPr lang="en-US" smtClean="0"/>
              <a:t>5/25/22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8118F-A5B0-6746-955A-CF602C8C6C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311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tif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4583D6-A849-BA43-AB24-4EE65833FDFD}"/>
              </a:ext>
            </a:extLst>
          </p:cNvPr>
          <p:cNvSpPr txBox="1"/>
          <p:nvPr/>
        </p:nvSpPr>
        <p:spPr>
          <a:xfrm>
            <a:off x="901723" y="587244"/>
            <a:ext cx="76129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3600" b="1" dirty="0">
                <a:latin typeface="Times" pitchFamily="2" charset="0"/>
              </a:rPr>
              <a:t>Time and band-resolved scintillation in time projection chambers based on gaseous xenon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19A117-D2D6-7848-AEB2-CADF376F7135}"/>
              </a:ext>
            </a:extLst>
          </p:cNvPr>
          <p:cNvSpPr txBox="1"/>
          <p:nvPr/>
        </p:nvSpPr>
        <p:spPr>
          <a:xfrm>
            <a:off x="1036451" y="4224981"/>
            <a:ext cx="71098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imes" pitchFamily="2" charset="0"/>
              </a:rPr>
              <a:t>S. </a:t>
            </a:r>
            <a:r>
              <a:rPr lang="en-US" dirty="0" err="1">
                <a:latin typeface="Times" pitchFamily="2" charset="0"/>
              </a:rPr>
              <a:t>Leardini</a:t>
            </a:r>
            <a:r>
              <a:rPr lang="en-US" dirty="0">
                <a:latin typeface="Times" pitchFamily="2" charset="0"/>
              </a:rPr>
              <a:t>, E. Sánchez García, P. </a:t>
            </a:r>
            <a:r>
              <a:rPr lang="en-US" dirty="0" err="1">
                <a:latin typeface="Times" pitchFamily="2" charset="0"/>
              </a:rPr>
              <a:t>Amedo</a:t>
            </a:r>
            <a:r>
              <a:rPr lang="en-US" dirty="0">
                <a:latin typeface="Times" pitchFamily="2" charset="0"/>
              </a:rPr>
              <a:t>, A. </a:t>
            </a:r>
            <a:r>
              <a:rPr lang="en-US" dirty="0" err="1">
                <a:latin typeface="Times" pitchFamily="2" charset="0"/>
              </a:rPr>
              <a:t>Saa</a:t>
            </a:r>
            <a:r>
              <a:rPr lang="en-US" dirty="0">
                <a:latin typeface="Times" pitchFamily="2" charset="0"/>
              </a:rPr>
              <a:t>-Hernández, </a:t>
            </a:r>
            <a:r>
              <a:rPr lang="en-US" u="sng" dirty="0">
                <a:latin typeface="Times" pitchFamily="2" charset="0"/>
              </a:rPr>
              <a:t>D. González-Díaz</a:t>
            </a:r>
            <a:r>
              <a:rPr lang="en-US" dirty="0">
                <a:latin typeface="Times" pitchFamily="2" charset="0"/>
              </a:rPr>
              <a:t>, R. </a:t>
            </a:r>
            <a:r>
              <a:rPr lang="en-US" dirty="0" err="1">
                <a:latin typeface="Times" pitchFamily="2" charset="0"/>
              </a:rPr>
              <a:t>Santorelli</a:t>
            </a:r>
            <a:r>
              <a:rPr lang="en-US" dirty="0">
                <a:latin typeface="Times" pitchFamily="2" charset="0"/>
              </a:rPr>
              <a:t>, D. J. Fernández, D. González</a:t>
            </a:r>
          </a:p>
          <a:p>
            <a:pPr algn="ctr">
              <a:spcBef>
                <a:spcPts val="1200"/>
              </a:spcBef>
            </a:pPr>
            <a:r>
              <a:rPr lang="en-US" dirty="0">
                <a:latin typeface="Times" pitchFamily="2" charset="0"/>
              </a:rPr>
              <a:t>25-12-2022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3EAF79-635F-644A-B074-14F9D3F6B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57C18-4795-4249-BDDF-3053962035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90" t="14149" r="79426" b="79377"/>
          <a:stretch/>
        </p:blipFill>
        <p:spPr>
          <a:xfrm>
            <a:off x="2439680" y="5953788"/>
            <a:ext cx="2474272" cy="776945"/>
          </a:xfrm>
          <a:prstGeom prst="rect">
            <a:avLst/>
          </a:prstGeom>
        </p:spPr>
      </p:pic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51F28E1-190E-2942-BDC6-23E7E57304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9087" t="16179" r="54875" b="78092"/>
          <a:stretch/>
        </p:blipFill>
        <p:spPr>
          <a:xfrm>
            <a:off x="5394960" y="5920741"/>
            <a:ext cx="1445561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724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A27443-3FD9-0D41-B790-39CB8A43BDA4}"/>
              </a:ext>
            </a:extLst>
          </p:cNvPr>
          <p:cNvSpPr txBox="1"/>
          <p:nvPr/>
        </p:nvSpPr>
        <p:spPr>
          <a:xfrm>
            <a:off x="97695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Results: electric field dependence</a:t>
            </a:r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294D4F4D-AE38-2847-86F2-CAB5B25A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6BB38533-0565-6248-BCED-4D7FF4CB8C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375" t="16603" r="24875" b="1797"/>
          <a:stretch/>
        </p:blipFill>
        <p:spPr>
          <a:xfrm>
            <a:off x="949222" y="975011"/>
            <a:ext cx="4966375" cy="5789376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3ED3E911-7BDD-1D4B-989B-4B66B3F0C8AA}"/>
              </a:ext>
            </a:extLst>
          </p:cNvPr>
          <p:cNvSpPr/>
          <p:nvPr/>
        </p:nvSpPr>
        <p:spPr>
          <a:xfrm>
            <a:off x="5915597" y="2038112"/>
            <a:ext cx="796832" cy="36576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15938E-85D5-C149-8641-9675B3A082DF}"/>
              </a:ext>
            </a:extLst>
          </p:cNvPr>
          <p:cNvSpPr txBox="1"/>
          <p:nvPr/>
        </p:nvSpPr>
        <p:spPr>
          <a:xfrm>
            <a:off x="6843302" y="2011680"/>
            <a:ext cx="2060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2</a:t>
            </a:r>
            <a:r>
              <a:rPr lang="en-US" baseline="30000" dirty="0">
                <a:latin typeface="Times" pitchFamily="2" charset="0"/>
              </a:rPr>
              <a:t>nd</a:t>
            </a:r>
            <a:r>
              <a:rPr lang="en-US" dirty="0">
                <a:latin typeface="Times" pitchFamily="2" charset="0"/>
              </a:rPr>
              <a:t> continuum band</a:t>
            </a: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F63749D3-70BD-F141-AD37-73378F70EE78}"/>
              </a:ext>
            </a:extLst>
          </p:cNvPr>
          <p:cNvSpPr/>
          <p:nvPr/>
        </p:nvSpPr>
        <p:spPr>
          <a:xfrm>
            <a:off x="5915597" y="4842749"/>
            <a:ext cx="796832" cy="36576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815EC18-0B83-E04D-95CB-AD31761C41CC}"/>
              </a:ext>
            </a:extLst>
          </p:cNvPr>
          <p:cNvSpPr txBox="1"/>
          <p:nvPr/>
        </p:nvSpPr>
        <p:spPr>
          <a:xfrm>
            <a:off x="6870937" y="4827201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3</a:t>
            </a:r>
            <a:r>
              <a:rPr lang="en-US" baseline="30000" dirty="0">
                <a:latin typeface="Times" pitchFamily="2" charset="0"/>
              </a:rPr>
              <a:t>rd</a:t>
            </a:r>
            <a:r>
              <a:rPr lang="en-US" dirty="0">
                <a:latin typeface="Times" pitchFamily="2" charset="0"/>
              </a:rPr>
              <a:t> continuum band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DAB9B2-EAC2-2F40-941B-AA48232B94B9}"/>
              </a:ext>
            </a:extLst>
          </p:cNvPr>
          <p:cNvSpPr txBox="1"/>
          <p:nvPr/>
        </p:nvSpPr>
        <p:spPr>
          <a:xfrm>
            <a:off x="2225746" y="468473"/>
            <a:ext cx="47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𝜶’s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2ABD55-4006-AF4A-A606-8A57C1884F12}"/>
              </a:ext>
            </a:extLst>
          </p:cNvPr>
          <p:cNvSpPr txBox="1"/>
          <p:nvPr/>
        </p:nvSpPr>
        <p:spPr>
          <a:xfrm>
            <a:off x="4458406" y="468473"/>
            <a:ext cx="47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𝜷’s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011BAD-1D70-7447-AA8E-85E066B5C6AD}"/>
              </a:ext>
            </a:extLst>
          </p:cNvPr>
          <p:cNvSpPr txBox="1"/>
          <p:nvPr/>
        </p:nvSpPr>
        <p:spPr>
          <a:xfrm>
            <a:off x="5897880" y="5749290"/>
            <a:ext cx="2961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(no dependence with E-field!)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B95DA73-8144-014A-85C1-2D7BBAE5E7C0}"/>
              </a:ext>
            </a:extLst>
          </p:cNvPr>
          <p:cNvSpPr txBox="1"/>
          <p:nvPr/>
        </p:nvSpPr>
        <p:spPr>
          <a:xfrm>
            <a:off x="5915596" y="2884442"/>
            <a:ext cx="32284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(no recombination signal for </a:t>
            </a:r>
            <a:r>
              <a:rPr lang="en-US" dirty="0"/>
              <a:t>𝜷’s</a:t>
            </a:r>
            <a:r>
              <a:rPr lang="en-US" dirty="0">
                <a:latin typeface="Times" pitchFamily="2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469264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A27443-3FD9-0D41-B790-39CB8A43BDA4}"/>
              </a:ext>
            </a:extLst>
          </p:cNvPr>
          <p:cNvSpPr txBox="1"/>
          <p:nvPr/>
        </p:nvSpPr>
        <p:spPr>
          <a:xfrm>
            <a:off x="97695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Results: pressure dependence</a:t>
            </a:r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294D4F4D-AE38-2847-86F2-CAB5B25A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42C2F9-63AB-3646-B3CD-9D932B2EA1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857694"/>
            <a:ext cx="4469130" cy="523172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DA36913E-0FC8-C747-BDB8-BC368DA7E5E6}"/>
              </a:ext>
            </a:extLst>
          </p:cNvPr>
          <p:cNvSpPr txBox="1"/>
          <p:nvPr/>
        </p:nvSpPr>
        <p:spPr>
          <a:xfrm>
            <a:off x="1552413" y="4581155"/>
            <a:ext cx="15679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" pitchFamily="2" charset="0"/>
              </a:rPr>
              <a:t>𝝉</a:t>
            </a:r>
            <a:r>
              <a:rPr lang="en-US" baseline="-25000" dirty="0">
                <a:latin typeface="Times" pitchFamily="2" charset="0"/>
              </a:rPr>
              <a:t>f</a:t>
            </a:r>
            <a:r>
              <a:rPr lang="en-US" dirty="0">
                <a:latin typeface="Times" pitchFamily="2" charset="0"/>
              </a:rPr>
              <a:t> = 8.3-8.5ns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14C4E3C-8366-494F-8D86-DB1AA92C7A84}"/>
              </a:ext>
            </a:extLst>
          </p:cNvPr>
          <p:cNvCxnSpPr/>
          <p:nvPr/>
        </p:nvCxnSpPr>
        <p:spPr>
          <a:xfrm flipV="1">
            <a:off x="1383030" y="4811204"/>
            <a:ext cx="169383" cy="2316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7CBB3809-F710-1145-8C88-8B039A59E08D}"/>
              </a:ext>
            </a:extLst>
          </p:cNvPr>
          <p:cNvSpPr txBox="1"/>
          <p:nvPr/>
        </p:nvSpPr>
        <p:spPr>
          <a:xfrm>
            <a:off x="1944843" y="3731407"/>
            <a:ext cx="1175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" pitchFamily="2" charset="0"/>
              </a:rPr>
              <a:t>𝝉</a:t>
            </a:r>
            <a:r>
              <a:rPr lang="en-US" baseline="-25000" dirty="0">
                <a:latin typeface="Times" pitchFamily="2" charset="0"/>
              </a:rPr>
              <a:t>f</a:t>
            </a:r>
            <a:r>
              <a:rPr lang="en-US" dirty="0">
                <a:latin typeface="Times" pitchFamily="2" charset="0"/>
              </a:rPr>
              <a:t> = 4.5ns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2FAE164-0E70-394E-8442-FEE33DBFF92D}"/>
              </a:ext>
            </a:extLst>
          </p:cNvPr>
          <p:cNvCxnSpPr>
            <a:cxnSpLocks/>
          </p:cNvCxnSpPr>
          <p:nvPr/>
        </p:nvCxnSpPr>
        <p:spPr>
          <a:xfrm>
            <a:off x="1239121" y="3916073"/>
            <a:ext cx="7057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EA69A6A-75DF-C84F-843E-72E602DD7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383" y="1526748"/>
            <a:ext cx="4305095" cy="342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5035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A27443-3FD9-0D41-B790-39CB8A43BDA4}"/>
              </a:ext>
            </a:extLst>
          </p:cNvPr>
          <p:cNvSpPr txBox="1"/>
          <p:nvPr/>
        </p:nvSpPr>
        <p:spPr>
          <a:xfrm>
            <a:off x="97695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Geometrical corrections</a:t>
            </a:r>
          </a:p>
        </p:txBody>
      </p:sp>
      <p:pic>
        <p:nvPicPr>
          <p:cNvPr id="21" name="Picture 20" descr="Graphical user interface&#10;&#10;Description automatically generated">
            <a:extLst>
              <a:ext uri="{FF2B5EF4-FFF2-40B4-BE49-F238E27FC236}">
                <a16:creationId xmlns:a16="http://schemas.microsoft.com/office/drawing/2014/main" id="{9C27E050-1F0C-9A45-BC8B-63DC684EF3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125" t="59400" r="8250" b="1400"/>
          <a:stretch/>
        </p:blipFill>
        <p:spPr>
          <a:xfrm>
            <a:off x="4880610" y="3911546"/>
            <a:ext cx="3923594" cy="2946454"/>
          </a:xfrm>
          <a:prstGeom prst="rect">
            <a:avLst/>
          </a:prstGeom>
        </p:spPr>
      </p:pic>
      <p:pic>
        <p:nvPicPr>
          <p:cNvPr id="22" name="Picture 21" descr="Graphical user interface&#10;&#10;Description automatically generated">
            <a:extLst>
              <a:ext uri="{FF2B5EF4-FFF2-40B4-BE49-F238E27FC236}">
                <a16:creationId xmlns:a16="http://schemas.microsoft.com/office/drawing/2014/main" id="{0A7A4865-76B9-6346-ACED-4C0CCFC9E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084" t="21555" r="7416" b="50867"/>
          <a:stretch/>
        </p:blipFill>
        <p:spPr>
          <a:xfrm>
            <a:off x="2835931" y="874493"/>
            <a:ext cx="6142334" cy="3160297"/>
          </a:xfrm>
          <a:prstGeom prst="rect">
            <a:avLst/>
          </a:prstGeom>
        </p:spPr>
      </p:pic>
      <p:pic>
        <p:nvPicPr>
          <p:cNvPr id="23" name="Picture 22" descr="Graphical user interface&#10;&#10;Description automatically generated">
            <a:extLst>
              <a:ext uri="{FF2B5EF4-FFF2-40B4-BE49-F238E27FC236}">
                <a16:creationId xmlns:a16="http://schemas.microsoft.com/office/drawing/2014/main" id="{271DB475-37F8-FB41-8DEE-E03314481D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91" t="20867" r="49333" b="46133"/>
          <a:stretch/>
        </p:blipFill>
        <p:spPr>
          <a:xfrm>
            <a:off x="0" y="874492"/>
            <a:ext cx="2926080" cy="2891037"/>
          </a:xfrm>
          <a:prstGeom prst="rect">
            <a:avLst/>
          </a:prstGeom>
        </p:spPr>
      </p:pic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294D4F4D-AE38-2847-86F2-CAB5B25A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12</a:t>
            </a:fld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2E099F-F994-9E4E-87C0-68A212E87604}"/>
              </a:ext>
            </a:extLst>
          </p:cNvPr>
          <p:cNvSpPr txBox="1"/>
          <p:nvPr/>
        </p:nvSpPr>
        <p:spPr>
          <a:xfrm>
            <a:off x="4420306" y="468473"/>
            <a:ext cx="4735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𝜶’s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BAF1F73-AB92-CB4E-ADBE-00E57C58C1C7}"/>
              </a:ext>
            </a:extLst>
          </p:cNvPr>
          <p:cNvSpPr txBox="1"/>
          <p:nvPr/>
        </p:nvSpPr>
        <p:spPr>
          <a:xfrm>
            <a:off x="7270186" y="468473"/>
            <a:ext cx="475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𝜷’s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22EE6445-2FB2-3747-A3A8-6197A46449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604" y="4206030"/>
            <a:ext cx="4491466" cy="1481354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A6B478CE-1062-3446-9CF5-A8E4CDB40AFD}"/>
              </a:ext>
            </a:extLst>
          </p:cNvPr>
          <p:cNvSpPr txBox="1"/>
          <p:nvPr/>
        </p:nvSpPr>
        <p:spPr>
          <a:xfrm>
            <a:off x="382774" y="5832305"/>
            <a:ext cx="442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consider a reflectivity range, according to literature: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5308CD4-8FA6-5045-A671-AE54E4416D82}"/>
              </a:ext>
            </a:extLst>
          </p:cNvPr>
          <p:cNvSpPr txBox="1"/>
          <p:nvPr/>
        </p:nvSpPr>
        <p:spPr>
          <a:xfrm>
            <a:off x="628650" y="5287094"/>
            <a:ext cx="9925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(expanded)</a:t>
            </a:r>
          </a:p>
        </p:txBody>
      </p:sp>
      <p:sp>
        <p:nvSpPr>
          <p:cNvPr id="32" name="Right Arrow 31">
            <a:extLst>
              <a:ext uri="{FF2B5EF4-FFF2-40B4-BE49-F238E27FC236}">
                <a16:creationId xmlns:a16="http://schemas.microsoft.com/office/drawing/2014/main" id="{6BEBD156-2325-A14C-AFDE-AF2BE3250F4A}"/>
              </a:ext>
            </a:extLst>
          </p:cNvPr>
          <p:cNvSpPr/>
          <p:nvPr/>
        </p:nvSpPr>
        <p:spPr>
          <a:xfrm>
            <a:off x="4206240" y="6166900"/>
            <a:ext cx="708660" cy="323166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39597F2-A147-8847-BD63-4AD9CCA1BAC2}"/>
              </a:ext>
            </a:extLst>
          </p:cNvPr>
          <p:cNvSpPr txBox="1"/>
          <p:nvPr/>
        </p:nvSpPr>
        <p:spPr>
          <a:xfrm>
            <a:off x="6765227" y="5687384"/>
            <a:ext cx="18293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~10% uncertainty</a:t>
            </a:r>
          </a:p>
        </p:txBody>
      </p:sp>
    </p:spTree>
    <p:extLst>
      <p:ext uri="{BB962C8B-B14F-4D97-AF65-F5344CB8AC3E}">
        <p14:creationId xmlns:p14="http://schemas.microsoft.com/office/powerpoint/2010/main" val="33191724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A27443-3FD9-0D41-B790-39CB8A43BDA4}"/>
              </a:ext>
            </a:extLst>
          </p:cNvPr>
          <p:cNvSpPr txBox="1"/>
          <p:nvPr/>
        </p:nvSpPr>
        <p:spPr>
          <a:xfrm>
            <a:off x="97695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Results: </a:t>
            </a:r>
            <a:r>
              <a:rPr lang="en-US" sz="2400" u="sng" dirty="0" err="1">
                <a:latin typeface="Times" pitchFamily="2" charset="0"/>
              </a:rPr>
              <a:t>W</a:t>
            </a:r>
            <a:r>
              <a:rPr lang="en-US" sz="2400" u="sng" baseline="-25000" dirty="0" err="1">
                <a:latin typeface="Times" pitchFamily="2" charset="0"/>
              </a:rPr>
              <a:t>sc</a:t>
            </a:r>
            <a:r>
              <a:rPr lang="en-US" sz="2400" u="sng" dirty="0">
                <a:latin typeface="Times" pitchFamily="2" charset="0"/>
              </a:rPr>
              <a:t>-values (2</a:t>
            </a:r>
            <a:r>
              <a:rPr lang="en-US" sz="2400" u="sng" baseline="30000" dirty="0">
                <a:latin typeface="Times" pitchFamily="2" charset="0"/>
              </a:rPr>
              <a:t>nd</a:t>
            </a:r>
            <a:r>
              <a:rPr lang="en-US" sz="2400" u="sng" dirty="0">
                <a:latin typeface="Times" pitchFamily="2" charset="0"/>
              </a:rPr>
              <a:t> continuum band)</a:t>
            </a:r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294D4F4D-AE38-2847-86F2-CAB5B25A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089102-D1BD-AB47-92B1-76998B2B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0170" y="771262"/>
            <a:ext cx="5074920" cy="493738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1BEACAA-D298-8547-BBB8-458F01496FF3}"/>
              </a:ext>
            </a:extLst>
          </p:cNvPr>
          <p:cNvSpPr txBox="1"/>
          <p:nvPr/>
        </p:nvSpPr>
        <p:spPr>
          <a:xfrm>
            <a:off x="1170939" y="6011439"/>
            <a:ext cx="66832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slightly above previous values (not band-resolved), as expected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F5F54BC-32C0-614A-BA73-3688C8B0DDFD}"/>
              </a:ext>
            </a:extLst>
          </p:cNvPr>
          <p:cNvCxnSpPr>
            <a:cxnSpLocks/>
            <a:stCxn id="27" idx="1"/>
          </p:cNvCxnSpPr>
          <p:nvPr/>
        </p:nvCxnSpPr>
        <p:spPr>
          <a:xfrm flipH="1" flipV="1">
            <a:off x="6183630" y="2388870"/>
            <a:ext cx="925872" cy="21737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5E76111-FA8A-A842-A1D1-75261A088122}"/>
              </a:ext>
            </a:extLst>
          </p:cNvPr>
          <p:cNvCxnSpPr>
            <a:cxnSpLocks/>
            <a:stCxn id="27" idx="1"/>
          </p:cNvCxnSpPr>
          <p:nvPr/>
        </p:nvCxnSpPr>
        <p:spPr>
          <a:xfrm flipH="1">
            <a:off x="5875020" y="2606248"/>
            <a:ext cx="1234482" cy="8227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F0E6DF06-DD3D-7C4A-8F1C-412F837A00B3}"/>
              </a:ext>
            </a:extLst>
          </p:cNvPr>
          <p:cNvSpPr txBox="1"/>
          <p:nvPr/>
        </p:nvSpPr>
        <p:spPr>
          <a:xfrm>
            <a:off x="7109502" y="2406193"/>
            <a:ext cx="11448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this work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240EAD2-D5B3-D64B-8587-FCD78FC422F3}"/>
              </a:ext>
            </a:extLst>
          </p:cNvPr>
          <p:cNvCxnSpPr>
            <a:cxnSpLocks/>
          </p:cNvCxnSpPr>
          <p:nvPr/>
        </p:nvCxnSpPr>
        <p:spPr>
          <a:xfrm flipH="1">
            <a:off x="6172221" y="3295993"/>
            <a:ext cx="937281" cy="81578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E616F6C8-0A43-1441-BB5D-8D0C7D7E1D9B}"/>
              </a:ext>
            </a:extLst>
          </p:cNvPr>
          <p:cNvCxnSpPr>
            <a:cxnSpLocks/>
          </p:cNvCxnSpPr>
          <p:nvPr/>
        </p:nvCxnSpPr>
        <p:spPr>
          <a:xfrm flipH="1" flipV="1">
            <a:off x="6140336" y="2811569"/>
            <a:ext cx="969166" cy="48442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9E83CE9-43C2-A842-A3EA-86666ACBC3D9}"/>
              </a:ext>
            </a:extLst>
          </p:cNvPr>
          <p:cNvSpPr txBox="1"/>
          <p:nvPr/>
        </p:nvSpPr>
        <p:spPr>
          <a:xfrm>
            <a:off x="7109502" y="3119045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previous results</a:t>
            </a:r>
          </a:p>
        </p:txBody>
      </p:sp>
    </p:spTree>
    <p:extLst>
      <p:ext uri="{BB962C8B-B14F-4D97-AF65-F5344CB8AC3E}">
        <p14:creationId xmlns:p14="http://schemas.microsoft.com/office/powerpoint/2010/main" val="3021714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A1A075-51DD-274B-8FD1-F170738E8CE8}"/>
              </a:ext>
            </a:extLst>
          </p:cNvPr>
          <p:cNvSpPr txBox="1"/>
          <p:nvPr/>
        </p:nvSpPr>
        <p:spPr>
          <a:xfrm>
            <a:off x="97695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Results: secondary scintillation (2</a:t>
            </a:r>
            <a:r>
              <a:rPr lang="en-US" sz="2400" u="sng" baseline="30000" dirty="0">
                <a:latin typeface="Times" pitchFamily="2" charset="0"/>
              </a:rPr>
              <a:t>nd</a:t>
            </a:r>
            <a:r>
              <a:rPr lang="en-US" sz="2400" u="sng" dirty="0">
                <a:latin typeface="Times" pitchFamily="2" charset="0"/>
              </a:rPr>
              <a:t> continuum band)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FC7416-F113-B241-8BBA-7A03DE891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870" y="629689"/>
            <a:ext cx="4434840" cy="60475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8B4403-B683-C745-AC87-C709CD9481C1}"/>
              </a:ext>
            </a:extLst>
          </p:cNvPr>
          <p:cNvSpPr txBox="1"/>
          <p:nvPr/>
        </p:nvSpPr>
        <p:spPr>
          <a:xfrm>
            <a:off x="674370" y="5463540"/>
            <a:ext cx="11059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EL region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92DB1E-C21D-B44C-93F6-9DCEBF5925D1}"/>
              </a:ext>
            </a:extLst>
          </p:cNvPr>
          <p:cNvSpPr txBox="1"/>
          <p:nvPr/>
        </p:nvSpPr>
        <p:spPr>
          <a:xfrm>
            <a:off x="1949852" y="3977348"/>
            <a:ext cx="1107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avalanche</a:t>
            </a:r>
          </a:p>
          <a:p>
            <a:r>
              <a:rPr lang="en-US" dirty="0">
                <a:latin typeface="Times" pitchFamily="2" charset="0"/>
              </a:rPr>
              <a:t>region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EF5F9DA-6B3E-8D41-B7BC-FD46C3BF57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44" y="2034540"/>
            <a:ext cx="4394156" cy="2854960"/>
          </a:xfrm>
          <a:prstGeom prst="rect">
            <a:avLst/>
          </a:prstGeom>
        </p:spPr>
      </p:pic>
      <p:sp>
        <p:nvSpPr>
          <p:cNvPr id="10" name="Left-right Arrow 9">
            <a:extLst>
              <a:ext uri="{FF2B5EF4-FFF2-40B4-BE49-F238E27FC236}">
                <a16:creationId xmlns:a16="http://schemas.microsoft.com/office/drawing/2014/main" id="{A4E6AE9C-9EAB-494B-BAB2-77B2945D9146}"/>
              </a:ext>
            </a:extLst>
          </p:cNvPr>
          <p:cNvSpPr/>
          <p:nvPr/>
        </p:nvSpPr>
        <p:spPr>
          <a:xfrm rot="19331439">
            <a:off x="4274312" y="4936273"/>
            <a:ext cx="1589785" cy="391282"/>
          </a:xfrm>
          <a:prstGeom prst="left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F94161-D199-4941-A615-488BF831ECF5}"/>
              </a:ext>
            </a:extLst>
          </p:cNvPr>
          <p:cNvSpPr txBox="1"/>
          <p:nvPr/>
        </p:nvSpPr>
        <p:spPr>
          <a:xfrm>
            <a:off x="5692140" y="5257917"/>
            <a:ext cx="32068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" pitchFamily="2" charset="0"/>
              </a:rPr>
              <a:t>We do not reproduce previously observed deviations from Y/P vs E/P scaling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E63A3C-C443-3248-8BB4-044E3244F451}"/>
              </a:ext>
            </a:extLst>
          </p:cNvPr>
          <p:cNvSpPr/>
          <p:nvPr/>
        </p:nvSpPr>
        <p:spPr>
          <a:xfrm>
            <a:off x="5680710" y="5223510"/>
            <a:ext cx="3268980" cy="99202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ECC83B1-2D92-8945-8AC0-73C014658879}"/>
              </a:ext>
            </a:extLst>
          </p:cNvPr>
          <p:cNvSpPr txBox="1"/>
          <p:nvPr/>
        </p:nvSpPr>
        <p:spPr>
          <a:xfrm>
            <a:off x="5749290" y="6275070"/>
            <a:ext cx="31775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E. D. C. Freitas et al., Phys. Lett. B,</a:t>
            </a:r>
          </a:p>
          <a:p>
            <a:r>
              <a:rPr lang="en-US" sz="1600" dirty="0">
                <a:latin typeface="Times" pitchFamily="2" charset="0"/>
              </a:rPr>
              <a:t>684, 205, 2010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4F9C32C-0870-1348-BE6A-BFF3F86045A1}"/>
              </a:ext>
            </a:extLst>
          </p:cNvPr>
          <p:cNvCxnSpPr>
            <a:cxnSpLocks/>
          </p:cNvCxnSpPr>
          <p:nvPr/>
        </p:nvCxnSpPr>
        <p:spPr>
          <a:xfrm flipH="1">
            <a:off x="4976220" y="4736613"/>
            <a:ext cx="107832" cy="911593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CB24C9E-A543-DD48-82A2-5C370933B281}"/>
              </a:ext>
            </a:extLst>
          </p:cNvPr>
          <p:cNvCxnSpPr>
            <a:cxnSpLocks/>
          </p:cNvCxnSpPr>
          <p:nvPr/>
        </p:nvCxnSpPr>
        <p:spPr>
          <a:xfrm flipH="1" flipV="1">
            <a:off x="4711282" y="5040630"/>
            <a:ext cx="709361" cy="18258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E34BFCCA-63F6-1849-85D4-A5B267D68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000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A1A075-51DD-274B-8FD1-F170738E8CE8}"/>
              </a:ext>
            </a:extLst>
          </p:cNvPr>
          <p:cNvSpPr txBox="1"/>
          <p:nvPr/>
        </p:nvSpPr>
        <p:spPr>
          <a:xfrm>
            <a:off x="97695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Results: secondary scintillation (visible/UV bands)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3B91B0-0DA7-BD43-B965-7497C3A62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1303020"/>
            <a:ext cx="4224528" cy="352044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D6ABB4E-A657-3E40-A6A7-20DDA225D557}"/>
              </a:ext>
            </a:extLst>
          </p:cNvPr>
          <p:cNvSpPr txBox="1"/>
          <p:nvPr/>
        </p:nvSpPr>
        <p:spPr>
          <a:xfrm>
            <a:off x="714067" y="879953"/>
            <a:ext cx="518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UV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8071015-267F-1243-A683-B3AC6986B979}"/>
              </a:ext>
            </a:extLst>
          </p:cNvPr>
          <p:cNvSpPr txBox="1"/>
          <p:nvPr/>
        </p:nvSpPr>
        <p:spPr>
          <a:xfrm>
            <a:off x="1901224" y="885590"/>
            <a:ext cx="9172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" pitchFamily="2" charset="0"/>
              </a:rPr>
              <a:t>UV+vis</a:t>
            </a:r>
            <a:endParaRPr lang="en-US" dirty="0">
              <a:latin typeface="Times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44F137-60CF-0644-AFBF-EB5FED37A8CA}"/>
              </a:ext>
            </a:extLst>
          </p:cNvPr>
          <p:cNvSpPr txBox="1"/>
          <p:nvPr/>
        </p:nvSpPr>
        <p:spPr>
          <a:xfrm>
            <a:off x="2904782" y="879953"/>
            <a:ext cx="1547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Times" pitchFamily="2" charset="0"/>
              </a:rPr>
              <a:t>VUV+UV+vis</a:t>
            </a:r>
            <a:endParaRPr lang="en-US" dirty="0">
              <a:latin typeface="Times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EF70C08-66CF-844C-A6CA-AC8A43CAD45A}"/>
              </a:ext>
            </a:extLst>
          </p:cNvPr>
          <p:cNvSpPr txBox="1"/>
          <p:nvPr/>
        </p:nvSpPr>
        <p:spPr>
          <a:xfrm>
            <a:off x="99622" y="4957525"/>
            <a:ext cx="4472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Energy peak reconstructed clearly in all bands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40C2508-DD4E-244E-BD0D-46B708838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1990" y="1588293"/>
            <a:ext cx="4652010" cy="3207842"/>
          </a:xfrm>
          <a:prstGeom prst="rect">
            <a:avLst/>
          </a:prstGeom>
        </p:spPr>
      </p:pic>
      <p:sp>
        <p:nvSpPr>
          <p:cNvPr id="22" name="Slide Number Placeholder 7">
            <a:extLst>
              <a:ext uri="{FF2B5EF4-FFF2-40B4-BE49-F238E27FC236}">
                <a16:creationId xmlns:a16="http://schemas.microsoft.com/office/drawing/2014/main" id="{E310952A-F3B1-C448-A9C2-A634C8BCE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15</a:t>
            </a:fld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1C8BBB7-7B41-5546-8C57-D6D425DB11BB}"/>
              </a:ext>
            </a:extLst>
          </p:cNvPr>
          <p:cNvSpPr txBox="1"/>
          <p:nvPr/>
        </p:nvSpPr>
        <p:spPr>
          <a:xfrm>
            <a:off x="3678391" y="5592789"/>
            <a:ext cx="53398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scintillation levels and spectral content compatible with neutral bremsstrahlung emission</a:t>
            </a:r>
          </a:p>
          <a:p>
            <a:r>
              <a:rPr lang="en-US" dirty="0">
                <a:latin typeface="Times" pitchFamily="2" charset="0"/>
              </a:rPr>
              <a:t>(no other emissions expected in the range 250-600nm)</a:t>
            </a:r>
          </a:p>
        </p:txBody>
      </p:sp>
    </p:spTree>
    <p:extLst>
      <p:ext uri="{BB962C8B-B14F-4D97-AF65-F5344CB8AC3E}">
        <p14:creationId xmlns:p14="http://schemas.microsoft.com/office/powerpoint/2010/main" val="409300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A1A075-51DD-274B-8FD1-F170738E8CE8}"/>
              </a:ext>
            </a:extLst>
          </p:cNvPr>
          <p:cNvSpPr txBox="1"/>
          <p:nvPr/>
        </p:nvSpPr>
        <p:spPr>
          <a:xfrm>
            <a:off x="97695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Conclusions</a:t>
            </a:r>
          </a:p>
        </p:txBody>
      </p:sp>
      <p:sp>
        <p:nvSpPr>
          <p:cNvPr id="9" name="Slide Number Placeholder 7">
            <a:extLst>
              <a:ext uri="{FF2B5EF4-FFF2-40B4-BE49-F238E27FC236}">
                <a16:creationId xmlns:a16="http://schemas.microsoft.com/office/drawing/2014/main" id="{A7BA6428-7FFD-484B-B6CB-C97BC7C1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7468AE-3638-4340-85C2-1EAF444D0E55}"/>
              </a:ext>
            </a:extLst>
          </p:cNvPr>
          <p:cNvSpPr txBox="1"/>
          <p:nvPr/>
        </p:nvSpPr>
        <p:spPr>
          <a:xfrm>
            <a:off x="525780" y="777240"/>
            <a:ext cx="808101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We observed and characterized scintillation compatible with the previously reported 3</a:t>
            </a:r>
            <a:r>
              <a:rPr lang="en-US" baseline="30000" dirty="0">
                <a:latin typeface="Times" pitchFamily="2" charset="0"/>
              </a:rPr>
              <a:t>rd</a:t>
            </a:r>
            <a:r>
              <a:rPr lang="en-US" dirty="0">
                <a:latin typeface="Times" pitchFamily="2" charset="0"/>
              </a:rPr>
              <a:t> continuum emission (same time constant and spectral band).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At around 1bar, it represents the biggest contribution to the fast component of the scintillation signal, dropping by a factor x2 at 10bar.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Despite involving highly ionized states, third continuum is highly independent from electric field.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No recombination signal observed for ~0.5MeV electrons at 10bar.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 err="1">
                <a:latin typeface="Times" pitchFamily="2" charset="0"/>
              </a:rPr>
              <a:t>W</a:t>
            </a:r>
            <a:r>
              <a:rPr lang="en-US" baseline="-25000" dirty="0" err="1">
                <a:latin typeface="Times" pitchFamily="2" charset="0"/>
              </a:rPr>
              <a:t>sc</a:t>
            </a:r>
            <a:r>
              <a:rPr lang="en-US" dirty="0">
                <a:latin typeface="Times" pitchFamily="2" charset="0"/>
              </a:rPr>
              <a:t> slightly higher than previously reported, compatible with errors. Higher tension for 0-field </a:t>
            </a:r>
            <a:r>
              <a:rPr lang="en-US" dirty="0" err="1">
                <a:latin typeface="Times" pitchFamily="2" charset="0"/>
              </a:rPr>
              <a:t>W</a:t>
            </a:r>
            <a:r>
              <a:rPr lang="en-US" baseline="-25000" dirty="0" err="1">
                <a:latin typeface="Times" pitchFamily="2" charset="0"/>
              </a:rPr>
              <a:t>sc</a:t>
            </a:r>
            <a:r>
              <a:rPr lang="en-US" dirty="0">
                <a:latin typeface="Times" pitchFamily="2" charset="0"/>
              </a:rPr>
              <a:t>-values.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Y/P vs E/P </a:t>
            </a:r>
            <a:r>
              <a:rPr lang="en-US" dirty="0" err="1">
                <a:latin typeface="Times" pitchFamily="2" charset="0"/>
              </a:rPr>
              <a:t>scalings</a:t>
            </a:r>
            <a:r>
              <a:rPr lang="en-US" dirty="0">
                <a:latin typeface="Times" pitchFamily="2" charset="0"/>
              </a:rPr>
              <a:t> reproduced in the range 3-10bar (contrary to previous observations).</a:t>
            </a:r>
          </a:p>
          <a:p>
            <a:pPr marL="285750" indent="-28575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dirty="0">
                <a:latin typeface="Times" pitchFamily="2" charset="0"/>
              </a:rPr>
              <a:t>Evidence for broad-band emission in the secondary scintillation signal, compatible with neutral </a:t>
            </a:r>
            <a:r>
              <a:rPr lang="en-US" dirty="0" err="1">
                <a:latin typeface="Times" pitchFamily="2" charset="0"/>
              </a:rPr>
              <a:t>bremstrahlung</a:t>
            </a:r>
            <a:r>
              <a:rPr lang="en-US" dirty="0">
                <a:latin typeface="Time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544748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3EAF79-635F-644A-B074-14F9D3F6B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2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099219D-A352-AA4A-BBF1-9FFEFCCCA4F8}"/>
              </a:ext>
            </a:extLst>
          </p:cNvPr>
          <p:cNvSpPr txBox="1"/>
          <p:nvPr/>
        </p:nvSpPr>
        <p:spPr>
          <a:xfrm>
            <a:off x="195758" y="6806"/>
            <a:ext cx="8701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Why to still address this in 2022?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472028-EA73-9B4F-8DCC-AA0FC77FA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0532" y="1293114"/>
            <a:ext cx="4055785" cy="51076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A5D1AC-5676-A64F-AA20-F3CFFC56B38A}"/>
              </a:ext>
            </a:extLst>
          </p:cNvPr>
          <p:cNvSpPr txBox="1"/>
          <p:nvPr/>
        </p:nvSpPr>
        <p:spPr>
          <a:xfrm>
            <a:off x="394931" y="703552"/>
            <a:ext cx="8430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Because, </a:t>
            </a:r>
            <a:r>
              <a:rPr lang="en-US" b="1" dirty="0">
                <a:latin typeface="Times" pitchFamily="2" charset="0"/>
              </a:rPr>
              <a:t>still</a:t>
            </a:r>
            <a:r>
              <a:rPr lang="en-US" dirty="0">
                <a:latin typeface="Times" pitchFamily="2" charset="0"/>
              </a:rPr>
              <a:t>, a significant part of the information below must be obtained by simulation!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9592F0-203A-B443-A668-EACFF905AD6D}"/>
              </a:ext>
            </a:extLst>
          </p:cNvPr>
          <p:cNvSpPr txBox="1"/>
          <p:nvPr/>
        </p:nvSpPr>
        <p:spPr>
          <a:xfrm>
            <a:off x="7269679" y="2708374"/>
            <a:ext cx="1205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2</a:t>
            </a:r>
            <a:r>
              <a:rPr lang="en-US" sz="1400" baseline="30000" dirty="0">
                <a:latin typeface="Times" pitchFamily="2" charset="0"/>
              </a:rPr>
              <a:t>nd</a:t>
            </a:r>
            <a:r>
              <a:rPr lang="en-US" sz="1400" dirty="0">
                <a:latin typeface="Times" pitchFamily="2" charset="0"/>
              </a:rPr>
              <a:t> continuum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F9230A-71FC-2247-8500-5182768A6BEE}"/>
              </a:ext>
            </a:extLst>
          </p:cNvPr>
          <p:cNvSpPr txBox="1"/>
          <p:nvPr/>
        </p:nvSpPr>
        <p:spPr>
          <a:xfrm>
            <a:off x="1631102" y="6456467"/>
            <a:ext cx="5595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C. D. R. Azevedo, DGD, S. F. </a:t>
            </a:r>
            <a:r>
              <a:rPr lang="en-US" sz="1600" dirty="0" err="1">
                <a:latin typeface="Times" pitchFamily="2" charset="0"/>
              </a:rPr>
              <a:t>Biagi</a:t>
            </a:r>
            <a:r>
              <a:rPr lang="en-US" sz="1600" dirty="0">
                <a:latin typeface="Times" pitchFamily="2" charset="0"/>
              </a:rPr>
              <a:t> et al NIM A, 877(2018)157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572585-B342-5E48-AB22-179B142EBD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75" y="1972455"/>
            <a:ext cx="2236345" cy="36265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D81605-4A65-274F-9DD3-A8F77F994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1357" y="2080458"/>
            <a:ext cx="2155170" cy="34105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E8655EE-5E72-4E46-AEBF-FD2388009085}"/>
              </a:ext>
            </a:extLst>
          </p:cNvPr>
          <p:cNvSpPr txBox="1"/>
          <p:nvPr/>
        </p:nvSpPr>
        <p:spPr>
          <a:xfrm>
            <a:off x="74770" y="1489942"/>
            <a:ext cx="2236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latin typeface="Times" pitchFamily="2" charset="0"/>
              </a:rPr>
              <a:t>Ionization electron in electroluminescence gap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F9276-82E1-1B4E-B2CE-008757B2AFF6}"/>
              </a:ext>
            </a:extLst>
          </p:cNvPr>
          <p:cNvSpPr txBox="1"/>
          <p:nvPr/>
        </p:nvSpPr>
        <p:spPr>
          <a:xfrm>
            <a:off x="2584234" y="1597663"/>
            <a:ext cx="15740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2.4MeV electron</a:t>
            </a: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C7CF8B30-6B23-E147-93AC-6075F294474A}"/>
              </a:ext>
            </a:extLst>
          </p:cNvPr>
          <p:cNvSpPr/>
          <p:nvPr/>
        </p:nvSpPr>
        <p:spPr>
          <a:xfrm>
            <a:off x="4614076" y="3565465"/>
            <a:ext cx="621864" cy="37538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BB35236C-6AC6-B046-998A-7F30B463E5F2}"/>
              </a:ext>
            </a:extLst>
          </p:cNvPr>
          <p:cNvSpPr/>
          <p:nvPr/>
        </p:nvSpPr>
        <p:spPr>
          <a:xfrm rot="12112732">
            <a:off x="5741454" y="5550897"/>
            <a:ext cx="510139" cy="26950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FF2D431-241C-E643-9BD1-72E1A5947B35}"/>
              </a:ext>
            </a:extLst>
          </p:cNvPr>
          <p:cNvSpPr txBox="1"/>
          <p:nvPr/>
        </p:nvSpPr>
        <p:spPr>
          <a:xfrm>
            <a:off x="6225686" y="560689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5EA82C24-4EEF-104D-9D11-20AE59D5B0D3}"/>
              </a:ext>
            </a:extLst>
          </p:cNvPr>
          <p:cNvSpPr/>
          <p:nvPr/>
        </p:nvSpPr>
        <p:spPr>
          <a:xfrm rot="16200000">
            <a:off x="7779961" y="5751921"/>
            <a:ext cx="510139" cy="26950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904FFC-7306-2F41-B726-7DC04B4F0BB6}"/>
              </a:ext>
            </a:extLst>
          </p:cNvPr>
          <p:cNvSpPr txBox="1"/>
          <p:nvPr/>
        </p:nvSpPr>
        <p:spPr>
          <a:xfrm>
            <a:off x="8083157" y="5721302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6853A7AF-2F35-5D47-BEAC-1AA467B4AEF1}"/>
              </a:ext>
            </a:extLst>
          </p:cNvPr>
          <p:cNvSpPr/>
          <p:nvPr/>
        </p:nvSpPr>
        <p:spPr>
          <a:xfrm rot="8537125">
            <a:off x="7193616" y="4701164"/>
            <a:ext cx="510139" cy="269508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78E17C-00A1-2F4A-AF12-A0D34C6F5F53}"/>
              </a:ext>
            </a:extLst>
          </p:cNvPr>
          <p:cNvSpPr txBox="1"/>
          <p:nvPr/>
        </p:nvSpPr>
        <p:spPr>
          <a:xfrm>
            <a:off x="7608208" y="4431411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13940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4D9D37F-4B36-584E-870D-5619F140FF40}"/>
              </a:ext>
            </a:extLst>
          </p:cNvPr>
          <p:cNvSpPr txBox="1"/>
          <p:nvPr/>
        </p:nvSpPr>
        <p:spPr>
          <a:xfrm>
            <a:off x="640974" y="6808"/>
            <a:ext cx="354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Common wisdom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CD3E957-62F7-514B-829A-1BB5C710C91C}"/>
              </a:ext>
            </a:extLst>
          </p:cNvPr>
          <p:cNvSpPr txBox="1"/>
          <p:nvPr/>
        </p:nvSpPr>
        <p:spPr>
          <a:xfrm>
            <a:off x="5023923" y="6808"/>
            <a:ext cx="354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Less-common wisdoms</a:t>
            </a:r>
          </a:p>
        </p:txBody>
      </p:sp>
      <p:pic>
        <p:nvPicPr>
          <p:cNvPr id="24" name="Picture 23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F81D27FF-66CD-EE43-92BC-AA8E2BD184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" b="50000"/>
          <a:stretch/>
        </p:blipFill>
        <p:spPr>
          <a:xfrm>
            <a:off x="220617" y="692534"/>
            <a:ext cx="4048538" cy="332767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22A9B9BC-4AA6-9D4A-9998-10AB7C3C16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71" t="33378" r="28621" b="13872"/>
          <a:stretch/>
        </p:blipFill>
        <p:spPr>
          <a:xfrm>
            <a:off x="5459631" y="2612933"/>
            <a:ext cx="2634768" cy="197832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3E36500-61C7-8A4B-9704-F05FDD889048}"/>
              </a:ext>
            </a:extLst>
          </p:cNvPr>
          <p:cNvSpPr txBox="1"/>
          <p:nvPr/>
        </p:nvSpPr>
        <p:spPr>
          <a:xfrm>
            <a:off x="5975311" y="458849"/>
            <a:ext cx="19155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‘3</a:t>
            </a:r>
            <a:r>
              <a:rPr lang="en-US" sz="1400" baseline="30000" dirty="0">
                <a:latin typeface="Times" pitchFamily="2" charset="0"/>
              </a:rPr>
              <a:t>rd</a:t>
            </a:r>
            <a:r>
              <a:rPr lang="en-US" sz="1400" dirty="0">
                <a:latin typeface="Times" pitchFamily="2" charset="0"/>
              </a:rPr>
              <a:t>’ excimer continuum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FC79822-8FF9-BC47-B78F-DCDC2AEE9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169" t="27403" r="42184" b="16103"/>
          <a:stretch/>
        </p:blipFill>
        <p:spPr>
          <a:xfrm>
            <a:off x="5812206" y="693874"/>
            <a:ext cx="1966443" cy="166720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9AEB32-1A5A-B344-8A0B-F721DA930890}"/>
              </a:ext>
            </a:extLst>
          </p:cNvPr>
          <p:cNvSpPr txBox="1"/>
          <p:nvPr/>
        </p:nvSpPr>
        <p:spPr>
          <a:xfrm>
            <a:off x="6032826" y="2415850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IR excimer continuum</a:t>
            </a: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9156B1A8-913F-FC46-970B-BB4C685FD2DE}"/>
              </a:ext>
            </a:extLst>
          </p:cNvPr>
          <p:cNvCxnSpPr>
            <a:cxnSpLocks/>
          </p:cNvCxnSpPr>
          <p:nvPr/>
        </p:nvCxnSpPr>
        <p:spPr>
          <a:xfrm flipH="1" flipV="1">
            <a:off x="6463055" y="3286466"/>
            <a:ext cx="427935" cy="67283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C56D7733-A755-C046-A815-513075AB60DE}"/>
              </a:ext>
            </a:extLst>
          </p:cNvPr>
          <p:cNvSpPr txBox="1"/>
          <p:nvPr/>
        </p:nvSpPr>
        <p:spPr>
          <a:xfrm>
            <a:off x="5826504" y="2994726"/>
            <a:ext cx="772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1250nm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29A6930-E8F1-8447-BFED-9C75C382A4E1}"/>
              </a:ext>
            </a:extLst>
          </p:cNvPr>
          <p:cNvSpPr/>
          <p:nvPr/>
        </p:nvSpPr>
        <p:spPr>
          <a:xfrm>
            <a:off x="5450299" y="467789"/>
            <a:ext cx="2779888" cy="1893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D8CC196-A1D0-E240-8EC8-333C3F5F8B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2453" b="2453"/>
          <a:stretch/>
        </p:blipFill>
        <p:spPr>
          <a:xfrm>
            <a:off x="4938640" y="4501237"/>
            <a:ext cx="3776381" cy="23319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22953B7-3879-E34D-B070-F36DE559F113}"/>
              </a:ext>
            </a:extLst>
          </p:cNvPr>
          <p:cNvSpPr txBox="1"/>
          <p:nvPr/>
        </p:nvSpPr>
        <p:spPr>
          <a:xfrm>
            <a:off x="990930" y="4381796"/>
            <a:ext cx="2457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for xenon above ~1 bar: 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0F09B91-AB73-B042-B7B2-D19054D3791F}"/>
              </a:ext>
            </a:extLst>
          </p:cNvPr>
          <p:cNvSpPr txBox="1"/>
          <p:nvPr/>
        </p:nvSpPr>
        <p:spPr>
          <a:xfrm>
            <a:off x="471639" y="5278424"/>
            <a:ext cx="3498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𝝉</a:t>
            </a:r>
            <a:r>
              <a:rPr lang="en-US" baseline="-25000" dirty="0">
                <a:latin typeface="Times" pitchFamily="2" charset="0"/>
              </a:rPr>
              <a:t>singlet </a:t>
            </a:r>
            <a:r>
              <a:rPr lang="en-US" dirty="0">
                <a:latin typeface="Times" pitchFamily="2" charset="0"/>
              </a:rPr>
              <a:t>= 4.5ns (about 10% of signal)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341D6D9-A0A2-1D4B-8A8D-B4C77FB94E99}"/>
              </a:ext>
            </a:extLst>
          </p:cNvPr>
          <p:cNvSpPr txBox="1"/>
          <p:nvPr/>
        </p:nvSpPr>
        <p:spPr>
          <a:xfrm>
            <a:off x="471638" y="4920464"/>
            <a:ext cx="38942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" pitchFamily="2" charset="0"/>
              </a:rPr>
              <a:t>𝝉</a:t>
            </a:r>
            <a:r>
              <a:rPr lang="en-US" baseline="-25000" dirty="0">
                <a:latin typeface="Times" pitchFamily="2" charset="0"/>
              </a:rPr>
              <a:t>triplet  </a:t>
            </a:r>
            <a:r>
              <a:rPr lang="en-US" dirty="0">
                <a:latin typeface="Times" pitchFamily="2" charset="0"/>
              </a:rPr>
              <a:t>= 100ns (about 90% of signal)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8F314B2-5242-504F-9442-D70B1D5062BC}"/>
              </a:ext>
            </a:extLst>
          </p:cNvPr>
          <p:cNvSpPr txBox="1"/>
          <p:nvPr/>
        </p:nvSpPr>
        <p:spPr>
          <a:xfrm>
            <a:off x="471638" y="5639955"/>
            <a:ext cx="1590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𝝀</a:t>
            </a:r>
            <a:r>
              <a:rPr lang="en-US" baseline="-25000" dirty="0">
                <a:latin typeface="Times" pitchFamily="2" charset="0"/>
              </a:rPr>
              <a:t> 	   </a:t>
            </a:r>
            <a:r>
              <a:rPr lang="en-US" dirty="0">
                <a:latin typeface="Times" pitchFamily="2" charset="0"/>
              </a:rPr>
              <a:t>= 172nm</a:t>
            </a:r>
          </a:p>
        </p:txBody>
      </p:sp>
      <p:sp>
        <p:nvSpPr>
          <p:cNvPr id="38" name="Slide Number Placeholder 7">
            <a:extLst>
              <a:ext uri="{FF2B5EF4-FFF2-40B4-BE49-F238E27FC236}">
                <a16:creationId xmlns:a16="http://schemas.microsoft.com/office/drawing/2014/main" id="{8CCDCC29-0F79-E14D-A96E-99A3D5B0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3</a:t>
            </a:fld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DF13550-C6E3-B348-B8B1-BE7AF0492510}"/>
              </a:ext>
            </a:extLst>
          </p:cNvPr>
          <p:cNvSpPr/>
          <p:nvPr/>
        </p:nvSpPr>
        <p:spPr>
          <a:xfrm>
            <a:off x="5450298" y="2392676"/>
            <a:ext cx="2779888" cy="219858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EF89031-03AC-F243-949D-79A5E1D648FE}"/>
              </a:ext>
            </a:extLst>
          </p:cNvPr>
          <p:cNvSpPr txBox="1"/>
          <p:nvPr/>
        </p:nvSpPr>
        <p:spPr>
          <a:xfrm>
            <a:off x="6677022" y="5055024"/>
            <a:ext cx="4347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EL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E01B535-9E53-8F41-ABC0-25C9138840E8}"/>
              </a:ext>
            </a:extLst>
          </p:cNvPr>
          <p:cNvSpPr txBox="1"/>
          <p:nvPr/>
        </p:nvSpPr>
        <p:spPr>
          <a:xfrm>
            <a:off x="5322636" y="5342915"/>
            <a:ext cx="492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latin typeface="Times" pitchFamily="2" charset="0"/>
              </a:rPr>
              <a:t>nBr</a:t>
            </a:r>
            <a:endParaRPr lang="en-US" sz="1600" dirty="0">
              <a:latin typeface="Times" pitchFamily="2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A4240D6-BA32-A64C-97EF-5205F28F2385}"/>
              </a:ext>
            </a:extLst>
          </p:cNvPr>
          <p:cNvSpPr txBox="1"/>
          <p:nvPr/>
        </p:nvSpPr>
        <p:spPr>
          <a:xfrm>
            <a:off x="5998602" y="5914792"/>
            <a:ext cx="12447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" pitchFamily="2" charset="0"/>
              </a:rPr>
              <a:t>EL threshold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918E199D-CB0B-4643-BE0E-361386C52507}"/>
              </a:ext>
            </a:extLst>
          </p:cNvPr>
          <p:cNvCxnSpPr/>
          <p:nvPr/>
        </p:nvCxnSpPr>
        <p:spPr>
          <a:xfrm flipH="1">
            <a:off x="6032826" y="6253346"/>
            <a:ext cx="430229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6D26B26-D7AC-4E49-8F86-1D0D8EFAD4BE}"/>
              </a:ext>
            </a:extLst>
          </p:cNvPr>
          <p:cNvSpPr txBox="1"/>
          <p:nvPr/>
        </p:nvSpPr>
        <p:spPr>
          <a:xfrm>
            <a:off x="7026672" y="2928064"/>
            <a:ext cx="21021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assigned to Xe</a:t>
            </a:r>
            <a:r>
              <a:rPr lang="en-US" baseline="30000" dirty="0">
                <a:latin typeface="Times" pitchFamily="2" charset="0"/>
              </a:rPr>
              <a:t>*</a:t>
            </a:r>
            <a:r>
              <a:rPr lang="en-US" dirty="0">
                <a:latin typeface="Times" pitchFamily="2" charset="0"/>
              </a:rPr>
              <a:t>(2p5)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ED92CEE1-1EAE-0C4D-A45B-E15A88C54782}"/>
              </a:ext>
            </a:extLst>
          </p:cNvPr>
          <p:cNvSpPr/>
          <p:nvPr/>
        </p:nvSpPr>
        <p:spPr>
          <a:xfrm>
            <a:off x="7083332" y="2928064"/>
            <a:ext cx="2045486" cy="35840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DB585A3D-2082-7D4A-8410-F656C731D46C}"/>
              </a:ext>
            </a:extLst>
          </p:cNvPr>
          <p:cNvSpPr/>
          <p:nvPr/>
        </p:nvSpPr>
        <p:spPr>
          <a:xfrm>
            <a:off x="7026672" y="826631"/>
            <a:ext cx="1851727" cy="6218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78D9AE0-B6E1-FE45-B109-CDC527648E3A}"/>
              </a:ext>
            </a:extLst>
          </p:cNvPr>
          <p:cNvSpPr txBox="1"/>
          <p:nvPr/>
        </p:nvSpPr>
        <p:spPr>
          <a:xfrm>
            <a:off x="7026672" y="842529"/>
            <a:ext cx="1966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assigned to Xe</a:t>
            </a:r>
            <a:r>
              <a:rPr lang="en-US" baseline="-25000" dirty="0">
                <a:latin typeface="Times" pitchFamily="2" charset="0"/>
              </a:rPr>
              <a:t>n</a:t>
            </a:r>
            <a:r>
              <a:rPr lang="en-US" baseline="30000" dirty="0">
                <a:latin typeface="Times" pitchFamily="2" charset="0"/>
              </a:rPr>
              <a:t>+*</a:t>
            </a:r>
            <a:r>
              <a:rPr lang="en-US" dirty="0">
                <a:latin typeface="Times" pitchFamily="2" charset="0"/>
              </a:rPr>
              <a:t> and Xe</a:t>
            </a:r>
            <a:r>
              <a:rPr lang="en-US" baseline="-25000" dirty="0">
                <a:latin typeface="Times" pitchFamily="2" charset="0"/>
              </a:rPr>
              <a:t>n</a:t>
            </a:r>
            <a:r>
              <a:rPr lang="en-US" baseline="30000" dirty="0">
                <a:latin typeface="Times" pitchFamily="2" charset="0"/>
              </a:rPr>
              <a:t>++</a:t>
            </a:r>
            <a:r>
              <a:rPr lang="en-US" dirty="0">
                <a:latin typeface="Times" pitchFamily="2" charset="0"/>
              </a:rPr>
              <a:t> (n=2,3) 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AAA6EF25-7E7C-A641-A6BD-DF79CC84658E}"/>
              </a:ext>
            </a:extLst>
          </p:cNvPr>
          <p:cNvSpPr/>
          <p:nvPr/>
        </p:nvSpPr>
        <p:spPr>
          <a:xfrm>
            <a:off x="7026671" y="831599"/>
            <a:ext cx="1851727" cy="6196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101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44D9D37F-4B36-584E-870D-5619F140FF40}"/>
              </a:ext>
            </a:extLst>
          </p:cNvPr>
          <p:cNvSpPr txBox="1"/>
          <p:nvPr/>
        </p:nvSpPr>
        <p:spPr>
          <a:xfrm>
            <a:off x="104553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Ok, whatever wisdom, is this known/understood or not?</a:t>
            </a:r>
          </a:p>
        </p:txBody>
      </p:sp>
      <p:sp>
        <p:nvSpPr>
          <p:cNvPr id="38" name="Slide Number Placeholder 7">
            <a:extLst>
              <a:ext uri="{FF2B5EF4-FFF2-40B4-BE49-F238E27FC236}">
                <a16:creationId xmlns:a16="http://schemas.microsoft.com/office/drawing/2014/main" id="{8CCDCC29-0F79-E14D-A96E-99A3D5B0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7A7FD3-E50D-0646-8F71-E493B9AA4840}"/>
              </a:ext>
            </a:extLst>
          </p:cNvPr>
          <p:cNvSpPr txBox="1"/>
          <p:nvPr/>
        </p:nvSpPr>
        <p:spPr>
          <a:xfrm>
            <a:off x="733757" y="678859"/>
            <a:ext cx="7827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" pitchFamily="2" charset="0"/>
              </a:rPr>
              <a:t>problem is that most experiments conform to two basic types: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DEC1D81-8315-B54A-94B0-26AD42CE332C}"/>
              </a:ext>
            </a:extLst>
          </p:cNvPr>
          <p:cNvSpPr txBox="1"/>
          <p:nvPr/>
        </p:nvSpPr>
        <p:spPr>
          <a:xfrm>
            <a:off x="1089194" y="1424836"/>
            <a:ext cx="20842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Times" pitchFamily="2" charset="0"/>
              </a:rPr>
              <a:t>Hammer approach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0ABF950-DC02-AB41-8812-A935AE591159}"/>
              </a:ext>
            </a:extLst>
          </p:cNvPr>
          <p:cNvSpPr txBox="1"/>
          <p:nvPr/>
        </p:nvSpPr>
        <p:spPr>
          <a:xfrm>
            <a:off x="307862" y="1965984"/>
            <a:ext cx="39188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Release a lot of energy into the medium</a:t>
            </a:r>
          </a:p>
          <a:p>
            <a:r>
              <a:rPr lang="en-US" dirty="0">
                <a:latin typeface="Times" pitchFamily="2" charset="0"/>
              </a:rPr>
              <a:t>and do </a:t>
            </a:r>
            <a:r>
              <a:rPr lang="en-US" b="1" dirty="0">
                <a:solidFill>
                  <a:schemeClr val="accent6"/>
                </a:solidFill>
                <a:latin typeface="Times" pitchFamily="2" charset="0"/>
              </a:rPr>
              <a:t>spectroscopy</a:t>
            </a:r>
            <a:r>
              <a:rPr lang="en-US" dirty="0">
                <a:latin typeface="Times" pitchFamily="2" charset="0"/>
              </a:rPr>
              <a:t> (no </a:t>
            </a:r>
            <a:r>
              <a:rPr lang="en-US" b="1" dirty="0">
                <a:solidFill>
                  <a:srgbClr val="FF0000"/>
                </a:solidFill>
                <a:latin typeface="Times" pitchFamily="2" charset="0"/>
              </a:rPr>
              <a:t>yield</a:t>
            </a:r>
            <a:r>
              <a:rPr lang="en-US" dirty="0">
                <a:latin typeface="Times" pitchFamily="2" charset="0"/>
              </a:rPr>
              <a:t> estimate)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8B6D6C0-44F6-734C-9BA5-21690DE2B9BF}"/>
              </a:ext>
            </a:extLst>
          </p:cNvPr>
          <p:cNvSpPr txBox="1"/>
          <p:nvPr/>
        </p:nvSpPr>
        <p:spPr>
          <a:xfrm>
            <a:off x="5785157" y="1424836"/>
            <a:ext cx="21259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u="sng" dirty="0">
                <a:latin typeface="Times" pitchFamily="2" charset="0"/>
              </a:rPr>
              <a:t>Ballerina approach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27D164A-73BB-0448-91C1-C57B69D6DC02}"/>
              </a:ext>
            </a:extLst>
          </p:cNvPr>
          <p:cNvSpPr txBox="1"/>
          <p:nvPr/>
        </p:nvSpPr>
        <p:spPr>
          <a:xfrm>
            <a:off x="5023962" y="1864000"/>
            <a:ext cx="36879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" pitchFamily="2" charset="0"/>
              </a:rPr>
              <a:t>Release particles one by one to estimate accurately the </a:t>
            </a:r>
            <a:r>
              <a:rPr lang="en-US" b="1" dirty="0">
                <a:solidFill>
                  <a:schemeClr val="accent6"/>
                </a:solidFill>
                <a:latin typeface="Times" pitchFamily="2" charset="0"/>
              </a:rPr>
              <a:t>yields</a:t>
            </a:r>
            <a:r>
              <a:rPr lang="en-US" dirty="0">
                <a:latin typeface="Times" pitchFamily="2" charset="0"/>
              </a:rPr>
              <a:t> (and abandon </a:t>
            </a:r>
            <a:r>
              <a:rPr lang="en-US" b="1" dirty="0">
                <a:solidFill>
                  <a:srgbClr val="FF0000"/>
                </a:solidFill>
                <a:latin typeface="Times" pitchFamily="2" charset="0"/>
              </a:rPr>
              <a:t>spectroscopy</a:t>
            </a:r>
            <a:r>
              <a:rPr lang="en-US" dirty="0">
                <a:latin typeface="Times" pitchFamily="2" charset="0"/>
              </a:rPr>
              <a:t>)</a:t>
            </a:r>
          </a:p>
        </p:txBody>
      </p:sp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D1A5B6E-F4A5-054B-816D-F170FDBAD8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272" t="29309" r="17373" b="43037"/>
          <a:stretch/>
        </p:blipFill>
        <p:spPr>
          <a:xfrm>
            <a:off x="918953" y="2922797"/>
            <a:ext cx="2730102" cy="1937489"/>
          </a:xfrm>
          <a:prstGeom prst="rect">
            <a:avLst/>
          </a:prstGeom>
        </p:spPr>
      </p:pic>
      <p:pic>
        <p:nvPicPr>
          <p:cNvPr id="21" name="Picture 20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F21FA603-721B-F149-A067-935A2C893C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703" t="16874" r="34322" b="33031"/>
          <a:stretch/>
        </p:blipFill>
        <p:spPr>
          <a:xfrm>
            <a:off x="5733913" y="2918985"/>
            <a:ext cx="2071865" cy="2028737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89D2EC3B-9C80-8344-B8BB-4EBA5A5C4803}"/>
              </a:ext>
            </a:extLst>
          </p:cNvPr>
          <p:cNvSpPr txBox="1"/>
          <p:nvPr/>
        </p:nvSpPr>
        <p:spPr>
          <a:xfrm>
            <a:off x="494121" y="5433164"/>
            <a:ext cx="82053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" pitchFamily="2" charset="0"/>
              </a:rPr>
              <a:t>if we add to the mix the possible presence of impurities, it becomes </a:t>
            </a:r>
            <a:r>
              <a:rPr lang="en-US" b="1" dirty="0">
                <a:latin typeface="Times" pitchFamily="2" charset="0"/>
              </a:rPr>
              <a:t>very difficult </a:t>
            </a:r>
            <a:r>
              <a:rPr lang="en-US" dirty="0">
                <a:latin typeface="Times" pitchFamily="2" charset="0"/>
              </a:rPr>
              <a:t>to interpret the information found in literature, when it comes </a:t>
            </a:r>
            <a:r>
              <a:rPr lang="en-US" b="1" dirty="0">
                <a:latin typeface="Times" pitchFamily="2" charset="0"/>
              </a:rPr>
              <a:t>to study sub-10% effects</a:t>
            </a:r>
            <a:r>
              <a:rPr lang="en-US" dirty="0">
                <a:latin typeface="Times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401601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7">
            <a:extLst>
              <a:ext uri="{FF2B5EF4-FFF2-40B4-BE49-F238E27FC236}">
                <a16:creationId xmlns:a16="http://schemas.microsoft.com/office/drawing/2014/main" id="{8CCDCC29-0F79-E14D-A96E-99A3D5B0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5</a:t>
            </a:fld>
            <a:endParaRPr lang="en-US"/>
          </a:p>
        </p:txBody>
      </p:sp>
      <p:pic>
        <p:nvPicPr>
          <p:cNvPr id="16" name="Picture 1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4727D9E-11FB-F74A-9636-739711B3D38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500" t="40600" r="9875" b="8000"/>
          <a:stretch/>
        </p:blipFill>
        <p:spPr>
          <a:xfrm>
            <a:off x="40448" y="902970"/>
            <a:ext cx="4292103" cy="3451979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D7FB80F-CADC-DA47-BA74-4DAA98FAAAD8}"/>
              </a:ext>
            </a:extLst>
          </p:cNvPr>
          <p:cNvSpPr/>
          <p:nvPr/>
        </p:nvSpPr>
        <p:spPr>
          <a:xfrm>
            <a:off x="2766060" y="1451610"/>
            <a:ext cx="594360" cy="971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546C57D-67CC-A247-909C-87AC608BAB8C}"/>
              </a:ext>
            </a:extLst>
          </p:cNvPr>
          <p:cNvSpPr txBox="1"/>
          <p:nvPr/>
        </p:nvSpPr>
        <p:spPr>
          <a:xfrm>
            <a:off x="2766060" y="140589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not-resolved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E504176-D865-5046-BC1D-41D1B162BA56}"/>
              </a:ext>
            </a:extLst>
          </p:cNvPr>
          <p:cNvSpPr txBox="1"/>
          <p:nvPr/>
        </p:nvSpPr>
        <p:spPr>
          <a:xfrm>
            <a:off x="2766060" y="1706642"/>
            <a:ext cx="1233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VUV (128nm)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7F51C4-5398-904A-A97C-220F54BDC4F0}"/>
              </a:ext>
            </a:extLst>
          </p:cNvPr>
          <p:cNvSpPr txBox="1"/>
          <p:nvPr/>
        </p:nvSpPr>
        <p:spPr>
          <a:xfrm>
            <a:off x="104553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How </a:t>
            </a:r>
            <a:r>
              <a:rPr lang="en-US" sz="2400" u="sng" dirty="0" err="1">
                <a:latin typeface="Times" pitchFamily="2" charset="0"/>
              </a:rPr>
              <a:t>impactul</a:t>
            </a:r>
            <a:r>
              <a:rPr lang="en-US" sz="2400" u="sng" dirty="0">
                <a:latin typeface="Times" pitchFamily="2" charset="0"/>
              </a:rPr>
              <a:t> are these ‘subdominant’ emissions?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1CEE621-AA02-5D46-9EF2-985C8582388C}"/>
              </a:ext>
            </a:extLst>
          </p:cNvPr>
          <p:cNvSpPr txBox="1"/>
          <p:nvPr/>
        </p:nvSpPr>
        <p:spPr>
          <a:xfrm>
            <a:off x="2766283" y="2003108"/>
            <a:ext cx="12010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UV (~200nm)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7558CC9-7FAB-EC48-8A8D-4E0FCB189D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746"/>
          <a:stretch/>
        </p:blipFill>
        <p:spPr>
          <a:xfrm>
            <a:off x="4626256" y="982980"/>
            <a:ext cx="4195389" cy="360045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909FD2EB-DF33-4540-87D4-88396705A68A}"/>
              </a:ext>
            </a:extLst>
          </p:cNvPr>
          <p:cNvSpPr/>
          <p:nvPr/>
        </p:nvSpPr>
        <p:spPr>
          <a:xfrm>
            <a:off x="6724767" y="1352312"/>
            <a:ext cx="1990680" cy="1070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2EB9A4C-3EA4-D24D-AB80-A12FFCAB1A60}"/>
              </a:ext>
            </a:extLst>
          </p:cNvPr>
          <p:cNvSpPr txBox="1"/>
          <p:nvPr/>
        </p:nvSpPr>
        <p:spPr>
          <a:xfrm>
            <a:off x="7083332" y="1767316"/>
            <a:ext cx="12330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VUV (172nm)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513821C-5EE2-1C44-B7A6-853808F3B59D}"/>
              </a:ext>
            </a:extLst>
          </p:cNvPr>
          <p:cNvSpPr txBox="1"/>
          <p:nvPr/>
        </p:nvSpPr>
        <p:spPr>
          <a:xfrm>
            <a:off x="7091612" y="2035789"/>
            <a:ext cx="1245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UV  (~300nm)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23FF703E-AAFA-3E4A-88E1-A60F943C08FA}"/>
              </a:ext>
            </a:extLst>
          </p:cNvPr>
          <p:cNvSpPr/>
          <p:nvPr/>
        </p:nvSpPr>
        <p:spPr>
          <a:xfrm>
            <a:off x="7174969" y="1248283"/>
            <a:ext cx="1517617" cy="2033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0D01807-C35D-D244-8494-C35FEE176AFD}"/>
              </a:ext>
            </a:extLst>
          </p:cNvPr>
          <p:cNvSpPr txBox="1"/>
          <p:nvPr/>
        </p:nvSpPr>
        <p:spPr>
          <a:xfrm>
            <a:off x="1428750" y="720090"/>
            <a:ext cx="1855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S1 (argon, 1.5bar)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F58C1F2-61B1-F74D-9FA8-2FD4A897CDE1}"/>
              </a:ext>
            </a:extLst>
          </p:cNvPr>
          <p:cNvSpPr txBox="1"/>
          <p:nvPr/>
        </p:nvSpPr>
        <p:spPr>
          <a:xfrm>
            <a:off x="6145743" y="758309"/>
            <a:ext cx="1729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S1 (xenon, 1bar)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F1C0D0A-FBE1-0B49-87FE-96EF55D1D416}"/>
              </a:ext>
            </a:extLst>
          </p:cNvPr>
          <p:cNvSpPr txBox="1"/>
          <p:nvPr/>
        </p:nvSpPr>
        <p:spPr>
          <a:xfrm>
            <a:off x="4937699" y="4832079"/>
            <a:ext cx="4051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S. </a:t>
            </a:r>
            <a:r>
              <a:rPr lang="en-US" dirty="0" err="1">
                <a:latin typeface="Times" pitchFamily="2" charset="0"/>
              </a:rPr>
              <a:t>Leardini</a:t>
            </a:r>
            <a:r>
              <a:rPr lang="en-US" dirty="0">
                <a:latin typeface="Times" pitchFamily="2" charset="0"/>
              </a:rPr>
              <a:t>, E. Sánchez-García et al.,</a:t>
            </a:r>
          </a:p>
          <a:p>
            <a:r>
              <a:rPr lang="en-GB" dirty="0">
                <a:latin typeface="Times" pitchFamily="2" charset="0"/>
              </a:rPr>
              <a:t>Eur. Phys. J. C (2022) 82:425 (this work) 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AA13B07-8404-1E42-B82E-DA561AF98967}"/>
              </a:ext>
            </a:extLst>
          </p:cNvPr>
          <p:cNvSpPr txBox="1"/>
          <p:nvPr/>
        </p:nvSpPr>
        <p:spPr>
          <a:xfrm>
            <a:off x="514485" y="4832123"/>
            <a:ext cx="37497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R. </a:t>
            </a:r>
            <a:r>
              <a:rPr lang="en-US" dirty="0" err="1">
                <a:latin typeface="Times" pitchFamily="2" charset="0"/>
              </a:rPr>
              <a:t>Santorelli</a:t>
            </a:r>
            <a:r>
              <a:rPr lang="en-US" dirty="0">
                <a:latin typeface="Times" pitchFamily="2" charset="0"/>
              </a:rPr>
              <a:t>, E. Sánchez-García et al.,</a:t>
            </a:r>
          </a:p>
          <a:p>
            <a:r>
              <a:rPr lang="en-GB" dirty="0">
                <a:latin typeface="Times" pitchFamily="2" charset="0"/>
              </a:rPr>
              <a:t>Eur. Phys. J. C (2021) 81:622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D0BFAFB-9BAA-B54A-949F-DE9BF6AC3820}"/>
              </a:ext>
            </a:extLst>
          </p:cNvPr>
          <p:cNvSpPr txBox="1"/>
          <p:nvPr/>
        </p:nvSpPr>
        <p:spPr>
          <a:xfrm>
            <a:off x="7091260" y="1478210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itchFamily="2" charset="0"/>
              </a:rPr>
              <a:t>not-resolved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5FC93B2-346B-5149-A935-A5F4974A7F23}"/>
              </a:ext>
            </a:extLst>
          </p:cNvPr>
          <p:cNvSpPr txBox="1"/>
          <p:nvPr/>
        </p:nvSpPr>
        <p:spPr>
          <a:xfrm>
            <a:off x="297181" y="6035040"/>
            <a:ext cx="8783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latin typeface="Times" pitchFamily="2" charset="0"/>
              </a:rPr>
              <a:t>at around atmospheric pressure, the 3</a:t>
            </a:r>
            <a:r>
              <a:rPr lang="en-US" i="1" baseline="30000" dirty="0">
                <a:latin typeface="Times" pitchFamily="2" charset="0"/>
              </a:rPr>
              <a:t>rd</a:t>
            </a:r>
            <a:r>
              <a:rPr lang="en-US" i="1" dirty="0">
                <a:latin typeface="Times" pitchFamily="2" charset="0"/>
              </a:rPr>
              <a:t> continuum completely dominates the fast component!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DB366FC3-B6D5-0844-8601-424CA8427A50}"/>
              </a:ext>
            </a:extLst>
          </p:cNvPr>
          <p:cNvCxnSpPr/>
          <p:nvPr/>
        </p:nvCxnSpPr>
        <p:spPr>
          <a:xfrm>
            <a:off x="6724767" y="1649492"/>
            <a:ext cx="35856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0710BC94-4322-CC4C-A32D-DEDFC42AB746}"/>
              </a:ext>
            </a:extLst>
          </p:cNvPr>
          <p:cNvCxnSpPr/>
          <p:nvPr/>
        </p:nvCxnSpPr>
        <p:spPr>
          <a:xfrm>
            <a:off x="6748258" y="1935133"/>
            <a:ext cx="358565" cy="0"/>
          </a:xfrm>
          <a:prstGeom prst="line">
            <a:avLst/>
          </a:prstGeom>
          <a:ln w="254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F7DF44D4-3001-1F41-B04C-36492383695B}"/>
              </a:ext>
            </a:extLst>
          </p:cNvPr>
          <p:cNvCxnSpPr/>
          <p:nvPr/>
        </p:nvCxnSpPr>
        <p:spPr>
          <a:xfrm>
            <a:off x="6748258" y="2199362"/>
            <a:ext cx="358565" cy="0"/>
          </a:xfrm>
          <a:prstGeom prst="line">
            <a:avLst/>
          </a:prstGeom>
          <a:ln w="254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79543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lide Number Placeholder 7">
            <a:extLst>
              <a:ext uri="{FF2B5EF4-FFF2-40B4-BE49-F238E27FC236}">
                <a16:creationId xmlns:a16="http://schemas.microsoft.com/office/drawing/2014/main" id="{8CCDCC29-0F79-E14D-A96E-99A3D5B0B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6</a:t>
            </a:fld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67F51C4-5398-904A-A97C-220F54BDC4F0}"/>
              </a:ext>
            </a:extLst>
          </p:cNvPr>
          <p:cNvSpPr txBox="1"/>
          <p:nvPr/>
        </p:nvSpPr>
        <p:spPr>
          <a:xfrm>
            <a:off x="104553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Experimental setup (I)</a:t>
            </a:r>
          </a:p>
        </p:txBody>
      </p:sp>
      <p:pic>
        <p:nvPicPr>
          <p:cNvPr id="19" name="Imagen 6" descr="Diagrama&#10;&#10;Descripción generada automáticamente">
            <a:extLst>
              <a:ext uri="{FF2B5EF4-FFF2-40B4-BE49-F238E27FC236}">
                <a16:creationId xmlns:a16="http://schemas.microsoft.com/office/drawing/2014/main" id="{2DC6A4DC-CEF4-0646-9684-46CD86B78C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88" t="9643" r="5791" b="8871"/>
          <a:stretch/>
        </p:blipFill>
        <p:spPr>
          <a:xfrm>
            <a:off x="34289" y="1485900"/>
            <a:ext cx="6852681" cy="4410531"/>
          </a:xfrm>
          <a:prstGeom prst="rect">
            <a:avLst/>
          </a:prstGeom>
        </p:spPr>
      </p:pic>
      <p:pic>
        <p:nvPicPr>
          <p:cNvPr id="27" name="Imagen 9" descr="Gráfico&#10;&#10;Descripción generada automáticamente">
            <a:extLst>
              <a:ext uri="{FF2B5EF4-FFF2-40B4-BE49-F238E27FC236}">
                <a16:creationId xmlns:a16="http://schemas.microsoft.com/office/drawing/2014/main" id="{2F7A0C6F-E56A-D449-9BBE-FCE2124494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11"/>
          <a:stretch/>
        </p:blipFill>
        <p:spPr>
          <a:xfrm>
            <a:off x="6195724" y="-2496"/>
            <a:ext cx="2941740" cy="252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36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 descr="Imagen que contiene interior, tabla, pequeño, escritorio&#10;&#10;Descripción generada automáticamente">
            <a:extLst>
              <a:ext uri="{FF2B5EF4-FFF2-40B4-BE49-F238E27FC236}">
                <a16:creationId xmlns:a16="http://schemas.microsoft.com/office/drawing/2014/main" id="{E3481BEA-FD93-FB4C-8D20-394227B2B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143375" y="1519476"/>
            <a:ext cx="4926329" cy="4291110"/>
          </a:xfrm>
        </p:spPr>
      </p:pic>
      <p:pic>
        <p:nvPicPr>
          <p:cNvPr id="4" name="Imagen 3" descr="Bicicleta parada a un costado&#10;&#10;Descripción generada automáticamente con confianza baja">
            <a:extLst>
              <a:ext uri="{FF2B5EF4-FFF2-40B4-BE49-F238E27FC236}">
                <a16:creationId xmlns:a16="http://schemas.microsoft.com/office/drawing/2014/main" id="{511A7090-D9CE-CE45-A45D-FD43CE69C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60" y="1562030"/>
            <a:ext cx="3950306" cy="4227164"/>
          </a:xfrm>
          <a:prstGeom prst="rect">
            <a:avLst/>
          </a:prstGeom>
        </p:spPr>
      </p:pic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D3A6C9EB-C7A5-7B4E-A23C-3E3A3D6CD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7</a:t>
            </a:fld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755E501-815E-334E-A242-60B0E313BDAC}"/>
              </a:ext>
            </a:extLst>
          </p:cNvPr>
          <p:cNvSpPr txBox="1"/>
          <p:nvPr/>
        </p:nvSpPr>
        <p:spPr>
          <a:xfrm>
            <a:off x="104553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Experimental setup (II)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3F274AC-ECD8-6D40-B4D6-1B963119301B}"/>
              </a:ext>
            </a:extLst>
          </p:cNvPr>
          <p:cNvSpPr/>
          <p:nvPr/>
        </p:nvSpPr>
        <p:spPr>
          <a:xfrm>
            <a:off x="4173977" y="3820763"/>
            <a:ext cx="2181103" cy="196014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Imagen 17" descr="Imagen que contiene interior, plato, comida, tabla&#10;&#10;Descripción generada automáticamente">
            <a:extLst>
              <a:ext uri="{FF2B5EF4-FFF2-40B4-BE49-F238E27FC236}">
                <a16:creationId xmlns:a16="http://schemas.microsoft.com/office/drawing/2014/main" id="{AAB5D844-93B5-A24C-88F9-DADFE5B620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9511" y="3820763"/>
            <a:ext cx="2072509" cy="1960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89CE03-8BC0-854A-81D5-54A9CCFDF2A7}"/>
              </a:ext>
            </a:extLst>
          </p:cNvPr>
          <p:cNvSpPr txBox="1"/>
          <p:nvPr/>
        </p:nvSpPr>
        <p:spPr>
          <a:xfrm>
            <a:off x="4593962" y="1101117"/>
            <a:ext cx="13147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PM frames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AA4186-DB70-B745-B4AC-C472496165FB}"/>
              </a:ext>
            </a:extLst>
          </p:cNvPr>
          <p:cNvSpPr txBox="1"/>
          <p:nvPr/>
        </p:nvSpPr>
        <p:spPr>
          <a:xfrm>
            <a:off x="1569720" y="1117562"/>
            <a:ext cx="8153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vessel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AE498B-3B2B-F340-BD5B-3ADAFC220085}"/>
              </a:ext>
            </a:extLst>
          </p:cNvPr>
          <p:cNvSpPr txBox="1"/>
          <p:nvPr/>
        </p:nvSpPr>
        <p:spPr>
          <a:xfrm>
            <a:off x="4172796" y="5828835"/>
            <a:ext cx="2095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multi-wire readout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440116-8578-FC4F-A977-66DBC3CE4DC5}"/>
              </a:ext>
            </a:extLst>
          </p:cNvPr>
          <p:cNvSpPr txBox="1"/>
          <p:nvPr/>
        </p:nvSpPr>
        <p:spPr>
          <a:xfrm>
            <a:off x="7513862" y="1094936"/>
            <a:ext cx="7248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setup</a:t>
            </a:r>
          </a:p>
        </p:txBody>
      </p:sp>
    </p:spTree>
    <p:extLst>
      <p:ext uri="{BB962C8B-B14F-4D97-AF65-F5344CB8AC3E}">
        <p14:creationId xmlns:p14="http://schemas.microsoft.com/office/powerpoint/2010/main" val="16521040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3EAF79-635F-644A-B074-14F9D3F6BF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8</a:t>
            </a:fld>
            <a:endParaRPr lang="en-US"/>
          </a:p>
        </p:txBody>
      </p:sp>
      <p:pic>
        <p:nvPicPr>
          <p:cNvPr id="46" name="Picture 2">
            <a:extLst>
              <a:ext uri="{FF2B5EF4-FFF2-40B4-BE49-F238E27FC236}">
                <a16:creationId xmlns:a16="http://schemas.microsoft.com/office/drawing/2014/main" id="{C420AA94-3CC5-D246-A88E-BFF5F16704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13184" r="3727" b="16367"/>
          <a:stretch/>
        </p:blipFill>
        <p:spPr bwMode="auto">
          <a:xfrm>
            <a:off x="1525905" y="3353226"/>
            <a:ext cx="5983605" cy="331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Marcador de contenido 2">
            <a:extLst>
              <a:ext uri="{FF2B5EF4-FFF2-40B4-BE49-F238E27FC236}">
                <a16:creationId xmlns:a16="http://schemas.microsoft.com/office/drawing/2014/main" id="{D710F3B3-27C1-AF40-BCF6-ACCCC356AA19}"/>
              </a:ext>
            </a:extLst>
          </p:cNvPr>
          <p:cNvSpPr txBox="1">
            <a:spLocks/>
          </p:cNvSpPr>
          <p:nvPr/>
        </p:nvSpPr>
        <p:spPr>
          <a:xfrm>
            <a:off x="422910" y="603669"/>
            <a:ext cx="8389620" cy="2973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 err="1">
                <a:latin typeface="Times" pitchFamily="2" charset="0"/>
              </a:rPr>
              <a:t>System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pumped</a:t>
            </a:r>
            <a:r>
              <a:rPr lang="es-ES" sz="2000" dirty="0">
                <a:latin typeface="Times" pitchFamily="2" charset="0"/>
              </a:rPr>
              <a:t> and He-</a:t>
            </a:r>
            <a:r>
              <a:rPr lang="es-ES" sz="2000" dirty="0" err="1">
                <a:latin typeface="Times" pitchFamily="2" charset="0"/>
              </a:rPr>
              <a:t>tested</a:t>
            </a:r>
            <a:r>
              <a:rPr lang="es-ES" sz="2000" dirty="0">
                <a:latin typeface="Times" pitchFamily="2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" pitchFamily="2" charset="0"/>
              </a:rPr>
              <a:t>Gas </a:t>
            </a:r>
            <a:r>
              <a:rPr lang="es-ES" sz="2000" dirty="0" err="1">
                <a:latin typeface="Times" pitchFamily="2" charset="0"/>
              </a:rPr>
              <a:t>circulated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through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cold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getter</a:t>
            </a:r>
            <a:r>
              <a:rPr lang="es-ES" sz="2000" dirty="0">
                <a:latin typeface="Times" pitchFamily="2" charset="0"/>
              </a:rPr>
              <a:t>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" pitchFamily="2" charset="0"/>
              </a:rPr>
              <a:t>Xe </a:t>
            </a:r>
            <a:r>
              <a:rPr lang="es-ES" sz="2000" dirty="0" err="1">
                <a:latin typeface="Times" pitchFamily="2" charset="0"/>
              </a:rPr>
              <a:t>recovered</a:t>
            </a:r>
            <a:r>
              <a:rPr lang="es-ES" sz="2000" dirty="0">
                <a:latin typeface="Times" pitchFamily="2" charset="0"/>
              </a:rPr>
              <a:t> and vapor-</a:t>
            </a:r>
            <a:r>
              <a:rPr lang="es-ES" sz="2000" dirty="0" err="1">
                <a:latin typeface="Times" pitchFamily="2" charset="0"/>
              </a:rPr>
              <a:t>phase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purged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before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every</a:t>
            </a:r>
            <a:r>
              <a:rPr lang="es-ES" sz="2000" dirty="0">
                <a:latin typeface="Times" pitchFamily="2" charset="0"/>
              </a:rPr>
              <a:t> new run.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 err="1">
                <a:latin typeface="Times" pitchFamily="2" charset="0"/>
              </a:rPr>
              <a:t>Comparison</a:t>
            </a:r>
            <a:r>
              <a:rPr lang="es-ES" sz="2000" dirty="0">
                <a:latin typeface="Times" pitchFamily="2" charset="0"/>
              </a:rPr>
              <a:t> of </a:t>
            </a:r>
            <a:r>
              <a:rPr lang="es-ES" sz="2000" dirty="0" err="1">
                <a:latin typeface="Times" pitchFamily="2" charset="0"/>
              </a:rPr>
              <a:t>drift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velocities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with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PyBoltz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simulations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showed</a:t>
            </a:r>
            <a:r>
              <a:rPr lang="es-ES" sz="2000" dirty="0">
                <a:latin typeface="Times" pitchFamily="2" charset="0"/>
              </a:rPr>
              <a:t> </a:t>
            </a:r>
            <a:br>
              <a:rPr lang="es-ES" sz="2000" dirty="0">
                <a:latin typeface="Times" pitchFamily="2" charset="0"/>
              </a:rPr>
            </a:br>
            <a:r>
              <a:rPr lang="es-ES" sz="2000" dirty="0">
                <a:latin typeface="Times" pitchFamily="2" charset="0"/>
              </a:rPr>
              <a:t>~ 300 ppm </a:t>
            </a:r>
            <a:r>
              <a:rPr lang="es-ES" sz="2000" dirty="0" err="1">
                <a:latin typeface="Times" pitchFamily="2" charset="0"/>
              </a:rPr>
              <a:t>contamination</a:t>
            </a:r>
            <a:r>
              <a:rPr lang="es-ES" sz="2000" dirty="0">
                <a:latin typeface="Times" pitchFamily="2" charset="0"/>
              </a:rPr>
              <a:t> of N</a:t>
            </a:r>
            <a:r>
              <a:rPr lang="es-ES" sz="2000" baseline="-25000" dirty="0">
                <a:latin typeface="Times" pitchFamily="2" charset="0"/>
              </a:rPr>
              <a:t>2 </a:t>
            </a:r>
            <a:r>
              <a:rPr lang="es-ES" sz="2000" dirty="0">
                <a:latin typeface="Times" pitchFamily="2" charset="0"/>
              </a:rPr>
              <a:t>(no </a:t>
            </a:r>
            <a:r>
              <a:rPr lang="es-ES" sz="2000" dirty="0" err="1">
                <a:latin typeface="Times" pitchFamily="2" charset="0"/>
              </a:rPr>
              <a:t>hot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getter</a:t>
            </a:r>
            <a:r>
              <a:rPr lang="es-ES" sz="2000" dirty="0">
                <a:latin typeface="Times" pitchFamily="2" charset="0"/>
              </a:rPr>
              <a:t>).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Times" pitchFamily="2" charset="0"/>
              </a:rPr>
              <a:t>Time </a:t>
            </a:r>
            <a:r>
              <a:rPr lang="es-ES" sz="2000" dirty="0" err="1">
                <a:latin typeface="Times" pitchFamily="2" charset="0"/>
              </a:rPr>
              <a:t>constant</a:t>
            </a:r>
            <a:r>
              <a:rPr lang="es-ES" sz="2000" dirty="0">
                <a:latin typeface="Times" pitchFamily="2" charset="0"/>
              </a:rPr>
              <a:t> of Xe </a:t>
            </a:r>
            <a:r>
              <a:rPr lang="es-ES" sz="2000" dirty="0" err="1">
                <a:latin typeface="Times" pitchFamily="2" charset="0"/>
              </a:rPr>
              <a:t>triplet</a:t>
            </a:r>
            <a:r>
              <a:rPr lang="es-ES" sz="2000" dirty="0">
                <a:latin typeface="Times" pitchFamily="2" charset="0"/>
              </a:rPr>
              <a:t>: 85-98 </a:t>
            </a:r>
            <a:r>
              <a:rPr lang="es-ES" sz="2000" dirty="0" err="1">
                <a:latin typeface="Times" pitchFamily="2" charset="0"/>
              </a:rPr>
              <a:t>ns</a:t>
            </a:r>
            <a:r>
              <a:rPr lang="es-ES" sz="2000" dirty="0">
                <a:latin typeface="Times" pitchFamily="2" charset="0"/>
              </a:rPr>
              <a:t> – compatible </a:t>
            </a:r>
            <a:r>
              <a:rPr lang="es-ES" sz="2000" dirty="0" err="1">
                <a:latin typeface="Times" pitchFamily="2" charset="0"/>
              </a:rPr>
              <a:t>with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the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estimated</a:t>
            </a:r>
            <a:r>
              <a:rPr lang="es-ES" sz="2000" dirty="0">
                <a:latin typeface="Times" pitchFamily="2" charset="0"/>
              </a:rPr>
              <a:t> N</a:t>
            </a:r>
            <a:r>
              <a:rPr lang="es-ES" sz="2000" baseline="-25000" dirty="0">
                <a:latin typeface="Times" pitchFamily="2" charset="0"/>
              </a:rPr>
              <a:t>2</a:t>
            </a:r>
            <a:r>
              <a:rPr lang="es-ES" sz="2000" dirty="0">
                <a:latin typeface="Times" pitchFamily="2" charset="0"/>
              </a:rPr>
              <a:t> </a:t>
            </a:r>
            <a:r>
              <a:rPr lang="es-ES" sz="2000" dirty="0" err="1">
                <a:latin typeface="Times" pitchFamily="2" charset="0"/>
              </a:rPr>
              <a:t>contamination</a:t>
            </a:r>
            <a:r>
              <a:rPr lang="es-ES" sz="2000" dirty="0">
                <a:latin typeface="Times" pitchFamily="2" charset="0"/>
              </a:rPr>
              <a:t>.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6D51CA4-3C5D-8140-8073-1478080939D9}"/>
              </a:ext>
            </a:extLst>
          </p:cNvPr>
          <p:cNvSpPr txBox="1"/>
          <p:nvPr/>
        </p:nvSpPr>
        <p:spPr>
          <a:xfrm>
            <a:off x="104553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Purity situation</a:t>
            </a:r>
          </a:p>
        </p:txBody>
      </p:sp>
    </p:spTree>
    <p:extLst>
      <p:ext uri="{BB962C8B-B14F-4D97-AF65-F5344CB8AC3E}">
        <p14:creationId xmlns:p14="http://schemas.microsoft.com/office/powerpoint/2010/main" val="33882047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DA27443-3FD9-0D41-B790-39CB8A43BDA4}"/>
              </a:ext>
            </a:extLst>
          </p:cNvPr>
          <p:cNvSpPr txBox="1"/>
          <p:nvPr/>
        </p:nvSpPr>
        <p:spPr>
          <a:xfrm>
            <a:off x="976957" y="6808"/>
            <a:ext cx="73082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latin typeface="Times" pitchFamily="2" charset="0"/>
              </a:rPr>
              <a:t>Single-photon calibration</a:t>
            </a:r>
          </a:p>
        </p:txBody>
      </p:sp>
      <p:sp>
        <p:nvSpPr>
          <p:cNvPr id="24" name="Slide Number Placeholder 7">
            <a:extLst>
              <a:ext uri="{FF2B5EF4-FFF2-40B4-BE49-F238E27FC236}">
                <a16:creationId xmlns:a16="http://schemas.microsoft.com/office/drawing/2014/main" id="{294D4F4D-AE38-2847-86F2-CAB5B25AE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3332" y="6478636"/>
            <a:ext cx="2057400" cy="365125"/>
          </a:xfrm>
        </p:spPr>
        <p:txBody>
          <a:bodyPr/>
          <a:lstStyle/>
          <a:p>
            <a:fld id="{A8F156D0-E933-7440-B2A0-34A4D0B6A2BF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53E763-EDAB-744B-BAD3-9D19A99B62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639"/>
          <a:stretch/>
        </p:blipFill>
        <p:spPr>
          <a:xfrm>
            <a:off x="248920" y="741679"/>
            <a:ext cx="3029228" cy="28587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B66462A-D687-3A40-A532-58F52FD2827D}"/>
              </a:ext>
            </a:extLst>
          </p:cNvPr>
          <p:cNvSpPr txBox="1"/>
          <p:nvPr/>
        </p:nvSpPr>
        <p:spPr>
          <a:xfrm>
            <a:off x="597628" y="6383306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5-10% variations run-to-run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31FBC6-99FD-1844-BB9F-51E5633F8D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769" t="15938" r="4304"/>
          <a:stretch/>
        </p:blipFill>
        <p:spPr>
          <a:xfrm>
            <a:off x="4398886" y="787365"/>
            <a:ext cx="4204635" cy="49113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AFE75F-53E7-FA4C-8B30-36C7419BE8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39"/>
          <a:stretch/>
        </p:blipFill>
        <p:spPr>
          <a:xfrm>
            <a:off x="248919" y="3457942"/>
            <a:ext cx="3045659" cy="2874278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5F64D38-E45C-2B49-8410-F618F20C2C1F}"/>
              </a:ext>
            </a:extLst>
          </p:cNvPr>
          <p:cNvSpPr/>
          <p:nvPr/>
        </p:nvSpPr>
        <p:spPr>
          <a:xfrm>
            <a:off x="3623310" y="3000742"/>
            <a:ext cx="775576" cy="502920"/>
          </a:xfrm>
          <a:prstGeom prst="rightArrow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C32C3-3869-1B4A-B2E2-73E71C75A1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8224" y="5864481"/>
            <a:ext cx="3895298" cy="46166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701F6C7-9A25-074C-AA1E-F35E620055F2}"/>
              </a:ext>
            </a:extLst>
          </p:cNvPr>
          <p:cNvSpPr txBox="1"/>
          <p:nvPr/>
        </p:nvSpPr>
        <p:spPr>
          <a:xfrm>
            <a:off x="4696233" y="6366195"/>
            <a:ext cx="40214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" pitchFamily="2" charset="0"/>
              </a:rPr>
              <a:t>(in the absence of charge recombination)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4A6D590-A486-C84D-A69C-7FD83A43E513}"/>
              </a:ext>
            </a:extLst>
          </p:cNvPr>
          <p:cNvCxnSpPr>
            <a:cxnSpLocks/>
          </p:cNvCxnSpPr>
          <p:nvPr/>
        </p:nvCxnSpPr>
        <p:spPr>
          <a:xfrm flipV="1">
            <a:off x="5432133" y="4918768"/>
            <a:ext cx="0" cy="9457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E5449C-9156-8B4A-8978-4BA04E1BB014}"/>
              </a:ext>
            </a:extLst>
          </p:cNvPr>
          <p:cNvSpPr txBox="1"/>
          <p:nvPr/>
        </p:nvSpPr>
        <p:spPr>
          <a:xfrm>
            <a:off x="5344900" y="462645"/>
            <a:ext cx="28424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time spectra [145-600]nm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809481-F8FA-1D40-94FE-EEF6B8F91C35}"/>
              </a:ext>
            </a:extLst>
          </p:cNvPr>
          <p:cNvSpPr txBox="1"/>
          <p:nvPr/>
        </p:nvSpPr>
        <p:spPr>
          <a:xfrm>
            <a:off x="1291590" y="467839"/>
            <a:ext cx="11897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Times" pitchFamily="2" charset="0"/>
              </a:rPr>
              <a:t>LED runs</a:t>
            </a:r>
          </a:p>
        </p:txBody>
      </p:sp>
    </p:spTree>
    <p:extLst>
      <p:ext uri="{BB962C8B-B14F-4D97-AF65-F5344CB8AC3E}">
        <p14:creationId xmlns:p14="http://schemas.microsoft.com/office/powerpoint/2010/main" val="38189825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11719</TotalTime>
  <Words>785</Words>
  <Application>Microsoft Macintosh PowerPoint</Application>
  <PresentationFormat>On-screen Show (4:3)</PresentationFormat>
  <Paragraphs>124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GONZALEZ DIAZ DIEGO</dc:creator>
  <cp:lastModifiedBy>GONZALEZ DIAZ DIEGO</cp:lastModifiedBy>
  <cp:revision>408</cp:revision>
  <dcterms:created xsi:type="dcterms:W3CDTF">2021-12-05T15:31:44Z</dcterms:created>
  <dcterms:modified xsi:type="dcterms:W3CDTF">2022-05-26T00:58:37Z</dcterms:modified>
</cp:coreProperties>
</file>