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9" r:id="rId10"/>
    <p:sldId id="270" r:id="rId11"/>
    <p:sldId id="271" r:id="rId12"/>
    <p:sldId id="272" r:id="rId13"/>
    <p:sldId id="273" r:id="rId14"/>
    <p:sldId id="268" r:id="rId15"/>
  </p:sldIdLst>
  <p:sldSz cx="9144000" cy="6858000" type="screen4x3"/>
  <p:notesSz cx="7772400" cy="100584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/>
    <p:restoredTop sz="99641" autoAdjust="0"/>
  </p:normalViewPr>
  <p:slideViewPr>
    <p:cSldViewPr snapToGrid="0" snapToObjects="1">
      <p:cViewPr varScale="1">
        <p:scale>
          <a:sx n="98" d="100"/>
          <a:sy n="98" d="100"/>
        </p:scale>
        <p:origin x="-5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685EB-F6EB-FA49-A7DE-32EF7867E479}" type="datetime1">
              <a:rPr lang="fr-FR" smtClean="0"/>
              <a:t>03/03/20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69CC6-A1AD-9A49-AFDC-7EA58FA4C6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293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1482E3-AEDF-9544-A4A1-6E4622BCC8F4}" type="datetime1">
              <a:rPr lang="fr-FR" smtClean="0"/>
              <a:t>03/03/20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54063"/>
            <a:ext cx="502920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D51D8-34DB-E947-A214-57781A881D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242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D51D8-34DB-E947-A214-57781A881D8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19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D51D8-34DB-E947-A214-57781A881D8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0250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8" name="Image 37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39" name="Image 38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67640" y="44640"/>
            <a:ext cx="8228880" cy="2936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8" name="Image 77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79" name="Image 78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67640" y="44640"/>
            <a:ext cx="8228880" cy="2936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4"/>
          <p:cNvSpPr/>
          <p:nvPr/>
        </p:nvSpPr>
        <p:spPr>
          <a:xfrm>
            <a:off x="10440" y="6643800"/>
            <a:ext cx="9143280" cy="208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en-US" dirty="0"/>
          </a:p>
        </p:txBody>
      </p:sp>
      <p:sp>
        <p:nvSpPr>
          <p:cNvPr id="6" name="CustomShape 1"/>
          <p:cNvSpPr/>
          <p:nvPr/>
        </p:nvSpPr>
        <p:spPr>
          <a:xfrm>
            <a:off x="6168600" y="6581160"/>
            <a:ext cx="269820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Réunion Ressources – 20</a:t>
            </a: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20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– </a:t>
            </a: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Mars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8536320" y="6581160"/>
            <a:ext cx="82548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fld id="{C6F2C52E-1C38-4172-B761-3A4633F7EC16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‹#›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ustomShape 3"/>
          <p:cNvSpPr/>
          <p:nvPr/>
        </p:nvSpPr>
        <p:spPr>
          <a:xfrm>
            <a:off x="3600" y="6580080"/>
            <a:ext cx="112392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HK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2"/>
          <p:cNvSpPr/>
          <p:nvPr/>
        </p:nvSpPr>
        <p:spPr>
          <a:xfrm>
            <a:off x="8536320" y="6581160"/>
            <a:ext cx="82548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fld id="{86B10A42-80A6-4CA7-8DC2-A5C2F650DBDD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‹#›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0" y="6603840"/>
            <a:ext cx="9143280" cy="208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9" name="CustomShape 1"/>
          <p:cNvSpPr/>
          <p:nvPr userDrawn="1"/>
        </p:nvSpPr>
        <p:spPr>
          <a:xfrm>
            <a:off x="6168600" y="6581160"/>
            <a:ext cx="269820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Réunion Ressources – 20</a:t>
            </a: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20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– </a:t>
            </a: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Mars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CustomShape 3"/>
          <p:cNvSpPr/>
          <p:nvPr userDrawn="1"/>
        </p:nvSpPr>
        <p:spPr>
          <a:xfrm>
            <a:off x="3600" y="6580080"/>
            <a:ext cx="112392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HK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Notice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323640" y="692640"/>
            <a:ext cx="8640360" cy="325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Découper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projet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workpackages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(WP)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ayant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1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livrable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livrable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constitue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l’engagement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du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laboratoire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auprès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du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projet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/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manip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/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collaboration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sous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une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forme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facile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à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appréhender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lot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cartes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livrées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ensemble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pièces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installées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logiciel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déployé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peut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faire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l’objet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d’une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analyse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d’une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décision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indépendante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autres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WP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Décrire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chaque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WP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avec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quelques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étapes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significatives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mettant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avant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la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nature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du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travail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compétences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nécessaires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échéances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contractuelles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critère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réussite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permettent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déterminer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quand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WP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est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FINI = 0 FTE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attribué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sauf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support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long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terme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à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préciser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Planning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grossier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mais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à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« 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long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»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terme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pour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pérennité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/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visibilité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affectations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ressources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3"/>
          <p:cNvSpPr/>
          <p:nvPr/>
        </p:nvSpPr>
        <p:spPr>
          <a:xfrm>
            <a:off x="251640" y="4653000"/>
            <a:ext cx="8640360" cy="1187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Clair et concis vaut mieux que fouillis et détaillé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Garder un niveau de détail élevé pour la gestion interne du projet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Un projet simple peut ne comporter qu’un seul WP avec 1 ou 2 étapes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4"/>
          <p:cNvSpPr/>
          <p:nvPr/>
        </p:nvSpPr>
        <p:spPr>
          <a:xfrm>
            <a:off x="326160" y="6093360"/>
            <a:ext cx="6840720" cy="40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0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Exemple : demandes HGTD, slides 19 et suivants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0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https://indico.in2p3.fr/event/16747/contributions/57952/attachments/45681/56883/LPNHEmeca-HGTD-lacour-081217.pdf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179640" y="692640"/>
            <a:ext cx="8784360" cy="576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PRODUCTION 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Système de distribution d’horloges et déploiement du software de slow control</a:t>
            </a:r>
            <a:endParaRPr lang="fr-FR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179640" y="4652999"/>
            <a:ext cx="8784360" cy="1909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Détails techniques</a:t>
            </a:r>
            <a:r>
              <a:rPr lang="fr-F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planification, modification vs réunion précédente, finances et engagements contractuels, </a:t>
            </a:r>
            <a:r>
              <a:rPr lang="fr-F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aob</a:t>
            </a:r>
            <a:r>
              <a:rPr lang="fr-F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:</a:t>
            </a:r>
          </a:p>
          <a:p>
            <a:pPr>
              <a:lnSpc>
                <a:spcPct val="100000"/>
              </a:lnSpc>
            </a:pPr>
            <a:r>
              <a:rPr lang="fr-FR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Après évaluation de la solution proposée (livrables 1 et 2) fin 2022 et validation par la collaboration, production du système de distribution et intégration du software de slow control dans la DAQ.</a:t>
            </a:r>
          </a:p>
          <a:p>
            <a:pPr>
              <a:lnSpc>
                <a:spcPct val="100000"/>
              </a:lnSpc>
            </a:pPr>
            <a:r>
              <a:rPr lang="fr-FR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Selon la solution trouvée par R&amp;D, modification des étapes</a:t>
            </a:r>
            <a:endParaRPr lang="fr-FR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6444360" y="1892880"/>
            <a:ext cx="2519640" cy="5464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Critères de réussite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CustomShape 4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fr-FR" sz="2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</a:t>
            </a:r>
            <a:r>
              <a:rPr lang="ru-RU" sz="2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ru-RU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description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10" name="Table 5"/>
          <p:cNvGraphicFramePr/>
          <p:nvPr>
            <p:extLst>
              <p:ext uri="{D42A27DB-BD31-4B8C-83A1-F6EECF244321}">
                <p14:modId xmlns:p14="http://schemas.microsoft.com/office/powerpoint/2010/main" val="3329406574"/>
              </p:ext>
            </p:extLst>
          </p:nvPr>
        </p:nvGraphicFramePr>
        <p:xfrm>
          <a:off x="179640" y="1628640"/>
          <a:ext cx="6095520" cy="2117039"/>
        </p:xfrm>
        <a:graphic>
          <a:graphicData uri="http://schemas.openxmlformats.org/drawingml/2006/table">
            <a:tbl>
              <a:tblPr/>
              <a:tblGrid>
                <a:gridCol w="3816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6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431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Etape/ Jalon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Statut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Conception d’une maquette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12/2023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A DEFINIR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Fabrication</a:t>
                      </a:r>
                      <a:r>
                        <a:rPr lang="fr-FR" sz="1400" b="0" strike="noStrike" spc="-1" baseline="0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d’un prototype</a:t>
                      </a:r>
                      <a:endParaRPr lang="fr-FR" sz="1400" b="0" strike="noStrike" spc="-1" noProof="0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06/2024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A DEFINIR</a:t>
                      </a:r>
                      <a:endParaRPr kumimoji="0" lang="fr-FR" sz="1400" b="0" i="0" u="none" strike="noStrike" kern="0" cap="none" spc="-1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892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Production des cartes</a:t>
                      </a:r>
                      <a:r>
                        <a:rPr lang="fr-FR" sz="1400" b="0" strike="noStrike" spc="-1" baseline="0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électroniques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06/2025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A DEFINIR</a:t>
                      </a:r>
                      <a:endParaRPr kumimoji="0" lang="fr-FR" sz="1400" b="0" i="0" u="none" strike="noStrike" kern="0" cap="none" spc="-1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Installation </a:t>
                      </a:r>
                      <a:r>
                        <a:rPr lang="fr-FR" sz="1400" b="0" strike="noStrike" spc="-1" baseline="0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du slow control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12/2025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A DEFINIR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Intégration dans le détecteur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12/2026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A DEFINIR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558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Table 1"/>
          <p:cNvGraphicFramePr/>
          <p:nvPr>
            <p:extLst>
              <p:ext uri="{D42A27DB-BD31-4B8C-83A1-F6EECF244321}">
                <p14:modId xmlns:p14="http://schemas.microsoft.com/office/powerpoint/2010/main" val="1792882006"/>
              </p:ext>
            </p:extLst>
          </p:nvPr>
        </p:nvGraphicFramePr>
        <p:xfrm>
          <a:off x="323640" y="1143000"/>
          <a:ext cx="5152320" cy="2834640"/>
        </p:xfrm>
        <a:graphic>
          <a:graphicData uri="http://schemas.openxmlformats.org/drawingml/2006/table">
            <a:tbl>
              <a:tblPr/>
              <a:tblGrid>
                <a:gridCol w="7358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58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358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358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3584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3584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3728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Rappel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Précèdent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21</a:t>
                      </a: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22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</a:t>
                      </a: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FTE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M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57294243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8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28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</a:t>
            </a:r>
            <a:r>
              <a:rPr lang="ru-RU" sz="2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ru-RU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Planification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RH [Y..Y+2]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nécessaire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réunion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précédente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200" b="0" strike="noStrike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5"/>
          <p:cNvSpPr/>
          <p:nvPr/>
        </p:nvSpPr>
        <p:spPr>
          <a:xfrm>
            <a:off x="196560" y="4293000"/>
            <a:ext cx="87843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Observations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travail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effectif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/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planifié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;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profil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CDD/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stage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;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aob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 :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3979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" name="Table 1"/>
          <p:cNvGraphicFramePr/>
          <p:nvPr>
            <p:extLst>
              <p:ext uri="{D42A27DB-BD31-4B8C-83A1-F6EECF244321}">
                <p14:modId xmlns:p14="http://schemas.microsoft.com/office/powerpoint/2010/main" val="729030293"/>
              </p:ext>
            </p:extLst>
          </p:nvPr>
        </p:nvGraphicFramePr>
        <p:xfrm>
          <a:off x="323640" y="1103760"/>
          <a:ext cx="6408360" cy="2834640"/>
        </p:xfrm>
        <a:graphic>
          <a:graphicData uri="http://schemas.openxmlformats.org/drawingml/2006/table">
            <a:tbl>
              <a:tblPr/>
              <a:tblGrid>
                <a:gridCol w="7117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146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</a:t>
                      </a: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</a:t>
                      </a: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</a:t>
                      </a: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</a:t>
                      </a:r>
                      <a:endParaRPr lang="fr-FR" sz="1600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alibri"/>
                          <a:cs typeface="Calibri"/>
                        </a:rPr>
                        <a:t>1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</a:t>
                      </a:r>
                      <a:endParaRPr lang="ru-RU" sz="14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</a:t>
                      </a:r>
                      <a:endParaRPr lang="ru-RU" sz="14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</a:t>
                      </a:r>
                      <a:endParaRPr lang="ru-RU" sz="14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</a:t>
                      </a:r>
                      <a:endParaRPr lang="ru-RU" sz="14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</a:t>
                      </a:r>
                      <a:endParaRPr lang="ru-RU" sz="14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3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28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</a:t>
            </a:r>
            <a:r>
              <a:rPr lang="ru-RU" sz="2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ru-RU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Planification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RH [Y+3..Y+5]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nécessaire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):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0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Russo</a:t>
            </a: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réunion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précédente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200" b="0" strike="noStrike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CustomShape 5"/>
          <p:cNvSpPr/>
          <p:nvPr/>
        </p:nvSpPr>
        <p:spPr>
          <a:xfrm>
            <a:off x="196560" y="4293000"/>
            <a:ext cx="87843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Observations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travail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effectif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/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planifié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;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profil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CDD/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stage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;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aob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 :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0703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Demandes spéciales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35" name="Table 2"/>
          <p:cNvGraphicFramePr/>
          <p:nvPr>
            <p:extLst>
              <p:ext uri="{D42A27DB-BD31-4B8C-83A1-F6EECF244321}">
                <p14:modId xmlns:p14="http://schemas.microsoft.com/office/powerpoint/2010/main" val="3336189590"/>
              </p:ext>
            </p:extLst>
          </p:nvPr>
        </p:nvGraphicFramePr>
        <p:xfrm>
          <a:off x="179640" y="764640"/>
          <a:ext cx="8781840" cy="1591079"/>
        </p:xfrm>
        <a:graphic>
          <a:graphicData uri="http://schemas.openxmlformats.org/drawingml/2006/table">
            <a:tbl>
              <a:tblPr/>
              <a:tblGrid>
                <a:gridCol w="62726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96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3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C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Nouveau Matériel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Origine Budget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Cout estimé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r>
                        <a:rPr lang="fr-FR" sz="1400" dirty="0" err="1">
                          <a:latin typeface="Calibri"/>
                          <a:cs typeface="Calibri"/>
                        </a:rPr>
                        <a:t>Agilent</a:t>
                      </a:r>
                      <a:r>
                        <a:rPr lang="fr-FR" sz="1400" dirty="0">
                          <a:latin typeface="Calibri"/>
                          <a:cs typeface="Calibri"/>
                        </a:rPr>
                        <a:t> E5052B signal </a:t>
                      </a:r>
                      <a:r>
                        <a:rPr lang="fr-FR" sz="1400" dirty="0" smtClean="0">
                          <a:latin typeface="Calibri"/>
                          <a:cs typeface="Calibri"/>
                        </a:rPr>
                        <a:t>source </a:t>
                      </a:r>
                      <a:r>
                        <a:rPr lang="fr-FR" sz="1400" dirty="0" err="1">
                          <a:latin typeface="Calibri"/>
                          <a:cs typeface="Calibri"/>
                        </a:rPr>
                        <a:t>analyzer</a:t>
                      </a:r>
                      <a:r>
                        <a:rPr lang="fr-FR" sz="1400" dirty="0">
                          <a:latin typeface="Calibri"/>
                          <a:cs typeface="Calibri"/>
                        </a:rPr>
                        <a:t>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alibri"/>
                          <a:cs typeface="Calibri"/>
                        </a:rPr>
                        <a:t>60keuro (?)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alibri"/>
                          <a:cs typeface="Calibri"/>
                        </a:rPr>
                        <a:t>High-</a:t>
                      </a:r>
                      <a:r>
                        <a:rPr lang="fr-FR" sz="1400" dirty="0" err="1" smtClean="0">
                          <a:latin typeface="Calibri"/>
                          <a:cs typeface="Calibri"/>
                        </a:rPr>
                        <a:t>resolution</a:t>
                      </a:r>
                      <a:r>
                        <a:rPr lang="fr-FR" sz="140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dirty="0" err="1">
                          <a:latin typeface="Calibri"/>
                          <a:cs typeface="Calibri"/>
                        </a:rPr>
                        <a:t>Clock</a:t>
                      </a:r>
                      <a:r>
                        <a:rPr lang="fr-FR"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400" dirty="0" err="1">
                          <a:latin typeface="Calibri"/>
                          <a:cs typeface="Calibri"/>
                        </a:rPr>
                        <a:t>generator</a:t>
                      </a:r>
                      <a:r>
                        <a:rPr lang="fr-FR" sz="1400" dirty="0">
                          <a:latin typeface="Calibri"/>
                          <a:cs typeface="Calibri"/>
                        </a:rPr>
                        <a:t> (?)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6" name="Table 3"/>
          <p:cNvGraphicFramePr/>
          <p:nvPr>
            <p:extLst>
              <p:ext uri="{D42A27DB-BD31-4B8C-83A1-F6EECF244321}">
                <p14:modId xmlns:p14="http://schemas.microsoft.com/office/powerpoint/2010/main" val="3773333293"/>
              </p:ext>
            </p:extLst>
          </p:nvPr>
        </p:nvGraphicFramePr>
        <p:xfrm>
          <a:off x="179640" y="2565000"/>
          <a:ext cx="8781840" cy="1162319"/>
        </p:xfrm>
        <a:graphic>
          <a:graphicData uri="http://schemas.openxmlformats.org/drawingml/2006/table">
            <a:tbl>
              <a:tblPr/>
              <a:tblGrid>
                <a:gridCol w="5400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974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C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Matériel existant / Locaux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Conflits potentiels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r>
                        <a:rPr lang="fr-FR" sz="1400" noProof="0" dirty="0">
                          <a:latin typeface="Calibri"/>
                          <a:cs typeface="Calibri"/>
                        </a:rPr>
                        <a:t>Espace dans </a:t>
                      </a:r>
                      <a:r>
                        <a:rPr lang="fr-FR" sz="1400" noProof="0" dirty="0" smtClean="0">
                          <a:latin typeface="Calibri"/>
                          <a:cs typeface="Calibri"/>
                        </a:rPr>
                        <a:t>une </a:t>
                      </a:r>
                      <a:r>
                        <a:rPr lang="fr-FR" sz="1400" noProof="0" dirty="0">
                          <a:latin typeface="Calibri"/>
                          <a:cs typeface="Calibri"/>
                        </a:rPr>
                        <a:t>salle de manip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alibri"/>
                          <a:cs typeface="Calibri"/>
                        </a:rPr>
                        <a:t>06/2020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7" name="Table 4"/>
          <p:cNvGraphicFramePr/>
          <p:nvPr/>
        </p:nvGraphicFramePr>
        <p:xfrm>
          <a:off x="179640" y="3861000"/>
          <a:ext cx="8781840" cy="1162319"/>
        </p:xfrm>
        <a:graphic>
          <a:graphicData uri="http://schemas.openxmlformats.org/drawingml/2006/table">
            <a:tbl>
              <a:tblPr/>
              <a:tblGrid>
                <a:gridCol w="5400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974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C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Postes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Nature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8" name="Table 5"/>
          <p:cNvGraphicFramePr/>
          <p:nvPr>
            <p:extLst>
              <p:ext uri="{D42A27DB-BD31-4B8C-83A1-F6EECF244321}">
                <p14:modId xmlns:p14="http://schemas.microsoft.com/office/powerpoint/2010/main" val="4231884044"/>
              </p:ext>
            </p:extLst>
          </p:nvPr>
        </p:nvGraphicFramePr>
        <p:xfrm>
          <a:off x="179640" y="5229361"/>
          <a:ext cx="8781840" cy="1327570"/>
        </p:xfrm>
        <a:graphic>
          <a:graphicData uri="http://schemas.openxmlformats.org/drawingml/2006/table">
            <a:tbl>
              <a:tblPr/>
              <a:tblGrid>
                <a:gridCol w="5400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974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821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C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Divers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Coûts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Demande d’aides mécanique et informatique ponctuelles possible pour l’installation </a:t>
                      </a:r>
                      <a:r>
                        <a:rPr lang="fr-FR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Memphyno</a:t>
                      </a:r>
                      <a:r>
                        <a:rPr lang="fr-FR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(APC)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226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10440" y="1018440"/>
            <a:ext cx="9143280" cy="6472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7731360" y="1020240"/>
            <a:ext cx="143352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en-US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HK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3"/>
          <p:cNvSpPr/>
          <p:nvPr/>
        </p:nvSpPr>
        <p:spPr>
          <a:xfrm>
            <a:off x="5285880" y="1869120"/>
            <a:ext cx="364320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Responsable</a:t>
            </a:r>
            <a:r>
              <a:rPr lang="ru-RU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Scientifique</a:t>
            </a:r>
            <a:r>
              <a:rPr lang="ru-RU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: </a:t>
            </a:r>
            <a:r>
              <a:rPr lang="ru-RU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</a:t>
            </a:r>
            <a:r>
              <a:rPr lang="ru-RU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</a:t>
            </a:r>
            <a:r>
              <a:rPr lang="ru-RU" sz="18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Popov</a:t>
            </a:r>
            <a:r>
              <a:rPr lang="fr-FR" sz="1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/C. </a:t>
            </a:r>
            <a:r>
              <a:rPr lang="fr-FR" sz="18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Giganti</a:t>
            </a:r>
            <a:r>
              <a:rPr lang="ru-RU" sz="1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Responsable</a:t>
            </a:r>
            <a:r>
              <a:rPr lang="ru-RU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Technique</a:t>
            </a:r>
            <a:r>
              <a:rPr lang="ru-RU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: </a:t>
            </a:r>
            <a:r>
              <a:rPr lang="en-US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S. Russo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275400" y="3121200"/>
            <a:ext cx="3082320" cy="30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Résumé</a:t>
            </a:r>
            <a:r>
              <a:rPr lang="ru-RU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liste</a:t>
            </a:r>
            <a:r>
              <a:rPr lang="ru-RU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</a:t>
            </a:r>
            <a:r>
              <a:rPr lang="ru-RU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WP/</a:t>
            </a:r>
            <a:r>
              <a:rPr lang="ru-RU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livrables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88" name="Table 5"/>
          <p:cNvGraphicFramePr/>
          <p:nvPr>
            <p:extLst>
              <p:ext uri="{D42A27DB-BD31-4B8C-83A1-F6EECF244321}">
                <p14:modId xmlns:p14="http://schemas.microsoft.com/office/powerpoint/2010/main" val="3817155556"/>
              </p:ext>
            </p:extLst>
          </p:nvPr>
        </p:nvGraphicFramePr>
        <p:xfrm>
          <a:off x="322200" y="3424320"/>
          <a:ext cx="8478266" cy="1483200"/>
        </p:xfrm>
        <a:graphic>
          <a:graphicData uri="http://schemas.openxmlformats.org/drawingml/2006/table">
            <a:tbl>
              <a:tblPr/>
              <a:tblGrid>
                <a:gridCol w="61019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4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WP/Livrables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Echéance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Statut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R&amp;D </a:t>
                      </a: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pour </a:t>
                      </a: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le système de distribution d’horloge et synchronisation avec UTC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12/202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DEBUT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R&amp;D pour le software de slow control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12/2022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DEBUT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96863799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Production</a:t>
                      </a:r>
                      <a:r>
                        <a:rPr lang="fr-FR" sz="1400" b="0" strike="noStrike" spc="-1" baseline="0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 du système de distribution d’horloge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12/2026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Calibri"/>
                        </a:rPr>
                        <a:t>A DEFINIR</a:t>
                      </a:r>
                      <a:endParaRPr lang="fr-FR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  <p:sp>
        <p:nvSpPr>
          <p:cNvPr id="89" name="CustomShape 6"/>
          <p:cNvSpPr/>
          <p:nvPr/>
        </p:nvSpPr>
        <p:spPr>
          <a:xfrm>
            <a:off x="322200" y="-3240"/>
            <a:ext cx="882180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3600" b="0" strike="noStrike" spc="-1" dirty="0" err="1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Réunions</a:t>
            </a:r>
            <a:r>
              <a:rPr lang="ru-RU" sz="3600" b="0" strike="noStrike" spc="-1" dirty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 </a:t>
            </a:r>
            <a:r>
              <a:rPr lang="ru-RU" sz="3600" b="0" strike="noStrike" spc="-1" dirty="0" err="1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Ressource</a:t>
            </a:r>
            <a:r>
              <a:rPr lang="ru-RU" sz="3600" b="0" strike="noStrike" spc="-1" dirty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              0</a:t>
            </a:r>
            <a:r>
              <a:rPr lang="en-US" sz="3600" b="0" strike="noStrike" spc="-1" dirty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3</a:t>
            </a:r>
            <a:r>
              <a:rPr lang="ru-RU" sz="3600" b="0" strike="noStrike" spc="-1" dirty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/20</a:t>
            </a:r>
            <a:r>
              <a:rPr lang="en-US" sz="3600" b="0" strike="noStrike" spc="-1" dirty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20</a:t>
            </a:r>
            <a:r>
              <a:rPr lang="ru-RU" sz="3600" b="0" strike="noStrike" spc="-1" dirty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Projet : description libre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323640" y="1340640"/>
            <a:ext cx="8712360" cy="50913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Science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 des oscillations de neutrinos et recherche de violation de CP dans le secteur </a:t>
            </a:r>
            <a:r>
              <a:rPr lang="fr-FR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</a:t>
            </a:r>
            <a:r>
              <a:rPr lang="fr-FR" sz="18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eptonique</a:t>
            </a:r>
            <a:r>
              <a:rPr lang="fr-F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dans </a:t>
            </a:r>
            <a:r>
              <a:rPr lang="fr-F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l’expérience </a:t>
            </a: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HK au </a:t>
            </a:r>
            <a:r>
              <a:rPr lang="fr-F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Japon</a:t>
            </a: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Contextes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Calendrier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R&amp;D 2020-2022. Construction 2023-</a:t>
            </a:r>
            <a:r>
              <a:rPr lang="fr-F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2027</a:t>
            </a: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Technique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 de la </a:t>
            </a: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conception du système de distribution d’horloge et la synchronisation avec la base de temps UTC 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fr-FR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 et développement </a:t>
            </a:r>
            <a:r>
              <a:rPr lang="fr-F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du </a:t>
            </a: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software de slow control </a:t>
            </a:r>
            <a:r>
              <a:rPr lang="fr-F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associé</a:t>
            </a:r>
          </a:p>
          <a:p>
            <a:pPr>
              <a:lnSpc>
                <a:spcPct val="100000"/>
              </a:lnSpc>
            </a:pPr>
            <a:r>
              <a:rPr lang="fr-FR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 solution proposée acceptée par la collaboration HK, production d’un système de synchronisation et de distribution de l’horloge et déploiement du slow control par ce système pour le détecteur lointain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179640" y="692640"/>
            <a:ext cx="8802000" cy="576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Electronique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fr-FR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R&amp;D </a:t>
            </a:r>
            <a:r>
              <a:rPr lang="fr-FR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pour </a:t>
            </a:r>
            <a:r>
              <a:rPr lang="fr-FR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système de distribution d’horloge et synchronisation avec UTC</a:t>
            </a:r>
            <a:endParaRPr lang="fr-FR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71280" y="5181527"/>
            <a:ext cx="8784360" cy="1336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Détails techniques </a:t>
            </a:r>
            <a:r>
              <a:rPr lang="ru-RU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planification</a:t>
            </a:r>
            <a:r>
              <a:rPr lang="ru-RU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ru-RU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modification</a:t>
            </a:r>
            <a:r>
              <a:rPr lang="ru-RU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vs</a:t>
            </a:r>
            <a:r>
              <a:rPr lang="ru-RU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réunion</a:t>
            </a:r>
            <a:r>
              <a:rPr lang="ru-RU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précédente</a:t>
            </a:r>
            <a:r>
              <a:rPr lang="ru-RU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ru-RU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finances</a:t>
            </a:r>
            <a:r>
              <a:rPr lang="ru-RU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et</a:t>
            </a:r>
            <a:r>
              <a:rPr lang="ru-RU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engagements</a:t>
            </a:r>
            <a:r>
              <a:rPr lang="ru-RU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contractuels</a:t>
            </a:r>
            <a:r>
              <a:rPr lang="ru-RU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ru-RU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aob</a:t>
            </a:r>
            <a:r>
              <a:rPr lang="ru-RU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:</a:t>
            </a:r>
            <a:r>
              <a:rPr lang="fr-FR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fr-FR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Rôle de leadership accepté par la collaboration et fait en collaboration avec l’institut </a:t>
            </a:r>
            <a:r>
              <a:rPr lang="fr-FR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japonais (ICRR-</a:t>
            </a:r>
            <a:r>
              <a:rPr lang="fr-FR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University</a:t>
            </a:r>
            <a:r>
              <a:rPr lang="fr-FR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fr-FR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of Tokyo) porteur </a:t>
            </a:r>
            <a:r>
              <a:rPr lang="fr-FR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du </a:t>
            </a:r>
            <a:r>
              <a:rPr lang="fr-FR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projet HK.</a:t>
            </a:r>
            <a:endParaRPr lang="fr-FR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fr-FR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Collaboration établie avec le SYRTE pour la partie horloge atomique, GNSS et synchronisation UTC.    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3"/>
          <p:cNvSpPr/>
          <p:nvPr/>
        </p:nvSpPr>
        <p:spPr>
          <a:xfrm>
            <a:off x="6444360" y="1412640"/>
            <a:ext cx="2537280" cy="20368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Critères de réussite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4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1 : description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96" name="Table 5"/>
          <p:cNvGraphicFramePr/>
          <p:nvPr>
            <p:extLst>
              <p:ext uri="{D42A27DB-BD31-4B8C-83A1-F6EECF244321}">
                <p14:modId xmlns:p14="http://schemas.microsoft.com/office/powerpoint/2010/main" val="1762323955"/>
              </p:ext>
            </p:extLst>
          </p:nvPr>
        </p:nvGraphicFramePr>
        <p:xfrm>
          <a:off x="205200" y="1264440"/>
          <a:ext cx="6095520" cy="3931919"/>
        </p:xfrm>
        <a:graphic>
          <a:graphicData uri="http://schemas.openxmlformats.org/drawingml/2006/table">
            <a:tbl>
              <a:tblPr/>
              <a:tblGrid>
                <a:gridCol w="36324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273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357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 err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r>
                        <a:rPr lang="ru-RU" sz="14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/ </a:t>
                      </a:r>
                      <a:r>
                        <a:rPr lang="ru-RU" sz="1400" b="1" strike="noStrike" spc="-1" dirty="0" err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Jalon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Statut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Mesure du </a:t>
                      </a:r>
                      <a:r>
                        <a:rPr lang="fr-FR" sz="1400" b="0" strike="noStrike" spc="-1" noProof="0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jitter</a:t>
                      </a: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et caractérisation de la solution custom avec EVB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12/2020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EN COURS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892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Mesure du </a:t>
                      </a:r>
                      <a:r>
                        <a:rPr lang="fr-FR" sz="1400" b="0" strike="noStrike" spc="-1" noProof="0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jitter</a:t>
                      </a: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 et caractérisation de la solution white </a:t>
                      </a:r>
                      <a:r>
                        <a:rPr lang="fr-FR" sz="1400" b="0" strike="noStrike" spc="-1" noProof="0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rabbit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12/2020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EN COURS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25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Conception des modules </a:t>
                      </a:r>
                      <a:r>
                        <a:rPr lang="fr-FR" sz="1400" b="0" strike="noStrike" spc="-1" noProof="0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firmware</a:t>
                      </a: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slaves pour les cartes de FE et support </a:t>
                      </a:r>
                      <a:r>
                        <a:rPr lang="fr-FR" sz="1400" b="0" strike="noStrike" spc="-1" noProof="0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firmware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06/2021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 FAIRE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Étude préliminaire pour la la base de temps locale a partir d’une horloge atomique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06/2021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 FAIRE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Evaluation des récepteurs GNSS disponibles sur le marché 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06/2021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 </a:t>
                      </a: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FAIRE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Conception de carte mezzanine avec </a:t>
                      </a:r>
                      <a:r>
                        <a:rPr lang="fr-FR" sz="1400" b="0" strike="noStrike" spc="-1" noProof="0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pll</a:t>
                      </a: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white </a:t>
                      </a:r>
                      <a:r>
                        <a:rPr lang="fr-FR" sz="1400" b="0" strike="noStrike" spc="-1" noProof="0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rabbit</a:t>
                      </a: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pour les cartes FE 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</a:t>
                      </a: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 FAIRE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Intégration sur les cartes de front-end et documentation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12/2022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A FAIRE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Table 1"/>
          <p:cNvGraphicFramePr/>
          <p:nvPr>
            <p:extLst>
              <p:ext uri="{D42A27DB-BD31-4B8C-83A1-F6EECF244321}">
                <p14:modId xmlns:p14="http://schemas.microsoft.com/office/powerpoint/2010/main" val="1100304765"/>
              </p:ext>
            </p:extLst>
          </p:nvPr>
        </p:nvGraphicFramePr>
        <p:xfrm>
          <a:off x="323640" y="1143000"/>
          <a:ext cx="5152320" cy="2834640"/>
        </p:xfrm>
        <a:graphic>
          <a:graphicData uri="http://schemas.openxmlformats.org/drawingml/2006/table">
            <a:tbl>
              <a:tblPr/>
              <a:tblGrid>
                <a:gridCol w="7358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58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358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358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3584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3584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3728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Rappel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Précèdent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21</a:t>
                      </a: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22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</a:t>
                      </a: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FTE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M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57294243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8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1 : Planification RH [Y..Y+2]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nécessaire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):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</a:t>
            </a: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Russo</a:t>
            </a:r>
          </a:p>
          <a:p>
            <a:pPr>
              <a:lnSpc>
                <a:spcPct val="100000"/>
              </a:lnSpc>
            </a:pP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E. Pierre </a:t>
            </a:r>
          </a:p>
          <a:p>
            <a:pPr>
              <a:lnSpc>
                <a:spcPct val="100000"/>
              </a:lnSpc>
            </a:pP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J. </a:t>
            </a:r>
            <a:r>
              <a:rPr lang="en-US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Coridian</a:t>
            </a:r>
            <a:endParaRPr lang="en-US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réunion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précédente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200" b="0" strike="noStrike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5"/>
          <p:cNvSpPr/>
          <p:nvPr/>
        </p:nvSpPr>
        <p:spPr>
          <a:xfrm>
            <a:off x="196560" y="4293000"/>
            <a:ext cx="87843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Observations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travail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effectif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/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planifié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;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profil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CDD/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stage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;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aob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 :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Une </a:t>
            </a:r>
            <a:r>
              <a:rPr lang="fr-F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demande </a:t>
            </a:r>
            <a:r>
              <a:rPr lang="fr-F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de </a:t>
            </a:r>
            <a:r>
              <a:rPr lang="fr-FR" sz="14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fincancement</a:t>
            </a:r>
            <a:r>
              <a:rPr lang="fr-F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de thèse a été faite et pourrait complémenter les besoins en physiciens.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" name="Table 1"/>
          <p:cNvGraphicFramePr/>
          <p:nvPr>
            <p:extLst>
              <p:ext uri="{D42A27DB-BD31-4B8C-83A1-F6EECF244321}">
                <p14:modId xmlns:p14="http://schemas.microsoft.com/office/powerpoint/2010/main" val="2053855471"/>
              </p:ext>
            </p:extLst>
          </p:nvPr>
        </p:nvGraphicFramePr>
        <p:xfrm>
          <a:off x="323640" y="1103760"/>
          <a:ext cx="6408360" cy="2834640"/>
        </p:xfrm>
        <a:graphic>
          <a:graphicData uri="http://schemas.openxmlformats.org/drawingml/2006/table">
            <a:tbl>
              <a:tblPr/>
              <a:tblGrid>
                <a:gridCol w="7117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146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</a:t>
                      </a: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</a:t>
                      </a: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</a:t>
                      </a: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3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1 : Planification RH [Y+3..Y+5]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nécessaire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):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0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s. Russo</a:t>
            </a:r>
          </a:p>
          <a:p>
            <a:pPr lvl="0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E. Pierre </a:t>
            </a:r>
          </a:p>
          <a:p>
            <a:pPr lvl="0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J. </a:t>
            </a:r>
            <a:r>
              <a:rPr lang="en-US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Coridian</a:t>
            </a:r>
            <a:endParaRPr lang="en-US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réunion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précédente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200" b="0" strike="noStrike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179640" y="692640"/>
            <a:ext cx="8784360" cy="576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 informatique  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R&amp;D pour le software de slow control </a:t>
            </a:r>
          </a:p>
        </p:txBody>
      </p:sp>
      <p:sp>
        <p:nvSpPr>
          <p:cNvPr id="107" name="CustomShape 2"/>
          <p:cNvSpPr/>
          <p:nvPr/>
        </p:nvSpPr>
        <p:spPr>
          <a:xfrm>
            <a:off x="179640" y="4652999"/>
            <a:ext cx="8784360" cy="1909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Détails techniques</a:t>
            </a:r>
            <a:r>
              <a:rPr lang="fr-F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planification, modification vs réunion précédente, finances et engagements contractuels, </a:t>
            </a:r>
            <a:r>
              <a:rPr lang="fr-F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aob</a:t>
            </a:r>
            <a:r>
              <a:rPr lang="fr-F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:</a:t>
            </a:r>
          </a:p>
          <a:p>
            <a:pPr>
              <a:lnSpc>
                <a:spcPct val="100000"/>
              </a:lnSpc>
            </a:pPr>
            <a:r>
              <a:rPr lang="fr-FR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collaboration a identifié le lien associé ou système de distribution d’horloge pour l’échange d’informations critiques. Les </a:t>
            </a:r>
            <a:r>
              <a:rPr lang="fr-FR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détails </a:t>
            </a:r>
            <a:r>
              <a:rPr lang="fr-FR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sont en cours de définition</a:t>
            </a:r>
            <a:r>
              <a:rPr lang="fr-FR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fr-FR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document produit permettra la validation par un comité d’experts de la solution proposée.</a:t>
            </a:r>
            <a:endParaRPr lang="fr-FR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6444360" y="1892880"/>
            <a:ext cx="2519640" cy="5464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Critères de réussite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CustomShape 4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2 : description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10" name="Table 5"/>
          <p:cNvGraphicFramePr/>
          <p:nvPr>
            <p:extLst>
              <p:ext uri="{D42A27DB-BD31-4B8C-83A1-F6EECF244321}">
                <p14:modId xmlns:p14="http://schemas.microsoft.com/office/powerpoint/2010/main" val="3188763819"/>
              </p:ext>
            </p:extLst>
          </p:nvPr>
        </p:nvGraphicFramePr>
        <p:xfrm>
          <a:off x="179640" y="1628640"/>
          <a:ext cx="6095520" cy="2094839"/>
        </p:xfrm>
        <a:graphic>
          <a:graphicData uri="http://schemas.openxmlformats.org/drawingml/2006/table">
            <a:tbl>
              <a:tblPr/>
              <a:tblGrid>
                <a:gridCol w="3816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6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431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Etape/ Jalon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Statut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Définition du cahier de charge avec la collaboration 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12/2020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EN COURS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Conception du software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06/2021</a:t>
                      </a:r>
                      <a:endParaRPr lang="fr-FR" sz="18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 COMMENCER</a:t>
                      </a:r>
                      <a:endParaRPr kumimoji="0" lang="fr-FR" sz="1800" b="0" i="0" u="none" strike="noStrike" kern="0" cap="none" spc="-1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892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Test sur le cartes de FE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strike="noStrike" spc="-1" noProof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12/2021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 COMMENCER</a:t>
                      </a:r>
                      <a:endParaRPr kumimoji="0" lang="fr-FR" sz="1800" b="0" i="0" u="none" strike="noStrike" kern="0" cap="none" spc="-1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Production</a:t>
                      </a:r>
                      <a:r>
                        <a:rPr lang="fr-FR" sz="1400" b="0" strike="noStrike" spc="-1" baseline="0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d’un document</a:t>
                      </a:r>
                      <a:endParaRPr lang="fr-FR" sz="1400" b="0" strike="noStrike" spc="-1" noProof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strike="noStrike" spc="-1" noProof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12/2021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 COMMENCER</a:t>
                      </a:r>
                      <a:endParaRPr kumimoji="0" lang="fr-FR" sz="1800" b="0" i="0" u="none" strike="noStrike" kern="0" cap="none" spc="-1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Table 1"/>
          <p:cNvGraphicFramePr/>
          <p:nvPr>
            <p:extLst>
              <p:ext uri="{D42A27DB-BD31-4B8C-83A1-F6EECF244321}">
                <p14:modId xmlns:p14="http://schemas.microsoft.com/office/powerpoint/2010/main" val="1064815580"/>
              </p:ext>
            </p:extLst>
          </p:nvPr>
        </p:nvGraphicFramePr>
        <p:xfrm>
          <a:off x="323640" y="1143000"/>
          <a:ext cx="5152320" cy="2834640"/>
        </p:xfrm>
        <a:graphic>
          <a:graphicData uri="http://schemas.openxmlformats.org/drawingml/2006/table">
            <a:tbl>
              <a:tblPr/>
              <a:tblGrid>
                <a:gridCol w="7358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58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358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358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3584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3584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3728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Rappel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Précèdent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21</a:t>
                      </a: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22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</a:t>
                      </a: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FTE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M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57294243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8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: </a:t>
            </a:r>
            <a:r>
              <a:rPr lang="ru-RU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Planification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RH [Y..Y+2]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nécessaire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):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</a:t>
            </a:r>
            <a:r>
              <a:rPr lang="en-US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</a:t>
            </a: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Russo</a:t>
            </a: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réunion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précédente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200" b="0" strike="noStrike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5"/>
          <p:cNvSpPr/>
          <p:nvPr/>
        </p:nvSpPr>
        <p:spPr>
          <a:xfrm>
            <a:off x="196560" y="4293000"/>
            <a:ext cx="87843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Observations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travail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effectif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/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planifié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;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profil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CDD/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stage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;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aob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 :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523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" name="Table 1"/>
          <p:cNvGraphicFramePr/>
          <p:nvPr>
            <p:extLst>
              <p:ext uri="{D42A27DB-BD31-4B8C-83A1-F6EECF244321}">
                <p14:modId xmlns:p14="http://schemas.microsoft.com/office/powerpoint/2010/main" val="579398108"/>
              </p:ext>
            </p:extLst>
          </p:nvPr>
        </p:nvGraphicFramePr>
        <p:xfrm>
          <a:off x="323640" y="1103760"/>
          <a:ext cx="6408360" cy="2834640"/>
        </p:xfrm>
        <a:graphic>
          <a:graphicData uri="http://schemas.openxmlformats.org/drawingml/2006/table">
            <a:tbl>
              <a:tblPr/>
              <a:tblGrid>
                <a:gridCol w="7117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1172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146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</a:t>
                      </a: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</a:t>
                      </a: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</a:t>
                      </a: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3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: </a:t>
            </a:r>
            <a:r>
              <a:rPr lang="ru-RU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Planification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RH [Y+3..Y+5]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nécessaire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réunion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précédente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200" b="0" strike="noStrike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3852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7952</TotalTime>
  <Words>1276</Words>
  <Application>Microsoft Macintosh PowerPoint</Application>
  <PresentationFormat>Présentation à l'écran (4:3)</PresentationFormat>
  <Paragraphs>347</Paragraphs>
  <Slides>13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13</vt:i4>
      </vt:variant>
    </vt:vector>
  </HeadingPairs>
  <TitlesOfParts>
    <vt:vector size="15" baseType="lpstr"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Remi CORNAT</dc:creator>
  <dc:description/>
  <cp:lastModifiedBy>Mathieu Guigue</cp:lastModifiedBy>
  <cp:revision>114</cp:revision>
  <dcterms:created xsi:type="dcterms:W3CDTF">2017-09-29T07:32:29Z</dcterms:created>
  <dcterms:modified xsi:type="dcterms:W3CDTF">2020-03-03T13:52:35Z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Affichage à l'écran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