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70" r:id="rId11"/>
    <p:sldId id="271" r:id="rId12"/>
    <p:sldId id="272" r:id="rId13"/>
    <p:sldId id="273" r:id="rId14"/>
    <p:sldId id="268" r:id="rId15"/>
  </p:sldIdLst>
  <p:sldSz cx="9144000" cy="6858000" type="screen4x3"/>
  <p:notesSz cx="7772400" cy="10058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9641" autoAdjust="0"/>
  </p:normalViewPr>
  <p:slideViewPr>
    <p:cSldViewPr snapToGrid="0" snapToObjects="1">
      <p:cViewPr varScale="1">
        <p:scale>
          <a:sx n="98" d="100"/>
          <a:sy n="98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685EB-F6EB-FA49-A7DE-32EF7867E479}" type="datetime1">
              <a:rPr lang="fr-FR" smtClean="0"/>
              <a:t>03/03/20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69CC6-A1AD-9A49-AFDC-7EA58FA4C6B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2937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482E3-AEDF-9544-A4A1-6E4622BCC8F4}" type="datetime1">
              <a:rPr lang="fr-FR" smtClean="0"/>
              <a:t>03/03/20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D51D8-34DB-E947-A214-57781A881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24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51D8-34DB-E947-A214-57781A881D8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25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39" name="Image 3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  <p:pic>
        <p:nvPicPr>
          <p:cNvPr id="79" name="Image 78"/>
          <p:cNvPicPr/>
          <p:nvPr/>
        </p:nvPicPr>
        <p:blipFill>
          <a:blip r:embed="rId2"/>
          <a:stretch/>
        </p:blipFill>
        <p:spPr>
          <a:xfrm>
            <a:off x="2077920" y="1604520"/>
            <a:ext cx="49874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67640" y="44640"/>
            <a:ext cx="8228880" cy="293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4"/>
          <p:cNvSpPr/>
          <p:nvPr/>
        </p:nvSpPr>
        <p:spPr>
          <a:xfrm>
            <a:off x="10440" y="664380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6" name="CustomShape 1"/>
          <p:cNvSpPr/>
          <p:nvPr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– 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C6F2C52E-1C38-4172-B761-3A4633F7EC1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HK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67640" y="44640"/>
            <a:ext cx="8228880" cy="633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2"/>
          <p:cNvSpPr/>
          <p:nvPr/>
        </p:nvSpPr>
        <p:spPr>
          <a:xfrm>
            <a:off x="8536320" y="6581160"/>
            <a:ext cx="82548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fld id="{86B10A42-80A6-4CA7-8DC2-A5C2F650DBD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‹#›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0" y="6603840"/>
            <a:ext cx="9143280" cy="2088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9" name="CustomShape 1"/>
          <p:cNvSpPr/>
          <p:nvPr userDrawn="1"/>
        </p:nvSpPr>
        <p:spPr>
          <a:xfrm>
            <a:off x="6168600" y="6581160"/>
            <a:ext cx="269820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 Ressources – 20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– </a:t>
            </a: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Mars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CustomShape 3"/>
          <p:cNvSpPr/>
          <p:nvPr userDrawn="1"/>
        </p:nvSpPr>
        <p:spPr>
          <a:xfrm>
            <a:off x="3600" y="6580080"/>
            <a:ext cx="112392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HK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Notice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23640" y="692640"/>
            <a:ext cx="8640360" cy="325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Découper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workpackages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(WP)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ayant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1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livrable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livrable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constitue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l’engagement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laboratoire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auprès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manip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collaboration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sous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forme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facile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appréhender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cartes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livrées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ensemble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pièces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installées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logiciel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déployé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peut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l’objet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d’une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analyse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d’une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décision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indépendante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autres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WP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Décrire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chaque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WP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avec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quelques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étapes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significatives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mettant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avant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nature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compétences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échéances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contractuelles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réussite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permettent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déterminer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quand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WP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est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FINI = 0 FTE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attribué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sauf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support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long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terme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préciser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Planning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grossier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mais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à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 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long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terme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pérennité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visibilité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affectations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ressources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51640" y="4653000"/>
            <a:ext cx="8640360" cy="1187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Clair et concis vaut mieux que fouillis et détaillé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Garder un niveau de détail élevé pour la gestion interne du projet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projet simple peut ne comporter qu’un seul WP avec 1 ou 2 étapes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326160" y="6093360"/>
            <a:ext cx="6840720" cy="409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Exemple : demandes HGTD, slides 19 et suivants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https://indico.in2p3.fr/event/16747/contributions/57952/attachments/45681/56883/LPNHEmeca-HGTD-lacour-081217.pdf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PRODUCTION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Système de distribution d’horloges et déploiement du software de slow control</a:t>
            </a:r>
            <a:endParaRPr lang="fr-F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179640" y="4652999"/>
            <a:ext cx="8784360" cy="1909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</a:t>
            </a:r>
            <a:r>
              <a:rPr lang="fr-F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</a:t>
            </a: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Après évaluation de la solution proposée (livrables 1 et 2) fin 2022 et validation par la collaboration, production du système de distribution et intégration du software de slow control dans la DAQ.</a:t>
            </a: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Selon la solution trouvée par R&amp;D, modification des étapes</a:t>
            </a:r>
            <a:endParaRPr lang="fr-F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description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3329406574"/>
              </p:ext>
            </p:extLst>
          </p:nvPr>
        </p:nvGraphicFramePr>
        <p:xfrm>
          <a:off x="179640" y="1628640"/>
          <a:ext cx="6095520" cy="2117039"/>
        </p:xfrm>
        <a:graphic>
          <a:graphicData uri="http://schemas.openxmlformats.org/drawingml/2006/table">
            <a:tbl>
              <a:tblPr/>
              <a:tblGrid>
                <a:gridCol w="3816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3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Conception d’une maquette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12/2023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DEFINIR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Fabrication</a:t>
                      </a:r>
                      <a:r>
                        <a:rPr lang="fr-FR" sz="1400" b="0" strike="noStrike" spc="-1" baseline="0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d’un prototype</a:t>
                      </a:r>
                      <a:endParaRPr lang="fr-FR" sz="1400" b="0" strike="noStrike" spc="-1" noProof="0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06/2024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DEFINIR</a:t>
                      </a:r>
                      <a:endParaRPr kumimoji="0" lang="fr-FR" sz="1400" b="0" i="0" u="none" strike="noStrike" kern="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Production des cartes</a:t>
                      </a:r>
                      <a:r>
                        <a:rPr lang="fr-FR" sz="1400" b="0" strike="noStrike" spc="-1" baseline="0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électroniques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06/2025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DEFINIR</a:t>
                      </a:r>
                      <a:endParaRPr kumimoji="0" lang="fr-FR" sz="1400" b="0" i="0" u="none" strike="noStrike" kern="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Installation </a:t>
                      </a:r>
                      <a:r>
                        <a:rPr lang="fr-FR" sz="1400" b="0" strike="noStrike" spc="-1" baseline="0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du slow control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12/2025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DEFINIR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Intégration dans le détecteur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12/2026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DEFINIR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55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1792882006"/>
              </p:ext>
            </p:extLst>
          </p:nvPr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FTE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729424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[Y..Y+2]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effectif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CDD/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stage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3979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729030293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</a:t>
                      </a:r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/>
                          <a:cs typeface="Calibri"/>
                        </a:rPr>
                        <a:t>1</a:t>
                      </a:r>
                      <a:endParaRPr lang="fr-FR" dirty="0"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</a:t>
                      </a:r>
                      <a:endParaRPr lang="ru-RU" sz="14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lang="ru-RU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[Y+3..Y+5]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0"/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Russo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effectif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CDD/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stage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0703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Demandes spéciales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>
            <p:extLst>
              <p:ext uri="{D42A27DB-BD31-4B8C-83A1-F6EECF244321}">
                <p14:modId xmlns:p14="http://schemas.microsoft.com/office/powerpoint/2010/main" val="3336189590"/>
              </p:ext>
            </p:extLst>
          </p:nvPr>
        </p:nvGraphicFramePr>
        <p:xfrm>
          <a:off x="179640" y="764640"/>
          <a:ext cx="8781840" cy="1591079"/>
        </p:xfrm>
        <a:graphic>
          <a:graphicData uri="http://schemas.openxmlformats.org/drawingml/2006/table">
            <a:tbl>
              <a:tblPr/>
              <a:tblGrid>
                <a:gridCol w="6272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Nouveau Matériel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Origine Budget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Cout estimé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r>
                        <a:rPr lang="fr-FR" sz="1400" dirty="0" err="1">
                          <a:latin typeface="Calibri"/>
                          <a:cs typeface="Calibri"/>
                        </a:rPr>
                        <a:t>Agilent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E5052B signal </a:t>
                      </a:r>
                      <a:r>
                        <a:rPr lang="fr-FR" sz="1400" dirty="0" smtClean="0">
                          <a:latin typeface="Calibri"/>
                          <a:cs typeface="Calibri"/>
                        </a:rPr>
                        <a:t>source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analyzer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/>
                          <a:cs typeface="Calibri"/>
                        </a:rPr>
                        <a:t>60keuro (?)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/>
                          <a:cs typeface="Calibri"/>
                        </a:rPr>
                        <a:t>High-</a:t>
                      </a:r>
                      <a:r>
                        <a:rPr lang="fr-FR" sz="1400" dirty="0" err="1" smtClean="0">
                          <a:latin typeface="Calibri"/>
                          <a:cs typeface="Calibri"/>
                        </a:rPr>
                        <a:t>resolution</a:t>
                      </a:r>
                      <a:r>
                        <a:rPr lang="fr-FR" sz="14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Clock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400" dirty="0" err="1">
                          <a:latin typeface="Calibri"/>
                          <a:cs typeface="Calibri"/>
                        </a:rPr>
                        <a:t>generator</a:t>
                      </a:r>
                      <a:r>
                        <a:rPr lang="fr-FR" sz="1400" dirty="0">
                          <a:latin typeface="Calibri"/>
                          <a:cs typeface="Calibri"/>
                        </a:rPr>
                        <a:t> (?)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6" name="Table 3"/>
          <p:cNvGraphicFramePr/>
          <p:nvPr>
            <p:extLst>
              <p:ext uri="{D42A27DB-BD31-4B8C-83A1-F6EECF244321}">
                <p14:modId xmlns:p14="http://schemas.microsoft.com/office/powerpoint/2010/main" val="3773333293"/>
              </p:ext>
            </p:extLst>
          </p:nvPr>
        </p:nvGraphicFramePr>
        <p:xfrm>
          <a:off x="179640" y="2565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Matériel existant / Locaux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Conflits potentiels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r>
                        <a:rPr lang="fr-FR" sz="1400" noProof="0" dirty="0">
                          <a:latin typeface="Calibri"/>
                          <a:cs typeface="Calibri"/>
                        </a:rPr>
                        <a:t>Espace dans </a:t>
                      </a:r>
                      <a:r>
                        <a:rPr lang="fr-FR" sz="1400" noProof="0" dirty="0" smtClean="0">
                          <a:latin typeface="Calibri"/>
                          <a:cs typeface="Calibri"/>
                        </a:rPr>
                        <a:t>une </a:t>
                      </a:r>
                      <a:r>
                        <a:rPr lang="fr-FR" sz="1400" noProof="0" dirty="0">
                          <a:latin typeface="Calibri"/>
                          <a:cs typeface="Calibri"/>
                        </a:rPr>
                        <a:t>salle de manip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latin typeface="Calibri"/>
                          <a:cs typeface="Calibri"/>
                        </a:rPr>
                        <a:t>06/2020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7" name="Table 4"/>
          <p:cNvGraphicFramePr/>
          <p:nvPr/>
        </p:nvGraphicFramePr>
        <p:xfrm>
          <a:off x="179640" y="3861000"/>
          <a:ext cx="8781840" cy="1162319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Postes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Nature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8" name="Table 5"/>
          <p:cNvGraphicFramePr/>
          <p:nvPr>
            <p:extLst>
              <p:ext uri="{D42A27DB-BD31-4B8C-83A1-F6EECF244321}">
                <p14:modId xmlns:p14="http://schemas.microsoft.com/office/powerpoint/2010/main" val="4231884044"/>
              </p:ext>
            </p:extLst>
          </p:nvPr>
        </p:nvGraphicFramePr>
        <p:xfrm>
          <a:off x="179640" y="5229361"/>
          <a:ext cx="8781840" cy="1327570"/>
        </p:xfrm>
        <a:graphic>
          <a:graphicData uri="http://schemas.openxmlformats.org/drawingml/2006/table">
            <a:tbl>
              <a:tblPr/>
              <a:tblGrid>
                <a:gridCol w="5400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74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2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C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Divers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Coûts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Demande d’aides mécanique et informatique ponctuelles possible pour l’installation </a:t>
                      </a:r>
                      <a:r>
                        <a:rPr lang="fr-FR" sz="14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Memphyno</a:t>
                      </a: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(APC)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26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10440" y="1018440"/>
            <a:ext cx="9143280" cy="64728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7731360" y="1020240"/>
            <a:ext cx="14335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HK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285880" y="1869120"/>
            <a:ext cx="36432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Scientifique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Popov</a:t>
            </a:r>
            <a:r>
              <a:rPr lang="fr-F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/C. </a:t>
            </a:r>
            <a:r>
              <a:rPr lang="fr-FR" sz="1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Giganti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 </a:t>
            </a:r>
            <a:r>
              <a:rPr lang="en-US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S. Russo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275400" y="3121200"/>
            <a:ext cx="3082320" cy="30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Résumé</a:t>
            </a:r>
            <a:r>
              <a:rPr lang="ru-RU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liste</a:t>
            </a:r>
            <a:r>
              <a:rPr lang="ru-RU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</a:t>
            </a:r>
            <a:r>
              <a:rPr lang="ru-RU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WP/</a:t>
            </a:r>
            <a:r>
              <a:rPr lang="ru-RU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livrables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88" name="Table 5"/>
          <p:cNvGraphicFramePr/>
          <p:nvPr>
            <p:extLst>
              <p:ext uri="{D42A27DB-BD31-4B8C-83A1-F6EECF244321}">
                <p14:modId xmlns:p14="http://schemas.microsoft.com/office/powerpoint/2010/main" val="3817155556"/>
              </p:ext>
            </p:extLst>
          </p:nvPr>
        </p:nvGraphicFramePr>
        <p:xfrm>
          <a:off x="322200" y="3424320"/>
          <a:ext cx="8478266" cy="1483200"/>
        </p:xfrm>
        <a:graphic>
          <a:graphicData uri="http://schemas.openxmlformats.org/drawingml/2006/table">
            <a:tbl>
              <a:tblPr/>
              <a:tblGrid>
                <a:gridCol w="6101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WP/Livrables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Echéance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R&amp;D </a:t>
                      </a: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pour 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 système de distribution d’horloge et synchronisation avec UTC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DEBUT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R&amp;D pour le software de slow control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12/2022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DEBUT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6863799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fr-FR" sz="1400" b="0" strike="noStrike" spc="-1" baseline="0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 du système de distribution d’horloge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12/2026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Calibri"/>
                        </a:rPr>
                        <a:t>A DEFINIR</a:t>
                      </a:r>
                      <a:endParaRPr lang="fr-FR" sz="1800" b="0" strike="noStrike" spc="-1" dirty="0" smtClean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89" name="CustomShape 6"/>
          <p:cNvSpPr/>
          <p:nvPr/>
        </p:nvSpPr>
        <p:spPr>
          <a:xfrm>
            <a:off x="322200" y="-3240"/>
            <a:ext cx="882180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Réunions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r>
              <a:rPr lang="ru-RU" sz="3600" b="0" strike="noStrike" spc="-1" dirty="0" err="1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Ressource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             0</a:t>
            </a:r>
            <a:r>
              <a:rPr lang="en-US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3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/20</a:t>
            </a:r>
            <a:r>
              <a:rPr lang="en-US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20</a:t>
            </a:r>
            <a:r>
              <a:rPr lang="ru-RU" sz="3600" b="0" strike="noStrike" spc="-1" dirty="0">
                <a:solidFill>
                  <a:srgbClr val="A6A6A6"/>
                </a:solidFill>
                <a:uFill>
                  <a:solidFill>
                    <a:srgbClr val="FFFFFF"/>
                  </a:solidFill>
                </a:uFill>
                <a:latin typeface="Bauhaus 93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Projet : description libre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3640" y="1340640"/>
            <a:ext cx="8712360" cy="50913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Science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des oscillations de neutrinos et recherche de violation de CP dans le secteur </a:t>
            </a:r>
            <a:r>
              <a:rPr lang="fr-FR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lang="fr-FR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eptonique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dans 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l’expérience </a:t>
            </a: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HK au 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Japon</a:t>
            </a: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Contextes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Calendrier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R&amp;D 2020-2022. Construction 2023-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2027</a:t>
            </a: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Technique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de la </a:t>
            </a: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conception du système de distribution d’horloge et la synchronisation avec la base de temps UTC </a:t>
            </a: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et développement 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 </a:t>
            </a: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software de slow control </a:t>
            </a:r>
            <a:r>
              <a:rPr lang="fr-F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associé</a:t>
            </a:r>
          </a:p>
          <a:p>
            <a:pPr>
              <a:lnSpc>
                <a:spcPct val="100000"/>
              </a:lnSpc>
            </a:pPr>
            <a:r>
              <a:rPr lang="fr-FR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 solution proposée acceptée par la collaboration HK, production d’un système de synchronisation et de distribution de l’horloge et déploiement du slow control par ce système pour le détecteur lointain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179640" y="692640"/>
            <a:ext cx="880200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Electronique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R&amp;D 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pour 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système de distribution d’horloge et synchronisation avec UTC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71280" y="5181527"/>
            <a:ext cx="8784360" cy="133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modification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réunion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précédente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finances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engagements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contractuels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ru-RU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aob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Rôle de leadership accepté par la collaboration et fait en collaboration avec l’institut 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japonais (ICRR-</a:t>
            </a:r>
            <a:r>
              <a:rPr lang="fr-FR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University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 Tokyo) porteur 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du 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projet HK.</a:t>
            </a:r>
            <a:endParaRPr lang="fr-F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Collaboration établie avec le SYRTE pour la partie horloge atomique, GNSS et synchronisation UTC.   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44360" y="1412640"/>
            <a:ext cx="2537280" cy="2036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6" name="Table 5"/>
          <p:cNvGraphicFramePr/>
          <p:nvPr>
            <p:extLst>
              <p:ext uri="{D42A27DB-BD31-4B8C-83A1-F6EECF244321}">
                <p14:modId xmlns:p14="http://schemas.microsoft.com/office/powerpoint/2010/main" val="1762323955"/>
              </p:ext>
            </p:extLst>
          </p:nvPr>
        </p:nvGraphicFramePr>
        <p:xfrm>
          <a:off x="205200" y="1264440"/>
          <a:ext cx="6095520" cy="3931919"/>
        </p:xfrm>
        <a:graphic>
          <a:graphicData uri="http://schemas.openxmlformats.org/drawingml/2006/table">
            <a:tbl>
              <a:tblPr/>
              <a:tblGrid>
                <a:gridCol w="36324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73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5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/ </a:t>
                      </a:r>
                      <a:r>
                        <a:rPr lang="ru-RU" sz="1400" b="1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Jalon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Mesure du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jitter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et caractérisation de la solution custom avec EVB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Mesure du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jitter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 et caractérisation de la solution white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rabbit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5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Conception des modules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firmware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slaves pour les cartes de FE et support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firmware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06/2021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FAIRE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Étude préliminaire pour la la base de temps locale a partir d’une horloge atomique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06/2021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FAIRE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Evaluation des récepteurs GNSS disponibles sur le marché 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06/2021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</a:t>
                      </a: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FAIRE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 de carte mezzanine avec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pll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white </a:t>
                      </a:r>
                      <a:r>
                        <a:rPr lang="fr-FR" sz="1400" b="0" strike="noStrike" spc="-1" noProof="0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rabbit</a:t>
                      </a: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pour les cartes FE 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</a:t>
                      </a: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2021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FAIRE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Intégration sur les cartes de front-end et documentation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12/2022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A FAIRE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0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1100304765"/>
              </p:ext>
            </p:extLst>
          </p:nvPr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FTE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729424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[Y..Y+2]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Russo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 Pierre </a:t>
            </a: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J.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Coridian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effectif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CDD/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stage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Une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demande 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de </a:t>
            </a:r>
            <a:r>
              <a:rPr lang="fr-FR" sz="1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fincancement</a:t>
            </a:r>
            <a:r>
              <a:rPr lang="fr-F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de thèse a été faite et pourrait complémenter les besoins en physiciens.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2053855471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1 : Planification RH [Y+3..Y+5]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0"/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s. Russo</a:t>
            </a:r>
          </a:p>
          <a:p>
            <a:pPr lvl="0"/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E. Pierre </a:t>
            </a:r>
          </a:p>
          <a:p>
            <a:pPr lvl="0"/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J.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Coridian</a:t>
            </a: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179640" y="692640"/>
            <a:ext cx="8784360" cy="576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ETUDE informatique 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R&amp;D pour le software de slow control </a:t>
            </a:r>
          </a:p>
        </p:txBody>
      </p:sp>
      <p:sp>
        <p:nvSpPr>
          <p:cNvPr id="107" name="CustomShape 2"/>
          <p:cNvSpPr/>
          <p:nvPr/>
        </p:nvSpPr>
        <p:spPr>
          <a:xfrm>
            <a:off x="179640" y="4652999"/>
            <a:ext cx="8784360" cy="1909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Détails techniques</a:t>
            </a: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planification, modification vs réunion précédente, finances et engagements contractuels, </a:t>
            </a:r>
            <a:r>
              <a:rPr lang="fr-F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fr-F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:</a:t>
            </a:r>
          </a:p>
          <a:p>
            <a:pPr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collaboration a identifié le lien associé ou système de distribution d’horloge pour l’échange d’informations critiques. Les 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détails </a:t>
            </a:r>
            <a:r>
              <a:rPr lang="fr-FR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sont en cours de définition</a:t>
            </a: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fr-FR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document produit permettra la validation par un comité d’experts de la solution proposée.</a:t>
            </a:r>
            <a:endParaRPr lang="fr-FR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6444360" y="1892880"/>
            <a:ext cx="2519640" cy="5464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 de réussite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 2 : description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0" name="Table 5"/>
          <p:cNvGraphicFramePr/>
          <p:nvPr>
            <p:extLst>
              <p:ext uri="{D42A27DB-BD31-4B8C-83A1-F6EECF244321}">
                <p14:modId xmlns:p14="http://schemas.microsoft.com/office/powerpoint/2010/main" val="3188763819"/>
              </p:ext>
            </p:extLst>
          </p:nvPr>
        </p:nvGraphicFramePr>
        <p:xfrm>
          <a:off x="179640" y="1628640"/>
          <a:ext cx="6095520" cy="2094839"/>
        </p:xfrm>
        <a:graphic>
          <a:graphicData uri="http://schemas.openxmlformats.org/drawingml/2006/table">
            <a:tbl>
              <a:tblPr/>
              <a:tblGrid>
                <a:gridCol w="3816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3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Etape/ Jalon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Date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Statut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Définition du cahier de charge avec la collaboration 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12/2020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EN COURS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Conception du software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06/2021</a:t>
                      </a:r>
                      <a:endParaRPr lang="fr-FR" sz="18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COMMENCER</a:t>
                      </a:r>
                      <a:endParaRPr kumimoji="0" lang="fr-FR" sz="1800" b="0" i="0" u="none" strike="noStrike" kern="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92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Test sur le cartes de FE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COMMENCER</a:t>
                      </a:r>
                      <a:endParaRPr kumimoji="0" lang="fr-FR" sz="1800" b="0" i="0" u="none" strike="noStrike" kern="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Production</a:t>
                      </a:r>
                      <a:r>
                        <a:rPr lang="fr-FR" sz="1400" b="0" strike="noStrike" spc="-1" baseline="0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d’un document</a:t>
                      </a:r>
                      <a:endParaRPr lang="fr-FR" sz="1400" b="0" strike="noStrike" spc="-1" noProof="0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cs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strike="noStrike" spc="-1" noProof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12/2021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-1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 COMMENCER</a:t>
                      </a:r>
                      <a:endParaRPr kumimoji="0" lang="fr-FR" sz="1800" b="0" i="0" u="none" strike="noStrike" kern="0" cap="none" spc="-1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D0C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Table 1"/>
          <p:cNvGraphicFramePr/>
          <p:nvPr>
            <p:extLst>
              <p:ext uri="{D42A27DB-BD31-4B8C-83A1-F6EECF244321}">
                <p14:modId xmlns:p14="http://schemas.microsoft.com/office/powerpoint/2010/main" val="1064815580"/>
              </p:ext>
            </p:extLst>
          </p:nvPr>
        </p:nvGraphicFramePr>
        <p:xfrm>
          <a:off x="323640" y="1143000"/>
          <a:ext cx="5152320" cy="2834640"/>
        </p:xfrm>
        <a:graphic>
          <a:graphicData uri="http://schemas.openxmlformats.org/drawingml/2006/table">
            <a:tbl>
              <a:tblPr/>
              <a:tblGrid>
                <a:gridCol w="7358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58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72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Rappel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Précèdent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FTE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729424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</a:t>
                      </a:r>
                      <a:r>
                        <a:rPr lang="ru-RU" sz="1400" b="0" strike="noStrike" spc="-1" dirty="0" err="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</a:t>
                      </a: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0.25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8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[Y..Y+2]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Russo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5"/>
          <p:cNvSpPr/>
          <p:nvPr/>
        </p:nvSpPr>
        <p:spPr>
          <a:xfrm>
            <a:off x="196560" y="4293000"/>
            <a:ext cx="87843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Observations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effectif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planifié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profil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CDD/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stage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;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aob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 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523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Table 1"/>
          <p:cNvGraphicFramePr/>
          <p:nvPr>
            <p:extLst>
              <p:ext uri="{D42A27DB-BD31-4B8C-83A1-F6EECF244321}">
                <p14:modId xmlns:p14="http://schemas.microsoft.com/office/powerpoint/2010/main" val="579398108"/>
              </p:ext>
            </p:extLst>
          </p:nvPr>
        </p:nvGraphicFramePr>
        <p:xfrm>
          <a:off x="323640" y="1103760"/>
          <a:ext cx="6408360" cy="2834640"/>
        </p:xfrm>
        <a:graphic>
          <a:graphicData uri="http://schemas.openxmlformats.org/drawingml/2006/table">
            <a:tbl>
              <a:tblPr/>
              <a:tblGrid>
                <a:gridCol w="711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17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4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4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.5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Etape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M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FTE I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1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CDD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ϕ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3" name="CustomShape 2"/>
          <p:cNvSpPr/>
          <p:nvPr/>
        </p:nvSpPr>
        <p:spPr>
          <a:xfrm>
            <a:off x="467640" y="44640"/>
            <a:ext cx="8228880" cy="63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Livrable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: </a:t>
            </a:r>
            <a:r>
              <a:rPr lang="ru-RU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Planification</a:t>
            </a:r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RH [Y+3..Y+5]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7055640" y="1052640"/>
            <a:ext cx="1960560" cy="2036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Noms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nécessaire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4"/>
          <p:cNvSpPr/>
          <p:nvPr/>
        </p:nvSpPr>
        <p:spPr>
          <a:xfrm>
            <a:off x="225720" y="631800"/>
            <a:ext cx="2892960" cy="27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Nouveau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réunion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précédente</a:t>
            </a:r>
            <a:r>
              <a:rPr lang="ru-RU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200" b="0" strike="noStrike" spc="-1" dirty="0" err="1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modification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3852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7952</TotalTime>
  <Words>1276</Words>
  <Application>Microsoft Macintosh PowerPoint</Application>
  <PresentationFormat>Présentation à l'écran (4:3)</PresentationFormat>
  <Paragraphs>347</Paragraphs>
  <Slides>13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Remi CORNAT</dc:creator>
  <dc:description/>
  <cp:lastModifiedBy>Mathieu Guigue</cp:lastModifiedBy>
  <cp:revision>114</cp:revision>
  <dcterms:created xsi:type="dcterms:W3CDTF">2017-09-29T07:32:29Z</dcterms:created>
  <dcterms:modified xsi:type="dcterms:W3CDTF">2020-03-03T13:52:35Z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