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7772400" cy="10058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4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685EB-F6EB-FA49-A7DE-32EF7867E479}" type="datetime1">
              <a:rPr lang="fr-FR" smtClean="0"/>
              <a:t>04/03/2020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69CC6-A1AD-9A49-AFDC-7EA58FA4C6B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293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482E3-AEDF-9544-A4A1-6E4622BCC8F4}" type="datetime1">
              <a:rPr lang="fr-FR" smtClean="0"/>
              <a:t>04/03/2020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D51D8-34DB-E947-A214-57781A881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242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51D8-34DB-E947-A214-57781A881D8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19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D51D8-34DB-E947-A214-57781A881D8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25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9" name="Image 3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8" name="Image 77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79" name="Image 78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44640"/>
            <a:ext cx="8228880" cy="2936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2020 – 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Mars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C6F2C52E-1C38-4172-B761-3A4633F7EC16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 du </a:t>
            </a:r>
            <a:r>
              <a:rPr lang="en-US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projet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T2K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0" y="660384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67640" y="44640"/>
            <a:ext cx="8228880" cy="633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6168600" y="6581160"/>
            <a:ext cx="26982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 Ressources – 2020 – 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Mars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8536320" y="6581160"/>
            <a:ext cx="82548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fld id="{86B10A42-80A6-4CA7-8DC2-A5C2F650DBDD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‹#›</a:t>
            </a:fld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3600" y="6580080"/>
            <a:ext cx="112392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 du </a:t>
            </a:r>
            <a:r>
              <a:rPr lang="en-US" sz="1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projet</a:t>
            </a:r>
            <a:r>
              <a:rPr lang="en-US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T2K</a:t>
            </a:r>
            <a:r>
              <a:rPr lang="ru-RU" sz="1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-2880" y="6643800"/>
            <a:ext cx="9143280" cy="2088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4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Notice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23640" y="692640"/>
            <a:ext cx="8640360" cy="325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Découper le projet en workpackages (WP) ayant 1 livrable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livrable constitue l’engagement du laboratoire auprès du projet/manip/collaboration sous une forme facile à appréhender (un lot de cartes livrées, un ensemble de pièces installées, un logiciel déployé) et peut faire l’objet d’une analyse et d’une décision indépendante des autres WP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Décrire chaque WP avec quelques étapes significatives mettant en avant la nature du travail, les compétences nécessaires et les échéances contractuelles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Le(s) critère(s) de réussite permettent de déterminer quand un WP est FINI = 0 FTE attribué, sauf support long terme à préciser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Planning grossier mais à « long » terme pour pérennité/visibilité des affectations de ressources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251640" y="4653000"/>
            <a:ext cx="8640360" cy="1187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Clair et concis vaut mieux que fouillis et détaillé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Garder un niveau de détail élevé pour la gestion interne du projet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projet simple peut ne comporter qu’un seul WP avec 1 ou 2 étapes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326160" y="6093360"/>
            <a:ext cx="6840720" cy="40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Exemple : demandes HGTD, slides 19 et suivants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https://indico.in2p3.fr/event/16747/contributions/57952/attachments/45681/56883/LPNHEmeca-HGTD-lacour-081217.pdf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informatique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intégration de la lecture des nouvelles TPC dans la DAQ de ND280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179640" y="4653000"/>
            <a:ext cx="8784360" cy="15123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aob :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Code sharing agreement </a:t>
            </a: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avec Denis 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Calvet</a:t>
            </a:r>
            <a:endParaRPr lang="ru-RU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3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24" name="Table 5"/>
          <p:cNvGraphicFramePr/>
          <p:nvPr>
            <p:extLst>
              <p:ext uri="{D42A27DB-BD31-4B8C-83A1-F6EECF244321}">
                <p14:modId xmlns:p14="http://schemas.microsoft.com/office/powerpoint/2010/main" val="736838300"/>
              </p:ext>
            </p:extLst>
          </p:nvPr>
        </p:nvGraphicFramePr>
        <p:xfrm>
          <a:off x="179640" y="1628640"/>
          <a:ext cx="6095520" cy="2613000"/>
        </p:xfrm>
        <a:graphic>
          <a:graphicData uri="http://schemas.openxmlformats.org/drawingml/2006/table">
            <a:tbl>
              <a:tblPr/>
              <a:tblGrid>
                <a:gridCol w="3816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Linux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embarqué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sur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carte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d’évaluation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ENCLUSTRA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05/2019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FAIT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Test de performance de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transfert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de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données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FAIT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Développement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d’une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DAQ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basée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sur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Linux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embarqué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 COURS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Test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d’un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proto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nouvelles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TPC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Cern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avec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proto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cartes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FEC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dans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DAQ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10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dans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DAQ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T2K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/202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Table 1"/>
          <p:cNvGraphicFramePr/>
          <p:nvPr>
            <p:extLst>
              <p:ext uri="{D42A27DB-BD31-4B8C-83A1-F6EECF244321}">
                <p14:modId xmlns:p14="http://schemas.microsoft.com/office/powerpoint/2010/main" val="508975299"/>
              </p:ext>
            </p:extLst>
          </p:nvPr>
        </p:nvGraphicFramePr>
        <p:xfrm>
          <a:off x="323640" y="1143000"/>
          <a:ext cx="5152320" cy="2834640"/>
        </p:xfrm>
        <a:graphic>
          <a:graphicData uri="http://schemas.openxmlformats.org/drawingml/2006/table">
            <a:tbl>
              <a:tblPr/>
              <a:tblGrid>
                <a:gridCol w="73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9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6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Planification RH [Y..Y+2]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D.Terront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Table 1"/>
          <p:cNvGraphicFramePr/>
          <p:nvPr>
            <p:extLst>
              <p:ext uri="{D42A27DB-BD31-4B8C-83A1-F6EECF244321}">
                <p14:modId xmlns:p14="http://schemas.microsoft.com/office/powerpoint/2010/main" val="828859879"/>
              </p:ext>
            </p:extLst>
          </p:nvPr>
        </p:nvGraphicFramePr>
        <p:xfrm>
          <a:off x="323640" y="1103760"/>
          <a:ext cx="6408360" cy="3108960"/>
        </p:xfrm>
        <a:graphic>
          <a:graphicData uri="http://schemas.openxmlformats.org/drawingml/2006/table">
            <a:tbl>
              <a:tblPr/>
              <a:tblGrid>
                <a:gridCol w="71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1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</a:t>
            </a: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ru-RU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Planification RH [Y+3..Y+5]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Demandes spéciales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35" name="Table 2"/>
          <p:cNvGraphicFramePr/>
          <p:nvPr/>
        </p:nvGraphicFramePr>
        <p:xfrm>
          <a:off x="179640" y="764640"/>
          <a:ext cx="8781840" cy="1591080"/>
        </p:xfrm>
        <a:graphic>
          <a:graphicData uri="http://schemas.openxmlformats.org/drawingml/2006/table">
            <a:tbl>
              <a:tblPr/>
              <a:tblGrid>
                <a:gridCol w="627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Nouveau Matériel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Origine Budget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Cout estimé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6" name="Table 3"/>
          <p:cNvGraphicFramePr/>
          <p:nvPr>
            <p:extLst>
              <p:ext uri="{D42A27DB-BD31-4B8C-83A1-F6EECF244321}">
                <p14:modId xmlns:p14="http://schemas.microsoft.com/office/powerpoint/2010/main" val="1088059138"/>
              </p:ext>
            </p:extLst>
          </p:nvPr>
        </p:nvGraphicFramePr>
        <p:xfrm>
          <a:off x="179640" y="2497975"/>
          <a:ext cx="8781840" cy="1162320"/>
        </p:xfrm>
        <a:graphic>
          <a:graphicData uri="http://schemas.openxmlformats.org/drawingml/2006/table">
            <a:tbl>
              <a:tblPr/>
              <a:tblGrid>
                <a:gridCol w="54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Matériel existant / Locaux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Conflits potentiels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7" name="Table 4"/>
          <p:cNvGraphicFramePr/>
          <p:nvPr>
            <p:extLst>
              <p:ext uri="{D42A27DB-BD31-4B8C-83A1-F6EECF244321}">
                <p14:modId xmlns:p14="http://schemas.microsoft.com/office/powerpoint/2010/main" val="3694952751"/>
              </p:ext>
            </p:extLst>
          </p:nvPr>
        </p:nvGraphicFramePr>
        <p:xfrm>
          <a:off x="179640" y="3765538"/>
          <a:ext cx="8781840" cy="1162320"/>
        </p:xfrm>
        <a:graphic>
          <a:graphicData uri="http://schemas.openxmlformats.org/drawingml/2006/table">
            <a:tbl>
              <a:tblPr/>
              <a:tblGrid>
                <a:gridCol w="54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Postes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Nature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8" name="Table 5"/>
          <p:cNvGraphicFramePr/>
          <p:nvPr>
            <p:extLst>
              <p:ext uri="{D42A27DB-BD31-4B8C-83A1-F6EECF244321}">
                <p14:modId xmlns:p14="http://schemas.microsoft.com/office/powerpoint/2010/main" val="2922932514"/>
              </p:ext>
            </p:extLst>
          </p:nvPr>
        </p:nvGraphicFramePr>
        <p:xfrm>
          <a:off x="179640" y="5037955"/>
          <a:ext cx="8781840" cy="1439901"/>
        </p:xfrm>
        <a:graphic>
          <a:graphicData uri="http://schemas.openxmlformats.org/drawingml/2006/table">
            <a:tbl>
              <a:tblPr/>
              <a:tblGrid>
                <a:gridCol w="54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3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C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Divers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Coûts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Bilan post réunion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91040" y="3835800"/>
            <a:ext cx="8200080" cy="146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Globalement un peu plus de ressources allouées que demandées sauf en informatique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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Prendre contact avec Diego pour l’informer des besoins futurs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Pas de planification au delà de fin 2021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1" name="Picture 4"/>
          <p:cNvPicPr/>
          <p:nvPr/>
        </p:nvPicPr>
        <p:blipFill>
          <a:blip r:embed="rId2"/>
          <a:stretch/>
        </p:blipFill>
        <p:spPr>
          <a:xfrm>
            <a:off x="11160" y="639360"/>
            <a:ext cx="4583880" cy="2755080"/>
          </a:xfrm>
          <a:prstGeom prst="rect">
            <a:avLst/>
          </a:prstGeom>
          <a:ln>
            <a:noFill/>
          </a:ln>
        </p:spPr>
      </p:pic>
      <p:pic>
        <p:nvPicPr>
          <p:cNvPr id="142" name="Picture 5"/>
          <p:cNvPicPr/>
          <p:nvPr/>
        </p:nvPicPr>
        <p:blipFill>
          <a:blip r:embed="rId3"/>
          <a:stretch/>
        </p:blipFill>
        <p:spPr>
          <a:xfrm>
            <a:off x="4572000" y="630000"/>
            <a:ext cx="4583880" cy="2755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1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Bilan post réunion : personnes &amp; profils d’affectation envisagés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4" name="Picture 2"/>
          <p:cNvPicPr/>
          <p:nvPr/>
        </p:nvPicPr>
        <p:blipFill>
          <a:blip r:embed="rId2"/>
          <a:stretch/>
        </p:blipFill>
        <p:spPr>
          <a:xfrm>
            <a:off x="1527120" y="1059120"/>
            <a:ext cx="10029240" cy="208800"/>
          </a:xfrm>
          <a:prstGeom prst="rect">
            <a:avLst/>
          </a:prstGeom>
          <a:ln>
            <a:noFill/>
          </a:ln>
        </p:spPr>
      </p:pic>
      <p:sp>
        <p:nvSpPr>
          <p:cNvPr id="145" name="CustomShape 2"/>
          <p:cNvSpPr/>
          <p:nvPr/>
        </p:nvSpPr>
        <p:spPr>
          <a:xfrm>
            <a:off x="543600" y="2430720"/>
            <a:ext cx="113760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[</a:t>
            </a:r>
            <a:r>
              <a:rPr lang="ru-RU" sz="1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M|E|I]initiales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46440" y="587520"/>
            <a:ext cx="1665000" cy="45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Vert : sur-affectation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Rouge : sous-affectation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4"/>
          <p:cNvSpPr/>
          <p:nvPr/>
        </p:nvSpPr>
        <p:spPr>
          <a:xfrm>
            <a:off x="552240" y="4755600"/>
            <a:ext cx="33912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…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8" name="Picture 2"/>
          <p:cNvPicPr/>
          <p:nvPr/>
        </p:nvPicPr>
        <p:blipFill>
          <a:blip r:embed="rId3"/>
          <a:stretch/>
        </p:blipFill>
        <p:spPr>
          <a:xfrm>
            <a:off x="786240" y="2781000"/>
            <a:ext cx="4217400" cy="1321560"/>
          </a:xfrm>
          <a:prstGeom prst="rect">
            <a:avLst/>
          </a:prstGeom>
          <a:ln>
            <a:noFill/>
          </a:ln>
        </p:spPr>
      </p:pic>
      <p:pic>
        <p:nvPicPr>
          <p:cNvPr id="149" name="Picture 3"/>
          <p:cNvPicPr/>
          <p:nvPr/>
        </p:nvPicPr>
        <p:blipFill>
          <a:blip r:embed="rId4"/>
          <a:stretch/>
        </p:blipFill>
        <p:spPr>
          <a:xfrm>
            <a:off x="-18000" y="1340640"/>
            <a:ext cx="6533280" cy="889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0440" y="1018440"/>
            <a:ext cx="9143280" cy="64728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7731360" y="1020240"/>
            <a:ext cx="143352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T2K-II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5285880" y="1869120"/>
            <a:ext cx="36432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 Scientifique : B. Popov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 Technique : JM Parraud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275400" y="3121200"/>
            <a:ext cx="308232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Résumé liste des WP/livrables (exemple)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88" name="Table 5"/>
          <p:cNvGraphicFramePr/>
          <p:nvPr>
            <p:extLst>
              <p:ext uri="{D42A27DB-BD31-4B8C-83A1-F6EECF244321}">
                <p14:modId xmlns:p14="http://schemas.microsoft.com/office/powerpoint/2010/main" val="1142831497"/>
              </p:ext>
            </p:extLst>
          </p:nvPr>
        </p:nvGraphicFramePr>
        <p:xfrm>
          <a:off x="323640" y="3364200"/>
          <a:ext cx="8712720" cy="1482480"/>
        </p:xfrm>
        <a:graphic>
          <a:graphicData uri="http://schemas.openxmlformats.org/drawingml/2006/table">
            <a:tbl>
              <a:tblPr/>
              <a:tblGrid>
                <a:gridCol w="6336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WP/Livrables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Echéance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Cartes d’électronique front end des nouvelles TPC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/202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,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fabrication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installation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système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suspension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TPC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et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sFGD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noFill/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dans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la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DAQ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du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détecteur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proche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noFill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/202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noFill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9" name="CustomShape 6"/>
          <p:cNvSpPr/>
          <p:nvPr/>
        </p:nvSpPr>
        <p:spPr>
          <a:xfrm>
            <a:off x="322200" y="-3240"/>
            <a:ext cx="88218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Réunions Ressource              0</a:t>
            </a:r>
            <a:r>
              <a:rPr lang="en-US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3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/20</a:t>
            </a:r>
            <a:r>
              <a:rPr lang="en-US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20</a:t>
            </a:r>
            <a:r>
              <a:rPr lang="ru-RU" sz="3600" b="0" strike="noStrike" spc="-1" dirty="0">
                <a:solidFill>
                  <a:srgbClr val="A6A6A6"/>
                </a:solidFill>
                <a:uFill>
                  <a:solidFill>
                    <a:srgbClr val="FFFFFF"/>
                  </a:solidFill>
                </a:uFill>
                <a:latin typeface="Bauhaus 93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Projet : description libre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23640" y="1340640"/>
            <a:ext cx="8712360" cy="365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Science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oscillations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neutrinos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recherche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violation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CP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dans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secteur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eptonique dans les expériences T2K et T2HK au Japon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Contextes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T2K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upgrade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construction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2 TPC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horizontales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l’amélioration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l’acceptance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détecteur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proche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qui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sera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aussi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détecteur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proche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T2HK)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Calendrier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2018-2021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Construction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nouvelles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TPC: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groupe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du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LPNHE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participe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production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l’électronique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front-end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système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suspension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TPC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/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sFGD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à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l’acquisition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(DAQ).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79640" y="692640"/>
            <a:ext cx="880200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Electronique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Résumé des opérations techniques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71280" y="5007913"/>
            <a:ext cx="8784360" cy="15778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</a:t>
            </a:r>
            <a:r>
              <a:rPr lang="ru-RU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techniques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planification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réunion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précédente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engagements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contractuels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aob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collaboration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avec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Saclay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Calvet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coordinateur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l’électronique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TPC)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Ressources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financières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r>
              <a:rPr lang="en-US" sz="16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obtenu</a:t>
            </a:r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20k (2019) + 50k (2020); reserve 50k (2020)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Chips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AFTER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fournis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par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Saclay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existant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nombre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suffisant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en 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échange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d’équipement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alim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BT 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deja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achete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2019 + 10k 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2020)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6444360" y="1412640"/>
            <a:ext cx="2537280" cy="2036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96" name="Table 5"/>
          <p:cNvGraphicFramePr/>
          <p:nvPr>
            <p:extLst>
              <p:ext uri="{D42A27DB-BD31-4B8C-83A1-F6EECF244321}">
                <p14:modId xmlns:p14="http://schemas.microsoft.com/office/powerpoint/2010/main" val="2047898867"/>
              </p:ext>
            </p:extLst>
          </p:nvPr>
        </p:nvGraphicFramePr>
        <p:xfrm>
          <a:off x="195209" y="1340640"/>
          <a:ext cx="6105511" cy="3420934"/>
        </p:xfrm>
        <a:graphic>
          <a:graphicData uri="http://schemas.openxmlformats.org/drawingml/2006/table">
            <a:tbl>
              <a:tblPr/>
              <a:tblGrid>
                <a:gridCol w="3273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 et production d’une maquette de carte front-end (FEC) des nouvelles TPC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Modification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2eme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maquette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/2019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5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Fabrication du prototype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FAIT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Tests du prototype avec chaîne complète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03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re-p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roduction de 8 cartes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Prototype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capotage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05/2020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DISCUTER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94227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Banc de test (fourni par la Pologne?)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0/2020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930088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Production de 72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cartes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+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capotage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12/2020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DISCUTER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825118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T2K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06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/202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Table 1"/>
          <p:cNvGraphicFramePr/>
          <p:nvPr>
            <p:extLst>
              <p:ext uri="{D42A27DB-BD31-4B8C-83A1-F6EECF244321}">
                <p14:modId xmlns:p14="http://schemas.microsoft.com/office/powerpoint/2010/main" val="3100166057"/>
              </p:ext>
            </p:extLst>
          </p:nvPr>
        </p:nvGraphicFramePr>
        <p:xfrm>
          <a:off x="323640" y="1143000"/>
          <a:ext cx="5152320" cy="2785680"/>
        </p:xfrm>
        <a:graphic>
          <a:graphicData uri="http://schemas.openxmlformats.org/drawingml/2006/table">
            <a:tbl>
              <a:tblPr/>
              <a:tblGrid>
                <a:gridCol w="73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4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&gt;0.5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&gt;0.5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0.25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8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J.M.Parraud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F.Toussenel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E.Pierre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+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Y.Orain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spc="-1" dirty="0" err="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P.Ghislain</a:t>
            </a:r>
            <a:r>
              <a:rPr lang="en-US" sz="1600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?</a:t>
            </a:r>
            <a:endParaRPr lang="ru-RU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Fabrication du proto </a:t>
            </a:r>
            <a:r>
              <a:rPr lang="en-US" sz="1600" spc="-1" dirty="0" err="1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capotage</a:t>
            </a:r>
            <a:r>
              <a:rPr lang="en-US" sz="1600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au </a:t>
            </a:r>
            <a:r>
              <a:rPr lang="en-US" sz="1600" spc="-1" dirty="0" err="1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labo</a:t>
            </a:r>
            <a:r>
              <a:rPr lang="en-US" sz="1600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?</a:t>
            </a:r>
            <a:endParaRPr lang="ru-RU" sz="1800" b="0" strike="noStrike" spc="-1" dirty="0">
              <a:solidFill>
                <a:schemeClr val="tx2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Table 1"/>
          <p:cNvGraphicFramePr/>
          <p:nvPr>
            <p:extLst>
              <p:ext uri="{D42A27DB-BD31-4B8C-83A1-F6EECF244321}">
                <p14:modId xmlns:p14="http://schemas.microsoft.com/office/powerpoint/2010/main" val="4191657740"/>
              </p:ext>
            </p:extLst>
          </p:nvPr>
        </p:nvGraphicFramePr>
        <p:xfrm>
          <a:off x="323640" y="1103760"/>
          <a:ext cx="6408360" cy="2743200"/>
        </p:xfrm>
        <a:graphic>
          <a:graphicData uri="http://schemas.openxmlformats.org/drawingml/2006/table">
            <a:tbl>
              <a:tblPr/>
              <a:tblGrid>
                <a:gridCol w="71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0.3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0.3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0.1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0.5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3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1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179640" y="692640"/>
            <a:ext cx="8784360" cy="576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ETUDE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mécanique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suspension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nouvelles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TPC</a:t>
            </a: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et </a:t>
            </a:r>
            <a:r>
              <a:rPr lang="en-US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sFGD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dans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l’aimant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ND280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179640" y="4653000"/>
            <a:ext cx="8784360" cy="5767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Détails techniques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planification, modification vs réunion précédente, finances et engagements contractuels, aob 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6444360" y="1892880"/>
            <a:ext cx="2519640" cy="546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 de réussite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description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10" name="Table 5"/>
          <p:cNvGraphicFramePr/>
          <p:nvPr>
            <p:extLst>
              <p:ext uri="{D42A27DB-BD31-4B8C-83A1-F6EECF244321}">
                <p14:modId xmlns:p14="http://schemas.microsoft.com/office/powerpoint/2010/main" val="3096721766"/>
              </p:ext>
            </p:extLst>
          </p:nvPr>
        </p:nvGraphicFramePr>
        <p:xfrm>
          <a:off x="179640" y="1628640"/>
          <a:ext cx="6095520" cy="2743200"/>
        </p:xfrm>
        <a:graphic>
          <a:graphicData uri="http://schemas.openxmlformats.org/drawingml/2006/table">
            <a:tbl>
              <a:tblPr/>
              <a:tblGrid>
                <a:gridCol w="3816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Etape/ Jalon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Date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Statut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Collecte des information, élaboration du projet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09/2018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FAIT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Conception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</a:t>
                      </a:r>
                      <a:r>
                        <a:rPr lang="en-US" sz="1400" b="0" strike="noStrike" spc="-1" baseline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calcul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aux FEA et </a:t>
                      </a:r>
                      <a:r>
                        <a:rPr lang="en-US" sz="1400" b="0" strike="noStrike" spc="-1" baseline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sysmiques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du mini-</a:t>
                      </a:r>
                      <a:r>
                        <a:rPr lang="en-US" sz="1400" b="0" strike="noStrike" spc="-1" baseline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berceau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de support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EN COURS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Design du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schéma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400" b="0" strike="noStrike" spc="-1" baseline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d’intégration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des nouveaux </a:t>
                      </a:r>
                      <a:r>
                        <a:rPr lang="en-US" sz="1400" b="0" strike="noStrike" spc="-1" baseline="0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détecteurs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12/2019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EN COURS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Co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nception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et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fabrication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pièces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suspension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des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TPC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et </a:t>
                      </a:r>
                      <a:r>
                        <a:rPr lang="en-US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sFGD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06/2020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A DISCUTER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/>
                        <a:cs typeface="Calibri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Intégration dans T2K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12/2020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DISCUTER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Table 1"/>
          <p:cNvGraphicFramePr/>
          <p:nvPr>
            <p:extLst>
              <p:ext uri="{D42A27DB-BD31-4B8C-83A1-F6EECF244321}">
                <p14:modId xmlns:p14="http://schemas.microsoft.com/office/powerpoint/2010/main" val="2444936224"/>
              </p:ext>
            </p:extLst>
          </p:nvPr>
        </p:nvGraphicFramePr>
        <p:xfrm>
          <a:off x="323640" y="1143000"/>
          <a:ext cx="5152320" cy="2810160"/>
        </p:xfrm>
        <a:graphic>
          <a:graphicData uri="http://schemas.openxmlformats.org/drawingml/2006/table">
            <a:tbl>
              <a:tblPr/>
              <a:tblGrid>
                <a:gridCol w="73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Rappel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Précèdent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2018.5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2019.5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.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1</a:t>
                      </a:r>
                      <a:endParaRPr lang="ru-RU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2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[Y..Y+2]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nécessaire</a:t>
            </a: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):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J. Philippe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5"/>
          <p:cNvSpPr/>
          <p:nvPr/>
        </p:nvSpPr>
        <p:spPr>
          <a:xfrm>
            <a:off x="196560" y="4293000"/>
            <a:ext cx="87843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Observations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(travail effectif/planifié ; profil CDD/stage ; aob) 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Table 1"/>
          <p:cNvGraphicFramePr/>
          <p:nvPr>
            <p:extLst>
              <p:ext uri="{D42A27DB-BD31-4B8C-83A1-F6EECF244321}">
                <p14:modId xmlns:p14="http://schemas.microsoft.com/office/powerpoint/2010/main" val="3468250487"/>
              </p:ext>
            </p:extLst>
          </p:nvPr>
        </p:nvGraphicFramePr>
        <p:xfrm>
          <a:off x="323640" y="1103760"/>
          <a:ext cx="6408360" cy="3108960"/>
        </p:xfrm>
        <a:graphic>
          <a:graphicData uri="http://schemas.openxmlformats.org/drawingml/2006/table">
            <a:tbl>
              <a:tblPr/>
              <a:tblGrid>
                <a:gridCol w="71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2021.5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2022.5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2023.5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Etape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M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0.5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FTE I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CDD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ϕ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0.1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0.1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7" name="CustomShape 2"/>
          <p:cNvSpPr/>
          <p:nvPr/>
        </p:nvSpPr>
        <p:spPr>
          <a:xfrm>
            <a:off x="467640" y="44640"/>
            <a:ext cx="8228880" cy="63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Livrable 2 : Planification RH [Y+3..Y+5]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7055640" y="1052640"/>
            <a:ext cx="1960560" cy="203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Noms (si nécessaire):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4"/>
          <p:cNvSpPr/>
          <p:nvPr/>
        </p:nvSpPr>
        <p:spPr>
          <a:xfrm>
            <a:off x="225720" y="631800"/>
            <a:ext cx="2892960" cy="27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Nouveau</a:t>
            </a:r>
            <a:r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réunion précédente, </a:t>
            </a:r>
            <a:r>
              <a:rPr lang="ru-RU" sz="1200" b="0" strike="noStrike" spc="-1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modification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7627</TotalTime>
  <Words>1254</Words>
  <Application>Microsoft Office PowerPoint</Application>
  <PresentationFormat>On-screen Show (4:3)</PresentationFormat>
  <Paragraphs>369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Bauhaus 93</vt:lpstr>
      <vt:lpstr>Calibri</vt:lpstr>
      <vt:lpstr>DejaVu Sans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Remi CORNAT</dc:creator>
  <dc:description/>
  <cp:lastModifiedBy>LPNHE</cp:lastModifiedBy>
  <cp:revision>85</cp:revision>
  <dcterms:created xsi:type="dcterms:W3CDTF">2017-09-29T07:32:29Z</dcterms:created>
  <dcterms:modified xsi:type="dcterms:W3CDTF">2020-03-04T10:06:12Z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