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009900"/>
    <a:srgbClr val="E5FFF4"/>
    <a:srgbClr val="E1FFF3"/>
    <a:srgbClr val="EBFFF7"/>
    <a:srgbClr val="D5FFE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39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F22EA-9567-4873-AB4C-5AB2F0FD688D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57F9-B530-4DA8-8B7B-048FB939CB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181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F22EA-9567-4873-AB4C-5AB2F0FD688D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57F9-B530-4DA8-8B7B-048FB939CB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5573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F22EA-9567-4873-AB4C-5AB2F0FD688D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57F9-B530-4DA8-8B7B-048FB939CB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9838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F22EA-9567-4873-AB4C-5AB2F0FD688D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57F9-B530-4DA8-8B7B-048FB939CB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5075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F22EA-9567-4873-AB4C-5AB2F0FD688D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57F9-B530-4DA8-8B7B-048FB939CB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4647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F22EA-9567-4873-AB4C-5AB2F0FD688D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57F9-B530-4DA8-8B7B-048FB939CB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9430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F22EA-9567-4873-AB4C-5AB2F0FD688D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57F9-B530-4DA8-8B7B-048FB939CB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5763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F22EA-9567-4873-AB4C-5AB2F0FD688D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57F9-B530-4DA8-8B7B-048FB939CB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5573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F22EA-9567-4873-AB4C-5AB2F0FD688D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57F9-B530-4DA8-8B7B-048FB939CB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76099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F22EA-9567-4873-AB4C-5AB2F0FD688D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57F9-B530-4DA8-8B7B-048FB939CB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0433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F22EA-9567-4873-AB4C-5AB2F0FD688D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C57F9-B530-4DA8-8B7B-048FB939CB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8785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27/02/2020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27/02/2020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27/02/2020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27/02/2020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27/02/2020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7" name="ZoneTexte 6"/>
          <p:cNvSpPr txBox="1"/>
          <p:nvPr userDrawn="1"/>
        </p:nvSpPr>
        <p:spPr>
          <a:xfrm>
            <a:off x="8661176" y="6558282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B7DBB6BD-E8EB-422B-83F2-D090C843F92E}" type="slidenum">
              <a:rPr lang="fr-FR" sz="1400" smtClean="0"/>
              <a:t>‹N°›</a:t>
            </a:fld>
            <a:endParaRPr lang="fr-FR" sz="1400" dirty="0"/>
          </a:p>
        </p:txBody>
      </p:sp>
      <p:sp>
        <p:nvSpPr>
          <p:cNvPr id="8" name="ZoneTexte 7"/>
          <p:cNvSpPr txBox="1"/>
          <p:nvPr userDrawn="1"/>
        </p:nvSpPr>
        <p:spPr>
          <a:xfrm>
            <a:off x="7956376" y="0"/>
            <a:ext cx="8707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BD5620D4-45B9-4B45-B83F-5375558E4F93}" type="datetime1">
              <a:rPr lang="fr-FR" sz="1100" smtClean="0">
                <a:solidFill>
                  <a:srgbClr val="C00000"/>
                </a:solidFill>
              </a:rPr>
              <a:t>27/02/2020</a:t>
            </a:fld>
            <a:endParaRPr lang="fr-FR" sz="1100" dirty="0">
              <a:solidFill>
                <a:srgbClr val="C00000"/>
              </a:solidFill>
            </a:endParaRPr>
          </a:p>
        </p:txBody>
      </p:sp>
      <p:sp>
        <p:nvSpPr>
          <p:cNvPr id="9" name="ZoneTexte 8"/>
          <p:cNvSpPr txBox="1"/>
          <p:nvPr userDrawn="1"/>
        </p:nvSpPr>
        <p:spPr>
          <a:xfrm>
            <a:off x="8748464" y="0"/>
            <a:ext cx="3369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rgbClr val="C00000"/>
                </a:solidFill>
              </a:rPr>
              <a:t>V2</a:t>
            </a:r>
            <a:endParaRPr lang="fr-FR" sz="1100" dirty="0">
              <a:solidFill>
                <a:srgbClr val="C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F22EA-9567-4873-AB4C-5AB2F0FD688D}" type="datetimeFigureOut">
              <a:rPr lang="fr-FR" smtClean="0"/>
              <a:t>27/02/2020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C57F9-B530-4DA8-8B7B-048FB939CB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399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-19537"/>
            <a:ext cx="2186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Plan d’installation et de sécurité</a:t>
            </a:r>
            <a:endParaRPr lang="fr-FR" sz="1200" dirty="0"/>
          </a:p>
        </p:txBody>
      </p:sp>
      <p:sp>
        <p:nvSpPr>
          <p:cNvPr id="5" name="ZoneTexte 4"/>
          <p:cNvSpPr txBox="1"/>
          <p:nvPr/>
        </p:nvSpPr>
        <p:spPr>
          <a:xfrm>
            <a:off x="-19254" y="188640"/>
            <a:ext cx="8041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Titre des opérations </a:t>
            </a:r>
            <a:r>
              <a:rPr lang="fr-FR" b="1" dirty="0" smtClean="0"/>
              <a:t>:  T2K-II / Tests de l’électronique FE + DAQ en salle 1323-RC-01</a:t>
            </a:r>
          </a:p>
          <a:p>
            <a:endParaRPr lang="fr-FR" b="1" dirty="0" smtClean="0"/>
          </a:p>
        </p:txBody>
      </p:sp>
      <p:sp>
        <p:nvSpPr>
          <p:cNvPr id="9" name="Rectangle 8"/>
          <p:cNvSpPr/>
          <p:nvPr/>
        </p:nvSpPr>
        <p:spPr>
          <a:xfrm>
            <a:off x="179512" y="2924944"/>
            <a:ext cx="8568064" cy="28803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600" dirty="0" smtClean="0">
                <a:solidFill>
                  <a:schemeClr val="tx1"/>
                </a:solidFill>
              </a:rPr>
              <a:t>Descriptif et dates de présence du matériel, nature des tests, informations relatives à la sécurité (matières dangereuses, gaz, charges lourdes, haute tension…) </a:t>
            </a:r>
            <a:r>
              <a:rPr lang="fr-FR" sz="1600" dirty="0" smtClean="0">
                <a:solidFill>
                  <a:schemeClr val="tx1"/>
                </a:solidFill>
              </a:rPr>
              <a:t>: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r>
              <a:rPr lang="fr-FR" sz="1600" dirty="0" smtClean="0">
                <a:solidFill>
                  <a:schemeClr val="tx1"/>
                </a:solidFill>
              </a:rPr>
              <a:t>Alimentation de puissance BT Wiener  </a:t>
            </a:r>
            <a:r>
              <a:rPr lang="fr-FR" sz="16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 </a:t>
            </a:r>
            <a:r>
              <a:rPr lang="fr-FR" sz="1600" i="1" dirty="0" smtClean="0">
                <a:solidFill>
                  <a:schemeClr val="tx1"/>
                </a:solidFill>
                <a:sym typeface="Wingdings" panose="05000000000000000000" pitchFamily="2" charset="2"/>
              </a:rPr>
              <a:t>Charge lourde    (48 kg dans son emballage)</a:t>
            </a:r>
          </a:p>
          <a:p>
            <a:r>
              <a:rPr lang="fr-FR" sz="1600" dirty="0" smtClean="0">
                <a:solidFill>
                  <a:schemeClr val="tx1"/>
                </a:solidFill>
                <a:sym typeface="Wingdings" panose="05000000000000000000" pitchFamily="2" charset="2"/>
              </a:rPr>
              <a:t>présente dans la salle de tests jusqu’à l’automne 2020 </a:t>
            </a:r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706138"/>
              </p:ext>
            </p:extLst>
          </p:nvPr>
        </p:nvGraphicFramePr>
        <p:xfrm>
          <a:off x="179512" y="671754"/>
          <a:ext cx="6096000" cy="217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Labo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personnes impliquées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dates de présence au LPNHE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LPNHE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Boris POPOV – Diego TERRONT– Jean-Marc PARRAUD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permanent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79512" y="5946168"/>
            <a:ext cx="8568064" cy="8004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600" dirty="0" smtClean="0">
                <a:solidFill>
                  <a:schemeClr val="tx1"/>
                </a:solidFill>
              </a:rPr>
              <a:t>Besoins logistique demandés au LPNHE </a:t>
            </a:r>
            <a:r>
              <a:rPr lang="fr-FR" sz="1600" dirty="0" smtClean="0">
                <a:solidFill>
                  <a:schemeClr val="tx1"/>
                </a:solidFill>
              </a:rPr>
              <a:t>:  </a:t>
            </a:r>
            <a:r>
              <a:rPr lang="fr-FR" sz="1600" dirty="0">
                <a:solidFill>
                  <a:schemeClr val="tx1"/>
                </a:solidFill>
                <a:sym typeface="Wingdings" panose="05000000000000000000" pitchFamily="2" charset="2"/>
              </a:rPr>
              <a:t>besoin de manutention </a:t>
            </a:r>
            <a:r>
              <a:rPr lang="fr-FR" sz="1600" dirty="0" smtClean="0">
                <a:solidFill>
                  <a:schemeClr val="tx1"/>
                </a:solidFill>
                <a:sym typeface="Wingdings" panose="05000000000000000000" pitchFamily="2" charset="2"/>
              </a:rPr>
              <a:t>à l’automne 2020 pour </a:t>
            </a:r>
            <a:r>
              <a:rPr lang="fr-FR" sz="1600" dirty="0">
                <a:solidFill>
                  <a:schemeClr val="tx1"/>
                </a:solidFill>
                <a:sym typeface="Wingdings" panose="05000000000000000000" pitchFamily="2" charset="2"/>
              </a:rPr>
              <a:t>transfert </a:t>
            </a:r>
            <a:r>
              <a:rPr lang="fr-FR" sz="1600" dirty="0" smtClean="0">
                <a:solidFill>
                  <a:schemeClr val="tx1"/>
                </a:solidFill>
                <a:sym typeface="Wingdings" panose="05000000000000000000" pitchFamily="2" charset="2"/>
              </a:rPr>
              <a:t>de l’alimentation (au </a:t>
            </a:r>
            <a:r>
              <a:rPr lang="fr-FR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Cern</a:t>
            </a:r>
            <a:r>
              <a:rPr lang="fr-FR" sz="1600" dirty="0">
                <a:solidFill>
                  <a:schemeClr val="tx1"/>
                </a:solidFill>
                <a:sym typeface="Wingdings" panose="05000000000000000000" pitchFamily="2" charset="2"/>
              </a:rPr>
              <a:t> ?)</a:t>
            </a:r>
            <a:endParaRPr lang="fr-FR" sz="1600" dirty="0">
              <a:solidFill>
                <a:schemeClr val="tx1"/>
              </a:solidFill>
            </a:endParaRPr>
          </a:p>
          <a:p>
            <a:endParaRPr lang="fr-FR" sz="1600" dirty="0" smtClean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927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-19537"/>
            <a:ext cx="2186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Plan d’installation et de sécurité</a:t>
            </a:r>
            <a:endParaRPr lang="fr-FR" sz="1200" dirty="0"/>
          </a:p>
        </p:txBody>
      </p:sp>
      <p:sp>
        <p:nvSpPr>
          <p:cNvPr id="5" name="ZoneTexte 4"/>
          <p:cNvSpPr txBox="1"/>
          <p:nvPr/>
        </p:nvSpPr>
        <p:spPr>
          <a:xfrm>
            <a:off x="-19254" y="188640"/>
            <a:ext cx="7430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Nom du </a:t>
            </a:r>
            <a:r>
              <a:rPr lang="fr-FR" b="1" dirty="0"/>
              <a:t>setup : T2K-II / Tests de l’électronique FE + DAQ en salle 1323-RC-01</a:t>
            </a:r>
            <a:endParaRPr lang="fr-FR" b="1" dirty="0" smtClean="0"/>
          </a:p>
        </p:txBody>
      </p:sp>
      <p:sp>
        <p:nvSpPr>
          <p:cNvPr id="9" name="Rectangle 8"/>
          <p:cNvSpPr/>
          <p:nvPr/>
        </p:nvSpPr>
        <p:spPr>
          <a:xfrm>
            <a:off x="-36512" y="476672"/>
            <a:ext cx="856806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600" dirty="0" smtClean="0">
                <a:solidFill>
                  <a:schemeClr val="tx1"/>
                </a:solidFill>
              </a:rPr>
              <a:t>Plan d’implantation du matériel, des postes de travail et des dispositifs de sécurité prévus (en rouge) :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 smtClean="0">
              <a:solidFill>
                <a:schemeClr val="tx1"/>
              </a:solidFill>
            </a:endParaRPr>
          </a:p>
        </p:txBody>
      </p:sp>
      <p:grpSp>
        <p:nvGrpSpPr>
          <p:cNvPr id="29" name="Groupe 28"/>
          <p:cNvGrpSpPr/>
          <p:nvPr/>
        </p:nvGrpSpPr>
        <p:grpSpPr>
          <a:xfrm>
            <a:off x="2051720" y="1052735"/>
            <a:ext cx="5432994" cy="5112568"/>
            <a:chOff x="2163342" y="1052736"/>
            <a:chExt cx="4280865" cy="4275682"/>
          </a:xfrm>
        </p:grpSpPr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3342" y="1052736"/>
              <a:ext cx="4280865" cy="4275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Rectangle 27"/>
            <p:cNvSpPr/>
            <p:nvPr/>
          </p:nvSpPr>
          <p:spPr>
            <a:xfrm>
              <a:off x="4716016" y="1556792"/>
              <a:ext cx="1368152" cy="2052000"/>
            </a:xfrm>
            <a:prstGeom prst="rect">
              <a:avLst/>
            </a:prstGeom>
            <a:solidFill>
              <a:srgbClr val="E5FF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110268" y="1412776"/>
              <a:ext cx="821772" cy="3420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Etablis de tests</a:t>
              </a:r>
              <a:endParaRPr lang="fr-FR" sz="12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686332" y="1771654"/>
              <a:ext cx="245708" cy="9372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</p:grpSp>
      <p:sp>
        <p:nvSpPr>
          <p:cNvPr id="7" name="Rectangle à coins arrondis 6"/>
          <p:cNvSpPr/>
          <p:nvPr/>
        </p:nvSpPr>
        <p:spPr>
          <a:xfrm rot="5400000">
            <a:off x="5204880" y="2564253"/>
            <a:ext cx="409544" cy="311837"/>
          </a:xfrm>
          <a:prstGeom prst="roundRect">
            <a:avLst>
              <a:gd name="adj" fmla="val 25207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0" rIns="36000" bIns="0" rtlCol="0" anchor="ctr"/>
          <a:lstStyle/>
          <a:p>
            <a:pPr algn="ctr"/>
            <a:r>
              <a:rPr lang="fr-FR" sz="1000" b="1" dirty="0" smtClean="0">
                <a:solidFill>
                  <a:schemeClr val="tx1"/>
                </a:solidFill>
              </a:rPr>
              <a:t>Alim BT</a:t>
            </a:r>
            <a:endParaRPr lang="fr-FR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019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-19537"/>
            <a:ext cx="2186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Plan d’installation et de sécurité</a:t>
            </a:r>
            <a:endParaRPr lang="fr-FR" sz="1200" dirty="0"/>
          </a:p>
        </p:txBody>
      </p:sp>
      <p:sp>
        <p:nvSpPr>
          <p:cNvPr id="5" name="ZoneTexte 4"/>
          <p:cNvSpPr txBox="1"/>
          <p:nvPr/>
        </p:nvSpPr>
        <p:spPr>
          <a:xfrm>
            <a:off x="-19254" y="188640"/>
            <a:ext cx="7430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Nom du </a:t>
            </a:r>
            <a:r>
              <a:rPr lang="fr-FR" b="1" dirty="0"/>
              <a:t>setup : T2K-II / Tests de l’électronique FE + DAQ en salle 1323-RC-01</a:t>
            </a:r>
            <a:endParaRPr lang="fr-FR" b="1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0" y="636294"/>
            <a:ext cx="5356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Analyse des risques pour sécurité des biens et des personnes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615673"/>
              </p:ext>
            </p:extLst>
          </p:nvPr>
        </p:nvGraphicFramePr>
        <p:xfrm>
          <a:off x="251520" y="1124744"/>
          <a:ext cx="8424936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234"/>
                <a:gridCol w="1566174"/>
                <a:gridCol w="4104456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Risque identifié en amont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Criticité = </a:t>
                      </a:r>
                      <a:r>
                        <a:rPr lang="fr-FR" sz="1200" dirty="0" smtClean="0"/>
                        <a:t>probabilité x gravité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Solution de prévention mise en œuvre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Etat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RAS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273530"/>
              </p:ext>
            </p:extLst>
          </p:nvPr>
        </p:nvGraphicFramePr>
        <p:xfrm>
          <a:off x="251520" y="4239205"/>
          <a:ext cx="8424936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06234"/>
                <a:gridCol w="1566174"/>
                <a:gridCol w="4104456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fr-FR" baseline="0" dirty="0" smtClean="0"/>
                        <a:t>R</a:t>
                      </a:r>
                      <a:r>
                        <a:rPr lang="fr-FR" dirty="0" smtClean="0"/>
                        <a:t>isque constaté après installation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Mesure </a:t>
                      </a:r>
                      <a:endParaRPr lang="fr-F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Action corrective à planifier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Etat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3419872" y="1124744"/>
            <a:ext cx="4603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1 à 5</a:t>
            </a:r>
            <a:endParaRPr lang="fr-FR" sz="1100" dirty="0"/>
          </a:p>
        </p:txBody>
      </p:sp>
      <p:sp>
        <p:nvSpPr>
          <p:cNvPr id="3" name="ZoneTexte 2"/>
          <p:cNvSpPr txBox="1"/>
          <p:nvPr/>
        </p:nvSpPr>
        <p:spPr>
          <a:xfrm rot="19959941">
            <a:off x="3098907" y="5514762"/>
            <a:ext cx="2588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Ne pas remplir ce tableau</a:t>
            </a:r>
            <a:endParaRPr lang="fr-F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8267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222</Words>
  <Application>Microsoft Office PowerPoint</Application>
  <PresentationFormat>Affichage à l'écran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5" baseType="lpstr">
      <vt:lpstr>Thème Office</vt:lpstr>
      <vt:lpstr>Conception personnalisée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Remi CORNAT</dc:creator>
  <cp:lastModifiedBy>Jean-Marc Parraud</cp:lastModifiedBy>
  <cp:revision>21</cp:revision>
  <dcterms:created xsi:type="dcterms:W3CDTF">2019-05-02T14:45:33Z</dcterms:created>
  <dcterms:modified xsi:type="dcterms:W3CDTF">2020-02-27T13:15:33Z</dcterms:modified>
</cp:coreProperties>
</file>