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5"/>
  </p:notesMasterIdLst>
  <p:handoutMasterIdLst>
    <p:handoutMasterId r:id="rId26"/>
  </p:handoutMasterIdLst>
  <p:sldIdLst>
    <p:sldId id="258" r:id="rId2"/>
    <p:sldId id="291" r:id="rId3"/>
    <p:sldId id="302" r:id="rId4"/>
    <p:sldId id="294" r:id="rId5"/>
    <p:sldId id="303" r:id="rId6"/>
    <p:sldId id="295" r:id="rId7"/>
    <p:sldId id="304" r:id="rId8"/>
    <p:sldId id="296" r:id="rId9"/>
    <p:sldId id="277" r:id="rId10"/>
    <p:sldId id="297" r:id="rId11"/>
    <p:sldId id="310" r:id="rId12"/>
    <p:sldId id="286" r:id="rId13"/>
    <p:sldId id="301" r:id="rId14"/>
    <p:sldId id="300" r:id="rId15"/>
    <p:sldId id="283" r:id="rId16"/>
    <p:sldId id="273" r:id="rId17"/>
    <p:sldId id="271" r:id="rId18"/>
    <p:sldId id="279" r:id="rId19"/>
    <p:sldId id="288" r:id="rId20"/>
    <p:sldId id="306" r:id="rId21"/>
    <p:sldId id="289" r:id="rId22"/>
    <p:sldId id="305" r:id="rId23"/>
    <p:sldId id="311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24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44"/>
    <p:restoredTop sz="94649"/>
  </p:normalViewPr>
  <p:slideViewPr>
    <p:cSldViewPr snapToGrid="0" snapToObjects="1">
      <p:cViewPr varScale="1">
        <p:scale>
          <a:sx n="87" d="100"/>
          <a:sy n="87" d="100"/>
        </p:scale>
        <p:origin x="1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3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379D35A-68FD-DE4F-AE88-9E021756EB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0EC14C-95BF-BD44-AEBE-C6AAB2925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82521-51B7-D24A-94E4-60C56E72DD0F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354708-3F7D-0948-8ED8-76DCDF59D5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45730-2701-9E4C-B4AA-4E078B3C7D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05FBA-B1B0-5E45-A722-8591668CD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043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F3062-CA40-7E4F-A75D-2E6134C62667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DE0C-979A-034D-92B4-3828246C41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702DA-33A3-4A4D-A0EE-EF987D045EF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93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EDE0C-979A-034D-92B4-3828246C41E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21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EDE0C-979A-034D-92B4-3828246C41E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84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EDE0C-979A-034D-92B4-3828246C41E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12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F06B-B2EA-E44A-B490-DA64B7554D8E}" type="datetime1">
              <a:rPr lang="fr-FR" smtClean="0"/>
              <a:t>11/05/2020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62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60D2-FDC7-104D-9ED7-B459141DD007}" type="datetime1">
              <a:rPr lang="fr-FR" smtClean="0"/>
              <a:t>11/05/2020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14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6415-673C-E84E-AA9D-A3B2B9E3CA44}" type="datetime1">
              <a:rPr lang="fr-FR" smtClean="0"/>
              <a:t>11/05/2020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70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915767" y="32659"/>
            <a:ext cx="8533871" cy="88406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noProof="0" dirty="0"/>
          </a:p>
        </p:txBody>
      </p:sp>
      <p:sp>
        <p:nvSpPr>
          <p:cNvPr id="36" name="PlaceHolder 2"/>
          <p:cNvSpPr>
            <a:spLocks noGrp="1"/>
          </p:cNvSpPr>
          <p:nvPr>
            <p:ph type="subTitle"/>
          </p:nvPr>
        </p:nvSpPr>
        <p:spPr>
          <a:xfrm>
            <a:off x="609563" y="1110391"/>
            <a:ext cx="10971684" cy="52256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48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E388-9B66-164A-9F19-B4E9DFCDC997}" type="datetime1">
              <a:rPr lang="fr-FR" smtClean="0"/>
              <a:t>11/05/2020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57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C076-FDD6-7742-B37B-CCF3923321CA}" type="datetime1">
              <a:rPr lang="fr-FR" smtClean="0"/>
              <a:t>11/05/2020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3764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2137-054B-934B-BC33-9C4DA80E1412}" type="datetime1">
              <a:rPr lang="fr-FR" smtClean="0"/>
              <a:t>11/05/2020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49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3BC-C353-A14E-891E-7E4A339E0B69}" type="datetime1">
              <a:rPr lang="fr-FR" smtClean="0"/>
              <a:t>11/05/2020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02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F6A3-8414-814A-B1AF-4A9D948FF397}" type="datetime1">
              <a:rPr lang="fr-FR" smtClean="0"/>
              <a:t>11/05/2020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17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C396-C6EA-3946-ADA2-867061BF4A06}" type="datetime1">
              <a:rPr lang="fr-FR" smtClean="0"/>
              <a:t>11/05/2020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21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41E-4F53-7347-AB0E-B0FBA3D5E194}" type="datetime1">
              <a:rPr lang="fr-FR" smtClean="0"/>
              <a:t>11/05/2020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44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42E1-4271-7C48-A987-CBFE260A71E3}" type="datetime1">
              <a:rPr lang="fr-FR" smtClean="0"/>
              <a:t>11/05/2020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27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614" y="1111542"/>
            <a:ext cx="11674929" cy="5065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
</a:t>
            </a:r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3C076-FDD6-7742-B37B-CCF3923321CA}" type="datetime1">
              <a:rPr lang="fr-FR" smtClean="0"/>
              <a:t>11/05/2020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3855" y="63925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3EB87-43B8-C349-9524-A5B52D9957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AA297B77-0E66-2B44-A946-53888D7A5D70}"/>
              </a:ext>
            </a:extLst>
          </p:cNvPr>
          <p:cNvSpPr/>
          <p:nvPr userDrawn="1"/>
        </p:nvSpPr>
        <p:spPr>
          <a:xfrm>
            <a:off x="360" y="65345"/>
            <a:ext cx="12191640" cy="857871"/>
          </a:xfrm>
          <a:prstGeom prst="roundRect">
            <a:avLst>
              <a:gd name="adj" fmla="val 31"/>
            </a:avLst>
          </a:prstGeom>
          <a:gradFill>
            <a:gsLst>
              <a:gs pos="0">
                <a:srgbClr val="FFFFFF"/>
              </a:gs>
              <a:gs pos="100000">
                <a:srgbClr val="CADAEE"/>
              </a:gs>
            </a:gsLst>
            <a:lin ang="5400000"/>
          </a:gradFill>
          <a:ln>
            <a:noFill/>
          </a:ln>
        </p:spPr>
      </p:sp>
      <p:sp>
        <p:nvSpPr>
          <p:cNvPr id="29" name="CustomShape 28">
            <a:extLst>
              <a:ext uri="{FF2B5EF4-FFF2-40B4-BE49-F238E27FC236}">
                <a16:creationId xmlns:a16="http://schemas.microsoft.com/office/drawing/2014/main" id="{235CE02A-D67E-2C47-A125-244BEFD43D76}"/>
              </a:ext>
            </a:extLst>
          </p:cNvPr>
          <p:cNvSpPr/>
          <p:nvPr userDrawn="1"/>
        </p:nvSpPr>
        <p:spPr>
          <a:xfrm>
            <a:off x="0" y="37080"/>
            <a:ext cx="9144000" cy="1042920"/>
          </a:xfrm>
          <a:prstGeom prst="roundRect">
            <a:avLst>
              <a:gd name="adj" fmla="val 32"/>
            </a:avLst>
          </a:prstGeom>
          <a:noFill/>
          <a:ln>
            <a:noFill/>
          </a:ln>
        </p:spPr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BFC039C5-0C6B-5045-9CA2-A7C188BF35FD}"/>
              </a:ext>
            </a:extLst>
          </p:cNvPr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0" y="898228"/>
            <a:ext cx="2496000" cy="64800"/>
          </a:xfrm>
          <a:prstGeom prst="rect">
            <a:avLst/>
          </a:prstGeom>
          <a:ln>
            <a:noFill/>
          </a:ln>
        </p:spPr>
      </p:pic>
      <p:sp>
        <p:nvSpPr>
          <p:cNvPr id="31" name="CustomShape 30">
            <a:extLst>
              <a:ext uri="{FF2B5EF4-FFF2-40B4-BE49-F238E27FC236}">
                <a16:creationId xmlns:a16="http://schemas.microsoft.com/office/drawing/2014/main" id="{63B44EA4-0BFF-0243-80D5-E4F0D82DFE38}"/>
              </a:ext>
            </a:extLst>
          </p:cNvPr>
          <p:cNvSpPr/>
          <p:nvPr userDrawn="1"/>
        </p:nvSpPr>
        <p:spPr>
          <a:xfrm rot="10800000">
            <a:off x="2399964" y="898228"/>
            <a:ext cx="7303529" cy="64800"/>
          </a:xfrm>
          <a:prstGeom prst="roundRect">
            <a:avLst>
              <a:gd name="adj" fmla="val 490"/>
            </a:avLst>
          </a:prstGeom>
          <a:solidFill>
            <a:srgbClr val="9999FF"/>
          </a:solidFill>
          <a:ln>
            <a:noFill/>
          </a:ln>
        </p:spPr>
        <p:txBody>
          <a:bodyPr/>
          <a:lstStyle/>
          <a:p>
            <a:endParaRPr lang="fr-FR" sz="1350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5AB5A6DE-CC64-DE44-95E8-92338CD1FD51}"/>
              </a:ext>
            </a:extLst>
          </p:cNvPr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9609601" y="898228"/>
            <a:ext cx="2584177" cy="64800"/>
          </a:xfrm>
          <a:prstGeom prst="rect">
            <a:avLst/>
          </a:prstGeom>
          <a:ln>
            <a:noFill/>
          </a:ln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56E5C96C-201C-9642-9A4A-B4ADC3FB2485}"/>
              </a:ext>
            </a:extLst>
          </p:cNvPr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11072389" y="88901"/>
            <a:ext cx="1117833" cy="809326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8240" y="65343"/>
            <a:ext cx="9607215" cy="801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B28AA683-28A9-9445-B069-E9D5E32C24D8}"/>
              </a:ext>
            </a:extLst>
          </p:cNvPr>
          <p:cNvGrpSpPr/>
          <p:nvPr userDrawn="1"/>
        </p:nvGrpSpPr>
        <p:grpSpPr>
          <a:xfrm>
            <a:off x="30171" y="25939"/>
            <a:ext cx="1000897" cy="874714"/>
            <a:chOff x="0" y="-8028"/>
            <a:chExt cx="1031067" cy="895076"/>
          </a:xfrm>
        </p:grpSpPr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2AC1AE6B-BA9B-9142-A20B-41E8825244CE}"/>
                </a:ext>
              </a:extLst>
            </p:cNvPr>
            <p:cNvSpPr/>
            <p:nvPr userDrawn="1"/>
          </p:nvSpPr>
          <p:spPr>
            <a:xfrm>
              <a:off x="0" y="14910"/>
              <a:ext cx="457200" cy="1440"/>
            </a:xfrm>
            <a:prstGeom prst="line">
              <a:avLst/>
            </a:prstGeom>
            <a:ln w="9360">
              <a:solidFill>
                <a:srgbClr val="FEFFFF"/>
              </a:solidFill>
              <a:miter/>
            </a:ln>
          </p:spPr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6D8FD9B8-6960-904D-9B1E-BE927C51D948}"/>
                </a:ext>
              </a:extLst>
            </p:cNvPr>
            <p:cNvSpPr/>
            <p:nvPr userDrawn="1"/>
          </p:nvSpPr>
          <p:spPr>
            <a:xfrm>
              <a:off x="0" y="14910"/>
              <a:ext cx="457200" cy="1440"/>
            </a:xfrm>
            <a:prstGeom prst="line">
              <a:avLst/>
            </a:prstGeom>
            <a:ln w="9360">
              <a:solidFill>
                <a:srgbClr val="FEFFFF"/>
              </a:solidFill>
              <a:miter/>
            </a:ln>
          </p:spPr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AA6B50EB-0C6E-3E41-8AB3-AB65BBDBD9E7}"/>
                </a:ext>
              </a:extLst>
            </p:cNvPr>
            <p:cNvSpPr/>
            <p:nvPr userDrawn="1"/>
          </p:nvSpPr>
          <p:spPr>
            <a:xfrm>
              <a:off x="0" y="14910"/>
              <a:ext cx="1440" cy="457200"/>
            </a:xfrm>
            <a:prstGeom prst="line">
              <a:avLst/>
            </a:prstGeom>
            <a:ln w="9360">
              <a:solidFill>
                <a:srgbClr val="FDFFFF"/>
              </a:solidFill>
              <a:miter/>
            </a:ln>
          </p:spPr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685A9CEC-C122-AA42-8089-E55528814136}"/>
                </a:ext>
              </a:extLst>
            </p:cNvPr>
            <p:cNvSpPr/>
            <p:nvPr userDrawn="1"/>
          </p:nvSpPr>
          <p:spPr>
            <a:xfrm>
              <a:off x="0" y="14910"/>
              <a:ext cx="457200" cy="1440"/>
            </a:xfrm>
            <a:prstGeom prst="line">
              <a:avLst/>
            </a:prstGeom>
            <a:ln w="9360">
              <a:solidFill>
                <a:srgbClr val="FEFFFF"/>
              </a:solidFill>
              <a:miter/>
            </a:ln>
          </p:spPr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0E90F84E-497E-5044-A705-511C8608D560}"/>
                </a:ext>
              </a:extLst>
            </p:cNvPr>
            <p:cNvSpPr/>
            <p:nvPr userDrawn="1"/>
          </p:nvSpPr>
          <p:spPr>
            <a:xfrm>
              <a:off x="0" y="14910"/>
              <a:ext cx="457200" cy="1440"/>
            </a:xfrm>
            <a:prstGeom prst="line">
              <a:avLst/>
            </a:prstGeom>
            <a:ln w="9360">
              <a:solidFill>
                <a:srgbClr val="FEFFFF"/>
              </a:solidFill>
              <a:miter/>
            </a:ln>
          </p:spPr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0D84BBD1-A275-E04F-994F-1D341792E257}"/>
                </a:ext>
              </a:extLst>
            </p:cNvPr>
            <p:cNvSpPr/>
            <p:nvPr userDrawn="1"/>
          </p:nvSpPr>
          <p:spPr>
            <a:xfrm>
              <a:off x="0" y="14910"/>
              <a:ext cx="457200" cy="1440"/>
            </a:xfrm>
            <a:prstGeom prst="line">
              <a:avLst/>
            </a:prstGeom>
            <a:ln w="9360">
              <a:solidFill>
                <a:srgbClr val="FEFFFF"/>
              </a:solidFill>
              <a:miter/>
            </a:ln>
          </p:spPr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784E0710-393F-6F42-920A-6077E15CD099}"/>
                </a:ext>
              </a:extLst>
            </p:cNvPr>
            <p:cNvSpPr/>
            <p:nvPr userDrawn="1"/>
          </p:nvSpPr>
          <p:spPr>
            <a:xfrm>
              <a:off x="0" y="14910"/>
              <a:ext cx="1440" cy="457200"/>
            </a:xfrm>
            <a:prstGeom prst="line">
              <a:avLst/>
            </a:prstGeom>
            <a:ln w="9360">
              <a:solidFill>
                <a:srgbClr val="FDFFFF"/>
              </a:solidFill>
              <a:miter/>
            </a:ln>
          </p:spPr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DC47831B-137F-4F42-BA44-2F9916AEEB9F}"/>
                </a:ext>
              </a:extLst>
            </p:cNvPr>
            <p:cNvSpPr/>
            <p:nvPr userDrawn="1"/>
          </p:nvSpPr>
          <p:spPr>
            <a:xfrm>
              <a:off x="0" y="14910"/>
              <a:ext cx="457200" cy="1440"/>
            </a:xfrm>
            <a:prstGeom prst="line">
              <a:avLst/>
            </a:prstGeom>
            <a:ln w="9360">
              <a:solidFill>
                <a:srgbClr val="FEFFFF"/>
              </a:solidFill>
              <a:miter/>
            </a:ln>
          </p:spPr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24A81C99-DD6F-514E-9A2B-6C3AA585550B}"/>
                </a:ext>
              </a:extLst>
            </p:cNvPr>
            <p:cNvSpPr/>
            <p:nvPr userDrawn="1"/>
          </p:nvSpPr>
          <p:spPr>
            <a:xfrm>
              <a:off x="0" y="14910"/>
              <a:ext cx="457200" cy="1440"/>
            </a:xfrm>
            <a:prstGeom prst="line">
              <a:avLst/>
            </a:prstGeom>
            <a:ln w="9360">
              <a:solidFill>
                <a:srgbClr val="FEFFFF"/>
              </a:solidFill>
              <a:miter/>
            </a:ln>
          </p:spPr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26CCA6AA-65EB-7A49-96D8-E99E7FB5926F}"/>
                </a:ext>
              </a:extLst>
            </p:cNvPr>
            <p:cNvSpPr/>
            <p:nvPr userDrawn="1"/>
          </p:nvSpPr>
          <p:spPr>
            <a:xfrm>
              <a:off x="0" y="14910"/>
              <a:ext cx="1440" cy="457200"/>
            </a:xfrm>
            <a:prstGeom prst="line">
              <a:avLst/>
            </a:prstGeom>
            <a:ln w="9360">
              <a:solidFill>
                <a:srgbClr val="FDFFFF"/>
              </a:solidFill>
              <a:miter/>
            </a:ln>
          </p:spPr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6DB9D00B-017F-644E-9325-0554D8A32C4A}"/>
                </a:ext>
              </a:extLst>
            </p:cNvPr>
            <p:cNvSpPr/>
            <p:nvPr userDrawn="1"/>
          </p:nvSpPr>
          <p:spPr>
            <a:xfrm>
              <a:off x="0" y="14910"/>
              <a:ext cx="457200" cy="1440"/>
            </a:xfrm>
            <a:prstGeom prst="line">
              <a:avLst/>
            </a:prstGeom>
            <a:ln w="9360">
              <a:solidFill>
                <a:srgbClr val="FEFFFF"/>
              </a:solidFill>
              <a:miter/>
            </a:ln>
          </p:spPr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5A6BE8E1-1EEA-F044-955E-F4D5DAE8EFB3}"/>
                </a:ext>
              </a:extLst>
            </p:cNvPr>
            <p:cNvSpPr/>
            <p:nvPr userDrawn="1"/>
          </p:nvSpPr>
          <p:spPr>
            <a:xfrm>
              <a:off x="0" y="14910"/>
              <a:ext cx="457200" cy="1440"/>
            </a:xfrm>
            <a:prstGeom prst="line">
              <a:avLst/>
            </a:prstGeom>
            <a:ln w="9360">
              <a:solidFill>
                <a:srgbClr val="FEFFFF"/>
              </a:solidFill>
              <a:miter/>
            </a:ln>
          </p:spPr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7225E5-DE0A-AD4A-AEAC-C5136DEA0E37}"/>
                </a:ext>
              </a:extLst>
            </p:cNvPr>
            <p:cNvSpPr/>
            <p:nvPr userDrawn="1"/>
          </p:nvSpPr>
          <p:spPr>
            <a:xfrm>
              <a:off x="0" y="14910"/>
              <a:ext cx="457200" cy="1440"/>
            </a:xfrm>
            <a:prstGeom prst="line">
              <a:avLst/>
            </a:prstGeom>
            <a:ln w="9360">
              <a:solidFill>
                <a:srgbClr val="FEFFFF"/>
              </a:solidFill>
              <a:miter/>
            </a:ln>
          </p:spPr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9C332A56-7894-154E-AA79-0D218C285662}"/>
                </a:ext>
              </a:extLst>
            </p:cNvPr>
            <p:cNvSpPr/>
            <p:nvPr userDrawn="1"/>
          </p:nvSpPr>
          <p:spPr>
            <a:xfrm>
              <a:off x="0" y="14910"/>
              <a:ext cx="457200" cy="1440"/>
            </a:xfrm>
            <a:prstGeom prst="line">
              <a:avLst/>
            </a:prstGeom>
            <a:ln w="9360">
              <a:solidFill>
                <a:srgbClr val="FEFFFF"/>
              </a:solidFill>
              <a:miter/>
            </a:ln>
          </p:spPr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670A0B23-A548-AF4F-BA28-AB9076A003CB}"/>
                </a:ext>
              </a:extLst>
            </p:cNvPr>
            <p:cNvSpPr/>
            <p:nvPr userDrawn="1"/>
          </p:nvSpPr>
          <p:spPr>
            <a:xfrm>
              <a:off x="0" y="14910"/>
              <a:ext cx="1440" cy="457200"/>
            </a:xfrm>
            <a:prstGeom prst="line">
              <a:avLst/>
            </a:prstGeom>
            <a:ln w="9360">
              <a:solidFill>
                <a:srgbClr val="FDFFFF"/>
              </a:solidFill>
              <a:miter/>
            </a:ln>
          </p:spPr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5446EBA5-EE1E-3C4F-87FA-D3BE43B27CAF}"/>
                </a:ext>
              </a:extLst>
            </p:cNvPr>
            <p:cNvSpPr/>
            <p:nvPr userDrawn="1"/>
          </p:nvSpPr>
          <p:spPr>
            <a:xfrm>
              <a:off x="0" y="14910"/>
              <a:ext cx="1440" cy="457200"/>
            </a:xfrm>
            <a:prstGeom prst="line">
              <a:avLst/>
            </a:prstGeom>
            <a:ln w="9360">
              <a:solidFill>
                <a:srgbClr val="FDFFFF"/>
              </a:solidFill>
              <a:miter/>
            </a:ln>
          </p:spPr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A9A81B23-2AEB-3841-9445-6C7CE3EDE313}"/>
                </a:ext>
              </a:extLst>
            </p:cNvPr>
            <p:cNvSpPr/>
            <p:nvPr userDrawn="1"/>
          </p:nvSpPr>
          <p:spPr>
            <a:xfrm>
              <a:off x="0" y="14910"/>
              <a:ext cx="457200" cy="1440"/>
            </a:xfrm>
            <a:prstGeom prst="line">
              <a:avLst/>
            </a:prstGeom>
            <a:ln w="9360">
              <a:solidFill>
                <a:srgbClr val="FEFFFF"/>
              </a:solidFill>
              <a:miter/>
            </a:ln>
          </p:spPr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1EFC6C44-876A-5F42-A006-E3774E4392A4}"/>
                </a:ext>
              </a:extLst>
            </p:cNvPr>
            <p:cNvSpPr/>
            <p:nvPr userDrawn="1"/>
          </p:nvSpPr>
          <p:spPr>
            <a:xfrm>
              <a:off x="0" y="14910"/>
              <a:ext cx="457200" cy="1440"/>
            </a:xfrm>
            <a:prstGeom prst="line">
              <a:avLst/>
            </a:prstGeom>
            <a:ln w="9360">
              <a:solidFill>
                <a:srgbClr val="FEFFFF"/>
              </a:solidFill>
              <a:miter/>
            </a:ln>
          </p:spPr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F7C59047-78C8-EA45-BC37-4E86156D5016}"/>
                </a:ext>
              </a:extLst>
            </p:cNvPr>
            <p:cNvSpPr/>
            <p:nvPr userDrawn="1"/>
          </p:nvSpPr>
          <p:spPr>
            <a:xfrm>
              <a:off x="0" y="14910"/>
              <a:ext cx="457200" cy="1440"/>
            </a:xfrm>
            <a:prstGeom prst="line">
              <a:avLst/>
            </a:prstGeom>
            <a:ln w="9360">
              <a:solidFill>
                <a:srgbClr val="FEFFFF"/>
              </a:solidFill>
              <a:miter/>
            </a:ln>
          </p:spPr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96B25B9E-B1B0-0847-8611-BA38B40601EB}"/>
                </a:ext>
              </a:extLst>
            </p:cNvPr>
            <p:cNvSpPr/>
            <p:nvPr userDrawn="1"/>
          </p:nvSpPr>
          <p:spPr>
            <a:xfrm>
              <a:off x="0" y="14910"/>
              <a:ext cx="457200" cy="1440"/>
            </a:xfrm>
            <a:prstGeom prst="line">
              <a:avLst/>
            </a:prstGeom>
            <a:ln w="9360">
              <a:solidFill>
                <a:srgbClr val="FEFFFF"/>
              </a:solidFill>
              <a:miter/>
            </a:ln>
          </p:spPr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CF278A3C-7FE1-6D45-ADEE-1D2C55E1EE7C}"/>
                </a:ext>
              </a:extLst>
            </p:cNvPr>
            <p:cNvSpPr/>
            <p:nvPr userDrawn="1"/>
          </p:nvSpPr>
          <p:spPr>
            <a:xfrm>
              <a:off x="0" y="14910"/>
              <a:ext cx="1440" cy="457200"/>
            </a:xfrm>
            <a:prstGeom prst="line">
              <a:avLst/>
            </a:prstGeom>
            <a:ln w="9360">
              <a:solidFill>
                <a:srgbClr val="FDFFFF"/>
              </a:solidFill>
              <a:miter/>
            </a:ln>
          </p:spPr>
        </p:sp>
        <p:pic>
          <p:nvPicPr>
            <p:cNvPr id="1026" name="Picture 2" descr="FCC study (@FCC_study) | Twitter">
              <a:extLst>
                <a:ext uri="{FF2B5EF4-FFF2-40B4-BE49-F238E27FC236}">
                  <a16:creationId xmlns:a16="http://schemas.microsoft.com/office/drawing/2014/main" id="{EC110247-77F8-EA45-9550-BCF91AE6B8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0" y="-8028"/>
              <a:ext cx="1020517" cy="895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9D1B860-B5D5-6C40-8A68-59B9CEE197BC}"/>
                </a:ext>
              </a:extLst>
            </p:cNvPr>
            <p:cNvSpPr/>
            <p:nvPr userDrawn="1"/>
          </p:nvSpPr>
          <p:spPr>
            <a:xfrm>
              <a:off x="307689" y="302854"/>
              <a:ext cx="149511" cy="112675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9B256FB-CF89-4D4C-840D-644A1D6F4142}"/>
                </a:ext>
              </a:extLst>
            </p:cNvPr>
            <p:cNvSpPr/>
            <p:nvPr userDrawn="1"/>
          </p:nvSpPr>
          <p:spPr>
            <a:xfrm>
              <a:off x="461155" y="302854"/>
              <a:ext cx="149511" cy="112675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25001AA-5AD3-1B45-9AF4-072FABF98852}"/>
                </a:ext>
              </a:extLst>
            </p:cNvPr>
            <p:cNvSpPr/>
            <p:nvPr userDrawn="1"/>
          </p:nvSpPr>
          <p:spPr>
            <a:xfrm>
              <a:off x="601639" y="302854"/>
              <a:ext cx="149511" cy="112675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67CCED82-CD1D-4141-8317-1AD98D032522}"/>
                </a:ext>
              </a:extLst>
            </p:cNvPr>
            <p:cNvSpPr txBox="1"/>
            <p:nvPr userDrawn="1"/>
          </p:nvSpPr>
          <p:spPr>
            <a:xfrm>
              <a:off x="258707" y="578279"/>
              <a:ext cx="49244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latin typeface="Arial Rounded MT Bold" panose="020F0704030504030204" pitchFamily="34" charset="77"/>
                </a:rPr>
                <a:t>France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06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cern.ch/event/727555/contributions/3475889/attachments/1868136/3073178/LumiFCCWeek.pdf" TargetMode="Externa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2960827" y="33017"/>
            <a:ext cx="6400403" cy="8836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sz="1633"/>
          </a:p>
        </p:txBody>
      </p:sp>
      <p:sp>
        <p:nvSpPr>
          <p:cNvPr id="104" name="TextShape 2"/>
          <p:cNvSpPr txBox="1"/>
          <p:nvPr/>
        </p:nvSpPr>
        <p:spPr>
          <a:xfrm>
            <a:off x="1839256" y="1296018"/>
            <a:ext cx="8228763" cy="539017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aspects of  top-quark physics </a:t>
            </a:r>
          </a:p>
          <a:p>
            <a:pPr algn="ctr"/>
            <a:r>
              <a:rPr lang="en-GB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FCCee</a:t>
            </a:r>
          </a:p>
          <a:p>
            <a:pPr algn="ctr"/>
            <a:endParaRPr lang="en-GB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constraints from top-quark physics</a:t>
            </a:r>
            <a:endParaRPr lang="en-GB" sz="4800" b="1" dirty="0">
              <a:solidFill>
                <a:srgbClr val="0070C0"/>
              </a:solidFill>
              <a:latin typeface="Arial"/>
            </a:endParaRPr>
          </a:p>
          <a:p>
            <a:pPr algn="ctr"/>
            <a:endParaRPr lang="en-GB" sz="4800" b="1" dirty="0">
              <a:solidFill>
                <a:srgbClr val="0070C0"/>
              </a:solidFill>
              <a:latin typeface="Arial"/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</a:rPr>
              <a:t>Jeremy Andrea (IPHC, Strasbourg)</a:t>
            </a:r>
          </a:p>
          <a:p>
            <a:pPr algn="ctr"/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890314" y="6514380"/>
            <a:ext cx="3016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33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409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E82DEDD-2DDA-4144-89B5-E8CE0A3B2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6" y="1320722"/>
            <a:ext cx="3152671" cy="2884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8C484A-A1F6-3344-B408-D5CB6E86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Direct measurement of top mass </a:t>
            </a:r>
            <a:br>
              <a:rPr lang="en-GB" sz="2800" dirty="0"/>
            </a:br>
            <a:r>
              <a:rPr lang="en-GB" sz="2800" dirty="0"/>
              <a:t>from decay products (above threshold)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9077FD6-4F1A-C843-9FFE-8D3C48264C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78004" y="1116224"/>
                <a:ext cx="8652473" cy="573152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Direct mass measurement from top quark decay products (in a nutshell)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dirty="0"/>
                  <a:t>reconstruct and identify decay products,</a:t>
                </a:r>
              </a:p>
              <a:p>
                <a:pPr lvl="1"/>
                <a:r>
                  <a:rPr lang="en-GB" dirty="0"/>
                  <a:t>reconstruct top quarks candidates using a kin fit (determine jets-lepton associations),</a:t>
                </a:r>
              </a:p>
              <a:p>
                <a:pPr lvl="1"/>
                <a:r>
                  <a:rPr lang="en-GB" dirty="0"/>
                  <a:t>fit the reconstructed top mass with templates issued from MC generation. Simultaneous fit with JES reduces systematics,</a:t>
                </a:r>
              </a:p>
              <a:p>
                <a:pPr lvl="1"/>
                <a:r>
                  <a:rPr lang="en-GB" dirty="0"/>
                  <a:t>requires “calibration” : input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𝑀𝐶</m:t>
                        </m:r>
                      </m:sup>
                    </m:sSubSup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𝑟𝑒𝑐𝑜</m:t>
                        </m:r>
                      </m:sup>
                    </m:sSubSup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Comparisons with CMS top reconstruction at 13 TeV, 35.9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Estimations of the uncertainties (CLIC@380 GeV) 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dirty="0"/>
                  <a:t>stat: 30-40 MeV for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,</a:t>
                </a:r>
              </a:p>
              <a:p>
                <a:pPr lvl="1"/>
                <a:r>
                  <a:rPr lang="en-GB" dirty="0"/>
                  <a:t>moderate impact of JES : 2% variation of light and b jets = 200 and 350 MeV,</a:t>
                </a:r>
              </a:p>
              <a:p>
                <a:pPr lvl="1"/>
                <a:r>
                  <a:rPr lang="en-GB" dirty="0">
                    <a:solidFill>
                      <a:schemeClr val="accent5"/>
                    </a:solidFill>
                  </a:rPr>
                  <a:t>JES related uncertainties can be greatly reduced </a:t>
                </a:r>
                <a:r>
                  <a:rPr lang="en-GB" dirty="0"/>
                  <a:t>by including the perfect knowledge of the initial stat into the events reconstruction,</a:t>
                </a:r>
              </a:p>
              <a:p>
                <a:pPr lvl="1"/>
                <a:r>
                  <a:rPr lang="en-GB" b="0" dirty="0"/>
                  <a:t>=&gt;statistically dominated measurement?</a:t>
                </a:r>
              </a:p>
              <a:p>
                <a:pPr lvl="1"/>
                <a:endParaRPr lang="en-GB" dirty="0"/>
              </a:p>
              <a:p>
                <a:r>
                  <a:rPr lang="en-GB" b="0" dirty="0">
                    <a:solidFill>
                      <a:schemeClr val="accent1"/>
                    </a:solidFill>
                  </a:rPr>
                  <a:t>Direct top mass measurement can be competitive with the threshold scan measurement.</a:t>
                </a:r>
                <a:endParaRPr lang="en-GB" b="1" dirty="0"/>
              </a:p>
              <a:p>
                <a:pPr lvl="1"/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Other “non” standard measurements can help </a:t>
                </a:r>
                <a:r>
                  <a:rPr lang="en-GB" dirty="0"/>
                  <a:t>(dilepton,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, endpoints, extra jet/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/>
                  <a:t>) =&gt; combinations?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9077FD6-4F1A-C843-9FFE-8D3C48264C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8004" y="1116224"/>
                <a:ext cx="8652473" cy="5731528"/>
              </a:xfrm>
              <a:blipFill>
                <a:blip r:embed="rId3"/>
                <a:stretch>
                  <a:fillRect l="-587" t="-1770" r="-14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71D56E-AC60-274F-A231-A8A173FD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1F3EB87-43B8-C349-9524-A5B52D9957BC}" type="slidenum">
              <a:rPr lang="fr-FR" smtClean="0"/>
              <a:t>10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DE9DB9-2A3A-6544-87B6-48FE52906F23}"/>
              </a:ext>
            </a:extLst>
          </p:cNvPr>
          <p:cNvSpPr/>
          <p:nvPr/>
        </p:nvSpPr>
        <p:spPr>
          <a:xfrm>
            <a:off x="1093580" y="1012945"/>
            <a:ext cx="2056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</a:rPr>
              <a:t>CLIC, </a:t>
            </a:r>
            <a:r>
              <a:rPr lang="fr-FR" sz="1400" b="1" dirty="0">
                <a:solidFill>
                  <a:srgbClr val="C00000"/>
                </a:solidFill>
              </a:rPr>
              <a:t>EPJC 73 (2013) 2530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1BB54D-8410-B84F-A571-1F69BCC51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8" y="3914083"/>
            <a:ext cx="3087757" cy="279934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A126385-5470-264E-A0B0-834A8C54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818330" y="4062935"/>
            <a:ext cx="2260833" cy="1695207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853BAC6C-96BD-6A41-AAF1-A464BC9DEE43}"/>
              </a:ext>
            </a:extLst>
          </p:cNvPr>
          <p:cNvSpPr txBox="1"/>
          <p:nvPr/>
        </p:nvSpPr>
        <p:spPr>
          <a:xfrm>
            <a:off x="1588888" y="5496532"/>
            <a:ext cx="89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rgbClr val="C00000"/>
                </a:solidFill>
              </a:rPr>
              <a:t>CMS-17-008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8F4CD4B-6AE1-5D40-AB96-1A4342CD0F0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>
            <a:off x="803848" y="1455406"/>
            <a:ext cx="2275315" cy="172349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B81BC95-93D5-BB45-9AF3-8FC95048E407}"/>
              </a:ext>
            </a:extLst>
          </p:cNvPr>
          <p:cNvSpPr txBox="1"/>
          <p:nvPr/>
        </p:nvSpPr>
        <p:spPr>
          <a:xfrm>
            <a:off x="1654174" y="2924984"/>
            <a:ext cx="864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rgbClr val="C00000"/>
                </a:solidFill>
              </a:rPr>
              <a:t>CMS-17-007</a:t>
            </a:r>
          </a:p>
        </p:txBody>
      </p:sp>
    </p:spTree>
    <p:extLst>
      <p:ext uri="{BB962C8B-B14F-4D97-AF65-F5344CB8AC3E}">
        <p14:creationId xmlns:p14="http://schemas.microsoft.com/office/powerpoint/2010/main" val="375229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985F41B-0D3A-7945-A445-64EEF2676CBB}"/>
              </a:ext>
            </a:extLst>
          </p:cNvPr>
          <p:cNvSpPr/>
          <p:nvPr/>
        </p:nvSpPr>
        <p:spPr>
          <a:xfrm>
            <a:off x="130629" y="3729862"/>
            <a:ext cx="12006426" cy="3027845"/>
          </a:xfrm>
          <a:prstGeom prst="rect">
            <a:avLst/>
          </a:prstGeom>
          <a:solidFill>
            <a:srgbClr val="92D05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D50573-DFF9-E849-95B0-8F6F81354C0F}"/>
              </a:ext>
            </a:extLst>
          </p:cNvPr>
          <p:cNvSpPr/>
          <p:nvPr/>
        </p:nvSpPr>
        <p:spPr>
          <a:xfrm>
            <a:off x="130629" y="1023251"/>
            <a:ext cx="12006426" cy="2550046"/>
          </a:xfrm>
          <a:prstGeom prst="rect">
            <a:avLst/>
          </a:prstGeom>
          <a:solidFill>
            <a:srgbClr val="FFC000">
              <a:alpha val="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1FFCAD-977D-7147-9986-71CFE5A81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770" y="1098022"/>
            <a:ext cx="3698071" cy="240050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01B3BA2-6FC7-A94B-A303-EE861F08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36" y="143021"/>
            <a:ext cx="9607215" cy="661240"/>
          </a:xfrm>
        </p:spPr>
        <p:txBody>
          <a:bodyPr>
            <a:normAutofit fontScale="90000"/>
          </a:bodyPr>
          <a:lstStyle/>
          <a:p>
            <a:r>
              <a:rPr lang="en-GB" dirty="0"/>
              <a:t>Top quark couplings to bosons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B19C017-225B-6046-B469-C6898835D4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628" y="1063276"/>
                <a:ext cx="8120207" cy="244759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Sensitivity on (anomalous)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fr-F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EWK couplings.</a:t>
                </a:r>
              </a:p>
              <a:p>
                <a:endParaRPr lang="en-GB" dirty="0">
                  <a:solidFill>
                    <a:schemeClr val="accent1"/>
                  </a:solidFill>
                </a:endParaRP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Based on lepton energy and polar angle :</a:t>
                </a:r>
              </a:p>
              <a:p>
                <a:pPr lvl="1"/>
                <a:r>
                  <a:rPr lang="en-GB" dirty="0"/>
                  <a:t>very low expected experimental uncertainties,</a:t>
                </a:r>
              </a:p>
              <a:p>
                <a:pPr lvl="1"/>
                <a:r>
                  <a:rPr lang="en-GB" dirty="0"/>
                  <a:t>dominated by stat. uncertainties (and theory).</a:t>
                </a:r>
              </a:p>
              <a:p>
                <a:endParaRPr lang="en-GB" dirty="0"/>
              </a:p>
              <a:p>
                <a:r>
                  <a:rPr lang="en-GB" b="0" dirty="0">
                    <a:solidFill>
                      <a:schemeClr val="accent1"/>
                    </a:solidFill>
                  </a:rPr>
                  <a:t>Lower integrated </a:t>
                </a:r>
                <a:r>
                  <a:rPr lang="en-GB" dirty="0">
                    <a:solidFill>
                      <a:schemeClr val="accent1"/>
                    </a:solidFill>
                  </a:rPr>
                  <a:t>l</a:t>
                </a:r>
                <a:r>
                  <a:rPr lang="en-GB" b="0" dirty="0">
                    <a:solidFill>
                      <a:schemeClr val="accent1"/>
                    </a:solidFill>
                  </a:rPr>
                  <a:t>umi and larger boost at higher energies</a:t>
                </a:r>
                <a:r>
                  <a:rPr lang="en-GB" dirty="0">
                    <a:solidFill>
                      <a:schemeClr val="accent1"/>
                    </a:solidFill>
                  </a:rPr>
                  <a:t>  </a:t>
                </a:r>
                <a:r>
                  <a:rPr lang="en-GB" dirty="0"/>
                  <a:t>=&gt; better precision at 365 GeV than higher energies. 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B19C017-225B-6046-B469-C6898835D4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8" y="1063276"/>
                <a:ext cx="8120207" cy="2447596"/>
              </a:xfrm>
              <a:blipFill>
                <a:blip r:embed="rId3"/>
                <a:stretch>
                  <a:fillRect l="-468" t="-5208" b="-15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343F01-06B8-9A43-93E8-9FDEDF72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3A6703A5-6543-304B-8DAB-224BDF92FA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8231" y="3795178"/>
                <a:ext cx="7732267" cy="29640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>
                    <a:solidFill>
                      <a:schemeClr val="accent1"/>
                    </a:solidFill>
                  </a:rPr>
                  <a:t>Top-quark FCNC couplings to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usually probed in top quarks decays in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GB" dirty="0"/>
                  <a:t> (probably to be updated).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Interesting channels at lepton colliders </a:t>
                </a:r>
                <a:r>
                  <a:rPr lang="en-GB" dirty="0"/>
                  <a:t>: single top production possible for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/>
                  <a:t>and</a:t>
                </a:r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𝑡𝑍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-FCNC</a:t>
                </a:r>
                <a:r>
                  <a:rPr lang="en-GB" dirty="0"/>
                  <a:t>.</a:t>
                </a:r>
              </a:p>
              <a:p>
                <a:pPr lvl="1"/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Very promising channels </a:t>
                </a:r>
                <a:r>
                  <a:rPr lang="en-GB" dirty="0"/>
                  <a:t>: higher cross section, limited by statistics and background contamination (Wjj),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GB" dirty="0"/>
                  <a:t> channels still useful to disentangle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/>
                  <a:t> from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𝑡𝑍</m:t>
                    </m:r>
                  </m:oMath>
                </a14:m>
                <a:r>
                  <a:rPr lang="en-GB" dirty="0"/>
                  <a:t>. 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Large impact of b and c-tagging</a:t>
                </a:r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3A6703A5-6543-304B-8DAB-224BDF92F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231" y="3795178"/>
                <a:ext cx="7732267" cy="2964025"/>
              </a:xfrm>
              <a:prstGeom prst="rect">
                <a:avLst/>
              </a:prstGeom>
              <a:blipFill>
                <a:blip r:embed="rId4"/>
                <a:stretch>
                  <a:fillRect l="-493" t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1C615113-292A-A749-BA28-58567885E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687" y="3822380"/>
            <a:ext cx="4099886" cy="27743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372ED21-79BF-334F-B35B-94F3BCF8F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601" y="4054033"/>
            <a:ext cx="1559816" cy="115478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116A452-B8C5-C747-881C-D08951EEFB3E}"/>
              </a:ext>
            </a:extLst>
          </p:cNvPr>
          <p:cNvSpPr txBox="1"/>
          <p:nvPr/>
        </p:nvSpPr>
        <p:spPr>
          <a:xfrm>
            <a:off x="5628806" y="293057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049E1A0-8DA2-E24A-B832-D8D80CADAC65}"/>
              </a:ext>
            </a:extLst>
          </p:cNvPr>
          <p:cNvSpPr txBox="1"/>
          <p:nvPr/>
        </p:nvSpPr>
        <p:spPr>
          <a:xfrm>
            <a:off x="8746883" y="945573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JHEP(2015)182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35B7805-AFE8-2045-B6DB-CD0448724143}"/>
              </a:ext>
            </a:extLst>
          </p:cNvPr>
          <p:cNvSpPr txBox="1"/>
          <p:nvPr/>
        </p:nvSpPr>
        <p:spPr>
          <a:xfrm>
            <a:off x="293514" y="6376524"/>
            <a:ext cx="170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PLB 775(2017) 25-31</a:t>
            </a:r>
          </a:p>
        </p:txBody>
      </p:sp>
    </p:spTree>
    <p:extLst>
      <p:ext uri="{BB962C8B-B14F-4D97-AF65-F5344CB8AC3E}">
        <p14:creationId xmlns:p14="http://schemas.microsoft.com/office/powerpoint/2010/main" val="231159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4E4D9-EA4C-9A4A-A9A9-33AFE5A9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Detector impact on flavour tagging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AE91DEB-1846-1C41-92AB-97245B0EC2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74918" y="1078807"/>
                <a:ext cx="5633305" cy="541612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Flavour (b/c)-tagging is a key element for top quark physics.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Top-FCNC 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𝑐𝐻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𝑡𝐻𝑐</m:t>
                            </m:r>
                          </m:sub>
                        </m:sSub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B-tagging and c-tagging performances for various single point resolutions.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From 7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to 3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dirty="0"/>
                  <a:t>(abs.)  improvement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GB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dirty="0"/>
                  <a:t>(abs) improvement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>
                    <a:sym typeface="Wingdings" pitchFamily="2" charset="2"/>
                  </a:rPr>
                  <a:t> increase of </a:t>
                </a:r>
                <a:r>
                  <a:rPr lang="en-GB" dirty="0">
                    <a:solidFill>
                      <a:schemeClr val="accent1"/>
                    </a:solidFill>
                    <a:sym typeface="Wingdings" pitchFamily="2" charset="2"/>
                  </a:rPr>
                  <a:t>~10% abs (</a:t>
                </a:r>
                <a:r>
                  <a:rPr lang="en-GB" b="1" dirty="0">
                    <a:solidFill>
                      <a:schemeClr val="accent1"/>
                    </a:solidFill>
                    <a:sym typeface="Wingdings" pitchFamily="2" charset="2"/>
                  </a:rPr>
                  <a:t>20% rel</a:t>
                </a:r>
                <a:r>
                  <a:rPr lang="en-GB" dirty="0">
                    <a:solidFill>
                      <a:schemeClr val="accent1"/>
                    </a:solidFill>
                    <a:sym typeface="Wingdings" pitchFamily="2" charset="2"/>
                  </a:rPr>
                  <a:t>)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sub>
                    </m:sSub>
                  </m:oMath>
                </a14:m>
                <a:r>
                  <a:rPr lang="en-GB" dirty="0"/>
                  <a:t> (for Medium P…) and </a:t>
                </a:r>
                <a:r>
                  <a:rPr lang="en-GB" dirty="0">
                    <a:solidFill>
                      <a:schemeClr val="accent1"/>
                    </a:solidFill>
                  </a:rPr>
                  <a:t>~15% abs (</a:t>
                </a:r>
                <a:r>
                  <a:rPr lang="en-GB" b="1" dirty="0">
                    <a:solidFill>
                      <a:schemeClr val="accent1"/>
                    </a:solidFill>
                  </a:rPr>
                  <a:t>75% rel</a:t>
                </a:r>
                <a:r>
                  <a:rPr lang="en-GB" dirty="0">
                    <a:solidFill>
                      <a:schemeClr val="accent1"/>
                    </a:solidFill>
                  </a:rPr>
                  <a:t>)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𝑡𝐻𝑐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Flavour tagging systematics</a:t>
                </a:r>
                <a:r>
                  <a:rPr lang="en-GB" dirty="0"/>
                  <a:t> </a:t>
                </a:r>
                <a:r>
                  <a:rPr lang="en-GB" dirty="0">
                    <a:sym typeface="Wingdings" pitchFamily="2" charset="2"/>
                  </a:rPr>
                  <a:t> data driven estimations of efficiencies.</a:t>
                </a: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AE91DEB-1846-1C41-92AB-97245B0EC2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4918" y="1078807"/>
                <a:ext cx="5633305" cy="5416122"/>
              </a:xfrm>
              <a:blipFill>
                <a:blip r:embed="rId3"/>
                <a:stretch>
                  <a:fillRect l="-899" t="-18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D95CF7-756A-4E45-8B3C-3B833DA8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12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616A27-D639-9745-8071-244636798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13928"/>
            <a:ext cx="6370437" cy="39723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72A3E9-E7FA-2242-998F-11980D11951E}"/>
              </a:ext>
            </a:extLst>
          </p:cNvPr>
          <p:cNvSpPr/>
          <p:nvPr/>
        </p:nvSpPr>
        <p:spPr>
          <a:xfrm>
            <a:off x="112120" y="1537476"/>
            <a:ext cx="2092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Helvetica" pitchFamily="2" charset="0"/>
              </a:rPr>
              <a:t>CLICdp-Note-2018-005</a:t>
            </a:r>
            <a:endParaRPr lang="fr-FR" sz="1400" b="1" dirty="0">
              <a:solidFill>
                <a:srgbClr val="C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88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B99DD8C8-B20D-AD40-9AFC-70890CDF07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915382" y="3329567"/>
            <a:ext cx="780142" cy="71688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004430D-E4F7-DF4B-9AC5-49A5984EA2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2698095" y="3156668"/>
            <a:ext cx="600033" cy="9471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940697B-D644-DC48-A681-FFF61008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General (naïve) comments </a:t>
            </a:r>
            <a:br>
              <a:rPr lang="en-GB" sz="2800" dirty="0"/>
            </a:br>
            <a:r>
              <a:rPr lang="en-GB" sz="2800" dirty="0"/>
              <a:t>on detector design “optimisation”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81C5F76-6F92-9641-B5EE-16E2161687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35424"/>
                <a:ext cx="12192000" cy="582257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Needs (resolutions, efficiencies etc…) </a:t>
                </a:r>
                <a:r>
                  <a:rPr lang="en-GB" dirty="0"/>
                  <a:t>for top quark physics are probably very </a:t>
                </a:r>
                <a:r>
                  <a:rPr lang="en-GB" dirty="0">
                    <a:solidFill>
                      <a:schemeClr val="accent1"/>
                    </a:solidFill>
                  </a:rPr>
                  <a:t>similar to the Higgs physics, </a:t>
                </a:r>
                <a:r>
                  <a:rPr lang="en-GB" dirty="0"/>
                  <a:t>at first order.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/>
                  <a:t>We need to </a:t>
                </a:r>
                <a:r>
                  <a:rPr lang="en-GB" dirty="0">
                    <a:solidFill>
                      <a:schemeClr val="accent1"/>
                    </a:solidFill>
                  </a:rPr>
                  <a:t>verify </a:t>
                </a:r>
                <a:r>
                  <a:rPr lang="en-GB" dirty="0"/>
                  <a:t>this assumption </a:t>
                </a:r>
                <a:r>
                  <a:rPr lang="en-GB" dirty="0">
                    <a:solidFill>
                      <a:schemeClr val="accent1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threshold </a:t>
                </a:r>
                <a:r>
                  <a:rPr lang="en-GB" b="1" dirty="0">
                    <a:solidFill>
                      <a:schemeClr val="accent1"/>
                    </a:solidFill>
                  </a:rPr>
                  <a:t>(different beam conditions and backgrounds)!</a:t>
                </a:r>
                <a:endParaRPr lang="en-GB" b="1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Some of this work already done for CLD/IDEA </a:t>
                </a:r>
                <a:r>
                  <a:rPr lang="en-GB" dirty="0"/>
                  <a:t>: do we want to join effort there, or create our own design? A lot to learn from ILC/CLIC here as well !</a:t>
                </a:r>
              </a:p>
              <a:p>
                <a:pPr marL="0" indent="0" algn="ctr">
                  <a:buNone/>
                </a:pPr>
                <a:r>
                  <a:rPr lang="en-GB" sz="3400" b="1" dirty="0">
                    <a:solidFill>
                      <a:srgbClr val="C00000"/>
                    </a:solidFill>
                  </a:rPr>
                  <a:t>High involvement required  !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81C5F76-6F92-9641-B5EE-16E216168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35424"/>
                <a:ext cx="12192000" cy="5822576"/>
              </a:xfrm>
              <a:blipFill>
                <a:blip r:embed="rId4"/>
                <a:stretch>
                  <a:fillRect l="-313" t="-1961" r="-8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E58ECB-60C6-B24C-9601-BDE6417B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3855" y="6468788"/>
            <a:ext cx="2743200" cy="365125"/>
          </a:xfrm>
        </p:spPr>
        <p:txBody>
          <a:bodyPr/>
          <a:lstStyle/>
          <a:p>
            <a:fld id="{D1F3EB87-43B8-C349-9524-A5B52D9957BC}" type="slidenum">
              <a:rPr lang="fr-FR" smtClean="0"/>
              <a:t>13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BC3B5E-5F7A-E743-A6F2-10377FAC2F71}"/>
              </a:ext>
            </a:extLst>
          </p:cNvPr>
          <p:cNvSpPr txBox="1"/>
          <p:nvPr/>
        </p:nvSpPr>
        <p:spPr>
          <a:xfrm>
            <a:off x="3846697" y="3089464"/>
            <a:ext cx="1346844" cy="830997"/>
          </a:xfrm>
          <a:prstGeom prst="rect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Detector </a:t>
            </a:r>
          </a:p>
          <a:p>
            <a:pPr algn="ctr"/>
            <a:r>
              <a:rPr lang="fr-FR" sz="2400" dirty="0"/>
              <a:t>Design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2DE6195-2228-D645-B739-82CA0EF779B4}"/>
              </a:ext>
            </a:extLst>
          </p:cNvPr>
          <p:cNvSpPr txBox="1"/>
          <p:nvPr/>
        </p:nvSpPr>
        <p:spPr>
          <a:xfrm>
            <a:off x="1033592" y="4315803"/>
            <a:ext cx="2135328" cy="830997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Reconstruction </a:t>
            </a:r>
          </a:p>
          <a:p>
            <a:pPr algn="ctr"/>
            <a:r>
              <a:rPr lang="en-GB" sz="2400" dirty="0"/>
              <a:t>Algorithm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2BA28B-778A-4A43-8837-56FB59C37F2B}"/>
              </a:ext>
            </a:extLst>
          </p:cNvPr>
          <p:cNvSpPr txBox="1"/>
          <p:nvPr/>
        </p:nvSpPr>
        <p:spPr>
          <a:xfrm>
            <a:off x="1199439" y="2127883"/>
            <a:ext cx="1803635" cy="830997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Physics </a:t>
            </a:r>
          </a:p>
          <a:p>
            <a:pPr algn="ctr"/>
            <a:r>
              <a:rPr lang="en-GB" sz="2400" dirty="0"/>
              <a:t>performance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27CC5590-3015-4B49-AF30-BC135F473FA2}"/>
              </a:ext>
            </a:extLst>
          </p:cNvPr>
          <p:cNvSpPr/>
          <p:nvPr/>
        </p:nvSpPr>
        <p:spPr>
          <a:xfrm rot="20718838">
            <a:off x="2656531" y="2291098"/>
            <a:ext cx="1518558" cy="1792409"/>
          </a:xfrm>
          <a:prstGeom prst="arc">
            <a:avLst/>
          </a:prstGeom>
          <a:ln w="4762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6A234AE-A939-E746-B7A9-E44A7DB9DA5B}"/>
              </a:ext>
            </a:extLst>
          </p:cNvPr>
          <p:cNvSpPr/>
          <p:nvPr/>
        </p:nvSpPr>
        <p:spPr>
          <a:xfrm rot="12729121">
            <a:off x="1053192" y="2563242"/>
            <a:ext cx="1518558" cy="1792409"/>
          </a:xfrm>
          <a:prstGeom prst="arc">
            <a:avLst/>
          </a:prstGeom>
          <a:ln w="4762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188668AD-F49B-8C41-B84D-E30445DCAAAB}"/>
              </a:ext>
            </a:extLst>
          </p:cNvPr>
          <p:cNvSpPr/>
          <p:nvPr/>
        </p:nvSpPr>
        <p:spPr>
          <a:xfrm rot="5101236">
            <a:off x="2575481" y="3306642"/>
            <a:ext cx="1518558" cy="1792409"/>
          </a:xfrm>
          <a:prstGeom prst="arc">
            <a:avLst/>
          </a:prstGeom>
          <a:ln w="4762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CF87F146-14CE-7D45-950F-D2DB725EEA5E}"/>
              </a:ext>
            </a:extLst>
          </p:cNvPr>
          <p:cNvSpPr txBox="1">
            <a:spLocks/>
          </p:cNvSpPr>
          <p:nvPr/>
        </p:nvSpPr>
        <p:spPr>
          <a:xfrm>
            <a:off x="5507223" y="2349109"/>
            <a:ext cx="6371095" cy="3149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Tools needed for Physics performance studies 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FastSim =&gt; interesting to test sensitivity on detector performance, but rapidly limited,</a:t>
            </a:r>
          </a:p>
          <a:p>
            <a:pPr lvl="1"/>
            <a:r>
              <a:rPr lang="en-GB" dirty="0"/>
              <a:t>FullSim =&gt; ultimately needed, but takes time, need (flexible) reconstruction,</a:t>
            </a:r>
          </a:p>
          <a:p>
            <a:pPr lvl="1"/>
            <a:r>
              <a:rPr lang="en-GB" dirty="0"/>
              <a:t>Intermediate approach with some modelling ? Partial fullsim (not entire detector) to feed fastsim?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Developments need to proceed in parallel.</a:t>
            </a:r>
          </a:p>
          <a:p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Enough work on all topics to keep us busy for years.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026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52F83-F848-4641-B622-3322D3B5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0827093-C4A3-5647-A6FD-54B261020F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19331"/>
                <a:ext cx="7241458" cy="583866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The FCCee top quark physics program is </a:t>
                </a:r>
                <a:r>
                  <a:rPr lang="en-GB" u="sng" dirty="0">
                    <a:solidFill>
                      <a:schemeClr val="accent1"/>
                    </a:solidFill>
                  </a:rPr>
                  <a:t>rich and useful </a:t>
                </a:r>
                <a:r>
                  <a:rPr lang="en-GB" dirty="0">
                    <a:solidFill>
                      <a:schemeClr val="accent1"/>
                    </a:solidFill>
                  </a:rPr>
                  <a:t>!</a:t>
                </a:r>
                <a:endParaRPr lang="en-GB" b="1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FCCee will deliver a luminosity up to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, the expected very low systematics could lead to statistically dominated measurements. </a:t>
                </a:r>
              </a:p>
              <a:p>
                <a:pPr lvl="1"/>
                <a:r>
                  <a:rPr lang="en-GB" sz="3100" b="1" dirty="0">
                    <a:solidFill>
                      <a:schemeClr val="accent1"/>
                    </a:solidFill>
                  </a:rPr>
                  <a:t>Expected precisions are just outstanding !!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To achieve this ambitious scientific program, outstanding detectors have to be designed 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dirty="0"/>
                  <a:t>deal with beam background efficiently,</a:t>
                </a:r>
              </a:p>
              <a:p>
                <a:pPr lvl="1"/>
                <a:r>
                  <a:rPr lang="en-GB" dirty="0"/>
                  <a:t>highest possible acceptance/efficiency to maximise statistical precision and lower signal modelling uncertainties,</a:t>
                </a:r>
              </a:p>
              <a:p>
                <a:pPr lvl="1"/>
                <a:r>
                  <a:rPr lang="en-GB" dirty="0"/>
                  <a:t>ultra-performant flavour tagging =&gt; high resolution of innermost tracker layers required,</a:t>
                </a:r>
              </a:p>
              <a:p>
                <a:pPr lvl="1"/>
                <a:r>
                  <a:rPr lang="en-GB" dirty="0"/>
                  <a:t>systematics related to control  efficiency/resolutions/energy scale (also from data) .</a:t>
                </a: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To better study the interplay between </a:t>
                </a:r>
                <a:r>
                  <a:rPr lang="en-GB" dirty="0">
                    <a:solidFill>
                      <a:schemeClr val="accent1"/>
                    </a:solidFill>
                  </a:rPr>
                  <a:t>detector performances/designs </a:t>
                </a:r>
                <a:r>
                  <a:rPr lang="en-GB" dirty="0"/>
                  <a:t>and </a:t>
                </a:r>
                <a:r>
                  <a:rPr lang="en-GB" dirty="0">
                    <a:solidFill>
                      <a:schemeClr val="accent1"/>
                    </a:solidFill>
                  </a:rPr>
                  <a:t>top quark physics</a:t>
                </a:r>
                <a:r>
                  <a:rPr lang="en-GB" dirty="0"/>
                  <a:t>, at lot still has to be done </a:t>
                </a:r>
                <a:r>
                  <a:rPr lang="en-GB" b="1" dirty="0"/>
                  <a:t>=&gt; </a:t>
                </a:r>
                <a:r>
                  <a:rPr lang="en-GB" b="1" u="sng" dirty="0"/>
                  <a:t>lot of fun ahead 🤪!</a:t>
                </a:r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0827093-C4A3-5647-A6FD-54B261020F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19331"/>
                <a:ext cx="7241458" cy="5838669"/>
              </a:xfrm>
              <a:blipFill>
                <a:blip r:embed="rId2"/>
                <a:stretch>
                  <a:fillRect l="-526" t="-1735" r="-1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0E84A8-8E0F-CE41-9D1C-DCE51980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14</a:t>
            </a:fld>
            <a:endParaRPr lang="fr-FR"/>
          </a:p>
        </p:txBody>
      </p:sp>
      <p:pic>
        <p:nvPicPr>
          <p:cNvPr id="11" name="Picture 2" descr="Boldly go where no man has gone before&quot; my excuse for doing ...">
            <a:extLst>
              <a:ext uri="{FF2B5EF4-FFF2-40B4-BE49-F238E27FC236}">
                <a16:creationId xmlns:a16="http://schemas.microsoft.com/office/drawing/2014/main" id="{B6D107BC-4725-7B40-A68A-17C0A5C5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49" y="1152067"/>
            <a:ext cx="3867294" cy="5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9C01FE7-C86D-2046-BDF0-56887B35B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7478">
            <a:off x="9458746" y="1942412"/>
            <a:ext cx="2077326" cy="6973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D4C487-CE24-0B4A-ABBE-0BB87F8DBC21}"/>
              </a:ext>
            </a:extLst>
          </p:cNvPr>
          <p:cNvSpPr/>
          <p:nvPr/>
        </p:nvSpPr>
        <p:spPr>
          <a:xfrm rot="20996741">
            <a:off x="10636430" y="2072843"/>
            <a:ext cx="293293" cy="197352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E9651C-2BD7-8C4D-829E-75D7B306CDAC}"/>
              </a:ext>
            </a:extLst>
          </p:cNvPr>
          <p:cNvSpPr/>
          <p:nvPr/>
        </p:nvSpPr>
        <p:spPr>
          <a:xfrm rot="20996741">
            <a:off x="10078548" y="2171652"/>
            <a:ext cx="293293" cy="19533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85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53A00-D648-664F-97FC-B74F1AE86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191" y="3513081"/>
            <a:ext cx="9607215" cy="801343"/>
          </a:xfrm>
        </p:spPr>
        <p:txBody>
          <a:bodyPr/>
          <a:lstStyle/>
          <a:p>
            <a:r>
              <a:rPr lang="fr-FR" dirty="0"/>
              <a:t>Backup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A42CA6A-09A0-D24A-8F90-E41E37C1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678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307E3-5D75-764F-8A9D-2BD8C4C2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Discussions on backgrounds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3F99F3-2DA9-8C42-A6C5-A55E2F9C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5" y="1111542"/>
            <a:ext cx="7562306" cy="5065422"/>
          </a:xfrm>
        </p:spPr>
        <p:txBody>
          <a:bodyPr/>
          <a:lstStyle/>
          <a:p>
            <a:r>
              <a:rPr lang="fr-FR" dirty="0"/>
              <a:t>List of the main background and cross sections.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73C0AE-A0C9-AD4B-A6FA-2FD93052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</p:spPr>
        <p:txBody>
          <a:bodyPr/>
          <a:lstStyle/>
          <a:p>
            <a:fld id="{D1F3EB87-43B8-C349-9524-A5B52D9957BC}" type="slidenum">
              <a:rPr lang="fr-FR" smtClean="0"/>
              <a:t>16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FD7DAC-04C6-EC4F-B956-2DC46E6A2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06" y="1111542"/>
            <a:ext cx="4897401" cy="5609933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BA7BFDE-3C00-D949-B98F-0C148B03C392}"/>
              </a:ext>
            </a:extLst>
          </p:cNvPr>
          <p:cNvCxnSpPr/>
          <p:nvPr/>
        </p:nvCxnSpPr>
        <p:spPr>
          <a:xfrm flipV="1">
            <a:off x="8976360" y="2438400"/>
            <a:ext cx="0" cy="3535680"/>
          </a:xfrm>
          <a:prstGeom prst="line">
            <a:avLst/>
          </a:prstGeom>
          <a:ln w="349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E90BBCDD-F807-DF46-8CE3-E6C8791B8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22" y="3379761"/>
            <a:ext cx="5419777" cy="144475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9ADB813-1DCB-2345-AD6E-BA8F66FF0C43}"/>
              </a:ext>
            </a:extLst>
          </p:cNvPr>
          <p:cNvSpPr txBox="1"/>
          <p:nvPr/>
        </p:nvSpPr>
        <p:spPr>
          <a:xfrm>
            <a:off x="933965" y="3062103"/>
            <a:ext cx="4319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Beam</a:t>
            </a:r>
            <a:r>
              <a:rPr lang="fr-FR" dirty="0"/>
              <a:t> backgrounds (large angle) </a:t>
            </a:r>
            <a:r>
              <a:rPr lang="fr-FR" dirty="0" err="1"/>
              <a:t>M.Dam</a:t>
            </a:r>
            <a:r>
              <a:rPr lang="fr-FR" dirty="0"/>
              <a:t> </a:t>
            </a:r>
            <a:r>
              <a:rPr lang="fr-FR" dirty="0">
                <a:hlinkClick r:id="rId5"/>
              </a:rPr>
              <a:t>link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7839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9D1ED-F489-AA46-8DCD-812603368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Interacting points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72BB39-8A0E-5A42-848E-691360E5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17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006A87D-8145-0C4D-BCC8-DD943AA08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150" y="1359300"/>
            <a:ext cx="4763398" cy="37703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0CC27C-F2AB-794A-9468-EE545DC68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27" y="1601994"/>
            <a:ext cx="5455736" cy="39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55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5E91C-1AE9-4F4F-9617-26F8FA15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 mass : target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909E0-0546-9946-9B1A-9A897BB3E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380" y="1509722"/>
            <a:ext cx="5716689" cy="5065422"/>
          </a:xfrm>
        </p:spPr>
        <p:txBody>
          <a:bodyPr/>
          <a:lstStyle/>
          <a:p>
            <a:r>
              <a:rPr lang="en-GB" dirty="0"/>
              <a:t>Objectives of top mass measurement :</a:t>
            </a:r>
          </a:p>
          <a:p>
            <a:pPr lvl="1"/>
            <a:r>
              <a:rPr lang="en-GB" dirty="0"/>
              <a:t>Test of the SM, </a:t>
            </a:r>
            <a:r>
              <a:rPr lang="en-GB" dirty="0" err="1"/>
              <a:t>yukawa</a:t>
            </a:r>
            <a:r>
              <a:rPr lang="en-GB" dirty="0"/>
              <a:t> couplings and top mass,</a:t>
            </a:r>
          </a:p>
          <a:p>
            <a:pPr lvl="1"/>
            <a:r>
              <a:rPr lang="en-GB" dirty="0"/>
              <a:t>Confront pole mass to the “MC” mass (differences of a coupe f hundreds MeV),</a:t>
            </a:r>
          </a:p>
          <a:p>
            <a:pPr lvl="1"/>
            <a:r>
              <a:rPr lang="en-GB" dirty="0"/>
              <a:t>Study of the stability of the vacuum, differentiations between stable and meta-stable universe.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1C2B8D-520B-604E-91A1-0AE56796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18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92A4B7-71BD-3F49-A87B-A70463AD3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03" y="2170189"/>
            <a:ext cx="5028544" cy="359516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6E4C566-776E-D241-B8DA-DD653484C82D}"/>
              </a:ext>
            </a:extLst>
          </p:cNvPr>
          <p:cNvSpPr txBox="1"/>
          <p:nvPr/>
        </p:nvSpPr>
        <p:spPr>
          <a:xfrm>
            <a:off x="1479925" y="1985523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JHEP08 98 (2012)</a:t>
            </a:r>
          </a:p>
        </p:txBody>
      </p:sp>
    </p:spTree>
    <p:extLst>
      <p:ext uri="{BB962C8B-B14F-4D97-AF65-F5344CB8AC3E}">
        <p14:creationId xmlns:p14="http://schemas.microsoft.com/office/powerpoint/2010/main" val="680608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C4F4ED-B44B-CC43-B74C-C4E2A9BD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Beam</a:t>
            </a:r>
            <a:r>
              <a:rPr lang="fr-FR" dirty="0"/>
              <a:t> background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F62073-4BE7-DE4C-B5B3-E2D3383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19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3FAEEE-DBA3-CC49-BD3F-6BEE32A2A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686"/>
            <a:ext cx="6306279" cy="37466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C9EB415-9343-7544-89EF-7CF072F9C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055" y="866686"/>
            <a:ext cx="5988577" cy="32084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ADF5DF8-B4FF-3949-B6B9-EEB46C2F0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19" y="4860366"/>
            <a:ext cx="2465733" cy="18611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47CFB5D-C19B-0349-905A-041D3A752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072" y="4876507"/>
            <a:ext cx="5322128" cy="123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8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1521AB-7E2F-0147-A86A-670E8EB0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D7D8728-A153-7A4A-9C6D-6A5FDAFB1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89852"/>
                <a:ext cx="11979965" cy="503509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>
                    <a:solidFill>
                      <a:srgbClr val="0070C0"/>
                    </a:solidFill>
                  </a:rPr>
                  <a:t>The top-quark program at FCCee is vast </a:t>
                </a:r>
                <a:r>
                  <a:rPr lang="en-GB" dirty="0"/>
                  <a:t>(see previous talks) and the runs at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threshold</a:t>
                </a:r>
                <a:r>
                  <a:rPr lang="en-GB" dirty="0">
                    <a:solidFill>
                      <a:srgbClr val="0070C0"/>
                    </a:solidFill>
                  </a:rPr>
                  <a:t> (</a:t>
                </a:r>
                <a:r>
                  <a:rPr lang="en-GB" dirty="0"/>
                  <a:t>and beyond), might lead to </a:t>
                </a:r>
                <a:r>
                  <a:rPr lang="en-GB" dirty="0">
                    <a:solidFill>
                      <a:srgbClr val="0070C0"/>
                    </a:solidFill>
                  </a:rPr>
                  <a:t>specific detector requirements. </a:t>
                </a:r>
                <a:endParaRPr lang="en-GB" dirty="0"/>
              </a:p>
              <a:p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The expected precisions </a:t>
                </a:r>
                <a:r>
                  <a:rPr lang="en-GB" dirty="0"/>
                  <a:t>of measurements and </a:t>
                </a:r>
                <a:r>
                  <a:rPr lang="en-GB" dirty="0">
                    <a:solidFill>
                      <a:schemeClr val="accent1"/>
                    </a:solidFill>
                  </a:rPr>
                  <a:t>sensitivities to new physics </a:t>
                </a:r>
                <a:r>
                  <a:rPr lang="en-GB" dirty="0"/>
                  <a:t>have been studied in several</a:t>
                </a:r>
                <a:r>
                  <a:rPr lang="en-GB" dirty="0">
                    <a:solidFill>
                      <a:srgbClr val="0070C0"/>
                    </a:solidFill>
                  </a:rPr>
                  <a:t> ILC, CLIC and FCCee publications and </a:t>
                </a:r>
                <a:r>
                  <a:rPr lang="en-GB" dirty="0">
                    <a:solidFill>
                      <a:schemeClr val="accent1"/>
                    </a:solidFill>
                  </a:rPr>
                  <a:t>notes</a:t>
                </a:r>
                <a:r>
                  <a:rPr lang="en-GB" dirty="0"/>
                  <a:t>. 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Some examples of these studies are presented here</a:t>
                </a:r>
                <a:r>
                  <a:rPr lang="en-GB" dirty="0"/>
                  <a:t>, to illustrate the physics needs in terms of detector precisions and performances.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Outline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dirty="0"/>
                  <a:t>FCCee schedule for top quark physics,</a:t>
                </a:r>
              </a:p>
              <a:p>
                <a:pPr lvl="1"/>
                <a:r>
                  <a:rPr lang="en-GB" dirty="0"/>
                  <a:t>Beam-induced backgrounds,</a:t>
                </a:r>
              </a:p>
              <a:p>
                <a:pPr lvl="1"/>
                <a:r>
                  <a:rPr lang="en-GB" dirty="0"/>
                  <a:t>Discussions on experimental systematics, with  some examples,</a:t>
                </a:r>
              </a:p>
              <a:p>
                <a:pPr lvl="1"/>
                <a:r>
                  <a:rPr lang="en-GB" dirty="0"/>
                  <a:t>Discussions on future studies.</a:t>
                </a:r>
              </a:p>
              <a:p>
                <a:pPr lvl="1"/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Not in this talk </a:t>
                </a:r>
                <a:r>
                  <a:rPr lang="en-GB" dirty="0"/>
                  <a:t>: precise quantification of the impacts of detector designs on top quark measurements ! 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D7D8728-A153-7A4A-9C6D-6A5FDAFB1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89852"/>
                <a:ext cx="11979965" cy="5035095"/>
              </a:xfrm>
              <a:blipFill>
                <a:blip r:embed="rId2"/>
                <a:stretch>
                  <a:fillRect l="-318" t="-22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8C371B-2AE8-994A-8533-EEE7BD3D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2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BE9B19-93B3-964A-8F8B-C8F69D56CB20}"/>
              </a:ext>
            </a:extLst>
          </p:cNvPr>
          <p:cNvSpPr/>
          <p:nvPr/>
        </p:nvSpPr>
        <p:spPr>
          <a:xfrm>
            <a:off x="170647" y="5993428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 to : Patrizia Azzi, Auguste Besson, Alain Blondel, Patrick Janot, Roman Poeschl, Juergen Reuter, Frank Simon</a:t>
            </a:r>
          </a:p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sharing their experiences, thoughts and for the many references !</a:t>
            </a:r>
          </a:p>
        </p:txBody>
      </p:sp>
    </p:spTree>
    <p:extLst>
      <p:ext uri="{BB962C8B-B14F-4D97-AF65-F5344CB8AC3E}">
        <p14:creationId xmlns:p14="http://schemas.microsoft.com/office/powerpoint/2010/main" val="2282062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9D6D6-0A15-5045-A0A2-3BB318AF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Rates of </a:t>
            </a:r>
            <a:r>
              <a:rPr lang="fr-FR" dirty="0" err="1"/>
              <a:t>electron</a:t>
            </a:r>
            <a:r>
              <a:rPr lang="fr-FR" dirty="0"/>
              <a:t> pair </a:t>
            </a:r>
            <a:r>
              <a:rPr lang="fr-FR" dirty="0" err="1"/>
              <a:t>backgruonds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4CE666-2278-2445-A4B7-AA49C630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20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06CAFD-814D-4444-BA41-067FDCEE3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1439056"/>
            <a:ext cx="10207292" cy="44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15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DAD3F-ECCD-B74A-A83D-FD55E16B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F51E53-9192-AA45-A598-86D90810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21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6003EC-7825-C045-88CD-97142A84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80" y="0"/>
            <a:ext cx="9475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4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DC6FD-16C0-2349-B8FD-6AD2A78B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498ADBE-A3E8-174A-BAF8-D01D897C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22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26E894-7791-B74F-B345-FBAB4F15F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3" y="1128623"/>
            <a:ext cx="4343400" cy="29972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7E7A7D-AD55-0C45-9E44-CB09CD93E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57" y="4321175"/>
            <a:ext cx="9359900" cy="2400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29B2DEB-19EB-7945-918C-0295FCE21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565" y="1714500"/>
            <a:ext cx="7499520" cy="16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76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AA9225-D914-9B4E-A612-6868043B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Status</a:t>
            </a:r>
            <a:r>
              <a:rPr lang="fr-FR" dirty="0"/>
              <a:t> top FCNC at LHC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E5ECE0-3D2E-1D41-BEAE-FCE98B4D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23</a:t>
            </a:fld>
            <a:endParaRPr lang="fr-FR"/>
          </a:p>
        </p:txBody>
      </p:sp>
      <p:pic>
        <p:nvPicPr>
          <p:cNvPr id="1026" name="Picture 2" descr="https://twiki.cern.ch/twiki/pub/LHCPhysics/FCNCHistory/fcnc_summarybsm_sep19.png">
            <a:extLst>
              <a:ext uri="{FF2B5EF4-FFF2-40B4-BE49-F238E27FC236}">
                <a16:creationId xmlns:a16="http://schemas.microsoft.com/office/drawing/2014/main" id="{F37327D6-8C2B-9A41-9C34-EBA6FC043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218"/>
            <a:ext cx="6526264" cy="58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97F2EC11-31B0-6949-AF7E-835C0682B5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GB" dirty="0"/>
                  <a:t> events properties : reminder</a:t>
                </a:r>
              </a:p>
            </p:txBody>
          </p:sp>
        </mc:Choice>
        <mc:Fallback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97F2EC11-31B0-6949-AF7E-835C0682B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4063" b="-29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67D487-F0F9-3C44-93E9-FAA2D837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3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1F28BC07-8B04-8B4F-9323-165869E41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978" y="1021357"/>
                <a:ext cx="6684898" cy="238612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>
                    <a:solidFill>
                      <a:srgbClr val="0070C0"/>
                    </a:solidFill>
                  </a:rPr>
                  <a:t>Heaviest particle known so far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Decays before </a:t>
                </a:r>
                <a:r>
                  <a:rPr lang="en-GB" dirty="0" err="1">
                    <a:solidFill>
                      <a:srgbClr val="0070C0"/>
                    </a:solidFill>
                  </a:rPr>
                  <a:t>hadronises</a:t>
                </a:r>
                <a:r>
                  <a:rPr lang="en-GB" dirty="0">
                    <a:solidFill>
                      <a:srgbClr val="0070C0"/>
                    </a:solidFill>
                  </a:rPr>
                  <a:t> </a:t>
                </a:r>
                <a:r>
                  <a:rPr lang="en-GB" dirty="0"/>
                  <a:t>=&gt;  top quark can be reconstructed precisely from decay products.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Decays almost entirely into a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 boson and a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-quark</a:t>
                </a:r>
                <a:r>
                  <a:rPr lang="en-GB" dirty="0"/>
                  <a:t> (although it is interesting to measure ratio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fr-FR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fr-FR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𝑡𝑑</m:t>
                            </m:r>
                          </m:sub>
                        </m:sSub>
                      </m:e>
                    </m:d>
                    <m:r>
                      <a:rPr lang="fr-FR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).</a:t>
                </a:r>
              </a:p>
            </p:txBody>
          </p:sp>
        </mc:Choice>
        <mc:Fallback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1F28BC07-8B04-8B4F-9323-165869E41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78" y="1021357"/>
                <a:ext cx="6684898" cy="2386120"/>
              </a:xfrm>
              <a:blipFill>
                <a:blip r:embed="rId3"/>
                <a:stretch>
                  <a:fillRect l="-569" t="-3704" b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BDE129CE-9E7B-BB47-816B-49F534875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36" y="3381596"/>
            <a:ext cx="3491819" cy="2843853"/>
          </a:xfrm>
          <a:prstGeom prst="rect">
            <a:avLst/>
          </a:prstGeom>
        </p:spPr>
      </p:pic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C6FC8ECE-5FE5-8844-A0B9-B3A1348A3DCE}"/>
              </a:ext>
            </a:extLst>
          </p:cNvPr>
          <p:cNvSpPr txBox="1">
            <a:spLocks/>
          </p:cNvSpPr>
          <p:nvPr/>
        </p:nvSpPr>
        <p:spPr>
          <a:xfrm>
            <a:off x="4480913" y="3586646"/>
            <a:ext cx="7371056" cy="2738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70C0"/>
                </a:solidFill>
              </a:rPr>
              <a:t>At the LHC </a:t>
            </a:r>
            <a:r>
              <a:rPr lang="en-GB" dirty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GB" dirty="0">
                <a:solidFill>
                  <a:schemeClr val="accent5"/>
                </a:solidFill>
              </a:rPr>
              <a:t>dileptonic channels are very precise </a:t>
            </a:r>
            <a:r>
              <a:rPr lang="en-GB" dirty="0"/>
              <a:t>=&gt; lower background and large lumi compensate the lower Br,</a:t>
            </a:r>
          </a:p>
          <a:p>
            <a:pPr lvl="1"/>
            <a:r>
              <a:rPr lang="en-GB" dirty="0">
                <a:solidFill>
                  <a:schemeClr val="accent5"/>
                </a:solidFill>
              </a:rPr>
              <a:t>Full hadronic very challenging </a:t>
            </a:r>
            <a:r>
              <a:rPr lang="en-GB" dirty="0"/>
              <a:t>because large QCD- </a:t>
            </a:r>
            <a:r>
              <a:rPr lang="en-GB" dirty="0" err="1"/>
              <a:t>multijet</a:t>
            </a:r>
            <a:r>
              <a:rPr lang="en-GB" dirty="0"/>
              <a:t> background, </a:t>
            </a:r>
          </a:p>
          <a:p>
            <a:pPr lvl="1"/>
            <a:r>
              <a:rPr lang="en-GB" dirty="0">
                <a:solidFill>
                  <a:schemeClr val="accent5"/>
                </a:solidFill>
              </a:rPr>
              <a:t>Semi-leptonic channel shows a good compromise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At FCCee, the situation is totally different ! Moderate backgrounds for all channels</a:t>
            </a:r>
            <a:r>
              <a:rPr lang="en-GB" dirty="0"/>
              <a:t>, mainly from WW,</a:t>
            </a:r>
          </a:p>
          <a:p>
            <a:pPr lvl="1"/>
            <a:r>
              <a:rPr lang="en-GB" dirty="0">
                <a:sym typeface="Wingdings" pitchFamily="2" charset="2"/>
              </a:rPr>
              <a:t> </a:t>
            </a:r>
            <a:r>
              <a:rPr lang="en-GB" dirty="0">
                <a:solidFill>
                  <a:schemeClr val="accent5"/>
                </a:solidFill>
                <a:sym typeface="Wingdings" pitchFamily="2" charset="2"/>
              </a:rPr>
              <a:t>Easier to exploit all channels</a:t>
            </a:r>
            <a:r>
              <a:rPr lang="en-GB" dirty="0">
                <a:sym typeface="Wingdings" pitchFamily="2" charset="2"/>
              </a:rPr>
              <a:t>.</a:t>
            </a:r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067AE41-7C3D-2A4B-9CA9-EBDF28823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846" y="1321956"/>
            <a:ext cx="2637398" cy="19666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3AD8E66-C604-B54D-92A8-40317F4A915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62079" y="1438976"/>
            <a:ext cx="2500238" cy="18763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3D82CD-1337-E64D-A855-CA301646FCF9}"/>
              </a:ext>
            </a:extLst>
          </p:cNvPr>
          <p:cNvSpPr/>
          <p:nvPr/>
        </p:nvSpPr>
        <p:spPr>
          <a:xfrm>
            <a:off x="6909160" y="1367084"/>
            <a:ext cx="2281150" cy="1921487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F04E71-746E-FD4A-9FC8-6E70CAE8A7C8}"/>
              </a:ext>
            </a:extLst>
          </p:cNvPr>
          <p:cNvSpPr/>
          <p:nvPr/>
        </p:nvSpPr>
        <p:spPr>
          <a:xfrm>
            <a:off x="9563156" y="1367083"/>
            <a:ext cx="2281150" cy="1921487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BF94CF-8439-7A49-9B30-484AA85ECABE}"/>
              </a:ext>
            </a:extLst>
          </p:cNvPr>
          <p:cNvSpPr txBox="1"/>
          <p:nvPr/>
        </p:nvSpPr>
        <p:spPr>
          <a:xfrm>
            <a:off x="6887134" y="1021357"/>
            <a:ext cx="89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 </a:t>
            </a:r>
            <a:r>
              <a:rPr lang="fr-FR" dirty="0" err="1"/>
              <a:t>e+e</a:t>
            </a:r>
            <a:r>
              <a:rPr lang="fr-FR" dirty="0"/>
              <a:t>-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A9538D5-2D4A-C146-B383-B5BE54701019}"/>
              </a:ext>
            </a:extLst>
          </p:cNvPr>
          <p:cNvSpPr txBox="1"/>
          <p:nvPr/>
        </p:nvSpPr>
        <p:spPr>
          <a:xfrm>
            <a:off x="9462079" y="1005673"/>
            <a:ext cx="72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 pp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6DAFB90-168D-7843-9BDC-3C4751494618}"/>
                  </a:ext>
                </a:extLst>
              </p:cNvPr>
              <p:cNvSpPr txBox="1"/>
              <p:nvPr/>
            </p:nvSpPr>
            <p:spPr>
              <a:xfrm>
                <a:off x="1476887" y="6291523"/>
                <a:ext cx="92885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decays contained all objects  ! Very relevant for determining detector requirements.</a:t>
                </a: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6DAFB90-168D-7843-9BDC-3C4751494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887" y="6291523"/>
                <a:ext cx="9288568" cy="400110"/>
              </a:xfrm>
              <a:prstGeom prst="rect">
                <a:avLst/>
              </a:prstGeom>
              <a:blipFill>
                <a:blip r:embed="rId7"/>
                <a:stretch>
                  <a:fillRect t="-6061" r="-409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52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9C1DAE3-1A7B-3E49-A96A-BA6823501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906" y="1021484"/>
            <a:ext cx="6776094" cy="38901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D6137E5D-F2EC-C943-B55B-DF9AB240A2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58240" y="65343"/>
                <a:ext cx="9607215" cy="80134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fr-FR" dirty="0"/>
                  <a:t> program at </a:t>
                </a:r>
                <a:r>
                  <a:rPr lang="fr-FR" dirty="0" err="1"/>
                  <a:t>FCCee</a:t>
                </a:r>
                <a:endParaRPr lang="fr-FR" dirty="0"/>
              </a:p>
            </p:txBody>
          </p:sp>
        </mc:Choice>
        <mc:Fallback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D6137E5D-F2EC-C943-B55B-DF9AB240A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58240" y="65343"/>
                <a:ext cx="9607215" cy="801343"/>
              </a:xfrm>
              <a:blipFill>
                <a:blip r:embed="rId3"/>
                <a:stretch>
                  <a:fillRect t="-14063" b="-29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4C32C0D-FD25-CC41-9B18-A8B2A8FA27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612" y="1200101"/>
                <a:ext cx="5481662" cy="552679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>
                    <a:solidFill>
                      <a:srgbClr val="0070C0"/>
                    </a:solidFill>
                  </a:rPr>
                  <a:t>FCCee schedule </a:t>
                </a:r>
                <a:r>
                  <a:rPr lang="en-GB" dirty="0"/>
                  <a:t>: run at different collision energies.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Top quark physics program in two steps 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sz="2900" dirty="0">
                    <a:solidFill>
                      <a:schemeClr val="accent5"/>
                    </a:solidFill>
                  </a:rPr>
                  <a:t>Scan energies from ~340 to ~350 GeV</a:t>
                </a:r>
                <a:r>
                  <a:rPr lang="en-GB" sz="2900" dirty="0"/>
                  <a:t>,       0.2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9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GB" sz="29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900" dirty="0"/>
                  <a:t> in total,</a:t>
                </a:r>
              </a:p>
              <a:p>
                <a:pPr lvl="1"/>
                <a:r>
                  <a:rPr lang="en-GB" sz="2900" dirty="0">
                    <a:solidFill>
                      <a:schemeClr val="accent5"/>
                    </a:solidFill>
                  </a:rPr>
                  <a:t>Large statistic run at 365 GeV</a:t>
                </a:r>
                <a:r>
                  <a:rPr lang="en-GB" sz="2900" dirty="0"/>
                  <a:t>, 1.5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90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GB" sz="29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900" dirty="0"/>
                  <a:t>.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Cross section at 365 GeV  ~1000 fb =&gt;      ~</a:t>
                </a:r>
                <a:r>
                  <a:rPr lang="en-GB" dirty="0">
                    <a:solidFill>
                      <a:srgbClr val="0070C0"/>
                    </a:solidFill>
                  </a:rPr>
                  <a:t>2 Mevts in total. </a:t>
                </a:r>
              </a:p>
              <a:p>
                <a:endParaRPr lang="en-GB" dirty="0"/>
              </a:p>
              <a:p>
                <a:r>
                  <a:rPr lang="en-GB" dirty="0"/>
                  <a:t>1-2 order of magnitude lower during the scan.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Important to identify dominating systematics </a:t>
                </a:r>
                <a:r>
                  <a:rPr lang="en-GB" dirty="0">
                    <a:sym typeface="Wingdings" pitchFamily="2" charset="2"/>
                  </a:rPr>
                  <a:t></a:t>
                </a:r>
                <a:r>
                  <a:rPr lang="en-GB" dirty="0"/>
                  <a:t> improve detector design, analysis and run plan.</a:t>
                </a:r>
              </a:p>
              <a:p>
                <a:endParaRPr lang="en-GB" dirty="0">
                  <a:sym typeface="Wingdings" pitchFamily="2" charset="2"/>
                </a:endParaRPr>
              </a:p>
              <a:p>
                <a:r>
                  <a:rPr lang="en-GB" dirty="0">
                    <a:sym typeface="Wingdings" pitchFamily="2" charset="2"/>
                  </a:rPr>
                  <a:t>We want </a:t>
                </a:r>
                <a:r>
                  <a:rPr lang="en-GB" dirty="0">
                    <a:solidFill>
                      <a:srgbClr val="0070C0"/>
                    </a:solidFill>
                    <a:sym typeface="Wingdings" pitchFamily="2" charset="2"/>
                  </a:rPr>
                  <a:t>stat. dominated measurements </a:t>
                </a:r>
                <a:r>
                  <a:rPr lang="en-GB" dirty="0">
                    <a:sym typeface="Wingdings" pitchFamily="2" charset="2"/>
                  </a:rPr>
                  <a:t>!</a:t>
                </a:r>
                <a:endParaRPr lang="en-GB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4C32C0D-FD25-CC41-9B18-A8B2A8FA27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612" y="1200101"/>
                <a:ext cx="5481662" cy="5526799"/>
              </a:xfrm>
              <a:blipFill>
                <a:blip r:embed="rId4"/>
                <a:stretch>
                  <a:fillRect l="-693" t="-1831" r="-1617" b="-4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72CDF4-FAB5-3541-B82C-D817E2CB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2714" y="6372678"/>
            <a:ext cx="2743200" cy="365125"/>
          </a:xfrm>
        </p:spPr>
        <p:txBody>
          <a:bodyPr/>
          <a:lstStyle/>
          <a:p>
            <a:fld id="{D1F3EB87-43B8-C349-9524-A5B52D9957BC}" type="slidenum">
              <a:rPr lang="fr-FR" smtClean="0"/>
              <a:t>4</a:t>
            </a:fld>
            <a:endParaRPr lang="fr-FR" dirty="0"/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06929872-5345-B442-B3E3-7D09D861DDFB}"/>
              </a:ext>
            </a:extLst>
          </p:cNvPr>
          <p:cNvSpPr/>
          <p:nvPr/>
        </p:nvSpPr>
        <p:spPr>
          <a:xfrm>
            <a:off x="6267244" y="4904292"/>
            <a:ext cx="5924756" cy="972926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E9B5963-284C-E647-BD76-B932772B478D}"/>
              </a:ext>
            </a:extLst>
          </p:cNvPr>
          <p:cNvCxnSpPr/>
          <p:nvPr/>
        </p:nvCxnSpPr>
        <p:spPr>
          <a:xfrm>
            <a:off x="8019757" y="5136615"/>
            <a:ext cx="0" cy="472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D3C5AC6-5D39-8541-9EC4-257B46DDD681}"/>
              </a:ext>
            </a:extLst>
          </p:cNvPr>
          <p:cNvSpPr txBox="1"/>
          <p:nvPr/>
        </p:nvSpPr>
        <p:spPr>
          <a:xfrm>
            <a:off x="6870132" y="5219210"/>
            <a:ext cx="670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Z(4 </a:t>
            </a:r>
            <a:r>
              <a:rPr lang="fr-FR" sz="1400" b="1" dirty="0" err="1"/>
              <a:t>ys</a:t>
            </a:r>
            <a:r>
              <a:rPr lang="fr-FR" sz="1400" b="1" dirty="0"/>
              <a:t>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6253B83-CA5F-B04C-8EB0-AB3AE1F3EFEF}"/>
              </a:ext>
            </a:extLst>
          </p:cNvPr>
          <p:cNvSpPr txBox="1"/>
          <p:nvPr/>
        </p:nvSpPr>
        <p:spPr>
          <a:xfrm>
            <a:off x="8070799" y="5143155"/>
            <a:ext cx="51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WW</a:t>
            </a:r>
          </a:p>
          <a:p>
            <a:r>
              <a:rPr lang="fr-FR" sz="1400" b="1" dirty="0"/>
              <a:t>(1y)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955F049-22FD-3B43-82B6-AEA137D23A99}"/>
              </a:ext>
            </a:extLst>
          </p:cNvPr>
          <p:cNvCxnSpPr/>
          <p:nvPr/>
        </p:nvCxnSpPr>
        <p:spPr>
          <a:xfrm>
            <a:off x="8583733" y="5154272"/>
            <a:ext cx="0" cy="472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A2C728EC-A0B1-4F44-861F-D5B5B2DE40E2}"/>
              </a:ext>
            </a:extLst>
          </p:cNvPr>
          <p:cNvSpPr txBox="1"/>
          <p:nvPr/>
        </p:nvSpPr>
        <p:spPr>
          <a:xfrm>
            <a:off x="8806053" y="5226837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ZH(3y)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89473B5-5685-3D4B-AA62-FCA81AE44E70}"/>
              </a:ext>
            </a:extLst>
          </p:cNvPr>
          <p:cNvCxnSpPr/>
          <p:nvPr/>
        </p:nvCxnSpPr>
        <p:spPr>
          <a:xfrm>
            <a:off x="9686803" y="5154272"/>
            <a:ext cx="0" cy="472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54221ED4-A2A4-504D-83ED-EC14E72E0CD8}"/>
              </a:ext>
            </a:extLst>
          </p:cNvPr>
          <p:cNvSpPr txBox="1"/>
          <p:nvPr/>
        </p:nvSpPr>
        <p:spPr>
          <a:xfrm>
            <a:off x="9739880" y="5152516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LS</a:t>
            </a:r>
          </a:p>
          <a:p>
            <a:r>
              <a:rPr lang="fr-FR" sz="1400" b="1" dirty="0"/>
              <a:t>(1y)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4252479-FFB4-AB4A-9DD7-11C13B70EA68}"/>
              </a:ext>
            </a:extLst>
          </p:cNvPr>
          <p:cNvCxnSpPr/>
          <p:nvPr/>
        </p:nvCxnSpPr>
        <p:spPr>
          <a:xfrm>
            <a:off x="10208203" y="5152516"/>
            <a:ext cx="0" cy="472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E4709882-C1E3-CC40-8BB6-8D008FA5AA09}"/>
              </a:ext>
            </a:extLst>
          </p:cNvPr>
          <p:cNvSpPr txBox="1"/>
          <p:nvPr/>
        </p:nvSpPr>
        <p:spPr>
          <a:xfrm>
            <a:off x="10660002" y="5235110"/>
            <a:ext cx="707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tt(4 </a:t>
            </a:r>
            <a:r>
              <a:rPr lang="fr-FR" sz="1400" b="1" dirty="0" err="1"/>
              <a:t>ys</a:t>
            </a:r>
            <a:r>
              <a:rPr lang="fr-FR" sz="14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E2495C2-9D86-324A-9555-9E5D49D2EB61}"/>
                  </a:ext>
                </a:extLst>
              </p:cNvPr>
              <p:cNvSpPr txBox="1"/>
              <p:nvPr/>
            </p:nvSpPr>
            <p:spPr>
              <a:xfrm>
                <a:off x="6870132" y="5768326"/>
                <a:ext cx="809261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</a:rPr>
                  <a:t>72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fr-FR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E2495C2-9D86-324A-9555-9E5D49D2E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132" y="5768326"/>
                <a:ext cx="809261" cy="312586"/>
              </a:xfrm>
              <a:prstGeom prst="rect">
                <a:avLst/>
              </a:prstGeom>
              <a:blipFill>
                <a:blip r:embed="rId5"/>
                <a:stretch>
                  <a:fillRect l="-1538" b="-1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C7820F6-C52B-AD4F-A8DC-D279BCF768FC}"/>
                  </a:ext>
                </a:extLst>
              </p:cNvPr>
              <p:cNvSpPr txBox="1"/>
              <p:nvPr/>
            </p:nvSpPr>
            <p:spPr>
              <a:xfrm>
                <a:off x="7922007" y="5768326"/>
                <a:ext cx="809261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</a:rPr>
                  <a:t>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fr-FR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C7820F6-C52B-AD4F-A8DC-D279BCF76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007" y="5768326"/>
                <a:ext cx="809261" cy="312586"/>
              </a:xfrm>
              <a:prstGeom prst="rect">
                <a:avLst/>
              </a:prstGeom>
              <a:blipFill>
                <a:blip r:embed="rId6"/>
                <a:stretch>
                  <a:fillRect l="-3125" b="-1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6875F0E-89C3-734D-9C27-25E44D35C584}"/>
                  </a:ext>
                </a:extLst>
              </p:cNvPr>
              <p:cNvSpPr txBox="1"/>
              <p:nvPr/>
            </p:nvSpPr>
            <p:spPr>
              <a:xfrm>
                <a:off x="8840217" y="5771550"/>
                <a:ext cx="717889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fr-FR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6875F0E-89C3-734D-9C27-25E44D35C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217" y="5771550"/>
                <a:ext cx="717889" cy="312586"/>
              </a:xfrm>
              <a:prstGeom prst="rect">
                <a:avLst/>
              </a:prstGeom>
              <a:blipFill>
                <a:blip r:embed="rId7"/>
                <a:stretch>
                  <a:fillRect l="-3509" b="-1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EFA0C04-EF6F-844C-8DE2-931A118B4E1B}"/>
                  </a:ext>
                </a:extLst>
              </p:cNvPr>
              <p:cNvSpPr txBox="1"/>
              <p:nvPr/>
            </p:nvSpPr>
            <p:spPr>
              <a:xfrm>
                <a:off x="10356503" y="5789952"/>
                <a:ext cx="1177951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</a:rPr>
                  <a:t>0.2+1.5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fr-FR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EFA0C04-EF6F-844C-8DE2-931A118B4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503" y="5789952"/>
                <a:ext cx="1177951" cy="312586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Ellipse 46">
            <a:extLst>
              <a:ext uri="{FF2B5EF4-FFF2-40B4-BE49-F238E27FC236}">
                <a16:creationId xmlns:a16="http://schemas.microsoft.com/office/drawing/2014/main" id="{E3005739-CC61-494A-B3ED-496E0C34DA6A}"/>
              </a:ext>
            </a:extLst>
          </p:cNvPr>
          <p:cNvSpPr/>
          <p:nvPr/>
        </p:nvSpPr>
        <p:spPr>
          <a:xfrm>
            <a:off x="6365036" y="1262033"/>
            <a:ext cx="182104" cy="1855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F650302-C847-3644-817C-7FB5818EDD0B}"/>
              </a:ext>
            </a:extLst>
          </p:cNvPr>
          <p:cNvSpPr/>
          <p:nvPr/>
        </p:nvSpPr>
        <p:spPr>
          <a:xfrm>
            <a:off x="6259152" y="5152516"/>
            <a:ext cx="1752513" cy="479569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074ACDA-72A4-0846-B870-38384E7B3368}"/>
              </a:ext>
            </a:extLst>
          </p:cNvPr>
          <p:cNvSpPr/>
          <p:nvPr/>
        </p:nvSpPr>
        <p:spPr>
          <a:xfrm>
            <a:off x="8026458" y="5152516"/>
            <a:ext cx="552394" cy="479569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82E44069-BAB9-9242-AD35-92D001B30A0F}"/>
              </a:ext>
            </a:extLst>
          </p:cNvPr>
          <p:cNvSpPr/>
          <p:nvPr/>
        </p:nvSpPr>
        <p:spPr>
          <a:xfrm>
            <a:off x="7244610" y="2163180"/>
            <a:ext cx="190426" cy="18576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29EF5717-505E-EF40-813C-DAA81DB703E8}"/>
              </a:ext>
            </a:extLst>
          </p:cNvPr>
          <p:cNvSpPr/>
          <p:nvPr/>
        </p:nvSpPr>
        <p:spPr>
          <a:xfrm>
            <a:off x="7883718" y="2795145"/>
            <a:ext cx="207119" cy="197898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9AF8074-0FAC-B74C-A529-20D02B2088C1}"/>
              </a:ext>
            </a:extLst>
          </p:cNvPr>
          <p:cNvSpPr/>
          <p:nvPr/>
        </p:nvSpPr>
        <p:spPr>
          <a:xfrm>
            <a:off x="8614553" y="5152516"/>
            <a:ext cx="1067368" cy="479569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lèche vers la droite 53">
            <a:extLst>
              <a:ext uri="{FF2B5EF4-FFF2-40B4-BE49-F238E27FC236}">
                <a16:creationId xmlns:a16="http://schemas.microsoft.com/office/drawing/2014/main" id="{E2A7585E-152C-D848-98C1-C4552F4BF19D}"/>
              </a:ext>
            </a:extLst>
          </p:cNvPr>
          <p:cNvSpPr/>
          <p:nvPr/>
        </p:nvSpPr>
        <p:spPr>
          <a:xfrm>
            <a:off x="10221178" y="4903203"/>
            <a:ext cx="1969431" cy="974015"/>
          </a:xfrm>
          <a:prstGeom prst="rightArrow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07211A69-D525-BE4A-9F18-9554772B0948}"/>
              </a:ext>
            </a:extLst>
          </p:cNvPr>
          <p:cNvSpPr/>
          <p:nvPr/>
        </p:nvSpPr>
        <p:spPr>
          <a:xfrm>
            <a:off x="8481957" y="3454215"/>
            <a:ext cx="249311" cy="3388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AC392F9-6BE7-2740-9E1B-033DA05A3974}"/>
              </a:ext>
            </a:extLst>
          </p:cNvPr>
          <p:cNvSpPr txBox="1"/>
          <p:nvPr/>
        </p:nvSpPr>
        <p:spPr>
          <a:xfrm>
            <a:off x="6108136" y="6180674"/>
            <a:ext cx="569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Theoretical uncertainties not discussed here (see talk from G.Durieux), but key element !</a:t>
            </a:r>
          </a:p>
        </p:txBody>
      </p:sp>
    </p:spTree>
    <p:extLst>
      <p:ext uri="{BB962C8B-B14F-4D97-AF65-F5344CB8AC3E}">
        <p14:creationId xmlns:p14="http://schemas.microsoft.com/office/powerpoint/2010/main" val="203755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075335F9-B407-064F-9AD6-C3D2149A4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0" y="3899389"/>
            <a:ext cx="3928648" cy="29587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C1DFEA06-BE4B-0D47-90D6-DF85B6297B0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47136" y="65343"/>
                <a:ext cx="9984658" cy="801343"/>
              </a:xfrm>
            </p:spPr>
            <p:txBody>
              <a:bodyPr>
                <a:noAutofit/>
              </a:bodyPr>
              <a:lstStyle/>
              <a:p>
                <a:r>
                  <a:rPr lang="en-GB" sz="3200" dirty="0"/>
                  <a:t>Beam characteristics </a:t>
                </a:r>
                <a:br>
                  <a:rPr lang="en-GB" sz="3200" dirty="0"/>
                </a:br>
                <a:r>
                  <a:rPr lang="en-GB" sz="3200" dirty="0"/>
                  <a:t>and impact on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GB" sz="3200" dirty="0"/>
                  <a:t> at FCCee</a:t>
                </a:r>
              </a:p>
            </p:txBody>
          </p:sp>
        </mc:Choice>
        <mc:Fallback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C1DFEA06-BE4B-0D47-90D6-DF85B6297B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7136" y="65343"/>
                <a:ext cx="9984658" cy="801343"/>
              </a:xfrm>
              <a:blipFill>
                <a:blip r:embed="rId3"/>
                <a:stretch>
                  <a:fillRect t="-23438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4C38B8C-25B0-A048-9300-4875B1FA29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80097" y="1016988"/>
                <a:ext cx="8170214" cy="5486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>
                    <a:solidFill>
                      <a:srgbClr val="0070C0"/>
                    </a:solidFill>
                  </a:rPr>
                  <a:t>Due to the energies involved and beam optimisation</a:t>
                </a:r>
                <a:r>
                  <a:rPr lang="en-GB" dirty="0"/>
                  <a:t>, there is some beam energy spread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GB" dirty="0"/>
                  <a:t> thresholds.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Beam energy spread, systematics ? </a:t>
                </a:r>
              </a:p>
              <a:p>
                <a:pPr lvl="1"/>
                <a:r>
                  <a:rPr lang="en-GB" dirty="0"/>
                  <a:t>beam energy (spread) measured with dimuon-events at top energies to very precise values,</a:t>
                </a:r>
              </a:p>
              <a:p>
                <a:pPr lvl="1"/>
                <a:r>
                  <a:rPr lang="en-GB" dirty="0"/>
                  <a:t>high muon resolution required, known better than ~10%.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Can be adjusted with machine optimisation.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At FCCee </a:t>
                </a:r>
                <a:r>
                  <a:rPr lang="en-GB" dirty="0"/>
                  <a:t>: narrow and no tails toward lower energies</a:t>
                </a:r>
              </a:p>
              <a:p>
                <a:pPr lvl="1"/>
                <a:r>
                  <a:rPr lang="en-GB" dirty="0"/>
                  <a:t>Beamstrahlung effects on beam profile small, energy loss recovered by RF.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Impacts of energy spread :</a:t>
                </a:r>
              </a:p>
              <a:p>
                <a:pPr lvl="1"/>
                <a:r>
                  <a:rPr lang="en-GB" dirty="0"/>
                  <a:t>lower effective cross sections (fraction of the lumi below the threshold),</a:t>
                </a:r>
              </a:p>
              <a:p>
                <a:pPr lvl="1"/>
                <a:r>
                  <a:rPr lang="en-GB" dirty="0"/>
                  <a:t>broader ”turn-on” ,</a:t>
                </a:r>
              </a:p>
              <a:p>
                <a:pPr lvl="1"/>
                <a:r>
                  <a:rPr lang="en-GB" dirty="0"/>
                  <a:t>interplay between statistics and energy shape,</a:t>
                </a:r>
              </a:p>
              <a:p>
                <a:pPr lvl="1"/>
                <a:r>
                  <a:rPr lang="en-GB" dirty="0"/>
                  <a:t>FCCee in a favourable position.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4C38B8C-25B0-A048-9300-4875B1FA2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0097" y="1016988"/>
                <a:ext cx="8170214" cy="5486400"/>
              </a:xfrm>
              <a:blipFill>
                <a:blip r:embed="rId4"/>
                <a:stretch>
                  <a:fillRect l="-465" t="-18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670F19-CE41-644E-BF93-D51F5281D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5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30A9F0C-81B1-D347-9A37-D1E1B4474B91}"/>
              </a:ext>
            </a:extLst>
          </p:cNvPr>
          <p:cNvSpPr txBox="1"/>
          <p:nvPr/>
        </p:nvSpPr>
        <p:spPr>
          <a:xfrm>
            <a:off x="4221331" y="6242280"/>
            <a:ext cx="710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Has to be accounted in the simulation/interpretation !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BACBB0A-787F-C049-83DB-BB52A6F55EFD}"/>
              </a:ext>
            </a:extLst>
          </p:cNvPr>
          <p:cNvCxnSpPr/>
          <p:nvPr/>
        </p:nvCxnSpPr>
        <p:spPr>
          <a:xfrm flipV="1">
            <a:off x="2704236" y="5185268"/>
            <a:ext cx="0" cy="342900"/>
          </a:xfrm>
          <a:prstGeom prst="straightConnector1">
            <a:avLst/>
          </a:prstGeom>
          <a:ln w="285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8BE4DDD-B334-9946-8F29-855C9E25B046}"/>
              </a:ext>
            </a:extLst>
          </p:cNvPr>
          <p:cNvSpPr txBox="1"/>
          <p:nvPr/>
        </p:nvSpPr>
        <p:spPr>
          <a:xfrm>
            <a:off x="2712750" y="517205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ISR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ADC3F3D-D7BA-9741-B2A5-EE038FF047DD}"/>
              </a:ext>
            </a:extLst>
          </p:cNvPr>
          <p:cNvCxnSpPr>
            <a:cxnSpLocks/>
          </p:cNvCxnSpPr>
          <p:nvPr/>
        </p:nvCxnSpPr>
        <p:spPr>
          <a:xfrm flipV="1">
            <a:off x="2430229" y="5504117"/>
            <a:ext cx="0" cy="23760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13FA64DE-E824-154C-8040-61074E691394}"/>
              </a:ext>
            </a:extLst>
          </p:cNvPr>
          <p:cNvSpPr txBox="1"/>
          <p:nvPr/>
        </p:nvSpPr>
        <p:spPr>
          <a:xfrm>
            <a:off x="2416973" y="55140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BS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95F09F3-2CA0-E540-A0F7-CF9692AA72BD}"/>
              </a:ext>
            </a:extLst>
          </p:cNvPr>
          <p:cNvCxnSpPr>
            <a:cxnSpLocks/>
          </p:cNvCxnSpPr>
          <p:nvPr/>
        </p:nvCxnSpPr>
        <p:spPr>
          <a:xfrm>
            <a:off x="1783053" y="5600923"/>
            <a:ext cx="347370" cy="0"/>
          </a:xfrm>
          <a:prstGeom prst="straightConnector1">
            <a:avLst/>
          </a:prstGeom>
          <a:ln w="28575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BAA90A72-D522-1549-B379-9EE228002F3B}"/>
              </a:ext>
            </a:extLst>
          </p:cNvPr>
          <p:cNvSpPr txBox="1"/>
          <p:nvPr/>
        </p:nvSpPr>
        <p:spPr>
          <a:xfrm>
            <a:off x="1694005" y="5600923"/>
            <a:ext cx="52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BES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E79AD67-33DD-7047-8B49-48CC2A1D6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20939"/>
            <a:ext cx="4013208" cy="2856466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1EEA428-63A8-B146-85A4-46E67B55251E}"/>
              </a:ext>
            </a:extLst>
          </p:cNvPr>
          <p:cNvSpPr txBox="1"/>
          <p:nvPr/>
        </p:nvSpPr>
        <p:spPr>
          <a:xfrm>
            <a:off x="460851" y="925029"/>
            <a:ext cx="2441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F.Simon, PoS (ICHEP 2016) 872</a:t>
            </a:r>
          </a:p>
        </p:txBody>
      </p:sp>
    </p:spTree>
    <p:extLst>
      <p:ext uri="{BB962C8B-B14F-4D97-AF65-F5344CB8AC3E}">
        <p14:creationId xmlns:p14="http://schemas.microsoft.com/office/powerpoint/2010/main" val="91390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BC197D5E-C1A5-F249-B48A-685FA636AA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Beam backgrounds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GB" dirty="0"/>
                  <a:t> threshold</a:t>
                </a: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BC197D5E-C1A5-F249-B48A-685FA636A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87" t="-14063" r="-1187" b="-29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B66EBBB-F7AA-104F-BAB5-C7A906AEBF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696" y="1019332"/>
                <a:ext cx="8427385" cy="583866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Beam Backgrounds </a:t>
                </a:r>
                <a:r>
                  <a:rPr lang="en-GB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h𝑎𝑑𝑟𝑜𝑛𝑠</m:t>
                    </m:r>
                  </m:oMath>
                </a14:m>
                <a:r>
                  <a:rPr lang="en-GB" dirty="0"/>
                  <a:t> found to be negligible,</a:t>
                </a:r>
              </a:p>
              <a:p>
                <a:pPr lvl="1"/>
                <a:r>
                  <a:rPr lang="en-GB" dirty="0"/>
                  <a:t>Synchrotron Radiation (SR) from last bending magnet,</a:t>
                </a:r>
              </a:p>
              <a:p>
                <a:pPr lvl="1"/>
                <a:r>
                  <a:rPr lang="en-GB" dirty="0"/>
                  <a:t>Incoherent Pair Creation (IPC,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/>
                  <a:t> pair via interaction with beamstrahlung).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Effects estimated from full simulation</a:t>
                </a:r>
                <a:r>
                  <a:rPr lang="en-GB" dirty="0"/>
                  <a:t>, impact on the CLD vertex detector shown.</a:t>
                </a:r>
              </a:p>
              <a:p>
                <a:pPr lvl="1"/>
                <a:r>
                  <a:rPr lang="en-GB" dirty="0">
                    <a:solidFill>
                      <a:schemeClr val="accent5"/>
                    </a:solidFill>
                  </a:rPr>
                  <a:t>SR largely reduced by shielding </a:t>
                </a:r>
                <a:r>
                  <a:rPr lang="en-GB" dirty="0"/>
                  <a:t>: #hits/BX reduced by 2 order of magnitude to achieved 700 hits/BX (&lt;40 extra MeV per bunch crossing), </a:t>
                </a:r>
              </a:p>
              <a:p>
                <a:pPr lvl="1"/>
                <a:r>
                  <a:rPr lang="en-GB" dirty="0">
                    <a:solidFill>
                      <a:schemeClr val="accent5"/>
                    </a:solidFill>
                  </a:rPr>
                  <a:t>IPC contribution significant </a:t>
                </a:r>
                <a:r>
                  <a:rPr lang="en-GB" dirty="0"/>
                  <a:t>(especially in first layers), but </a:t>
                </a:r>
                <a:r>
                  <a:rPr lang="en-GB" dirty="0">
                    <a:solidFill>
                      <a:schemeClr val="accent5"/>
                    </a:solidFill>
                  </a:rPr>
                  <a:t>moderate =&gt; acceptance choices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(Naïve) interrogations on detector requirements </a:t>
                </a:r>
                <a:r>
                  <a:rPr lang="en-GB" dirty="0"/>
                  <a:t>(mainly for inner most layers of Vertex detector) :</a:t>
                </a:r>
              </a:p>
              <a:p>
                <a:pPr lvl="1"/>
                <a:r>
                  <a:rPr lang="en-GB" dirty="0"/>
                  <a:t>What is the minimum granularity required in the innermost layers of the vertex detector ? </a:t>
                </a:r>
              </a:p>
              <a:p>
                <a:pPr lvl="1"/>
                <a:r>
                  <a:rPr lang="en-GB" dirty="0"/>
                  <a:t>What is the radiation tolerance ?</a:t>
                </a:r>
              </a:p>
              <a:p>
                <a:pPr lvl="1"/>
                <a:r>
                  <a:rPr lang="en-GB" dirty="0"/>
                  <a:t>What is the readout rate ?</a:t>
                </a:r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B66EBBB-F7AA-104F-BAB5-C7A906AEBF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96" y="1019332"/>
                <a:ext cx="8427385" cy="5838668"/>
              </a:xfrm>
              <a:blipFill>
                <a:blip r:embed="rId3"/>
                <a:stretch>
                  <a:fillRect l="-452" t="-17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C02572-CC8F-004A-9700-C9E1F9E8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1399" y="6364011"/>
            <a:ext cx="2743200" cy="365125"/>
          </a:xfrm>
        </p:spPr>
        <p:txBody>
          <a:bodyPr/>
          <a:lstStyle/>
          <a:p>
            <a:fld id="{D1F3EB87-43B8-C349-9524-A5B52D9957BC}" type="slidenum">
              <a:rPr lang="fr-FR" smtClean="0"/>
              <a:t>6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80C6F64-725C-1D44-8192-E97B2DDFB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290" y="4075488"/>
            <a:ext cx="3377514" cy="278251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D0BBC91-77A7-D449-9DCF-125E431EA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7385" y="1196979"/>
            <a:ext cx="3360014" cy="290501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CFEB681-9C99-C04A-82D1-2F8CC7F1D1FD}"/>
              </a:ext>
            </a:extLst>
          </p:cNvPr>
          <p:cNvSpPr txBox="1"/>
          <p:nvPr/>
        </p:nvSpPr>
        <p:spPr>
          <a:xfrm>
            <a:off x="10399871" y="144369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SR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608A86-7830-754B-91B4-1717D3316287}"/>
              </a:ext>
            </a:extLst>
          </p:cNvPr>
          <p:cNvSpPr txBox="1"/>
          <p:nvPr/>
        </p:nvSpPr>
        <p:spPr>
          <a:xfrm>
            <a:off x="9415095" y="4247619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IP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D68FE31-5552-4B49-80A6-594D4519B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270" y="3749359"/>
            <a:ext cx="5322128" cy="123249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2123531-DBAC-5E4C-B823-2354342CB345}"/>
              </a:ext>
            </a:extLst>
          </p:cNvPr>
          <p:cNvSpPr txBox="1"/>
          <p:nvPr/>
        </p:nvSpPr>
        <p:spPr>
          <a:xfrm>
            <a:off x="10678665" y="1135672"/>
            <a:ext cx="121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CDR </a:t>
            </a:r>
            <a:r>
              <a:rPr lang="fr-FR" b="1" dirty="0" err="1">
                <a:solidFill>
                  <a:srgbClr val="C00000"/>
                </a:solidFill>
              </a:rPr>
              <a:t>FCCee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34D9F-7397-7B44-A844-F7CEC86F84E9}"/>
              </a:ext>
            </a:extLst>
          </p:cNvPr>
          <p:cNvSpPr/>
          <p:nvPr/>
        </p:nvSpPr>
        <p:spPr>
          <a:xfrm>
            <a:off x="2158783" y="4550272"/>
            <a:ext cx="4826833" cy="2548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13C91F-43C9-5B49-A318-B9A123C01AFE}"/>
              </a:ext>
            </a:extLst>
          </p:cNvPr>
          <p:cNvSpPr txBox="1"/>
          <p:nvPr/>
        </p:nvSpPr>
        <p:spPr>
          <a:xfrm>
            <a:off x="4903699" y="4811731"/>
            <a:ext cx="2081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First CLD layer acceptance</a:t>
            </a:r>
          </a:p>
        </p:txBody>
      </p:sp>
    </p:spTree>
    <p:extLst>
      <p:ext uri="{BB962C8B-B14F-4D97-AF65-F5344CB8AC3E}">
        <p14:creationId xmlns:p14="http://schemas.microsoft.com/office/powerpoint/2010/main" val="11009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4960139-92FD-F047-BAA2-1E7B081EC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551" y="1386105"/>
            <a:ext cx="4004700" cy="4587351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EAA9474-0698-FA49-A48A-3BB0ECA14002}"/>
              </a:ext>
            </a:extLst>
          </p:cNvPr>
          <p:cNvCxnSpPr/>
          <p:nvPr/>
        </p:nvCxnSpPr>
        <p:spPr>
          <a:xfrm flipV="1">
            <a:off x="9811875" y="1911940"/>
            <a:ext cx="0" cy="3535680"/>
          </a:xfrm>
          <a:prstGeom prst="line">
            <a:avLst/>
          </a:prstGeom>
          <a:ln w="349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693E420F-DC56-DB42-BF03-765CAE3F2A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3600" dirty="0"/>
                  <a:t>Do we need a trigger at </a:t>
                </a:r>
                <a14:m>
                  <m:oMath xmlns:m="http://schemas.openxmlformats.org/officeDocument/2006/math">
                    <m:r>
                      <a:rPr lang="fr-FR" sz="3600" b="1" i="1" smtClean="0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fr-FR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GB" sz="3600" dirty="0"/>
                  <a:t> threshold ?</a:t>
                </a:r>
              </a:p>
            </p:txBody>
          </p:sp>
        </mc:Choice>
        <mc:Fallback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693E420F-DC56-DB42-BF03-765CAE3F2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3125" b="-140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D0960AC-B148-0C46-A5E1-0F32473D85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974361"/>
                <a:ext cx="8619345" cy="588363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>
                    <a:solidFill>
                      <a:srgbClr val="0070C0"/>
                    </a:solidFill>
                  </a:rPr>
                  <a:t>Trigger</a:t>
                </a:r>
                <a:r>
                  <a:rPr lang="en-GB" dirty="0"/>
                  <a:t> (at least software) might be foreseen for the Z run.</a:t>
                </a:r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Effects of trigger selection on analysis (my LHC bias) 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dirty="0"/>
                  <a:t>Could cause lower signal efficiencies ?</a:t>
                </a:r>
              </a:p>
              <a:p>
                <a:pPr lvl="1"/>
                <a:r>
                  <a:rPr lang="en-GB" dirty="0"/>
                  <a:t>Systematics on the trigger efficiency ?</a:t>
                </a:r>
              </a:p>
              <a:p>
                <a:pPr lvl="1"/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At FCCee : mainly to reject beam-backgrounds</a:t>
                </a:r>
                <a:r>
                  <a:rPr lang="en-GB" dirty="0"/>
                  <a:t>, we want to keep all physic backgrounds (physics, alignment, calibrations and efficiencies measurements etc…).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Rate of bunch crossing at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 </a:t>
                </a:r>
                <a:r>
                  <a:rPr lang="en-GB" dirty="0"/>
                  <a:t>(back of the envelop) : ~3000 ns of bunch spacing =&gt; ~300kHz, that is ~3 times the actual CMS/ATLAS L1 trigger rate, but half of the HL rates. 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Can/should we avoid L1 and/or HLT triggers ? 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(Naïve) questions to answer 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dirty="0"/>
                  <a:t>What is the rate of beam backgrounds ?</a:t>
                </a:r>
              </a:p>
              <a:p>
                <a:pPr lvl="1"/>
                <a:r>
                  <a:rPr lang="en-GB" dirty="0"/>
                  <a:t>What is a typical size of an event ?</a:t>
                </a:r>
              </a:p>
              <a:p>
                <a:pPr lvl="1"/>
                <a:r>
                  <a:rPr lang="en-GB" dirty="0"/>
                  <a:t>What is the needed readout speed and disk throughput ?</a:t>
                </a:r>
              </a:p>
              <a:p>
                <a:pPr lvl="1"/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At minima </a:t>
                </a:r>
                <a:r>
                  <a:rPr lang="en-GB" dirty="0"/>
                  <a:t>: low trigger requirements to detect a collision (a la LEP). Trigger systematics should be small !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D0960AC-B148-0C46-A5E1-0F32473D8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74361"/>
                <a:ext cx="8619345" cy="5883639"/>
              </a:xfrm>
              <a:blipFill>
                <a:blip r:embed="rId4"/>
                <a:stretch>
                  <a:fillRect l="-295" t="-19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BF303D-3CC1-6A4B-A73A-AEE544F8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1F3EB87-43B8-C349-9524-A5B52D9957BC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78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36FA4AA1-C723-D04F-BFF1-6561E6562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787" y="3855457"/>
            <a:ext cx="3926510" cy="2882633"/>
          </a:xfrm>
          <a:prstGeom prst="rect">
            <a:avLst/>
          </a:prstGeom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id="{4C55A6F2-2689-0340-9A92-2986DF5E1F63}"/>
              </a:ext>
            </a:extLst>
          </p:cNvPr>
          <p:cNvGrpSpPr/>
          <p:nvPr/>
        </p:nvGrpSpPr>
        <p:grpSpPr>
          <a:xfrm>
            <a:off x="8282831" y="1382416"/>
            <a:ext cx="3880145" cy="2046735"/>
            <a:chOff x="7406210" y="1247563"/>
            <a:chExt cx="4936927" cy="283685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33F294C-3022-754A-9B04-0C24623B1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6210" y="1294886"/>
              <a:ext cx="4027130" cy="24147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9BD6B7A2-5999-3B41-A34D-E3117BC6CE03}"/>
                    </a:ext>
                  </a:extLst>
                </p:cNvPr>
                <p:cNvSpPr txBox="1"/>
                <p:nvPr/>
              </p:nvSpPr>
              <p:spPr>
                <a:xfrm>
                  <a:off x="7750532" y="2019709"/>
                  <a:ext cx="310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9BD6B7A2-5999-3B41-A34D-E3117BC6C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0532" y="2019709"/>
                  <a:ext cx="31047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3636" r="-13636" b="-1578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C8CE054A-7439-FB47-995E-624D11FC4E82}"/>
                    </a:ext>
                  </a:extLst>
                </p:cNvPr>
                <p:cNvSpPr txBox="1"/>
                <p:nvPr/>
              </p:nvSpPr>
              <p:spPr>
                <a:xfrm>
                  <a:off x="7694295" y="2977879"/>
                  <a:ext cx="310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C8CE054A-7439-FB47-995E-624D11FC4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4295" y="2977879"/>
                  <a:ext cx="31047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391" b="-1578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CC44D99F-541A-5045-8609-F27E788F6B62}"/>
                    </a:ext>
                  </a:extLst>
                </p:cNvPr>
                <p:cNvSpPr txBox="1"/>
                <p:nvPr/>
              </p:nvSpPr>
              <p:spPr>
                <a:xfrm>
                  <a:off x="8826343" y="2133689"/>
                  <a:ext cx="5352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CC44D99F-541A-5045-8609-F27E788F6B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6343" y="2133689"/>
                  <a:ext cx="53527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5789" t="-5556" r="-7895" b="-6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DCE7C4ED-4DE1-054D-899B-3A09B3E911C5}"/>
                    </a:ext>
                  </a:extLst>
                </p:cNvPr>
                <p:cNvSpPr txBox="1"/>
                <p:nvPr/>
              </p:nvSpPr>
              <p:spPr>
                <a:xfrm>
                  <a:off x="10593437" y="2149577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DCE7C4ED-4DE1-054D-899B-3A09B3E91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3437" y="2149577"/>
                  <a:ext cx="19793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3333" r="-33333" b="-5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1DF1DB13-9A65-6945-A3BF-DE7F713771E4}"/>
                    </a:ext>
                  </a:extLst>
                </p:cNvPr>
                <p:cNvSpPr txBox="1"/>
                <p:nvPr/>
              </p:nvSpPr>
              <p:spPr>
                <a:xfrm>
                  <a:off x="11150062" y="2410688"/>
                  <a:ext cx="22794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1DF1DB13-9A65-6945-A3BF-DE7F713771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0062" y="2410688"/>
                  <a:ext cx="227947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3529" r="-23529" b="-2631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E5B2265C-AA9E-EA4C-B6D2-CD159ACD61BC}"/>
                    </a:ext>
                  </a:extLst>
                </p:cNvPr>
                <p:cNvSpPr txBox="1"/>
                <p:nvPr/>
              </p:nvSpPr>
              <p:spPr>
                <a:xfrm>
                  <a:off x="10978723" y="3380829"/>
                  <a:ext cx="1499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E5B2265C-AA9E-EA4C-B6D2-CD159ACD61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8723" y="3380829"/>
                  <a:ext cx="14991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45455" r="-27273" b="-2222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572E3479-E5DF-8C41-8B54-9C258FCA3621}"/>
                    </a:ext>
                  </a:extLst>
                </p:cNvPr>
                <p:cNvSpPr txBox="1"/>
                <p:nvPr/>
              </p:nvSpPr>
              <p:spPr>
                <a:xfrm>
                  <a:off x="11121721" y="1447617"/>
                  <a:ext cx="1499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572E3479-E5DF-8C41-8B54-9C258FCA36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1721" y="1447617"/>
                  <a:ext cx="149913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5000" r="-25000" b="-2631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D305DE9-8AD6-634A-A5A0-EB24BA6CAFA0}"/>
                </a:ext>
              </a:extLst>
            </p:cNvPr>
            <p:cNvSpPr/>
            <p:nvPr/>
          </p:nvSpPr>
          <p:spPr>
            <a:xfrm>
              <a:off x="10081070" y="2453319"/>
              <a:ext cx="198783" cy="23436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D6BD661C-9566-8144-9C36-1E3FF75CF585}"/>
                    </a:ext>
                  </a:extLst>
                </p:cNvPr>
                <p:cNvSpPr txBox="1"/>
                <p:nvPr/>
              </p:nvSpPr>
              <p:spPr>
                <a:xfrm>
                  <a:off x="8938138" y="3007924"/>
                  <a:ext cx="1219431" cy="426591"/>
                </a:xfrm>
                <a:prstGeom prst="rect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a14:m>
                  <a:r>
                    <a:rPr lang="fr-FR" sz="1400" dirty="0"/>
                    <a:t>,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acc>
                        <m:accPr>
                          <m:chr m:val="̅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D6BD661C-9566-8144-9C36-1E3FF75CF5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8138" y="3007924"/>
                  <a:ext cx="1219431" cy="426591"/>
                </a:xfrm>
                <a:prstGeom prst="rect">
                  <a:avLst/>
                </a:prstGeom>
                <a:blipFill>
                  <a:blip r:embed="rId11"/>
                  <a:stretch>
                    <a:fillRect b="-14815"/>
                  </a:stretch>
                </a:blipFill>
                <a:ln w="22225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3DEEFE92-C690-ED48-86AE-67AFBD7EC281}"/>
                </a:ext>
              </a:extLst>
            </p:cNvPr>
            <p:cNvCxnSpPr>
              <a:stCxn id="17" idx="0"/>
              <a:endCxn id="16" idx="3"/>
            </p:cNvCxnSpPr>
            <p:nvPr/>
          </p:nvCxnSpPr>
          <p:spPr>
            <a:xfrm flipV="1">
              <a:off x="9547854" y="2653364"/>
              <a:ext cx="562328" cy="35456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A83C036D-7B09-834A-86D6-434DFCE16047}"/>
                    </a:ext>
                  </a:extLst>
                </p:cNvPr>
                <p:cNvSpPr txBox="1"/>
                <p:nvPr/>
              </p:nvSpPr>
              <p:spPr>
                <a:xfrm>
                  <a:off x="9392102" y="1247563"/>
                  <a:ext cx="937316" cy="426591"/>
                </a:xfrm>
                <a:prstGeom prst="rect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A83C036D-7B09-834A-86D6-434DFCE160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2102" y="1247563"/>
                  <a:ext cx="937316" cy="42659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2225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C64F7016-8404-6E40-B302-FA3377A4E686}"/>
                </a:ext>
              </a:extLst>
            </p:cNvPr>
            <p:cNvSpPr/>
            <p:nvPr/>
          </p:nvSpPr>
          <p:spPr>
            <a:xfrm>
              <a:off x="10796985" y="1891778"/>
              <a:ext cx="198783" cy="23436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5623AAD-BED2-AE41-ABEB-B8920D4A4D78}"/>
                </a:ext>
              </a:extLst>
            </p:cNvPr>
            <p:cNvSpPr/>
            <p:nvPr/>
          </p:nvSpPr>
          <p:spPr>
            <a:xfrm>
              <a:off x="11144119" y="3218132"/>
              <a:ext cx="198783" cy="23436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5D643A59-E900-914B-9F26-3615E33F803E}"/>
                </a:ext>
              </a:extLst>
            </p:cNvPr>
            <p:cNvCxnSpPr>
              <a:cxnSpLocks/>
              <a:stCxn id="25" idx="0"/>
              <a:endCxn id="22" idx="5"/>
            </p:cNvCxnSpPr>
            <p:nvPr/>
          </p:nvCxnSpPr>
          <p:spPr>
            <a:xfrm flipH="1" flipV="1">
              <a:off x="11313791" y="3418178"/>
              <a:ext cx="557141" cy="239649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9FCD0685-6920-464E-BB1E-EADFF36E61F5}"/>
                    </a:ext>
                  </a:extLst>
                </p:cNvPr>
                <p:cNvSpPr txBox="1"/>
                <p:nvPr/>
              </p:nvSpPr>
              <p:spPr>
                <a:xfrm>
                  <a:off x="11398725" y="3657827"/>
                  <a:ext cx="944412" cy="426591"/>
                </a:xfrm>
                <a:prstGeom prst="rect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9FCD0685-6920-464E-BB1E-EADFF36E61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8725" y="3657827"/>
                  <a:ext cx="944412" cy="42659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2225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1C2699AC-865A-1449-BE81-5C3C89289286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10329418" y="1460859"/>
              <a:ext cx="461958" cy="467056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564D230A-7E8D-9B40-ABC6-75417EC19E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89771" y="78827"/>
                <a:ext cx="9607215" cy="801343"/>
              </a:xfrm>
            </p:spPr>
            <p:txBody>
              <a:bodyPr>
                <a:noAutofit/>
              </a:bodyPr>
              <a:lstStyle/>
              <a:p>
                <a:r>
                  <a:rPr lang="en-GB" sz="3200" dirty="0"/>
                  <a:t>Precision of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GB" sz="3200" dirty="0"/>
                  <a:t> cross section measurements</a:t>
                </a:r>
              </a:p>
            </p:txBody>
          </p:sp>
        </mc:Choice>
        <mc:Fallback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564D230A-7E8D-9B40-ABC6-75417EC19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89771" y="78827"/>
                <a:ext cx="9607215" cy="801343"/>
              </a:xfrm>
              <a:blipFill>
                <a:blip r:embed="rId1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A8751E4-FFF9-7B42-B513-C228B1B30B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69" y="993912"/>
                <a:ext cx="8407649" cy="586408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Inclusive and differential </a:t>
                </a:r>
                <a:r>
                  <a:rPr lang="en-GB" dirty="0"/>
                  <a:t>=&gt; probe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/>
                  <a:t> couplings (EFT related)         at LO. Sensitive 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dirty="0"/>
                  <a:t> (EFT) couplings at NLO !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Dominant backgrounds </a:t>
                </a:r>
                <a:r>
                  <a:rPr lang="en-GB" dirty="0"/>
                  <a:t>(lepton+jets):</a:t>
                </a:r>
              </a:p>
              <a:p>
                <a:pPr lvl="1"/>
                <a:r>
                  <a:rPr lang="en-GB" sz="2600" dirty="0"/>
                  <a:t>WW(dominant)/ZZ =&gt; b-tagging !</a:t>
                </a:r>
              </a:p>
              <a:p>
                <a:pPr lvl="1"/>
                <a:r>
                  <a:rPr lang="en-GB" sz="2600" dirty="0"/>
                  <a:t>WWZ, ZH =&gt; more difficult to reject, but much lower cross section (/20).</a:t>
                </a:r>
              </a:p>
              <a:p>
                <a:pPr lvl="1"/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Events selection 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sz="2600" dirty="0"/>
                  <a:t>one (relatively loose) isolated leptons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600" dirty="0"/>
                  <a:t>&gt;10 GeV, 80-90% efficiency,</a:t>
                </a:r>
              </a:p>
              <a:p>
                <a:pPr lvl="1"/>
                <a:r>
                  <a:rPr lang="en-GB" sz="2600" dirty="0"/>
                  <a:t>no jet reconstruction in the LHC-sense : event reconstruction with expected number of jets as inputs (VTL algo),</a:t>
                </a:r>
              </a:p>
              <a:p>
                <a:pPr lvl="1"/>
                <a:r>
                  <a:rPr lang="en-GB" sz="2600" dirty="0"/>
                  <a:t>cut on the “compatibility” of the jet multiplicity hypothesis,</a:t>
                </a:r>
              </a:p>
              <a:p>
                <a:pPr lvl="1"/>
                <a:r>
                  <a:rPr lang="en-GB" sz="2600" dirty="0"/>
                  <a:t>b-tagging requirements,</a:t>
                </a:r>
              </a:p>
              <a:p>
                <a:pPr lvl="1"/>
                <a:r>
                  <a:rPr lang="en-GB" sz="2600" dirty="0"/>
                  <a:t>jets and lepton association to top,  with a kinfit (W and top mass).</a:t>
                </a:r>
              </a:p>
              <a:p>
                <a:pPr lvl="1"/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Overall efficiency ~60-70% can be achieved </a:t>
                </a:r>
                <a:r>
                  <a:rPr lang="en-GB" sz="2000" dirty="0"/>
                  <a:t>(</a:t>
                </a:r>
                <a:r>
                  <a:rPr lang="fr-FR" sz="2000" dirty="0"/>
                  <a:t>JHEP 11 (2019) 003)</a:t>
                </a:r>
                <a:r>
                  <a:rPr lang="en-GB" dirty="0">
                    <a:solidFill>
                      <a:schemeClr val="accent1"/>
                    </a:solidFill>
                  </a:rPr>
                  <a:t>, very high purity (&gt;99%).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Target </a:t>
                </a:r>
                <a:r>
                  <a:rPr lang="en-GB" b="1" dirty="0">
                    <a:solidFill>
                      <a:schemeClr val="accent1"/>
                    </a:solidFill>
                  </a:rPr>
                  <a:t>systematics ~few % </a:t>
                </a:r>
                <a:r>
                  <a:rPr lang="en-GB" dirty="0"/>
                  <a:t>(even below ?)</a:t>
                </a:r>
              </a:p>
              <a:p>
                <a:pPr lvl="1"/>
                <a:r>
                  <a:rPr lang="en-GB" sz="2600" dirty="0"/>
                  <a:t>physics background should not be a problem,</a:t>
                </a:r>
              </a:p>
              <a:p>
                <a:pPr lvl="1"/>
                <a:r>
                  <a:rPr lang="en-GB" sz="2600" dirty="0"/>
                  <a:t>highest possible selection efficiency : flavour tagging (!) but lepton </a:t>
                </a:r>
                <a:r>
                  <a:rPr lang="en-GB" sz="2600" dirty="0" err="1"/>
                  <a:t>sel</a:t>
                </a:r>
                <a:r>
                  <a:rPr lang="en-GB" sz="2600" dirty="0"/>
                  <a:t>/jet </a:t>
                </a:r>
                <a:r>
                  <a:rPr lang="en-GB" sz="2600" dirty="0" err="1"/>
                  <a:t>reco</a:t>
                </a:r>
                <a:r>
                  <a:rPr lang="en-GB" sz="2600" dirty="0"/>
                  <a:t> not negligible =&gt; impact also acceptance and modelling uncertainties !</a:t>
                </a:r>
              </a:p>
              <a:p>
                <a:pPr lvl="1"/>
                <a:r>
                  <a:rPr lang="en-GB" sz="2600" dirty="0"/>
                  <a:t>Excellent control of selection efficiencies (from data).</a:t>
                </a:r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A8751E4-FFF9-7B42-B513-C228B1B30B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69" y="993912"/>
                <a:ext cx="8407649" cy="5864088"/>
              </a:xfrm>
              <a:blipFill>
                <a:blip r:embed="rId15"/>
                <a:stretch>
                  <a:fillRect l="-151" t="-1728" r="-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3BD8E4-BDFA-DE46-9AA3-13E5D054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9776" y="6492875"/>
            <a:ext cx="2743200" cy="365125"/>
          </a:xfrm>
        </p:spPr>
        <p:txBody>
          <a:bodyPr/>
          <a:lstStyle/>
          <a:p>
            <a:fld id="{D1F3EB87-43B8-C349-9524-A5B52D9957BC}" type="slidenum">
              <a:rPr lang="fr-FR" smtClean="0"/>
              <a:t>8</a:t>
            </a:fld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1954B8A-54F1-FA42-9E37-1A6F5CF3102A}"/>
              </a:ext>
            </a:extLst>
          </p:cNvPr>
          <p:cNvSpPr txBox="1"/>
          <p:nvPr/>
        </p:nvSpPr>
        <p:spPr>
          <a:xfrm>
            <a:off x="8783126" y="4551738"/>
            <a:ext cx="194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C00000"/>
                </a:solidFill>
              </a:rPr>
              <a:t>Foppiani</a:t>
            </a:r>
            <a:r>
              <a:rPr lang="en-GB" sz="1600" b="1" dirty="0">
                <a:solidFill>
                  <a:srgbClr val="C00000"/>
                </a:solidFill>
              </a:rPr>
              <a:t>,  Pajero, Janot</a:t>
            </a:r>
          </a:p>
        </p:txBody>
      </p:sp>
    </p:spTree>
    <p:extLst>
      <p:ext uri="{BB962C8B-B14F-4D97-AF65-F5344CB8AC3E}">
        <p14:creationId xmlns:p14="http://schemas.microsoft.com/office/powerpoint/2010/main" val="343749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93FE22B8-ABE4-B441-85D2-B9BE5E9A0377}"/>
              </a:ext>
            </a:extLst>
          </p:cNvPr>
          <p:cNvGrpSpPr/>
          <p:nvPr/>
        </p:nvGrpSpPr>
        <p:grpSpPr>
          <a:xfrm>
            <a:off x="8083905" y="1101269"/>
            <a:ext cx="4314627" cy="3051374"/>
            <a:chOff x="7569200" y="866686"/>
            <a:chExt cx="4622800" cy="315755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35E54EF-5D3F-5344-8B53-012DC26D3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69200" y="1044312"/>
              <a:ext cx="4622800" cy="2979933"/>
            </a:xfrm>
            <a:prstGeom prst="rect">
              <a:avLst/>
            </a:prstGeom>
          </p:spPr>
        </p:pic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AE48AD6-A331-3945-9043-8882B02F80AD}"/>
                </a:ext>
              </a:extLst>
            </p:cNvPr>
            <p:cNvSpPr/>
            <p:nvPr/>
          </p:nvSpPr>
          <p:spPr>
            <a:xfrm>
              <a:off x="9403722" y="2119010"/>
              <a:ext cx="671523" cy="415268"/>
            </a:xfrm>
            <a:prstGeom prst="ellipse">
              <a:avLst/>
            </a:prstGeom>
            <a:noFill/>
            <a:ln w="412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50FD13AA-A20B-A248-8AC0-F3599E010065}"/>
                </a:ext>
              </a:extLst>
            </p:cNvPr>
            <p:cNvCxnSpPr>
              <a:cxnSpLocks/>
            </p:cNvCxnSpPr>
            <p:nvPr/>
          </p:nvCxnSpPr>
          <p:spPr>
            <a:xfrm>
              <a:off x="8761396" y="2426750"/>
              <a:ext cx="318573" cy="40390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31467CE2-E8B9-B146-8D5F-561F44B66EAF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>
              <a:off x="10717571" y="1805377"/>
              <a:ext cx="403412" cy="521267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6145E869-3D41-C54E-B591-C2939C2978F1}"/>
                    </a:ext>
                  </a:extLst>
                </p:cNvPr>
                <p:cNvSpPr txBox="1"/>
                <p:nvPr/>
              </p:nvSpPr>
              <p:spPr>
                <a:xfrm>
                  <a:off x="8313262" y="2077313"/>
                  <a:ext cx="619056" cy="3494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fr-FR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fr-FR" sz="2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6145E869-3D41-C54E-B591-C2939C297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262" y="2077313"/>
                  <a:ext cx="619056" cy="349436"/>
                </a:xfrm>
                <a:prstGeom prst="rect">
                  <a:avLst/>
                </a:prstGeom>
                <a:blipFill>
                  <a:blip r:embed="rId3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F170BE8F-130C-8542-8288-078AA697586E}"/>
                    </a:ext>
                  </a:extLst>
                </p:cNvPr>
                <p:cNvSpPr txBox="1"/>
                <p:nvPr/>
              </p:nvSpPr>
              <p:spPr>
                <a:xfrm>
                  <a:off x="11120983" y="1482211"/>
                  <a:ext cx="56070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>
                    <a:solidFill>
                      <a:schemeClr val="accent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fr-FR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F170BE8F-130C-8542-8288-078AA69758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0983" y="1482211"/>
                  <a:ext cx="560706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01AC3514-F0AB-B243-BF38-99651899E2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5220" y="2426750"/>
              <a:ext cx="670763" cy="297136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C6FC85DD-D86E-F843-8F75-311238FB43ED}"/>
                    </a:ext>
                  </a:extLst>
                </p:cNvPr>
                <p:cNvSpPr txBox="1"/>
                <p:nvPr/>
              </p:nvSpPr>
              <p:spPr>
                <a:xfrm>
                  <a:off x="10640123" y="2550360"/>
                  <a:ext cx="480860" cy="3494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𝚪</m:t>
                            </m:r>
                          </m:e>
                          <m:sub>
                            <m:r>
                              <a:rPr lang="fr-FR" sz="2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fr-FR" sz="2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C6FC85DD-D86E-F843-8F75-311238FB43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0123" y="2550360"/>
                  <a:ext cx="480860" cy="349436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2416C6D-699E-CC47-BC6D-27D43C2823DA}"/>
                </a:ext>
              </a:extLst>
            </p:cNvPr>
            <p:cNvSpPr txBox="1"/>
            <p:nvPr/>
          </p:nvSpPr>
          <p:spPr>
            <a:xfrm>
              <a:off x="10635983" y="866686"/>
              <a:ext cx="1159186" cy="27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C00000"/>
                  </a:solidFill>
                </a:rPr>
                <a:t>CDR </a:t>
              </a:r>
              <a:r>
                <a:rPr lang="fr-FR" b="1" dirty="0" err="1">
                  <a:solidFill>
                    <a:srgbClr val="C00000"/>
                  </a:solidFill>
                </a:rPr>
                <a:t>FCCee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C9497D7-81FC-A940-AEB8-3BA46D4EC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mass measurement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60E4C9D-1274-964A-8CD1-59C79453CF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931" y="995149"/>
                <a:ext cx="8043974" cy="302903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>
                    <a:solidFill>
                      <a:srgbClr val="0070C0"/>
                    </a:solidFill>
                  </a:rPr>
                  <a:t>Top mass measurement from cross sections </a:t>
                </a:r>
                <a:r>
                  <a:rPr lang="en-GB" dirty="0"/>
                  <a:t>=&gt; resolving top mass “ambiguities” : MC mass vs mass in various renorm. scheme. Also important to keep </a:t>
                </a:r>
                <a:r>
                  <a:rPr lang="en-GB" dirty="0">
                    <a:solidFill>
                      <a:srgbClr val="0070C0"/>
                    </a:solidFill>
                  </a:rPr>
                  <a:t>the universe safe against vacuum instability !</a:t>
                </a:r>
              </a:p>
              <a:p>
                <a:endParaRPr lang="en-GB" dirty="0">
                  <a:solidFill>
                    <a:srgbClr val="0070C0"/>
                  </a:solidFill>
                </a:endParaRPr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Typical mass difference in the various renorm. schemes ~200 MeV.</a:t>
                </a:r>
              </a:p>
              <a:p>
                <a:endParaRPr lang="en-GB" dirty="0"/>
              </a:p>
              <a:p>
                <a:r>
                  <a:rPr lang="en-GB" dirty="0"/>
                  <a:t>Mass extracted from </a:t>
                </a:r>
                <a:r>
                  <a:rPr lang="en-GB" dirty="0">
                    <a:solidFill>
                      <a:srgbClr val="0070C0"/>
                    </a:solidFill>
                  </a:rPr>
                  <a:t>various cross section measurements </a:t>
                </a:r>
                <a:r>
                  <a:rPr lang="en-GB" dirty="0"/>
                  <a:t>while scanning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GB" dirty="0"/>
                  <a:t> , and then compared to theoretical predictions.</a:t>
                </a:r>
              </a:p>
              <a:p>
                <a:pPr lvl="1"/>
                <a:endParaRPr lang="en-GB" dirty="0"/>
              </a:p>
              <a:p>
                <a:r>
                  <a:rPr lang="en-GB" dirty="0">
                    <a:solidFill>
                      <a:srgbClr val="0070C0"/>
                    </a:solidFill>
                  </a:rPr>
                  <a:t>Cross section measurement precision </a:t>
                </a:r>
                <a:r>
                  <a:rPr lang="en-GB" dirty="0"/>
                  <a:t>: 1-2% to reach &lt;200 MeV. 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60E4C9D-1274-964A-8CD1-59C79453CF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31" y="995149"/>
                <a:ext cx="8043974" cy="3029031"/>
              </a:xfrm>
              <a:blipFill>
                <a:blip r:embed="rId6"/>
                <a:stretch>
                  <a:fillRect l="-315" t="-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45C7B8-DDBB-A74C-A094-2B5CD9E8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Espace réservé du contenu 2">
                <a:extLst>
                  <a:ext uri="{FF2B5EF4-FFF2-40B4-BE49-F238E27FC236}">
                    <a16:creationId xmlns:a16="http://schemas.microsoft.com/office/drawing/2014/main" id="{D49201DB-A846-5442-8003-4EBF6988C0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931" y="4122412"/>
                <a:ext cx="12062012" cy="2735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>
                    <a:solidFill>
                      <a:srgbClr val="0070C0"/>
                    </a:solidFill>
                  </a:rPr>
                  <a:t>Expected precisions </a:t>
                </a:r>
                <a:r>
                  <a:rPr lang="en-GB" dirty="0"/>
                  <a:t>(CLIC analysis revisited for FCCee):</a:t>
                </a:r>
              </a:p>
              <a:p>
                <a:pPr lvl="1"/>
                <a:r>
                  <a:rPr lang="en-GB" dirty="0"/>
                  <a:t>Stat uncertainty at ~15 MeV,</a:t>
                </a:r>
              </a:p>
              <a:p>
                <a:pPr lvl="1"/>
                <a:r>
                  <a:rPr lang="en-GB" dirty="0"/>
                  <a:t>Beam energy, reconstruction efficiency and background contamination ~50 MeV ,</a:t>
                </a:r>
              </a:p>
              <a:p>
                <a:pPr lvl="1"/>
                <a:r>
                  <a:rPr lang="en-GB" dirty="0"/>
                  <a:t>And luminosity ...  ~10 MeV,</a:t>
                </a:r>
              </a:p>
              <a:p>
                <a:pPr lvl="1"/>
                <a:r>
                  <a:rPr lang="en-GB" b="1" dirty="0"/>
                  <a:t>Total uncertainty below 100 MeV</a:t>
                </a:r>
                <a:r>
                  <a:rPr lang="en-GB" dirty="0"/>
                  <a:t>, previous measurements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 =&gt; </a:t>
                </a:r>
                <a:r>
                  <a:rPr lang="en-GB" b="1" dirty="0">
                    <a:solidFill>
                      <a:schemeClr val="accent1"/>
                    </a:solidFill>
                  </a:rPr>
                  <a:t>reduction to &lt; 50 MeV could be achievable</a:t>
                </a:r>
                <a:r>
                  <a:rPr lang="en-GB" dirty="0"/>
                  <a:t>!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Experimental uncertainties (close to be) dominated by statistics </a:t>
                </a:r>
                <a:r>
                  <a:rPr lang="en-GB" dirty="0"/>
                  <a:t>is possible at the FCCee ! </a:t>
                </a:r>
              </a:p>
              <a:p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Still significant impact of theory uncertainties </a:t>
                </a:r>
                <a:r>
                  <a:rPr lang="en-GB" dirty="0"/>
                  <a:t>: requires a significant effort from theory community.</a:t>
                </a:r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19" name="Espace réservé du contenu 2">
                <a:extLst>
                  <a:ext uri="{FF2B5EF4-FFF2-40B4-BE49-F238E27FC236}">
                    <a16:creationId xmlns:a16="http://schemas.microsoft.com/office/drawing/2014/main" id="{D49201DB-A846-5442-8003-4EBF6988C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1" y="4122412"/>
                <a:ext cx="12062012" cy="2735588"/>
              </a:xfrm>
              <a:prstGeom prst="rect">
                <a:avLst/>
              </a:prstGeom>
              <a:blipFill>
                <a:blip r:embed="rId7"/>
                <a:stretch>
                  <a:fillRect l="-210" t="-4167" b="-9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7802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80198</TotalTime>
  <Words>2262</Words>
  <Application>Microsoft Macintosh PowerPoint</Application>
  <PresentationFormat>Grand écran</PresentationFormat>
  <Paragraphs>320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Calibri</vt:lpstr>
      <vt:lpstr>Cambria Math</vt:lpstr>
      <vt:lpstr>Helvetica</vt:lpstr>
      <vt:lpstr>Wingdings</vt:lpstr>
      <vt:lpstr>Thème Office</vt:lpstr>
      <vt:lpstr>Présentation PowerPoint</vt:lpstr>
      <vt:lpstr>Introduction</vt:lpstr>
      <vt:lpstr>tt ̅ events properties : reminder</vt:lpstr>
      <vt:lpstr>tt ̅ program at FCCee</vt:lpstr>
      <vt:lpstr>Beam characteristics  and impact on tt ̅ at FCCee</vt:lpstr>
      <vt:lpstr>Beam backgrounds at tt ̅ threshold</vt:lpstr>
      <vt:lpstr>Do we need a trigger at tt ̅ threshold ?</vt:lpstr>
      <vt:lpstr>Precision of tt ̅ cross section measurements</vt:lpstr>
      <vt:lpstr>Top mass measurement</vt:lpstr>
      <vt:lpstr>Direct measurement of top mass  from decay products (above threshold)</vt:lpstr>
      <vt:lpstr>Top quark couplings to bosons</vt:lpstr>
      <vt:lpstr>Detector impact on flavour tagging</vt:lpstr>
      <vt:lpstr>General (naïve) comments  on detector design “optimisation”</vt:lpstr>
      <vt:lpstr>Conclusion</vt:lpstr>
      <vt:lpstr>Backup</vt:lpstr>
      <vt:lpstr>Discussions on backgrounds</vt:lpstr>
      <vt:lpstr>Interacting points</vt:lpstr>
      <vt:lpstr>Top mass : target</vt:lpstr>
      <vt:lpstr>Beam background</vt:lpstr>
      <vt:lpstr>Rates of electron pair backgruonds</vt:lpstr>
      <vt:lpstr>Présentation PowerPoint</vt:lpstr>
      <vt:lpstr>Présentation PowerPoint</vt:lpstr>
      <vt:lpstr>Status top FCNC at LHC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Microsoft Office User</cp:lastModifiedBy>
  <cp:revision>1559</cp:revision>
  <cp:lastPrinted>2020-05-15T08:26:08Z</cp:lastPrinted>
  <dcterms:created xsi:type="dcterms:W3CDTF">2016-05-14T19:56:41Z</dcterms:created>
  <dcterms:modified xsi:type="dcterms:W3CDTF">2020-05-15T08:33:13Z</dcterms:modified>
</cp:coreProperties>
</file>