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2" r:id="rId2"/>
    <p:sldId id="258" r:id="rId3"/>
    <p:sldId id="260" r:id="rId4"/>
    <p:sldId id="263" r:id="rId5"/>
    <p:sldId id="264" r:id="rId6"/>
    <p:sldId id="267" r:id="rId7"/>
    <p:sldId id="268" r:id="rId8"/>
    <p:sldId id="265" r:id="rId9"/>
    <p:sldId id="266" r:id="rId10"/>
    <p:sldId id="269" r:id="rId11"/>
    <p:sldId id="270" r:id="rId12"/>
    <p:sldId id="272" r:id="rId13"/>
    <p:sldId id="273" r:id="rId14"/>
    <p:sldId id="274" r:id="rId15"/>
    <p:sldId id="277" r:id="rId16"/>
    <p:sldId id="271" r:id="rId17"/>
    <p:sldId id="276" r:id="rId18"/>
    <p:sldId id="259" r:id="rId1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35" autoAdjust="0"/>
    <p:restoredTop sz="94660"/>
  </p:normalViewPr>
  <p:slideViewPr>
    <p:cSldViewPr snapToGrid="0">
      <p:cViewPr>
        <p:scale>
          <a:sx n="105" d="100"/>
          <a:sy n="105" d="100"/>
        </p:scale>
        <p:origin x="91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A3DD6-AE6E-4D5F-9DA0-DFCED9EE0128}" type="datetimeFigureOut">
              <a:rPr lang="fr-FR" smtClean="0"/>
              <a:t>14/10/2020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4F8B3-4125-48CF-B0DC-CE417EEC3D4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36139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93D51-061B-49C2-8C47-B339F1F01569}" type="datetimeFigureOut">
              <a:rPr lang="fr-FR" smtClean="0"/>
              <a:t>14/10/2020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023C5-B2A8-4562-9C98-9B28910C5A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838959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4784" cy="131024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4478092"/>
            <a:ext cx="12192000" cy="23988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92222"/>
            <a:ext cx="12126097" cy="1339411"/>
          </a:xfrm>
        </p:spPr>
        <p:txBody>
          <a:bodyPr anchor="b">
            <a:normAutofit/>
          </a:bodyPr>
          <a:lstStyle>
            <a:lvl1pPr algn="r">
              <a:lnSpc>
                <a:spcPct val="85000"/>
              </a:lnSpc>
              <a:defRPr sz="3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169772"/>
            <a:ext cx="12192002" cy="3322449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49" name="Image 35" descr="flag_yellow_low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25" y="6140319"/>
            <a:ext cx="1035697" cy="63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304800" y="304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1082350" y="6256030"/>
            <a:ext cx="101301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4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</a:t>
            </a:r>
            <a:r>
              <a:rPr kumimoji="0" lang="en-US" altLang="fr-FR" sz="14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en-US" altLang="fr-FR" sz="14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Horizon 2020 research and innovation </a:t>
            </a:r>
            <a:r>
              <a:rPr kumimoji="0" lang="en-US" altLang="fr-FR" sz="1400" b="1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kumimoji="0" lang="en-US" altLang="fr-FR" sz="14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under grant agreement No 824093</a:t>
            </a:r>
            <a:endParaRPr kumimoji="0" lang="en-US" altLang="fr-FR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" y="0"/>
            <a:ext cx="1785393" cy="1241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816861"/>
            <a:ext cx="10058400" cy="953589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78824"/>
            <a:ext cx="10058400" cy="4023360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5205045" cy="365125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3D structure of the </a:t>
            </a:r>
            <a:r>
              <a:rPr lang="fr-FR" dirty="0" err="1"/>
              <a:t>nucleon</a:t>
            </a:r>
            <a:r>
              <a:rPr lang="fr-FR" dirty="0"/>
              <a:t>  in </a:t>
            </a:r>
            <a:r>
              <a:rPr lang="fr-FR" dirty="0" err="1"/>
              <a:t>momentum</a:t>
            </a:r>
            <a:r>
              <a:rPr lang="fr-FR" dirty="0"/>
              <a:t> </a:t>
            </a:r>
            <a:r>
              <a:rPr lang="fr-FR" dirty="0" err="1"/>
              <a:t>space</a:t>
            </a:r>
            <a:r>
              <a:rPr lang="fr-FR" dirty="0"/>
              <a:t> (TMD-</a:t>
            </a:r>
            <a:r>
              <a:rPr lang="fr-FR" dirty="0" err="1"/>
              <a:t>neXt</a:t>
            </a:r>
            <a:r>
              <a:rPr lang="fr-FR" dirty="0"/>
              <a:t>)  </a:t>
            </a:r>
            <a:r>
              <a:rPr lang="fr-FR" i="1" dirty="0"/>
              <a:t>Alessandro </a:t>
            </a:r>
            <a:r>
              <a:rPr lang="fr-FR" i="1" dirty="0" err="1"/>
              <a:t>Bacchetta</a:t>
            </a:r>
            <a:r>
              <a:rPr lang="en-US" i="1" dirty="0"/>
              <a:t> </a:t>
            </a:r>
            <a:fld id="{4CE482DC-2269-4F26-9D2A-7E44B1A4CD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93306" y="6423355"/>
            <a:ext cx="5738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STRONG-2020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Annual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Meeting,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October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14-15, 2020</a:t>
            </a:r>
          </a:p>
          <a:p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" y="0"/>
            <a:ext cx="1785393" cy="124114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93306" y="6423355"/>
            <a:ext cx="5738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STRONG-2020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Annual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Meeting,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October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14-15, 2020</a:t>
            </a:r>
          </a:p>
          <a:p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DE0E93-C7E8-C642-A35A-45479A9BE9C2}"/>
              </a:ext>
            </a:extLst>
          </p:cNvPr>
          <p:cNvSpPr/>
          <p:nvPr userDrawn="1"/>
        </p:nvSpPr>
        <p:spPr>
          <a:xfrm>
            <a:off x="383059" y="1519881"/>
            <a:ext cx="11590638" cy="395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A6D94B-22D5-D04E-9FCF-56FE24990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5205045" cy="365125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3D structure of the </a:t>
            </a:r>
            <a:r>
              <a:rPr lang="fr-FR" dirty="0" err="1"/>
              <a:t>nucleon</a:t>
            </a:r>
            <a:r>
              <a:rPr lang="fr-FR" dirty="0"/>
              <a:t>  in </a:t>
            </a:r>
            <a:r>
              <a:rPr lang="fr-FR" dirty="0" err="1"/>
              <a:t>momentum</a:t>
            </a:r>
            <a:r>
              <a:rPr lang="fr-FR" dirty="0"/>
              <a:t> </a:t>
            </a:r>
            <a:r>
              <a:rPr lang="fr-FR" dirty="0" err="1"/>
              <a:t>space</a:t>
            </a:r>
            <a:r>
              <a:rPr lang="fr-FR" dirty="0"/>
              <a:t> (TMD-</a:t>
            </a:r>
            <a:r>
              <a:rPr lang="fr-FR" dirty="0" err="1"/>
              <a:t>neXt</a:t>
            </a:r>
            <a:r>
              <a:rPr lang="fr-FR" dirty="0"/>
              <a:t>)  </a:t>
            </a:r>
            <a:r>
              <a:rPr lang="fr-FR" i="1" dirty="0"/>
              <a:t>Alessandro </a:t>
            </a:r>
            <a:r>
              <a:rPr lang="fr-FR" i="1" dirty="0" err="1"/>
              <a:t>Bacchetta</a:t>
            </a:r>
            <a:r>
              <a:rPr lang="en-US" i="1" dirty="0"/>
              <a:t> </a:t>
            </a:r>
            <a:fld id="{4CE482DC-2269-4F26-9D2A-7E44B1A4CD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255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713470" cy="119114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93306" y="6423355"/>
            <a:ext cx="5738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STRONG-2020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Annual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Meeting,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October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14-15, 2020</a:t>
            </a:r>
          </a:p>
          <a:p>
            <a:endParaRPr lang="fr-FR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BC50DD4-27A2-C645-B48B-B2E4B9AF7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5205045" cy="365125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3D structure of the </a:t>
            </a:r>
            <a:r>
              <a:rPr lang="fr-FR" dirty="0" err="1"/>
              <a:t>nucleon</a:t>
            </a:r>
            <a:r>
              <a:rPr lang="fr-FR" dirty="0"/>
              <a:t>  in </a:t>
            </a:r>
            <a:r>
              <a:rPr lang="fr-FR" dirty="0" err="1"/>
              <a:t>momentum</a:t>
            </a:r>
            <a:r>
              <a:rPr lang="fr-FR" dirty="0"/>
              <a:t> </a:t>
            </a:r>
            <a:r>
              <a:rPr lang="fr-FR" dirty="0" err="1"/>
              <a:t>space</a:t>
            </a:r>
            <a:r>
              <a:rPr lang="fr-FR" dirty="0"/>
              <a:t> (TMD-</a:t>
            </a:r>
            <a:r>
              <a:rPr lang="fr-FR" dirty="0" err="1"/>
              <a:t>neXt</a:t>
            </a:r>
            <a:r>
              <a:rPr lang="fr-FR" dirty="0"/>
              <a:t>)  </a:t>
            </a:r>
            <a:r>
              <a:rPr lang="fr-FR" i="1" dirty="0"/>
              <a:t>Alessandro </a:t>
            </a:r>
            <a:r>
              <a:rPr lang="fr-FR" i="1" dirty="0" err="1"/>
              <a:t>Bacchetta</a:t>
            </a:r>
            <a:r>
              <a:rPr lang="en-US" i="1" dirty="0"/>
              <a:t> </a:t>
            </a:r>
            <a:fld id="{4CE482DC-2269-4F26-9D2A-7E44B1A4CD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720" y="2702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06324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-1"/>
            <a:ext cx="1713454" cy="119113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7929" y="6180682"/>
            <a:ext cx="38934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STRONG-2020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Annual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Meeting,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October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14-15, 2020</a:t>
            </a:r>
          </a:p>
          <a:p>
            <a:endParaRPr lang="fr-FR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87F37FD-78AC-AB46-83FB-E35E3873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5205045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/>
              <a:t>3D structure of the nucleon  in momentum space (TMD-neXt)  </a:t>
            </a:r>
            <a:r>
              <a:rPr lang="fr-FR" i="1"/>
              <a:t>Alessandro Bacchetta</a:t>
            </a:r>
            <a:r>
              <a:rPr lang="en-US" i="1"/>
              <a:t> </a:t>
            </a:r>
            <a:fld id="{4CE482DC-2269-4F26-9D2A-7E44B1A4CD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09603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fr-FR"/>
              <a:t>STRONG-2020 Annual Meeting, October 14-16,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2" r:id="rId4"/>
    <p:sldLayoutId id="2147483656" r:id="rId5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JRA4-WP22</a:t>
            </a:r>
            <a:br>
              <a:rPr lang="fr-FR" dirty="0"/>
            </a:br>
            <a:r>
              <a:rPr lang="fr-FR" dirty="0"/>
              <a:t>3D structure of the </a:t>
            </a:r>
            <a:r>
              <a:rPr lang="fr-FR" dirty="0" err="1"/>
              <a:t>nucleon</a:t>
            </a:r>
            <a:r>
              <a:rPr lang="fr-FR" dirty="0"/>
              <a:t>  in </a:t>
            </a:r>
            <a:r>
              <a:rPr lang="fr-FR" dirty="0" err="1"/>
              <a:t>momentum</a:t>
            </a:r>
            <a:r>
              <a:rPr lang="fr-FR" dirty="0"/>
              <a:t> </a:t>
            </a:r>
            <a:r>
              <a:rPr lang="fr-FR" dirty="0" err="1"/>
              <a:t>space</a:t>
            </a:r>
            <a:r>
              <a:rPr lang="fr-FR" dirty="0"/>
              <a:t> (TMD-</a:t>
            </a:r>
            <a:r>
              <a:rPr lang="fr-FR" dirty="0" err="1"/>
              <a:t>neXt</a:t>
            </a:r>
            <a:r>
              <a:rPr lang="fr-FR" dirty="0"/>
              <a:t>)</a:t>
            </a:r>
            <a:br>
              <a:rPr lang="fr-FR" dirty="0"/>
            </a:br>
            <a:r>
              <a:rPr lang="fr-FR" i="1" dirty="0"/>
              <a:t>Alessandro </a:t>
            </a:r>
            <a:r>
              <a:rPr lang="fr-FR" i="1" dirty="0" err="1"/>
              <a:t>Bacchetta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4236456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08FE815-57BC-554D-A3C1-3A910C38FA11}"/>
              </a:ext>
            </a:extLst>
          </p:cNvPr>
          <p:cNvSpPr txBox="1">
            <a:spLocks/>
          </p:cNvSpPr>
          <p:nvPr/>
        </p:nvSpPr>
        <p:spPr>
          <a:xfrm>
            <a:off x="1097279" y="1995705"/>
            <a:ext cx="8641655" cy="4536033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analysis of COMPASS (2018 data taking) and CMS (2016 data taking) are in an advanced stage. 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Publications expected in 2021.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A1B995-FC22-664E-84D4-51E96F90E9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4009645" y="3140567"/>
            <a:ext cx="2816921" cy="29842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B91CC8-4037-B94E-A730-EFF44F5BD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576" y="3006270"/>
            <a:ext cx="879278" cy="845460"/>
          </a:xfrm>
          <a:prstGeom prst="rect">
            <a:avLst/>
          </a:prstGeom>
        </p:spPr>
      </p:pic>
      <p:pic>
        <p:nvPicPr>
          <p:cNvPr id="7" name="Picture 2" descr="Image result for cms compact muon logo">
            <a:extLst>
              <a:ext uri="{FF2B5EF4-FFF2-40B4-BE49-F238E27FC236}">
                <a16:creationId xmlns:a16="http://schemas.microsoft.com/office/drawing/2014/main" id="{7E2FFC03-39B7-A14B-9600-4FBC75997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302" y="2830128"/>
            <a:ext cx="1197744" cy="119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3EF6E9D-B17A-9348-80FF-64029BC5C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/>
              <a:t>Task 1</a:t>
            </a:r>
            <a:br>
              <a:rPr lang="en-US" dirty="0"/>
            </a:br>
            <a:r>
              <a:rPr lang="en-US" dirty="0"/>
              <a:t> Analysis of </a:t>
            </a:r>
            <a:r>
              <a:rPr lang="en-US" dirty="0" err="1"/>
              <a:t>Drell</a:t>
            </a:r>
            <a:r>
              <a:rPr lang="en-US" dirty="0"/>
              <a:t>-Yan (DY) data</a:t>
            </a:r>
          </a:p>
        </p:txBody>
      </p:sp>
      <p:sp>
        <p:nvSpPr>
          <p:cNvPr id="10" name="Espace réservé du pied de page 3">
            <a:extLst>
              <a:ext uri="{FF2B5EF4-FFF2-40B4-BE49-F238E27FC236}">
                <a16:creationId xmlns:a16="http://schemas.microsoft.com/office/drawing/2014/main" id="{AC860915-25C0-2A47-9016-C22F76996661}"/>
              </a:ext>
            </a:extLst>
          </p:cNvPr>
          <p:cNvSpPr txBox="1">
            <a:spLocks/>
          </p:cNvSpPr>
          <p:nvPr/>
        </p:nvSpPr>
        <p:spPr>
          <a:xfrm>
            <a:off x="6834555" y="6492875"/>
            <a:ext cx="5357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cap="none" dirty="0"/>
              <a:t>3D structure of the </a:t>
            </a:r>
            <a:r>
              <a:rPr lang="fr-FR" sz="1100" cap="none" dirty="0" err="1"/>
              <a:t>nucleon</a:t>
            </a:r>
            <a:r>
              <a:rPr lang="fr-FR" sz="1100" cap="none" dirty="0"/>
              <a:t>  in </a:t>
            </a:r>
            <a:r>
              <a:rPr lang="fr-FR" sz="1100" cap="none" dirty="0" err="1"/>
              <a:t>momentum</a:t>
            </a:r>
            <a:r>
              <a:rPr lang="fr-FR" sz="1100" cap="none" dirty="0"/>
              <a:t> </a:t>
            </a:r>
            <a:r>
              <a:rPr lang="fr-FR" sz="1100" cap="none" dirty="0" err="1"/>
              <a:t>space</a:t>
            </a:r>
            <a:r>
              <a:rPr lang="fr-FR" sz="1100" cap="none" dirty="0"/>
              <a:t> (TMD-</a:t>
            </a:r>
            <a:r>
              <a:rPr lang="fr-FR" sz="1100" cap="none" dirty="0" err="1"/>
              <a:t>neXt</a:t>
            </a:r>
            <a:r>
              <a:rPr lang="fr-FR" sz="1100" cap="none" dirty="0"/>
              <a:t>)  </a:t>
            </a:r>
            <a:r>
              <a:rPr lang="fr-FR" sz="1100" i="1" cap="none" dirty="0"/>
              <a:t>Alessandro </a:t>
            </a:r>
            <a:r>
              <a:rPr lang="fr-FR" sz="1100" i="1" cap="none" dirty="0" err="1"/>
              <a:t>Bacchetta</a:t>
            </a:r>
            <a:endParaRPr lang="en-US" sz="1100" cap="none" dirty="0"/>
          </a:p>
        </p:txBody>
      </p:sp>
    </p:spTree>
    <p:extLst>
      <p:ext uri="{BB962C8B-B14F-4D97-AF65-F5344CB8AC3E}">
        <p14:creationId xmlns:p14="http://schemas.microsoft.com/office/powerpoint/2010/main" val="764661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33919-49E0-8C45-9685-573681132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/>
              <a:t>Task 2</a:t>
            </a:r>
            <a:br>
              <a:rPr lang="en-US" dirty="0"/>
            </a:br>
            <a:r>
              <a:rPr lang="en-US" dirty="0"/>
              <a:t> Analysis of semi-inclusive DIS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95F53-E144-8F43-9BE1-E395F914D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analysis of COMPASS (2016 data taking) is in an advanced stage.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8BEA22-7C9B-824C-BD8F-B3EEB2D39D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314382" y="2483344"/>
            <a:ext cx="5563235" cy="3418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4DAB7A-A248-4B47-A7CE-1AC5F98F7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1860" y="2483344"/>
            <a:ext cx="879278" cy="845460"/>
          </a:xfrm>
          <a:prstGeom prst="rect">
            <a:avLst/>
          </a:prstGeom>
        </p:spPr>
      </p:pic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id="{435C576A-74FA-6A4A-8738-6249545F446E}"/>
              </a:ext>
            </a:extLst>
          </p:cNvPr>
          <p:cNvSpPr txBox="1">
            <a:spLocks/>
          </p:cNvSpPr>
          <p:nvPr/>
        </p:nvSpPr>
        <p:spPr>
          <a:xfrm>
            <a:off x="6834555" y="6492875"/>
            <a:ext cx="5357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cap="none" dirty="0"/>
              <a:t>3D structure of the </a:t>
            </a:r>
            <a:r>
              <a:rPr lang="fr-FR" sz="1100" cap="none" dirty="0" err="1"/>
              <a:t>nucleon</a:t>
            </a:r>
            <a:r>
              <a:rPr lang="fr-FR" sz="1100" cap="none" dirty="0"/>
              <a:t>  in </a:t>
            </a:r>
            <a:r>
              <a:rPr lang="fr-FR" sz="1100" cap="none" dirty="0" err="1"/>
              <a:t>momentum</a:t>
            </a:r>
            <a:r>
              <a:rPr lang="fr-FR" sz="1100" cap="none" dirty="0"/>
              <a:t> </a:t>
            </a:r>
            <a:r>
              <a:rPr lang="fr-FR" sz="1100" cap="none" dirty="0" err="1"/>
              <a:t>space</a:t>
            </a:r>
            <a:r>
              <a:rPr lang="fr-FR" sz="1100" cap="none" dirty="0"/>
              <a:t> (TMD-</a:t>
            </a:r>
            <a:r>
              <a:rPr lang="fr-FR" sz="1100" cap="none" dirty="0" err="1"/>
              <a:t>neXt</a:t>
            </a:r>
            <a:r>
              <a:rPr lang="fr-FR" sz="1100" cap="none" dirty="0"/>
              <a:t>)  </a:t>
            </a:r>
            <a:r>
              <a:rPr lang="fr-FR" sz="1100" i="1" cap="none" dirty="0"/>
              <a:t>Alessandro </a:t>
            </a:r>
            <a:r>
              <a:rPr lang="fr-FR" sz="1100" i="1" cap="none" dirty="0" err="1"/>
              <a:t>Bacchetta</a:t>
            </a:r>
            <a:endParaRPr lang="en-US" sz="1100" cap="none" dirty="0"/>
          </a:p>
        </p:txBody>
      </p:sp>
    </p:spTree>
    <p:extLst>
      <p:ext uri="{BB962C8B-B14F-4D97-AF65-F5344CB8AC3E}">
        <p14:creationId xmlns:p14="http://schemas.microsoft.com/office/powerpoint/2010/main" val="2868596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33919-49E0-8C45-9685-573681132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/>
              <a:t>Task 2</a:t>
            </a:r>
            <a:br>
              <a:rPr lang="en-US" dirty="0"/>
            </a:br>
            <a:r>
              <a:rPr lang="en-US" dirty="0"/>
              <a:t> Analysis of semi-inclusive DIS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95F53-E144-8F43-9BE1-E395F914D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CLAS: the original plan was to do measurements with polarized target. However, it is not clear when data taking will happen (see also discussion of milestones). 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Nevertheless, data with polarized beam have been analyzed and publications are expected in 2021. </a:t>
            </a: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9A7D182A-E11C-7046-8628-05449980F6A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2" t="13709" b="3499"/>
          <a:stretch/>
        </p:blipFill>
        <p:spPr bwMode="auto">
          <a:xfrm>
            <a:off x="2704048" y="3429000"/>
            <a:ext cx="6783904" cy="24000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4" descr="Related image">
            <a:extLst>
              <a:ext uri="{FF2B5EF4-FFF2-40B4-BE49-F238E27FC236}">
                <a16:creationId xmlns:a16="http://schemas.microsoft.com/office/drawing/2014/main" id="{B31B5540-EE0F-5B4B-B4B6-45D05C819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007" y="2813768"/>
            <a:ext cx="1378672" cy="73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B30A4A07-1E1F-8048-8CF1-F27BDB6EEC7E}"/>
              </a:ext>
            </a:extLst>
          </p:cNvPr>
          <p:cNvSpPr txBox="1">
            <a:spLocks/>
          </p:cNvSpPr>
          <p:nvPr/>
        </p:nvSpPr>
        <p:spPr>
          <a:xfrm>
            <a:off x="6834555" y="6492875"/>
            <a:ext cx="5357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cap="none" dirty="0"/>
              <a:t>3D structure of the </a:t>
            </a:r>
            <a:r>
              <a:rPr lang="fr-FR" sz="1100" cap="none" dirty="0" err="1"/>
              <a:t>nucleon</a:t>
            </a:r>
            <a:r>
              <a:rPr lang="fr-FR" sz="1100" cap="none" dirty="0"/>
              <a:t>  in </a:t>
            </a:r>
            <a:r>
              <a:rPr lang="fr-FR" sz="1100" cap="none" dirty="0" err="1"/>
              <a:t>momentum</a:t>
            </a:r>
            <a:r>
              <a:rPr lang="fr-FR" sz="1100" cap="none" dirty="0"/>
              <a:t> </a:t>
            </a:r>
            <a:r>
              <a:rPr lang="fr-FR" sz="1100" cap="none" dirty="0" err="1"/>
              <a:t>space</a:t>
            </a:r>
            <a:r>
              <a:rPr lang="fr-FR" sz="1100" cap="none" dirty="0"/>
              <a:t> (TMD-</a:t>
            </a:r>
            <a:r>
              <a:rPr lang="fr-FR" sz="1100" cap="none" dirty="0" err="1"/>
              <a:t>neXt</a:t>
            </a:r>
            <a:r>
              <a:rPr lang="fr-FR" sz="1100" cap="none" dirty="0"/>
              <a:t>)  </a:t>
            </a:r>
            <a:r>
              <a:rPr lang="fr-FR" sz="1100" i="1" cap="none" dirty="0"/>
              <a:t>Alessandro </a:t>
            </a:r>
            <a:r>
              <a:rPr lang="fr-FR" sz="1100" i="1" cap="none" dirty="0" err="1"/>
              <a:t>Bacchetta</a:t>
            </a:r>
            <a:endParaRPr lang="en-US" sz="1100" cap="none" dirty="0"/>
          </a:p>
        </p:txBody>
      </p:sp>
    </p:spTree>
    <p:extLst>
      <p:ext uri="{BB962C8B-B14F-4D97-AF65-F5344CB8AC3E}">
        <p14:creationId xmlns:p14="http://schemas.microsoft.com/office/powerpoint/2010/main" val="839667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33919-49E0-8C45-9685-573681132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/>
              <a:t>Task 3</a:t>
            </a:r>
            <a:br>
              <a:rPr lang="en-US" dirty="0"/>
            </a:br>
            <a:r>
              <a:rPr lang="en-US" dirty="0"/>
              <a:t>Analysis of </a:t>
            </a:r>
            <a:r>
              <a:rPr lang="en-US" dirty="0" err="1"/>
              <a:t>e</a:t>
            </a:r>
            <a:r>
              <a:rPr lang="en-US" baseline="30000" dirty="0" err="1"/>
              <a:t>+</a:t>
            </a:r>
            <a:r>
              <a:rPr lang="en-US" dirty="0" err="1"/>
              <a:t>e</a:t>
            </a:r>
            <a:r>
              <a:rPr lang="en-US" baseline="30000" dirty="0"/>
              <a:t>-</a:t>
            </a:r>
            <a:r>
              <a:rPr lang="en-US" dirty="0"/>
              <a:t> annihilation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95F53-E144-8F43-9BE1-E395F914D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Azimuthal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asymmetries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BELLE have been </a:t>
            </a:r>
            <a:r>
              <a:rPr lang="fr-F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published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(arXiv:1909.01857)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hadron </a:t>
            </a:r>
            <a:r>
              <a:rPr lang="fr-F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multiplicities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DAD26-56BD-4E4E-A6D8-3A629B4E7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156" y="2796431"/>
            <a:ext cx="4532486" cy="31057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532698-BA67-BD48-AB4B-A8CCE2536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7911" y="2796431"/>
            <a:ext cx="1051443" cy="908064"/>
          </a:xfrm>
          <a:prstGeom prst="rect">
            <a:avLst/>
          </a:prstGeom>
        </p:spPr>
      </p:pic>
      <p:sp>
        <p:nvSpPr>
          <p:cNvPr id="10" name="Espace réservé du pied de page 3">
            <a:extLst>
              <a:ext uri="{FF2B5EF4-FFF2-40B4-BE49-F238E27FC236}">
                <a16:creationId xmlns:a16="http://schemas.microsoft.com/office/drawing/2014/main" id="{A9BDE0B9-33F7-5849-B261-B831092FF88C}"/>
              </a:ext>
            </a:extLst>
          </p:cNvPr>
          <p:cNvSpPr txBox="1">
            <a:spLocks/>
          </p:cNvSpPr>
          <p:nvPr/>
        </p:nvSpPr>
        <p:spPr>
          <a:xfrm>
            <a:off x="6834555" y="6492875"/>
            <a:ext cx="5357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cap="none" dirty="0"/>
              <a:t>3D structure of the </a:t>
            </a:r>
            <a:r>
              <a:rPr lang="fr-FR" sz="1100" cap="none" dirty="0" err="1"/>
              <a:t>nucleon</a:t>
            </a:r>
            <a:r>
              <a:rPr lang="fr-FR" sz="1100" cap="none" dirty="0"/>
              <a:t>  in </a:t>
            </a:r>
            <a:r>
              <a:rPr lang="fr-FR" sz="1100" cap="none" dirty="0" err="1"/>
              <a:t>momentum</a:t>
            </a:r>
            <a:r>
              <a:rPr lang="fr-FR" sz="1100" cap="none" dirty="0"/>
              <a:t> </a:t>
            </a:r>
            <a:r>
              <a:rPr lang="fr-FR" sz="1100" cap="none" dirty="0" err="1"/>
              <a:t>space</a:t>
            </a:r>
            <a:r>
              <a:rPr lang="fr-FR" sz="1100" cap="none" dirty="0"/>
              <a:t> (TMD-</a:t>
            </a:r>
            <a:r>
              <a:rPr lang="fr-FR" sz="1100" cap="none" dirty="0" err="1"/>
              <a:t>neXt</a:t>
            </a:r>
            <a:r>
              <a:rPr lang="fr-FR" sz="1100" cap="none" dirty="0"/>
              <a:t>)  </a:t>
            </a:r>
            <a:r>
              <a:rPr lang="fr-FR" sz="1100" i="1" cap="none" dirty="0"/>
              <a:t>Alessandro </a:t>
            </a:r>
            <a:r>
              <a:rPr lang="fr-FR" sz="1100" i="1" cap="none" dirty="0" err="1"/>
              <a:t>Bacchetta</a:t>
            </a:r>
            <a:endParaRPr lang="en-US" sz="1100" cap="none" dirty="0"/>
          </a:p>
        </p:txBody>
      </p:sp>
    </p:spTree>
    <p:extLst>
      <p:ext uri="{BB962C8B-B14F-4D97-AF65-F5344CB8AC3E}">
        <p14:creationId xmlns:p14="http://schemas.microsoft.com/office/powerpoint/2010/main" val="3534180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33919-49E0-8C45-9685-573681132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/>
              <a:t>Task 4</a:t>
            </a:r>
            <a:br>
              <a:rPr lang="en-US" dirty="0"/>
            </a:br>
            <a:r>
              <a:rPr lang="en-US" dirty="0"/>
              <a:t>Quark TMD extractions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95F53-E144-8F43-9BE1-E395F914D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Extraction of </a:t>
            </a:r>
            <a:r>
              <a:rPr lang="fr-F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unpolarized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TMD </a:t>
            </a:r>
            <a:r>
              <a:rPr lang="fr-F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PDFs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FFs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Drell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-Yan-</a:t>
            </a:r>
            <a:r>
              <a:rPr lang="fr-F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SIDIS </a:t>
            </a:r>
            <a:r>
              <a:rPr lang="fr-F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(arXiv:1912.06532).</a:t>
            </a:r>
            <a:b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fr-F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theoretical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PT-</a:t>
            </a:r>
            <a:r>
              <a:rPr lang="fr-F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dependent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cross sections in </a:t>
            </a:r>
            <a:r>
              <a:rPr lang="fr-F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baseline="30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fr-F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single hadron production </a:t>
            </a:r>
            <a:r>
              <a:rPr lang="fr-F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(arXiv:2007.13674).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Extraction of the quark </a:t>
            </a:r>
            <a:r>
              <a:rPr lang="fr-F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polarizing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fragmentation </a:t>
            </a:r>
            <a:r>
              <a:rPr lang="fr-F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 </a:t>
            </a:r>
            <a:r>
              <a:rPr lang="el-G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Λ </a:t>
            </a:r>
            <a:r>
              <a:rPr lang="fr-F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hyperon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(arXiv:2003.01128).</a:t>
            </a:r>
          </a:p>
          <a:p>
            <a:pPr marL="0" indent="0">
              <a:buNone/>
            </a:pPr>
            <a:b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Phenomenological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quark Boer-</a:t>
            </a:r>
            <a:r>
              <a:rPr lang="fr-FR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Mulders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TMD </a:t>
            </a: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(arXiv:2004.02117).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pied de page 3">
            <a:extLst>
              <a:ext uri="{FF2B5EF4-FFF2-40B4-BE49-F238E27FC236}">
                <a16:creationId xmlns:a16="http://schemas.microsoft.com/office/drawing/2014/main" id="{74D602E5-9FFF-8446-A078-645E606AE07C}"/>
              </a:ext>
            </a:extLst>
          </p:cNvPr>
          <p:cNvSpPr txBox="1">
            <a:spLocks/>
          </p:cNvSpPr>
          <p:nvPr/>
        </p:nvSpPr>
        <p:spPr>
          <a:xfrm>
            <a:off x="6834555" y="6492875"/>
            <a:ext cx="5357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cap="none" dirty="0"/>
              <a:t>3D structure of the </a:t>
            </a:r>
            <a:r>
              <a:rPr lang="fr-FR" sz="1100" cap="none" dirty="0" err="1"/>
              <a:t>nucleon</a:t>
            </a:r>
            <a:r>
              <a:rPr lang="fr-FR" sz="1100" cap="none" dirty="0"/>
              <a:t>  in </a:t>
            </a:r>
            <a:r>
              <a:rPr lang="fr-FR" sz="1100" cap="none" dirty="0" err="1"/>
              <a:t>momentum</a:t>
            </a:r>
            <a:r>
              <a:rPr lang="fr-FR" sz="1100" cap="none" dirty="0"/>
              <a:t> </a:t>
            </a:r>
            <a:r>
              <a:rPr lang="fr-FR" sz="1100" cap="none" dirty="0" err="1"/>
              <a:t>space</a:t>
            </a:r>
            <a:r>
              <a:rPr lang="fr-FR" sz="1100" cap="none" dirty="0"/>
              <a:t> (TMD-</a:t>
            </a:r>
            <a:r>
              <a:rPr lang="fr-FR" sz="1100" cap="none" dirty="0" err="1"/>
              <a:t>neXt</a:t>
            </a:r>
            <a:r>
              <a:rPr lang="fr-FR" sz="1100" cap="none" dirty="0"/>
              <a:t>)  </a:t>
            </a:r>
            <a:r>
              <a:rPr lang="fr-FR" sz="1100" i="1" cap="none" dirty="0"/>
              <a:t>Alessandro </a:t>
            </a:r>
            <a:r>
              <a:rPr lang="fr-FR" sz="1100" i="1" cap="none" dirty="0" err="1"/>
              <a:t>Bacchetta</a:t>
            </a:r>
            <a:endParaRPr lang="en-US" sz="1100" cap="none" dirty="0"/>
          </a:p>
        </p:txBody>
      </p:sp>
    </p:spTree>
    <p:extLst>
      <p:ext uri="{BB962C8B-B14F-4D97-AF65-F5344CB8AC3E}">
        <p14:creationId xmlns:p14="http://schemas.microsoft.com/office/powerpoint/2010/main" val="348491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33919-49E0-8C45-9685-573681132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/>
              <a:t>Task 5</a:t>
            </a:r>
            <a:br>
              <a:rPr lang="en-US" dirty="0"/>
            </a:br>
            <a:r>
              <a:rPr lang="en-US" dirty="0"/>
              <a:t>Gluon TMD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95F53-E144-8F43-9BE1-E395F914D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Theoretical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studies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of gluon </a:t>
            </a:r>
            <a:r>
              <a:rPr lang="fr-FR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TMDs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in </a:t>
            </a:r>
            <a:r>
              <a:rPr lang="fr-FR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quarkonia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production </a:t>
            </a:r>
            <a:r>
              <a:rPr lang="fr-FR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were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published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(arXiv:1909.05769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, </a:t>
            </a: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arXiv:2004.06740).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Access to gluon </a:t>
            </a:r>
            <a:r>
              <a:rPr lang="fr-FR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TMDs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through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unpolarized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observables and transverse single-spin </a:t>
            </a:r>
            <a:r>
              <a:rPr lang="fr-FR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asymmetries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for </a:t>
            </a:r>
            <a:r>
              <a:rPr lang="fr-FR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quarkonium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production in </a:t>
            </a:r>
            <a:r>
              <a:rPr lang="fr-FR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hadronic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collisions </a:t>
            </a:r>
            <a:r>
              <a:rPr lang="fr-FR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was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studied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 </a:t>
            </a: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(arXiv:1909.05769, arXiv:1910.09640)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Studies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were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conducted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on </a:t>
            </a:r>
            <a:r>
              <a:rPr lang="fr-FR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quarkonia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production in SIDIS </a:t>
            </a: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(arXiv:2004.06740, arXiv:2007.05547, arXiv:2008.07531). 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 model for gluon TMD </a:t>
            </a:r>
            <a:r>
              <a:rPr lang="fr-FR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was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developed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, </a:t>
            </a:r>
            <a:r>
              <a:rPr lang="fr-FR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which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can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be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fr-FR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used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for </a:t>
            </a:r>
            <a:r>
              <a:rPr lang="fr-FR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estimates</a:t>
            </a:r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of observables </a:t>
            </a: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(</a:t>
            </a:r>
            <a:r>
              <a:rPr lang="fr-FR" b="1" dirty="0" err="1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arXiv</a:t>
            </a: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2005.02288).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A843CA-91C7-914D-93B2-A0F02AE90702}"/>
              </a:ext>
            </a:extLst>
          </p:cNvPr>
          <p:cNvSpPr txBox="1">
            <a:spLocks/>
          </p:cNvSpPr>
          <p:nvPr/>
        </p:nvSpPr>
        <p:spPr>
          <a:xfrm>
            <a:off x="6834555" y="6492875"/>
            <a:ext cx="5357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cap="none" dirty="0"/>
              <a:t>3D structure of the </a:t>
            </a:r>
            <a:r>
              <a:rPr lang="fr-FR" sz="1100" cap="none" dirty="0" err="1"/>
              <a:t>nucleon</a:t>
            </a:r>
            <a:r>
              <a:rPr lang="fr-FR" sz="1100" cap="none" dirty="0"/>
              <a:t>  in </a:t>
            </a:r>
            <a:r>
              <a:rPr lang="fr-FR" sz="1100" cap="none" dirty="0" err="1"/>
              <a:t>momentum</a:t>
            </a:r>
            <a:r>
              <a:rPr lang="fr-FR" sz="1100" cap="none" dirty="0"/>
              <a:t> </a:t>
            </a:r>
            <a:r>
              <a:rPr lang="fr-FR" sz="1100" cap="none" dirty="0" err="1"/>
              <a:t>space</a:t>
            </a:r>
            <a:r>
              <a:rPr lang="fr-FR" sz="1100" cap="none" dirty="0"/>
              <a:t> (TMD-</a:t>
            </a:r>
            <a:r>
              <a:rPr lang="fr-FR" sz="1100" cap="none" dirty="0" err="1"/>
              <a:t>neXt</a:t>
            </a:r>
            <a:r>
              <a:rPr lang="fr-FR" sz="1100" cap="none" dirty="0"/>
              <a:t>)  </a:t>
            </a:r>
            <a:r>
              <a:rPr lang="fr-FR" sz="1100" i="1" cap="none" dirty="0"/>
              <a:t>Alessandro </a:t>
            </a:r>
            <a:r>
              <a:rPr lang="fr-FR" sz="1100" i="1" cap="none" dirty="0" err="1"/>
              <a:t>Bacchetta</a:t>
            </a:r>
            <a:endParaRPr lang="en-US" sz="1100" cap="none" dirty="0"/>
          </a:p>
        </p:txBody>
      </p:sp>
    </p:spTree>
    <p:extLst>
      <p:ext uri="{BB962C8B-B14F-4D97-AF65-F5344CB8AC3E}">
        <p14:creationId xmlns:p14="http://schemas.microsoft.com/office/powerpoint/2010/main" val="281408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FA3EB-4EEB-8C4C-9AB6-FC3954F56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Deliverables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7A838F8-512E-034F-8BF9-7D4B61186A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684207"/>
              </p:ext>
            </p:extLst>
          </p:nvPr>
        </p:nvGraphicFramePr>
        <p:xfrm>
          <a:off x="2387588" y="2273808"/>
          <a:ext cx="7416824" cy="17526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96262">
                  <a:extLst>
                    <a:ext uri="{9D8B030D-6E8A-4147-A177-3AD203B41FA5}">
                      <a16:colId xmlns:a16="http://schemas.microsoft.com/office/drawing/2014/main" val="3112549185"/>
                    </a:ext>
                  </a:extLst>
                </a:gridCol>
                <a:gridCol w="4785048">
                  <a:extLst>
                    <a:ext uri="{9D8B030D-6E8A-4147-A177-3AD203B41FA5}">
                      <a16:colId xmlns:a16="http://schemas.microsoft.com/office/drawing/2014/main" val="76148295"/>
                    </a:ext>
                  </a:extLst>
                </a:gridCol>
                <a:gridCol w="1435514">
                  <a:extLst>
                    <a:ext uri="{9D8B030D-6E8A-4147-A177-3AD203B41FA5}">
                      <a16:colId xmlns:a16="http://schemas.microsoft.com/office/drawing/2014/main" val="10966088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Deliverable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991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D22.1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TMD data from DY, SIDIS, </a:t>
                      </a:r>
                      <a:r>
                        <a:rPr lang="en-US" dirty="0" err="1"/>
                        <a:t>e+e</a:t>
                      </a:r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24, 36, 48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628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D22.2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Parametrizations of TMD PDFs and FFs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542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D22.3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Estimates of quarkonium production in electron-proton collisions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57582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74BEB55-B7BD-C147-A1DA-4811309925E2}"/>
              </a:ext>
            </a:extLst>
          </p:cNvPr>
          <p:cNvSpPr txBox="1"/>
          <p:nvPr/>
        </p:nvSpPr>
        <p:spPr>
          <a:xfrm>
            <a:off x="1097280" y="4206240"/>
            <a:ext cx="10058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 deliverable was foreseen in the first periodic report, however something has already been achieved.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Azimuthal asymmetries in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e+e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were published.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Parametrizations of TMD PDFs and FFs have been obtained and will also be made available to public through VA2- 3D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partons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One article with estimates of quarkonium production in SIDIS published. </a:t>
            </a:r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F753EE62-8752-504A-9CA5-AE428FDA5A82}"/>
              </a:ext>
            </a:extLst>
          </p:cNvPr>
          <p:cNvSpPr txBox="1">
            <a:spLocks/>
          </p:cNvSpPr>
          <p:nvPr/>
        </p:nvSpPr>
        <p:spPr>
          <a:xfrm>
            <a:off x="6834555" y="6492875"/>
            <a:ext cx="5357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cap="none" dirty="0"/>
              <a:t>3D structure of the </a:t>
            </a:r>
            <a:r>
              <a:rPr lang="fr-FR" sz="1100" cap="none" dirty="0" err="1"/>
              <a:t>nucleon</a:t>
            </a:r>
            <a:r>
              <a:rPr lang="fr-FR" sz="1100" cap="none" dirty="0"/>
              <a:t>  in </a:t>
            </a:r>
            <a:r>
              <a:rPr lang="fr-FR" sz="1100" cap="none" dirty="0" err="1"/>
              <a:t>momentum</a:t>
            </a:r>
            <a:r>
              <a:rPr lang="fr-FR" sz="1100" cap="none" dirty="0"/>
              <a:t> </a:t>
            </a:r>
            <a:r>
              <a:rPr lang="fr-FR" sz="1100" cap="none" dirty="0" err="1"/>
              <a:t>space</a:t>
            </a:r>
            <a:r>
              <a:rPr lang="fr-FR" sz="1100" cap="none" dirty="0"/>
              <a:t> (TMD-</a:t>
            </a:r>
            <a:r>
              <a:rPr lang="fr-FR" sz="1100" cap="none" dirty="0" err="1"/>
              <a:t>neXt</a:t>
            </a:r>
            <a:r>
              <a:rPr lang="fr-FR" sz="1100" cap="none" dirty="0"/>
              <a:t>)  </a:t>
            </a:r>
            <a:r>
              <a:rPr lang="fr-FR" sz="1100" i="1" cap="none" dirty="0"/>
              <a:t>Alessandro </a:t>
            </a:r>
            <a:r>
              <a:rPr lang="fr-FR" sz="1100" i="1" cap="none" dirty="0" err="1"/>
              <a:t>Bacchetta</a:t>
            </a:r>
            <a:endParaRPr lang="en-US" sz="1100" cap="none" dirty="0"/>
          </a:p>
        </p:txBody>
      </p:sp>
    </p:spTree>
    <p:extLst>
      <p:ext uri="{BB962C8B-B14F-4D97-AF65-F5344CB8AC3E}">
        <p14:creationId xmlns:p14="http://schemas.microsoft.com/office/powerpoint/2010/main" val="158326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14248-7719-174B-9534-22488FD4E4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69034" y="191514"/>
            <a:ext cx="10058400" cy="952500"/>
          </a:xfrm>
        </p:spPr>
        <p:txBody>
          <a:bodyPr/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Milestones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DCC29-6066-9645-BD13-CD1C76F1C7F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12073" y="2553350"/>
            <a:ext cx="5653087" cy="33696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r-FR" sz="18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fr-FR" sz="18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Advancement</a:t>
            </a:r>
            <a:r>
              <a:rPr lang="fr-FR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longitudinal NH</a:t>
            </a:r>
            <a:r>
              <a:rPr lang="fr-FR" sz="18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/ND</a:t>
            </a:r>
            <a:r>
              <a:rPr lang="fr-FR" sz="18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construction, the transverse HD-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arget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 performance validation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JLab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UITF test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fr-FR" sz="18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</a:t>
            </a:r>
            <a:r>
              <a:rPr lang="fr-FR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delivery</a:t>
            </a:r>
            <a:r>
              <a:rPr lang="fr-FR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date: 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(transverse)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tested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delay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compared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plans due to Covid-19.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installed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beamline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data. This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depends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JLab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scheduling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endParaRPr lang="en-US" sz="1800" dirty="0"/>
          </a:p>
        </p:txBody>
      </p:sp>
      <p:grpSp>
        <p:nvGrpSpPr>
          <p:cNvPr id="4" name="Groupe 2">
            <a:extLst>
              <a:ext uri="{FF2B5EF4-FFF2-40B4-BE49-F238E27FC236}">
                <a16:creationId xmlns:a16="http://schemas.microsoft.com/office/drawing/2014/main" id="{D667BE9C-EDD2-3E44-9794-871874E2B8AF}"/>
              </a:ext>
            </a:extLst>
          </p:cNvPr>
          <p:cNvGrpSpPr/>
          <p:nvPr/>
        </p:nvGrpSpPr>
        <p:grpSpPr>
          <a:xfrm>
            <a:off x="544965" y="1394594"/>
            <a:ext cx="5421803" cy="1008112"/>
            <a:chOff x="1958509" y="1916832"/>
            <a:chExt cx="5230775" cy="828639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C4E9398D-74A3-6E45-B8D0-E5125AF9A7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0059" y="1916832"/>
              <a:ext cx="5229225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20557B4E-EEAA-254D-9915-6083855F53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509" y="2373996"/>
              <a:ext cx="5229225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7770DDA-1281-3447-8121-B4446C0167E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272877" y="2599221"/>
            <a:ext cx="5607050" cy="32778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EB52A3D-AD07-CD45-A964-BA5FFBA46568}"/>
              </a:ext>
            </a:extLst>
          </p:cNvPr>
          <p:cNvSpPr/>
          <p:nvPr/>
        </p:nvSpPr>
        <p:spPr>
          <a:xfrm>
            <a:off x="6698234" y="14718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137160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MS42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supposed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achieved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by August 2020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D05BA7-1F10-C848-B720-79143BE39E80}"/>
              </a:ext>
            </a:extLst>
          </p:cNvPr>
          <p:cNvCxnSpPr/>
          <p:nvPr/>
        </p:nvCxnSpPr>
        <p:spPr>
          <a:xfrm>
            <a:off x="2097024" y="1144014"/>
            <a:ext cx="9630410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A1E2CF65-E6FF-9D43-A5BE-2942E3DF0F79}"/>
              </a:ext>
            </a:extLst>
          </p:cNvPr>
          <p:cNvSpPr txBox="1">
            <a:spLocks/>
          </p:cNvSpPr>
          <p:nvPr/>
        </p:nvSpPr>
        <p:spPr>
          <a:xfrm>
            <a:off x="6834555" y="6492875"/>
            <a:ext cx="5357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cap="none" dirty="0"/>
              <a:t>3D structure of the </a:t>
            </a:r>
            <a:r>
              <a:rPr lang="fr-FR" sz="1100" cap="none" dirty="0" err="1"/>
              <a:t>nucleon</a:t>
            </a:r>
            <a:r>
              <a:rPr lang="fr-FR" sz="1100" cap="none" dirty="0"/>
              <a:t>  in </a:t>
            </a:r>
            <a:r>
              <a:rPr lang="fr-FR" sz="1100" cap="none" dirty="0" err="1"/>
              <a:t>momentum</a:t>
            </a:r>
            <a:r>
              <a:rPr lang="fr-FR" sz="1100" cap="none" dirty="0"/>
              <a:t> </a:t>
            </a:r>
            <a:r>
              <a:rPr lang="fr-FR" sz="1100" cap="none" dirty="0" err="1"/>
              <a:t>space</a:t>
            </a:r>
            <a:r>
              <a:rPr lang="fr-FR" sz="1100" cap="none" dirty="0"/>
              <a:t> (TMD-</a:t>
            </a:r>
            <a:r>
              <a:rPr lang="fr-FR" sz="1100" cap="none" dirty="0" err="1"/>
              <a:t>neXt</a:t>
            </a:r>
            <a:r>
              <a:rPr lang="fr-FR" sz="1100" cap="none" dirty="0"/>
              <a:t>)  </a:t>
            </a:r>
            <a:r>
              <a:rPr lang="fr-FR" sz="1100" i="1" cap="none" dirty="0"/>
              <a:t>Alessandro </a:t>
            </a:r>
            <a:r>
              <a:rPr lang="fr-FR" sz="1100" i="1" cap="none" dirty="0" err="1"/>
              <a:t>Bacchetta</a:t>
            </a:r>
            <a:endParaRPr lang="en-US" sz="1100" cap="none" dirty="0"/>
          </a:p>
        </p:txBody>
      </p:sp>
    </p:spTree>
    <p:extLst>
      <p:ext uri="{BB962C8B-B14F-4D97-AF65-F5344CB8AC3E}">
        <p14:creationId xmlns:p14="http://schemas.microsoft.com/office/powerpoint/2010/main" val="385441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Expected</a:t>
            </a:r>
            <a:r>
              <a:rPr lang="fr-FR" dirty="0"/>
              <a:t> </a:t>
            </a:r>
            <a:r>
              <a:rPr lang="fr-FR" dirty="0" err="1"/>
              <a:t>results</a:t>
            </a:r>
            <a:r>
              <a:rPr lang="fr-FR" dirty="0"/>
              <a:t> and impact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sz="2400" dirty="0"/>
              <a:t>The </a:t>
            </a:r>
            <a:r>
              <a:rPr lang="fr-FR" sz="2400" dirty="0" err="1"/>
              <a:t>amount</a:t>
            </a:r>
            <a:r>
              <a:rPr lang="fr-FR" sz="2400" dirty="0"/>
              <a:t> of TMD data </a:t>
            </a:r>
            <a:r>
              <a:rPr lang="fr-FR" sz="2400" dirty="0" err="1"/>
              <a:t>will</a:t>
            </a:r>
            <a:r>
              <a:rPr lang="fr-FR" sz="2400" dirty="0"/>
              <a:t> </a:t>
            </a:r>
            <a:r>
              <a:rPr lang="fr-FR" sz="2400" dirty="0" err="1"/>
              <a:t>be</a:t>
            </a:r>
            <a:r>
              <a:rPr lang="fr-FR" sz="2400" dirty="0"/>
              <a:t> </a:t>
            </a:r>
            <a:r>
              <a:rPr lang="fr-FR" sz="2400" dirty="0" err="1"/>
              <a:t>significantly</a:t>
            </a:r>
            <a:r>
              <a:rPr lang="fr-FR" sz="2400" dirty="0"/>
              <a:t> </a:t>
            </a:r>
            <a:r>
              <a:rPr lang="fr-FR" sz="2400" dirty="0" err="1"/>
              <a:t>increased</a:t>
            </a:r>
            <a:r>
              <a:rPr lang="fr-FR" sz="2400" dirty="0"/>
              <a:t>. </a:t>
            </a:r>
          </a:p>
          <a:p>
            <a:r>
              <a:rPr lang="fr-FR" sz="2400" dirty="0"/>
              <a:t>At least </a:t>
            </a:r>
            <a:r>
              <a:rPr lang="fr-FR" sz="2400" dirty="0" err="1"/>
              <a:t>two</a:t>
            </a:r>
            <a:r>
              <a:rPr lang="fr-FR" sz="2400" dirty="0"/>
              <a:t> sets of </a:t>
            </a:r>
            <a:r>
              <a:rPr lang="fr-FR" sz="2400" dirty="0" err="1"/>
              <a:t>unpolarized</a:t>
            </a:r>
            <a:r>
              <a:rPr lang="fr-FR" sz="2400" dirty="0"/>
              <a:t> TMD </a:t>
            </a:r>
            <a:r>
              <a:rPr lang="fr-FR" sz="2400" dirty="0" err="1"/>
              <a:t>PDFs</a:t>
            </a:r>
            <a:r>
              <a:rPr lang="fr-FR" sz="2400" dirty="0"/>
              <a:t> and </a:t>
            </a:r>
            <a:r>
              <a:rPr lang="fr-FR" sz="2400" dirty="0" err="1"/>
              <a:t>FFs</a:t>
            </a:r>
            <a:r>
              <a:rPr lang="fr-FR" sz="2400" dirty="0"/>
              <a:t> </a:t>
            </a:r>
            <a:r>
              <a:rPr lang="fr-FR" sz="2400" dirty="0" err="1"/>
              <a:t>will</a:t>
            </a:r>
            <a:r>
              <a:rPr lang="fr-FR" sz="2400" dirty="0"/>
              <a:t> </a:t>
            </a:r>
            <a:r>
              <a:rPr lang="fr-FR" sz="2400" dirty="0" err="1"/>
              <a:t>be</a:t>
            </a:r>
            <a:r>
              <a:rPr lang="fr-FR" sz="2400" dirty="0"/>
              <a:t> </a:t>
            </a:r>
            <a:r>
              <a:rPr lang="fr-FR" sz="2400" dirty="0" err="1"/>
              <a:t>completed</a:t>
            </a:r>
            <a:r>
              <a:rPr lang="fr-FR" sz="2400" dirty="0"/>
              <a:t> and made </a:t>
            </a:r>
            <a:r>
              <a:rPr lang="fr-FR" sz="2400" dirty="0" err="1"/>
              <a:t>available</a:t>
            </a:r>
            <a:r>
              <a:rPr lang="fr-FR" sz="2400" dirty="0"/>
              <a:t> to public, not </a:t>
            </a:r>
            <a:r>
              <a:rPr lang="fr-FR" sz="2400" dirty="0" err="1"/>
              <a:t>only</a:t>
            </a:r>
            <a:r>
              <a:rPr lang="fr-FR" sz="2400" dirty="0"/>
              <a:t> </a:t>
            </a:r>
            <a:r>
              <a:rPr lang="fr-FR" sz="2400" dirty="0" err="1"/>
              <a:t>through</a:t>
            </a:r>
            <a:r>
              <a:rPr lang="fr-FR" sz="2400" dirty="0"/>
              <a:t> publications, but </a:t>
            </a:r>
            <a:r>
              <a:rPr lang="fr-FR" sz="2400" dirty="0" err="1"/>
              <a:t>also</a:t>
            </a:r>
            <a:r>
              <a:rPr lang="fr-FR" sz="2400" dirty="0"/>
              <a:t> </a:t>
            </a:r>
            <a:r>
              <a:rPr lang="fr-FR" sz="2400" dirty="0" err="1"/>
              <a:t>throuh</a:t>
            </a:r>
            <a:r>
              <a:rPr lang="fr-FR" sz="2400" dirty="0"/>
              <a:t> VA2 - 3D partons.</a:t>
            </a:r>
          </a:p>
          <a:p>
            <a:r>
              <a:rPr lang="fr-FR" sz="2400" dirty="0" err="1"/>
              <a:t>We</a:t>
            </a:r>
            <a:r>
              <a:rPr lang="fr-FR" sz="2400" dirty="0"/>
              <a:t> </a:t>
            </a:r>
            <a:r>
              <a:rPr lang="fr-FR" sz="2400" dirty="0" err="1"/>
              <a:t>expect</a:t>
            </a:r>
            <a:r>
              <a:rPr lang="fr-FR" sz="2400" dirty="0"/>
              <a:t> </a:t>
            </a:r>
            <a:r>
              <a:rPr lang="fr-FR" sz="2400" dirty="0" err="1"/>
              <a:t>also</a:t>
            </a:r>
            <a:r>
              <a:rPr lang="fr-FR" sz="2400" dirty="0"/>
              <a:t> to </a:t>
            </a:r>
            <a:r>
              <a:rPr lang="fr-FR" sz="2400" dirty="0" err="1"/>
              <a:t>obtain</a:t>
            </a:r>
            <a:r>
              <a:rPr lang="fr-FR" sz="2400" dirty="0"/>
              <a:t> </a:t>
            </a:r>
            <a:r>
              <a:rPr lang="fr-FR" sz="2400" dirty="0" err="1"/>
              <a:t>other</a:t>
            </a:r>
            <a:r>
              <a:rPr lang="fr-FR" sz="2400" dirty="0"/>
              <a:t> extractions of </a:t>
            </a:r>
            <a:r>
              <a:rPr lang="fr-FR" sz="2400" dirty="0" err="1"/>
              <a:t>polarized</a:t>
            </a:r>
            <a:r>
              <a:rPr lang="fr-FR" sz="2400" dirty="0"/>
              <a:t> </a:t>
            </a:r>
            <a:r>
              <a:rPr lang="fr-FR" sz="2400" dirty="0" err="1"/>
              <a:t>TMDs</a:t>
            </a:r>
            <a:r>
              <a:rPr lang="fr-FR" sz="2400" dirty="0"/>
              <a:t>,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less</a:t>
            </a:r>
            <a:r>
              <a:rPr lang="fr-FR" sz="2400" dirty="0"/>
              <a:t> data and </a:t>
            </a:r>
            <a:r>
              <a:rPr lang="fr-FR" sz="2400" dirty="0" err="1"/>
              <a:t>accuracy</a:t>
            </a:r>
            <a:r>
              <a:rPr lang="fr-FR" sz="2400" dirty="0"/>
              <a:t> </a:t>
            </a:r>
            <a:r>
              <a:rPr lang="fr-FR" sz="2400" dirty="0" err="1"/>
              <a:t>compared</a:t>
            </a:r>
            <a:r>
              <a:rPr lang="fr-FR" sz="2400" dirty="0"/>
              <a:t> to the </a:t>
            </a:r>
            <a:r>
              <a:rPr lang="fr-FR" sz="2400" dirty="0" err="1"/>
              <a:t>unpoarlized</a:t>
            </a:r>
            <a:r>
              <a:rPr lang="fr-FR" sz="2400" dirty="0"/>
              <a:t> </a:t>
            </a:r>
            <a:r>
              <a:rPr lang="fr-FR" sz="2400" dirty="0" err="1"/>
              <a:t>ones</a:t>
            </a:r>
            <a:r>
              <a:rPr lang="fr-FR" sz="2400" dirty="0"/>
              <a:t>.</a:t>
            </a:r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 err="1"/>
              <a:t>Results</a:t>
            </a:r>
            <a:r>
              <a:rPr lang="fr-FR" sz="2400" dirty="0"/>
              <a:t> are </a:t>
            </a:r>
            <a:r>
              <a:rPr lang="fr-FR" sz="2400" dirty="0" err="1"/>
              <a:t>already</a:t>
            </a:r>
            <a:r>
              <a:rPr lang="fr-FR" sz="2400" dirty="0"/>
              <a:t> </a:t>
            </a:r>
            <a:r>
              <a:rPr lang="fr-FR" sz="2400" dirty="0" err="1"/>
              <a:t>being</a:t>
            </a:r>
            <a:r>
              <a:rPr lang="fr-FR" sz="2400" dirty="0"/>
              <a:t> </a:t>
            </a:r>
            <a:r>
              <a:rPr lang="fr-FR" sz="2400" dirty="0" err="1"/>
              <a:t>used</a:t>
            </a:r>
            <a:r>
              <a:rPr lang="fr-FR" sz="2400" dirty="0"/>
              <a:t> for </a:t>
            </a:r>
            <a:r>
              <a:rPr lang="fr-FR" sz="2400" dirty="0" err="1"/>
              <a:t>studies</a:t>
            </a:r>
            <a:r>
              <a:rPr lang="fr-FR" sz="2400" dirty="0"/>
              <a:t> </a:t>
            </a:r>
            <a:r>
              <a:rPr lang="fr-FR" sz="2400" dirty="0" err="1"/>
              <a:t>related</a:t>
            </a:r>
            <a:r>
              <a:rPr lang="fr-FR" sz="2400" dirty="0"/>
              <a:t> to Electron Ion </a:t>
            </a:r>
            <a:r>
              <a:rPr lang="fr-FR" sz="2400" dirty="0" err="1"/>
              <a:t>Collider</a:t>
            </a:r>
            <a:r>
              <a:rPr lang="fr-FR" sz="2400" dirty="0"/>
              <a:t>.</a:t>
            </a:r>
          </a:p>
          <a:p>
            <a:r>
              <a:rPr lang="fr-FR" sz="2400" dirty="0"/>
              <a:t>Impact </a:t>
            </a:r>
            <a:r>
              <a:rPr lang="fr-FR" sz="2400" dirty="0" err="1"/>
              <a:t>expected</a:t>
            </a:r>
            <a:r>
              <a:rPr lang="fr-FR" sz="2400" dirty="0"/>
              <a:t> </a:t>
            </a:r>
            <a:r>
              <a:rPr lang="fr-FR" sz="2400" dirty="0" err="1"/>
              <a:t>also</a:t>
            </a:r>
            <a:r>
              <a:rPr lang="fr-FR" sz="2400" dirty="0"/>
              <a:t> in </a:t>
            </a:r>
            <a:r>
              <a:rPr lang="fr-FR" sz="2400" dirty="0" err="1"/>
              <a:t>comparison</a:t>
            </a:r>
            <a:r>
              <a:rPr lang="fr-FR" sz="2400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LHC </a:t>
            </a:r>
            <a:r>
              <a:rPr lang="fr-FR" sz="2400" dirty="0" err="1"/>
              <a:t>measurements</a:t>
            </a:r>
            <a:r>
              <a:rPr lang="fr-FR" sz="2400" dirty="0"/>
              <a:t> and </a:t>
            </a:r>
            <a:r>
              <a:rPr lang="fr-FR" sz="2400" dirty="0" err="1"/>
              <a:t>search</a:t>
            </a:r>
            <a:r>
              <a:rPr lang="fr-FR" sz="2400" dirty="0"/>
              <a:t> for new </a:t>
            </a:r>
            <a:r>
              <a:rPr lang="fr-FR" sz="2400" dirty="0" err="1"/>
              <a:t>physics</a:t>
            </a:r>
            <a:r>
              <a:rPr lang="fr-FR" sz="2400" dirty="0"/>
              <a:t>.</a:t>
            </a:r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294967295"/>
          </p:nvPr>
        </p:nvSpPr>
        <p:spPr>
          <a:xfrm>
            <a:off x="4800600" y="6459785"/>
            <a:ext cx="46482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664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9295" y="816861"/>
            <a:ext cx="9526384" cy="953589"/>
          </a:xfrm>
        </p:spPr>
        <p:txBody>
          <a:bodyPr/>
          <a:lstStyle/>
          <a:p>
            <a:r>
              <a:rPr lang="fr-FR"/>
              <a:t>Plan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/>
              <a:t>1  Work performed from the beginning of the project to the end of the period covered by the report and main results achieved so far</a:t>
            </a:r>
          </a:p>
          <a:p>
            <a:endParaRPr lang="en-US" sz="2400" dirty="0"/>
          </a:p>
          <a:p>
            <a:pPr algn="just"/>
            <a:r>
              <a:rPr lang="en-US" sz="2400" dirty="0"/>
              <a:t>2  List of the Deliverables and Milestones achieved</a:t>
            </a:r>
          </a:p>
          <a:p>
            <a:endParaRPr lang="en-US" sz="2400" dirty="0"/>
          </a:p>
          <a:p>
            <a:pPr algn="just"/>
            <a:r>
              <a:rPr lang="en-US" sz="2400" dirty="0"/>
              <a:t>3  Progress beyond the state of the art, expected results until the end of the project and potential impact</a:t>
            </a:r>
          </a:p>
          <a:p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6834555" y="6492875"/>
            <a:ext cx="5357446" cy="365125"/>
          </a:xfrm>
        </p:spPr>
        <p:txBody>
          <a:bodyPr/>
          <a:lstStyle/>
          <a:p>
            <a:r>
              <a:rPr lang="fr-FR" cap="none" dirty="0"/>
              <a:t>3D structure of the </a:t>
            </a:r>
            <a:r>
              <a:rPr lang="fr-FR" cap="none" dirty="0" err="1"/>
              <a:t>nucleon</a:t>
            </a:r>
            <a:r>
              <a:rPr lang="fr-FR" cap="none" dirty="0"/>
              <a:t>  in </a:t>
            </a:r>
            <a:r>
              <a:rPr lang="fr-FR" cap="none" dirty="0" err="1"/>
              <a:t>momentum</a:t>
            </a:r>
            <a:r>
              <a:rPr lang="fr-FR" cap="none" dirty="0"/>
              <a:t> </a:t>
            </a:r>
            <a:r>
              <a:rPr lang="fr-FR" cap="none" dirty="0" err="1"/>
              <a:t>space</a:t>
            </a:r>
            <a:r>
              <a:rPr lang="fr-FR" cap="none" dirty="0"/>
              <a:t> (TMD-</a:t>
            </a:r>
            <a:r>
              <a:rPr lang="fr-FR" cap="none" dirty="0" err="1"/>
              <a:t>neXt</a:t>
            </a:r>
            <a:r>
              <a:rPr lang="fr-FR" cap="none" dirty="0"/>
              <a:t>)  </a:t>
            </a:r>
            <a:r>
              <a:rPr lang="fr-FR" i="1" cap="none" dirty="0"/>
              <a:t>Alessandro </a:t>
            </a:r>
            <a:r>
              <a:rPr lang="fr-FR" i="1" cap="none" dirty="0" err="1"/>
              <a:t>Bacchetta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732940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1E6335-17B0-5C40-945A-6A507C4DE8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23"/>
          <a:stretch/>
        </p:blipFill>
        <p:spPr>
          <a:xfrm>
            <a:off x="6218745" y="1758258"/>
            <a:ext cx="5638677" cy="40541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3DD28B-A75C-C642-9F38-27A794D42703}"/>
              </a:ext>
            </a:extLst>
          </p:cNvPr>
          <p:cNvSpPr txBox="1"/>
          <p:nvPr/>
        </p:nvSpPr>
        <p:spPr>
          <a:xfrm>
            <a:off x="1273075" y="1971320"/>
            <a:ext cx="44644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INFN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Frascati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Cagliari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Ferrara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Pavia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Torino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Trieste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CEA/IRFU </a:t>
            </a:r>
            <a:r>
              <a:rPr lang="en-US" dirty="0" err="1"/>
              <a:t>Saclay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CNRS/CPHT </a:t>
            </a:r>
            <a:r>
              <a:rPr lang="en-US" dirty="0" err="1"/>
              <a:t>Palaiseau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University of the Basque Country, Bilbao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LIP, Lisbon 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Universidad </a:t>
            </a:r>
            <a:r>
              <a:rPr lang="en-GB" dirty="0" err="1"/>
              <a:t>Complutense</a:t>
            </a:r>
            <a:r>
              <a:rPr lang="en-GB" dirty="0"/>
              <a:t>, Madrid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Rijksuniversiteit</a:t>
            </a:r>
            <a:r>
              <a:rPr lang="en-GB" dirty="0"/>
              <a:t> Groningen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University of Montenegro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3E7584DE-0FBF-724B-9ECF-2F95A828F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287" y="816861"/>
            <a:ext cx="8851391" cy="953589"/>
          </a:xfrm>
        </p:spPr>
        <p:txBody>
          <a:bodyPr>
            <a:noAutofit/>
          </a:bodyPr>
          <a:lstStyle/>
          <a:p>
            <a:pPr algn="r"/>
            <a:r>
              <a:rPr lang="fr-FR" sz="3600" dirty="0"/>
              <a:t>JRA4-WP22</a:t>
            </a:r>
            <a:br>
              <a:rPr lang="fr-FR" sz="3600" dirty="0"/>
            </a:br>
            <a:r>
              <a:rPr lang="fr-FR" sz="3600" dirty="0"/>
              <a:t>3D structure of the </a:t>
            </a:r>
            <a:r>
              <a:rPr lang="fr-FR" sz="3600" dirty="0" err="1"/>
              <a:t>nucleon</a:t>
            </a:r>
            <a:r>
              <a:rPr lang="fr-FR" sz="3600" dirty="0"/>
              <a:t> in </a:t>
            </a:r>
            <a:r>
              <a:rPr lang="fr-FR" sz="3600" dirty="0" err="1"/>
              <a:t>momentum</a:t>
            </a:r>
            <a:r>
              <a:rPr lang="fr-FR" sz="3600" dirty="0"/>
              <a:t> </a:t>
            </a:r>
            <a:r>
              <a:rPr lang="fr-FR" sz="3600" dirty="0" err="1"/>
              <a:t>space</a:t>
            </a:r>
            <a:r>
              <a:rPr lang="fr-FR" sz="3600" dirty="0"/>
              <a:t> (TMD-</a:t>
            </a:r>
            <a:r>
              <a:rPr lang="fr-FR" sz="3600" dirty="0" err="1"/>
              <a:t>neXt</a:t>
            </a:r>
            <a:r>
              <a:rPr lang="fr-FR" sz="3600" dirty="0"/>
              <a:t>)</a:t>
            </a:r>
            <a:endParaRPr lang="en-US" sz="3600" dirty="0"/>
          </a:p>
        </p:txBody>
      </p:sp>
      <p:sp>
        <p:nvSpPr>
          <p:cNvPr id="15" name="Espace réservé du pied de page 3">
            <a:extLst>
              <a:ext uri="{FF2B5EF4-FFF2-40B4-BE49-F238E27FC236}">
                <a16:creationId xmlns:a16="http://schemas.microsoft.com/office/drawing/2014/main" id="{9AFDFFE9-29B1-5C4A-9810-874A512E59FE}"/>
              </a:ext>
            </a:extLst>
          </p:cNvPr>
          <p:cNvSpPr txBox="1">
            <a:spLocks/>
          </p:cNvSpPr>
          <p:nvPr/>
        </p:nvSpPr>
        <p:spPr>
          <a:xfrm>
            <a:off x="6834555" y="6492875"/>
            <a:ext cx="5357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cap="none" dirty="0"/>
              <a:t>3D structure of the </a:t>
            </a:r>
            <a:r>
              <a:rPr lang="fr-FR" sz="1100" cap="none" dirty="0" err="1"/>
              <a:t>nucleon</a:t>
            </a:r>
            <a:r>
              <a:rPr lang="fr-FR" sz="1100" cap="none" dirty="0"/>
              <a:t>  in </a:t>
            </a:r>
            <a:r>
              <a:rPr lang="fr-FR" sz="1100" cap="none" dirty="0" err="1"/>
              <a:t>momentum</a:t>
            </a:r>
            <a:r>
              <a:rPr lang="fr-FR" sz="1100" cap="none" dirty="0"/>
              <a:t> </a:t>
            </a:r>
            <a:r>
              <a:rPr lang="fr-FR" sz="1100" cap="none" dirty="0" err="1"/>
              <a:t>space</a:t>
            </a:r>
            <a:r>
              <a:rPr lang="fr-FR" sz="1100" cap="none" dirty="0"/>
              <a:t> (TMD-</a:t>
            </a:r>
            <a:r>
              <a:rPr lang="fr-FR" sz="1100" cap="none" dirty="0" err="1"/>
              <a:t>neXt</a:t>
            </a:r>
            <a:r>
              <a:rPr lang="fr-FR" sz="1100" cap="none" dirty="0"/>
              <a:t>)  </a:t>
            </a:r>
            <a:r>
              <a:rPr lang="fr-FR" sz="1100" i="1" cap="none" dirty="0"/>
              <a:t>Alessandro </a:t>
            </a:r>
            <a:r>
              <a:rPr lang="fr-FR" sz="1100" i="1" cap="none" dirty="0" err="1"/>
              <a:t>Bacchetta</a:t>
            </a:r>
            <a:endParaRPr lang="en-US" sz="1100" cap="none" dirty="0"/>
          </a:p>
        </p:txBody>
      </p:sp>
    </p:spTree>
    <p:extLst>
      <p:ext uri="{BB962C8B-B14F-4D97-AF65-F5344CB8AC3E}">
        <p14:creationId xmlns:p14="http://schemas.microsoft.com/office/powerpoint/2010/main" val="2270771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F7F082A-3043-1844-B7A4-EA03A2F3DC3F}"/>
              </a:ext>
            </a:extLst>
          </p:cNvPr>
          <p:cNvGrpSpPr/>
          <p:nvPr/>
        </p:nvGrpSpPr>
        <p:grpSpPr>
          <a:xfrm>
            <a:off x="3185328" y="2274981"/>
            <a:ext cx="7703346" cy="904478"/>
            <a:chOff x="1475656" y="2121408"/>
            <a:chExt cx="7703346" cy="904478"/>
          </a:xfrm>
        </p:grpSpPr>
        <p:sp>
          <p:nvSpPr>
            <p:cNvPr id="16" name="Down Arrow 15">
              <a:extLst>
                <a:ext uri="{FF2B5EF4-FFF2-40B4-BE49-F238E27FC236}">
                  <a16:creationId xmlns:a16="http://schemas.microsoft.com/office/drawing/2014/main" id="{1EB09F39-2B3B-6F42-869F-B3430D32B4DB}"/>
                </a:ext>
              </a:extLst>
            </p:cNvPr>
            <p:cNvSpPr/>
            <p:nvPr/>
          </p:nvSpPr>
          <p:spPr>
            <a:xfrm rot="19905416">
              <a:off x="2987398" y="2161790"/>
              <a:ext cx="1008112" cy="864096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7559EBA-2816-024A-8547-487C5A50EC14}"/>
                </a:ext>
              </a:extLst>
            </p:cNvPr>
            <p:cNvSpPr txBox="1"/>
            <p:nvPr/>
          </p:nvSpPr>
          <p:spPr>
            <a:xfrm>
              <a:off x="4139882" y="2121408"/>
              <a:ext cx="5039120" cy="6463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dirty="0"/>
                <a:t>From standard PDFs to </a:t>
              </a:r>
            </a:p>
            <a:p>
              <a:r>
                <a:rPr lang="en-US" dirty="0"/>
                <a:t>Transverse-Momentum-Dependent PDFs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F6E73DC-5B48-5B42-94BD-56400340BC70}"/>
                </a:ext>
              </a:extLst>
            </p:cNvPr>
            <p:cNvSpPr/>
            <p:nvPr/>
          </p:nvSpPr>
          <p:spPr>
            <a:xfrm>
              <a:off x="1475656" y="2208871"/>
              <a:ext cx="10081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altLang="fr-FR" sz="2400" i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JRA4</a:t>
              </a:r>
              <a:endParaRPr lang="en-US" sz="2400" dirty="0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30DC1C1C-468D-154B-A183-A0A79784B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025" y="197874"/>
            <a:ext cx="4138568" cy="194084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3FFA1D4-E4CA-CC48-A417-CD93F40DF0E8}"/>
              </a:ext>
            </a:extLst>
          </p:cNvPr>
          <p:cNvSpPr txBox="1"/>
          <p:nvPr/>
        </p:nvSpPr>
        <p:spPr>
          <a:xfrm>
            <a:off x="6489537" y="9087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standard PDFs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72A335-B660-F04B-B589-7220D1C9371E}"/>
              </a:ext>
            </a:extLst>
          </p:cNvPr>
          <p:cNvGrpSpPr/>
          <p:nvPr/>
        </p:nvGrpSpPr>
        <p:grpSpPr>
          <a:xfrm>
            <a:off x="1806727" y="3263059"/>
            <a:ext cx="9755182" cy="2777576"/>
            <a:chOff x="177222" y="3263059"/>
            <a:chExt cx="9755182" cy="277757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2270ED6-7D26-524E-B699-536FB1D46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55823" y="3263059"/>
              <a:ext cx="8376581" cy="2777576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568247C-06B3-7542-86C9-6E3D520B3986}"/>
                </a:ext>
              </a:extLst>
            </p:cNvPr>
            <p:cNvSpPr txBox="1"/>
            <p:nvPr/>
          </p:nvSpPr>
          <p:spPr>
            <a:xfrm>
              <a:off x="177222" y="4651847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TMD PDFs</a:t>
              </a:r>
            </a:p>
          </p:txBody>
        </p:sp>
      </p:grpSp>
      <p:sp>
        <p:nvSpPr>
          <p:cNvPr id="26" name="Espace réservé du pied de page 3">
            <a:extLst>
              <a:ext uri="{FF2B5EF4-FFF2-40B4-BE49-F238E27FC236}">
                <a16:creationId xmlns:a16="http://schemas.microsoft.com/office/drawing/2014/main" id="{A1A19111-936A-AA43-A64E-FE7456391F25}"/>
              </a:ext>
            </a:extLst>
          </p:cNvPr>
          <p:cNvSpPr txBox="1">
            <a:spLocks/>
          </p:cNvSpPr>
          <p:nvPr/>
        </p:nvSpPr>
        <p:spPr>
          <a:xfrm>
            <a:off x="6834555" y="6492875"/>
            <a:ext cx="5357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cap="none" dirty="0"/>
              <a:t>3D structure of the </a:t>
            </a:r>
            <a:r>
              <a:rPr lang="fr-FR" sz="1100" cap="none" dirty="0" err="1"/>
              <a:t>nucleon</a:t>
            </a:r>
            <a:r>
              <a:rPr lang="fr-FR" sz="1100" cap="none" dirty="0"/>
              <a:t>  in </a:t>
            </a:r>
            <a:r>
              <a:rPr lang="fr-FR" sz="1100" cap="none" dirty="0" err="1"/>
              <a:t>momentum</a:t>
            </a:r>
            <a:r>
              <a:rPr lang="fr-FR" sz="1100" cap="none" dirty="0"/>
              <a:t> </a:t>
            </a:r>
            <a:r>
              <a:rPr lang="fr-FR" sz="1100" cap="none" dirty="0" err="1"/>
              <a:t>space</a:t>
            </a:r>
            <a:r>
              <a:rPr lang="fr-FR" sz="1100" cap="none" dirty="0"/>
              <a:t> (TMD-</a:t>
            </a:r>
            <a:r>
              <a:rPr lang="fr-FR" sz="1100" cap="none" dirty="0" err="1"/>
              <a:t>neXt</a:t>
            </a:r>
            <a:r>
              <a:rPr lang="fr-FR" sz="1100" cap="none" dirty="0"/>
              <a:t>)  </a:t>
            </a:r>
            <a:r>
              <a:rPr lang="fr-FR" sz="1100" i="1" cap="none" dirty="0"/>
              <a:t>Alessandro </a:t>
            </a:r>
            <a:r>
              <a:rPr lang="fr-FR" sz="1100" i="1" cap="none" dirty="0" err="1"/>
              <a:t>Bacchetta</a:t>
            </a:r>
            <a:endParaRPr lang="en-US" sz="1100" cap="none" dirty="0"/>
          </a:p>
        </p:txBody>
      </p:sp>
    </p:spTree>
    <p:extLst>
      <p:ext uri="{BB962C8B-B14F-4D97-AF65-F5344CB8AC3E}">
        <p14:creationId xmlns:p14="http://schemas.microsoft.com/office/powerpoint/2010/main" val="244259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53EDD6-9F7D-8145-8D61-9BAF0D785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832" y="1970176"/>
            <a:ext cx="7010584" cy="403145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A5C7165-AFBC-8E46-AA22-0F9DA49BE0FF}"/>
              </a:ext>
            </a:extLst>
          </p:cNvPr>
          <p:cNvGrpSpPr/>
          <p:nvPr/>
        </p:nvGrpSpPr>
        <p:grpSpPr>
          <a:xfrm>
            <a:off x="8366845" y="3256898"/>
            <a:ext cx="2890878" cy="2083880"/>
            <a:chOff x="5075005" y="3512930"/>
            <a:chExt cx="2890878" cy="208388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8853846-BE18-984F-9427-CBCA76CE2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27372" y="3512930"/>
              <a:ext cx="879278" cy="84546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A865D38-D3CB-D54D-AD82-11F2F3776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24332" y="4537160"/>
              <a:ext cx="1051443" cy="908064"/>
            </a:xfrm>
            <a:prstGeom prst="rect">
              <a:avLst/>
            </a:prstGeom>
          </p:spPr>
        </p:pic>
        <p:pic>
          <p:nvPicPr>
            <p:cNvPr id="7" name="Picture 2" descr="Image result for cms compact muon logo">
              <a:extLst>
                <a:ext uri="{FF2B5EF4-FFF2-40B4-BE49-F238E27FC236}">
                  <a16:creationId xmlns:a16="http://schemas.microsoft.com/office/drawing/2014/main" id="{A658B876-3180-A741-BDF6-ECD51F182A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8139" y="4399066"/>
              <a:ext cx="1197744" cy="1197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Related image">
              <a:extLst>
                <a:ext uri="{FF2B5EF4-FFF2-40B4-BE49-F238E27FC236}">
                  <a16:creationId xmlns:a16="http://schemas.microsoft.com/office/drawing/2014/main" id="{A8213C33-99DB-134D-AFBC-13016E735E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5005" y="3606248"/>
              <a:ext cx="1378672" cy="737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6173B0DF-BE09-E54A-8D2B-428283CD2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Where do you access TMDs?</a:t>
            </a:r>
          </a:p>
        </p:txBody>
      </p:sp>
      <p:sp>
        <p:nvSpPr>
          <p:cNvPr id="12" name="Espace réservé du pied de page 3">
            <a:extLst>
              <a:ext uri="{FF2B5EF4-FFF2-40B4-BE49-F238E27FC236}">
                <a16:creationId xmlns:a16="http://schemas.microsoft.com/office/drawing/2014/main" id="{DE77E52B-F442-B148-AE54-2C325F8714FC}"/>
              </a:ext>
            </a:extLst>
          </p:cNvPr>
          <p:cNvSpPr txBox="1">
            <a:spLocks/>
          </p:cNvSpPr>
          <p:nvPr/>
        </p:nvSpPr>
        <p:spPr>
          <a:xfrm>
            <a:off x="6834555" y="6492875"/>
            <a:ext cx="5357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cap="none" dirty="0"/>
              <a:t>3D structure of the </a:t>
            </a:r>
            <a:r>
              <a:rPr lang="fr-FR" sz="1100" cap="none" dirty="0" err="1"/>
              <a:t>nucleon</a:t>
            </a:r>
            <a:r>
              <a:rPr lang="fr-FR" sz="1100" cap="none" dirty="0"/>
              <a:t>  in </a:t>
            </a:r>
            <a:r>
              <a:rPr lang="fr-FR" sz="1100" cap="none" dirty="0" err="1"/>
              <a:t>momentum</a:t>
            </a:r>
            <a:r>
              <a:rPr lang="fr-FR" sz="1100" cap="none" dirty="0"/>
              <a:t> </a:t>
            </a:r>
            <a:r>
              <a:rPr lang="fr-FR" sz="1100" cap="none" dirty="0" err="1"/>
              <a:t>space</a:t>
            </a:r>
            <a:r>
              <a:rPr lang="fr-FR" sz="1100" cap="none" dirty="0"/>
              <a:t> (TMD-</a:t>
            </a:r>
            <a:r>
              <a:rPr lang="fr-FR" sz="1100" cap="none" dirty="0" err="1"/>
              <a:t>neXt</a:t>
            </a:r>
            <a:r>
              <a:rPr lang="fr-FR" sz="1100" cap="none" dirty="0"/>
              <a:t>)  </a:t>
            </a:r>
            <a:r>
              <a:rPr lang="fr-FR" sz="1100" i="1" cap="none" dirty="0"/>
              <a:t>Alessandro </a:t>
            </a:r>
            <a:r>
              <a:rPr lang="fr-FR" sz="1100" i="1" cap="none" dirty="0" err="1"/>
              <a:t>Bacchetta</a:t>
            </a:r>
            <a:endParaRPr lang="en-US" sz="1100" cap="none" dirty="0"/>
          </a:p>
        </p:txBody>
      </p:sp>
    </p:spTree>
    <p:extLst>
      <p:ext uri="{BB962C8B-B14F-4D97-AF65-F5344CB8AC3E}">
        <p14:creationId xmlns:p14="http://schemas.microsoft.com/office/powerpoint/2010/main" val="175327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E4B49-3B54-934F-8B57-291C72692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r-FR" kern="0" dirty="0" err="1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Overall</a:t>
            </a:r>
            <a:r>
              <a:rPr lang="fr-FR" kern="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situation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CC53F-4FAD-7D41-90CA-CD463CE02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084832"/>
            <a:ext cx="10058400" cy="3817352"/>
          </a:xfrm>
        </p:spPr>
        <p:txBody>
          <a:bodyPr/>
          <a:lstStyle/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Courier New" pitchFamily="49" charset="0"/>
              <a:buChar char="o"/>
            </a:pPr>
            <a:r>
              <a:rPr lang="fr-FR" sz="2800" kern="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Progress </a:t>
            </a:r>
            <a:r>
              <a:rPr lang="fr-FR" sz="2800" kern="0" dirty="0" err="1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taking</a:t>
            </a:r>
            <a:r>
              <a:rPr lang="fr-FR" sz="2800" kern="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place in </a:t>
            </a:r>
            <a:r>
              <a:rPr lang="fr-FR" sz="2800" kern="0" dirty="0" err="1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each</a:t>
            </a:r>
            <a:r>
              <a:rPr lang="fr-FR" sz="2800" kern="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fr-FR" sz="2800" kern="0" dirty="0" err="1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task</a:t>
            </a:r>
            <a:endParaRPr lang="fr-FR" sz="2800" kern="0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Courier New" pitchFamily="49" charset="0"/>
              <a:buChar char="o"/>
            </a:pPr>
            <a:r>
              <a:rPr lang="fr-FR" sz="2800" kern="0" dirty="0" err="1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Complex</a:t>
            </a:r>
            <a:r>
              <a:rPr lang="fr-FR" sz="2800" kern="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WP, </a:t>
            </a:r>
            <a:r>
              <a:rPr lang="fr-FR" sz="2800" kern="0" dirty="0" err="1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with</a:t>
            </a:r>
            <a:r>
              <a:rPr lang="fr-FR" sz="2800" kern="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fr-FR" sz="2800" kern="0" dirty="0" err="1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theory</a:t>
            </a:r>
            <a:r>
              <a:rPr lang="fr-FR" sz="2800" kern="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and </a:t>
            </a:r>
            <a:r>
              <a:rPr lang="fr-FR" sz="2800" kern="0" dirty="0" err="1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several</a:t>
            </a:r>
            <a:r>
              <a:rPr lang="fr-FR" sz="2800" kern="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fr-FR" sz="2800" kern="0" dirty="0" err="1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experiments</a:t>
            </a:r>
            <a:r>
              <a:rPr lang="fr-FR" sz="2800" kern="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fr-FR" sz="2800" kern="0" dirty="0" err="1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together</a:t>
            </a:r>
            <a:endParaRPr lang="fr-FR" sz="2800" kern="0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Courier New" pitchFamily="49" charset="0"/>
              <a:buChar char="o"/>
            </a:pPr>
            <a:r>
              <a:rPr lang="fr-FR" sz="2800" kern="0" dirty="0" err="1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Already</a:t>
            </a:r>
            <a:r>
              <a:rPr lang="fr-FR" sz="2800" kern="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more </a:t>
            </a:r>
            <a:r>
              <a:rPr lang="fr-FR" sz="2800" kern="0" dirty="0" err="1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than</a:t>
            </a:r>
            <a:r>
              <a:rPr lang="fr-FR" sz="2800" kern="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a </a:t>
            </a:r>
            <a:r>
              <a:rPr lang="fr-FR" sz="2800" kern="0" dirty="0" err="1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dozen</a:t>
            </a:r>
            <a:r>
              <a:rPr lang="fr-FR" sz="2800" kern="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publications, </a:t>
            </a:r>
            <a:r>
              <a:rPr lang="fr-FR" sz="2800" kern="0" dirty="0" err="1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mainly</a:t>
            </a:r>
            <a:r>
              <a:rPr lang="fr-FR" sz="2800" kern="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fr-FR" sz="2800" kern="0" dirty="0" err="1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theory</a:t>
            </a:r>
            <a:r>
              <a:rPr lang="fr-FR" sz="2800" kern="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/</a:t>
            </a:r>
            <a:r>
              <a:rPr lang="fr-FR" sz="2800" kern="0" dirty="0" err="1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phenomenology</a:t>
            </a:r>
            <a:r>
              <a:rPr lang="fr-FR" sz="2800" kern="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Courier New" pitchFamily="49" charset="0"/>
              <a:buChar char="o"/>
            </a:pPr>
            <a:r>
              <a:rPr lang="fr-FR" sz="2800" kern="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Not </a:t>
            </a:r>
            <a:r>
              <a:rPr lang="fr-FR" sz="2800" kern="0" dirty="0" err="1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much</a:t>
            </a:r>
            <a:r>
              <a:rPr lang="fr-FR" sz="2800" kern="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money </a:t>
            </a:r>
            <a:r>
              <a:rPr lang="fr-FR" sz="2800" kern="0" dirty="0" err="1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used</a:t>
            </a:r>
            <a:r>
              <a:rPr lang="fr-FR" sz="2800" kern="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fr-FR" sz="2800" kern="0" dirty="0" err="1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so</a:t>
            </a:r>
            <a:r>
              <a:rPr lang="fr-FR" sz="2800" kern="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far</a:t>
            </a:r>
          </a:p>
          <a:p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C90C76D-A3A2-1340-BFB2-8E0D5460C3B4}"/>
              </a:ext>
            </a:extLst>
          </p:cNvPr>
          <p:cNvSpPr txBox="1">
            <a:spLocks/>
          </p:cNvSpPr>
          <p:nvPr/>
        </p:nvSpPr>
        <p:spPr>
          <a:xfrm>
            <a:off x="6834555" y="6492875"/>
            <a:ext cx="5357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cap="none" dirty="0"/>
              <a:t>3D structure of the </a:t>
            </a:r>
            <a:r>
              <a:rPr lang="fr-FR" sz="1100" cap="none" dirty="0" err="1"/>
              <a:t>nucleon</a:t>
            </a:r>
            <a:r>
              <a:rPr lang="fr-FR" sz="1100" cap="none" dirty="0"/>
              <a:t>  in </a:t>
            </a:r>
            <a:r>
              <a:rPr lang="fr-FR" sz="1100" cap="none" dirty="0" err="1"/>
              <a:t>momentum</a:t>
            </a:r>
            <a:r>
              <a:rPr lang="fr-FR" sz="1100" cap="none" dirty="0"/>
              <a:t> </a:t>
            </a:r>
            <a:r>
              <a:rPr lang="fr-FR" sz="1100" cap="none" dirty="0" err="1"/>
              <a:t>space</a:t>
            </a:r>
            <a:r>
              <a:rPr lang="fr-FR" sz="1100" cap="none" dirty="0"/>
              <a:t> (TMD-</a:t>
            </a:r>
            <a:r>
              <a:rPr lang="fr-FR" sz="1100" cap="none" dirty="0" err="1"/>
              <a:t>neXt</a:t>
            </a:r>
            <a:r>
              <a:rPr lang="fr-FR" sz="1100" cap="none" dirty="0"/>
              <a:t>)  </a:t>
            </a:r>
            <a:r>
              <a:rPr lang="fr-FR" sz="1100" i="1" cap="none" dirty="0"/>
              <a:t>Alessandro </a:t>
            </a:r>
            <a:r>
              <a:rPr lang="fr-FR" sz="1100" i="1" cap="none" dirty="0" err="1"/>
              <a:t>Bacchetta</a:t>
            </a:r>
            <a:endParaRPr lang="en-US" sz="1100" cap="none" dirty="0"/>
          </a:p>
        </p:txBody>
      </p:sp>
    </p:spTree>
    <p:extLst>
      <p:ext uri="{BB962C8B-B14F-4D97-AF65-F5344CB8AC3E}">
        <p14:creationId xmlns:p14="http://schemas.microsoft.com/office/powerpoint/2010/main" val="165917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14383-E864-BE4F-85BB-415CBA8DA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0BECF-E1D4-4949-A7AC-55781F27E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017779"/>
            <a:ext cx="10058400" cy="4023360"/>
          </a:xfrm>
        </p:spPr>
        <p:txBody>
          <a:bodyPr/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Courier New" pitchFamily="49" charset="0"/>
              <a:buChar char="o"/>
            </a:pPr>
            <a:r>
              <a:rPr lang="fr-FR" sz="2400" kern="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Personnel: </a:t>
            </a:r>
            <a:r>
              <a:rPr lang="fr-FR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two</a:t>
            </a:r>
            <a:r>
              <a:rPr lang="fr-FR" sz="2400" kern="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fr-FR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researchers</a:t>
            </a:r>
            <a:r>
              <a:rPr lang="fr-FR" sz="2400" kern="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have been </a:t>
            </a:r>
            <a:r>
              <a:rPr lang="fr-FR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hired</a:t>
            </a:r>
            <a:r>
              <a:rPr lang="fr-FR" sz="2400" kern="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(at INFN Trieste and U. </a:t>
            </a:r>
            <a:r>
              <a:rPr lang="fr-FR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Montenegro</a:t>
            </a:r>
            <a:r>
              <a:rPr lang="fr-FR" sz="2400" kern="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). The goal </a:t>
            </a:r>
            <a:r>
              <a:rPr lang="fr-FR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is</a:t>
            </a:r>
            <a:r>
              <a:rPr lang="fr-FR" sz="2400" kern="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to </a:t>
            </a:r>
            <a:r>
              <a:rPr lang="fr-FR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hire</a:t>
            </a:r>
            <a:r>
              <a:rPr lang="fr-FR" sz="2400" kern="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4-5 more </a:t>
            </a:r>
            <a:r>
              <a:rPr lang="fr-FR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researchers</a:t>
            </a:r>
            <a:r>
              <a:rPr lang="fr-FR" sz="2400" kern="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for </a:t>
            </a:r>
            <a:r>
              <a:rPr lang="fr-FR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two</a:t>
            </a:r>
            <a:r>
              <a:rPr lang="fr-FR" sz="2400" kern="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fr-FR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years</a:t>
            </a:r>
            <a:r>
              <a:rPr lang="fr-FR" sz="2400" kern="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, </a:t>
            </a:r>
            <a:r>
              <a:rPr lang="fr-FR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using</a:t>
            </a:r>
            <a:r>
              <a:rPr lang="fr-FR" sz="2400" kern="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fr-FR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matching</a:t>
            </a:r>
            <a:r>
              <a:rPr lang="fr-FR" sz="2400" kern="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fr-FR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funds</a:t>
            </a:r>
            <a:r>
              <a:rPr lang="fr-FR" sz="2400" kern="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. Most of the </a:t>
            </a:r>
            <a:r>
              <a:rPr lang="fr-FR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hiring</a:t>
            </a:r>
            <a:r>
              <a:rPr lang="fr-FR" sz="2400" kern="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fr-FR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should</a:t>
            </a:r>
            <a:r>
              <a:rPr lang="fr-FR" sz="2400" kern="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fr-FR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take</a:t>
            </a:r>
            <a:r>
              <a:rPr lang="fr-FR" sz="2400" kern="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place </a:t>
            </a:r>
            <a:r>
              <a:rPr lang="fr-FR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next</a:t>
            </a:r>
            <a:r>
              <a:rPr lang="fr-FR" sz="2400" kern="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fr-FR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year</a:t>
            </a:r>
            <a:r>
              <a:rPr lang="fr-FR" sz="2400" kern="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. 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Courier New" pitchFamily="49" charset="0"/>
              <a:buChar char="o"/>
            </a:pPr>
            <a:endParaRPr lang="fr-FR" sz="2400" kern="0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Courier New" pitchFamily="49" charset="0"/>
              <a:buChar char="o"/>
            </a:pPr>
            <a:r>
              <a:rPr lang="fr-FR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Other</a:t>
            </a:r>
            <a:r>
              <a:rPr lang="fr-FR" sz="2400" kern="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fr-FR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costs</a:t>
            </a:r>
            <a:r>
              <a:rPr lang="fr-FR" sz="2400" kern="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: participation to a few </a:t>
            </a:r>
            <a:r>
              <a:rPr lang="fr-FR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conferences</a:t>
            </a:r>
            <a:r>
              <a:rPr lang="fr-FR" sz="2400" kern="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and workshops, but </a:t>
            </a:r>
            <a:r>
              <a:rPr lang="fr-FR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only</a:t>
            </a:r>
            <a:r>
              <a:rPr lang="fr-FR" sz="2400" kern="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about 3500€ have been </a:t>
            </a:r>
            <a:r>
              <a:rPr lang="fr-FR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spent</a:t>
            </a:r>
            <a:r>
              <a:rPr lang="fr-FR" sz="2400" kern="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, </a:t>
            </a:r>
            <a:r>
              <a:rPr lang="fr-FR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also</a:t>
            </a:r>
            <a:r>
              <a:rPr lang="fr-FR" sz="2400" kern="0" dirty="0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due to </a:t>
            </a:r>
            <a:r>
              <a:rPr lang="fr-FR" sz="2400" kern="0" dirty="0" err="1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Covid</a:t>
            </a:r>
            <a:endParaRPr lang="fr-FR" kern="0" dirty="0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5191DE3-054A-7A4B-802E-F7FECECCCA6B}"/>
              </a:ext>
            </a:extLst>
          </p:cNvPr>
          <p:cNvSpPr txBox="1">
            <a:spLocks/>
          </p:cNvSpPr>
          <p:nvPr/>
        </p:nvSpPr>
        <p:spPr>
          <a:xfrm>
            <a:off x="6834555" y="6492875"/>
            <a:ext cx="5357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cap="none" dirty="0"/>
              <a:t>3D structure of the </a:t>
            </a:r>
            <a:r>
              <a:rPr lang="fr-FR" sz="1100" cap="none" dirty="0" err="1"/>
              <a:t>nucleon</a:t>
            </a:r>
            <a:r>
              <a:rPr lang="fr-FR" sz="1100" cap="none" dirty="0"/>
              <a:t>  in </a:t>
            </a:r>
            <a:r>
              <a:rPr lang="fr-FR" sz="1100" cap="none" dirty="0" err="1"/>
              <a:t>momentum</a:t>
            </a:r>
            <a:r>
              <a:rPr lang="fr-FR" sz="1100" cap="none" dirty="0"/>
              <a:t> </a:t>
            </a:r>
            <a:r>
              <a:rPr lang="fr-FR" sz="1100" cap="none" dirty="0" err="1"/>
              <a:t>space</a:t>
            </a:r>
            <a:r>
              <a:rPr lang="fr-FR" sz="1100" cap="none" dirty="0"/>
              <a:t> (TMD-</a:t>
            </a:r>
            <a:r>
              <a:rPr lang="fr-FR" sz="1100" cap="none" dirty="0" err="1"/>
              <a:t>neXt</a:t>
            </a:r>
            <a:r>
              <a:rPr lang="fr-FR" sz="1100" cap="none" dirty="0"/>
              <a:t>)  </a:t>
            </a:r>
            <a:r>
              <a:rPr lang="fr-FR" sz="1100" i="1" cap="none" dirty="0"/>
              <a:t>Alessandro </a:t>
            </a:r>
            <a:r>
              <a:rPr lang="fr-FR" sz="1100" i="1" cap="none" dirty="0" err="1"/>
              <a:t>Bacchetta</a:t>
            </a:r>
            <a:endParaRPr lang="en-US" sz="1100" cap="none" dirty="0"/>
          </a:p>
        </p:txBody>
      </p:sp>
    </p:spTree>
    <p:extLst>
      <p:ext uri="{BB962C8B-B14F-4D97-AF65-F5344CB8AC3E}">
        <p14:creationId xmlns:p14="http://schemas.microsoft.com/office/powerpoint/2010/main" val="1391024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726A9-5F8B-7242-8AF0-760ED725D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WP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79A0A-4F59-EF4F-AFCB-434843815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fr-FR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Drell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-Yan data.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fr-FR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semi-inclusive DIS data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fr-FR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-positron data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 Quark TMD extractions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fr-FR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 Gluon TMD </a:t>
            </a:r>
            <a:r>
              <a:rPr lang="fr-FR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EB589A-0182-D94D-BC04-0F96166FCE05}"/>
              </a:ext>
            </a:extLst>
          </p:cNvPr>
          <p:cNvSpPr txBox="1">
            <a:spLocks/>
          </p:cNvSpPr>
          <p:nvPr/>
        </p:nvSpPr>
        <p:spPr>
          <a:xfrm>
            <a:off x="6834555" y="6492875"/>
            <a:ext cx="5357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cap="none" dirty="0"/>
              <a:t>3D structure of the </a:t>
            </a:r>
            <a:r>
              <a:rPr lang="fr-FR" sz="1100" cap="none" dirty="0" err="1"/>
              <a:t>nucleon</a:t>
            </a:r>
            <a:r>
              <a:rPr lang="fr-FR" sz="1100" cap="none" dirty="0"/>
              <a:t>  in </a:t>
            </a:r>
            <a:r>
              <a:rPr lang="fr-FR" sz="1100" cap="none" dirty="0" err="1"/>
              <a:t>momentum</a:t>
            </a:r>
            <a:r>
              <a:rPr lang="fr-FR" sz="1100" cap="none" dirty="0"/>
              <a:t> </a:t>
            </a:r>
            <a:r>
              <a:rPr lang="fr-FR" sz="1100" cap="none" dirty="0" err="1"/>
              <a:t>space</a:t>
            </a:r>
            <a:r>
              <a:rPr lang="fr-FR" sz="1100" cap="none" dirty="0"/>
              <a:t> (TMD-</a:t>
            </a:r>
            <a:r>
              <a:rPr lang="fr-FR" sz="1100" cap="none" dirty="0" err="1"/>
              <a:t>neXt</a:t>
            </a:r>
            <a:r>
              <a:rPr lang="fr-FR" sz="1100" cap="none" dirty="0"/>
              <a:t>)  </a:t>
            </a:r>
            <a:r>
              <a:rPr lang="fr-FR" sz="1100" i="1" cap="none" dirty="0"/>
              <a:t>Alessandro </a:t>
            </a:r>
            <a:r>
              <a:rPr lang="fr-FR" sz="1100" i="1" cap="none" dirty="0" err="1"/>
              <a:t>Bacchetta</a:t>
            </a:r>
            <a:endParaRPr lang="en-US" sz="1100" cap="none" dirty="0"/>
          </a:p>
        </p:txBody>
      </p:sp>
    </p:spTree>
    <p:extLst>
      <p:ext uri="{BB962C8B-B14F-4D97-AF65-F5344CB8AC3E}">
        <p14:creationId xmlns:p14="http://schemas.microsoft.com/office/powerpoint/2010/main" val="4019800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11193-9E08-CA46-8C13-B6E00A624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WP Gantt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B7539-4D0F-8F4C-9E0D-C743F1E05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43219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ésentation 1.2" id="{4E0FD8FD-E0E1-4D9F-B889-63C9A23E5C40}" vid="{B7FEBF15-FC2F-49A4-86B9-37B23115C33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1.2</Template>
  <TotalTime>709</TotalTime>
  <Words>1077</Words>
  <Application>Microsoft Macintosh PowerPoint</Application>
  <PresentationFormat>Widescreen</PresentationFormat>
  <Paragraphs>108</Paragraphs>
  <Slides>18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Courier New</vt:lpstr>
      <vt:lpstr>Times New Roman</vt:lpstr>
      <vt:lpstr>Rétrospective</vt:lpstr>
      <vt:lpstr>JRA4-WP22 3D structure of the nucleon  in momentum space (TMD-neXt) Alessandro Bacchetta</vt:lpstr>
      <vt:lpstr>Plan :</vt:lpstr>
      <vt:lpstr>JRA4-WP22 3D structure of the nucleon in momentum space (TMD-neXt)</vt:lpstr>
      <vt:lpstr>PowerPoint Presentation</vt:lpstr>
      <vt:lpstr>Where do you access TMDs?</vt:lpstr>
      <vt:lpstr>Overall situation </vt:lpstr>
      <vt:lpstr>Costs</vt:lpstr>
      <vt:lpstr>WP Tasks</vt:lpstr>
      <vt:lpstr>WP Gantt diagram</vt:lpstr>
      <vt:lpstr>Task 1  Analysis of Drell-Yan (DY) data</vt:lpstr>
      <vt:lpstr>Task 2  Analysis of semi-inclusive DIS data</vt:lpstr>
      <vt:lpstr>Task 2  Analysis of semi-inclusive DIS data</vt:lpstr>
      <vt:lpstr>Task 3 Analysis of e+e- annihilation</vt:lpstr>
      <vt:lpstr>Task 4 Quark TMD extractions</vt:lpstr>
      <vt:lpstr>Task 5 Gluon TMD studies</vt:lpstr>
      <vt:lpstr>Deliverables</vt:lpstr>
      <vt:lpstr>Milestones</vt:lpstr>
      <vt:lpstr>Expected results and impact</vt:lpstr>
    </vt:vector>
  </TitlesOfParts>
  <Company>SUBATECH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1</dc:title>
  <dc:creator>Emine AMETSHAEVA</dc:creator>
  <cp:lastModifiedBy>Alessandro Bacchetta</cp:lastModifiedBy>
  <cp:revision>25</cp:revision>
  <cp:lastPrinted>2020-06-24T15:40:48Z</cp:lastPrinted>
  <dcterms:created xsi:type="dcterms:W3CDTF">2020-05-28T12:45:42Z</dcterms:created>
  <dcterms:modified xsi:type="dcterms:W3CDTF">2020-10-14T22:36:30Z</dcterms:modified>
</cp:coreProperties>
</file>