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726" r:id="rId2"/>
    <p:sldId id="731" r:id="rId3"/>
    <p:sldId id="732" r:id="rId4"/>
    <p:sldId id="733" r:id="rId5"/>
    <p:sldId id="734" r:id="rId6"/>
  </p:sldIdLst>
  <p:sldSz cx="9144000" cy="6858000" type="screen4x3"/>
  <p:notesSz cx="6794500" cy="9931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AFF4F"/>
    <a:srgbClr val="7D83FF"/>
    <a:srgbClr val="A79AFF"/>
    <a:srgbClr val="FFCCCC"/>
    <a:srgbClr val="CCFFFF"/>
    <a:srgbClr val="FFCCFF"/>
    <a:srgbClr val="99FF99"/>
    <a:srgbClr val="FFFF00"/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69" autoAdjust="0"/>
    <p:restoredTop sz="50000" autoAdjust="0"/>
  </p:normalViewPr>
  <p:slideViewPr>
    <p:cSldViewPr>
      <p:cViewPr varScale="1">
        <p:scale>
          <a:sx n="118" d="100"/>
          <a:sy n="118" d="100"/>
        </p:scale>
        <p:origin x="200" y="296"/>
      </p:cViewPr>
      <p:guideLst>
        <p:guide orient="horz" pos="89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8E31F5-5997-4D49-8BB0-2CD03DD12F8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5289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68DD22-B7A7-DC43-9E60-0FD92CFE01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8457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139B-F3BF-B44C-AABA-A713090586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38E4-1DC5-214A-AC63-E8753DEF01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753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753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6C5E3-6EFF-9B45-BF55-8BAC22DA13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B8476-625B-444F-AA07-2EB5F65815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09DA-5607-D445-B7D9-B864AC1288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86EC9-B5B4-E542-9A8A-285542870A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878BC-9B2F-4E46-9C8A-34089C6F7D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363CC-BF0D-E640-A34C-2CDADFE2F60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C4710-7A68-524D-92C2-C0F1E761A5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A4BF8-744C-344C-B9A0-DA2471309C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59022-2F93-0846-AE71-2029E4F07A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9DFE39E-75B7-C341-A0A8-9935E6D83FB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fr-FR"/>
              <a:t>Y. Sirois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orig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44000" cy="6883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19028" y="12700"/>
            <a:ext cx="3730972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ahoma"/>
                <a:cs typeface="Tahoma"/>
              </a:rPr>
              <a:t>Qui sommes-nous 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56568" y="777776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Un laboratoire de physique fondamentale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73460" y="1116608"/>
            <a:ext cx="421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Intéressé par l’origine des choses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58392" y="2268364"/>
            <a:ext cx="5976664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 Neue Light"/>
                <a:cs typeface="Helvetica Neue Light"/>
              </a:rPr>
              <a:t>Origine de l’Univers</a:t>
            </a:r>
          </a:p>
          <a:p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Origine de l’asymétrie matière-anti-matière</a:t>
            </a:r>
          </a:p>
          <a:p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Origine des particules de matière dans l’Univers</a:t>
            </a:r>
          </a:p>
          <a:p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Origine de la brisure de symétrie électrofaible</a:t>
            </a:r>
          </a:p>
          <a:p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Origine de la masse et des familles de fermions</a:t>
            </a:r>
          </a:p>
          <a:p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Origine de la masse des neutrinos</a:t>
            </a:r>
          </a:p>
          <a:p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Nature de la matière hadronique des premiers instants</a:t>
            </a:r>
          </a:p>
          <a:p>
            <a:r>
              <a:rPr lang="fr-FR" dirty="0">
                <a:solidFill>
                  <a:schemeClr val="bg1"/>
                </a:solidFill>
                <a:latin typeface="Helvetica Neue Light"/>
                <a:cs typeface="Helvetica Neue Light"/>
              </a:rPr>
              <a:t>Origine et nature de la matière noire et de l’énergie noire </a:t>
            </a:r>
          </a:p>
          <a:p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Origine des messagers cosmiques</a:t>
            </a:r>
          </a:p>
          <a:p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Nature des sources de messagers cosmiques</a:t>
            </a:r>
          </a:p>
          <a:p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…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77776" y="146789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Explorant la connexion existentielle entre la physique des particules et le cosmos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43868" y="551723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chemeClr val="bg1"/>
                </a:solidFill>
                <a:latin typeface="Helvetica"/>
                <a:cs typeface="Helvetica"/>
              </a:rPr>
              <a:t>Développant nos propres outils de mesure en repoussant les limites de la technologie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BC9363A-3049-6743-979E-99EBA5DE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311" y="51470"/>
            <a:ext cx="188530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orig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44000" cy="68834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2B03672-3BDC-7748-92B5-0B92C0E157F0}"/>
              </a:ext>
            </a:extLst>
          </p:cNvPr>
          <p:cNvSpPr txBox="1"/>
          <p:nvPr/>
        </p:nvSpPr>
        <p:spPr>
          <a:xfrm>
            <a:off x="390114" y="401370"/>
            <a:ext cx="3018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Helvetica"/>
                <a:cs typeface="Helvetica"/>
              </a:rPr>
              <a:t>IJC-Lab. Orsay</a:t>
            </a:r>
          </a:p>
          <a:p>
            <a:r>
              <a:rPr lang="fr-FR" sz="2000" b="1" dirty="0">
                <a:solidFill>
                  <a:schemeClr val="bg1"/>
                </a:solidFill>
                <a:latin typeface="Helvetica"/>
                <a:cs typeface="Helvetica"/>
              </a:rPr>
              <a:t>Université Paris-Saclay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E1B0D6-F69F-BC4C-801C-1FB34F144E0B}"/>
              </a:ext>
            </a:extLst>
          </p:cNvPr>
          <p:cNvSpPr/>
          <p:nvPr/>
        </p:nvSpPr>
        <p:spPr>
          <a:xfrm>
            <a:off x="6770330" y="386834"/>
            <a:ext cx="1601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Helvetica"/>
                <a:cs typeface="Helvetica"/>
              </a:rPr>
              <a:t>IRFU </a:t>
            </a:r>
          </a:p>
          <a:p>
            <a:r>
              <a:rPr lang="fr-FR" sz="2000" b="1" dirty="0">
                <a:solidFill>
                  <a:schemeClr val="bg1"/>
                </a:solidFill>
                <a:latin typeface="Helvetica"/>
                <a:cs typeface="Helvetica"/>
              </a:rPr>
              <a:t>CEA Saclay</a:t>
            </a:r>
          </a:p>
        </p:txBody>
      </p:sp>
      <p:pic>
        <p:nvPicPr>
          <p:cNvPr id="16" name="Picture 6" descr="Résultat de recherche d'images pour &quot;logo institut polytechnique paris high resolution&quot;">
            <a:extLst>
              <a:ext uri="{FF2B5EF4-FFF2-40B4-BE49-F238E27FC236}">
                <a16:creationId xmlns:a16="http://schemas.microsoft.com/office/drawing/2014/main" id="{6219E258-B1CB-1E4E-83AA-10EDB5F1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3016"/>
            <a:ext cx="2929107" cy="10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E5F0D9-F58F-E64A-B245-D7C102E27DFA}"/>
              </a:ext>
            </a:extLst>
          </p:cNvPr>
          <p:cNvSpPr/>
          <p:nvPr/>
        </p:nvSpPr>
        <p:spPr>
          <a:xfrm>
            <a:off x="142875" y="2348880"/>
            <a:ext cx="8886825" cy="2494583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9BA12B3-6F50-A047-96E1-295E9CEA6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420888"/>
            <a:ext cx="1357421" cy="933227"/>
          </a:xfrm>
          <a:prstGeom prst="rect">
            <a:avLst/>
          </a:prstGeom>
        </p:spPr>
      </p:pic>
      <p:pic>
        <p:nvPicPr>
          <p:cNvPr id="2050" name="Picture 2" descr="Résultat de recherche d'images pour &quot;CNRS logo&quot;">
            <a:extLst>
              <a:ext uri="{FF2B5EF4-FFF2-40B4-BE49-F238E27FC236}">
                <a16:creationId xmlns:a16="http://schemas.microsoft.com/office/drawing/2014/main" id="{F8C1BB1A-7065-3541-92B9-C4CDB4EAF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886" y="2430587"/>
            <a:ext cx="112474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23B7111-D8AD-9245-92B9-14A8D85282F4}"/>
              </a:ext>
            </a:extLst>
          </p:cNvPr>
          <p:cNvSpPr txBox="1"/>
          <p:nvPr/>
        </p:nvSpPr>
        <p:spPr>
          <a:xfrm>
            <a:off x="418753" y="6179914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Helvetica"/>
                <a:cs typeface="Helvetica"/>
              </a:rPr>
              <a:t>LPNHE Paris</a:t>
            </a:r>
            <a:endParaRPr lang="fr-FR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99FF6-2108-C14A-A7E3-489BBCDDFD07}"/>
              </a:ext>
            </a:extLst>
          </p:cNvPr>
          <p:cNvSpPr/>
          <p:nvPr/>
        </p:nvSpPr>
        <p:spPr>
          <a:xfrm>
            <a:off x="7222008" y="6203915"/>
            <a:ext cx="1425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Helvetica"/>
                <a:cs typeface="Helvetica"/>
              </a:rPr>
              <a:t>APC Paris</a:t>
            </a:r>
          </a:p>
        </p:txBody>
      </p:sp>
      <p:sp>
        <p:nvSpPr>
          <p:cNvPr id="20" name="Triangle isocèle 1">
            <a:extLst>
              <a:ext uri="{FF2B5EF4-FFF2-40B4-BE49-F238E27FC236}">
                <a16:creationId xmlns:a16="http://schemas.microsoft.com/office/drawing/2014/main" id="{6B9F0932-EDC7-4D44-BBF1-93C78B7991E7}"/>
              </a:ext>
            </a:extLst>
          </p:cNvPr>
          <p:cNvSpPr/>
          <p:nvPr/>
        </p:nvSpPr>
        <p:spPr>
          <a:xfrm rot="10800000">
            <a:off x="1799690" y="1340768"/>
            <a:ext cx="5580621" cy="2448272"/>
          </a:xfrm>
          <a:prstGeom prst="triangl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Helvetica"/>
                <a:cs typeface="Helvetica"/>
              </a:rPr>
              <a:t> </a:t>
            </a:r>
          </a:p>
        </p:txBody>
      </p:sp>
      <p:sp>
        <p:nvSpPr>
          <p:cNvPr id="24" name="Triangle isocèle 1">
            <a:extLst>
              <a:ext uri="{FF2B5EF4-FFF2-40B4-BE49-F238E27FC236}">
                <a16:creationId xmlns:a16="http://schemas.microsoft.com/office/drawing/2014/main" id="{D447F718-E3BE-AB4B-993F-5CC1E4765B6E}"/>
              </a:ext>
            </a:extLst>
          </p:cNvPr>
          <p:cNvSpPr/>
          <p:nvPr/>
        </p:nvSpPr>
        <p:spPr>
          <a:xfrm rot="10800000" flipV="1">
            <a:off x="1795976" y="3803898"/>
            <a:ext cx="5580621" cy="2232248"/>
          </a:xfrm>
          <a:prstGeom prst="triangl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Helvetica"/>
                <a:cs typeface="Helvetica"/>
              </a:rPr>
              <a:t> 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80940E-B307-4043-A252-1F88D54317C8}"/>
              </a:ext>
            </a:extLst>
          </p:cNvPr>
          <p:cNvSpPr txBox="1"/>
          <p:nvPr/>
        </p:nvSpPr>
        <p:spPr>
          <a:xfrm>
            <a:off x="179512" y="3429000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107 Personnes</a:t>
            </a:r>
          </a:p>
          <a:p>
            <a:r>
              <a:rPr lang="fr-FR" dirty="0">
                <a:solidFill>
                  <a:schemeClr val="bg1"/>
                </a:solidFill>
              </a:rPr>
              <a:t>  35 Physicien(ne)s permanent(e)s</a:t>
            </a:r>
          </a:p>
          <a:p>
            <a:r>
              <a:rPr lang="fr-FR" dirty="0">
                <a:solidFill>
                  <a:schemeClr val="bg1"/>
                </a:solidFill>
              </a:rPr>
              <a:t>  36 ITA permanents</a:t>
            </a:r>
          </a:p>
          <a:p>
            <a:r>
              <a:rPr lang="fr-FR" dirty="0">
                <a:solidFill>
                  <a:schemeClr val="bg1"/>
                </a:solidFill>
              </a:rPr>
              <a:t>  36 CDD (ITA, Chercheurs, …) </a:t>
            </a:r>
          </a:p>
        </p:txBody>
      </p:sp>
    </p:spTree>
    <p:extLst>
      <p:ext uri="{BB962C8B-B14F-4D97-AF65-F5344CB8AC3E}">
        <p14:creationId xmlns:p14="http://schemas.microsoft.com/office/powerpoint/2010/main" val="18833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DF317C2-477C-AF47-9D3A-17575726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04" y="914234"/>
            <a:ext cx="2045915" cy="55682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05542F-2301-874F-A8E6-AA3AA07F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936" y="938045"/>
            <a:ext cx="1996096" cy="55590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E5AE8E-2643-8945-9D9C-EB69D5D25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244" y="922338"/>
            <a:ext cx="1947110" cy="55789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9DEED8-B013-344F-BA89-4FF2BFE16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107" y="912060"/>
            <a:ext cx="1990892" cy="55689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A3EAE67-E5FD-1149-BF8C-9711E94281BD}"/>
              </a:ext>
            </a:extLst>
          </p:cNvPr>
          <p:cNvSpPr txBox="1"/>
          <p:nvPr/>
        </p:nvSpPr>
        <p:spPr>
          <a:xfrm>
            <a:off x="1019093" y="163541"/>
            <a:ext cx="7270366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ahoma"/>
                <a:cs typeface="Tahoma"/>
              </a:rPr>
              <a:t>Quatre Pôles de Physique des Deux Infinis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C6D7E-226E-654D-B488-3C4E46AC4046}"/>
              </a:ext>
            </a:extLst>
          </p:cNvPr>
          <p:cNvSpPr/>
          <p:nvPr/>
        </p:nvSpPr>
        <p:spPr>
          <a:xfrm>
            <a:off x="370203" y="913801"/>
            <a:ext cx="2052155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3432D5-386E-654B-91FF-A8604C7D67AA}"/>
              </a:ext>
            </a:extLst>
          </p:cNvPr>
          <p:cNvSpPr/>
          <p:nvPr/>
        </p:nvSpPr>
        <p:spPr>
          <a:xfrm>
            <a:off x="2575993" y="937865"/>
            <a:ext cx="1996007" cy="555918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5B49B9-D3C3-D746-B1C9-79606264CFC0}"/>
              </a:ext>
            </a:extLst>
          </p:cNvPr>
          <p:cNvSpPr/>
          <p:nvPr/>
        </p:nvSpPr>
        <p:spPr>
          <a:xfrm>
            <a:off x="4701572" y="913801"/>
            <a:ext cx="1996007" cy="555918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5F26DB-3306-A448-B550-FCED7E738733}"/>
              </a:ext>
            </a:extLst>
          </p:cNvPr>
          <p:cNvSpPr/>
          <p:nvPr/>
        </p:nvSpPr>
        <p:spPr>
          <a:xfrm>
            <a:off x="6779025" y="921823"/>
            <a:ext cx="1996007" cy="555918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CEEA0C-DAB5-3642-A54C-B317088F9E46}"/>
              </a:ext>
            </a:extLst>
          </p:cNvPr>
          <p:cNvSpPr txBox="1"/>
          <p:nvPr/>
        </p:nvSpPr>
        <p:spPr>
          <a:xfrm>
            <a:off x="689451" y="1048544"/>
            <a:ext cx="1766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HEP Interaction </a:t>
            </a:r>
          </a:p>
          <a:p>
            <a:r>
              <a:rPr lang="fr-FR" sz="1600" b="1" dirty="0" err="1">
                <a:solidFill>
                  <a:schemeClr val="bg1"/>
                </a:solidFill>
              </a:rPr>
              <a:t>électro-faible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7C7AA8C-E4DC-204D-B7BA-CC341136E824}"/>
              </a:ext>
            </a:extLst>
          </p:cNvPr>
          <p:cNvSpPr txBox="1"/>
          <p:nvPr/>
        </p:nvSpPr>
        <p:spPr>
          <a:xfrm>
            <a:off x="2797763" y="1052736"/>
            <a:ext cx="1803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QGP Interaction 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hadronique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02A8C80-D9A5-E54F-B450-81C1C05D5B3A}"/>
              </a:ext>
            </a:extLst>
          </p:cNvPr>
          <p:cNvSpPr txBox="1"/>
          <p:nvPr/>
        </p:nvSpPr>
        <p:spPr>
          <a:xfrm>
            <a:off x="4964764" y="1043136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Physique des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Neutrinos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9F1FD2-B0EA-F342-B6CC-A44FBE239849}"/>
              </a:ext>
            </a:extLst>
          </p:cNvPr>
          <p:cNvSpPr txBox="1"/>
          <p:nvPr/>
        </p:nvSpPr>
        <p:spPr>
          <a:xfrm>
            <a:off x="7115876" y="104313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Astronomie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gamma</a:t>
            </a:r>
          </a:p>
        </p:txBody>
      </p:sp>
    </p:spTree>
    <p:extLst>
      <p:ext uri="{BB962C8B-B14F-4D97-AF65-F5344CB8AC3E}">
        <p14:creationId xmlns:p14="http://schemas.microsoft.com/office/powerpoint/2010/main" val="3799456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0A3EAE67-E5FD-1149-BF8C-9711E94281BD}"/>
              </a:ext>
            </a:extLst>
          </p:cNvPr>
          <p:cNvSpPr txBox="1"/>
          <p:nvPr/>
        </p:nvSpPr>
        <p:spPr>
          <a:xfrm>
            <a:off x="1853283" y="147499"/>
            <a:ext cx="4948570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ahoma"/>
                <a:cs typeface="Tahoma"/>
              </a:rPr>
              <a:t>Trois Axes de Diversification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402A38-1433-C647-BC61-0FCF2942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78" y="914400"/>
            <a:ext cx="2539583" cy="55299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5C6D7E-226E-654D-B488-3C4E46AC4046}"/>
              </a:ext>
            </a:extLst>
          </p:cNvPr>
          <p:cNvSpPr/>
          <p:nvPr/>
        </p:nvSpPr>
        <p:spPr>
          <a:xfrm>
            <a:off x="500832" y="892030"/>
            <a:ext cx="2558054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9268C78-8FA8-0C48-ABD5-3EF558589471}"/>
              </a:ext>
            </a:extLst>
          </p:cNvPr>
          <p:cNvSpPr txBox="1"/>
          <p:nvPr/>
        </p:nvSpPr>
        <p:spPr>
          <a:xfrm>
            <a:off x="645908" y="983230"/>
            <a:ext cx="2170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</a:rPr>
              <a:t>Bio-médical</a:t>
            </a:r>
            <a:endParaRPr lang="fr-FR" sz="1600" b="1" dirty="0">
              <a:solidFill>
                <a:schemeClr val="bg1"/>
              </a:solidFill>
            </a:endParaRP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  "Pépites", GEANT4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8FC75E-ED74-F64E-8A7D-9F530BA2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68928" y="2428791"/>
            <a:ext cx="5519058" cy="251732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AC1720-1ED3-E443-9938-4D34D9D78C7E}"/>
              </a:ext>
            </a:extLst>
          </p:cNvPr>
          <p:cNvSpPr/>
          <p:nvPr/>
        </p:nvSpPr>
        <p:spPr>
          <a:xfrm>
            <a:off x="3260316" y="889450"/>
            <a:ext cx="2558054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E0BF3D-B267-604C-91E9-F43895889833}"/>
              </a:ext>
            </a:extLst>
          </p:cNvPr>
          <p:cNvSpPr txBox="1"/>
          <p:nvPr/>
        </p:nvSpPr>
        <p:spPr>
          <a:xfrm>
            <a:off x="3497965" y="972344"/>
            <a:ext cx="2170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Accélération Plasma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  "Galop"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3BE198-3F91-9B43-8796-D23D26F3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50" y="925285"/>
            <a:ext cx="2534250" cy="55081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7AD3C2-8FDC-E74D-B513-81014BDFD0B8}"/>
              </a:ext>
            </a:extLst>
          </p:cNvPr>
          <p:cNvSpPr/>
          <p:nvPr/>
        </p:nvSpPr>
        <p:spPr>
          <a:xfrm>
            <a:off x="6063433" y="892030"/>
            <a:ext cx="2558054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1E56AE-EB27-0546-8EE3-111E14745D38}"/>
              </a:ext>
            </a:extLst>
          </p:cNvPr>
          <p:cNvSpPr txBox="1"/>
          <p:nvPr/>
        </p:nvSpPr>
        <p:spPr>
          <a:xfrm>
            <a:off x="6345375" y="1222648"/>
            <a:ext cx="21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Science &amp; Jeu Vidéo</a:t>
            </a:r>
          </a:p>
        </p:txBody>
      </p:sp>
    </p:spTree>
    <p:extLst>
      <p:ext uri="{BB962C8B-B14F-4D97-AF65-F5344CB8AC3E}">
        <p14:creationId xmlns:p14="http://schemas.microsoft.com/office/powerpoint/2010/main" val="3418453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D1E62E9-9FAE-CF41-B8EB-702343CA5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99" y="908049"/>
            <a:ext cx="2549072" cy="55254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A4C08-4A6F-AB4B-AF87-165FA0D85B8D}"/>
              </a:ext>
            </a:extLst>
          </p:cNvPr>
          <p:cNvSpPr/>
          <p:nvPr/>
        </p:nvSpPr>
        <p:spPr>
          <a:xfrm>
            <a:off x="500832" y="892030"/>
            <a:ext cx="2558054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E57162-E22A-1040-A2EC-7A7D0DAEF6F3}"/>
              </a:ext>
            </a:extLst>
          </p:cNvPr>
          <p:cNvSpPr txBox="1"/>
          <p:nvPr/>
        </p:nvSpPr>
        <p:spPr>
          <a:xfrm>
            <a:off x="1853283" y="147499"/>
            <a:ext cx="4948570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ahoma"/>
                <a:cs typeface="Tahoma"/>
              </a:rPr>
              <a:t>Trois Groupes Techniques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907B11-D3C5-7E40-B9D9-280ED491E96D}"/>
              </a:ext>
            </a:extLst>
          </p:cNvPr>
          <p:cNvSpPr txBox="1"/>
          <p:nvPr/>
        </p:nvSpPr>
        <p:spPr>
          <a:xfrm>
            <a:off x="1144947" y="1168221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Mécanique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9082F8-7293-7A45-A773-87253E822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456" y="914399"/>
            <a:ext cx="2545868" cy="55517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31A896-7963-774F-83DA-FBBD3E70B199}"/>
              </a:ext>
            </a:extLst>
          </p:cNvPr>
          <p:cNvSpPr/>
          <p:nvPr/>
        </p:nvSpPr>
        <p:spPr>
          <a:xfrm>
            <a:off x="3419872" y="908720"/>
            <a:ext cx="2558054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08FAEF-075F-DB4B-9C9E-4D8CD7C1C7E0}"/>
              </a:ext>
            </a:extLst>
          </p:cNvPr>
          <p:cNvSpPr txBox="1"/>
          <p:nvPr/>
        </p:nvSpPr>
        <p:spPr>
          <a:xfrm>
            <a:off x="3753237" y="1179106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Électronique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746C51-C022-474D-B06B-5556C1590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668" y="957944"/>
            <a:ext cx="2552646" cy="55299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34AE123-F271-8442-B7CA-9F9FBF95DE8C}"/>
              </a:ext>
            </a:extLst>
          </p:cNvPr>
          <p:cNvSpPr/>
          <p:nvPr/>
        </p:nvSpPr>
        <p:spPr>
          <a:xfrm>
            <a:off x="6256649" y="926300"/>
            <a:ext cx="2558054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2AFC01C-6E02-7F44-9B58-57367DFB1B7E}"/>
              </a:ext>
            </a:extLst>
          </p:cNvPr>
          <p:cNvSpPr txBox="1"/>
          <p:nvPr/>
        </p:nvSpPr>
        <p:spPr>
          <a:xfrm>
            <a:off x="6756895" y="1179106"/>
            <a:ext cx="1428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Informatique</a:t>
            </a:r>
          </a:p>
        </p:txBody>
      </p:sp>
    </p:spTree>
    <p:extLst>
      <p:ext uri="{BB962C8B-B14F-4D97-AF65-F5344CB8AC3E}">
        <p14:creationId xmlns:p14="http://schemas.microsoft.com/office/powerpoint/2010/main" val="2019573222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11994</TotalTime>
  <Words>180</Words>
  <Application>Microsoft Macintosh PowerPoint</Application>
  <PresentationFormat>Affichage à l'écran (4:3)</PresentationFormat>
  <Paragraphs>47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ＭＳ Ｐゴシック</vt:lpstr>
      <vt:lpstr>Arial</vt:lpstr>
      <vt:lpstr>Helvetica</vt:lpstr>
      <vt:lpstr>Helvetica Neue Light</vt:lpstr>
      <vt:lpstr>Tahoma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IN2P325</dc:creator>
  <cp:lastModifiedBy>Yves Sirois</cp:lastModifiedBy>
  <cp:revision>1253</cp:revision>
  <cp:lastPrinted>2020-02-20T14:19:53Z</cp:lastPrinted>
  <dcterms:created xsi:type="dcterms:W3CDTF">2011-10-09T16:26:17Z</dcterms:created>
  <dcterms:modified xsi:type="dcterms:W3CDTF">2020-02-20T14:19:55Z</dcterms:modified>
</cp:coreProperties>
</file>