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74" r:id="rId7"/>
    <p:sldId id="266" r:id="rId8"/>
    <p:sldId id="267" r:id="rId9"/>
    <p:sldId id="268" r:id="rId10"/>
    <p:sldId id="269" r:id="rId11"/>
    <p:sldId id="275" r:id="rId12"/>
    <p:sldId id="277" r:id="rId13"/>
    <p:sldId id="270" r:id="rId14"/>
    <p:sldId id="271" r:id="rId15"/>
    <p:sldId id="258" r:id="rId16"/>
    <p:sldId id="272" r:id="rId17"/>
    <p:sldId id="27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3" autoAdjust="0"/>
    <p:restoredTop sz="94660"/>
  </p:normalViewPr>
  <p:slideViewPr>
    <p:cSldViewPr snapToGrid="0">
      <p:cViewPr>
        <p:scale>
          <a:sx n="66" d="100"/>
          <a:sy n="66" d="100"/>
        </p:scale>
        <p:origin x="5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45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92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21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07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13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73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0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09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22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59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01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5626F-831B-4753-B6F6-04F8033AD527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9D7F7-4817-451E-89CD-18039281C2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87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74312" y="1618170"/>
            <a:ext cx="10479488" cy="2324335"/>
          </a:xfrm>
        </p:spPr>
        <p:txBody>
          <a:bodyPr/>
          <a:lstStyle/>
          <a:p>
            <a:r>
              <a:rPr lang="fr-FR" dirty="0" smtClean="0"/>
              <a:t>LEM/Anodes and CRP </a:t>
            </a:r>
            <a:r>
              <a:rPr lang="fr-FR" dirty="0" err="1" smtClean="0"/>
              <a:t>Improvement</a:t>
            </a:r>
            <a:r>
              <a:rPr lang="fr-FR" dirty="0" smtClean="0"/>
              <a:t> Plan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521198"/>
            <a:ext cx="9144000" cy="1655762"/>
          </a:xfrm>
        </p:spPr>
        <p:txBody>
          <a:bodyPr/>
          <a:lstStyle/>
          <a:p>
            <a:r>
              <a:rPr lang="fr-FR" dirty="0" smtClean="0"/>
              <a:t>Edoardo Mazzucato  CEA/</a:t>
            </a:r>
            <a:r>
              <a:rPr lang="fr-FR" dirty="0" err="1" smtClean="0"/>
              <a:t>Irfu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" y="0"/>
            <a:ext cx="2176461" cy="14387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007" y="-1"/>
            <a:ext cx="1767993" cy="1438781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1</a:t>
            </a:fld>
            <a:endParaRPr lang="fr-FR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3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First tests in pure Ar @ 3.3 bar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2660" r="11221"/>
          <a:stretch/>
        </p:blipFill>
        <p:spPr>
          <a:xfrm>
            <a:off x="5257915" y="1526381"/>
            <a:ext cx="6264000" cy="46291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0630" y="2933015"/>
            <a:ext cx="4994200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smtClean="0"/>
              <a:t>Tests in </a:t>
            </a:r>
            <a:r>
              <a:rPr lang="fr-FR" sz="2800" dirty="0" err="1" smtClean="0"/>
              <a:t>progress</a:t>
            </a:r>
            <a:r>
              <a:rPr lang="fr-FR" sz="2800" dirty="0" smtClean="0"/>
              <a:t> at CEA/</a:t>
            </a:r>
            <a:r>
              <a:rPr lang="fr-FR" sz="2800" dirty="0" err="1" smtClean="0"/>
              <a:t>Irfu</a:t>
            </a:r>
            <a:r>
              <a:rPr lang="fr-FR" sz="28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err="1" smtClean="0"/>
              <a:t>Spark</a:t>
            </a:r>
            <a:r>
              <a:rPr lang="fr-FR" sz="2800" dirty="0" smtClean="0"/>
              <a:t> rates and amplification gain </a:t>
            </a:r>
            <a:r>
              <a:rPr lang="fr-FR" sz="2800" dirty="0" err="1" smtClean="0"/>
              <a:t>measurements</a:t>
            </a:r>
            <a:r>
              <a:rPr lang="fr-FR" sz="2800" dirty="0" smtClean="0"/>
              <a:t> up to max. HV to </a:t>
            </a:r>
            <a:r>
              <a:rPr lang="fr-FR" sz="2800" dirty="0" err="1" smtClean="0"/>
              <a:t>be</a:t>
            </a:r>
            <a:r>
              <a:rPr lang="fr-FR" sz="2800" dirty="0" smtClean="0"/>
              <a:t> </a:t>
            </a:r>
            <a:r>
              <a:rPr lang="fr-FR" sz="2800" dirty="0" err="1" smtClean="0"/>
              <a:t>performed</a:t>
            </a:r>
            <a:r>
              <a:rPr lang="fr-FR" sz="2800" dirty="0" smtClean="0"/>
              <a:t> </a:t>
            </a:r>
            <a:r>
              <a:rPr lang="fr-FR" sz="2800" dirty="0" err="1" smtClean="0"/>
              <a:t>soon</a:t>
            </a:r>
            <a:r>
              <a:rPr lang="fr-FR" sz="2800" dirty="0" smtClean="0"/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59078" y="1655181"/>
            <a:ext cx="1242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</a:rPr>
              <a:t>3.4 kV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035785" y="1526381"/>
            <a:ext cx="2486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Sparks </a:t>
            </a:r>
            <a:r>
              <a:rPr lang="fr-FR" sz="2000" b="1" dirty="0" err="1" smtClean="0">
                <a:solidFill>
                  <a:srgbClr val="FFFF00"/>
                </a:solidFill>
              </a:rPr>
              <a:t>observed</a:t>
            </a:r>
            <a:r>
              <a:rPr lang="fr-FR" sz="2000" b="1" dirty="0" smtClean="0">
                <a:solidFill>
                  <a:srgbClr val="FFFF00"/>
                </a:solidFill>
              </a:rPr>
              <a:t> in</a:t>
            </a:r>
          </a:p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the active </a:t>
            </a:r>
            <a:r>
              <a:rPr lang="fr-FR" sz="2000" b="1" dirty="0" err="1" smtClean="0">
                <a:solidFill>
                  <a:srgbClr val="FFFF00"/>
                </a:solidFill>
              </a:rPr>
              <a:t>region</a:t>
            </a:r>
            <a:r>
              <a:rPr lang="fr-FR" sz="2000" b="1" dirty="0" smtClean="0">
                <a:solidFill>
                  <a:srgbClr val="FFFF00"/>
                </a:solidFill>
              </a:rPr>
              <a:t> </a:t>
            </a:r>
            <a:r>
              <a:rPr lang="fr-FR" sz="2000" b="1" dirty="0" err="1" smtClean="0">
                <a:solidFill>
                  <a:srgbClr val="FFFF00"/>
                </a:solidFill>
              </a:rPr>
              <a:t>only</a:t>
            </a:r>
            <a:endParaRPr lang="fr-F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95" t="26756" r="18324" b="10258"/>
          <a:stretch/>
        </p:blipFill>
        <p:spPr>
          <a:xfrm>
            <a:off x="317923" y="179446"/>
            <a:ext cx="11556153" cy="64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7808" t="58797" r="4948" b="12112"/>
          <a:stretch/>
        </p:blipFill>
        <p:spPr>
          <a:xfrm>
            <a:off x="1504103" y="1825625"/>
            <a:ext cx="8968834" cy="3937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0789" y="3143495"/>
            <a:ext cx="50144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709343" y="2793103"/>
            <a:ext cx="50144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448425" y="3151359"/>
            <a:ext cx="47394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210789" y="4610958"/>
            <a:ext cx="50144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922370" y="2790587"/>
            <a:ext cx="50144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709343" y="4970487"/>
            <a:ext cx="50144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448424" y="4605413"/>
            <a:ext cx="47394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922369" y="4978277"/>
            <a:ext cx="47394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rot="5400000">
            <a:off x="6700195" y="2967041"/>
            <a:ext cx="39862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 rot="5400000">
            <a:off x="5034333" y="2963731"/>
            <a:ext cx="39862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 rot="5400000">
            <a:off x="5031075" y="4788206"/>
            <a:ext cx="39862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5400000">
            <a:off x="6723054" y="4795689"/>
            <a:ext cx="39862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386548" y="417290"/>
            <a:ext cx="17727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 smtClean="0"/>
              <a:t>Next</a:t>
            </a:r>
            <a:r>
              <a:rPr lang="fr-FR" sz="4400" dirty="0" smtClean="0"/>
              <a:t> …</a:t>
            </a:r>
            <a:endParaRPr lang="fr-FR" sz="4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729441" y="1569434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Solder </a:t>
            </a:r>
            <a:r>
              <a:rPr lang="fr-FR" sz="3200" dirty="0" err="1" smtClean="0">
                <a:solidFill>
                  <a:srgbClr val="0070C0"/>
                </a:solidFill>
              </a:rPr>
              <a:t>Mask</a:t>
            </a:r>
            <a:endParaRPr lang="fr-FR" sz="3200" dirty="0">
              <a:solidFill>
                <a:srgbClr val="0070C0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4709343" y="2181269"/>
            <a:ext cx="250723" cy="517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38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0270" y="0"/>
            <a:ext cx="4277810" cy="1181402"/>
          </a:xfrm>
        </p:spPr>
        <p:txBody>
          <a:bodyPr/>
          <a:lstStyle/>
          <a:p>
            <a:pPr algn="ctr"/>
            <a:r>
              <a:rPr lang="fr-FR" dirty="0" err="1" smtClean="0"/>
              <a:t>Resistive</a:t>
            </a:r>
            <a:r>
              <a:rPr lang="fr-FR" dirty="0" smtClean="0"/>
              <a:t> LEM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3068" y="960880"/>
            <a:ext cx="6180877" cy="327914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000" dirty="0" err="1" smtClean="0"/>
              <a:t>Quenching</a:t>
            </a:r>
            <a:r>
              <a:rPr lang="fr-FR" sz="2000" dirty="0" smtClean="0"/>
              <a:t> of </a:t>
            </a:r>
            <a:r>
              <a:rPr lang="fr-FR" sz="2000" dirty="0" err="1" smtClean="0"/>
              <a:t>discharges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/>
              <a:t>r</a:t>
            </a:r>
            <a:r>
              <a:rPr lang="fr-FR" sz="2000" dirty="0" err="1" smtClean="0"/>
              <a:t>esistive</a:t>
            </a:r>
            <a:r>
              <a:rPr lang="fr-FR" sz="2000" dirty="0" smtClean="0"/>
              <a:t> 50×50 cm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 LEM 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 smtClean="0"/>
              <a:t>Made at CERN EP-DT-EF :</a:t>
            </a:r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  - </a:t>
            </a:r>
            <a:r>
              <a:rPr lang="fr-FR" sz="2000" dirty="0" err="1" smtClean="0"/>
              <a:t>copper</a:t>
            </a:r>
            <a:r>
              <a:rPr lang="fr-FR" sz="2000" dirty="0" smtClean="0"/>
              <a:t> </a:t>
            </a:r>
            <a:r>
              <a:rPr lang="fr-FR" sz="2000" dirty="0" err="1" smtClean="0"/>
              <a:t>side</a:t>
            </a:r>
            <a:r>
              <a:rPr lang="fr-FR" sz="2000" dirty="0" smtClean="0"/>
              <a:t> </a:t>
            </a:r>
            <a:r>
              <a:rPr lang="fr-FR" sz="2000" dirty="0" err="1" smtClean="0"/>
              <a:t>facing</a:t>
            </a:r>
            <a:r>
              <a:rPr lang="fr-FR" sz="2000" dirty="0" smtClean="0"/>
              <a:t> </a:t>
            </a:r>
            <a:r>
              <a:rPr lang="fr-FR" sz="2000" dirty="0" err="1" smtClean="0"/>
              <a:t>readout</a:t>
            </a:r>
            <a:r>
              <a:rPr lang="fr-FR" sz="2000" dirty="0" smtClean="0"/>
              <a:t> anode</a:t>
            </a:r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  - DLC on 50 µm APICAL </a:t>
            </a:r>
            <a:r>
              <a:rPr lang="fr-FR" sz="2000" dirty="0" err="1" smtClean="0"/>
              <a:t>polyimide</a:t>
            </a:r>
            <a:r>
              <a:rPr lang="fr-FR" sz="2000" dirty="0" smtClean="0"/>
              <a:t> film (250 M</a:t>
            </a:r>
            <a:r>
              <a:rPr lang="fr-FR" sz="2000" dirty="0" smtClean="0">
                <a:sym typeface="Symbol" panose="05050102010706020507" pitchFamily="18" charset="2"/>
              </a:rPr>
              <a:t>/</a:t>
            </a:r>
            <a:r>
              <a:rPr lang="fr-FR" sz="2000" b="1" dirty="0" smtClean="0">
                <a:sym typeface="Symbol" panose="05050102010706020507" pitchFamily="18" charset="2"/>
              </a:rPr>
              <a:t></a:t>
            </a:r>
            <a:r>
              <a:rPr lang="fr-FR" sz="2000" dirty="0" smtClean="0">
                <a:sym typeface="Symbol" panose="05050102010706020507" pitchFamily="18" charset="2"/>
              </a:rPr>
              <a:t>)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  - </a:t>
            </a:r>
            <a:r>
              <a:rPr lang="fr-FR" sz="2000" dirty="0" err="1"/>
              <a:t>s</a:t>
            </a:r>
            <a:r>
              <a:rPr lang="fr-FR" sz="2000" dirty="0" err="1" smtClean="0"/>
              <a:t>ame</a:t>
            </a:r>
            <a:r>
              <a:rPr lang="fr-FR" sz="2000" dirty="0" smtClean="0"/>
              <a:t> </a:t>
            </a:r>
            <a:r>
              <a:rPr lang="fr-FR" sz="2000" dirty="0" err="1" smtClean="0"/>
              <a:t>geometry</a:t>
            </a:r>
            <a:r>
              <a:rPr lang="fr-FR" sz="2000" dirty="0" smtClean="0"/>
              <a:t> as CFR-35 (</a:t>
            </a:r>
            <a:r>
              <a:rPr lang="fr-FR" sz="2000" dirty="0" err="1" smtClean="0"/>
              <a:t>ProtoDUNE</a:t>
            </a:r>
            <a:r>
              <a:rPr lang="fr-FR" sz="2000" dirty="0" smtClean="0"/>
              <a:t>-DP)</a:t>
            </a:r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  - no </a:t>
            </a:r>
            <a:r>
              <a:rPr lang="fr-FR" sz="2000" dirty="0" err="1" smtClean="0"/>
              <a:t>rims</a:t>
            </a:r>
            <a:r>
              <a:rPr lang="fr-FR" sz="2000" dirty="0" smtClean="0"/>
              <a:t>, no gold </a:t>
            </a:r>
            <a:r>
              <a:rPr lang="fr-FR" sz="2000" dirty="0" err="1" smtClean="0"/>
              <a:t>plating</a:t>
            </a:r>
            <a:r>
              <a:rPr lang="fr-FR" sz="2000" dirty="0" smtClean="0"/>
              <a:t> on </a:t>
            </a:r>
            <a:r>
              <a:rPr lang="fr-FR" sz="2000" dirty="0" err="1" smtClean="0"/>
              <a:t>copper</a:t>
            </a:r>
            <a:r>
              <a:rPr lang="fr-FR" sz="2000" dirty="0" smtClean="0"/>
              <a:t> face.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 smtClean="0"/>
              <a:t>Tests in </a:t>
            </a:r>
            <a:r>
              <a:rPr lang="fr-FR" sz="2000" dirty="0" err="1" smtClean="0"/>
              <a:t>progress</a:t>
            </a:r>
            <a:r>
              <a:rPr lang="fr-FR" sz="2000" dirty="0" smtClean="0"/>
              <a:t> at CEA/</a:t>
            </a:r>
            <a:r>
              <a:rPr lang="fr-FR" sz="2000" dirty="0" err="1" smtClean="0"/>
              <a:t>Irfu</a:t>
            </a:r>
            <a:r>
              <a:rPr lang="fr-FR" sz="2000" dirty="0" smtClean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 smtClean="0"/>
              <a:t>R&amp;D </a:t>
            </a:r>
            <a:r>
              <a:rPr lang="fr-FR" sz="2000" dirty="0" err="1" smtClean="0"/>
              <a:t>will</a:t>
            </a:r>
            <a:r>
              <a:rPr lang="fr-FR" sz="2000" dirty="0" smtClean="0"/>
              <a:t> continue in collaboration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CERN.      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13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949" y="3187602"/>
            <a:ext cx="5706351" cy="32799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99" y="4312691"/>
            <a:ext cx="2537745" cy="198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227" y="4303685"/>
            <a:ext cx="2537745" cy="198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542098" y="5529560"/>
            <a:ext cx="1265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DLC face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0961" y="5613354"/>
            <a:ext cx="1705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Copper face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34280" y="6284972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Channel no</a:t>
            </a:r>
            <a:endParaRPr lang="fr-FR" sz="1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1228800" y="6292691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Channel no</a:t>
            </a:r>
            <a:endParaRPr lang="fr-FR" sz="1000" b="1" dirty="0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9052231" y="5170575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Time bin</a:t>
            </a:r>
            <a:endParaRPr lang="fr-FR" sz="1000" b="1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6175019" y="5143458"/>
            <a:ext cx="647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/>
              <a:t>Time bin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878151" y="4485276"/>
            <a:ext cx="279794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Signal </a:t>
            </a:r>
            <a:r>
              <a:rPr lang="fr-FR" b="1" dirty="0" err="1" smtClean="0"/>
              <a:t>from</a:t>
            </a:r>
            <a:r>
              <a:rPr lang="fr-FR" b="1" dirty="0" smtClean="0"/>
              <a:t> 5.5 MeV alpha</a:t>
            </a:r>
            <a:endParaRPr lang="fr-FR" b="1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8009681" y="4942289"/>
            <a:ext cx="816693" cy="767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10069975" y="4942289"/>
            <a:ext cx="470702" cy="767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05" y="399253"/>
            <a:ext cx="4848035" cy="278834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9600856" y="499214"/>
            <a:ext cx="231486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Tests @ CEA/</a:t>
            </a:r>
            <a:r>
              <a:rPr lang="fr-FR" sz="2400" b="1" dirty="0" err="1" smtClean="0"/>
              <a:t>Irfu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9886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Anode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2607" y="1325563"/>
            <a:ext cx="11477296" cy="503078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400" dirty="0" smtClean="0"/>
              <a:t>No change </a:t>
            </a:r>
            <a:r>
              <a:rPr lang="fr-FR" sz="2400" dirty="0" err="1" smtClean="0"/>
              <a:t>needed</a:t>
            </a:r>
            <a:r>
              <a:rPr lang="fr-FR" sz="2400" dirty="0" smtClean="0"/>
              <a:t> in the anode concept.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err="1" smtClean="0"/>
              <a:t>Facilitate</a:t>
            </a:r>
            <a:r>
              <a:rPr lang="fr-FR" sz="2400" dirty="0" smtClean="0"/>
              <a:t> </a:t>
            </a:r>
            <a:r>
              <a:rPr lang="fr-FR" sz="2400" dirty="0" err="1" smtClean="0"/>
              <a:t>manufacturing</a:t>
            </a:r>
            <a:r>
              <a:rPr lang="fr-FR" sz="2400" dirty="0" smtClean="0"/>
              <a:t> </a:t>
            </a:r>
            <a:r>
              <a:rPr lang="fr-FR" sz="2400" dirty="0" err="1" smtClean="0"/>
              <a:t>process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minor changes to </a:t>
            </a:r>
            <a:r>
              <a:rPr lang="fr-FR" sz="2400" dirty="0" err="1" smtClean="0"/>
              <a:t>fix</a:t>
            </a:r>
            <a:r>
              <a:rPr lang="fr-FR" sz="2400" dirty="0" smtClean="0"/>
              <a:t> </a:t>
            </a:r>
            <a:r>
              <a:rPr lang="fr-FR" sz="2400" dirty="0" err="1" smtClean="0"/>
              <a:t>observed</a:t>
            </a:r>
            <a:r>
              <a:rPr lang="fr-FR" sz="2400" dirty="0" smtClean="0"/>
              <a:t> </a:t>
            </a:r>
            <a:r>
              <a:rPr lang="fr-FR" sz="2400" dirty="0" err="1" smtClean="0"/>
              <a:t>defects</a:t>
            </a:r>
            <a:r>
              <a:rPr lang="fr-FR" sz="2400" dirty="0"/>
              <a:t> </a:t>
            </a:r>
            <a:r>
              <a:rPr lang="fr-FR" sz="2400" dirty="0" smtClean="0"/>
              <a:t>(about 10% of anodes for </a:t>
            </a:r>
            <a:r>
              <a:rPr lang="fr-FR" sz="2400" dirty="0" err="1" smtClean="0"/>
              <a:t>ProtoDUNE</a:t>
            </a:r>
            <a:r>
              <a:rPr lang="fr-FR" sz="2400" dirty="0" smtClean="0"/>
              <a:t>-DP </a:t>
            </a:r>
            <a:r>
              <a:rPr lang="fr-FR" sz="2400" dirty="0" err="1" smtClean="0"/>
              <a:t>had</a:t>
            </a:r>
            <a:r>
              <a:rPr lang="fr-FR" sz="2400" dirty="0" smtClean="0"/>
              <a:t> </a:t>
            </a:r>
            <a:r>
              <a:rPr lang="fr-FR" sz="2400" dirty="0" err="1" smtClean="0"/>
              <a:t>their</a:t>
            </a:r>
            <a:r>
              <a:rPr lang="fr-FR" sz="2400" dirty="0" smtClean="0"/>
              <a:t> </a:t>
            </a:r>
            <a:r>
              <a:rPr lang="fr-FR" sz="2400" dirty="0" err="1" smtClean="0"/>
              <a:t>outer</a:t>
            </a:r>
            <a:r>
              <a:rPr lang="fr-FR" sz="2400" dirty="0" smtClean="0"/>
              <a:t> </a:t>
            </a:r>
            <a:r>
              <a:rPr lang="fr-FR" sz="2400" dirty="0" err="1" smtClean="0"/>
              <a:t>strips</a:t>
            </a:r>
            <a:r>
              <a:rPr lang="fr-FR" sz="2400" dirty="0" smtClean="0"/>
              <a:t> </a:t>
            </a:r>
            <a:r>
              <a:rPr lang="fr-FR" sz="2400" dirty="0" err="1" smtClean="0"/>
              <a:t>damaged</a:t>
            </a:r>
            <a:r>
              <a:rPr lang="fr-FR" sz="2400" dirty="0" smtClean="0"/>
              <a:t> </a:t>
            </a:r>
            <a:r>
              <a:rPr lang="fr-FR" sz="2400" dirty="0" smtClean="0">
                <a:sym typeface="Symbol" panose="05050102010706020507" pitchFamily="18" charset="2"/>
              </a:rPr>
              <a:t> </a:t>
            </a:r>
            <a:r>
              <a:rPr lang="fr-FR" sz="2400" dirty="0" err="1" smtClean="0"/>
              <a:t>increase</a:t>
            </a:r>
            <a:r>
              <a:rPr lang="fr-FR" sz="2400" dirty="0" smtClean="0"/>
              <a:t> clearance).  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2400" dirty="0"/>
          </a:p>
          <a:p>
            <a:pPr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sz="2400" dirty="0"/>
          </a:p>
          <a:p>
            <a:pPr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sz="2400" dirty="0"/>
          </a:p>
          <a:p>
            <a:pPr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smtClean="0"/>
              <a:t>In discussion </a:t>
            </a:r>
            <a:r>
              <a:rPr lang="fr-FR" sz="2400" dirty="0" err="1" smtClean="0"/>
              <a:t>with</a:t>
            </a:r>
            <a:r>
              <a:rPr lang="fr-FR" sz="2400" dirty="0" smtClean="0"/>
              <a:t> ELTOS (</a:t>
            </a:r>
            <a:r>
              <a:rPr lang="fr-FR" sz="2400" dirty="0" err="1" smtClean="0"/>
              <a:t>Italy</a:t>
            </a:r>
            <a:r>
              <a:rPr lang="fr-FR" sz="2400" dirty="0" smtClean="0"/>
              <a:t>) and ELVIA (France) to </a:t>
            </a:r>
            <a:r>
              <a:rPr lang="fr-FR" sz="2400" dirty="0" err="1" smtClean="0"/>
              <a:t>improve</a:t>
            </a:r>
            <a:r>
              <a:rPr lang="fr-FR" sz="2400" dirty="0" smtClean="0"/>
              <a:t> QC/QA.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577763" y="3558589"/>
            <a:ext cx="2952000" cy="12915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15151" y="3438102"/>
            <a:ext cx="2952000" cy="15325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60" y="2733361"/>
            <a:ext cx="2952000" cy="2952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536" y="2728360"/>
            <a:ext cx="1660500" cy="2952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750" y="2728359"/>
            <a:ext cx="1660500" cy="2952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386557" y="3292608"/>
            <a:ext cx="2952000" cy="182350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442573" y="4897029"/>
            <a:ext cx="12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Non-</a:t>
            </a:r>
            <a:r>
              <a:rPr lang="fr-FR" b="1" dirty="0" err="1" smtClean="0">
                <a:solidFill>
                  <a:srgbClr val="FF0000"/>
                </a:solidFill>
              </a:rPr>
              <a:t>plated</a:t>
            </a:r>
            <a:endParaRPr lang="fr-FR" b="1" dirty="0">
              <a:solidFill>
                <a:srgbClr val="FF0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vias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14678" y="5220194"/>
            <a:ext cx="158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Fragile </a:t>
            </a:r>
            <a:r>
              <a:rPr lang="fr-FR" b="1" dirty="0" err="1" smtClean="0">
                <a:solidFill>
                  <a:srgbClr val="FF0000"/>
                </a:solidFill>
              </a:rPr>
              <a:t>strips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530" y="3835027"/>
            <a:ext cx="1664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Damaged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strips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701021" y="3088212"/>
            <a:ext cx="1189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Damaged</a:t>
            </a:r>
            <a:endParaRPr lang="fr-FR" b="1" dirty="0">
              <a:solidFill>
                <a:srgbClr val="FF0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outer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strip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498805" y="3373362"/>
            <a:ext cx="1279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Damaged</a:t>
            </a:r>
            <a:endParaRPr lang="fr-FR" b="1" dirty="0">
              <a:solidFill>
                <a:srgbClr val="FF0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outer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strips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247188" y="3558028"/>
            <a:ext cx="1037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Repaired</a:t>
            </a:r>
            <a:endParaRPr lang="fr-FR" b="1" dirty="0">
              <a:solidFill>
                <a:srgbClr val="FF0000"/>
              </a:solidFill>
            </a:endParaRPr>
          </a:p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strips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05" t="7574" r="6429" b="10408"/>
          <a:stretch/>
        </p:blipFill>
        <p:spPr>
          <a:xfrm>
            <a:off x="-84000" y="0"/>
            <a:ext cx="12276000" cy="6876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85206" y="1772529"/>
            <a:ext cx="382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ANODE </a:t>
            </a:r>
            <a:r>
              <a:rPr lang="fr-FR" sz="3600" b="1" dirty="0" err="1" smtClean="0">
                <a:solidFill>
                  <a:srgbClr val="FFFF00"/>
                </a:solidFill>
              </a:rPr>
              <a:t>Guard</a:t>
            </a:r>
            <a:r>
              <a:rPr lang="fr-FR" sz="3600" b="1" dirty="0" smtClean="0">
                <a:solidFill>
                  <a:srgbClr val="FFFF00"/>
                </a:solidFill>
              </a:rPr>
              <a:t> Ring</a:t>
            </a:r>
            <a:endParaRPr lang="fr-FR" sz="3600" b="1" dirty="0">
              <a:solidFill>
                <a:srgbClr val="FFFF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7976382" y="2419643"/>
            <a:ext cx="407963" cy="5767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2968048" y="2690813"/>
            <a:ext cx="1371" cy="416718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950369" y="2708030"/>
            <a:ext cx="924163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64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CRP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4567" y="1325563"/>
            <a:ext cx="11182865" cy="485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LAPP in Annecy </a:t>
            </a:r>
            <a:r>
              <a:rPr lang="fr-FR" sz="2600" dirty="0" err="1" smtClean="0"/>
              <a:t>is</a:t>
            </a:r>
            <a:r>
              <a:rPr lang="fr-FR" sz="2600" dirty="0" smtClean="0"/>
              <a:t> </a:t>
            </a:r>
            <a:r>
              <a:rPr lang="fr-FR" sz="2600" dirty="0" err="1" smtClean="0"/>
              <a:t>working</a:t>
            </a:r>
            <a:r>
              <a:rPr lang="fr-FR" sz="2600" dirty="0" smtClean="0"/>
              <a:t> on the </a:t>
            </a:r>
            <a:r>
              <a:rPr lang="fr-FR" sz="2600" dirty="0" err="1" smtClean="0"/>
              <a:t>following</a:t>
            </a:r>
            <a:r>
              <a:rPr lang="fr-FR" sz="2600" dirty="0" smtClean="0"/>
              <a:t> </a:t>
            </a:r>
            <a:r>
              <a:rPr lang="fr-FR" sz="2600" dirty="0" err="1" smtClean="0"/>
              <a:t>improvements</a:t>
            </a:r>
            <a:r>
              <a:rPr lang="fr-FR" sz="2600" dirty="0" smtClean="0"/>
              <a:t>:</a:t>
            </a:r>
          </a:p>
          <a:p>
            <a:pPr marL="0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 smtClean="0"/>
              <a:t>Stiffening</a:t>
            </a:r>
            <a:r>
              <a:rPr lang="fr-FR" dirty="0" smtClean="0"/>
              <a:t> of the Invar structure :</a:t>
            </a:r>
            <a:endParaRPr lang="fr-FR" dirty="0"/>
          </a:p>
          <a:p>
            <a:pPr marL="457200" lvl="1" indent="0">
              <a:buNone/>
            </a:pPr>
            <a:r>
              <a:rPr lang="fr-FR" dirty="0" smtClean="0"/>
              <a:t>              - to </a:t>
            </a:r>
            <a:r>
              <a:rPr lang="fr-FR" dirty="0" err="1" smtClean="0"/>
              <a:t>guarantee</a:t>
            </a:r>
            <a:r>
              <a:rPr lang="fr-FR" dirty="0" smtClean="0"/>
              <a:t> a  </a:t>
            </a:r>
            <a:r>
              <a:rPr lang="fr-FR" dirty="0" smtClean="0">
                <a:sym typeface="Symbol" panose="05050102010706020507" pitchFamily="18" charset="2"/>
              </a:rPr>
              <a:t> </a:t>
            </a:r>
            <a:r>
              <a:rPr lang="fr-FR" dirty="0" smtClean="0"/>
              <a:t>1 mm </a:t>
            </a:r>
            <a:r>
              <a:rPr lang="fr-FR" dirty="0" err="1" smtClean="0"/>
              <a:t>planarity</a:t>
            </a:r>
            <a:r>
              <a:rPr lang="fr-FR" dirty="0" smtClean="0"/>
              <a:t> in cold</a:t>
            </a:r>
          </a:p>
          <a:p>
            <a:pPr marL="457200" lvl="1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- to </a:t>
            </a:r>
            <a:r>
              <a:rPr lang="fr-FR" dirty="0" err="1" smtClean="0"/>
              <a:t>make</a:t>
            </a:r>
            <a:r>
              <a:rPr lang="fr-FR" dirty="0" smtClean="0"/>
              <a:t> structure </a:t>
            </a:r>
            <a:r>
              <a:rPr lang="fr-FR" dirty="0" err="1" smtClean="0"/>
              <a:t>less</a:t>
            </a:r>
            <a:r>
              <a:rPr lang="fr-FR" dirty="0" smtClean="0"/>
              <a:t> sensitive to </a:t>
            </a:r>
            <a:r>
              <a:rPr lang="fr-FR" dirty="0" err="1" smtClean="0"/>
              <a:t>inhomogeneous</a:t>
            </a:r>
            <a:r>
              <a:rPr lang="fr-FR" dirty="0" smtClean="0"/>
              <a:t> distribution of mass</a:t>
            </a:r>
          </a:p>
          <a:p>
            <a:pPr marL="457200" lvl="1" indent="0">
              <a:buNone/>
            </a:pPr>
            <a:r>
              <a:rPr lang="fr-FR" dirty="0"/>
              <a:t> </a:t>
            </a:r>
            <a:r>
              <a:rPr lang="fr-FR" dirty="0" smtClean="0"/>
              <a:t>               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cables</a:t>
            </a:r>
            <a:r>
              <a:rPr lang="fr-FR" dirty="0" smtClean="0"/>
              <a:t>, instrumentation.</a:t>
            </a: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 smtClean="0"/>
              <a:t>Implementation</a:t>
            </a:r>
            <a:r>
              <a:rPr lang="fr-FR" dirty="0" smtClean="0"/>
              <a:t> of a </a:t>
            </a:r>
            <a:r>
              <a:rPr lang="fr-FR" dirty="0" err="1" smtClean="0"/>
              <a:t>guard</a:t>
            </a:r>
            <a:r>
              <a:rPr lang="fr-FR" dirty="0" smtClean="0"/>
              <a:t> ring </a:t>
            </a:r>
            <a:r>
              <a:rPr lang="fr-FR" dirty="0" err="1" smtClean="0"/>
              <a:t>around</a:t>
            </a:r>
            <a:r>
              <a:rPr lang="fr-FR" dirty="0" smtClean="0"/>
              <a:t> the CRP to </a:t>
            </a:r>
            <a:r>
              <a:rPr lang="fr-FR" dirty="0" err="1" smtClean="0"/>
              <a:t>avoid</a:t>
            </a:r>
            <a:r>
              <a:rPr lang="fr-FR" dirty="0" smtClean="0"/>
              <a:t> </a:t>
            </a:r>
            <a:r>
              <a:rPr lang="fr-FR" dirty="0" err="1" smtClean="0"/>
              <a:t>grid</a:t>
            </a:r>
            <a:r>
              <a:rPr lang="fr-FR" dirty="0" smtClean="0"/>
              <a:t> </a:t>
            </a:r>
            <a:r>
              <a:rPr lang="fr-FR" dirty="0" err="1" smtClean="0"/>
              <a:t>sparks</a:t>
            </a:r>
            <a:r>
              <a:rPr lang="fr-FR" dirty="0" smtClean="0"/>
              <a:t> to </a:t>
            </a:r>
            <a:r>
              <a:rPr lang="fr-FR" dirty="0" err="1" smtClean="0"/>
              <a:t>reach</a:t>
            </a:r>
            <a:r>
              <a:rPr lang="fr-FR" dirty="0" smtClean="0"/>
              <a:t> the anodes and </a:t>
            </a:r>
            <a:r>
              <a:rPr lang="fr-FR" dirty="0" err="1" smtClean="0"/>
              <a:t>thus</a:t>
            </a:r>
            <a:r>
              <a:rPr lang="fr-FR" dirty="0" smtClean="0"/>
              <a:t> </a:t>
            </a:r>
            <a:r>
              <a:rPr lang="fr-FR" dirty="0" err="1" smtClean="0"/>
              <a:t>potentially</a:t>
            </a:r>
            <a:r>
              <a:rPr lang="fr-FR" dirty="0" smtClean="0"/>
              <a:t> damage the FE </a:t>
            </a:r>
            <a:r>
              <a:rPr lang="fr-FR" dirty="0" err="1" smtClean="0"/>
              <a:t>electronics</a:t>
            </a:r>
            <a:r>
              <a:rPr lang="fr-FR" dirty="0" smtClean="0"/>
              <a:t>.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 smtClean="0"/>
              <a:t>Development</a:t>
            </a:r>
            <a:r>
              <a:rPr lang="fr-FR" dirty="0" smtClean="0"/>
              <a:t> of </a:t>
            </a:r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combs</a:t>
            </a:r>
            <a:r>
              <a:rPr lang="fr-FR" dirty="0" smtClean="0"/>
              <a:t> for the </a:t>
            </a:r>
            <a:r>
              <a:rPr lang="fr-FR" dirty="0" err="1" smtClean="0"/>
              <a:t>Grid</a:t>
            </a:r>
            <a:r>
              <a:rPr lang="fr-FR" dirty="0" smtClean="0"/>
              <a:t> to </a:t>
            </a:r>
            <a:r>
              <a:rPr lang="fr-FR" dirty="0" err="1" smtClean="0"/>
              <a:t>collect</a:t>
            </a:r>
            <a:r>
              <a:rPr lang="fr-FR" dirty="0" smtClean="0"/>
              <a:t> ions                            </a:t>
            </a:r>
            <a:r>
              <a:rPr lang="fr-FR" dirty="0" err="1" smtClean="0"/>
              <a:t>remaining</a:t>
            </a:r>
            <a:r>
              <a:rPr lang="fr-FR" dirty="0" smtClean="0"/>
              <a:t> on the </a:t>
            </a:r>
            <a:r>
              <a:rPr lang="fr-FR" dirty="0" err="1" smtClean="0"/>
              <a:t>LAr</a:t>
            </a:r>
            <a:r>
              <a:rPr lang="fr-FR" dirty="0" smtClean="0"/>
              <a:t> surface (ion feedback). </a:t>
            </a:r>
            <a:r>
              <a:rPr lang="fr-FR" dirty="0" err="1" smtClean="0"/>
              <a:t>Needs</a:t>
            </a:r>
            <a:r>
              <a:rPr lang="fr-FR" dirty="0" smtClean="0"/>
              <a:t> more                                        input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ProtoDUNE</a:t>
            </a:r>
            <a:r>
              <a:rPr lang="fr-FR" dirty="0" smtClean="0"/>
              <a:t>-DP</a:t>
            </a: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 smtClean="0"/>
              <a:t>Consider</a:t>
            </a:r>
            <a:r>
              <a:rPr lang="fr-FR" dirty="0" smtClean="0"/>
              <a:t> the </a:t>
            </a:r>
            <a:r>
              <a:rPr lang="fr-FR" dirty="0" err="1" smtClean="0"/>
              <a:t>possibility</a:t>
            </a:r>
            <a:r>
              <a:rPr lang="fr-FR" dirty="0" smtClean="0"/>
              <a:t> to </a:t>
            </a:r>
            <a:r>
              <a:rPr lang="fr-FR" dirty="0" err="1" smtClean="0"/>
              <a:t>increase</a:t>
            </a:r>
            <a:r>
              <a:rPr lang="fr-FR" dirty="0" smtClean="0"/>
              <a:t> LEM-</a:t>
            </a:r>
            <a:r>
              <a:rPr lang="fr-FR" dirty="0" err="1" smtClean="0"/>
              <a:t>Grid</a:t>
            </a:r>
            <a:r>
              <a:rPr lang="fr-FR" dirty="0" smtClean="0"/>
              <a:t> distance </a:t>
            </a:r>
            <a:r>
              <a:rPr lang="fr-FR" dirty="0" err="1" smtClean="0"/>
              <a:t>from</a:t>
            </a:r>
            <a:r>
              <a:rPr lang="fr-FR" dirty="0" smtClean="0"/>
              <a:t> 10 to 12 </a:t>
            </a:r>
            <a:r>
              <a:rPr lang="fr-FR" dirty="0" err="1" smtClean="0"/>
              <a:t>mm.</a:t>
            </a:r>
            <a:endParaRPr lang="fr-FR" dirty="0" smtClean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16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710" y="4455668"/>
            <a:ext cx="2822693" cy="11583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769928" y="4634728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Comb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0676266" y="4934505"/>
            <a:ext cx="529267" cy="412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6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Possible </a:t>
            </a:r>
            <a:r>
              <a:rPr lang="fr-FR" dirty="0" err="1" smtClean="0"/>
              <a:t>schedule</a:t>
            </a:r>
            <a:r>
              <a:rPr lang="fr-FR" dirty="0" smtClean="0"/>
              <a:t> for a 2-CRP production</a:t>
            </a:r>
            <a:br>
              <a:rPr lang="fr-FR" dirty="0" smtClean="0"/>
            </a:br>
            <a:r>
              <a:rPr lang="fr-FR" sz="3200" b="1" i="1" dirty="0" smtClean="0"/>
              <a:t>(to replace the </a:t>
            </a:r>
            <a:r>
              <a:rPr lang="fr-FR" sz="3200" b="1" i="1" dirty="0" err="1" smtClean="0"/>
              <a:t>current</a:t>
            </a:r>
            <a:r>
              <a:rPr lang="fr-FR" sz="3200" b="1" i="1" dirty="0"/>
              <a:t> </a:t>
            </a:r>
            <a:r>
              <a:rPr lang="fr-FR" sz="3200" b="1" i="1" dirty="0" smtClean="0"/>
              <a:t>2 </a:t>
            </a:r>
            <a:r>
              <a:rPr lang="fr-FR" sz="3200" b="1" i="1" dirty="0" err="1" smtClean="0"/>
              <a:t>dummy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CRPs</a:t>
            </a:r>
            <a:r>
              <a:rPr lang="fr-FR" sz="3200" b="1" i="1" dirty="0" smtClean="0"/>
              <a:t>)</a:t>
            </a:r>
            <a:endParaRPr lang="fr-FR" sz="3200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06285" y="1325563"/>
            <a:ext cx="9579429" cy="4961621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400" dirty="0" smtClean="0"/>
              <a:t>2020: 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- LEM </a:t>
            </a:r>
            <a:r>
              <a:rPr lang="fr-FR" sz="2400" dirty="0" err="1" smtClean="0"/>
              <a:t>prototyping</a:t>
            </a:r>
            <a:r>
              <a:rPr lang="fr-FR" sz="2400" dirty="0" smtClean="0"/>
              <a:t> and tests at CEA/</a:t>
            </a:r>
            <a:r>
              <a:rPr lang="fr-FR" sz="2400" dirty="0" err="1" smtClean="0"/>
              <a:t>Irfu</a:t>
            </a:r>
            <a:r>
              <a:rPr lang="fr-FR" sz="2400" dirty="0" smtClean="0"/>
              <a:t>, tests in CB at CERN.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- LEM &amp; anode final design.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- CRP </a:t>
            </a:r>
            <a:r>
              <a:rPr lang="fr-FR" sz="2400" dirty="0" err="1" smtClean="0"/>
              <a:t>prototyping</a:t>
            </a:r>
            <a:r>
              <a:rPr lang="fr-FR" sz="2400" dirty="0" smtClean="0"/>
              <a:t> and tests: </a:t>
            </a:r>
            <a:r>
              <a:rPr lang="fr-FR" sz="2400" dirty="0" err="1" smtClean="0"/>
              <a:t>guard</a:t>
            </a:r>
            <a:r>
              <a:rPr lang="fr-FR" sz="2400" dirty="0" smtClean="0"/>
              <a:t> ring, </a:t>
            </a:r>
            <a:r>
              <a:rPr lang="fr-FR" sz="2400" dirty="0" err="1" smtClean="0"/>
              <a:t>resistive</a:t>
            </a:r>
            <a:r>
              <a:rPr lang="fr-FR" sz="2400" dirty="0" smtClean="0"/>
              <a:t> </a:t>
            </a:r>
            <a:r>
              <a:rPr lang="fr-FR" sz="2400" dirty="0" err="1" smtClean="0"/>
              <a:t>combs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- CRP final design.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smtClean="0"/>
              <a:t>2021: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- </a:t>
            </a:r>
            <a:r>
              <a:rPr lang="fr-FR" sz="2400" dirty="0" err="1"/>
              <a:t>E</a:t>
            </a:r>
            <a:r>
              <a:rPr lang="fr-FR" sz="2400" dirty="0" err="1" smtClean="0"/>
              <a:t>arly</a:t>
            </a:r>
            <a:r>
              <a:rPr lang="fr-FR" sz="2400" dirty="0" smtClean="0"/>
              <a:t> 2021: </a:t>
            </a:r>
            <a:r>
              <a:rPr lang="fr-FR" sz="2400" dirty="0" err="1" smtClean="0"/>
              <a:t>start</a:t>
            </a:r>
            <a:r>
              <a:rPr lang="fr-FR" sz="2400" dirty="0" smtClean="0"/>
              <a:t> production of 1</a:t>
            </a:r>
            <a:r>
              <a:rPr lang="fr-FR" sz="2400" baseline="30000" dirty="0" smtClean="0"/>
              <a:t>st</a:t>
            </a:r>
            <a:r>
              <a:rPr lang="fr-FR" sz="2400" dirty="0" smtClean="0"/>
              <a:t> CRP.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- </a:t>
            </a:r>
            <a:r>
              <a:rPr lang="fr-FR" sz="2400" dirty="0"/>
              <a:t>M</a:t>
            </a:r>
            <a:r>
              <a:rPr lang="fr-FR" sz="2400" dirty="0" smtClean="0"/>
              <a:t>id-2021: tests in CB at CERN and </a:t>
            </a:r>
            <a:r>
              <a:rPr lang="fr-FR" sz="2400" dirty="0" err="1" smtClean="0"/>
              <a:t>start</a:t>
            </a:r>
            <a:r>
              <a:rPr lang="fr-FR" sz="2400" dirty="0" smtClean="0"/>
              <a:t> production of 2</a:t>
            </a:r>
            <a:r>
              <a:rPr lang="fr-FR" sz="2400" baseline="30000" dirty="0" smtClean="0"/>
              <a:t>nd</a:t>
            </a:r>
            <a:r>
              <a:rPr lang="fr-FR" sz="2400" dirty="0" smtClean="0"/>
              <a:t> CRP.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smtClean="0"/>
              <a:t>2022: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- Test </a:t>
            </a:r>
            <a:r>
              <a:rPr lang="fr-FR" sz="2400" dirty="0"/>
              <a:t>of 2</a:t>
            </a:r>
            <a:r>
              <a:rPr lang="fr-FR" sz="2400" baseline="30000" dirty="0"/>
              <a:t>nd</a:t>
            </a:r>
            <a:r>
              <a:rPr lang="fr-FR" sz="2400" dirty="0"/>
              <a:t> </a:t>
            </a:r>
            <a:r>
              <a:rPr lang="fr-FR" sz="2400" dirty="0" smtClean="0"/>
              <a:t>CRP in CB at CERN.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- </a:t>
            </a:r>
            <a:r>
              <a:rPr lang="fr-FR" sz="2400" dirty="0" err="1"/>
              <a:t>I</a:t>
            </a:r>
            <a:r>
              <a:rPr lang="fr-FR" sz="2400" dirty="0" err="1" smtClean="0"/>
              <a:t>ntegration</a:t>
            </a:r>
            <a:r>
              <a:rPr lang="fr-FR" sz="2400" dirty="0" smtClean="0"/>
              <a:t> in cryostat.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dirty="0" smtClean="0"/>
          </a:p>
          <a:p>
            <a:pPr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LEM </a:t>
            </a:r>
            <a:r>
              <a:rPr lang="fr-FR" dirty="0" err="1" smtClean="0"/>
              <a:t>Improvement</a:t>
            </a:r>
            <a:r>
              <a:rPr lang="fr-FR" dirty="0" smtClean="0"/>
              <a:t> 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4567" y="1325563"/>
            <a:ext cx="11182865" cy="4851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600" dirty="0" err="1" smtClean="0"/>
              <a:t>Three</a:t>
            </a:r>
            <a:r>
              <a:rPr lang="fr-FR" sz="2600" dirty="0" smtClean="0"/>
              <a:t> issues </a:t>
            </a:r>
            <a:r>
              <a:rPr lang="fr-FR" sz="2600" dirty="0" err="1" smtClean="0"/>
              <a:t>being</a:t>
            </a:r>
            <a:r>
              <a:rPr lang="fr-FR" sz="2600" dirty="0" smtClean="0"/>
              <a:t> </a:t>
            </a:r>
            <a:r>
              <a:rPr lang="fr-FR" sz="2600" dirty="0" err="1" smtClean="0"/>
              <a:t>addressed</a:t>
            </a:r>
            <a:r>
              <a:rPr lang="fr-FR" sz="2600" dirty="0" smtClean="0"/>
              <a:t>:</a:t>
            </a:r>
          </a:p>
          <a:p>
            <a:pPr marL="0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LEM active area. In </a:t>
            </a:r>
            <a:r>
              <a:rPr lang="fr-FR" dirty="0" err="1" smtClean="0"/>
              <a:t>ProtoDUNE</a:t>
            </a:r>
            <a:r>
              <a:rPr lang="fr-FR" dirty="0" smtClean="0"/>
              <a:t>-DP, LEM active area </a:t>
            </a:r>
            <a:r>
              <a:rPr lang="fr-FR" dirty="0" err="1" smtClean="0"/>
              <a:t>reduced</a:t>
            </a:r>
            <a:r>
              <a:rPr lang="fr-FR" dirty="0" smtClean="0"/>
              <a:t> to  86% in </a:t>
            </a:r>
            <a:r>
              <a:rPr lang="fr-FR" dirty="0" err="1" smtClean="0"/>
              <a:t>order</a:t>
            </a:r>
            <a:r>
              <a:rPr lang="fr-FR" dirty="0" smtClean="0"/>
              <a:t> to </a:t>
            </a:r>
            <a:r>
              <a:rPr lang="fr-FR" dirty="0" err="1" smtClean="0"/>
              <a:t>mitigate</a:t>
            </a:r>
            <a:r>
              <a:rPr lang="fr-FR" dirty="0" smtClean="0"/>
              <a:t> </a:t>
            </a:r>
            <a:r>
              <a:rPr lang="fr-FR" dirty="0" err="1" smtClean="0"/>
              <a:t>spark</a:t>
            </a:r>
            <a:r>
              <a:rPr lang="fr-FR" dirty="0" smtClean="0"/>
              <a:t> rates in the </a:t>
            </a:r>
            <a:r>
              <a:rPr lang="fr-FR" dirty="0" err="1" smtClean="0"/>
              <a:t>boundary</a:t>
            </a:r>
            <a:r>
              <a:rPr lang="fr-FR" dirty="0" smtClean="0"/>
              <a:t> </a:t>
            </a:r>
            <a:r>
              <a:rPr lang="fr-FR" dirty="0" err="1" smtClean="0"/>
              <a:t>regions</a:t>
            </a:r>
            <a:r>
              <a:rPr lang="fr-FR" dirty="0" smtClean="0"/>
              <a:t> of the PCB.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to </a:t>
            </a:r>
            <a:r>
              <a:rPr lang="fr-FR" dirty="0" err="1" smtClean="0"/>
              <a:t>achieve</a:t>
            </a:r>
            <a:r>
              <a:rPr lang="fr-FR" dirty="0" smtClean="0"/>
              <a:t>  &gt; 95% for DUNE.   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LEM HV </a:t>
            </a:r>
            <a:r>
              <a:rPr lang="fr-FR" dirty="0" err="1" smtClean="0"/>
              <a:t>stability</a:t>
            </a:r>
            <a:r>
              <a:rPr lang="fr-FR" dirty="0" smtClean="0"/>
              <a:t>.   </a:t>
            </a:r>
            <a:r>
              <a:rPr lang="fr-FR" dirty="0" err="1" smtClean="0"/>
              <a:t>Aim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keep</a:t>
            </a:r>
            <a:r>
              <a:rPr lang="fr-FR" dirty="0" smtClean="0"/>
              <a:t> </a:t>
            </a:r>
            <a:r>
              <a:rPr lang="fr-FR" dirty="0" err="1" smtClean="0"/>
              <a:t>spark</a:t>
            </a:r>
            <a:r>
              <a:rPr lang="fr-FR" dirty="0" smtClean="0"/>
              <a:t> rates as </a:t>
            </a:r>
            <a:r>
              <a:rPr lang="fr-FR" dirty="0" err="1" smtClean="0"/>
              <a:t>low</a:t>
            </a:r>
            <a:r>
              <a:rPr lang="fr-FR" dirty="0" smtClean="0"/>
              <a:t> as possible for </a:t>
            </a:r>
            <a:r>
              <a:rPr lang="fr-FR" dirty="0" err="1" smtClean="0"/>
              <a:t>very</a:t>
            </a:r>
            <a:r>
              <a:rPr lang="fr-FR" dirty="0" smtClean="0"/>
              <a:t> long 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 in DUNE and </a:t>
            </a:r>
            <a:r>
              <a:rPr lang="fr-FR" dirty="0" err="1" smtClean="0"/>
              <a:t>avoid</a:t>
            </a:r>
            <a:r>
              <a:rPr lang="fr-FR" dirty="0" smtClean="0"/>
              <a:t> </a:t>
            </a:r>
            <a:r>
              <a:rPr lang="fr-FR" dirty="0" err="1" smtClean="0"/>
              <a:t>ageing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. </a:t>
            </a:r>
            <a:r>
              <a:rPr lang="fr-FR" dirty="0" err="1" smtClean="0"/>
              <a:t>Spark</a:t>
            </a:r>
            <a:r>
              <a:rPr lang="fr-FR" dirty="0" smtClean="0"/>
              <a:t> rates &lt; 1/h per CRP at gains </a:t>
            </a:r>
            <a:r>
              <a:rPr lang="fr-FR" dirty="0" smtClean="0">
                <a:sym typeface="Symbol" panose="05050102010706020507" pitchFamily="18" charset="2"/>
              </a:rPr>
              <a:t></a:t>
            </a:r>
            <a:r>
              <a:rPr lang="fr-FR" dirty="0" smtClean="0"/>
              <a:t> 20 in Cold Box tests at CERN in 2018. 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Rim </a:t>
            </a:r>
            <a:r>
              <a:rPr lang="fr-FR" smtClean="0"/>
              <a:t>defects. </a:t>
            </a:r>
            <a:r>
              <a:rPr lang="fr-FR" dirty="0" smtClean="0"/>
              <a:t>LEM </a:t>
            </a:r>
            <a:r>
              <a:rPr lang="fr-FR" dirty="0" err="1" smtClean="0"/>
              <a:t>carbonization</a:t>
            </a:r>
            <a:r>
              <a:rPr lang="fr-FR" dirty="0" smtClean="0"/>
              <a:t> issues </a:t>
            </a:r>
            <a:r>
              <a:rPr lang="fr-FR" dirty="0" err="1" smtClean="0"/>
              <a:t>found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Cold Box tests point to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by ELTOS (</a:t>
            </a:r>
            <a:r>
              <a:rPr lang="fr-FR" dirty="0" err="1" smtClean="0"/>
              <a:t>Italy</a:t>
            </a:r>
            <a:r>
              <a:rPr lang="fr-FR" dirty="0" smtClean="0"/>
              <a:t>) </a:t>
            </a:r>
            <a:r>
              <a:rPr lang="fr-FR" dirty="0"/>
              <a:t>f</a:t>
            </a:r>
            <a:r>
              <a:rPr lang="fr-FR" dirty="0" smtClean="0"/>
              <a:t>or the micro-</a:t>
            </a:r>
            <a:r>
              <a:rPr lang="fr-FR" dirty="0" err="1" smtClean="0"/>
              <a:t>etching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of </a:t>
            </a:r>
            <a:r>
              <a:rPr lang="fr-FR" dirty="0" err="1" smtClean="0"/>
              <a:t>rims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amplification </a:t>
            </a:r>
            <a:r>
              <a:rPr lang="fr-FR" dirty="0" err="1" smtClean="0"/>
              <a:t>holes</a:t>
            </a:r>
            <a:r>
              <a:rPr lang="fr-FR" dirty="0" smtClean="0"/>
              <a:t>. 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28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7452" t="7183" r="-895" b="13578"/>
          <a:stretch/>
        </p:blipFill>
        <p:spPr>
          <a:xfrm>
            <a:off x="588673" y="3483013"/>
            <a:ext cx="5985453" cy="29347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286" y="33653"/>
            <a:ext cx="7016509" cy="1366283"/>
          </a:xfrm>
        </p:spPr>
        <p:txBody>
          <a:bodyPr>
            <a:noAutofit/>
          </a:bodyPr>
          <a:lstStyle/>
          <a:p>
            <a:pPr algn="ctr"/>
            <a:r>
              <a:rPr lang="fr-FR" dirty="0" err="1" smtClean="0"/>
              <a:t>Reminder</a:t>
            </a:r>
            <a:r>
              <a:rPr lang="fr-FR" dirty="0" smtClean="0"/>
              <a:t> : </a:t>
            </a:r>
            <a:r>
              <a:rPr lang="fr-FR" dirty="0" err="1"/>
              <a:t>c</a:t>
            </a:r>
            <a:r>
              <a:rPr lang="fr-FR" dirty="0" err="1" smtClean="0"/>
              <a:t>arbonization</a:t>
            </a:r>
            <a:r>
              <a:rPr lang="fr-FR" dirty="0" smtClean="0"/>
              <a:t> issues </a:t>
            </a:r>
            <a:r>
              <a:rPr lang="fr-FR" dirty="0" err="1" smtClean="0"/>
              <a:t>during</a:t>
            </a:r>
            <a:r>
              <a:rPr lang="fr-FR" dirty="0" smtClean="0"/>
              <a:t> CB tests in 2018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3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813" y="117275"/>
            <a:ext cx="3314987" cy="24873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038813" y="2204548"/>
            <a:ext cx="330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CRP tests in Cold Box at CERN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42385" y="2404603"/>
            <a:ext cx="2714311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Issues point to standard micro-</a:t>
            </a:r>
            <a:r>
              <a:rPr lang="fr-FR" sz="2000" b="1" dirty="0" err="1" smtClean="0"/>
              <a:t>etching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process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used</a:t>
            </a:r>
            <a:r>
              <a:rPr lang="fr-FR" sz="2000" b="1" dirty="0" smtClean="0"/>
              <a:t> by ELTOS to </a:t>
            </a:r>
            <a:r>
              <a:rPr lang="fr-FR" sz="2000" b="1" dirty="0" err="1" smtClean="0"/>
              <a:t>make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rims</a:t>
            </a:r>
            <a:r>
              <a:rPr lang="fr-FR" sz="2000" b="1" dirty="0" smtClean="0"/>
              <a:t>.</a:t>
            </a:r>
            <a:endParaRPr lang="fr-FR" sz="20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676" y="2837606"/>
            <a:ext cx="2590750" cy="3456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4660" y="2837606"/>
            <a:ext cx="1295378" cy="3456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08" y="1435774"/>
            <a:ext cx="1980000" cy="198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812" y="1433522"/>
            <a:ext cx="1985593" cy="1980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755043" y="1563700"/>
            <a:ext cx="282667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In total, 5/72 </a:t>
            </a:r>
            <a:r>
              <a:rPr lang="fr-FR" b="1" dirty="0" err="1" smtClean="0"/>
              <a:t>LEMs</a:t>
            </a:r>
            <a:r>
              <a:rPr lang="fr-FR" b="1" dirty="0" smtClean="0"/>
              <a:t> </a:t>
            </a:r>
            <a:r>
              <a:rPr lang="fr-FR" b="1" dirty="0" err="1" smtClean="0"/>
              <a:t>affected</a:t>
            </a:r>
            <a:endParaRPr lang="fr-FR" b="1" dirty="0" smtClean="0"/>
          </a:p>
          <a:p>
            <a:r>
              <a:rPr lang="fr-FR" b="1" dirty="0"/>
              <a:t>b</a:t>
            </a:r>
            <a:r>
              <a:rPr lang="fr-FR" b="1" dirty="0" smtClean="0"/>
              <a:t>y </a:t>
            </a:r>
            <a:r>
              <a:rPr lang="fr-FR" b="1" dirty="0" err="1" smtClean="0"/>
              <a:t>such</a:t>
            </a:r>
            <a:r>
              <a:rPr lang="fr-FR" b="1" dirty="0" smtClean="0"/>
              <a:t> </a:t>
            </a:r>
            <a:r>
              <a:rPr lang="fr-FR" b="1" dirty="0" err="1" smtClean="0"/>
              <a:t>problems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62508" y="3039906"/>
            <a:ext cx="87876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LEM 16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02812" y="3046840"/>
            <a:ext cx="8835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LEM </a:t>
            </a:r>
            <a:r>
              <a:rPr lang="fr-FR" b="1" dirty="0" smtClean="0">
                <a:solidFill>
                  <a:srgbClr val="FF0000"/>
                </a:solidFill>
              </a:rPr>
              <a:t>28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822347" y="1655905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1914263" y="1655905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968876" y="3005698"/>
            <a:ext cx="207435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Carbonization</a:t>
            </a:r>
            <a:r>
              <a:rPr lang="fr-FR" b="1" dirty="0" smtClean="0">
                <a:solidFill>
                  <a:srgbClr val="FF0000"/>
                </a:solidFill>
              </a:rPr>
              <a:t> spots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029199" y="5873567"/>
            <a:ext cx="224343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Decentered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rims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 err="1" smtClean="0">
                <a:solidFill>
                  <a:srgbClr val="FF0000"/>
                </a:solidFill>
              </a:rPr>
              <a:t>copper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residues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/>
          <p:cNvCxnSpPr>
            <a:stCxn id="24" idx="3"/>
          </p:cNvCxnSpPr>
          <p:nvPr/>
        </p:nvCxnSpPr>
        <p:spPr>
          <a:xfrm flipV="1">
            <a:off x="10272634" y="4834890"/>
            <a:ext cx="809715" cy="1361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4" idx="3"/>
          </p:cNvCxnSpPr>
          <p:nvPr/>
        </p:nvCxnSpPr>
        <p:spPr>
          <a:xfrm flipV="1">
            <a:off x="10272634" y="5189038"/>
            <a:ext cx="828372" cy="10076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10272633" y="5873567"/>
            <a:ext cx="747360" cy="323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7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178" y="3741016"/>
            <a:ext cx="432854" cy="43285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778" y="3741016"/>
            <a:ext cx="432854" cy="43285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062" y="2662478"/>
            <a:ext cx="432854" cy="432854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8461162" y="2662478"/>
            <a:ext cx="432000" cy="43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049520" y="2878783"/>
            <a:ext cx="1800000" cy="108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49520" y="2518783"/>
            <a:ext cx="1800000" cy="36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24760" y="2878478"/>
            <a:ext cx="1800000" cy="1080000"/>
          </a:xfrm>
          <a:prstGeom prst="rect">
            <a:avLst/>
          </a:prstGeom>
        </p:spPr>
      </p:pic>
      <p:pic>
        <p:nvPicPr>
          <p:cNvPr id="9" name="Image 8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50282" y="3959999"/>
            <a:ext cx="1798476" cy="359695"/>
          </a:xfrm>
          <a:prstGeom prst="rect">
            <a:avLst/>
          </a:prstGeom>
        </p:spPr>
      </p:pic>
      <p:pic>
        <p:nvPicPr>
          <p:cNvPr id="10" name="Image 9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23236" y="2518783"/>
            <a:ext cx="1798476" cy="359695"/>
          </a:xfrm>
          <a:prstGeom prst="rect">
            <a:avLst/>
          </a:prstGeom>
        </p:spPr>
      </p:pic>
      <p:pic>
        <p:nvPicPr>
          <p:cNvPr id="11" name="Image 10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23236" y="3959998"/>
            <a:ext cx="1798476" cy="359695"/>
          </a:xfrm>
          <a:prstGeom prst="rect">
            <a:avLst/>
          </a:prstGeom>
        </p:spPr>
      </p:pic>
      <p:pic>
        <p:nvPicPr>
          <p:cNvPr id="12" name="Image 11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80186" y="2878478"/>
            <a:ext cx="1800000" cy="1080000"/>
          </a:xfrm>
          <a:prstGeom prst="rect">
            <a:avLst/>
          </a:prstGeom>
        </p:spPr>
      </p:pic>
      <p:pic>
        <p:nvPicPr>
          <p:cNvPr id="13" name="Image 12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335612" y="2878478"/>
            <a:ext cx="1800000" cy="1080000"/>
          </a:xfrm>
          <a:prstGeom prst="rect">
            <a:avLst/>
          </a:prstGeom>
        </p:spPr>
      </p:pic>
      <p:pic>
        <p:nvPicPr>
          <p:cNvPr id="17" name="Image 16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180612" y="2662478"/>
            <a:ext cx="1440000" cy="216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382" y="3957870"/>
            <a:ext cx="1456461" cy="216000"/>
          </a:xfrm>
          <a:prstGeom prst="rect">
            <a:avLst/>
          </a:prstGeom>
        </p:spPr>
      </p:pic>
      <p:pic>
        <p:nvPicPr>
          <p:cNvPr id="23" name="Image 2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695612" y="2663086"/>
            <a:ext cx="1440000" cy="216000"/>
          </a:xfrm>
          <a:prstGeom prst="rect">
            <a:avLst/>
          </a:prstGeom>
        </p:spPr>
      </p:pic>
      <p:pic>
        <p:nvPicPr>
          <p:cNvPr id="24" name="Image 23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695612" y="3957870"/>
            <a:ext cx="1440000" cy="216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31472" y="2878478"/>
            <a:ext cx="944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 smtClean="0">
                <a:sym typeface="Symbol" panose="05050102010706020507" pitchFamily="18" charset="2"/>
              </a:rPr>
              <a:t></a:t>
            </a:r>
            <a:endParaRPr lang="fr-FR" sz="6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683261" y="3234117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FR4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3853810" y="3234117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FR4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34557" y="253011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Cu</a:t>
            </a:r>
            <a:endParaRPr lang="fr-FR" b="1" dirty="0"/>
          </a:p>
        </p:txBody>
      </p:sp>
      <p:sp>
        <p:nvSpPr>
          <p:cNvPr id="14" name="Rectangle 13"/>
          <p:cNvSpPr/>
          <p:nvPr/>
        </p:nvSpPr>
        <p:spPr>
          <a:xfrm>
            <a:off x="1311442" y="254246"/>
            <a:ext cx="95845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dirty="0">
                <a:latin typeface="+mj-lt"/>
              </a:rPr>
              <a:t>Standard micro-</a:t>
            </a:r>
            <a:r>
              <a:rPr lang="fr-FR" sz="4400" dirty="0" err="1">
                <a:latin typeface="+mj-lt"/>
              </a:rPr>
              <a:t>etching</a:t>
            </a:r>
            <a:r>
              <a:rPr lang="fr-FR" sz="4400" dirty="0">
                <a:latin typeface="+mj-lt"/>
              </a:rPr>
              <a:t> </a:t>
            </a:r>
            <a:r>
              <a:rPr lang="fr-FR" sz="4400" dirty="0" err="1">
                <a:latin typeface="+mj-lt"/>
              </a:rPr>
              <a:t>process</a:t>
            </a:r>
            <a:r>
              <a:rPr lang="fr-FR" sz="4400" dirty="0">
                <a:latin typeface="+mj-lt"/>
              </a:rPr>
              <a:t> by ELTOS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05775" y="2518783"/>
            <a:ext cx="42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Cu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34557" y="3938118"/>
            <a:ext cx="42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Cu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05775" y="3949451"/>
            <a:ext cx="42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Cu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57744" y="32417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 mm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7581" y="253011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105 µm</a:t>
            </a:r>
            <a:endParaRPr lang="fr-FR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67580" y="395334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105 µm</a:t>
            </a:r>
            <a:endParaRPr lang="fr-FR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2215779" y="5283896"/>
            <a:ext cx="2494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ym typeface="Symbol" panose="05050102010706020507" pitchFamily="18" charset="2"/>
              </a:rPr>
              <a:t> = </a:t>
            </a:r>
            <a:r>
              <a:rPr lang="fr-FR" sz="2400" b="1" dirty="0" smtClean="0"/>
              <a:t>500 µm </a:t>
            </a:r>
          </a:p>
          <a:p>
            <a:pPr algn="ctr"/>
            <a:r>
              <a:rPr lang="fr-FR" sz="2400" b="1" dirty="0" smtClean="0"/>
              <a:t>amplification </a:t>
            </a:r>
            <a:r>
              <a:rPr lang="fr-FR" sz="2400" b="1" dirty="0" err="1" smtClean="0"/>
              <a:t>hole</a:t>
            </a:r>
            <a:endParaRPr lang="fr-FR" sz="2400" b="1" dirty="0"/>
          </a:p>
        </p:txBody>
      </p:sp>
      <p:sp>
        <p:nvSpPr>
          <p:cNvPr id="30" name="Rectangle 29"/>
          <p:cNvSpPr/>
          <p:nvPr/>
        </p:nvSpPr>
        <p:spPr>
          <a:xfrm>
            <a:off x="11206139" y="2586420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6</a:t>
            </a:r>
            <a:r>
              <a:rPr lang="fr-FR" b="1" dirty="0" smtClean="0"/>
              <a:t>5 </a:t>
            </a:r>
            <a:r>
              <a:rPr lang="fr-FR" b="1" dirty="0"/>
              <a:t>µm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06139" y="3881204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65 µm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35794" y="3201643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 mm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 flipH="1" flipV="1">
            <a:off x="3022068" y="4372983"/>
            <a:ext cx="402336" cy="7406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9148120" y="4020392"/>
            <a:ext cx="220936" cy="7134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 flipV="1">
            <a:off x="8948189" y="4020392"/>
            <a:ext cx="196016" cy="7134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8336932" y="4882814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40 µm </a:t>
            </a:r>
            <a:r>
              <a:rPr lang="fr-FR" sz="2400" b="1" dirty="0" err="1" smtClean="0"/>
              <a:t>rims</a:t>
            </a:r>
            <a:endParaRPr lang="fr-FR" sz="2400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1769097" y="1925207"/>
            <a:ext cx="250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In a </a:t>
            </a:r>
            <a:r>
              <a:rPr lang="fr-FR" sz="2400" b="1" dirty="0" err="1" smtClean="0"/>
              <a:t>chemical</a:t>
            </a:r>
            <a:r>
              <a:rPr lang="fr-FR" sz="2400" b="1" dirty="0" smtClean="0"/>
              <a:t> bath</a:t>
            </a:r>
            <a:endParaRPr lang="fr-FR" sz="2400" b="1" dirty="0"/>
          </a:p>
        </p:txBody>
      </p:sp>
      <p:sp>
        <p:nvSpPr>
          <p:cNvPr id="48" name="Espace réservé de la date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49" name="Espace réservé du pied de page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5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9296" y="19401"/>
            <a:ext cx="10515600" cy="1325563"/>
          </a:xfrm>
        </p:spPr>
        <p:txBody>
          <a:bodyPr/>
          <a:lstStyle/>
          <a:p>
            <a:pPr algn="ctr"/>
            <a:r>
              <a:rPr lang="fr-FR" dirty="0" err="1" smtClean="0"/>
              <a:t>Improved</a:t>
            </a:r>
            <a:r>
              <a:rPr lang="fr-FR" dirty="0" smtClean="0"/>
              <a:t> micro-</a:t>
            </a:r>
            <a:r>
              <a:rPr lang="fr-FR" dirty="0" err="1" smtClean="0"/>
              <a:t>etching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for </a:t>
            </a:r>
            <a:r>
              <a:rPr lang="fr-FR" dirty="0" err="1" smtClean="0"/>
              <a:t>rims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866" y="1215343"/>
            <a:ext cx="7349723" cy="151364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000" dirty="0" err="1" smtClean="0"/>
              <a:t>Developed</a:t>
            </a:r>
            <a:r>
              <a:rPr lang="fr-FR" sz="2000" dirty="0" smtClean="0"/>
              <a:t> at CERN by EP-DT-EF.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 smtClean="0"/>
              <a:t>LEM </a:t>
            </a:r>
            <a:r>
              <a:rPr lang="fr-FR" sz="2000" dirty="0" err="1" smtClean="0"/>
              <a:t>copper</a:t>
            </a:r>
            <a:r>
              <a:rPr lang="fr-FR" sz="2000" dirty="0" smtClean="0"/>
              <a:t> surfaces </a:t>
            </a:r>
            <a:r>
              <a:rPr lang="fr-FR" sz="2000" dirty="0" err="1" smtClean="0"/>
              <a:t>protected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thin</a:t>
            </a:r>
            <a:r>
              <a:rPr lang="fr-FR" sz="2000" dirty="0" smtClean="0"/>
              <a:t> (15 µm) </a:t>
            </a:r>
            <a:r>
              <a:rPr lang="fr-FR" sz="2000" dirty="0" err="1" smtClean="0"/>
              <a:t>adhesive</a:t>
            </a:r>
            <a:r>
              <a:rPr lang="fr-FR" sz="2000" dirty="0" smtClean="0"/>
              <a:t> </a:t>
            </a:r>
            <a:r>
              <a:rPr lang="fr-FR" sz="2000" dirty="0" err="1" smtClean="0"/>
              <a:t>copper</a:t>
            </a:r>
            <a:r>
              <a:rPr lang="fr-FR" sz="2000" dirty="0" smtClean="0"/>
              <a:t> foils </a:t>
            </a:r>
            <a:r>
              <a:rPr lang="fr-FR" sz="2000" dirty="0" err="1" smtClean="0"/>
              <a:t>before</a:t>
            </a:r>
            <a:r>
              <a:rPr lang="fr-FR" sz="2000" dirty="0" smtClean="0"/>
              <a:t> </a:t>
            </a:r>
            <a:r>
              <a:rPr lang="fr-FR" sz="2000" dirty="0" err="1" smtClean="0"/>
              <a:t>drilling</a:t>
            </a:r>
            <a:r>
              <a:rPr lang="fr-FR" sz="20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 smtClean="0"/>
              <a:t>Micro-</a:t>
            </a:r>
            <a:r>
              <a:rPr lang="fr-FR" sz="2000" dirty="0" err="1" smtClean="0"/>
              <a:t>etching</a:t>
            </a:r>
            <a:r>
              <a:rPr lang="fr-FR" sz="2000" dirty="0" smtClean="0"/>
              <a:t> </a:t>
            </a:r>
            <a:r>
              <a:rPr lang="fr-FR" sz="2000" dirty="0" err="1" smtClean="0"/>
              <a:t>only</a:t>
            </a:r>
            <a:r>
              <a:rPr lang="fr-FR" sz="2000" dirty="0" smtClean="0"/>
              <a:t>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</a:t>
            </a:r>
            <a:r>
              <a:rPr lang="fr-FR" sz="2000" dirty="0" err="1" smtClean="0"/>
              <a:t>holes</a:t>
            </a:r>
            <a:r>
              <a:rPr lang="fr-FR" sz="2000" dirty="0" smtClean="0"/>
              <a:t>, visible </a:t>
            </a:r>
            <a:r>
              <a:rPr lang="fr-FR" sz="2000" dirty="0" err="1" smtClean="0"/>
              <a:t>through</a:t>
            </a:r>
            <a:r>
              <a:rPr lang="fr-FR" sz="2000" dirty="0" smtClean="0"/>
              <a:t> transparent glue.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5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736282"/>
            <a:ext cx="6096000" cy="3429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739150"/>
            <a:ext cx="3657600" cy="384048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163495" y="4652355"/>
            <a:ext cx="18085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</a:rPr>
              <a:t>Improved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sz="2800" b="1" dirty="0" err="1" smtClean="0">
                <a:solidFill>
                  <a:srgbClr val="FF0000"/>
                </a:solidFill>
              </a:rPr>
              <a:t>rim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</a:rPr>
              <a:t>quality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03556" y="5130785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Glue</a:t>
            </a:r>
            <a:endParaRPr lang="fr-FR" sz="1000" b="1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872371" y="5332095"/>
            <a:ext cx="217539" cy="2161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2871546" y="5014321"/>
            <a:ext cx="218364" cy="161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386119" y="3440116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smtClean="0"/>
              <a:t>Copper </a:t>
            </a:r>
          </a:p>
          <a:p>
            <a:pPr algn="ctr"/>
            <a:r>
              <a:rPr lang="fr-FR" sz="1000" b="1" dirty="0" err="1" smtClean="0"/>
              <a:t>removed</a:t>
            </a:r>
            <a:endParaRPr lang="fr-FR" sz="1000" b="1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6224614" y="3346026"/>
            <a:ext cx="218364" cy="161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6224614" y="3788251"/>
            <a:ext cx="218364" cy="1317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8029520" y="1342986"/>
            <a:ext cx="386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50×50 cm</a:t>
            </a:r>
            <a:r>
              <a:rPr lang="fr-FR" b="1" baseline="30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 LEM </a:t>
            </a:r>
            <a:r>
              <a:rPr lang="fr-FR" b="1" dirty="0" err="1" smtClean="0">
                <a:solidFill>
                  <a:srgbClr val="FF0000"/>
                </a:solidFill>
              </a:rPr>
              <a:t>manufactured</a:t>
            </a:r>
            <a:r>
              <a:rPr lang="fr-FR" b="1" dirty="0" smtClean="0">
                <a:solidFill>
                  <a:srgbClr val="FF0000"/>
                </a:solidFill>
              </a:rPr>
              <a:t> at CERN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30206" y="5106064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smtClean="0"/>
              <a:t>Glue </a:t>
            </a:r>
          </a:p>
          <a:p>
            <a:pPr algn="ctr"/>
            <a:r>
              <a:rPr lang="fr-FR" sz="1000" b="1" dirty="0" err="1" smtClean="0"/>
              <a:t>removed</a:t>
            </a:r>
            <a:endParaRPr lang="fr-FR" sz="1000" b="1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6218228" y="4989482"/>
            <a:ext cx="218364" cy="161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6224614" y="5425504"/>
            <a:ext cx="218364" cy="1317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268463" y="5844500"/>
            <a:ext cx="6117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 smtClean="0">
                <a:solidFill>
                  <a:srgbClr val="FF0000"/>
                </a:solidFill>
              </a:rPr>
              <a:t>Technology</a:t>
            </a:r>
            <a:r>
              <a:rPr lang="fr-FR" sz="2800" b="1" i="1" dirty="0" smtClean="0">
                <a:solidFill>
                  <a:srgbClr val="FF0000"/>
                </a:solidFill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transferable</a:t>
            </a:r>
            <a:r>
              <a:rPr lang="fr-FR" sz="2800" b="1" i="1" dirty="0" smtClean="0">
                <a:solidFill>
                  <a:srgbClr val="FF0000"/>
                </a:solidFill>
              </a:rPr>
              <a:t> to PCB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industry</a:t>
            </a:r>
            <a:endParaRPr lang="fr-FR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176814"/>
            <a:ext cx="11888230" cy="66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741" y="0"/>
            <a:ext cx="7449273" cy="1315789"/>
          </a:xfrm>
        </p:spPr>
        <p:txBody>
          <a:bodyPr/>
          <a:lstStyle/>
          <a:p>
            <a:pPr algn="ctr"/>
            <a:r>
              <a:rPr lang="fr-FR" dirty="0" smtClean="0"/>
              <a:t>LEM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improved</a:t>
            </a:r>
            <a:r>
              <a:rPr lang="fr-FR" dirty="0" smtClean="0"/>
              <a:t> </a:t>
            </a:r>
            <a:r>
              <a:rPr lang="fr-FR" dirty="0" err="1" smtClean="0"/>
              <a:t>rims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84" y="3346175"/>
            <a:ext cx="5228273" cy="3007043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26" y="293133"/>
            <a:ext cx="3091854" cy="308545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965905" y="4947307"/>
            <a:ext cx="2994601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Tests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baseline="30000" dirty="0" smtClean="0"/>
              <a:t>241</a:t>
            </a:r>
            <a:r>
              <a:rPr lang="fr-FR" b="1" dirty="0" smtClean="0"/>
              <a:t>Am source in Ar </a:t>
            </a:r>
          </a:p>
          <a:p>
            <a:pPr algn="ctr"/>
            <a:r>
              <a:rPr lang="fr-FR" b="1" dirty="0" smtClean="0"/>
              <a:t>@ 3.3 bar (</a:t>
            </a:r>
            <a:r>
              <a:rPr lang="fr-FR" b="1" dirty="0" err="1" smtClean="0"/>
              <a:t>same</a:t>
            </a:r>
            <a:r>
              <a:rPr lang="fr-FR" b="1" dirty="0" smtClean="0"/>
              <a:t> </a:t>
            </a:r>
            <a:r>
              <a:rPr lang="fr-FR" b="1" dirty="0" err="1" smtClean="0"/>
              <a:t>gas</a:t>
            </a:r>
            <a:r>
              <a:rPr lang="fr-FR" b="1" dirty="0" smtClean="0"/>
              <a:t> </a:t>
            </a:r>
            <a:r>
              <a:rPr lang="fr-FR" b="1" dirty="0" err="1" smtClean="0"/>
              <a:t>density</a:t>
            </a:r>
            <a:r>
              <a:rPr lang="fr-FR" b="1" dirty="0" smtClean="0"/>
              <a:t> </a:t>
            </a:r>
          </a:p>
          <a:p>
            <a:pPr algn="ctr"/>
            <a:r>
              <a:rPr lang="fr-FR" b="1" dirty="0" smtClean="0"/>
              <a:t>as in </a:t>
            </a:r>
            <a:r>
              <a:rPr lang="fr-FR" b="1" dirty="0" err="1" smtClean="0"/>
              <a:t>ProtoDUNE</a:t>
            </a:r>
            <a:r>
              <a:rPr lang="fr-FR" b="1" dirty="0" smtClean="0"/>
              <a:t>-DP)</a:t>
            </a:r>
          </a:p>
        </p:txBody>
      </p:sp>
      <p:sp>
        <p:nvSpPr>
          <p:cNvPr id="9" name="Rectangle 8"/>
          <p:cNvSpPr/>
          <p:nvPr/>
        </p:nvSpPr>
        <p:spPr>
          <a:xfrm>
            <a:off x="8401710" y="2919783"/>
            <a:ext cx="321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HP </a:t>
            </a:r>
            <a:r>
              <a:rPr lang="fr-FR" sz="2400" b="1" dirty="0" err="1" smtClean="0">
                <a:solidFill>
                  <a:srgbClr val="FFFF00"/>
                </a:solidFill>
              </a:rPr>
              <a:t>chamber</a:t>
            </a:r>
            <a:r>
              <a:rPr lang="fr-FR" sz="2400" b="1" dirty="0" smtClean="0">
                <a:solidFill>
                  <a:srgbClr val="FFFF00"/>
                </a:solidFill>
              </a:rPr>
              <a:t> at CEA/</a:t>
            </a:r>
            <a:r>
              <a:rPr lang="fr-FR" sz="2400" b="1" dirty="0" err="1" smtClean="0">
                <a:solidFill>
                  <a:srgbClr val="FFFF00"/>
                </a:solidFill>
              </a:rPr>
              <a:t>Irfu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16" y="2725370"/>
            <a:ext cx="3950550" cy="296291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38200" y="1361066"/>
            <a:ext cx="6025587" cy="138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smtClean="0"/>
              <a:t>Prototype </a:t>
            </a:r>
            <a:r>
              <a:rPr lang="fr-FR" sz="2800" dirty="0" err="1" smtClean="0"/>
              <a:t>built</a:t>
            </a:r>
            <a:r>
              <a:rPr lang="fr-FR" sz="2800" dirty="0" smtClean="0"/>
              <a:t> by CERN </a:t>
            </a:r>
            <a:r>
              <a:rPr lang="fr-FR" sz="2800" dirty="0" err="1" smtClean="0"/>
              <a:t>with</a:t>
            </a:r>
            <a:r>
              <a:rPr lang="fr-FR" sz="2800" dirty="0" smtClean="0"/>
              <a:t> </a:t>
            </a:r>
            <a:r>
              <a:rPr lang="fr-FR" sz="2800" dirty="0" err="1" smtClean="0"/>
              <a:t>same</a:t>
            </a:r>
            <a:r>
              <a:rPr lang="fr-FR" sz="2800" dirty="0" smtClean="0"/>
              <a:t> design as the one for </a:t>
            </a:r>
            <a:r>
              <a:rPr lang="fr-FR" sz="2800" dirty="0" err="1" smtClean="0"/>
              <a:t>ProtoDUNE</a:t>
            </a:r>
            <a:r>
              <a:rPr lang="fr-FR" sz="2800" dirty="0" smtClean="0"/>
              <a:t>-DP</a:t>
            </a:r>
          </a:p>
          <a:p>
            <a:r>
              <a:rPr lang="fr-FR" sz="2800" dirty="0"/>
              <a:t> </a:t>
            </a:r>
            <a:r>
              <a:rPr lang="fr-FR" sz="2800" dirty="0" smtClean="0"/>
              <a:t>  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191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6" t="13000" r="23485" b="17003"/>
          <a:stretch/>
        </p:blipFill>
        <p:spPr>
          <a:xfrm>
            <a:off x="7696800" y="1983600"/>
            <a:ext cx="3960000" cy="39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fr-FR" dirty="0" smtClean="0"/>
              <a:t>LEM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insulation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8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01904" y="1724336"/>
            <a:ext cx="6408337" cy="39703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err="1" smtClean="0"/>
              <a:t>Improve</a:t>
            </a:r>
            <a:r>
              <a:rPr lang="fr-FR" sz="2800" dirty="0" smtClean="0"/>
              <a:t> HV </a:t>
            </a:r>
            <a:r>
              <a:rPr lang="fr-FR" sz="2800" dirty="0" err="1" smtClean="0"/>
              <a:t>stability</a:t>
            </a:r>
            <a:r>
              <a:rPr lang="fr-FR" sz="2800" dirty="0" smtClean="0"/>
              <a:t> by </a:t>
            </a:r>
            <a:r>
              <a:rPr lang="fr-FR" sz="2800" dirty="0" err="1" smtClean="0"/>
              <a:t>insulating</a:t>
            </a:r>
            <a:r>
              <a:rPr lang="fr-FR" sz="2800" dirty="0" smtClean="0"/>
              <a:t> areas </a:t>
            </a:r>
            <a:r>
              <a:rPr lang="fr-FR" sz="2800" dirty="0" err="1" smtClean="0"/>
              <a:t>where</a:t>
            </a:r>
            <a:r>
              <a:rPr lang="fr-FR" sz="2800" dirty="0" smtClean="0"/>
              <a:t> </a:t>
            </a:r>
            <a:r>
              <a:rPr lang="fr-FR" sz="2800" dirty="0" err="1" smtClean="0"/>
              <a:t>E-field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high (</a:t>
            </a:r>
            <a:r>
              <a:rPr lang="fr-FR" sz="2800" dirty="0" err="1" smtClean="0"/>
              <a:t>edges</a:t>
            </a:r>
            <a:r>
              <a:rPr lang="fr-FR" sz="2800" dirty="0" smtClean="0"/>
              <a:t>, corners, </a:t>
            </a:r>
            <a:r>
              <a:rPr lang="fr-FR" sz="2800" dirty="0" err="1" smtClean="0"/>
              <a:t>boundary</a:t>
            </a:r>
            <a:r>
              <a:rPr lang="fr-FR" sz="2800" dirty="0" smtClean="0"/>
              <a:t> </a:t>
            </a:r>
            <a:r>
              <a:rPr lang="fr-FR" sz="2800" dirty="0" err="1" smtClean="0"/>
              <a:t>regions</a:t>
            </a:r>
            <a:r>
              <a:rPr lang="fr-FR" sz="28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err="1" smtClean="0"/>
              <a:t>Add</a:t>
            </a:r>
            <a:r>
              <a:rPr lang="fr-FR" sz="2800" dirty="0" smtClean="0"/>
              <a:t> 64 µm </a:t>
            </a:r>
            <a:r>
              <a:rPr lang="fr-FR" sz="2800" dirty="0" err="1" smtClean="0"/>
              <a:t>coverlay</a:t>
            </a:r>
            <a:r>
              <a:rPr lang="fr-FR" sz="2800" dirty="0" smtClean="0"/>
              <a:t> (</a:t>
            </a:r>
            <a:r>
              <a:rPr lang="fr-FR" sz="2800" dirty="0" err="1" smtClean="0"/>
              <a:t>Pyralux</a:t>
            </a:r>
            <a:r>
              <a:rPr lang="fr-FR" sz="2800" dirty="0" smtClean="0"/>
              <a:t> PC) on </a:t>
            </a:r>
            <a:r>
              <a:rPr lang="fr-FR" sz="2800" dirty="0" err="1" smtClean="0"/>
              <a:t>dead</a:t>
            </a:r>
            <a:r>
              <a:rPr lang="fr-FR" sz="2800" dirty="0" smtClean="0"/>
              <a:t> areas.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smtClean="0"/>
              <a:t>Use </a:t>
            </a:r>
            <a:r>
              <a:rPr lang="fr-FR" sz="2800" dirty="0" err="1" smtClean="0"/>
              <a:t>improved</a:t>
            </a:r>
            <a:r>
              <a:rPr lang="fr-FR" sz="2800" dirty="0" smtClean="0"/>
              <a:t> </a:t>
            </a:r>
            <a:r>
              <a:rPr lang="fr-FR" sz="2800" dirty="0" err="1" smtClean="0"/>
              <a:t>rim</a:t>
            </a:r>
            <a:r>
              <a:rPr lang="fr-FR" sz="2800" dirty="0" smtClean="0"/>
              <a:t> micro-</a:t>
            </a:r>
            <a:r>
              <a:rPr lang="fr-FR" sz="2800" dirty="0" err="1" smtClean="0"/>
              <a:t>etching</a:t>
            </a:r>
            <a:r>
              <a:rPr lang="fr-FR" sz="2800" dirty="0" smtClean="0"/>
              <a:t> </a:t>
            </a:r>
            <a:r>
              <a:rPr lang="fr-FR" sz="2800" dirty="0" err="1" smtClean="0"/>
              <a:t>process</a:t>
            </a:r>
            <a:r>
              <a:rPr lang="fr-FR" sz="28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smtClean="0"/>
              <a:t>Prototypes </a:t>
            </a:r>
            <a:r>
              <a:rPr lang="fr-FR" sz="2800" dirty="0" err="1" smtClean="0"/>
              <a:t>built</a:t>
            </a:r>
            <a:r>
              <a:rPr lang="fr-FR" sz="2800" dirty="0" smtClean="0"/>
              <a:t> at CERN by EP-DT-EF.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err="1" smtClean="0"/>
              <a:t>Technology</a:t>
            </a:r>
            <a:r>
              <a:rPr lang="fr-FR" sz="2800" dirty="0" smtClean="0"/>
              <a:t> </a:t>
            </a:r>
            <a:r>
              <a:rPr lang="fr-FR" sz="2800" dirty="0" err="1" smtClean="0"/>
              <a:t>transferable</a:t>
            </a:r>
            <a:r>
              <a:rPr lang="fr-FR" sz="2800" dirty="0" smtClean="0"/>
              <a:t> to </a:t>
            </a:r>
            <a:r>
              <a:rPr lang="fr-FR" sz="2800" dirty="0" err="1" smtClean="0"/>
              <a:t>industry</a:t>
            </a:r>
            <a:r>
              <a:rPr lang="fr-FR" sz="28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rgbClr val="FF0000"/>
                </a:solidFill>
              </a:rPr>
              <a:t>If </a:t>
            </a:r>
            <a:r>
              <a:rPr lang="fr-FR" sz="2800" dirty="0" err="1" smtClean="0">
                <a:solidFill>
                  <a:srgbClr val="FF0000"/>
                </a:solidFill>
              </a:rPr>
              <a:t>successful</a:t>
            </a:r>
            <a:r>
              <a:rPr lang="fr-FR" sz="2800" dirty="0" smtClean="0">
                <a:solidFill>
                  <a:srgbClr val="FF0000"/>
                </a:solidFill>
              </a:rPr>
              <a:t>, </a:t>
            </a:r>
            <a:r>
              <a:rPr lang="fr-FR" sz="2800" dirty="0" err="1" smtClean="0">
                <a:solidFill>
                  <a:srgbClr val="FF0000"/>
                </a:solidFill>
              </a:rPr>
              <a:t>increase</a:t>
            </a:r>
            <a:r>
              <a:rPr lang="fr-FR" sz="2800" dirty="0" smtClean="0">
                <a:solidFill>
                  <a:srgbClr val="FF0000"/>
                </a:solidFill>
              </a:rPr>
              <a:t> active area.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610600" y="2217630"/>
            <a:ext cx="2123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64 µm </a:t>
            </a:r>
            <a:r>
              <a:rPr lang="fr-FR" sz="2400" b="1" dirty="0" err="1" smtClean="0"/>
              <a:t>coverlay</a:t>
            </a:r>
            <a:endParaRPr lang="fr-FR" sz="2400" b="1" dirty="0"/>
          </a:p>
        </p:txBody>
      </p:sp>
      <p:cxnSp>
        <p:nvCxnSpPr>
          <p:cNvPr id="14" name="Connecteur droit avec flèche 13"/>
          <p:cNvCxnSpPr>
            <a:stCxn id="12" idx="3"/>
          </p:cNvCxnSpPr>
          <p:nvPr/>
        </p:nvCxnSpPr>
        <p:spPr>
          <a:xfrm flipV="1">
            <a:off x="10733682" y="2070539"/>
            <a:ext cx="319187" cy="377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187864" y="1030567"/>
            <a:ext cx="2981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LEM prototypes </a:t>
            </a:r>
            <a:r>
              <a:rPr lang="fr-FR" sz="2400" b="1" dirty="0" err="1" smtClean="0"/>
              <a:t>being</a:t>
            </a:r>
            <a:endParaRPr lang="fr-FR" sz="2400" b="1" dirty="0"/>
          </a:p>
          <a:p>
            <a:pPr algn="ctr"/>
            <a:r>
              <a:rPr lang="fr-FR" sz="2400" b="1" dirty="0" err="1" smtClean="0"/>
              <a:t>constructed</a:t>
            </a:r>
            <a:r>
              <a:rPr lang="fr-FR" sz="2400" b="1" dirty="0" smtClean="0"/>
              <a:t> at CERN</a:t>
            </a:r>
            <a:endParaRPr lang="fr-FR" sz="2400" b="1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0301468" y="2679295"/>
            <a:ext cx="266218" cy="219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5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LEM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insulation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16" y="2122100"/>
            <a:ext cx="5280000" cy="3960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LBNC Review Meeting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8290-8958-4AC4-A27C-1CDAEF084591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15" y="2122100"/>
            <a:ext cx="2970000" cy="396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616" y="2122100"/>
            <a:ext cx="2970000" cy="396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5192" y="1386185"/>
            <a:ext cx="1128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/>
              <a:t>First prototype </a:t>
            </a:r>
            <a:r>
              <a:rPr lang="fr-FR" sz="2400" b="1" i="1" dirty="0" err="1" smtClean="0"/>
              <a:t>with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insulation</a:t>
            </a:r>
            <a:r>
              <a:rPr lang="fr-FR" sz="2400" b="1" i="1" dirty="0" smtClean="0"/>
              <a:t> and </a:t>
            </a:r>
            <a:r>
              <a:rPr lang="fr-FR" sz="2400" b="1" i="1" dirty="0" err="1" smtClean="0"/>
              <a:t>improved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rims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arrived</a:t>
            </a:r>
            <a:r>
              <a:rPr lang="fr-FR" sz="2400" b="1" i="1" dirty="0" smtClean="0"/>
              <a:t> at CEA/</a:t>
            </a:r>
            <a:r>
              <a:rPr lang="fr-FR" sz="2400" b="1" i="1" dirty="0" err="1" smtClean="0"/>
              <a:t>Irfu</a:t>
            </a:r>
            <a:r>
              <a:rPr lang="fr-FR" sz="2400" b="1" i="1" dirty="0" smtClean="0"/>
              <a:t> on Nov. 25</a:t>
            </a:r>
            <a:r>
              <a:rPr lang="fr-FR" sz="2400" b="1" i="1" baseline="30000" dirty="0" smtClean="0"/>
              <a:t>th</a:t>
            </a:r>
            <a:r>
              <a:rPr lang="fr-FR" sz="2400" b="1" i="1" dirty="0" smtClean="0"/>
              <a:t> 2019</a:t>
            </a:r>
            <a:endParaRPr lang="fr-FR" sz="2400" b="1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581400" y="4919532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50×50 cm</a:t>
            </a:r>
            <a:r>
              <a:rPr lang="fr-FR" sz="2400" b="1" baseline="30000" dirty="0" smtClean="0">
                <a:solidFill>
                  <a:srgbClr val="FFFF00"/>
                </a:solidFill>
              </a:rPr>
              <a:t>2</a:t>
            </a:r>
            <a:endParaRPr lang="fr-FR" sz="2400" b="1" baseline="30000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316638" y="3379758"/>
            <a:ext cx="2033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64 µm </a:t>
            </a:r>
            <a:r>
              <a:rPr lang="fr-FR" sz="2000" b="1" dirty="0" err="1" smtClean="0">
                <a:solidFill>
                  <a:srgbClr val="FFFF00"/>
                </a:solidFill>
              </a:rPr>
              <a:t>Pyralux</a:t>
            </a:r>
            <a:r>
              <a:rPr lang="fr-FR" sz="2000" b="1" dirty="0" smtClean="0">
                <a:solidFill>
                  <a:srgbClr val="FFFF00"/>
                </a:solidFill>
              </a:rPr>
              <a:t> PC</a:t>
            </a:r>
            <a:endParaRPr lang="fr-FR" sz="2000" b="1" dirty="0">
              <a:solidFill>
                <a:srgbClr val="FFFF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10197296" y="3779868"/>
            <a:ext cx="277793" cy="63281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8357445" y="3779868"/>
            <a:ext cx="2117644" cy="6328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7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887</Words>
  <Application>Microsoft Office PowerPoint</Application>
  <PresentationFormat>Grand écran</PresentationFormat>
  <Paragraphs>183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Wingdings</vt:lpstr>
      <vt:lpstr>Thème Office</vt:lpstr>
      <vt:lpstr>LEM/Anodes and CRP Improvement Plan </vt:lpstr>
      <vt:lpstr>LEM Improvement Plan</vt:lpstr>
      <vt:lpstr>Reminder : carbonization issues during CB tests in 2018</vt:lpstr>
      <vt:lpstr>Présentation PowerPoint</vt:lpstr>
      <vt:lpstr>Improved micro-etching process for rims </vt:lpstr>
      <vt:lpstr>Présentation PowerPoint</vt:lpstr>
      <vt:lpstr>LEM with improved rims</vt:lpstr>
      <vt:lpstr>LEM with insulation</vt:lpstr>
      <vt:lpstr>LEM with insulation</vt:lpstr>
      <vt:lpstr>First tests in pure Ar @ 3.3 bar</vt:lpstr>
      <vt:lpstr>Présentation PowerPoint</vt:lpstr>
      <vt:lpstr>Présentation PowerPoint</vt:lpstr>
      <vt:lpstr>Resistive LEM</vt:lpstr>
      <vt:lpstr>Anode</vt:lpstr>
      <vt:lpstr>Présentation PowerPoint</vt:lpstr>
      <vt:lpstr>CRP</vt:lpstr>
      <vt:lpstr>Possible schedule for a 2-CRP production (to replace the current 2 dummy CRPs)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Mazzucato Edoardo</dc:creator>
  <cp:lastModifiedBy>Mazzucato Edoardo</cp:lastModifiedBy>
  <cp:revision>12</cp:revision>
  <dcterms:created xsi:type="dcterms:W3CDTF">2020-02-11T15:24:28Z</dcterms:created>
  <dcterms:modified xsi:type="dcterms:W3CDTF">2020-02-12T15:23:08Z</dcterms:modified>
</cp:coreProperties>
</file>