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315" r:id="rId3"/>
    <p:sldId id="302" r:id="rId4"/>
    <p:sldId id="300" r:id="rId5"/>
    <p:sldId id="320" r:id="rId6"/>
    <p:sldId id="310" r:id="rId7"/>
    <p:sldId id="298" r:id="rId8"/>
    <p:sldId id="326" r:id="rId9"/>
    <p:sldId id="275" r:id="rId10"/>
    <p:sldId id="285" r:id="rId11"/>
    <p:sldId id="287" r:id="rId12"/>
    <p:sldId id="283" r:id="rId13"/>
    <p:sldId id="288" r:id="rId14"/>
    <p:sldId id="291" r:id="rId15"/>
    <p:sldId id="289" r:id="rId16"/>
    <p:sldId id="274" r:id="rId17"/>
    <p:sldId id="323" r:id="rId18"/>
    <p:sldId id="292" r:id="rId19"/>
    <p:sldId id="313" r:id="rId20"/>
    <p:sldId id="271" r:id="rId21"/>
    <p:sldId id="272" r:id="rId22"/>
    <p:sldId id="256" r:id="rId23"/>
    <p:sldId id="270" r:id="rId24"/>
    <p:sldId id="268" r:id="rId25"/>
    <p:sldId id="276" r:id="rId26"/>
    <p:sldId id="278" r:id="rId27"/>
    <p:sldId id="295" r:id="rId28"/>
    <p:sldId id="257" r:id="rId29"/>
    <p:sldId id="265" r:id="rId30"/>
    <p:sldId id="266" r:id="rId31"/>
    <p:sldId id="260" r:id="rId32"/>
    <p:sldId id="261" r:id="rId33"/>
    <p:sldId id="262" r:id="rId34"/>
    <p:sldId id="263" r:id="rId35"/>
    <p:sldId id="264" r:id="rId36"/>
    <p:sldId id="293" r:id="rId37"/>
    <p:sldId id="321" r:id="rId38"/>
    <p:sldId id="284" r:id="rId39"/>
    <p:sldId id="312" r:id="rId40"/>
    <p:sldId id="294" r:id="rId41"/>
    <p:sldId id="309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1C5"/>
    <a:srgbClr val="FC10C9"/>
    <a:srgbClr val="B656B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85" autoAdjust="0"/>
    <p:restoredTop sz="94660"/>
  </p:normalViewPr>
  <p:slideViewPr>
    <p:cSldViewPr>
      <p:cViewPr varScale="1">
        <p:scale>
          <a:sx n="42" d="100"/>
          <a:sy n="42" d="100"/>
        </p:scale>
        <p:origin x="-10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2661-3287-42CB-B2C4-53891B781EF3}" type="datetimeFigureOut">
              <a:rPr lang="en-US" smtClean="0"/>
              <a:pPr/>
              <a:t>3/11/2010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5DB4-32AF-466B-86CA-4674428986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2661-3287-42CB-B2C4-53891B781EF3}" type="datetimeFigureOut">
              <a:rPr lang="en-US" smtClean="0"/>
              <a:pPr/>
              <a:t>3/11/2010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5DB4-32AF-466B-86CA-4674428986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2661-3287-42CB-B2C4-53891B781EF3}" type="datetimeFigureOut">
              <a:rPr lang="en-US" smtClean="0"/>
              <a:pPr/>
              <a:t>3/11/2010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5DB4-32AF-466B-86CA-4674428986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2661-3287-42CB-B2C4-53891B781EF3}" type="datetimeFigureOut">
              <a:rPr lang="en-US" smtClean="0"/>
              <a:pPr/>
              <a:t>3/11/2010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5DB4-32AF-466B-86CA-4674428986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2661-3287-42CB-B2C4-53891B781EF3}" type="datetimeFigureOut">
              <a:rPr lang="en-US" smtClean="0"/>
              <a:pPr/>
              <a:t>3/11/2010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5DB4-32AF-466B-86CA-4674428986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2661-3287-42CB-B2C4-53891B781EF3}" type="datetimeFigureOut">
              <a:rPr lang="en-US" smtClean="0"/>
              <a:pPr/>
              <a:t>3/11/2010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5DB4-32AF-466B-86CA-4674428986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2661-3287-42CB-B2C4-53891B781EF3}" type="datetimeFigureOut">
              <a:rPr lang="en-US" smtClean="0"/>
              <a:pPr/>
              <a:t>3/11/2010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5DB4-32AF-466B-86CA-4674428986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2661-3287-42CB-B2C4-53891B781EF3}" type="datetimeFigureOut">
              <a:rPr lang="en-US" smtClean="0"/>
              <a:pPr/>
              <a:t>3/11/2010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5DB4-32AF-466B-86CA-4674428986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2661-3287-42CB-B2C4-53891B781EF3}" type="datetimeFigureOut">
              <a:rPr lang="en-US" smtClean="0"/>
              <a:pPr/>
              <a:t>3/11/2010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5DB4-32AF-466B-86CA-4674428986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2661-3287-42CB-B2C4-53891B781EF3}" type="datetimeFigureOut">
              <a:rPr lang="en-US" smtClean="0"/>
              <a:pPr/>
              <a:t>3/11/2010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5DB4-32AF-466B-86CA-4674428986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2661-3287-42CB-B2C4-53891B781EF3}" type="datetimeFigureOut">
              <a:rPr lang="en-US" smtClean="0"/>
              <a:pPr/>
              <a:t>3/11/2010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5DB4-32AF-466B-86CA-4674428986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12661-3287-42CB-B2C4-53891B781EF3}" type="datetimeFigureOut">
              <a:rPr lang="en-US" smtClean="0"/>
              <a:pPr/>
              <a:t>3/11/2010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5DB4-32AF-466B-86CA-46744289862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040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7224" y="500042"/>
            <a:ext cx="7877669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 Black" pitchFamily="34" charset="0"/>
              </a:rPr>
              <a:t>and now for something completely different...</a:t>
            </a:r>
            <a:endParaRPr lang="en-GB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b="79128"/>
          <a:stretch>
            <a:fillRect/>
          </a:stretch>
        </p:blipFill>
        <p:spPr bwMode="auto">
          <a:xfrm>
            <a:off x="0" y="1785926"/>
            <a:ext cx="8237026" cy="95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176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28794" y="357166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Arial Black" pitchFamily="34" charset="0"/>
              </a:rPr>
              <a:t>HESS</a:t>
            </a:r>
            <a:endParaRPr lang="en-GB" sz="32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0694" y="2214554"/>
            <a:ext cx="3165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Nature 440:1018 (2006)</a:t>
            </a:r>
            <a:endParaRPr lang="en-GB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71744"/>
            <a:ext cx="6429384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0900" y="5305425"/>
            <a:ext cx="57531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14480" y="3786190"/>
            <a:ext cx="1704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Arial Black" pitchFamily="34" charset="0"/>
              </a:rPr>
              <a:t>MAGIC</a:t>
            </a:r>
            <a:endParaRPr lang="en-GB" sz="32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3702" y="3857628"/>
            <a:ext cx="20681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Quasar 3C279  </a:t>
            </a:r>
          </a:p>
          <a:p>
            <a:r>
              <a:rPr lang="en-GB" sz="2400" dirty="0" smtClean="0"/>
              <a:t>       Z=0.536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28941"/>
            <a:ext cx="6858048" cy="432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18"/>
            <a:ext cx="4500594" cy="76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428736"/>
            <a:ext cx="4572032" cy="77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58" y="571480"/>
            <a:ext cx="4214842" cy="85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7158" y="0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 Black" pitchFamily="34" charset="0"/>
              </a:rPr>
              <a:t>Possible </a:t>
            </a:r>
            <a:r>
              <a:rPr lang="en-GB" sz="2400" dirty="0" err="1" smtClean="0">
                <a:latin typeface="Arial Black" pitchFamily="34" charset="0"/>
              </a:rPr>
              <a:t>axion</a:t>
            </a:r>
            <a:r>
              <a:rPr lang="en-GB" sz="2400" dirty="0" smtClean="0">
                <a:latin typeface="Arial Black" pitchFamily="34" charset="0"/>
              </a:rPr>
              <a:t> </a:t>
            </a:r>
            <a:r>
              <a:rPr lang="en-GB" sz="2400" dirty="0" smtClean="0">
                <a:latin typeface="Arial Black" pitchFamily="34" charset="0"/>
              </a:rPr>
              <a:t>explanation </a:t>
            </a:r>
            <a:r>
              <a:rPr lang="en-GB" sz="2400" dirty="0" smtClean="0"/>
              <a:t>: </a:t>
            </a:r>
            <a:r>
              <a:rPr lang="en-GB" sz="2400" dirty="0" err="1" smtClean="0"/>
              <a:t>Roncadelli</a:t>
            </a:r>
            <a:r>
              <a:rPr lang="en-GB" sz="2400" dirty="0" smtClean="0"/>
              <a:t> 07074312  </a:t>
            </a:r>
            <a:endParaRPr lang="en-GB" sz="24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889" y="3214686"/>
            <a:ext cx="1904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With regeneration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286612" y="5143512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Without regeneration</a:t>
            </a:r>
            <a:endParaRPr lang="en-GB" sz="2400" dirty="0"/>
          </a:p>
        </p:txBody>
      </p:sp>
      <p:cxnSp>
        <p:nvCxnSpPr>
          <p:cNvPr id="10" name="Straight Arrow Connector 9"/>
          <p:cNvCxnSpPr>
            <a:stCxn id="7" idx="1"/>
          </p:cNvCxnSpPr>
          <p:nvPr/>
        </p:nvCxnSpPr>
        <p:spPr>
          <a:xfrm rot="10800000">
            <a:off x="6643703" y="3571877"/>
            <a:ext cx="596187" cy="5830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6500826" y="5573728"/>
            <a:ext cx="785818" cy="2841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6572264" y="4643446"/>
            <a:ext cx="714380" cy="5730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42976" y="5143512"/>
            <a:ext cx="3824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Distance to </a:t>
            </a:r>
            <a:r>
              <a:rPr lang="en-GB" sz="2400" dirty="0" err="1" smtClean="0"/>
              <a:t>TeV</a:t>
            </a:r>
            <a:r>
              <a:rPr lang="en-GB" sz="2400" dirty="0" smtClean="0"/>
              <a:t> source 3c279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6525" y="1142984"/>
            <a:ext cx="646747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71604" y="6027003"/>
            <a:ext cx="6215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Simet</a:t>
            </a:r>
            <a:r>
              <a:rPr lang="en-GB" sz="2400" dirty="0" smtClean="0"/>
              <a:t>, Hooper and </a:t>
            </a:r>
            <a:r>
              <a:rPr lang="en-GB" sz="2400" dirty="0" err="1" smtClean="0"/>
              <a:t>Serpico</a:t>
            </a:r>
            <a:r>
              <a:rPr lang="en-GB" sz="2400" dirty="0" smtClean="0"/>
              <a:t>, 0712.2825</a:t>
            </a:r>
          </a:p>
          <a:p>
            <a:r>
              <a:rPr lang="en-GB" sz="2400" dirty="0" smtClean="0"/>
              <a:t>See also </a:t>
            </a:r>
            <a:r>
              <a:rPr lang="en-GB" sz="2400" dirty="0" err="1" smtClean="0"/>
              <a:t>Hochmuth</a:t>
            </a:r>
            <a:r>
              <a:rPr lang="en-GB" sz="2400" dirty="0" smtClean="0"/>
              <a:t> and </a:t>
            </a:r>
            <a:r>
              <a:rPr lang="en-GB" sz="2400" dirty="0" err="1" smtClean="0"/>
              <a:t>Sigl</a:t>
            </a:r>
            <a:r>
              <a:rPr lang="en-GB" sz="2400" dirty="0" smtClean="0"/>
              <a:t>, 0708.1144</a:t>
            </a:r>
            <a:endParaRPr lang="en-GB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r="53658"/>
          <a:stretch>
            <a:fillRect/>
          </a:stretch>
        </p:blipFill>
        <p:spPr bwMode="auto">
          <a:xfrm>
            <a:off x="0" y="1714488"/>
            <a:ext cx="2071670" cy="324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82393"/>
          <a:stretch>
            <a:fillRect/>
          </a:stretch>
        </p:blipFill>
        <p:spPr bwMode="auto">
          <a:xfrm>
            <a:off x="2000232" y="1714488"/>
            <a:ext cx="785818" cy="324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00232" y="357166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 Black" pitchFamily="34" charset="0"/>
              </a:rPr>
              <a:t>Reconversion in Galactic field</a:t>
            </a:r>
            <a:endParaRPr lang="en-GB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0"/>
            <a:ext cx="5715008" cy="682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4282" y="285728"/>
            <a:ext cx="1928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 Black" pitchFamily="34" charset="0"/>
              </a:rPr>
              <a:t>Cosmic rays exist with much higher energies</a:t>
            </a:r>
            <a:endParaRPr lang="en-GB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000108"/>
            <a:ext cx="562725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5976" y="285728"/>
            <a:ext cx="8938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 Black" pitchFamily="34" charset="0"/>
              </a:rPr>
              <a:t>High energy protons must come from nearby</a:t>
            </a:r>
            <a:endParaRPr lang="en-GB" sz="2800" dirty="0">
              <a:latin typeface="Arial Black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10800000" flipV="1">
            <a:off x="5786446" y="1357298"/>
            <a:ext cx="1857388" cy="500066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54911" y="1142984"/>
            <a:ext cx="1589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GZK cut-off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4808824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428736"/>
            <a:ext cx="3552633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28728" y="500042"/>
            <a:ext cx="6309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 Black" pitchFamily="34" charset="0"/>
              </a:rPr>
              <a:t>Pierre Auger Observatory, Argentina</a:t>
            </a:r>
            <a:endParaRPr lang="en-GB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0"/>
            <a:ext cx="8358214" cy="497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43636" y="5857892"/>
            <a:ext cx="2720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Hague 0906.2347 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0"/>
            <a:ext cx="8530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 Black" pitchFamily="34" charset="0"/>
              </a:rPr>
              <a:t>PA arrival coincidences with close objects</a:t>
            </a:r>
            <a:endParaRPr lang="en-GB" sz="2800" dirty="0">
              <a:latin typeface="Arial Black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419658"/>
            <a:ext cx="5857884" cy="143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57752" y="2071678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Z &lt; 0.02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286116" y="500042"/>
            <a:ext cx="5572164" cy="4500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296000" y="2750339"/>
            <a:ext cx="392909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48672" t="5941" r="5438" b="61240"/>
          <a:stretch>
            <a:fillRect/>
          </a:stretch>
        </p:blipFill>
        <p:spPr bwMode="auto">
          <a:xfrm>
            <a:off x="4490870" y="866995"/>
            <a:ext cx="3835607" cy="163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00462" y="214290"/>
            <a:ext cx="56435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Highest energy Auger Source also consistent with bright radio galaxy in </a:t>
            </a:r>
            <a:r>
              <a:rPr lang="en-GB" sz="3200" dirty="0" err="1" smtClean="0">
                <a:solidFill>
                  <a:schemeClr val="bg1"/>
                </a:solidFill>
              </a:rPr>
              <a:t>Molonglo</a:t>
            </a:r>
            <a:r>
              <a:rPr lang="en-GB" sz="3200" dirty="0" smtClean="0">
                <a:solidFill>
                  <a:schemeClr val="bg1"/>
                </a:solidFill>
              </a:rPr>
              <a:t> </a:t>
            </a:r>
            <a:r>
              <a:rPr lang="en-GB" sz="3200" dirty="0" smtClean="0">
                <a:solidFill>
                  <a:schemeClr val="bg1"/>
                </a:solidFill>
              </a:rPr>
              <a:t>catalogue at </a:t>
            </a:r>
            <a:r>
              <a:rPr lang="en-GB" sz="3200" dirty="0" err="1" smtClean="0">
                <a:solidFill>
                  <a:schemeClr val="bg1"/>
                </a:solidFill>
              </a:rPr>
              <a:t>redshift</a:t>
            </a:r>
            <a:r>
              <a:rPr lang="en-GB" sz="3200" dirty="0" smtClean="0">
                <a:solidFill>
                  <a:schemeClr val="bg1"/>
                </a:solidFill>
              </a:rPr>
              <a:t> z=1.275.  Galaxy is also a gamma ray source AND has high faraday rotation.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4744" y="6143644"/>
            <a:ext cx="5170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Albuquerque and Chou arXiv:1001.0972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799749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0"/>
            <a:ext cx="2045995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142984"/>
            <a:ext cx="4214810" cy="250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071934" y="1428736"/>
            <a:ext cx="78581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0694" y="3714752"/>
            <a:ext cx="282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 smtClean="0"/>
              <a:t>astro</a:t>
            </a:r>
            <a:r>
              <a:rPr lang="en-GB" sz="2800" dirty="0" smtClean="0"/>
              <a:t>-ph/0507120</a:t>
            </a: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6572264" y="1000108"/>
            <a:ext cx="78581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9224" y="4714884"/>
            <a:ext cx="371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Possible correlation with much more distant objects</a:t>
            </a:r>
            <a:endParaRPr lang="en-GB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42910" y="2857496"/>
            <a:ext cx="781816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600" dirty="0" smtClean="0">
                <a:latin typeface="Arial Black" pitchFamily="34" charset="0"/>
              </a:rPr>
              <a:t>Lets see if ALPs can serve as </a:t>
            </a:r>
          </a:p>
          <a:p>
            <a:pPr algn="ctr"/>
            <a:r>
              <a:rPr lang="en-GB" sz="3600" dirty="0" smtClean="0">
                <a:latin typeface="Arial Black" pitchFamily="34" charset="0"/>
              </a:rPr>
              <a:t>high energy cosmic rays</a:t>
            </a:r>
            <a:endParaRPr lang="en-GB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7430"/>
            <a:ext cx="9342501" cy="162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488" y="4643446"/>
            <a:ext cx="3339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hep-ph/0302030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857488" y="857232"/>
            <a:ext cx="3007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latin typeface="Arial Black" pitchFamily="34" charset="0"/>
              </a:rPr>
              <a:t>Old idea...</a:t>
            </a:r>
            <a:endParaRPr lang="en-GB" sz="4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lc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214313"/>
            <a:ext cx="1319212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72634" y="2500306"/>
            <a:ext cx="711951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err="1" smtClean="0">
                <a:latin typeface="Arial Black" pitchFamily="34" charset="0"/>
              </a:rPr>
              <a:t>Axion</a:t>
            </a:r>
            <a:r>
              <a:rPr lang="en-GB" sz="2800" dirty="0" smtClean="0">
                <a:latin typeface="Arial Black" pitchFamily="34" charset="0"/>
              </a:rPr>
              <a:t> like particles </a:t>
            </a:r>
          </a:p>
          <a:p>
            <a:pPr algn="ctr"/>
            <a:r>
              <a:rPr lang="en-GB" sz="2800" dirty="0" smtClean="0">
                <a:latin typeface="Arial Black" pitchFamily="34" charset="0"/>
              </a:rPr>
              <a:t>and </a:t>
            </a:r>
          </a:p>
          <a:p>
            <a:pPr algn="ctr"/>
            <a:r>
              <a:rPr lang="en-GB" sz="2800" dirty="0" smtClean="0">
                <a:latin typeface="Arial Black" pitchFamily="34" charset="0"/>
              </a:rPr>
              <a:t>the transparency of the Universe</a:t>
            </a:r>
          </a:p>
          <a:p>
            <a:endParaRPr lang="en-GB" sz="2800" dirty="0">
              <a:latin typeface="Arial Black" pitchFamily="34" charset="0"/>
            </a:endParaRPr>
          </a:p>
          <a:p>
            <a:pPr algn="ctr"/>
            <a:r>
              <a:rPr lang="en-GB" sz="2000" dirty="0" smtClean="0">
                <a:latin typeface="Arial Black" pitchFamily="34" charset="0"/>
              </a:rPr>
              <a:t>Malcolm Fairbairn</a:t>
            </a:r>
            <a:endParaRPr lang="en-GB" sz="20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5429264"/>
            <a:ext cx="5412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Based on work with </a:t>
            </a:r>
            <a:r>
              <a:rPr lang="en-GB" sz="1400" dirty="0" smtClean="0">
                <a:latin typeface="Arial Black" pitchFamily="34" charset="0"/>
              </a:rPr>
              <a:t>Sergei </a:t>
            </a:r>
            <a:r>
              <a:rPr lang="en-GB" sz="1400" dirty="0" err="1" smtClean="0">
                <a:latin typeface="Arial Black" pitchFamily="34" charset="0"/>
              </a:rPr>
              <a:t>Troitsky</a:t>
            </a:r>
            <a:r>
              <a:rPr lang="en-GB" sz="1400" dirty="0" smtClean="0">
                <a:latin typeface="Arial Black" pitchFamily="34" charset="0"/>
              </a:rPr>
              <a:t> </a:t>
            </a:r>
            <a:r>
              <a:rPr lang="en-GB" dirty="0" smtClean="0"/>
              <a:t>and </a:t>
            </a:r>
            <a:r>
              <a:rPr lang="en-GB" sz="1400" dirty="0" err="1" smtClean="0">
                <a:latin typeface="Arial Black" pitchFamily="34" charset="0"/>
              </a:rPr>
              <a:t>Timur</a:t>
            </a:r>
            <a:r>
              <a:rPr lang="en-GB" sz="1400" dirty="0" smtClean="0">
                <a:latin typeface="Arial Black" pitchFamily="34" charset="0"/>
              </a:rPr>
              <a:t> </a:t>
            </a:r>
            <a:r>
              <a:rPr lang="en-GB" sz="1400" dirty="0" err="1" smtClean="0">
                <a:latin typeface="Arial Black" pitchFamily="34" charset="0"/>
              </a:rPr>
              <a:t>Rashba</a:t>
            </a:r>
            <a:endParaRPr lang="en-GB" sz="1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8198311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3643314"/>
            <a:ext cx="4552953" cy="16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034" y="285728"/>
            <a:ext cx="80777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err="1" smtClean="0">
                <a:latin typeface="Arial Black" pitchFamily="34" charset="0"/>
              </a:rPr>
              <a:t>Linearised</a:t>
            </a:r>
            <a:r>
              <a:rPr lang="en-GB" sz="4400" dirty="0" smtClean="0">
                <a:latin typeface="Arial Black" pitchFamily="34" charset="0"/>
              </a:rPr>
              <a:t> wave equation</a:t>
            </a:r>
            <a:endParaRPr lang="en-GB" sz="44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6072206"/>
            <a:ext cx="5267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 Black" pitchFamily="34" charset="0"/>
              </a:rPr>
              <a:t>See, e.g. </a:t>
            </a:r>
            <a:r>
              <a:rPr lang="en-GB" sz="2000" dirty="0" err="1" smtClean="0">
                <a:latin typeface="Arial Black" pitchFamily="34" charset="0"/>
              </a:rPr>
              <a:t>Raffelt</a:t>
            </a:r>
            <a:r>
              <a:rPr lang="en-GB" sz="2000" dirty="0" smtClean="0">
                <a:latin typeface="Arial Black" pitchFamily="34" charset="0"/>
              </a:rPr>
              <a:t> and </a:t>
            </a:r>
            <a:r>
              <a:rPr lang="en-GB" sz="2000" dirty="0" err="1" smtClean="0">
                <a:latin typeface="Arial Black" pitchFamily="34" charset="0"/>
              </a:rPr>
              <a:t>Stodolsky</a:t>
            </a:r>
            <a:r>
              <a:rPr lang="en-GB" sz="2000" dirty="0">
                <a:latin typeface="Arial Black" pitchFamily="34" charset="0"/>
              </a:rPr>
              <a:t> </a:t>
            </a:r>
            <a:r>
              <a:rPr lang="en-GB" sz="2000" dirty="0" smtClean="0">
                <a:latin typeface="Arial Black" pitchFamily="34" charset="0"/>
              </a:rPr>
              <a:t>1987</a:t>
            </a:r>
            <a:endParaRPr lang="en-GB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571612"/>
            <a:ext cx="362373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643050"/>
            <a:ext cx="4552953" cy="16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1720429" y="1625456"/>
            <a:ext cx="1926567" cy="1199072"/>
          </a:xfrm>
          <a:custGeom>
            <a:avLst/>
            <a:gdLst>
              <a:gd name="connsiteX0" fmla="*/ 120770 w 1926567"/>
              <a:gd name="connsiteY0" fmla="*/ 57509 h 1199072"/>
              <a:gd name="connsiteX1" fmla="*/ 914401 w 1926567"/>
              <a:gd name="connsiteY1" fmla="*/ 178279 h 1199072"/>
              <a:gd name="connsiteX2" fmla="*/ 1017918 w 1926567"/>
              <a:gd name="connsiteY2" fmla="*/ 523336 h 1199072"/>
              <a:gd name="connsiteX3" fmla="*/ 1811548 w 1926567"/>
              <a:gd name="connsiteY3" fmla="*/ 644105 h 1199072"/>
              <a:gd name="connsiteX4" fmla="*/ 1708031 w 1926567"/>
              <a:gd name="connsiteY4" fmla="*/ 1127185 h 1199072"/>
              <a:gd name="connsiteX5" fmla="*/ 1052423 w 1926567"/>
              <a:gd name="connsiteY5" fmla="*/ 1075426 h 1199072"/>
              <a:gd name="connsiteX6" fmla="*/ 914401 w 1926567"/>
              <a:gd name="connsiteY6" fmla="*/ 592347 h 1199072"/>
              <a:gd name="connsiteX7" fmla="*/ 189782 w 1926567"/>
              <a:gd name="connsiteY7" fmla="*/ 523336 h 1199072"/>
              <a:gd name="connsiteX8" fmla="*/ 120770 w 1926567"/>
              <a:gd name="connsiteY8" fmla="*/ 57509 h 119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6567" h="1199072">
                <a:moveTo>
                  <a:pt x="120770" y="57509"/>
                </a:moveTo>
                <a:cubicBezTo>
                  <a:pt x="241540" y="0"/>
                  <a:pt x="764876" y="100641"/>
                  <a:pt x="914401" y="178279"/>
                </a:cubicBezTo>
                <a:cubicBezTo>
                  <a:pt x="1063926" y="255917"/>
                  <a:pt x="868394" y="445698"/>
                  <a:pt x="1017918" y="523336"/>
                </a:cubicBezTo>
                <a:cubicBezTo>
                  <a:pt x="1167442" y="600974"/>
                  <a:pt x="1696529" y="543464"/>
                  <a:pt x="1811548" y="644105"/>
                </a:cubicBezTo>
                <a:cubicBezTo>
                  <a:pt x="1926567" y="744746"/>
                  <a:pt x="1834552" y="1055298"/>
                  <a:pt x="1708031" y="1127185"/>
                </a:cubicBezTo>
                <a:cubicBezTo>
                  <a:pt x="1581510" y="1199072"/>
                  <a:pt x="1184695" y="1164566"/>
                  <a:pt x="1052423" y="1075426"/>
                </a:cubicBezTo>
                <a:cubicBezTo>
                  <a:pt x="920151" y="986286"/>
                  <a:pt x="1058174" y="684362"/>
                  <a:pt x="914401" y="592347"/>
                </a:cubicBezTo>
                <a:cubicBezTo>
                  <a:pt x="770628" y="500332"/>
                  <a:pt x="319178" y="615351"/>
                  <a:pt x="189782" y="523336"/>
                </a:cubicBezTo>
                <a:cubicBezTo>
                  <a:pt x="60386" y="431321"/>
                  <a:pt x="0" y="115019"/>
                  <a:pt x="120770" y="57509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143504" y="1571612"/>
            <a:ext cx="3643338" cy="42862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2652082" y="2145916"/>
            <a:ext cx="1975450" cy="1250830"/>
          </a:xfrm>
          <a:custGeom>
            <a:avLst/>
            <a:gdLst>
              <a:gd name="connsiteX0" fmla="*/ 862642 w 1975450"/>
              <a:gd name="connsiteY0" fmla="*/ 520460 h 1250830"/>
              <a:gd name="connsiteX1" fmla="*/ 1362974 w 1975450"/>
              <a:gd name="connsiteY1" fmla="*/ 20128 h 1250830"/>
              <a:gd name="connsiteX2" fmla="*/ 1846053 w 1975450"/>
              <a:gd name="connsiteY2" fmla="*/ 399691 h 1250830"/>
              <a:gd name="connsiteX3" fmla="*/ 1708031 w 1975450"/>
              <a:gd name="connsiteY3" fmla="*/ 1141562 h 1250830"/>
              <a:gd name="connsiteX4" fmla="*/ 241540 w 1975450"/>
              <a:gd name="connsiteY4" fmla="*/ 1055298 h 1250830"/>
              <a:gd name="connsiteX5" fmla="*/ 258793 w 1975450"/>
              <a:gd name="connsiteY5" fmla="*/ 503208 h 1250830"/>
              <a:gd name="connsiteX6" fmla="*/ 862642 w 1975450"/>
              <a:gd name="connsiteY6" fmla="*/ 520460 h 125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5450" h="1250830">
                <a:moveTo>
                  <a:pt x="862642" y="520460"/>
                </a:moveTo>
                <a:cubicBezTo>
                  <a:pt x="1046672" y="439947"/>
                  <a:pt x="1199072" y="40256"/>
                  <a:pt x="1362974" y="20128"/>
                </a:cubicBezTo>
                <a:cubicBezTo>
                  <a:pt x="1526876" y="0"/>
                  <a:pt x="1788544" y="212785"/>
                  <a:pt x="1846053" y="399691"/>
                </a:cubicBezTo>
                <a:cubicBezTo>
                  <a:pt x="1903562" y="586597"/>
                  <a:pt x="1975450" y="1032294"/>
                  <a:pt x="1708031" y="1141562"/>
                </a:cubicBezTo>
                <a:cubicBezTo>
                  <a:pt x="1440612" y="1250830"/>
                  <a:pt x="483080" y="1161690"/>
                  <a:pt x="241540" y="1055298"/>
                </a:cubicBezTo>
                <a:cubicBezTo>
                  <a:pt x="0" y="948906"/>
                  <a:pt x="161027" y="586597"/>
                  <a:pt x="258793" y="503208"/>
                </a:cubicBezTo>
                <a:cubicBezTo>
                  <a:pt x="356559" y="419819"/>
                  <a:pt x="678612" y="600973"/>
                  <a:pt x="862642" y="520460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429132"/>
            <a:ext cx="2286016" cy="96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5429264"/>
            <a:ext cx="2000264" cy="81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000100" y="4357694"/>
            <a:ext cx="2500330" cy="207170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000232" y="214290"/>
            <a:ext cx="43733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Arial Black" pitchFamily="34" charset="0"/>
              </a:rPr>
              <a:t>Mixing Matrix</a:t>
            </a:r>
            <a:endParaRPr lang="en-GB" sz="4400" dirty="0">
              <a:latin typeface="Arial Black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7225990" y="3233854"/>
            <a:ext cx="44605" cy="802887"/>
          </a:xfrm>
          <a:custGeom>
            <a:avLst/>
            <a:gdLst>
              <a:gd name="connsiteX0" fmla="*/ 44605 w 44605"/>
              <a:gd name="connsiteY0" fmla="*/ 0 h 802887"/>
              <a:gd name="connsiteX1" fmla="*/ 0 w 44605"/>
              <a:gd name="connsiteY1" fmla="*/ 423746 h 802887"/>
              <a:gd name="connsiteX2" fmla="*/ 44605 w 44605"/>
              <a:gd name="connsiteY2" fmla="*/ 802887 h 80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605" h="802887">
                <a:moveTo>
                  <a:pt x="44605" y="0"/>
                </a:moveTo>
                <a:cubicBezTo>
                  <a:pt x="22302" y="144966"/>
                  <a:pt x="0" y="289932"/>
                  <a:pt x="0" y="423746"/>
                </a:cubicBezTo>
                <a:cubicBezTo>
                  <a:pt x="0" y="557560"/>
                  <a:pt x="37171" y="750848"/>
                  <a:pt x="44605" y="80288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 flipH="1">
            <a:off x="7643834" y="3214686"/>
            <a:ext cx="71438" cy="802887"/>
          </a:xfrm>
          <a:custGeom>
            <a:avLst/>
            <a:gdLst>
              <a:gd name="connsiteX0" fmla="*/ 44605 w 44605"/>
              <a:gd name="connsiteY0" fmla="*/ 0 h 802887"/>
              <a:gd name="connsiteX1" fmla="*/ 0 w 44605"/>
              <a:gd name="connsiteY1" fmla="*/ 423746 h 802887"/>
              <a:gd name="connsiteX2" fmla="*/ 44605 w 44605"/>
              <a:gd name="connsiteY2" fmla="*/ 802887 h 80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605" h="802887">
                <a:moveTo>
                  <a:pt x="44605" y="0"/>
                </a:moveTo>
                <a:cubicBezTo>
                  <a:pt x="22302" y="144966"/>
                  <a:pt x="0" y="289932"/>
                  <a:pt x="0" y="423746"/>
                </a:cubicBezTo>
                <a:cubicBezTo>
                  <a:pt x="0" y="557560"/>
                  <a:pt x="37171" y="750848"/>
                  <a:pt x="44605" y="80288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7786710" y="3071810"/>
            <a:ext cx="373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8" grpId="0" animBg="1"/>
      <p:bldP spid="11" grpId="0" animBg="1"/>
      <p:bldP spid="13" grpId="0" animBg="1"/>
      <p:bldP spid="14" grpId="0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-1"/>
            <a:ext cx="6072198" cy="687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142984"/>
            <a:ext cx="2000264" cy="468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7158" y="214290"/>
            <a:ext cx="31432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 Black" pitchFamily="34" charset="0"/>
              </a:rPr>
              <a:t>Maximal</a:t>
            </a:r>
          </a:p>
          <a:p>
            <a:r>
              <a:rPr lang="en-GB" sz="4400" dirty="0" smtClean="0">
                <a:latin typeface="Arial Black" pitchFamily="34" charset="0"/>
              </a:rPr>
              <a:t>Mixing 1 </a:t>
            </a:r>
            <a:endParaRPr lang="en-GB" sz="4400" dirty="0">
              <a:latin typeface="Arial Black" pitchFamily="34" charset="0"/>
            </a:endParaRPr>
          </a:p>
        </p:txBody>
      </p:sp>
      <p:sp>
        <p:nvSpPr>
          <p:cNvPr id="7" name="Smiley Face 6"/>
          <p:cNvSpPr/>
          <p:nvPr/>
        </p:nvSpPr>
        <p:spPr>
          <a:xfrm>
            <a:off x="4357686" y="5072074"/>
            <a:ext cx="500066" cy="500066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miley Face 7"/>
          <p:cNvSpPr/>
          <p:nvPr/>
        </p:nvSpPr>
        <p:spPr>
          <a:xfrm>
            <a:off x="7358082" y="1142984"/>
            <a:ext cx="500066" cy="500066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928802"/>
            <a:ext cx="2181226" cy="44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>
            <a:off x="2857488" y="2214554"/>
            <a:ext cx="1571636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9" y="4000504"/>
            <a:ext cx="2357454" cy="444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/>
          <p:nvPr/>
        </p:nvCxnSpPr>
        <p:spPr>
          <a:xfrm flipV="1">
            <a:off x="2786050" y="3786190"/>
            <a:ext cx="1428760" cy="4286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61" y="928670"/>
            <a:ext cx="9146161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85728"/>
            <a:ext cx="2071702" cy="48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5720" y="0"/>
            <a:ext cx="57864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 Black" pitchFamily="34" charset="0"/>
              </a:rPr>
              <a:t>Maximal Mixing </a:t>
            </a:r>
            <a:r>
              <a:rPr lang="en-GB" sz="4400" dirty="0">
                <a:latin typeface="Arial Black" pitchFamily="34" charset="0"/>
              </a:rPr>
              <a:t>2</a:t>
            </a:r>
            <a:r>
              <a:rPr lang="en-GB" sz="4400" dirty="0" smtClean="0">
                <a:latin typeface="Arial Black" pitchFamily="34" charset="0"/>
              </a:rPr>
              <a:t> </a:t>
            </a:r>
            <a:endParaRPr lang="en-GB" sz="4400" dirty="0">
              <a:latin typeface="Arial Black" pitchFamily="34" charset="0"/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1714480" y="1357298"/>
            <a:ext cx="500066" cy="500066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miley Face 5"/>
          <p:cNvSpPr/>
          <p:nvPr/>
        </p:nvSpPr>
        <p:spPr>
          <a:xfrm>
            <a:off x="7929586" y="4643446"/>
            <a:ext cx="500066" cy="500066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6" y="6407853"/>
            <a:ext cx="2157416" cy="45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3571868" y="5786454"/>
            <a:ext cx="714380" cy="428628"/>
          </a:xfrm>
          <a:prstGeom prst="straightConnector1">
            <a:avLst/>
          </a:prstGeom>
          <a:ln w="38100">
            <a:solidFill>
              <a:srgbClr val="B656B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72206"/>
            <a:ext cx="164965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flipV="1">
            <a:off x="1357290" y="5357826"/>
            <a:ext cx="714380" cy="642942"/>
          </a:xfrm>
          <a:prstGeom prst="straightConnector1">
            <a:avLst/>
          </a:prstGeom>
          <a:ln w="38100">
            <a:solidFill>
              <a:srgbClr val="B656B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0"/>
            <a:ext cx="6441978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24288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 Black" pitchFamily="34" charset="0"/>
              </a:rPr>
              <a:t>Mixing Length in Source </a:t>
            </a:r>
            <a:endParaRPr lang="en-GB" sz="44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72206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(Maximal mixing assumed)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miley Face 6"/>
          <p:cNvSpPr/>
          <p:nvPr/>
        </p:nvSpPr>
        <p:spPr>
          <a:xfrm>
            <a:off x="6858016" y="928670"/>
            <a:ext cx="500066" cy="500066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miley Face 7"/>
          <p:cNvSpPr/>
          <p:nvPr/>
        </p:nvSpPr>
        <p:spPr>
          <a:xfrm>
            <a:off x="3786182" y="4500570"/>
            <a:ext cx="500066" cy="500066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7" y="919846"/>
            <a:ext cx="7429553" cy="398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 t="9377" b="12983"/>
          <a:stretch>
            <a:fillRect/>
          </a:stretch>
        </p:blipFill>
        <p:spPr bwMode="auto">
          <a:xfrm>
            <a:off x="1428728" y="4643446"/>
            <a:ext cx="6199219" cy="139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6215082"/>
            <a:ext cx="7929586" cy="40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596" y="285728"/>
            <a:ext cx="8432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 smtClean="0">
                <a:latin typeface="Arial Black" pitchFamily="34" charset="0"/>
              </a:rPr>
              <a:t>Harari</a:t>
            </a:r>
            <a:r>
              <a:rPr lang="en-GB" sz="2800" dirty="0" smtClean="0">
                <a:latin typeface="Arial Black" pitchFamily="34" charset="0"/>
              </a:rPr>
              <a:t>, </a:t>
            </a:r>
            <a:r>
              <a:rPr lang="en-GB" sz="2800" dirty="0" err="1" smtClean="0">
                <a:latin typeface="Arial Black" pitchFamily="34" charset="0"/>
              </a:rPr>
              <a:t>Mollerach</a:t>
            </a:r>
            <a:r>
              <a:rPr lang="en-GB" sz="2800" dirty="0" smtClean="0">
                <a:latin typeface="Arial Black" pitchFamily="34" charset="0"/>
              </a:rPr>
              <a:t> and </a:t>
            </a:r>
            <a:r>
              <a:rPr lang="en-GB" sz="2800" dirty="0" err="1" smtClean="0">
                <a:latin typeface="Arial Black" pitchFamily="34" charset="0"/>
              </a:rPr>
              <a:t>Roulet</a:t>
            </a:r>
            <a:r>
              <a:rPr lang="en-GB" sz="2800" dirty="0" smtClean="0">
                <a:latin typeface="Arial Black" pitchFamily="34" charset="0"/>
              </a:rPr>
              <a:t> (HMR) model</a:t>
            </a:r>
            <a:endParaRPr lang="en-GB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14488"/>
            <a:ext cx="9143999" cy="296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542926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  2.4% chance of </a:t>
            </a:r>
            <a:r>
              <a:rPr lang="en-GB" sz="3200" dirty="0" err="1" smtClean="0"/>
              <a:t>occuring</a:t>
            </a:r>
            <a:r>
              <a:rPr lang="en-GB" sz="3200" dirty="0" smtClean="0"/>
              <a:t> randomly – not very small.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214546" y="571480"/>
            <a:ext cx="457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 Black" pitchFamily="34" charset="0"/>
              </a:rPr>
              <a:t>Testing for correlation</a:t>
            </a:r>
            <a:endParaRPr lang="en-GB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571612"/>
            <a:ext cx="362373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643050"/>
            <a:ext cx="4552953" cy="16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1720429" y="1625456"/>
            <a:ext cx="1926567" cy="1199072"/>
          </a:xfrm>
          <a:custGeom>
            <a:avLst/>
            <a:gdLst>
              <a:gd name="connsiteX0" fmla="*/ 120770 w 1926567"/>
              <a:gd name="connsiteY0" fmla="*/ 57509 h 1199072"/>
              <a:gd name="connsiteX1" fmla="*/ 914401 w 1926567"/>
              <a:gd name="connsiteY1" fmla="*/ 178279 h 1199072"/>
              <a:gd name="connsiteX2" fmla="*/ 1017918 w 1926567"/>
              <a:gd name="connsiteY2" fmla="*/ 523336 h 1199072"/>
              <a:gd name="connsiteX3" fmla="*/ 1811548 w 1926567"/>
              <a:gd name="connsiteY3" fmla="*/ 644105 h 1199072"/>
              <a:gd name="connsiteX4" fmla="*/ 1708031 w 1926567"/>
              <a:gd name="connsiteY4" fmla="*/ 1127185 h 1199072"/>
              <a:gd name="connsiteX5" fmla="*/ 1052423 w 1926567"/>
              <a:gd name="connsiteY5" fmla="*/ 1075426 h 1199072"/>
              <a:gd name="connsiteX6" fmla="*/ 914401 w 1926567"/>
              <a:gd name="connsiteY6" fmla="*/ 592347 h 1199072"/>
              <a:gd name="connsiteX7" fmla="*/ 189782 w 1926567"/>
              <a:gd name="connsiteY7" fmla="*/ 523336 h 1199072"/>
              <a:gd name="connsiteX8" fmla="*/ 120770 w 1926567"/>
              <a:gd name="connsiteY8" fmla="*/ 57509 h 119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6567" h="1199072">
                <a:moveTo>
                  <a:pt x="120770" y="57509"/>
                </a:moveTo>
                <a:cubicBezTo>
                  <a:pt x="241540" y="0"/>
                  <a:pt x="764876" y="100641"/>
                  <a:pt x="914401" y="178279"/>
                </a:cubicBezTo>
                <a:cubicBezTo>
                  <a:pt x="1063926" y="255917"/>
                  <a:pt x="868394" y="445698"/>
                  <a:pt x="1017918" y="523336"/>
                </a:cubicBezTo>
                <a:cubicBezTo>
                  <a:pt x="1167442" y="600974"/>
                  <a:pt x="1696529" y="543464"/>
                  <a:pt x="1811548" y="644105"/>
                </a:cubicBezTo>
                <a:cubicBezTo>
                  <a:pt x="1926567" y="744746"/>
                  <a:pt x="1834552" y="1055298"/>
                  <a:pt x="1708031" y="1127185"/>
                </a:cubicBezTo>
                <a:cubicBezTo>
                  <a:pt x="1581510" y="1199072"/>
                  <a:pt x="1184695" y="1164566"/>
                  <a:pt x="1052423" y="1075426"/>
                </a:cubicBezTo>
                <a:cubicBezTo>
                  <a:pt x="920151" y="986286"/>
                  <a:pt x="1058174" y="684362"/>
                  <a:pt x="914401" y="592347"/>
                </a:cubicBezTo>
                <a:cubicBezTo>
                  <a:pt x="770628" y="500332"/>
                  <a:pt x="319178" y="615351"/>
                  <a:pt x="189782" y="523336"/>
                </a:cubicBezTo>
                <a:cubicBezTo>
                  <a:pt x="60386" y="431321"/>
                  <a:pt x="0" y="115019"/>
                  <a:pt x="120770" y="57509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143504" y="1571612"/>
            <a:ext cx="3643338" cy="42862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2652082" y="2145916"/>
            <a:ext cx="1975450" cy="1250830"/>
          </a:xfrm>
          <a:custGeom>
            <a:avLst/>
            <a:gdLst>
              <a:gd name="connsiteX0" fmla="*/ 862642 w 1975450"/>
              <a:gd name="connsiteY0" fmla="*/ 520460 h 1250830"/>
              <a:gd name="connsiteX1" fmla="*/ 1362974 w 1975450"/>
              <a:gd name="connsiteY1" fmla="*/ 20128 h 1250830"/>
              <a:gd name="connsiteX2" fmla="*/ 1846053 w 1975450"/>
              <a:gd name="connsiteY2" fmla="*/ 399691 h 1250830"/>
              <a:gd name="connsiteX3" fmla="*/ 1708031 w 1975450"/>
              <a:gd name="connsiteY3" fmla="*/ 1141562 h 1250830"/>
              <a:gd name="connsiteX4" fmla="*/ 241540 w 1975450"/>
              <a:gd name="connsiteY4" fmla="*/ 1055298 h 1250830"/>
              <a:gd name="connsiteX5" fmla="*/ 258793 w 1975450"/>
              <a:gd name="connsiteY5" fmla="*/ 503208 h 1250830"/>
              <a:gd name="connsiteX6" fmla="*/ 862642 w 1975450"/>
              <a:gd name="connsiteY6" fmla="*/ 520460 h 125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5450" h="1250830">
                <a:moveTo>
                  <a:pt x="862642" y="520460"/>
                </a:moveTo>
                <a:cubicBezTo>
                  <a:pt x="1046672" y="439947"/>
                  <a:pt x="1199072" y="40256"/>
                  <a:pt x="1362974" y="20128"/>
                </a:cubicBezTo>
                <a:cubicBezTo>
                  <a:pt x="1526876" y="0"/>
                  <a:pt x="1788544" y="212785"/>
                  <a:pt x="1846053" y="399691"/>
                </a:cubicBezTo>
                <a:cubicBezTo>
                  <a:pt x="1903562" y="586597"/>
                  <a:pt x="1975450" y="1032294"/>
                  <a:pt x="1708031" y="1141562"/>
                </a:cubicBezTo>
                <a:cubicBezTo>
                  <a:pt x="1440612" y="1250830"/>
                  <a:pt x="483080" y="1161690"/>
                  <a:pt x="241540" y="1055298"/>
                </a:cubicBezTo>
                <a:cubicBezTo>
                  <a:pt x="0" y="948906"/>
                  <a:pt x="161027" y="586597"/>
                  <a:pt x="258793" y="503208"/>
                </a:cubicBezTo>
                <a:cubicBezTo>
                  <a:pt x="356559" y="419819"/>
                  <a:pt x="678612" y="600973"/>
                  <a:pt x="862642" y="520460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429132"/>
            <a:ext cx="2286016" cy="96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5429264"/>
            <a:ext cx="2000264" cy="81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000100" y="4357694"/>
            <a:ext cx="2500330" cy="207170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000232" y="214290"/>
            <a:ext cx="43733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Arial Black" pitchFamily="34" charset="0"/>
              </a:rPr>
              <a:t>Mixing Matrix</a:t>
            </a:r>
            <a:endParaRPr lang="en-GB" sz="4400" dirty="0">
              <a:latin typeface="Arial Black" pitchFamily="34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7205932" y="3260785"/>
            <a:ext cx="106392" cy="816633"/>
          </a:xfrm>
          <a:custGeom>
            <a:avLst/>
            <a:gdLst>
              <a:gd name="connsiteX0" fmla="*/ 57510 w 106392"/>
              <a:gd name="connsiteY0" fmla="*/ 0 h 816633"/>
              <a:gd name="connsiteX1" fmla="*/ 5751 w 106392"/>
              <a:gd name="connsiteY1" fmla="*/ 362309 h 816633"/>
              <a:gd name="connsiteX2" fmla="*/ 92015 w 106392"/>
              <a:gd name="connsiteY2" fmla="*/ 759124 h 816633"/>
              <a:gd name="connsiteX3" fmla="*/ 92015 w 106392"/>
              <a:gd name="connsiteY3" fmla="*/ 707366 h 81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392" h="816633">
                <a:moveTo>
                  <a:pt x="57510" y="0"/>
                </a:moveTo>
                <a:cubicBezTo>
                  <a:pt x="28755" y="117894"/>
                  <a:pt x="0" y="235788"/>
                  <a:pt x="5751" y="362309"/>
                </a:cubicBezTo>
                <a:cubicBezTo>
                  <a:pt x="11502" y="488830"/>
                  <a:pt x="77638" y="701615"/>
                  <a:pt x="92015" y="759124"/>
                </a:cubicBezTo>
                <a:cubicBezTo>
                  <a:pt x="106392" y="816633"/>
                  <a:pt x="92015" y="707366"/>
                  <a:pt x="92015" y="70736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>
            <a:off x="7608498" y="3226279"/>
            <a:ext cx="106774" cy="862642"/>
          </a:xfrm>
          <a:custGeom>
            <a:avLst/>
            <a:gdLst>
              <a:gd name="connsiteX0" fmla="*/ 0 w 195532"/>
              <a:gd name="connsiteY0" fmla="*/ 0 h 862642"/>
              <a:gd name="connsiteX1" fmla="*/ 189781 w 195532"/>
              <a:gd name="connsiteY1" fmla="*/ 414068 h 862642"/>
              <a:gd name="connsiteX2" fmla="*/ 34506 w 195532"/>
              <a:gd name="connsiteY2" fmla="*/ 862642 h 86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532" h="862642">
                <a:moveTo>
                  <a:pt x="0" y="0"/>
                </a:moveTo>
                <a:cubicBezTo>
                  <a:pt x="92015" y="135147"/>
                  <a:pt x="184030" y="270294"/>
                  <a:pt x="189781" y="414068"/>
                </a:cubicBezTo>
                <a:cubicBezTo>
                  <a:pt x="195532" y="557842"/>
                  <a:pt x="60385" y="796506"/>
                  <a:pt x="34506" y="86264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7643834" y="30718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6357950" y="1643050"/>
            <a:ext cx="1571636" cy="1571636"/>
          </a:xfrm>
          <a:prstGeom prst="rect">
            <a:avLst/>
          </a:prstGeom>
          <a:solidFill>
            <a:srgbClr val="FF21C5">
              <a:alpha val="27843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p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619292" y="0"/>
            <a:ext cx="10763292" cy="8072470"/>
          </a:xfrm>
        </p:spPr>
      </p:pic>
      <p:sp>
        <p:nvSpPr>
          <p:cNvPr id="5" name="TextBox 4"/>
          <p:cNvSpPr txBox="1"/>
          <p:nvPr/>
        </p:nvSpPr>
        <p:spPr>
          <a:xfrm>
            <a:off x="2357422" y="785794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Symbol" pitchFamily="18" charset="2"/>
              </a:rPr>
              <a:t>w =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GB" sz="32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 smtClean="0">
                <a:latin typeface="Arial" pitchFamily="34" charset="0"/>
                <a:cs typeface="Arial" pitchFamily="34" charset="0"/>
              </a:rPr>
              <a:t>GeV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cygwin\home\Malc\p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45920" y="0"/>
            <a:ext cx="10789920" cy="80924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57422" y="785794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Symbol" pitchFamily="18" charset="2"/>
              </a:rPr>
              <a:t>w =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GB" sz="3200" baseline="30000" dirty="0">
                <a:latin typeface="Arial" pitchFamily="34" charset="0"/>
                <a:cs typeface="Arial" pitchFamily="34" charset="0"/>
              </a:rPr>
              <a:t>4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 smtClean="0">
                <a:latin typeface="Arial" pitchFamily="34" charset="0"/>
                <a:cs typeface="Arial" pitchFamily="34" charset="0"/>
              </a:rPr>
              <a:t>GeV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8992" y="857232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600" dirty="0" smtClean="0">
                <a:latin typeface="Arial Black" pitchFamily="34" charset="0"/>
              </a:rPr>
              <a:t>Axions</a:t>
            </a:r>
            <a:endParaRPr lang="en-GB" sz="36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2143116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H" sz="2400" dirty="0" err="1" smtClean="0"/>
              <a:t>Originally</a:t>
            </a:r>
            <a:r>
              <a:rPr lang="fr-CH" sz="2400" dirty="0" smtClean="0"/>
              <a:t> </a:t>
            </a:r>
            <a:r>
              <a:rPr lang="fr-CH" sz="2400" dirty="0" err="1" smtClean="0"/>
              <a:t>motivated</a:t>
            </a:r>
            <a:r>
              <a:rPr lang="fr-CH" sz="2400" dirty="0" smtClean="0"/>
              <a:t> as a solution to the </a:t>
            </a:r>
            <a:r>
              <a:rPr lang="fr-CH" sz="2400" dirty="0" err="1" smtClean="0"/>
              <a:t>strong</a:t>
            </a:r>
            <a:r>
              <a:rPr lang="fr-CH" sz="2400" dirty="0" smtClean="0"/>
              <a:t> CP </a:t>
            </a:r>
            <a:r>
              <a:rPr lang="fr-CH" sz="2400" dirty="0" err="1" smtClean="0"/>
              <a:t>problem</a:t>
            </a:r>
            <a:r>
              <a:rPr lang="fr-CH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fr-CH" sz="2400" dirty="0" smtClean="0"/>
          </a:p>
          <a:p>
            <a:pPr>
              <a:buFont typeface="Arial" pitchFamily="34" charset="0"/>
              <a:buChar char="•"/>
            </a:pPr>
            <a:r>
              <a:rPr lang="fr-CH" sz="2400" dirty="0" smtClean="0"/>
              <a:t>Spin </a:t>
            </a:r>
            <a:r>
              <a:rPr lang="fr-CH" sz="2400" dirty="0" err="1" smtClean="0"/>
              <a:t>zero</a:t>
            </a:r>
            <a:r>
              <a:rPr lang="fr-CH" sz="2400" dirty="0" smtClean="0"/>
              <a:t> pseudo-</a:t>
            </a:r>
            <a:r>
              <a:rPr lang="fr-CH" sz="2400" dirty="0" err="1" smtClean="0"/>
              <a:t>scalar</a:t>
            </a:r>
            <a:r>
              <a:rPr lang="fr-CH" sz="2400" dirty="0" smtClean="0"/>
              <a:t> </a:t>
            </a:r>
            <a:r>
              <a:rPr lang="fr-CH" sz="2400" dirty="0" err="1" smtClean="0"/>
              <a:t>with</a:t>
            </a:r>
            <a:r>
              <a:rPr lang="fr-CH" sz="2400" dirty="0" smtClean="0"/>
              <a:t> </a:t>
            </a:r>
            <a:r>
              <a:rPr lang="fr-CH" sz="2400" dirty="0" err="1" smtClean="0"/>
              <a:t>induced</a:t>
            </a:r>
            <a:r>
              <a:rPr lang="fr-CH" sz="2400" dirty="0" smtClean="0"/>
              <a:t> </a:t>
            </a:r>
            <a:r>
              <a:rPr lang="fr-CH" sz="2400" dirty="0" err="1" smtClean="0"/>
              <a:t>coupling</a:t>
            </a:r>
            <a:r>
              <a:rPr lang="fr-CH" sz="2400" dirty="0" smtClean="0"/>
              <a:t> to the photon</a:t>
            </a:r>
            <a:endParaRPr lang="en-GB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14818"/>
            <a:ext cx="9144000" cy="121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cygwin\home\Malc\p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45920" y="0"/>
            <a:ext cx="10789920" cy="80924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57422" y="785794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Symbol" pitchFamily="18" charset="2"/>
              </a:rPr>
              <a:t>w =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GB" sz="3200" baseline="30000" dirty="0">
                <a:latin typeface="Arial" pitchFamily="34" charset="0"/>
                <a:cs typeface="Arial" pitchFamily="34" charset="0"/>
              </a:rPr>
              <a:t>5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 smtClean="0">
                <a:latin typeface="Arial" pitchFamily="34" charset="0"/>
                <a:cs typeface="Arial" pitchFamily="34" charset="0"/>
              </a:rPr>
              <a:t>GeV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cygwin\home\Malc\p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45920" y="0"/>
            <a:ext cx="10789920" cy="80924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2" y="785794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Symbol" pitchFamily="18" charset="2"/>
              </a:rPr>
              <a:t>w =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GB" sz="3200" baseline="30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 smtClean="0">
                <a:latin typeface="Arial" pitchFamily="34" charset="0"/>
                <a:cs typeface="Arial" pitchFamily="34" charset="0"/>
              </a:rPr>
              <a:t>GeV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cygwin\home\Malc\p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45920" y="0"/>
            <a:ext cx="10789920" cy="80924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2" y="785794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Symbol" pitchFamily="18" charset="2"/>
              </a:rPr>
              <a:t>w =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GB" sz="3200" baseline="300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 smtClean="0">
                <a:latin typeface="Arial" pitchFamily="34" charset="0"/>
                <a:cs typeface="Arial" pitchFamily="34" charset="0"/>
              </a:rPr>
              <a:t>GeV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cygwin\home\Malc\p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45920" y="0"/>
            <a:ext cx="10789920" cy="80924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2" y="785794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Symbol" pitchFamily="18" charset="2"/>
              </a:rPr>
              <a:t>w =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GB" sz="3200" baseline="30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 smtClean="0">
                <a:latin typeface="Arial" pitchFamily="34" charset="0"/>
                <a:cs typeface="Arial" pitchFamily="34" charset="0"/>
              </a:rPr>
              <a:t>GeV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cygwin\home\Malc\p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45920" y="0"/>
            <a:ext cx="10789920" cy="80924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2" y="785794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Symbol" pitchFamily="18" charset="2"/>
              </a:rPr>
              <a:t>w =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GB" sz="3200" baseline="30000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 smtClean="0">
                <a:latin typeface="Arial" pitchFamily="34" charset="0"/>
                <a:cs typeface="Arial" pitchFamily="34" charset="0"/>
              </a:rPr>
              <a:t>GeV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cygwin\home\Malc\p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45920" y="0"/>
            <a:ext cx="10789920" cy="80924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2" y="785794"/>
            <a:ext cx="2592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Symbol" pitchFamily="18" charset="2"/>
              </a:rPr>
              <a:t>w =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GB" sz="3200" baseline="300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 smtClean="0">
                <a:latin typeface="Arial" pitchFamily="34" charset="0"/>
                <a:cs typeface="Arial" pitchFamily="34" charset="0"/>
              </a:rPr>
              <a:t>GeV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428604"/>
            <a:ext cx="35873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latin typeface="Arial Black" pitchFamily="34" charset="0"/>
              </a:rPr>
              <a:t>Conclusions</a:t>
            </a:r>
            <a:endParaRPr lang="en-GB" sz="4000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57298"/>
            <a:ext cx="87154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200" dirty="0" smtClean="0"/>
              <a:t>Current gamma ray observations starting to create problems for some background radiation models</a:t>
            </a:r>
          </a:p>
          <a:p>
            <a:pPr>
              <a:buFont typeface="Arial" pitchFamily="34" charset="0"/>
              <a:buChar char="•"/>
            </a:pPr>
            <a:endParaRPr lang="en-GB" sz="3200" dirty="0" smtClean="0"/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ALP particles can in principle solve this problem, </a:t>
            </a:r>
            <a:r>
              <a:rPr lang="en-GB" sz="3200" dirty="0" smtClean="0"/>
              <a:t>and also explain arrival of </a:t>
            </a:r>
            <a:r>
              <a:rPr lang="en-GB" sz="3200" dirty="0" err="1" smtClean="0"/>
              <a:t>cosmics</a:t>
            </a:r>
            <a:r>
              <a:rPr lang="en-GB" sz="3200" dirty="0" smtClean="0"/>
              <a:t> from large distance although the probability </a:t>
            </a:r>
            <a:r>
              <a:rPr lang="en-GB" sz="3200" dirty="0" smtClean="0"/>
              <a:t>of conversion quite suppressed at high energies</a:t>
            </a:r>
          </a:p>
          <a:p>
            <a:pPr>
              <a:buFont typeface="Arial" pitchFamily="34" charset="0"/>
              <a:buChar char="•"/>
            </a:pPr>
            <a:endParaRPr lang="en-GB" sz="3200" dirty="0" smtClean="0"/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If correlation between cosmic ray arrival direction and BL-</a:t>
            </a:r>
            <a:r>
              <a:rPr lang="en-GB" sz="3200" dirty="0" err="1" smtClean="0"/>
              <a:t>Lacs</a:t>
            </a:r>
            <a:r>
              <a:rPr lang="en-GB" sz="3200" dirty="0" smtClean="0"/>
              <a:t> turns out to be true, may be related...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1928802"/>
            <a:ext cx="59681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latin typeface="Arial Black" pitchFamily="34" charset="0"/>
              </a:rPr>
              <a:t>ADDITIONAL SLIDES</a:t>
            </a:r>
            <a:endParaRPr lang="en-GB" sz="4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928670"/>
            <a:ext cx="7426686" cy="53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28926" y="357166"/>
            <a:ext cx="3583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 Black" pitchFamily="34" charset="0"/>
              </a:rPr>
              <a:t>Gamma Ray Horizon</a:t>
            </a:r>
            <a:endParaRPr lang="en-GB" sz="24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6273225"/>
            <a:ext cx="7091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MAGIC COLLABORATION arXiv:0807.2822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9321641" cy="550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00166" y="6228000"/>
            <a:ext cx="5584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Sanchez-</a:t>
            </a:r>
            <a:r>
              <a:rPr lang="en-GB" sz="2800" dirty="0" err="1" smtClean="0"/>
              <a:t>Conde</a:t>
            </a:r>
            <a:r>
              <a:rPr lang="en-GB" sz="2800" dirty="0" smtClean="0"/>
              <a:t> et al arXiv:1001.1892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52000" y="144000"/>
            <a:ext cx="8760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 Black" pitchFamily="34" charset="0"/>
              </a:rPr>
              <a:t>Relative enhancements and observation strategies</a:t>
            </a:r>
            <a:endParaRPr lang="en-GB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232" y="180000"/>
            <a:ext cx="4643470" cy="5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err="1" smtClean="0">
                <a:latin typeface="Arial Black" pitchFamily="34" charset="0"/>
              </a:rPr>
              <a:t>Shining</a:t>
            </a:r>
            <a:r>
              <a:rPr lang="fr-CH" sz="2400" dirty="0" smtClean="0">
                <a:latin typeface="Arial Black" pitchFamily="34" charset="0"/>
              </a:rPr>
              <a:t> light </a:t>
            </a:r>
            <a:r>
              <a:rPr lang="fr-CH" sz="2400" dirty="0" err="1" smtClean="0">
                <a:latin typeface="Arial Black" pitchFamily="34" charset="0"/>
              </a:rPr>
              <a:t>through</a:t>
            </a:r>
            <a:r>
              <a:rPr lang="fr-CH" sz="2400" dirty="0" smtClean="0">
                <a:latin typeface="Arial Black" pitchFamily="34" charset="0"/>
              </a:rPr>
              <a:t> </a:t>
            </a:r>
            <a:r>
              <a:rPr lang="fr-CH" sz="2400" dirty="0" err="1" smtClean="0">
                <a:latin typeface="Arial Black" pitchFamily="34" charset="0"/>
              </a:rPr>
              <a:t>walls</a:t>
            </a:r>
            <a:endParaRPr lang="en-GB" sz="2400" dirty="0">
              <a:latin typeface="Arial Black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1714488"/>
            <a:ext cx="9429784" cy="31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85918" y="6143645"/>
            <a:ext cx="5581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Robilliard</a:t>
            </a:r>
            <a:r>
              <a:rPr lang="en-GB" sz="3200" dirty="0" smtClean="0"/>
              <a:t> et al, </a:t>
            </a:r>
            <a:r>
              <a:rPr lang="en-GB" sz="3200" dirty="0" err="1" smtClean="0"/>
              <a:t>arXiv</a:t>
            </a:r>
            <a:r>
              <a:rPr lang="en-GB" sz="3200" dirty="0" smtClean="0"/>
              <a:t>: 0707.1296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571736" y="4786322"/>
            <a:ext cx="3042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B=12.3T, L =365mm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490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 t="9377" b="12983"/>
          <a:stretch>
            <a:fillRect/>
          </a:stretch>
        </p:blipFill>
        <p:spPr bwMode="auto">
          <a:xfrm>
            <a:off x="2643174" y="4643446"/>
            <a:ext cx="6199219" cy="139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6215082"/>
            <a:ext cx="7929586" cy="40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20" y="5214950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HMR model,</a:t>
            </a:r>
          </a:p>
          <a:p>
            <a:r>
              <a:rPr lang="en-GB" dirty="0" err="1" smtClean="0"/>
              <a:t>Harari</a:t>
            </a:r>
            <a:r>
              <a:rPr lang="en-GB" dirty="0" smtClean="0"/>
              <a:t> et al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 l="1880" t="57229" r="32436" b="21461"/>
          <a:stretch>
            <a:fillRect/>
          </a:stretch>
        </p:blipFill>
        <p:spPr bwMode="auto">
          <a:xfrm>
            <a:off x="6286512" y="5286388"/>
            <a:ext cx="2565374" cy="9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143116"/>
            <a:ext cx="5357818" cy="107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572008"/>
            <a:ext cx="4714908" cy="135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00166" y="428604"/>
            <a:ext cx="5385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 Black" pitchFamily="34" charset="0"/>
              </a:rPr>
              <a:t>Mixing in constant background</a:t>
            </a:r>
            <a:endParaRPr lang="en-GB" sz="24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84" y="1357298"/>
            <a:ext cx="3845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Mixing angle (strength)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3857628"/>
            <a:ext cx="2924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Oscillation length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786314" y="2143116"/>
            <a:ext cx="1000132" cy="5715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929322" y="2643182"/>
            <a:ext cx="1000132" cy="5715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>
            <a:stCxn id="7" idx="7"/>
          </p:cNvCxnSpPr>
          <p:nvPr/>
        </p:nvCxnSpPr>
        <p:spPr>
          <a:xfrm rot="5400000" flipH="1" flipV="1">
            <a:off x="6207151" y="1361632"/>
            <a:ext cx="298009" cy="1432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6458980" y="2042088"/>
            <a:ext cx="726637" cy="5000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00892" y="1500174"/>
            <a:ext cx="21723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When these terms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d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ominate you have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m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aximal mixing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3429000"/>
            <a:ext cx="2286016" cy="96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4429132"/>
            <a:ext cx="2000264" cy="81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6143636" y="3357562"/>
            <a:ext cx="2500330" cy="307183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 l="2821" t="65575" r="83676" b="25038"/>
          <a:stretch>
            <a:fillRect/>
          </a:stretch>
        </p:blipFill>
        <p:spPr bwMode="auto">
          <a:xfrm>
            <a:off x="3751521" y="2753312"/>
            <a:ext cx="527314" cy="43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 l="3761" t="65178" r="83676" b="25435"/>
          <a:stretch>
            <a:fillRect/>
          </a:stretch>
        </p:blipFill>
        <p:spPr bwMode="auto">
          <a:xfrm>
            <a:off x="2052000" y="5378162"/>
            <a:ext cx="490656" cy="43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9144000" cy="2531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500694" y="4286256"/>
            <a:ext cx="3428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0" dirty="0" smtClean="0">
                <a:latin typeface="Arial" pitchFamily="34" charset="0"/>
                <a:cs typeface="Arial" pitchFamily="34" charset="0"/>
              </a:rPr>
              <a:t>look for axions </a:t>
            </a:r>
            <a:r>
              <a:rPr lang="fr-CH" sz="2400" b="0" dirty="0" err="1" smtClean="0">
                <a:latin typeface="Arial" pitchFamily="34" charset="0"/>
                <a:cs typeface="Arial" pitchFamily="34" charset="0"/>
              </a:rPr>
              <a:t>produced</a:t>
            </a:r>
            <a:r>
              <a:rPr lang="fr-CH" sz="2400" b="0" dirty="0" smtClean="0">
                <a:latin typeface="Arial" pitchFamily="34" charset="0"/>
                <a:cs typeface="Arial" pitchFamily="34" charset="0"/>
              </a:rPr>
              <a:t> in the </a:t>
            </a:r>
            <a:r>
              <a:rPr lang="fr-CH" sz="2400" b="0" dirty="0" err="1" smtClean="0">
                <a:latin typeface="Arial" pitchFamily="34" charset="0"/>
                <a:cs typeface="Arial" pitchFamily="34" charset="0"/>
              </a:rPr>
              <a:t>sun</a:t>
            </a:r>
            <a:r>
              <a:rPr lang="fr-CH" sz="2400" b="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fr-CH" sz="2400" b="0" dirty="0" err="1" smtClean="0">
                <a:latin typeface="Arial" pitchFamily="34" charset="0"/>
                <a:cs typeface="Arial" pitchFamily="34" charset="0"/>
              </a:rPr>
              <a:t>turn</a:t>
            </a:r>
            <a:r>
              <a:rPr lang="fr-CH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400" b="0" dirty="0" err="1" smtClean="0">
                <a:latin typeface="Arial" pitchFamily="34" charset="0"/>
                <a:cs typeface="Arial" pitchFamily="34" charset="0"/>
              </a:rPr>
              <a:t>them</a:t>
            </a:r>
            <a:r>
              <a:rPr lang="fr-CH" sz="2400" b="0" dirty="0" smtClean="0">
                <a:latin typeface="Arial" pitchFamily="34" charset="0"/>
                <a:cs typeface="Arial" pitchFamily="34" charset="0"/>
              </a:rPr>
              <a:t> back </a:t>
            </a:r>
            <a:r>
              <a:rPr lang="fr-CH" sz="2400" b="0" dirty="0" err="1" smtClean="0">
                <a:latin typeface="Arial" pitchFamily="34" charset="0"/>
                <a:cs typeface="Arial" pitchFamily="34" charset="0"/>
              </a:rPr>
              <a:t>into</a:t>
            </a:r>
            <a:r>
              <a:rPr lang="fr-CH" sz="2400" b="0" dirty="0" smtClean="0">
                <a:latin typeface="Arial" pitchFamily="34" charset="0"/>
                <a:cs typeface="Arial" pitchFamily="34" charset="0"/>
              </a:rPr>
              <a:t> photons down </a:t>
            </a:r>
            <a:r>
              <a:rPr lang="fr-CH" sz="2400" b="0" dirty="0" err="1" smtClean="0">
                <a:latin typeface="Arial" pitchFamily="34" charset="0"/>
                <a:cs typeface="Arial" pitchFamily="34" charset="0"/>
              </a:rPr>
              <a:t>here</a:t>
            </a:r>
            <a:r>
              <a:rPr lang="fr-CH" sz="2400" b="0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24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214290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err="1" smtClean="0">
                <a:latin typeface="Arial Black" pitchFamily="34" charset="0"/>
              </a:rPr>
              <a:t>Search</a:t>
            </a:r>
            <a:r>
              <a:rPr lang="fr-CH" sz="2400" dirty="0" smtClean="0">
                <a:latin typeface="Arial Black" pitchFamily="34" charset="0"/>
              </a:rPr>
              <a:t> for </a:t>
            </a:r>
            <a:r>
              <a:rPr lang="fr-CH" sz="2400" dirty="0" err="1" smtClean="0">
                <a:latin typeface="Arial Black" pitchFamily="34" charset="0"/>
              </a:rPr>
              <a:t>Solar</a:t>
            </a:r>
            <a:r>
              <a:rPr lang="fr-CH" sz="2400" dirty="0" smtClean="0">
                <a:latin typeface="Arial Black" pitchFamily="34" charset="0"/>
              </a:rPr>
              <a:t> axions</a:t>
            </a:r>
            <a:endParaRPr lang="en-GB" sz="2400" dirty="0">
              <a:latin typeface="Arial Black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0372"/>
            <a:ext cx="5164498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alc\Desktop\axions_cast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2925"/>
            <a:ext cx="9144000" cy="59550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728" y="142852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smtClean="0">
                <a:latin typeface="Arial Black" pitchFamily="34" charset="0"/>
              </a:rPr>
              <a:t>CAST </a:t>
            </a:r>
            <a:r>
              <a:rPr lang="fr-CH" sz="2400" dirty="0" err="1" smtClean="0">
                <a:latin typeface="Arial Black" pitchFamily="34" charset="0"/>
              </a:rPr>
              <a:t>cern</a:t>
            </a:r>
            <a:r>
              <a:rPr lang="fr-CH" sz="2400" dirty="0" smtClean="0">
                <a:latin typeface="Arial Black" pitchFamily="34" charset="0"/>
              </a:rPr>
              <a:t>-</a:t>
            </a:r>
            <a:r>
              <a:rPr lang="fr-CH" sz="2400" dirty="0" err="1" smtClean="0">
                <a:latin typeface="Arial Black" pitchFamily="34" charset="0"/>
              </a:rPr>
              <a:t>axion</a:t>
            </a:r>
            <a:r>
              <a:rPr lang="fr-CH" sz="2400" dirty="0" smtClean="0">
                <a:latin typeface="Arial Black" pitchFamily="34" charset="0"/>
              </a:rPr>
              <a:t>-</a:t>
            </a:r>
            <a:r>
              <a:rPr lang="fr-CH" sz="2400" dirty="0" err="1" smtClean="0">
                <a:latin typeface="Arial Black" pitchFamily="34" charset="0"/>
              </a:rPr>
              <a:t>solar</a:t>
            </a:r>
            <a:r>
              <a:rPr lang="fr-CH" sz="2400" dirty="0" smtClean="0">
                <a:latin typeface="Arial Black" pitchFamily="34" charset="0"/>
              </a:rPr>
              <a:t>-</a:t>
            </a:r>
            <a:r>
              <a:rPr lang="fr-CH" sz="2400" dirty="0" err="1" smtClean="0">
                <a:latin typeface="Arial Black" pitchFamily="34" charset="0"/>
              </a:rPr>
              <a:t>telescope</a:t>
            </a:r>
            <a:endParaRPr lang="en-GB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21637" cy="695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86380" y="6286520"/>
            <a:ext cx="3857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          arXiv:1002.0329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286520"/>
            <a:ext cx="3857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Jaeckel</a:t>
            </a:r>
            <a:r>
              <a:rPr lang="en-GB" sz="3200" dirty="0" smtClean="0"/>
              <a:t> and </a:t>
            </a:r>
            <a:r>
              <a:rPr lang="en-GB" sz="3200" dirty="0" err="1" smtClean="0"/>
              <a:t>Ringwald</a:t>
            </a:r>
            <a:r>
              <a:rPr lang="en-GB" sz="3200" dirty="0" smtClean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857224" y="1500174"/>
            <a:ext cx="3929090" cy="1285884"/>
          </a:xfrm>
          <a:prstGeom prst="rect">
            <a:avLst/>
          </a:prstGeom>
          <a:solidFill>
            <a:srgbClr val="FF21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Wait for next talk by Klaus </a:t>
            </a:r>
            <a:r>
              <a:rPr lang="en-GB" sz="2400" dirty="0" err="1" smtClean="0"/>
              <a:t>Ehret</a:t>
            </a:r>
            <a:r>
              <a:rPr lang="en-GB" sz="2400" dirty="0" smtClean="0"/>
              <a:t> for exact limit!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071538" y="357166"/>
            <a:ext cx="3500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Light shining through walls</a:t>
            </a:r>
            <a:endParaRPr lang="en-GB" sz="3200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V="1">
            <a:off x="2393141" y="1464455"/>
            <a:ext cx="428628" cy="214314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4290"/>
            <a:ext cx="8748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latin typeface="Arial Black" pitchFamily="34" charset="0"/>
              </a:rPr>
              <a:t>Opaque things we can try sending </a:t>
            </a:r>
            <a:r>
              <a:rPr lang="en-GB" sz="2400" dirty="0" err="1" smtClean="0">
                <a:latin typeface="Arial Black" pitchFamily="34" charset="0"/>
              </a:rPr>
              <a:t>axions</a:t>
            </a:r>
            <a:r>
              <a:rPr lang="en-GB" sz="2400" dirty="0" smtClean="0">
                <a:latin typeface="Arial Black" pitchFamily="34" charset="0"/>
              </a:rPr>
              <a:t> through:-</a:t>
            </a:r>
            <a:endParaRPr lang="en-GB" sz="2400" dirty="0">
              <a:latin typeface="Arial Black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500306"/>
            <a:ext cx="4762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10800000">
            <a:off x="6143636" y="5429264"/>
            <a:ext cx="1500198" cy="1080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85250" y="1285860"/>
            <a:ext cx="5577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latin typeface="Arial Black" pitchFamily="34" charset="0"/>
              </a:rPr>
              <a:t>Walls....    Stars....   </a:t>
            </a:r>
            <a:r>
              <a:rPr lang="en-GB" sz="2400" dirty="0" smtClean="0">
                <a:latin typeface="Arial Black" pitchFamily="34" charset="0"/>
              </a:rPr>
              <a:t>The earth....</a:t>
            </a:r>
            <a:endParaRPr lang="en-GB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000108"/>
            <a:ext cx="562725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85918" y="285728"/>
            <a:ext cx="5427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Arial Black" pitchFamily="34" charset="0"/>
              </a:rPr>
              <a:t>Universe </a:t>
            </a:r>
            <a:r>
              <a:rPr lang="en-GB" sz="3200" dirty="0" smtClean="0">
                <a:latin typeface="Arial Black" pitchFamily="34" charset="0"/>
              </a:rPr>
              <a:t>also opaque...</a:t>
            </a:r>
            <a:endParaRPr lang="en-GB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8958</TotalTime>
  <Words>449</Words>
  <Application>Microsoft Office PowerPoint</Application>
  <PresentationFormat>On-screen Show (4:3)</PresentationFormat>
  <Paragraphs>92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107</cp:revision>
  <dcterms:created xsi:type="dcterms:W3CDTF">2009-07-13T16:00:00Z</dcterms:created>
  <dcterms:modified xsi:type="dcterms:W3CDTF">2010-03-12T15:51:05Z</dcterms:modified>
</cp:coreProperties>
</file>