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78" r:id="rId4"/>
    <p:sldId id="259" r:id="rId5"/>
    <p:sldId id="263" r:id="rId6"/>
    <p:sldId id="260" r:id="rId7"/>
    <p:sldId id="265" r:id="rId8"/>
    <p:sldId id="261" r:id="rId9"/>
    <p:sldId id="264" r:id="rId10"/>
    <p:sldId id="266" r:id="rId11"/>
    <p:sldId id="262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0" r:id="rId22"/>
    <p:sldId id="276" r:id="rId23"/>
    <p:sldId id="277" r:id="rId24"/>
    <p:sldId id="28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36"/>
    <p:restoredTop sz="94694"/>
  </p:normalViewPr>
  <p:slideViewPr>
    <p:cSldViewPr snapToGrid="0" snapToObjects="1">
      <p:cViewPr varScale="1">
        <p:scale>
          <a:sx n="164" d="100"/>
          <a:sy n="164" d="100"/>
        </p:scale>
        <p:origin x="1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ciencedirect.com/science/article/pii/S0168900218307411?via%3Dihub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ern.ch/allpix-squared/usermanual/allpix-manual.pdf" TargetMode="External"/><Relationship Id="rId3" Type="http://schemas.openxmlformats.org/officeDocument/2006/relationships/hyperlink" Target="https://gitlab.cern.ch/allpix-squared/allpix-squared" TargetMode="External"/><Relationship Id="rId7" Type="http://schemas.openxmlformats.org/officeDocument/2006/relationships/hyperlink" Target="https://e-groups.cern.ch/e-groups/Egroup.do?egroupId=10273730" TargetMode="External"/><Relationship Id="rId2" Type="http://schemas.openxmlformats.org/officeDocument/2006/relationships/hyperlink" Target="https://cern.ch/allpix-squared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-groups.cern.ch/e-groups/Egroup.do?egroupId=10262858" TargetMode="External"/><Relationship Id="rId5" Type="http://schemas.openxmlformats.org/officeDocument/2006/relationships/hyperlink" Target="https://cern.ch/allpix-squared-forum/" TargetMode="External"/><Relationship Id="rId4" Type="http://schemas.openxmlformats.org/officeDocument/2006/relationships/hyperlink" Target="https://gitlab.cern.ch/allpix-squared/allpixsquared/container_registry%20User" TargetMode="External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opus.com/results/citedbyresults.uri?sort=plf-f&amp;cite=2-s2.0-85048755761&amp;src=s&amp;imp=t&amp;sid=e2843363bb8a407e98425a734fed7a9e&amp;sot=cite&amp;sdt=a&amp;sl=0&amp;origin=inward&amp;editSaveSearch=&amp;txGid=7bb166821b2dc64286a13edfe8973e2b" TargetMode="External"/><Relationship Id="rId2" Type="http://schemas.openxmlformats.org/officeDocument/2006/relationships/hyperlink" Target="https://project-allpix-squared.web.cern.ch/project-allpix-squared/page/publications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139" y="2115602"/>
            <a:ext cx="8262898" cy="2022445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Allpix</a:t>
            </a:r>
            <a:r>
              <a:rPr lang="en-US" b="0" baseline="30000" dirty="0"/>
              <a:t>2</a:t>
            </a:r>
            <a:r>
              <a:rPr lang="en-US" b="0" dirty="0"/>
              <a:t> : Un </a:t>
            </a:r>
            <a:r>
              <a:rPr lang="en-US" b="0" dirty="0" err="1"/>
              <a:t>logiciel</a:t>
            </a:r>
            <a:r>
              <a:rPr lang="en-US" b="0" dirty="0"/>
              <a:t> </a:t>
            </a:r>
            <a:r>
              <a:rPr lang="en-US" b="0" dirty="0" err="1"/>
              <a:t>générique</a:t>
            </a:r>
            <a:r>
              <a:rPr lang="en-US" b="0" dirty="0"/>
              <a:t> de simulation Monte-Carlo des </a:t>
            </a:r>
            <a:r>
              <a:rPr lang="en-US" b="0" dirty="0" err="1"/>
              <a:t>détecteur</a:t>
            </a:r>
            <a:r>
              <a:rPr lang="en-US" b="0" dirty="0"/>
              <a:t> pixels  semi-</a:t>
            </a:r>
            <a:r>
              <a:rPr lang="en-US" b="0" dirty="0" err="1"/>
              <a:t>conducteurs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10 </a:t>
            </a:r>
            <a:r>
              <a:rPr lang="en-US" dirty="0" err="1"/>
              <a:t>Juin</a:t>
            </a:r>
            <a:r>
              <a:rPr lang="en-US" dirty="0"/>
              <a:t> 2021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695174"/>
            <a:ext cx="7750969" cy="1259607"/>
          </a:xfrm>
        </p:spPr>
        <p:txBody>
          <a:bodyPr/>
          <a:lstStyle/>
          <a:p>
            <a:r>
              <a:rPr lang="en-US" dirty="0"/>
              <a:t>Mathieu Benoit</a:t>
            </a:r>
          </a:p>
        </p:txBody>
      </p:sp>
      <p:pic>
        <p:nvPicPr>
          <p:cNvPr id="5" name="Picture 2" descr="Allpix Squared">
            <a:extLst>
              <a:ext uri="{FF2B5EF4-FFF2-40B4-BE49-F238E27FC236}">
                <a16:creationId xmlns:a16="http://schemas.microsoft.com/office/drawing/2014/main" id="{41F3595F-17C6-AD4C-91EA-8147B5F63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44" y="255721"/>
            <a:ext cx="1505487" cy="150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6038-905D-8343-A569-88840AA11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Messages &amp; Object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0E867-114D-BC4C-BD40-4F27956C8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41" y="1661226"/>
            <a:ext cx="5623463" cy="4490970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Data exchanged between modules by means of messages </a:t>
            </a:r>
          </a:p>
          <a:p>
            <a:pPr marL="685800" lvl="1" indent="-342900"/>
            <a:r>
              <a:rPr lang="en-US" dirty="0"/>
              <a:t>Message holds specific data type and has an origin (detector name, stream name…) </a:t>
            </a:r>
          </a:p>
          <a:p>
            <a:pPr marL="685800" lvl="1" indent="-342900"/>
            <a:r>
              <a:rPr lang="en-US" dirty="0"/>
              <a:t>Modules bind to specific message (or message type) via central messenger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Object history </a:t>
            </a:r>
          </a:p>
          <a:p>
            <a:pPr marL="685800" lvl="1" indent="-342900"/>
            <a:r>
              <a:rPr lang="en-US" dirty="0"/>
              <a:t>For each object the full provenance is recorded using </a:t>
            </a:r>
            <a:r>
              <a:rPr lang="en-US" dirty="0" err="1"/>
              <a:t>TRef</a:t>
            </a:r>
            <a:r>
              <a:rPr lang="en-US" dirty="0"/>
              <a:t> objects </a:t>
            </a:r>
          </a:p>
          <a:p>
            <a:pPr marL="1028700" lvl="2" indent="-342900"/>
            <a:r>
              <a:rPr lang="en-US" dirty="0" err="1"/>
              <a:t>PixelHit</a:t>
            </a:r>
            <a:r>
              <a:rPr lang="en-US" dirty="0"/>
              <a:t> ← </a:t>
            </a:r>
            <a:r>
              <a:rPr lang="en-US" dirty="0" err="1"/>
              <a:t>PixelCharge</a:t>
            </a:r>
            <a:r>
              <a:rPr lang="en-US" dirty="0"/>
              <a:t> ← </a:t>
            </a:r>
            <a:r>
              <a:rPr lang="en-US" dirty="0" err="1"/>
              <a:t>PropagatedCharge</a:t>
            </a:r>
            <a:r>
              <a:rPr lang="en-US" dirty="0"/>
              <a:t>(s) ← </a:t>
            </a:r>
            <a:r>
              <a:rPr lang="en-US" dirty="0" err="1"/>
              <a:t>DepositedCharge</a:t>
            </a:r>
            <a:r>
              <a:rPr lang="en-US" dirty="0"/>
              <a:t>(s) ← </a:t>
            </a:r>
            <a:r>
              <a:rPr lang="en-US" dirty="0" err="1"/>
              <a:t>MCParticle</a:t>
            </a:r>
            <a:r>
              <a:rPr lang="en-US" dirty="0"/>
              <a:t>(s) ← </a:t>
            </a:r>
            <a:r>
              <a:rPr lang="en-US" dirty="0" err="1"/>
              <a:t>MCTrack</a:t>
            </a:r>
            <a:r>
              <a:rPr lang="en-US" dirty="0"/>
              <a:t> </a:t>
            </a:r>
          </a:p>
          <a:p>
            <a:pPr marL="685800" lvl="1" indent="-342900"/>
            <a:r>
              <a:rPr lang="en-US" dirty="0"/>
              <a:t>Allows direct relation of each pixel hit from front-end to initial particle(s) </a:t>
            </a:r>
          </a:p>
          <a:p>
            <a:pPr marL="685800" lvl="1" indent="-342900"/>
            <a:r>
              <a:rPr lang="en-US" dirty="0"/>
              <a:t>Relation between </a:t>
            </a:r>
            <a:r>
              <a:rPr lang="en-US" dirty="0" err="1"/>
              <a:t>MCParticles</a:t>
            </a:r>
            <a:r>
              <a:rPr lang="en-US" dirty="0"/>
              <a:t> enables sorting between primaries (entered sensor from outside) and secondaries (produced within sensor) </a:t>
            </a:r>
          </a:p>
          <a:p>
            <a:pPr marL="685800" lvl="1" indent="-342900"/>
            <a:r>
              <a:rPr lang="en-US" dirty="0"/>
              <a:t>Answers questions like “where in the detector did the charge carriers of this hit originate from?”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BF9BBE-5385-2C4B-91F4-93D8D219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ADCC2-F358-9543-86D3-E5EB6096D7B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DEDEE"/>
              </a:clrFrom>
              <a:clrTo>
                <a:srgbClr val="EDED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5487" y="2208508"/>
            <a:ext cx="3189028" cy="2988266"/>
          </a:xfrm>
          <a:prstGeom prst="rect">
            <a:avLst/>
          </a:prstGeom>
        </p:spPr>
      </p:pic>
      <p:pic>
        <p:nvPicPr>
          <p:cNvPr id="6" name="Picture 2" descr="Allpix Squared">
            <a:extLst>
              <a:ext uri="{FF2B5EF4-FFF2-40B4-BE49-F238E27FC236}">
                <a16:creationId xmlns:a16="http://schemas.microsoft.com/office/drawing/2014/main" id="{CE6CF7CA-CB93-5447-A889-D485A3C29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451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4320-03A4-0C45-AEF4-A574CA34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81" y="0"/>
            <a:ext cx="8286750" cy="1325563"/>
          </a:xfrm>
        </p:spPr>
        <p:txBody>
          <a:bodyPr/>
          <a:lstStyle/>
          <a:p>
            <a:r>
              <a:rPr lang="en-US" dirty="0"/>
              <a:t>Defining the geometry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70368-8125-7741-A6C8-0111754CE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BA98C-1DF8-C843-AEE7-6A68F18F2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93" y="1528774"/>
            <a:ext cx="8562814" cy="4545190"/>
          </a:xfrm>
          <a:prstGeom prst="rect">
            <a:avLst/>
          </a:prstGeom>
        </p:spPr>
      </p:pic>
      <p:pic>
        <p:nvPicPr>
          <p:cNvPr id="6" name="Picture 2" descr="Allpix Squared">
            <a:extLst>
              <a:ext uri="{FF2B5EF4-FFF2-40B4-BE49-F238E27FC236}">
                <a16:creationId xmlns:a16="http://schemas.microsoft.com/office/drawing/2014/main" id="{A0446CAD-9534-4241-8930-70336351C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129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4320-03A4-0C45-AEF4-A574CA34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81" y="0"/>
            <a:ext cx="8286750" cy="1325563"/>
          </a:xfrm>
        </p:spPr>
        <p:txBody>
          <a:bodyPr/>
          <a:lstStyle/>
          <a:p>
            <a:r>
              <a:rPr lang="en-US" dirty="0"/>
              <a:t>Defining the geometry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70368-8125-7741-A6C8-0111754CE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2B9DF-BFF3-4E4D-A2C0-EC3421501F5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170" y="1325563"/>
            <a:ext cx="8863830" cy="4553186"/>
          </a:xfrm>
          <a:prstGeom prst="rect">
            <a:avLst/>
          </a:prstGeom>
        </p:spPr>
      </p:pic>
      <p:pic>
        <p:nvPicPr>
          <p:cNvPr id="6" name="Picture 2" descr="Allpix Squared">
            <a:extLst>
              <a:ext uri="{FF2B5EF4-FFF2-40B4-BE49-F238E27FC236}">
                <a16:creationId xmlns:a16="http://schemas.microsoft.com/office/drawing/2014/main" id="{7BD77BA3-AEFF-874C-B2BA-1E4A5A2C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477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2E6-D4EA-4544-A9EF-DFAB9B043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86750" cy="1325563"/>
          </a:xfrm>
        </p:spPr>
        <p:txBody>
          <a:bodyPr/>
          <a:lstStyle/>
          <a:p>
            <a:r>
              <a:rPr lang="en-US" dirty="0"/>
              <a:t>Defining particle sources and energy deposition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04187-EB9A-674F-8AE8-85B170360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462452"/>
            <a:ext cx="4453341" cy="485414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DepositionGeant4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Interface to Geant4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Definition of particles and tracking through the setup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Energy deposition in sensitive material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Pick … </a:t>
            </a:r>
          </a:p>
          <a:p>
            <a:pPr marL="685800" lvl="1" indent="-342900"/>
            <a:r>
              <a:rPr lang="en-US" dirty="0"/>
              <a:t>the type of particles (or radioactive sources)</a:t>
            </a:r>
          </a:p>
          <a:p>
            <a:pPr marL="685800" lvl="1" indent="-342900"/>
            <a:r>
              <a:rPr lang="en-US" dirty="0"/>
              <a:t>the particle energy </a:t>
            </a:r>
          </a:p>
          <a:p>
            <a:pPr marL="685800" lvl="1" indent="-342900"/>
            <a:r>
              <a:rPr lang="en-US" dirty="0"/>
              <a:t>the origin and direction of the beam </a:t>
            </a:r>
          </a:p>
          <a:p>
            <a:pPr marL="685800" lvl="1" indent="-342900"/>
            <a:r>
              <a:rPr lang="en-US" dirty="0"/>
              <a:t>the shape and size of the beam </a:t>
            </a:r>
          </a:p>
          <a:p>
            <a:pPr marL="685800" lvl="1" indent="-342900"/>
            <a:r>
              <a:rPr lang="en-US" dirty="0"/>
              <a:t>a suitable physics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88086-4996-644D-BFF8-FA60B9EAA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B8E9C-130B-CC41-9013-2BBF33AF2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920" y="2440338"/>
            <a:ext cx="37846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76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D23BC-6066-F040-9E16-9D112B3D7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electric field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457C1-AF34-1A47-BE30-726CBFAB4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89" y="1631897"/>
            <a:ext cx="4081382" cy="420718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Modules are provided to model detector with common analytical models for simple simulation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Tools for converting more complex electric field distribution from TCAD (</a:t>
            </a:r>
            <a:r>
              <a:rPr lang="en-US" dirty="0" err="1"/>
              <a:t>Sentaurus</a:t>
            </a:r>
            <a:r>
              <a:rPr lang="en-US" dirty="0"/>
              <a:t>) are provided to import more complex electric field distribution in the Framework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A66D9-BE93-4A4F-847C-65B9D275C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42001-044A-234F-97D2-CD9B101DD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307" y="2125456"/>
            <a:ext cx="2678301" cy="3220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13104-3ADD-0342-8134-17BC74477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92051" y="1325407"/>
            <a:ext cx="2117077" cy="42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0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36BC7-ED2D-9840-B2D8-ED28A48D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-138568"/>
            <a:ext cx="8286750" cy="1325563"/>
          </a:xfrm>
        </p:spPr>
        <p:txBody>
          <a:bodyPr/>
          <a:lstStyle/>
          <a:p>
            <a:r>
              <a:rPr lang="en-US" dirty="0"/>
              <a:t>Propagating deposited charge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B4488-A10C-D24E-AEA5-00034BB41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945397"/>
            <a:ext cx="4596447" cy="5261673"/>
          </a:xfrm>
        </p:spPr>
        <p:txBody>
          <a:bodyPr>
            <a:normAutofit fontScale="92500"/>
          </a:bodyPr>
          <a:lstStyle/>
          <a:p>
            <a:r>
              <a:rPr lang="en-US" dirty="0"/>
              <a:t>The framework provide multiple methods to transport the charge in the defined electric field, from simple to complex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Projection Propagation </a:t>
            </a:r>
          </a:p>
          <a:p>
            <a:pPr marL="685800" lvl="1" indent="-342900"/>
            <a:r>
              <a:rPr lang="en-US" dirty="0"/>
              <a:t>Simple approximation of transport, good for linear electric field and thick sensors, transport to surface then smear charge to account for diffusion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Integration of charge motion </a:t>
            </a:r>
          </a:p>
          <a:p>
            <a:pPr marL="685800" lvl="1" indent="-342900"/>
            <a:r>
              <a:rPr lang="en-US" dirty="0"/>
              <a:t>Full numerical integration of charge or fragments trajectory via a RKF45 method,  in the electric field, taking into account :</a:t>
            </a:r>
          </a:p>
          <a:p>
            <a:pPr marL="1028700" lvl="2" indent="-342900"/>
            <a:r>
              <a:rPr lang="en-US" dirty="0"/>
              <a:t>Mobility</a:t>
            </a:r>
          </a:p>
          <a:p>
            <a:pPr marL="1028700" lvl="2" indent="-342900"/>
            <a:r>
              <a:rPr lang="en-US" dirty="0"/>
              <a:t>Magnetic and electric field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3B2D4-FE1A-4C49-95F1-EFFDC4FD3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B409D-3A59-4B44-AD1E-817FBBEA54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5661" y="945398"/>
            <a:ext cx="1617700" cy="2351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362F9-96F3-C24E-A019-1B6C9F98A46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1223" y="860156"/>
            <a:ext cx="1634152" cy="243655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068F804-CCA1-2D49-B092-F5F6FF5B2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73" y="3227522"/>
            <a:ext cx="4724112" cy="368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01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38893-4C12-104E-8F97-3A2474922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81" y="-68826"/>
            <a:ext cx="8286750" cy="1325563"/>
          </a:xfrm>
        </p:spPr>
        <p:txBody>
          <a:bodyPr/>
          <a:lstStyle/>
          <a:p>
            <a:r>
              <a:rPr lang="en-US" dirty="0"/>
              <a:t>Transfer charge to signal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C1DC0-A755-9C4E-AA41-C56105AF0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6" y="1495587"/>
            <a:ext cx="4499836" cy="462246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framework provide multiple transfer method from simple to complex to transform the information from charge trajectory to registered signal in the electrode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Simple Transfer </a:t>
            </a:r>
          </a:p>
          <a:p>
            <a:pPr marL="685800" lvl="1" indent="-342900"/>
            <a:r>
              <a:rPr lang="en-US" dirty="0"/>
              <a:t>Assign charge to closest electrode at the end of trajectory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Simple </a:t>
            </a:r>
            <a:r>
              <a:rPr lang="en-US" b="1" dirty="0" err="1"/>
              <a:t>Ramo</a:t>
            </a:r>
            <a:endParaRPr lang="en-US" b="1" dirty="0"/>
          </a:p>
          <a:p>
            <a:pPr marL="685800" lvl="1" indent="-342900"/>
            <a:r>
              <a:rPr lang="en-US" dirty="0"/>
              <a:t>Assign charge to each electrode following start and end point and </a:t>
            </a:r>
            <a:r>
              <a:rPr lang="en-US" dirty="0" err="1"/>
              <a:t>Ramo</a:t>
            </a:r>
            <a:r>
              <a:rPr lang="en-US" dirty="0"/>
              <a:t> Potential model or </a:t>
            </a:r>
            <a:r>
              <a:rPr lang="en-US" dirty="0" err="1"/>
              <a:t>Ramo</a:t>
            </a:r>
            <a:r>
              <a:rPr lang="en-US" dirty="0"/>
              <a:t> potential provided via TCAD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Full </a:t>
            </a:r>
            <a:r>
              <a:rPr lang="en-US" b="1" dirty="0" err="1"/>
              <a:t>Ramo</a:t>
            </a:r>
            <a:r>
              <a:rPr lang="en-US" b="1" dirty="0"/>
              <a:t> </a:t>
            </a:r>
          </a:p>
          <a:p>
            <a:pPr marL="685800" lvl="1" indent="-342900"/>
            <a:r>
              <a:rPr lang="en-US" dirty="0"/>
              <a:t>Calculate induced pulse from charge trajectory for each electrode using provided </a:t>
            </a:r>
            <a:r>
              <a:rPr lang="en-US" dirty="0" err="1"/>
              <a:t>Ramo</a:t>
            </a:r>
            <a:r>
              <a:rPr lang="en-US" dirty="0"/>
              <a:t> potential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BE25F-84F7-B847-9BEE-D00AFA660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3A09A9-CD3B-D345-83C0-8EB5A71762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 b="2367"/>
          <a:stretch/>
        </p:blipFill>
        <p:spPr>
          <a:xfrm>
            <a:off x="5401372" y="972762"/>
            <a:ext cx="2896862" cy="239812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96B398C-DD6B-0A43-B52A-7FFB3DFD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519" y="3549232"/>
            <a:ext cx="3376569" cy="276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llpix Squared">
            <a:extLst>
              <a:ext uri="{FF2B5EF4-FFF2-40B4-BE49-F238E27FC236}">
                <a16:creationId xmlns:a16="http://schemas.microsoft.com/office/drawing/2014/main" id="{1513209C-EDF3-3F47-AC72-12A432EA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961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10985-8131-EC48-831F-5F7D04B97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-99822"/>
            <a:ext cx="8286750" cy="1325563"/>
          </a:xfrm>
        </p:spPr>
        <p:txBody>
          <a:bodyPr/>
          <a:lstStyle/>
          <a:p>
            <a:r>
              <a:rPr lang="en-US" dirty="0"/>
              <a:t>Digitization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C44C0-3C98-F74D-B479-770149B50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43EC3-7104-E447-9902-9A98195E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661"/>
            <a:ext cx="9144000" cy="51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77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3">
            <a:extLst>
              <a:ext uri="{FF2B5EF4-FFF2-40B4-BE49-F238E27FC236}">
                <a16:creationId xmlns:a16="http://schemas.microsoft.com/office/drawing/2014/main" id="{78F5025B-0EE8-D249-AB78-CF8D3CCC3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569306">
            <a:off x="5138480" y="4181164"/>
            <a:ext cx="3840727" cy="2723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766D2-647B-DD46-B2C2-0567B14C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33" y="-61078"/>
            <a:ext cx="8286750" cy="1325563"/>
          </a:xfrm>
        </p:spPr>
        <p:txBody>
          <a:bodyPr/>
          <a:lstStyle/>
          <a:p>
            <a:r>
              <a:rPr lang="en-US" dirty="0"/>
              <a:t>Visualization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719C07-3B91-2247-B0F0-E78F15F129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37003" y="176279"/>
            <a:ext cx="5433356" cy="42068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BD5BE-5597-1B45-9FF3-2A1AACB95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7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AF66FA-2230-9E42-A2AC-6F6C472603C5}"/>
              </a:ext>
            </a:extLst>
          </p:cNvPr>
          <p:cNvSpPr txBox="1"/>
          <p:nvPr/>
        </p:nvSpPr>
        <p:spPr>
          <a:xfrm>
            <a:off x="273641" y="1177869"/>
            <a:ext cx="31633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framework comes with an easy to use visualization Module using the GEANT4 capabilities to illustrate the simulation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Particle trajectories, charge, secondaries production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Volumes, passive and active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Hit pixels, energy deposition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F86A4-8018-904D-8CC4-C2A1046DD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149" y="4404370"/>
            <a:ext cx="2219592" cy="227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6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7FE7-ABD6-DF4C-8159-DB186B543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-99823"/>
            <a:ext cx="8286750" cy="1325563"/>
          </a:xfrm>
        </p:spPr>
        <p:txBody>
          <a:bodyPr/>
          <a:lstStyle/>
          <a:p>
            <a:r>
              <a:rPr lang="en-US" dirty="0"/>
              <a:t>Output of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1E1E5-46CF-2548-98F0-873B4BD02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137" y="1042961"/>
            <a:ext cx="5313498" cy="503237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Different output writers available </a:t>
            </a:r>
          </a:p>
          <a:p>
            <a:pPr marL="685800" lvl="1" indent="-342900"/>
            <a:r>
              <a:rPr lang="en-US" dirty="0" err="1"/>
              <a:t>Eutelescope</a:t>
            </a:r>
            <a:r>
              <a:rPr lang="en-US" dirty="0"/>
              <a:t>, RCE, </a:t>
            </a:r>
            <a:r>
              <a:rPr lang="en-US" dirty="0" err="1"/>
              <a:t>Corryvekran</a:t>
            </a:r>
            <a:r>
              <a:rPr lang="en-US" dirty="0"/>
              <a:t> and more </a:t>
            </a:r>
          </a:p>
          <a:p>
            <a:pPr marL="685800" lvl="1" indent="-342900"/>
            <a:r>
              <a:rPr lang="en-US" dirty="0"/>
              <a:t>Can be use for reconstruction with Telescope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Native format: ROOT files with all objects </a:t>
            </a:r>
          </a:p>
          <a:p>
            <a:pPr marL="685800" lvl="1" indent="-342900"/>
            <a:r>
              <a:rPr lang="en-US" dirty="0"/>
              <a:t>Also contains detectors &amp; sim. parameters </a:t>
            </a:r>
          </a:p>
          <a:p>
            <a:pPr marL="685800" lvl="1" indent="-342900"/>
            <a:r>
              <a:rPr lang="en-US" dirty="0"/>
              <a:t>Full framework configuration can be reconstructed from single data file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ROOTObject</a:t>
            </a:r>
            <a:r>
              <a:rPr lang="en-US" dirty="0"/>
              <a:t> reader replays data from file </a:t>
            </a:r>
          </a:p>
          <a:p>
            <a:pPr marL="685800" lvl="1" indent="-342900"/>
            <a:r>
              <a:rPr lang="en-US" dirty="0"/>
              <a:t>Simulate deposition &amp; propagation once </a:t>
            </a:r>
          </a:p>
          <a:p>
            <a:pPr marL="685800" lvl="1" indent="-342900"/>
            <a:r>
              <a:rPr lang="en-US" dirty="0"/>
              <a:t>Read data from file and quickly repeat final digitization step with different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module reports a set of plots and histogram for rapid analysis of results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18435-A859-1E4E-A843-554B7B742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0B1C74-853F-974A-AF45-3366CF640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9097" y="1374"/>
            <a:ext cx="2945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50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D6C6F-CB7D-CD46-A994-0655F997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4BDA1-0398-934F-A683-899EDDDD72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Introduction to the Allpix</a:t>
            </a:r>
            <a:r>
              <a:rPr lang="en-US" baseline="30000" dirty="0"/>
              <a:t>2 </a:t>
            </a:r>
            <a:r>
              <a:rPr lang="en-US" dirty="0"/>
              <a:t>Framework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Simulation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Description of modules </a:t>
            </a:r>
          </a:p>
          <a:p>
            <a:pPr marL="685800" lvl="1" indent="-342900"/>
            <a:r>
              <a:rPr lang="en-US" dirty="0"/>
              <a:t>Energy deposition</a:t>
            </a:r>
          </a:p>
          <a:p>
            <a:pPr marL="685800" lvl="1" indent="-342900"/>
            <a:r>
              <a:rPr lang="en-US" dirty="0"/>
              <a:t>Charge Transport </a:t>
            </a:r>
          </a:p>
          <a:p>
            <a:pPr marL="685800" lvl="1" indent="-342900"/>
            <a:r>
              <a:rPr lang="en-US" dirty="0"/>
              <a:t>Transfer </a:t>
            </a:r>
          </a:p>
          <a:p>
            <a:pPr marL="685800" lvl="1" indent="-342900"/>
            <a:r>
              <a:rPr lang="en-US" dirty="0"/>
              <a:t>Digitization </a:t>
            </a:r>
          </a:p>
          <a:p>
            <a:pPr marL="685800" lvl="1" indent="-342900"/>
            <a:r>
              <a:rPr lang="en-US" dirty="0"/>
              <a:t>IO and analysis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Ressources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9A1D0-7A1F-F144-8FB9-20904AB89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750" dirty="0"/>
          </a:p>
        </p:txBody>
      </p:sp>
      <p:pic>
        <p:nvPicPr>
          <p:cNvPr id="5" name="Picture 2" descr="Allpix Squared">
            <a:extLst>
              <a:ext uri="{FF2B5EF4-FFF2-40B4-BE49-F238E27FC236}">
                <a16:creationId xmlns:a16="http://schemas.microsoft.com/office/drawing/2014/main" id="{75E548A3-8FAB-0747-A996-14D1C3686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810" y="2570566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62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FFD2-557A-B446-B15F-C91E12E5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99" y="-222769"/>
            <a:ext cx="8286750" cy="1325563"/>
          </a:xfrm>
        </p:spPr>
        <p:txBody>
          <a:bodyPr/>
          <a:lstStyle/>
          <a:p>
            <a:r>
              <a:rPr lang="en-US" dirty="0"/>
              <a:t>Example Application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47E13-4716-324A-A9B5-F26D83D0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75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EABF252-DD80-1240-8DDC-CD434C54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08" y="613223"/>
            <a:ext cx="2991198" cy="30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CDAB747B-E2A8-9A41-A367-BD9ABAA4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71" y="3826096"/>
            <a:ext cx="3316847" cy="303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DE92CC9A-8E75-4642-911D-D010A9FF1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9" y="4894855"/>
            <a:ext cx="2860158" cy="162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F31A5A-883E-B145-BCD4-9072FA69CF66}"/>
              </a:ext>
            </a:extLst>
          </p:cNvPr>
          <p:cNvSpPr/>
          <p:nvPr/>
        </p:nvSpPr>
        <p:spPr>
          <a:xfrm>
            <a:off x="352617" y="820775"/>
            <a:ext cx="514354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of a beam telescope setup: </a:t>
            </a:r>
            <a:r>
              <a:rPr lang="en-US" dirty="0" err="1"/>
              <a:t>CLICdp</a:t>
            </a:r>
            <a:r>
              <a:rPr lang="en-US" dirty="0"/>
              <a:t> Timepix3 telescope @ SPS H6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Telescope: 6x Timepix3 w/ 300 µm sensors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DUT: 1x Timepix3 w/ 50 µm sensor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Validation of reconstruction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algorithms used: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Telescope: projection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DUT: successive integration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Linear electric field approximation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Very good agreement between data and simulation observed (total charge: Geant4; cluster size: both; residual shape: Allpix</a:t>
            </a:r>
            <a:r>
              <a:rPr lang="en-US" baseline="30000" dirty="0"/>
              <a:t>2</a:t>
            </a:r>
            <a:r>
              <a:rPr lang="en-US" dirty="0"/>
              <a:t> 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8E3E77-15F8-FD44-BDD9-CC249DDFA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387" y="4894856"/>
            <a:ext cx="2833205" cy="1626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80CEEA-A644-DD40-BE02-778F9242B511}"/>
              </a:ext>
            </a:extLst>
          </p:cNvPr>
          <p:cNvSpPr/>
          <p:nvPr/>
        </p:nvSpPr>
        <p:spPr>
          <a:xfrm>
            <a:off x="4933443" y="83959"/>
            <a:ext cx="4362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NIMA 901 (2018) 164 – 172 doi:10.1016/j.nima.2018.06.020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8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CD98-DEA6-814D-A927-C84D103B8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Documentation, coding guidelines, peer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FE26F-E067-7744-815B-08B0831A1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771382"/>
            <a:ext cx="3934148" cy="4207185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Focus from the very beginning on well-documented framework </a:t>
            </a:r>
          </a:p>
          <a:p>
            <a:pPr lvl="1"/>
            <a:r>
              <a:rPr lang="en-US" dirty="0"/>
              <a:t>Source code documentation for every class, method </a:t>
            </a:r>
          </a:p>
          <a:p>
            <a:pPr lvl="2"/>
            <a:r>
              <a:rPr lang="en-US" dirty="0"/>
              <a:t>Doxygen markup for code reference </a:t>
            </a:r>
          </a:p>
          <a:p>
            <a:pPr lvl="2"/>
            <a:r>
              <a:rPr lang="en-US" dirty="0"/>
              <a:t>Deployed to the website for tags </a:t>
            </a:r>
          </a:p>
          <a:p>
            <a:pPr lvl="1"/>
            <a:r>
              <a:rPr lang="en-US" dirty="0"/>
              <a:t>Extensive User Manual in LaTeX </a:t>
            </a:r>
          </a:p>
          <a:p>
            <a:pPr lvl="2"/>
            <a:r>
              <a:rPr lang="en-US" dirty="0"/>
              <a:t>Automatically compiled by CI </a:t>
            </a:r>
          </a:p>
          <a:p>
            <a:pPr lvl="2"/>
            <a:r>
              <a:rPr lang="en-US" dirty="0"/>
              <a:t>Module documentation as Markdown </a:t>
            </a:r>
          </a:p>
          <a:p>
            <a:pPr lvl="3"/>
            <a:r>
              <a:rPr lang="en-US" dirty="0"/>
              <a:t>Document module parameters, algorithms </a:t>
            </a:r>
          </a:p>
          <a:p>
            <a:pPr lvl="3"/>
            <a:r>
              <a:rPr lang="en-US" dirty="0"/>
              <a:t>Included in manual via </a:t>
            </a:r>
            <a:r>
              <a:rPr lang="en-US" dirty="0" err="1"/>
              <a:t>Pandoc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Peer review of code for inclusion help maintains code readability and preserve the usability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16A9D-D96A-2B4C-AA2E-DA1D33585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47DAA2-BDEE-D044-A1B8-92A54A405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556" y="1105651"/>
            <a:ext cx="2263951" cy="57523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67AE0-05E4-1344-838E-A977FF3F6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593" y="3043701"/>
            <a:ext cx="3553407" cy="16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77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99FB-F596-B34F-ACA8-C6B5A80C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99A99-00FA-0640-B7FD-2E7052584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Allpix</a:t>
            </a:r>
            <a:r>
              <a:rPr lang="en-US" baseline="30000" dirty="0"/>
              <a:t>2 </a:t>
            </a:r>
            <a:r>
              <a:rPr lang="en-US" dirty="0"/>
              <a:t>Framework, a generic tool for simulation of semiconductor detectors combine the power of GEANT4 with state of the art algorithms for the simulation of transport, transfer and digitization </a:t>
            </a:r>
          </a:p>
          <a:p>
            <a:pPr marL="685800" lvl="1" indent="-342900"/>
            <a:r>
              <a:rPr lang="en-US" dirty="0"/>
              <a:t>Easy to use , no coding required in most case </a:t>
            </a:r>
          </a:p>
          <a:p>
            <a:pPr marL="685800" lvl="1" indent="-342900"/>
            <a:r>
              <a:rPr lang="en-US" dirty="0"/>
              <a:t>Validated </a:t>
            </a:r>
            <a:r>
              <a:rPr lang="en-US" dirty="0" err="1"/>
              <a:t>widly</a:t>
            </a:r>
            <a:r>
              <a:rPr lang="en-US" dirty="0"/>
              <a:t> by the community </a:t>
            </a:r>
          </a:p>
          <a:p>
            <a:pPr marL="685800" lvl="1" indent="-342900"/>
            <a:r>
              <a:rPr lang="en-US" dirty="0"/>
              <a:t>In constant evolution, each version gets better ! </a:t>
            </a:r>
          </a:p>
          <a:p>
            <a:pPr marL="685800" lvl="1" indent="-342900"/>
            <a:r>
              <a:rPr lang="en-US" dirty="0"/>
              <a:t>Well documented, including examples 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/>
              <a:t>We hope to have convinced you to have a look at the framework ! </a:t>
            </a:r>
          </a:p>
          <a:p>
            <a:endParaRPr lang="en-US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3EB68-7393-7544-960C-6D60F5041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750" dirty="0"/>
          </a:p>
        </p:txBody>
      </p:sp>
      <p:pic>
        <p:nvPicPr>
          <p:cNvPr id="5" name="Picture 2" descr="Allpix Squared">
            <a:extLst>
              <a:ext uri="{FF2B5EF4-FFF2-40B4-BE49-F238E27FC236}">
                <a16:creationId xmlns:a16="http://schemas.microsoft.com/office/drawing/2014/main" id="{32845E5C-D422-B040-8DCC-1AB8AB47F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63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05170-306C-164C-93EE-802F4CF8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 good links 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E362C-D25D-A748-B10D-EAE4C26BA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Website </a:t>
            </a:r>
            <a:r>
              <a:rPr lang="en-US" dirty="0">
                <a:hlinkClick r:id="rId2"/>
              </a:rPr>
              <a:t>https://cern.ch/allpix-squared</a:t>
            </a:r>
            <a:endParaRPr lang="en-US" dirty="0"/>
          </a:p>
          <a:p>
            <a:r>
              <a:rPr lang="en-US" dirty="0"/>
              <a:t>Repository </a:t>
            </a:r>
            <a:r>
              <a:rPr lang="en-US" dirty="0">
                <a:hlinkClick r:id="rId3"/>
              </a:rPr>
              <a:t>https://gitlab.cern.ch/allpix-squared/allpix-squared</a:t>
            </a:r>
            <a:endParaRPr lang="en-US" dirty="0"/>
          </a:p>
          <a:p>
            <a:r>
              <a:rPr lang="en-US" dirty="0"/>
              <a:t>Docker </a:t>
            </a:r>
            <a:r>
              <a:rPr lang="en-US" dirty="0">
                <a:hlinkClick r:id="rId4"/>
              </a:rPr>
              <a:t>https://gitlab.cern.ch/allpix-squared/allpixsquared/container_registry User </a:t>
            </a:r>
            <a:endParaRPr lang="en-US" dirty="0"/>
          </a:p>
          <a:p>
            <a:r>
              <a:rPr lang="en-US" dirty="0"/>
              <a:t>Forum: </a:t>
            </a:r>
            <a:r>
              <a:rPr lang="en-US" dirty="0">
                <a:hlinkClick r:id="rId5"/>
              </a:rPr>
              <a:t>https://cern.ch/allpix-squared-forum/</a:t>
            </a:r>
            <a:endParaRPr lang="en-US" dirty="0"/>
          </a:p>
          <a:p>
            <a:r>
              <a:rPr lang="en-US" dirty="0"/>
              <a:t>Mailing Lists: </a:t>
            </a:r>
          </a:p>
          <a:p>
            <a:pPr lvl="1"/>
            <a:r>
              <a:rPr lang="en-US" dirty="0" err="1"/>
              <a:t>allpix</a:t>
            </a:r>
            <a:r>
              <a:rPr lang="en-US" dirty="0"/>
              <a:t>-squared-users </a:t>
            </a:r>
            <a:r>
              <a:rPr lang="en-US" dirty="0">
                <a:hlinkClick r:id="rId6"/>
              </a:rPr>
              <a:t>https://e-groups.cern.ch/e-groups/Egroup.do?egroupId=10262858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allpix</a:t>
            </a:r>
            <a:r>
              <a:rPr lang="en-US" dirty="0"/>
              <a:t>-squared-developers </a:t>
            </a:r>
            <a:r>
              <a:rPr lang="en-US" dirty="0">
                <a:hlinkClick r:id="rId7"/>
              </a:rPr>
              <a:t>https://e-groups.cern.ch/e-groups/Egroup.do?egroupId=10273730</a:t>
            </a:r>
            <a:endParaRPr lang="en-US" dirty="0"/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User Manual: </a:t>
            </a:r>
          </a:p>
          <a:p>
            <a:r>
              <a:rPr lang="en-US" dirty="0">
                <a:hlinkClick r:id="rId8"/>
              </a:rPr>
              <a:t>https://cern.ch/allpix-squared/usermanual/allpix-manual.pdf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9920F-19FC-1744-9168-411D7206A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750" dirty="0"/>
          </a:p>
        </p:txBody>
      </p:sp>
      <p:pic>
        <p:nvPicPr>
          <p:cNvPr id="5" name="Picture 2" descr="Allpix Squared">
            <a:extLst>
              <a:ext uri="{FF2B5EF4-FFF2-40B4-BE49-F238E27FC236}">
                <a16:creationId xmlns:a16="http://schemas.microsoft.com/office/drawing/2014/main" id="{FB65E917-1F36-AF44-BE30-A7B14BC6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77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9A1BF-6398-5647-A16E-AFEB7E9D7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BB0B2-950B-0540-B621-D99333603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For multiple hands-on tutorials and in-depth presentation on </a:t>
            </a:r>
            <a:r>
              <a:rPr lang="en-US" dirty="0" err="1"/>
              <a:t>allpix</a:t>
            </a:r>
            <a:endParaRPr lang="en-US" dirty="0"/>
          </a:p>
          <a:p>
            <a:r>
              <a:rPr lang="en-US" dirty="0">
                <a:hlinkClick r:id="rId2"/>
              </a:rPr>
              <a:t>https://project-allpix-squared.web.cern.ch/project-allpix-squared/page/publications/</a:t>
            </a:r>
            <a:endParaRPr lang="en-US" dirty="0"/>
          </a:p>
          <a:p>
            <a:endParaRPr lang="en-US" dirty="0"/>
          </a:p>
          <a:p>
            <a:r>
              <a:rPr lang="en-US" dirty="0"/>
              <a:t>Users who published so far : </a:t>
            </a:r>
          </a:p>
          <a:p>
            <a:r>
              <a:rPr lang="en-US" dirty="0">
                <a:hlinkClick r:id="rId3"/>
              </a:rPr>
              <a:t>https://www.scopus.com/results/citedbyresults.uri?sort=plf-f&amp;cite=2-s2.0-85048755761&amp;src=s&amp;imp=t&amp;sid=e2843363bb8a407e98425a734fed7a9e&amp;sot=cite&amp;sdt=a&amp;sl=0&amp;origin=inward&amp;editSaveSearch=&amp;txGid=7bb166821b2dc64286a13edfe8973e2b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56CB3-B8BD-5A48-A26A-DA9B8480B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24</a:t>
            </a:fld>
            <a:endParaRPr lang="en-US" sz="750" dirty="0"/>
          </a:p>
        </p:txBody>
      </p:sp>
      <p:pic>
        <p:nvPicPr>
          <p:cNvPr id="5" name="Picture 2" descr="Allpix Squared">
            <a:extLst>
              <a:ext uri="{FF2B5EF4-FFF2-40B4-BE49-F238E27FC236}">
                <a16:creationId xmlns:a16="http://schemas.microsoft.com/office/drawing/2014/main" id="{27C4D3AD-039D-F243-AA5F-A388AAC02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47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5D24-F70F-D743-9A77-08777A3A2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Allpix</a:t>
            </a:r>
            <a:r>
              <a:rPr lang="en-US" baseline="30000" dirty="0"/>
              <a:t>2 </a:t>
            </a:r>
            <a:r>
              <a:rPr lang="en-US" b="0" baseline="30000" dirty="0"/>
              <a:t> </a:t>
            </a:r>
            <a:r>
              <a:rPr lang="en-US" b="0" dirty="0"/>
              <a:t>team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37AAA-86FE-3E43-8FFF-89B0096C1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E9B59-98A3-3949-AC21-020D7069A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448" y="61993"/>
            <a:ext cx="4750670" cy="6858000"/>
          </a:xfrm>
          <a:prstGeom prst="rect">
            <a:avLst/>
          </a:prstGeom>
        </p:spPr>
      </p:pic>
      <p:pic>
        <p:nvPicPr>
          <p:cNvPr id="6146" name="Picture 2" descr="Allpix Squared">
            <a:extLst>
              <a:ext uri="{FF2B5EF4-FFF2-40B4-BE49-F238E27FC236}">
                <a16:creationId xmlns:a16="http://schemas.microsoft.com/office/drawing/2014/main" id="{FCF99E9C-C0E6-D24E-9C5B-B63811DE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3" y="1539928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51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60183-3A29-804B-818D-5BD37260F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-4104"/>
            <a:ext cx="8286750" cy="1325563"/>
          </a:xfrm>
        </p:spPr>
        <p:txBody>
          <a:bodyPr/>
          <a:lstStyle/>
          <a:p>
            <a:r>
              <a:rPr lang="en-US" dirty="0"/>
              <a:t>The Allpix</a:t>
            </a:r>
            <a:r>
              <a:rPr lang="en-US" baseline="30000" dirty="0"/>
              <a:t>2 </a:t>
            </a:r>
            <a:r>
              <a:rPr lang="en-US" dirty="0"/>
              <a:t>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6B9FB-4A3F-EB47-8D32-8A0EAFDE2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62" y="1228942"/>
            <a:ext cx="8506148" cy="4846394"/>
          </a:xfrm>
        </p:spPr>
        <p:txBody>
          <a:bodyPr>
            <a:normAutofit lnSpcReduction="10000"/>
          </a:bodyPr>
          <a:lstStyle/>
          <a:p>
            <a:r>
              <a:rPr lang="fr-FR" dirty="0"/>
              <a:t>A </a:t>
            </a:r>
            <a:r>
              <a:rPr lang="fr-FR" b="1" dirty="0" err="1"/>
              <a:t>Modular</a:t>
            </a:r>
            <a:r>
              <a:rPr lang="fr-FR" b="1" dirty="0"/>
              <a:t>, </a:t>
            </a:r>
            <a:r>
              <a:rPr lang="fr-FR" b="1" dirty="0" err="1"/>
              <a:t>Generic</a:t>
            </a:r>
            <a:r>
              <a:rPr lang="fr-FR" dirty="0"/>
              <a:t> Simulation Framework for pixel Detectors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The </a:t>
            </a:r>
            <a:r>
              <a:rPr lang="fr-FR" dirty="0" err="1"/>
              <a:t>framework</a:t>
            </a:r>
            <a:r>
              <a:rPr lang="fr-FR" dirty="0"/>
              <a:t> </a:t>
            </a:r>
            <a:r>
              <a:rPr lang="fr-FR" dirty="0" err="1"/>
              <a:t>aims</a:t>
            </a:r>
            <a:r>
              <a:rPr lang="fr-FR" dirty="0"/>
              <a:t> at </a:t>
            </a:r>
            <a:r>
              <a:rPr lang="fr-FR" dirty="0" err="1"/>
              <a:t>facilitating</a:t>
            </a:r>
            <a:r>
              <a:rPr lang="fr-FR" dirty="0"/>
              <a:t> the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steps</a:t>
            </a:r>
            <a:r>
              <a:rPr lang="fr-FR" dirty="0"/>
              <a:t> of the simulation of </a:t>
            </a:r>
            <a:r>
              <a:rPr lang="fr-FR" dirty="0" err="1"/>
              <a:t>semiconductor</a:t>
            </a:r>
            <a:r>
              <a:rPr lang="fr-FR" dirty="0"/>
              <a:t> detectors </a:t>
            </a:r>
          </a:p>
          <a:p>
            <a:pPr marL="685800" lvl="1" indent="-342900"/>
            <a:r>
              <a:rPr lang="fr-FR" b="1" dirty="0" err="1"/>
              <a:t>Energy</a:t>
            </a:r>
            <a:r>
              <a:rPr lang="fr-FR" b="1" dirty="0"/>
              <a:t> </a:t>
            </a:r>
            <a:r>
              <a:rPr lang="fr-FR" b="1" dirty="0" err="1"/>
              <a:t>deposition</a:t>
            </a:r>
            <a:r>
              <a:rPr lang="fr-FR" b="1" dirty="0"/>
              <a:t> in the detector </a:t>
            </a:r>
            <a:r>
              <a:rPr lang="fr-FR" b="1" dirty="0" err="1"/>
              <a:t>material</a:t>
            </a:r>
            <a:r>
              <a:rPr lang="fr-FR" b="1" dirty="0"/>
              <a:t> </a:t>
            </a:r>
            <a:r>
              <a:rPr lang="fr-FR" dirty="0"/>
              <a:t>(GEANT4 etc.)</a:t>
            </a:r>
          </a:p>
          <a:p>
            <a:pPr marL="685800" lvl="1" indent="-342900"/>
            <a:r>
              <a:rPr lang="fr-FR" b="1" dirty="0"/>
              <a:t>Charge Transport in the </a:t>
            </a:r>
            <a:r>
              <a:rPr lang="fr-FR" b="1" dirty="0" err="1"/>
              <a:t>semiconductor</a:t>
            </a:r>
            <a:endParaRPr lang="fr-FR" b="1" dirty="0"/>
          </a:p>
          <a:p>
            <a:pPr marL="685800" lvl="1" indent="-342900"/>
            <a:r>
              <a:rPr lang="fr-FR" b="1" dirty="0"/>
              <a:t>Transfer, </a:t>
            </a:r>
            <a:r>
              <a:rPr lang="fr-FR" b="1" dirty="0" err="1"/>
              <a:t>Digitization</a:t>
            </a:r>
            <a:r>
              <a:rPr lang="fr-FR" b="1" dirty="0"/>
              <a:t> and </a:t>
            </a:r>
            <a:r>
              <a:rPr lang="fr-FR" b="1" dirty="0" err="1"/>
              <a:t>Analysis</a:t>
            </a:r>
            <a:endParaRPr lang="fr-FR" b="1" dirty="0"/>
          </a:p>
          <a:p>
            <a:pPr marL="685800" lvl="1" indent="-342900"/>
            <a:endParaRPr lang="fr-FR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The </a:t>
            </a:r>
            <a:r>
              <a:rPr lang="fr-FR" dirty="0" err="1"/>
              <a:t>developpers</a:t>
            </a:r>
            <a:r>
              <a:rPr lang="fr-FR" dirty="0"/>
              <a:t> </a:t>
            </a:r>
            <a:r>
              <a:rPr lang="fr-FR" dirty="0" err="1"/>
              <a:t>aim</a:t>
            </a:r>
            <a:r>
              <a:rPr lang="fr-FR" dirty="0"/>
              <a:t> at </a:t>
            </a:r>
            <a:r>
              <a:rPr lang="fr-FR" dirty="0" err="1"/>
              <a:t>implementing</a:t>
            </a:r>
            <a:r>
              <a:rPr lang="fr-FR" dirty="0"/>
              <a:t> the best practices in </a:t>
            </a:r>
            <a:r>
              <a:rPr lang="fr-FR" dirty="0" err="1"/>
              <a:t>semiconductor</a:t>
            </a:r>
            <a:r>
              <a:rPr lang="fr-FR" dirty="0"/>
              <a:t> detector simulation in a </a:t>
            </a:r>
            <a:r>
              <a:rPr lang="fr-FR" dirty="0" err="1"/>
              <a:t>generic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provide</a:t>
            </a:r>
            <a:r>
              <a:rPr lang="fr-FR" dirty="0"/>
              <a:t> to the </a:t>
            </a:r>
            <a:r>
              <a:rPr lang="fr-FR" dirty="0" err="1"/>
              <a:t>community</a:t>
            </a:r>
            <a:r>
              <a:rPr lang="fr-FR" dirty="0"/>
              <a:t>  </a:t>
            </a:r>
            <a:r>
              <a:rPr lang="fr-FR" dirty="0" err="1"/>
              <a:t>verified</a:t>
            </a:r>
            <a:r>
              <a:rPr lang="fr-FR" dirty="0"/>
              <a:t> and </a:t>
            </a:r>
            <a:r>
              <a:rPr lang="fr-FR" dirty="0" err="1"/>
              <a:t>standardardized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and a </a:t>
            </a:r>
            <a:r>
              <a:rPr lang="fr-FR" dirty="0" err="1"/>
              <a:t>developement</a:t>
            </a:r>
            <a:r>
              <a:rPr lang="fr-FR" dirty="0"/>
              <a:t> </a:t>
            </a:r>
            <a:r>
              <a:rPr lang="fr-FR" dirty="0" err="1"/>
              <a:t>environment</a:t>
            </a:r>
            <a:r>
              <a:rPr lang="fr-FR" dirty="0"/>
              <a:t> for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dirty="0" err="1"/>
              <a:t>improvement</a:t>
            </a:r>
            <a:r>
              <a:rPr lang="fr-FR" dirty="0"/>
              <a:t> to simulation </a:t>
            </a:r>
            <a:r>
              <a:rPr lang="fr-FR" dirty="0" err="1"/>
              <a:t>methods</a:t>
            </a:r>
            <a:r>
              <a:rPr lang="fr-FR" dirty="0"/>
              <a:t> </a:t>
            </a:r>
          </a:p>
          <a:p>
            <a:pPr marL="685800" lvl="1" indent="-342900"/>
            <a:r>
              <a:rPr lang="fr-FR" dirty="0"/>
              <a:t>Framework infrastructure </a:t>
            </a:r>
          </a:p>
          <a:p>
            <a:pPr marL="685800" lvl="1" indent="-342900"/>
            <a:r>
              <a:rPr lang="fr-FR" dirty="0"/>
              <a:t>Documentation, </a:t>
            </a:r>
            <a:r>
              <a:rPr lang="fr-FR" dirty="0" err="1"/>
              <a:t>examples</a:t>
            </a:r>
            <a:r>
              <a:rPr lang="fr-FR" dirty="0"/>
              <a:t> and code </a:t>
            </a:r>
            <a:r>
              <a:rPr lang="fr-FR" dirty="0" err="1"/>
              <a:t>demonstration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ED6B9-D7D2-504B-A02A-77F9A4D91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750" dirty="0"/>
          </a:p>
        </p:txBody>
      </p:sp>
      <p:pic>
        <p:nvPicPr>
          <p:cNvPr id="5" name="Picture 2" descr="Allpix Squared">
            <a:extLst>
              <a:ext uri="{FF2B5EF4-FFF2-40B4-BE49-F238E27FC236}">
                <a16:creationId xmlns:a16="http://schemas.microsoft.com/office/drawing/2014/main" id="{6574C3FE-1962-174C-8D35-A6C94BC3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84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C6F7-C93C-9D4A-98CD-836495923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simulation 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F9FF9-1A87-4743-9328-C53929216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7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3138F3-42D2-8F41-A534-67A3EB8B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01" y="2119716"/>
            <a:ext cx="8846599" cy="3095464"/>
          </a:xfrm>
          <a:prstGeom prst="rect">
            <a:avLst/>
          </a:prstGeom>
        </p:spPr>
      </p:pic>
      <p:pic>
        <p:nvPicPr>
          <p:cNvPr id="8" name="Picture 2" descr="Allpix Squared">
            <a:extLst>
              <a:ext uri="{FF2B5EF4-FFF2-40B4-BE49-F238E27FC236}">
                <a16:creationId xmlns:a16="http://schemas.microsoft.com/office/drawing/2014/main" id="{D911DBFF-0676-0840-88A5-48A22285D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752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A1331-15B6-234D-88EE-68417A077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35" y="-55541"/>
            <a:ext cx="8286750" cy="1325563"/>
          </a:xfrm>
        </p:spPr>
        <p:txBody>
          <a:bodyPr/>
          <a:lstStyle/>
          <a:p>
            <a:r>
              <a:rPr lang="en-US" dirty="0"/>
              <a:t>The Allpix</a:t>
            </a:r>
            <a:r>
              <a:rPr lang="en-US" baseline="30000" dirty="0"/>
              <a:t>2 </a:t>
            </a:r>
            <a:r>
              <a:rPr lang="en-US" dirty="0"/>
              <a:t>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128DC-E88D-114B-9638-5C4D59672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750" dirty="0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B7690929-C034-F94F-9C6F-0C6034B7B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818" y="1348429"/>
            <a:ext cx="4368100" cy="4681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3E0E0-5571-A546-9BEE-E52ECC279E42}"/>
              </a:ext>
            </a:extLst>
          </p:cNvPr>
          <p:cNvSpPr txBox="1"/>
          <p:nvPr/>
        </p:nvSpPr>
        <p:spPr>
          <a:xfrm>
            <a:off x="490618" y="2502977"/>
            <a:ext cx="33219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allpix</a:t>
            </a:r>
            <a:r>
              <a:rPr lang="en-US" dirty="0"/>
              <a:t> Framework offer a modular way to build a simulation flow and provide the infrastructure (core) to easily transfer information between modules, configure them and log their actions </a:t>
            </a:r>
          </a:p>
        </p:txBody>
      </p:sp>
      <p:pic>
        <p:nvPicPr>
          <p:cNvPr id="7" name="Picture 2" descr="Allpix Squared">
            <a:extLst>
              <a:ext uri="{FF2B5EF4-FFF2-40B4-BE49-F238E27FC236}">
                <a16:creationId xmlns:a16="http://schemas.microsoft.com/office/drawing/2014/main" id="{7F9950A1-98ED-394A-B024-D7D14AAB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43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670B-7CA1-9240-94CE-460BD0B99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81" y="93906"/>
            <a:ext cx="8286750" cy="1325563"/>
          </a:xfrm>
        </p:spPr>
        <p:txBody>
          <a:bodyPr/>
          <a:lstStyle/>
          <a:p>
            <a:r>
              <a:rPr lang="en-US" dirty="0"/>
              <a:t>Framework Configuration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689C1-61AB-A74B-8571-49FF183CE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24" y="1544576"/>
            <a:ext cx="5948928" cy="42071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Framework configured by one file  </a:t>
            </a:r>
          </a:p>
          <a:p>
            <a:pPr marL="685800" lvl="1" indent="-342900"/>
            <a:r>
              <a:rPr lang="en-US" dirty="0"/>
              <a:t>All desired modules listed in order of execution  </a:t>
            </a:r>
          </a:p>
          <a:p>
            <a:pPr marL="685800" lvl="1" indent="-342900"/>
            <a:r>
              <a:rPr lang="en-US" dirty="0"/>
              <a:t>Key-value pairs in TOML-style (extended)  </a:t>
            </a:r>
          </a:p>
          <a:p>
            <a:pPr marL="685800" lvl="1" indent="-342900"/>
            <a:r>
              <a:rPr lang="en-US" dirty="0"/>
              <a:t>Human readable  </a:t>
            </a:r>
          </a:p>
          <a:p>
            <a:pPr marL="685800" lvl="1" indent="-342900"/>
            <a:r>
              <a:rPr lang="en-US" dirty="0"/>
              <a:t>Little overhead (e.g. compared to XML)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Support for physical units  </a:t>
            </a:r>
          </a:p>
          <a:p>
            <a:pPr marL="685800" lvl="1" indent="-342900"/>
            <a:r>
              <a:rPr lang="en-US" dirty="0"/>
              <a:t>Never ask what units are used – type them out! </a:t>
            </a:r>
          </a:p>
          <a:p>
            <a:pPr marL="685800" lvl="1" indent="-342900"/>
            <a:r>
              <a:rPr lang="en-US" dirty="0"/>
              <a:t> Automatic conversion to internal units  </a:t>
            </a:r>
          </a:p>
          <a:p>
            <a:pPr marL="685800" lvl="1" indent="-342900"/>
            <a:r>
              <a:rPr lang="en-US" dirty="0"/>
              <a:t>No need for manual conversions in C++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682B-2EB9-7246-B1DB-3E01AA691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B0305-3A04-994F-AD9D-2B8A917F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811" y="1419469"/>
            <a:ext cx="3105948" cy="4493918"/>
          </a:xfrm>
          <a:prstGeom prst="rect">
            <a:avLst/>
          </a:prstGeom>
        </p:spPr>
      </p:pic>
      <p:pic>
        <p:nvPicPr>
          <p:cNvPr id="6" name="Picture 2" descr="Allpix Squared">
            <a:extLst>
              <a:ext uri="{FF2B5EF4-FFF2-40B4-BE49-F238E27FC236}">
                <a16:creationId xmlns:a16="http://schemas.microsoft.com/office/drawing/2014/main" id="{166A9DA0-F5C9-E942-9E6E-C1A36391B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02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0D72-447C-334D-B2B5-8AAC8D84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Flow in Allpix</a:t>
            </a:r>
            <a:r>
              <a:rPr lang="en-US" baseline="30000" dirty="0"/>
              <a:t>2 </a:t>
            </a:r>
            <a:r>
              <a:rPr lang="en-US" dirty="0"/>
              <a:t>(simple)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ABC2A-B06C-DE41-B451-92AA4FDCF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0369F-DB28-7E40-A058-4A3369AFF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53" y="2503621"/>
            <a:ext cx="8761011" cy="3176507"/>
          </a:xfrm>
          <a:prstGeom prst="rect">
            <a:avLst/>
          </a:prstGeom>
        </p:spPr>
      </p:pic>
      <p:pic>
        <p:nvPicPr>
          <p:cNvPr id="7" name="Picture 2" descr="Allpix Squared">
            <a:extLst>
              <a:ext uri="{FF2B5EF4-FFF2-40B4-BE49-F238E27FC236}">
                <a16:creationId xmlns:a16="http://schemas.microsoft.com/office/drawing/2014/main" id="{97CFB09B-00FD-9749-AC08-8C4F65BC0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99" y="82464"/>
            <a:ext cx="1059911" cy="105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484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0D72-447C-334D-B2B5-8AAC8D84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18" y="380624"/>
            <a:ext cx="8286750" cy="1325563"/>
          </a:xfrm>
        </p:spPr>
        <p:txBody>
          <a:bodyPr/>
          <a:lstStyle/>
          <a:p>
            <a:r>
              <a:rPr lang="en-US" dirty="0"/>
              <a:t>Simulation Flow in Allpix</a:t>
            </a:r>
            <a:r>
              <a:rPr lang="en-US" baseline="30000" dirty="0"/>
              <a:t>2 </a:t>
            </a:r>
            <a:r>
              <a:rPr lang="en-US" dirty="0"/>
              <a:t>(Complex)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ABC2A-B06C-DE41-B451-92AA4FDCF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75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564A97-658A-F448-BD1D-F3740B477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03" y="2435076"/>
            <a:ext cx="7679410" cy="19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80516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BE5E16-0E3B-9D44-B351-31B3CB40A20F}" vid="{9340E69D-C151-6E4A-802E-1D1DFD028F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1427</TotalTime>
  <Words>1212</Words>
  <Application>Microsoft Macintosh PowerPoint</Application>
  <PresentationFormat>On-screen Show (4:3)</PresentationFormat>
  <Paragraphs>173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BNL</vt:lpstr>
      <vt:lpstr>Allpix2 : Un logiciel générique de simulation Monte-Carlo des détecteur pixels  semi-conducteurs</vt:lpstr>
      <vt:lpstr>Outline </vt:lpstr>
      <vt:lpstr>The Allpix2  team</vt:lpstr>
      <vt:lpstr>The Allpix2 Framework</vt:lpstr>
      <vt:lpstr>The simulation flow</vt:lpstr>
      <vt:lpstr>The Allpix2 Framework</vt:lpstr>
      <vt:lpstr>Framework Configuration </vt:lpstr>
      <vt:lpstr>Simulation Flow in Allpix2 (simple)</vt:lpstr>
      <vt:lpstr>Simulation Flow in Allpix2 (Complex)</vt:lpstr>
      <vt:lpstr>Messages &amp; Object History</vt:lpstr>
      <vt:lpstr>Defining the geometry</vt:lpstr>
      <vt:lpstr>Defining the geometry</vt:lpstr>
      <vt:lpstr>Defining particle sources and energy deposition model</vt:lpstr>
      <vt:lpstr>Defining the electric field </vt:lpstr>
      <vt:lpstr>Propagating deposited charge </vt:lpstr>
      <vt:lpstr>Transfer charge to signal</vt:lpstr>
      <vt:lpstr>Digitization</vt:lpstr>
      <vt:lpstr>Visualization</vt:lpstr>
      <vt:lpstr>Output of results</vt:lpstr>
      <vt:lpstr>Example Application </vt:lpstr>
      <vt:lpstr>Documentation, coding guidelines, peer review</vt:lpstr>
      <vt:lpstr>Conclusion</vt:lpstr>
      <vt:lpstr>All the good links !!!</vt:lpstr>
      <vt:lpstr>Tutorials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Benoit, Mathieu</dc:creator>
  <cp:keywords/>
  <dc:description/>
  <cp:lastModifiedBy>Benoit, Mathieu</cp:lastModifiedBy>
  <cp:revision>36</cp:revision>
  <dcterms:created xsi:type="dcterms:W3CDTF">2021-06-09T12:42:56Z</dcterms:created>
  <dcterms:modified xsi:type="dcterms:W3CDTF">2021-06-10T12:30:32Z</dcterms:modified>
  <cp:category/>
</cp:coreProperties>
</file>