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4"/>
  </p:notesMasterIdLst>
  <p:sldIdLst>
    <p:sldId id="269" r:id="rId2"/>
    <p:sldId id="270" r:id="rId3"/>
    <p:sldId id="264" r:id="rId4"/>
    <p:sldId id="271" r:id="rId5"/>
    <p:sldId id="272" r:id="rId6"/>
    <p:sldId id="266" r:id="rId7"/>
    <p:sldId id="273" r:id="rId8"/>
    <p:sldId id="274" r:id="rId9"/>
    <p:sldId id="276" r:id="rId10"/>
    <p:sldId id="277" r:id="rId11"/>
    <p:sldId id="278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CCCC"/>
    <a:srgbClr val="4BBF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6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649E-6095-4F1B-84F3-569CC4CFD472}" type="datetimeFigureOut">
              <a:rPr lang="fr-FR" smtClean="0"/>
              <a:pPr/>
              <a:t>11/06/2021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E01B-C238-4F03-82BE-D0F741E61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5918" y="1121832"/>
            <a:ext cx="7358082" cy="3307299"/>
          </a:xfrm>
        </p:spPr>
        <p:txBody>
          <a:bodyPr anchor="b"/>
          <a:lstStyle>
            <a:lvl1pPr algn="l">
              <a:defRPr sz="6000">
                <a:solidFill>
                  <a:srgbClr val="00CCC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5918" y="4429132"/>
            <a:ext cx="7358082" cy="828670"/>
          </a:xfrm>
        </p:spPr>
        <p:txBody>
          <a:bodyPr/>
          <a:lstStyle>
            <a:lvl1pPr marL="361950" indent="0" algn="l">
              <a:buNone/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76000" cy="6858000"/>
          </a:xfrm>
          <a:prstGeom prst="rect">
            <a:avLst/>
          </a:prstGeom>
          <a:gradFill flip="none" rotWithShape="1">
            <a:gsLst>
              <a:gs pos="0">
                <a:srgbClr val="00CCCC"/>
              </a:gs>
              <a:gs pos="60000">
                <a:srgbClr val="4BBFE7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72000" y="5417818"/>
            <a:ext cx="1332000" cy="1440182"/>
            <a:chOff x="1" y="1774504"/>
            <a:chExt cx="1332000" cy="1440182"/>
          </a:xfrm>
        </p:grpSpPr>
        <p:pic>
          <p:nvPicPr>
            <p:cNvPr id="10" name="Image 9" descr="51022555497_40b1cb9c16_n.jpg"/>
            <p:cNvPicPr>
              <a:picLocks noChangeAspect="1"/>
            </p:cNvPicPr>
            <p:nvPr/>
          </p:nvPicPr>
          <p:blipFill>
            <a:blip r:embed="rId2"/>
            <a:srcRect l="38244"/>
            <a:stretch>
              <a:fillRect/>
            </a:stretch>
          </p:blipFill>
          <p:spPr>
            <a:xfrm>
              <a:off x="1" y="1774504"/>
              <a:ext cx="1332000" cy="1440182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85786" y="3000372"/>
              <a:ext cx="532765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smtClean="0"/>
                <a:t>Jean Jouve</a:t>
              </a:r>
              <a:endParaRPr lang="fr-FR" sz="800" dirty="0"/>
            </a:p>
          </p:txBody>
        </p:sp>
      </p:grpSp>
      <p:pic>
        <p:nvPicPr>
          <p:cNvPr id="12" name="Image 11" descr="51021725593_2d493914b1_z.jpg"/>
          <p:cNvPicPr>
            <a:picLocks noChangeAspect="1"/>
          </p:cNvPicPr>
          <p:nvPr userDrawn="1"/>
        </p:nvPicPr>
        <p:blipFill>
          <a:blip r:embed="rId3" cstate="print"/>
          <a:srcRect r="30078"/>
          <a:stretch>
            <a:fillRect/>
          </a:stretch>
        </p:blipFill>
        <p:spPr>
          <a:xfrm>
            <a:off x="72000" y="-24"/>
            <a:ext cx="1332000" cy="1707039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785786" y="1500174"/>
            <a:ext cx="532765" cy="1958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fr-FR" sz="800" dirty="0" smtClean="0"/>
              <a:t>Jean Jouve</a:t>
            </a:r>
            <a:endParaRPr lang="fr-FR" sz="800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72000" y="1836000"/>
            <a:ext cx="1332000" cy="3470956"/>
            <a:chOff x="0" y="1764000"/>
            <a:chExt cx="1332000" cy="347095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64000"/>
              <a:ext cx="1332000" cy="73106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6000"/>
              <a:ext cx="1332000" cy="37913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4000"/>
              <a:ext cx="1332000" cy="5909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12000"/>
              <a:ext cx="1332000" cy="3865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4" descr="HyperLink"/>
            <p:cNvPicPr>
              <a:picLocks noChangeAspect="1" noChangeArrowheads="1"/>
            </p:cNvPicPr>
            <p:nvPr/>
          </p:nvPicPr>
          <p:blipFill>
            <a:blip r:embed="rId8" cstate="print"/>
            <a:srcRect l="25000" r="24999"/>
            <a:stretch>
              <a:fillRect/>
            </a:stretch>
          </p:blipFill>
          <p:spPr bwMode="auto">
            <a:xfrm>
              <a:off x="0" y="2988000"/>
              <a:ext cx="1332000" cy="1154392"/>
            </a:xfrm>
            <a:prstGeom prst="rect">
              <a:avLst/>
            </a:prstGeom>
            <a:noFill/>
          </p:spPr>
        </p:pic>
      </p:grp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000" y="6215082"/>
            <a:ext cx="449263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 i="0">
                <a:solidFill>
                  <a:srgbClr val="4BBFE7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 smtClean="0"/>
              <a:t>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112000" y="6480000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BFE7"/>
                </a:solidFill>
              </a:defRPr>
            </a:lvl1pPr>
          </a:lstStyle>
          <a:p>
            <a:r>
              <a:rPr lang="fr-FR" dirty="0" smtClean="0"/>
              <a:t>Journées thématiques du Réseau Semi-conducteurs IN2P3-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</a:p>
          <a:p>
            <a:r>
              <a:rPr lang="fr-FR" dirty="0" smtClean="0"/>
              <a:t>10 - 11 Juin 2021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71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2003" y="1071546"/>
            <a:ext cx="3868737" cy="245278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2000" y="1332000"/>
            <a:ext cx="3868737" cy="3683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2000" y="240000"/>
            <a:ext cx="8606280" cy="480000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cap="small" baseline="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000" y="6215082"/>
            <a:ext cx="449263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 i="0">
                <a:solidFill>
                  <a:srgbClr val="4BBFE7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 smtClean="0"/>
              <a:t>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112000" y="6480000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BFE7"/>
                </a:solidFill>
              </a:defRPr>
            </a:lvl1pPr>
          </a:lstStyle>
          <a:p>
            <a:r>
              <a:rPr lang="fr-FR" dirty="0" smtClean="0"/>
              <a:t>Journées thématiques du Réseau Semi-conducteurs IN2P3-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</a:p>
          <a:p>
            <a:r>
              <a:rPr lang="fr-FR" dirty="0" smtClean="0"/>
              <a:t>10 - 11 Juin 2021 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86248" y="1071547"/>
            <a:ext cx="4605752" cy="5072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 i="1" u="none">
                <a:solidFill>
                  <a:srgbClr val="00CCCC"/>
                </a:solidFill>
                <a:latin typeface="Corbel" panose="020B0503020204020204" pitchFamily="34" charset="0"/>
              </a:defRPr>
            </a:lvl1pPr>
            <a:lvl2pPr marL="447675" indent="-266700">
              <a:buFont typeface="Wingdings" pitchFamily="2" charset="2"/>
              <a:buChar char="§"/>
              <a:defRPr sz="1800" i="0" baseline="0">
                <a:solidFill>
                  <a:srgbClr val="00CCC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puce 1</a:t>
            </a:r>
          </a:p>
          <a:p>
            <a:pPr lvl="1"/>
            <a:r>
              <a:rPr lang="fr-FR" dirty="0" smtClean="0"/>
              <a:t>Puce 2</a:t>
            </a:r>
          </a:p>
          <a:p>
            <a:pPr lvl="1"/>
            <a:r>
              <a:rPr lang="fr-FR" dirty="0" smtClean="0"/>
              <a:t>Puce 3</a:t>
            </a:r>
          </a:p>
          <a:p>
            <a:pPr lvl="0"/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7977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2000" y="972000"/>
            <a:ext cx="8677718" cy="51002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 i="1" u="none">
                <a:solidFill>
                  <a:srgbClr val="00CCCC"/>
                </a:solidFill>
                <a:latin typeface="Corbel" panose="020B0503020204020204" pitchFamily="34" charset="0"/>
              </a:defRPr>
            </a:lvl1pPr>
            <a:lvl2pPr marL="447675" indent="-266700">
              <a:buFont typeface="Wingdings" pitchFamily="2" charset="2"/>
              <a:buChar char="§"/>
              <a:defRPr sz="1800" i="0" baseline="0">
                <a:solidFill>
                  <a:srgbClr val="00CCC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puce 1</a:t>
            </a:r>
          </a:p>
          <a:p>
            <a:pPr lvl="1"/>
            <a:r>
              <a:rPr lang="fr-FR" dirty="0" smtClean="0"/>
              <a:t>Puce 2</a:t>
            </a:r>
          </a:p>
          <a:p>
            <a:pPr lvl="1"/>
            <a:r>
              <a:rPr lang="fr-FR" dirty="0" smtClean="0"/>
              <a:t>Puce 3</a:t>
            </a:r>
          </a:p>
          <a:p>
            <a:pPr lvl="0"/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2000" y="240000"/>
            <a:ext cx="8677718" cy="480000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lang="fr-FR" sz="2000" b="1" i="0" kern="1200" cap="small" baseline="0" smtClean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000" y="6215082"/>
            <a:ext cx="449263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 i="0">
                <a:solidFill>
                  <a:srgbClr val="4BBFE7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 smtClean="0"/>
              <a:t>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112000" y="6480000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BFE7"/>
                </a:solidFill>
              </a:defRPr>
            </a:lvl1pPr>
          </a:lstStyle>
          <a:p>
            <a:r>
              <a:rPr lang="fr-FR" dirty="0" smtClean="0"/>
              <a:t>Journées thématiques du Réseau Semi-conducteurs IN2P3-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</a:p>
          <a:p>
            <a:r>
              <a:rPr lang="fr-FR" dirty="0" smtClean="0"/>
              <a:t>10 - 11 Juin 2021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86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240000"/>
            <a:ext cx="8677718" cy="480000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cap="small" baseline="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000" y="6215082"/>
            <a:ext cx="449263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 i="0">
                <a:solidFill>
                  <a:srgbClr val="4BBFE7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 smtClean="0"/>
              <a:t>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112000" y="6480000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BFE7"/>
                </a:solidFill>
              </a:defRPr>
            </a:lvl1pPr>
          </a:lstStyle>
          <a:p>
            <a:r>
              <a:rPr lang="fr-FR" dirty="0" smtClean="0"/>
              <a:t>Journées thématiques du Réseau Semi-conducteurs IN2P3-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</a:p>
          <a:p>
            <a:r>
              <a:rPr lang="fr-FR" dirty="0" smtClean="0"/>
              <a:t>10 - 11 Juin 2021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49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_AIFIRA_couleur.jp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55330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 userDrawn="1">
            <p:ph type="title"/>
          </p:nvPr>
        </p:nvSpPr>
        <p:spPr>
          <a:xfrm>
            <a:off x="1331640" y="72008"/>
            <a:ext cx="7812360" cy="764704"/>
          </a:xfrm>
        </p:spPr>
        <p:txBody>
          <a:bodyPr>
            <a:normAutofit/>
          </a:bodyPr>
          <a:lstStyle>
            <a:lvl1pPr>
              <a:defRPr sz="2400">
                <a:latin typeface="Copperplate Gothic Bold" panose="020E07050202060204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-1" y="6453336"/>
            <a:ext cx="6480000" cy="0"/>
          </a:xfrm>
          <a:prstGeom prst="line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6"/>
          <p:cNvSpPr txBox="1">
            <a:spLocks/>
          </p:cNvSpPr>
          <p:nvPr userDrawn="1"/>
        </p:nvSpPr>
        <p:spPr>
          <a:xfrm>
            <a:off x="2483767" y="6453336"/>
            <a:ext cx="4176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itchFamily="34" charset="0"/>
              </a:rPr>
              <a:t>Cours d’été – CENBG – 21 Juin 2016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itchFamily="34" charset="0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57199" y="1556792"/>
            <a:ext cx="8229600" cy="4525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i="1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1pPr>
            <a:lvl2pPr marL="182563" indent="0">
              <a:buNone/>
              <a:defRPr sz="1800" b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sym typeface="ZapfDingbats"/>
              </a:defRPr>
            </a:lvl2pPr>
            <a:lvl3pPr marL="0" indent="0">
              <a:buFont typeface="Wingdings" pitchFamily="2" charset="2"/>
              <a:buNone/>
              <a:defRPr sz="1800" baseline="0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  Deuxième niveau</a:t>
            </a:r>
          </a:p>
          <a:p>
            <a:pPr lvl="2"/>
            <a:r>
              <a:rPr lang="fr-FR" dirty="0" smtClean="0"/>
              <a:t>- Troisième niveau</a:t>
            </a:r>
          </a:p>
        </p:txBody>
      </p:sp>
      <p:sp>
        <p:nvSpPr>
          <p:cNvPr id="13" name="Espace réservé du numéro de diapositive 6"/>
          <p:cNvSpPr txBox="1">
            <a:spLocks/>
          </p:cNvSpPr>
          <p:nvPr userDrawn="1"/>
        </p:nvSpPr>
        <p:spPr>
          <a:xfrm>
            <a:off x="8316416" y="6453337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3EB20-5216-45A1-BC67-68CF53D2B2FA}" type="slidenum">
              <a:rPr kumimoji="0" lang="fr-FR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rial" pitchFamily="34" charset="0"/>
              </a:rPr>
              <a:t>/36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000" y="6228000"/>
            <a:ext cx="449263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 i="0">
                <a:solidFill>
                  <a:srgbClr val="00B0F0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 smtClean="0"/>
              <a:t>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181597-37D9-2343-9ABD-7C16DECFDA30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072067" y="6455506"/>
            <a:ext cx="3837679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60000">
                  <a:srgbClr val="4BBFE7"/>
                </a:gs>
                <a:gs pos="100000">
                  <a:srgbClr val="00CCCC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112000" y="6480000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B0F0"/>
                </a:solidFill>
              </a:defRPr>
            </a:lvl1pPr>
          </a:lstStyle>
          <a:p>
            <a:r>
              <a:rPr lang="fr-FR" dirty="0" smtClean="0"/>
              <a:t>Journées thématiques du Réseau Semi-conducteurs IN2P3-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</a:p>
          <a:p>
            <a:r>
              <a:rPr lang="fr-FR" dirty="0" smtClean="0"/>
              <a:t>10 - 11 Juin 2021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9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2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sorieul@cenbg.in2p3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orieul@cenbg.in2p3.fr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785918" y="4429132"/>
            <a:ext cx="7358082" cy="1500198"/>
          </a:xfrm>
        </p:spPr>
        <p:txBody>
          <a:bodyPr>
            <a:normAutofit fontScale="92500" lnSpcReduction="20000"/>
          </a:bodyPr>
          <a:lstStyle/>
          <a:p>
            <a:pPr marL="714375" algn="l"/>
            <a:r>
              <a:rPr lang="fr-FR" dirty="0" smtClean="0"/>
              <a:t>Stéphanie SORIEUL</a:t>
            </a:r>
          </a:p>
          <a:p>
            <a:pPr marL="714375" algn="l"/>
            <a:r>
              <a:rPr lang="fr-FR" dirty="0" smtClean="0"/>
              <a:t>Responsable Opérationnelle de la plateforme AIFIRA</a:t>
            </a:r>
          </a:p>
          <a:p>
            <a:pPr marL="714375" algn="l"/>
            <a:r>
              <a:rPr lang="fr-FR" dirty="0" smtClean="0"/>
              <a:t>CENBG/CNRS-IN2P3/U. Bordeaux</a:t>
            </a:r>
          </a:p>
          <a:p>
            <a:pPr marL="714375"/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  <a:hlinkClick r:id="rId2"/>
              </a:rPr>
              <a:t>sorieul@cenbg.in2p3.fr</a:t>
            </a:r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 </a:t>
            </a:r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2000" y="5417818"/>
            <a:ext cx="1332625" cy="1440182"/>
            <a:chOff x="1" y="1774504"/>
            <a:chExt cx="1332625" cy="1440182"/>
          </a:xfrm>
        </p:grpSpPr>
        <p:pic>
          <p:nvPicPr>
            <p:cNvPr id="7" name="Image 6" descr="51022555497_40b1cb9c16_n.jpg"/>
            <p:cNvPicPr>
              <a:picLocks noChangeAspect="1"/>
            </p:cNvPicPr>
            <p:nvPr/>
          </p:nvPicPr>
          <p:blipFill>
            <a:blip r:embed="rId3"/>
            <a:srcRect l="38244"/>
            <a:stretch>
              <a:fillRect/>
            </a:stretch>
          </p:blipFill>
          <p:spPr>
            <a:xfrm>
              <a:off x="1" y="1774504"/>
              <a:ext cx="1332000" cy="144018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928101" y="3000396"/>
              <a:ext cx="404525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smtClean="0"/>
                <a:t>J. Jouve</a:t>
              </a:r>
              <a:endParaRPr lang="fr-FR" sz="800" dirty="0"/>
            </a:p>
          </p:txBody>
        </p:sp>
      </p:grpSp>
      <p:pic>
        <p:nvPicPr>
          <p:cNvPr id="6" name="Image 5" descr="51021725593_2d493914b1_z.jpg"/>
          <p:cNvPicPr>
            <a:picLocks noChangeAspect="1"/>
          </p:cNvPicPr>
          <p:nvPr/>
        </p:nvPicPr>
        <p:blipFill>
          <a:blip r:embed="rId4" cstate="print"/>
          <a:srcRect r="30078"/>
          <a:stretch>
            <a:fillRect/>
          </a:stretch>
        </p:blipFill>
        <p:spPr>
          <a:xfrm>
            <a:off x="72000" y="-24"/>
            <a:ext cx="1332000" cy="170703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00100" y="1500174"/>
            <a:ext cx="404525" cy="1958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fr-FR" sz="800" dirty="0" smtClean="0"/>
              <a:t>J. Jouve</a:t>
            </a:r>
            <a:endParaRPr lang="fr-FR" sz="8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72000" y="1836000"/>
            <a:ext cx="1332000" cy="3470956"/>
            <a:chOff x="0" y="1764000"/>
            <a:chExt cx="1332000" cy="347095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64000"/>
              <a:ext cx="1332000" cy="73106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6000"/>
              <a:ext cx="1332000" cy="37913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4000"/>
              <a:ext cx="1332000" cy="5909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12000"/>
              <a:ext cx="1332000" cy="3865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4" descr="HyperLink"/>
            <p:cNvPicPr>
              <a:picLocks noChangeAspect="1" noChangeArrowheads="1"/>
            </p:cNvPicPr>
            <p:nvPr/>
          </p:nvPicPr>
          <p:blipFill>
            <a:blip r:embed="rId9" cstate="print"/>
            <a:srcRect l="25000" r="24999"/>
            <a:stretch>
              <a:fillRect/>
            </a:stretch>
          </p:blipFill>
          <p:spPr bwMode="auto">
            <a:xfrm>
              <a:off x="0" y="2988000"/>
              <a:ext cx="1332000" cy="1154392"/>
            </a:xfrm>
            <a:prstGeom prst="rect">
              <a:avLst/>
            </a:prstGeom>
            <a:noFill/>
          </p:spPr>
        </p:pic>
      </p:grp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1785918" y="1121832"/>
            <a:ext cx="6500858" cy="3307299"/>
          </a:xfrm>
        </p:spPr>
        <p:txBody>
          <a:bodyPr>
            <a:normAutofit fontScale="90000"/>
          </a:bodyPr>
          <a:lstStyle/>
          <a:p>
            <a:r>
              <a:rPr lang="fr-FR" cap="small" dirty="0" smtClean="0"/>
              <a:t>Utilisation des Faisceaux d’Ions pour la Caractérisation de Détecteurs</a:t>
            </a:r>
            <a:endParaRPr lang="fr-FR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Caractérisation d'un DSSSD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214282" y="5000636"/>
            <a:ext cx="8715436" cy="1196532"/>
          </a:xfrm>
          <a:noFill/>
          <a:ln>
            <a:solidFill>
              <a:srgbClr val="00CC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72000" tIns="72000" rIns="36000" bIns="36000" rtlCol="0" anchor="ctr" anchorCtr="0">
            <a:spAutoFit/>
          </a:bodyPr>
          <a:lstStyle/>
          <a:p>
            <a:pPr marL="542925" indent="-361950" algn="just"/>
            <a:r>
              <a:rPr lang="fr-FR" b="1" dirty="0" smtClean="0">
                <a:solidFill>
                  <a:srgbClr val="D9D9D9"/>
                </a:solidFill>
              </a:rPr>
              <a:t>Infos obtenues :</a:t>
            </a:r>
          </a:p>
          <a:p>
            <a:pPr marL="542925" indent="-361950" algn="just"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D9D9D9"/>
                </a:solidFill>
              </a:rPr>
              <a:t> Couche morte : épaisseur moyenne entre 55 nm (bord) et 61 nm (au centre)</a:t>
            </a:r>
          </a:p>
          <a:p>
            <a:pPr marL="542925" indent="-361950" algn="just"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D9D9D9"/>
                </a:solidFill>
              </a:rPr>
              <a:t> Résolution : entre 3, 8 keV et 5,6 </a:t>
            </a:r>
            <a:r>
              <a:rPr lang="fr-FR" b="1" dirty="0" err="1" smtClean="0">
                <a:solidFill>
                  <a:srgbClr val="D9D9D9"/>
                </a:solidFill>
              </a:rPr>
              <a:t>kev</a:t>
            </a:r>
            <a:endParaRPr lang="fr-FR" b="1" dirty="0" smtClean="0">
              <a:solidFill>
                <a:srgbClr val="D9D9D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829644" y="928670"/>
            <a:ext cx="3385694" cy="338569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71321" y="2574175"/>
            <a:ext cx="3272051" cy="2283585"/>
          </a:xfrm>
          <a:prstGeom prst="rect">
            <a:avLst/>
          </a:prstGeom>
          <a:ln w="0"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51994" y="971999"/>
            <a:ext cx="3394283" cy="1440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500298" y="248816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s</a:t>
            </a:r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2000" y="1686380"/>
            <a:ext cx="8677718" cy="59961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Merci de votre attention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892959" y="3071810"/>
            <a:ext cx="7358082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143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smtClean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Stéphanie SORIEUL</a:t>
            </a:r>
          </a:p>
          <a:p>
            <a:pPr marL="7143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smtClean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Responsable Opérationnelle de la plateforme AIFIRA</a:t>
            </a:r>
          </a:p>
          <a:p>
            <a:pPr marL="7143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smtClean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CENBG/CNRS-IN2P3/U. Bordeaux</a:t>
            </a:r>
          </a:p>
          <a:p>
            <a:pPr marL="7143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  <a:hlinkClick r:id="rId2"/>
              </a:rPr>
              <a:t>sorieul@cenbg.in2p3.fr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Timeline de l’analyse par faisceaux d’ions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F8695-E9B9-45EF-AF41-CD71DFA6CBA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 10 - 11 Juin 2021 </a:t>
            </a:r>
            <a:endParaRPr lang="fr-FR"/>
          </a:p>
        </p:txBody>
      </p:sp>
      <p:pic>
        <p:nvPicPr>
          <p:cNvPr id="4" name="Picture 7" descr="D:\AIFIRA\Gestion\Com'\Conferences_Seminaires\Presentation_AIFIRA\20150415_MasterBdx2\Images\Zero_Gradient_Synchrotron_Cockcroft-Walton_preaccele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6" y="2000240"/>
            <a:ext cx="1745413" cy="1357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rutherford1.PNG"/>
          <p:cNvPicPr>
            <a:picLocks noChangeAspect="1"/>
          </p:cNvPicPr>
          <p:nvPr/>
        </p:nvPicPr>
        <p:blipFill>
          <a:blip r:embed="rId3"/>
          <a:srcRect t="3424" r="2187" b="698"/>
          <a:stretch>
            <a:fillRect/>
          </a:stretch>
        </p:blipFill>
        <p:spPr>
          <a:xfrm>
            <a:off x="7143768" y="857232"/>
            <a:ext cx="1535918" cy="110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rutherford2.png"/>
          <p:cNvPicPr>
            <a:picLocks noChangeAspect="1"/>
          </p:cNvPicPr>
          <p:nvPr/>
        </p:nvPicPr>
        <p:blipFill>
          <a:blip r:embed="rId4"/>
          <a:srcRect t="5688" r="2134" b="23846"/>
          <a:stretch>
            <a:fillRect/>
          </a:stretch>
        </p:blipFill>
        <p:spPr>
          <a:xfrm>
            <a:off x="7657911" y="1857364"/>
            <a:ext cx="1271775" cy="7143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215206" y="2532142"/>
            <a:ext cx="1785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 Light" pitchFamily="34" charset="0"/>
              </a:rPr>
              <a:t>Source : http://pcracine.free.fr</a:t>
            </a:r>
            <a:endParaRPr lang="fr-FR" sz="1200" dirty="0">
              <a:solidFill>
                <a:schemeClr val="accent5">
                  <a:lumMod val="60000"/>
                  <a:lumOff val="40000"/>
                </a:schemeClr>
              </a:solidFill>
              <a:latin typeface="Corbel Ligh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143380"/>
            <a:ext cx="1207631" cy="11430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786446" y="5246786"/>
            <a:ext cx="1857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 Light" pitchFamily="34" charset="0"/>
              </a:rPr>
              <a:t>Source : www.ortec-online.com</a:t>
            </a:r>
            <a:endParaRPr lang="fr-FR" sz="1200" dirty="0">
              <a:solidFill>
                <a:schemeClr val="accent5">
                  <a:lumMod val="60000"/>
                  <a:lumOff val="40000"/>
                </a:schemeClr>
              </a:solidFill>
              <a:latin typeface="Corbel Light" pitchFamily="34" charset="0"/>
            </a:endParaRPr>
          </a:p>
        </p:txBody>
      </p:sp>
      <p:pic>
        <p:nvPicPr>
          <p:cNvPr id="18" name="Image 17" descr="Xray-detec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357562"/>
            <a:ext cx="876593" cy="1013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7615840" y="4175216"/>
            <a:ext cx="1385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 Light" pitchFamily="34" charset="0"/>
              </a:rPr>
              <a:t>Source : www.4pi.com</a:t>
            </a:r>
            <a:endParaRPr lang="fr-FR" sz="1200" dirty="0">
              <a:solidFill>
                <a:schemeClr val="accent5">
                  <a:lumMod val="60000"/>
                  <a:lumOff val="40000"/>
                </a:schemeClr>
              </a:solidFill>
              <a:latin typeface="Corbel Light" pitchFamily="34" charset="0"/>
            </a:endParaRPr>
          </a:p>
        </p:txBody>
      </p:sp>
      <p:pic>
        <p:nvPicPr>
          <p:cNvPr id="17" name="Image 16" descr="Timelin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691" y="714356"/>
            <a:ext cx="4968619" cy="564360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85720" y="3357562"/>
            <a:ext cx="19288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 Light" pitchFamily="34" charset="0"/>
              </a:rPr>
              <a:t>Source : https://commons.wikimedia.org</a:t>
            </a:r>
            <a:endParaRPr lang="fr-FR" sz="1200" dirty="0">
              <a:solidFill>
                <a:schemeClr val="accent5">
                  <a:lumMod val="60000"/>
                  <a:lumOff val="40000"/>
                </a:schemeClr>
              </a:solidFill>
              <a:latin typeface="Corbel Light" pitchFamily="34" charset="0"/>
            </a:endParaRPr>
          </a:p>
        </p:txBody>
      </p:sp>
      <p:pic>
        <p:nvPicPr>
          <p:cNvPr id="24" name="Image 23" descr="IBI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5214950"/>
            <a:ext cx="2487604" cy="9941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7159" y="6215082"/>
            <a:ext cx="25003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 Light" pitchFamily="34" charset="0"/>
              </a:rPr>
              <a:t>Source : irb.hr/</a:t>
            </a:r>
            <a:r>
              <a:rPr lang="fr-FR" sz="105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 Light" pitchFamily="34" charset="0"/>
              </a:rPr>
              <a:t>eng</a:t>
            </a:r>
            <a:endParaRPr lang="fr-FR" sz="1050" dirty="0" smtClean="0">
              <a:solidFill>
                <a:schemeClr val="accent5">
                  <a:lumMod val="60000"/>
                  <a:lumOff val="40000"/>
                </a:schemeClr>
              </a:solidFill>
              <a:latin typeface="Corbel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SOMMAIRE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F8695-E9B9-45EF-AF41-CD71DFA6C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 10 - 11 Juin 2021 </a:t>
            </a:r>
            <a:endParaRPr lang="fr-FR"/>
          </a:p>
        </p:txBody>
      </p:sp>
      <p:pic>
        <p:nvPicPr>
          <p:cNvPr id="8" name="Image 7" descr="Timeline(4)(1)(2)-Somma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781175"/>
            <a:ext cx="64103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L’analyse par faisceaux d’ions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F8695-E9B9-45EF-AF41-CD71DFA6C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 10 - 11 Juin 2021 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" t="2302" r="1022" b="3290"/>
          <a:stretch/>
        </p:blipFill>
        <p:spPr bwMode="auto">
          <a:xfrm>
            <a:off x="252000" y="972000"/>
            <a:ext cx="4644231" cy="1885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252000" y="5500702"/>
            <a:ext cx="739183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300"/>
              </a:spcAft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ZapfDingbats"/>
              </a:rPr>
              <a:t>Interactions proches avec le noyau &amp; son cortège électronique</a:t>
            </a:r>
          </a:p>
          <a:p>
            <a:pPr marL="542925" lvl="0" indent="-361950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ZapfDingbats"/>
              </a:rPr>
              <a:t> Composition élémentaire</a:t>
            </a:r>
          </a:p>
          <a:p>
            <a:pPr marL="542925" lvl="0" indent="-361950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</a:rPr>
              <a:t>Distribution spatiale des éléments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57190" y="785794"/>
            <a:ext cx="8215338" cy="4543514"/>
            <a:chOff x="357190" y="785794"/>
            <a:chExt cx="8215338" cy="4543514"/>
          </a:xfrm>
        </p:grpSpPr>
        <p:grpSp>
          <p:nvGrpSpPr>
            <p:cNvPr id="24" name="Groupe 23"/>
            <p:cNvGrpSpPr/>
            <p:nvPr/>
          </p:nvGrpSpPr>
          <p:grpSpPr>
            <a:xfrm>
              <a:off x="5786446" y="785794"/>
              <a:ext cx="2143140" cy="1500197"/>
              <a:chOff x="5929322" y="1000108"/>
              <a:chExt cx="2143140" cy="1500197"/>
            </a:xfrm>
          </p:grpSpPr>
          <p:pic>
            <p:nvPicPr>
              <p:cNvPr id="21" name="Image 20" descr="Timeline-Page-3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9322" y="1428736"/>
                <a:ext cx="2107715" cy="1071569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929322" y="1000108"/>
                <a:ext cx="21431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fr-FR" sz="2000" dirty="0" smtClean="0">
                    <a:solidFill>
                      <a:srgbClr val="00CCCC"/>
                    </a:solidFill>
                    <a:latin typeface="Corbel" panose="020B0503020204020204" pitchFamily="34" charset="0"/>
                    <a:cs typeface="Arial" pitchFamily="34" charset="0"/>
                    <a:sym typeface="ZapfDingbats"/>
                  </a:rPr>
                  <a:t>Diffusion élastique 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6215074" y="2786058"/>
              <a:ext cx="2357454" cy="2114622"/>
              <a:chOff x="6215074" y="3000372"/>
              <a:chExt cx="2357454" cy="2114622"/>
            </a:xfrm>
          </p:grpSpPr>
          <p:pic>
            <p:nvPicPr>
              <p:cNvPr id="11" name="Image 10" descr="PIXE.PNG"/>
              <p:cNvPicPr>
                <a:picLocks noChangeAspect="1"/>
              </p:cNvPicPr>
              <p:nvPr/>
            </p:nvPicPr>
            <p:blipFill>
              <a:blip r:embed="rId4"/>
              <a:srcRect l="11014" t="7284" r="11014" b="4911"/>
              <a:stretch>
                <a:fillRect/>
              </a:stretch>
            </p:blipFill>
            <p:spPr>
              <a:xfrm>
                <a:off x="6572264" y="3000372"/>
                <a:ext cx="1571636" cy="171031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215074" y="4714884"/>
                <a:ext cx="23574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fr-FR" sz="2000" dirty="0" smtClean="0">
                    <a:solidFill>
                      <a:srgbClr val="00CCCC"/>
                    </a:solidFill>
                    <a:latin typeface="Corbel" panose="020B0503020204020204" pitchFamily="34" charset="0"/>
                    <a:cs typeface="Arial" pitchFamily="34" charset="0"/>
                  </a:rPr>
                  <a:t>Émission de photons</a:t>
                </a:r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3428992" y="3257606"/>
              <a:ext cx="2500330" cy="1928826"/>
              <a:chOff x="3286116" y="4143380"/>
              <a:chExt cx="2500330" cy="1928826"/>
            </a:xfrm>
          </p:grpSpPr>
          <p:pic>
            <p:nvPicPr>
              <p:cNvPr id="12" name="Image 11" descr="Reaction nucléaire.jpg"/>
              <p:cNvPicPr>
                <a:picLocks noChangeAspect="1"/>
              </p:cNvPicPr>
              <p:nvPr/>
            </p:nvPicPr>
            <p:blipFill>
              <a:blip r:embed="rId5"/>
              <a:srcRect l="6657" t="8232" r="10059" b="8232"/>
              <a:stretch>
                <a:fillRect/>
              </a:stretch>
            </p:blipFill>
            <p:spPr>
              <a:xfrm>
                <a:off x="3291769" y="4143380"/>
                <a:ext cx="2494677" cy="1528716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286116" y="5672096"/>
                <a:ext cx="25003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fr-FR" sz="2000" dirty="0" smtClean="0">
                    <a:solidFill>
                      <a:srgbClr val="00CCCC"/>
                    </a:solidFill>
                    <a:latin typeface="Corbel" panose="020B0503020204020204" pitchFamily="34" charset="0"/>
                    <a:cs typeface="Arial" pitchFamily="34" charset="0"/>
                    <a:sym typeface="ZapfDingbats"/>
                  </a:rPr>
                  <a:t>Réactions nucléaires</a:t>
                </a:r>
              </a:p>
            </p:txBody>
          </p:sp>
        </p:grpSp>
        <p:cxnSp>
          <p:nvCxnSpPr>
            <p:cNvPr id="20" name="Connecteur droit avec flèche 19"/>
            <p:cNvCxnSpPr/>
            <p:nvPr/>
          </p:nvCxnSpPr>
          <p:spPr>
            <a:xfrm>
              <a:off x="4714876" y="1785926"/>
              <a:ext cx="1214446" cy="1588"/>
            </a:xfrm>
            <a:prstGeom prst="straightConnector1">
              <a:avLst/>
            </a:prstGeom>
            <a:ln w="38100">
              <a:solidFill>
                <a:srgbClr val="00CC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4643438" y="2500306"/>
              <a:ext cx="2143140" cy="571504"/>
            </a:xfrm>
            <a:prstGeom prst="straightConnector1">
              <a:avLst/>
            </a:prstGeom>
            <a:ln w="38100">
              <a:solidFill>
                <a:srgbClr val="00CC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2786050" y="2643182"/>
              <a:ext cx="1071570" cy="857256"/>
            </a:xfrm>
            <a:prstGeom prst="straightConnector1">
              <a:avLst/>
            </a:prstGeom>
            <a:ln w="38100">
              <a:solidFill>
                <a:srgbClr val="00CC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rot="5400000">
              <a:off x="1000894" y="3000372"/>
              <a:ext cx="570710" cy="794"/>
            </a:xfrm>
            <a:prstGeom prst="straightConnector1">
              <a:avLst/>
            </a:prstGeom>
            <a:ln w="38100">
              <a:solidFill>
                <a:srgbClr val="00CC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e 22"/>
            <p:cNvGrpSpPr/>
            <p:nvPr/>
          </p:nvGrpSpPr>
          <p:grpSpPr>
            <a:xfrm>
              <a:off x="357190" y="3286124"/>
              <a:ext cx="3000364" cy="2043184"/>
              <a:chOff x="357190" y="3286124"/>
              <a:chExt cx="3000364" cy="204318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57190" y="4929198"/>
                <a:ext cx="30003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fr-FR" sz="2000" dirty="0" smtClean="0">
                    <a:solidFill>
                      <a:srgbClr val="00CCCC"/>
                    </a:solidFill>
                    <a:latin typeface="Corbel" panose="020B0503020204020204" pitchFamily="34" charset="0"/>
                    <a:cs typeface="Arial" pitchFamily="34" charset="0"/>
                    <a:sym typeface="ZapfDingbats"/>
                  </a:rPr>
                  <a:t>Perte en énergie des ions</a:t>
                </a:r>
              </a:p>
            </p:txBody>
          </p:sp>
          <p:pic>
            <p:nvPicPr>
              <p:cNvPr id="39" name="Image 38" descr="STIM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472" y="3286124"/>
                <a:ext cx="1923723" cy="1643074"/>
              </a:xfrm>
              <a:prstGeom prst="rect">
                <a:avLst/>
              </a:prstGeom>
            </p:spPr>
          </p:pic>
          <p:sp>
            <p:nvSpPr>
              <p:cNvPr id="40" name="ZoneTexte 39"/>
              <p:cNvSpPr txBox="1"/>
              <p:nvPr/>
            </p:nvSpPr>
            <p:spPr>
              <a:xfrm>
                <a:off x="1000100" y="4714884"/>
                <a:ext cx="192882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 smtClean="0">
                    <a:latin typeface="Corbel Light" pitchFamily="34" charset="0"/>
                  </a:rPr>
                  <a:t>Gal et al. (2011) </a:t>
                </a:r>
                <a:r>
                  <a:rPr lang="fr-FR" sz="1050" dirty="0" err="1" smtClean="0">
                    <a:latin typeface="Corbel Light" pitchFamily="34" charset="0"/>
                  </a:rPr>
                  <a:t>NIMB</a:t>
                </a:r>
                <a:r>
                  <a:rPr lang="fr-FR" sz="1050" dirty="0" smtClean="0">
                    <a:latin typeface="Corbel Light" pitchFamily="34" charset="0"/>
                  </a:rPr>
                  <a:t> 269, </a:t>
                </a:r>
                <a:r>
                  <a:rPr lang="fr-FR" sz="1050" dirty="0" smtClean="0">
                    <a:solidFill>
                      <a:srgbClr val="D9D9D9"/>
                    </a:solidFill>
                    <a:latin typeface="Corbel Light" pitchFamily="34" charset="0"/>
                  </a:rPr>
                  <a:t>2322 </a:t>
                </a:r>
                <a:endParaRPr lang="fr-FR" sz="1200" dirty="0">
                  <a:solidFill>
                    <a:srgbClr val="D9D9D9"/>
                  </a:solidFill>
                  <a:latin typeface="Corbel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9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L’analyse par faisceaux d’ions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F8695-E9B9-45EF-AF41-CD71DFA6C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 10 - 11 Juin 2021 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" t="2302" r="1022" b="3290"/>
          <a:stretch/>
        </p:blipFill>
        <p:spPr bwMode="auto">
          <a:xfrm>
            <a:off x="252000" y="972000"/>
            <a:ext cx="4699662" cy="19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285720" y="4336383"/>
            <a:ext cx="8572560" cy="1378633"/>
          </a:xfrm>
          <a:prstGeom prst="rect">
            <a:avLst/>
          </a:prstGeom>
          <a:noFill/>
          <a:ln>
            <a:solidFill>
              <a:srgbClr val="00CC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72000" tIns="72000" rIns="36000" bIns="36000" rtlCol="0" anchor="ctr" anchorCtr="0">
            <a:spAutoFit/>
          </a:bodyPr>
          <a:lstStyle/>
          <a:p>
            <a:pPr marL="542925" indent="-361950" algn="just"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</a:rPr>
              <a:t>Polyvalentes</a:t>
            </a:r>
          </a:p>
          <a:p>
            <a:pPr marL="542925" indent="-361950" algn="just"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</a:rPr>
              <a:t>Combinables </a:t>
            </a: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Wingdings 3"/>
              </a:rPr>
              <a:t> </a:t>
            </a: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</a:rPr>
              <a:t>Analyse élémentaire complète &amp; isotopique (légers) </a:t>
            </a:r>
          </a:p>
          <a:p>
            <a:pPr marL="542925" lvl="0" indent="-36195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ZapfDingbats"/>
              </a:rPr>
              <a:t>Perte en énergie </a:t>
            </a: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Wingdings 3"/>
              </a:rPr>
              <a:t> </a:t>
            </a: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ZapfDingbats"/>
              </a:rPr>
              <a:t>Concentration en profondeur  &amp; densité</a:t>
            </a:r>
          </a:p>
          <a:p>
            <a:pPr marL="542925" lvl="0" indent="-36195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ZapfDingbats"/>
              </a:rPr>
              <a:t>Balayage &amp; rotation </a:t>
            </a: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Wingdings 3"/>
              </a:rPr>
              <a:t> </a:t>
            </a:r>
            <a:r>
              <a:rPr lang="fr-FR" sz="2000" b="1" dirty="0" smtClean="0">
                <a:solidFill>
                  <a:srgbClr val="D9D9D9"/>
                </a:solidFill>
                <a:latin typeface="Corbel" pitchFamily="34" charset="0"/>
                <a:sym typeface="ZapfDingbats"/>
              </a:rPr>
              <a:t>Imagerie 2D &amp; 3D</a:t>
            </a:r>
            <a:endParaRPr lang="fr-FR" sz="2000" b="1" dirty="0" smtClean="0">
              <a:solidFill>
                <a:srgbClr val="D9D9D9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82" y="3214686"/>
            <a:ext cx="3857652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300"/>
              </a:spcAft>
              <a:buFont typeface="Wingdings" pitchFamily="2" charset="2"/>
            </a:pPr>
            <a:endParaRPr lang="fr-FR" sz="2000" dirty="0" smtClean="0">
              <a:solidFill>
                <a:srgbClr val="00CCCC"/>
              </a:solidFill>
              <a:latin typeface="Corbel" panose="020B0503020204020204" pitchFamily="34" charset="0"/>
              <a:cs typeface="Arial" pitchFamily="34" charset="0"/>
              <a:sym typeface="ZapfDingbat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190" y="2664000"/>
            <a:ext cx="400446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fr-FR" sz="2000" i="1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Performances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Résolution imagerie </a:t>
            </a:r>
            <a:r>
              <a:rPr lang="fr-FR" sz="2000" dirty="0" err="1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qq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 100 nm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Résolution profondeur ~ nm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  <a:sym typeface="ZapfDingbats"/>
              </a:rPr>
              <a:t>Sensibilité ~ ppm</a:t>
            </a:r>
            <a:endParaRPr lang="fr-FR" sz="2000" dirty="0" smtClean="0">
              <a:solidFill>
                <a:srgbClr val="00CCCC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00" y="972000"/>
            <a:ext cx="385765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fr-FR" sz="2000" i="1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Spécificités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Analyse de surface (~ 100 µm)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Non destructif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Échantillons solides</a:t>
            </a:r>
          </a:p>
        </p:txBody>
      </p:sp>
    </p:spTree>
    <p:extLst>
      <p:ext uri="{BB962C8B-B14F-4D97-AF65-F5344CB8AC3E}">
        <p14:creationId xmlns:p14="http://schemas.microsoft.com/office/powerpoint/2010/main" val="28559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Moyens Techniques </a:t>
            </a:r>
            <a:r>
              <a:rPr lang="fr-FR" dirty="0" smtClean="0"/>
              <a:t>–</a:t>
            </a:r>
            <a:r>
              <a:rPr smtClean="0"/>
              <a:t> Plateforme AIFIRA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857224" y="2500306"/>
            <a:ext cx="2067336" cy="2357454"/>
            <a:chOff x="571472" y="2571744"/>
            <a:chExt cx="2067336" cy="2357454"/>
          </a:xfrm>
        </p:grpSpPr>
        <p:pic>
          <p:nvPicPr>
            <p:cNvPr id="1026" name="Picture 2" descr="\\bornas3\groupes\aifira\Phototheque\Accelerateur\2017_05\15052017-IMGL9893.jpg"/>
            <p:cNvPicPr>
              <a:picLocks noChangeAspect="1" noChangeArrowheads="1"/>
            </p:cNvPicPr>
            <p:nvPr/>
          </p:nvPicPr>
          <p:blipFill>
            <a:blip r:embed="rId2" cstate="print"/>
            <a:srcRect t="23978"/>
            <a:stretch>
              <a:fillRect/>
            </a:stretch>
          </p:blipFill>
          <p:spPr bwMode="auto">
            <a:xfrm>
              <a:off x="571472" y="2571744"/>
              <a:ext cx="2067336" cy="2357454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571472" y="4733384"/>
              <a:ext cx="848557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err="1" smtClean="0"/>
                <a:t>F.Mesples-Carrere</a:t>
              </a:r>
              <a:endParaRPr lang="fr-FR" sz="8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2000" y="972000"/>
            <a:ext cx="867771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fr-FR" sz="2000" i="1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AIFIRA : Applications Interdisciplinaires des Faisceaux d’Ions en Région Aquitaine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Accélérateur électrostatique : 0,5 – 3,5 MeV; 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H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, 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H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, 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He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+</a:t>
            </a:r>
          </a:p>
          <a:p>
            <a:pPr marL="542925" lvl="0" indent="-361950"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5 lignes de faisceaux 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analyses, imagerie, caractérisation/étalonnage de détecteurs &amp; irradiations neutrons </a:t>
            </a:r>
            <a:r>
              <a:rPr lang="fr-FR" sz="2000" dirty="0" err="1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monoénergétiques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  <a:cs typeface="Arial" pitchFamily="34" charset="0"/>
              </a:rPr>
              <a:t> &amp; gamma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071802" y="2500317"/>
            <a:ext cx="2036129" cy="1357311"/>
            <a:chOff x="3071802" y="2428879"/>
            <a:chExt cx="2036129" cy="1357311"/>
          </a:xfrm>
        </p:grpSpPr>
        <p:pic>
          <p:nvPicPr>
            <p:cNvPr id="1028" name="Picture 4" descr="\\bornas3\groupes\aifira\Phototheque\Accelerateur\2017_05\16052017-IMGL99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2428879"/>
              <a:ext cx="2036129" cy="1357311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4214810" y="3571876"/>
              <a:ext cx="848557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err="1" smtClean="0"/>
                <a:t>F.Mesples-Carrere</a:t>
              </a:r>
              <a:endParaRPr lang="fr-FR" sz="8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286248" y="4000504"/>
            <a:ext cx="4110783" cy="1870631"/>
            <a:chOff x="4357686" y="3929065"/>
            <a:chExt cx="4110783" cy="1870631"/>
          </a:xfrm>
        </p:grpSpPr>
        <p:pic>
          <p:nvPicPr>
            <p:cNvPr id="1030" name="Picture 6" descr="\\bornas3\groupes\aifira\Phototheque\Ligne\_Ligne_Principale\2016_05\20052016-IMGL8166.jpg"/>
            <p:cNvPicPr>
              <a:picLocks noChangeAspect="1" noChangeArrowheads="1"/>
            </p:cNvPicPr>
            <p:nvPr/>
          </p:nvPicPr>
          <p:blipFill>
            <a:blip r:embed="rId4" cstate="print"/>
            <a:srcRect t="31750"/>
            <a:stretch>
              <a:fillRect/>
            </a:stretch>
          </p:blipFill>
          <p:spPr bwMode="auto">
            <a:xfrm>
              <a:off x="4357686" y="3929065"/>
              <a:ext cx="4110783" cy="1870631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7572396" y="5572140"/>
              <a:ext cx="848557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err="1" smtClean="0"/>
                <a:t>F.Mesples-Carrere</a:t>
              </a:r>
              <a:endParaRPr lang="fr-FR" sz="8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57818" y="2500305"/>
            <a:ext cx="2071702" cy="1381134"/>
            <a:chOff x="5214942" y="2500305"/>
            <a:chExt cx="2071702" cy="1381134"/>
          </a:xfrm>
        </p:grpSpPr>
        <p:pic>
          <p:nvPicPr>
            <p:cNvPr id="1029" name="Picture 5" descr="\\bornas3\groupes\aifira\Phototheque\Ligne\_Ligne_Principale\2021_03\DSCF550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4942" y="2500305"/>
              <a:ext cx="2071702" cy="1381134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6858016" y="2500306"/>
              <a:ext cx="404525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smtClean="0"/>
                <a:t>J. Jouve</a:t>
              </a:r>
              <a:endParaRPr lang="fr-FR" sz="8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857356" y="4643446"/>
            <a:ext cx="2357454" cy="1571857"/>
            <a:chOff x="2428860" y="4357694"/>
            <a:chExt cx="2357454" cy="1571857"/>
          </a:xfrm>
        </p:grpSpPr>
        <p:pic>
          <p:nvPicPr>
            <p:cNvPr id="1031" name="Picture 7" descr="\\bornas3\groupes\aifira\Phototheque\Ligne\Nano\2021_03\DSCF550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28860" y="4357694"/>
              <a:ext cx="2357454" cy="1571857"/>
            </a:xfrm>
            <a:prstGeom prst="rect">
              <a:avLst/>
            </a:prstGeom>
            <a:noFill/>
          </p:spPr>
        </p:pic>
        <p:sp>
          <p:nvSpPr>
            <p:cNvPr id="19" name="ZoneTexte 18"/>
            <p:cNvSpPr txBox="1"/>
            <p:nvPr/>
          </p:nvSpPr>
          <p:spPr>
            <a:xfrm>
              <a:off x="4381789" y="4357694"/>
              <a:ext cx="404525" cy="1958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fr-FR" sz="800" dirty="0" smtClean="0"/>
                <a:t>J. Jouve</a:t>
              </a:r>
              <a:endParaRPr lang="fr-FR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du contenu 27" descr="3DetX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2413" y="2433627"/>
            <a:ext cx="3868737" cy="290155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Moyens Techniques – Plateforme AIFIRA</a:t>
            </a:r>
            <a:endParaRPr lang="fr-FR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F8695-E9B9-45EF-AF41-CD71DFA6C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 10 - 11 Juin 2021 </a:t>
            </a:r>
            <a:endParaRPr lang="fr-FR"/>
          </a:p>
        </p:txBody>
      </p:sp>
      <p:sp>
        <p:nvSpPr>
          <p:cNvPr id="45" name="Espace réservé du contenu 44"/>
          <p:cNvSpPr>
            <a:spLocks noGrp="1"/>
          </p:cNvSpPr>
          <p:nvPr>
            <p:ph idx="10"/>
          </p:nvPr>
        </p:nvSpPr>
        <p:spPr>
          <a:xfrm>
            <a:off x="4286248" y="1071547"/>
            <a:ext cx="4605752" cy="428627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Types de détecteurs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fr-FR" i="0" dirty="0" smtClean="0"/>
              <a:t>Particules chargées </a:t>
            </a:r>
          </a:p>
          <a:p>
            <a:r>
              <a:rPr lang="fr-FR" i="0" dirty="0" err="1" smtClean="0"/>
              <a:t>PIPS</a:t>
            </a:r>
            <a:r>
              <a:rPr lang="fr-FR" i="0" dirty="0" smtClean="0"/>
              <a:t> (</a:t>
            </a:r>
            <a:r>
              <a:rPr lang="fr-FR" i="0" dirty="0" err="1" smtClean="0"/>
              <a:t>Passivated</a:t>
            </a:r>
            <a:r>
              <a:rPr lang="fr-FR" i="0" dirty="0" smtClean="0"/>
              <a:t> </a:t>
            </a:r>
            <a:r>
              <a:rPr lang="fr-FR" i="0" dirty="0" err="1" smtClean="0"/>
              <a:t>Implanted</a:t>
            </a:r>
            <a:r>
              <a:rPr lang="fr-FR" i="0" dirty="0" smtClean="0"/>
              <a:t> </a:t>
            </a:r>
            <a:r>
              <a:rPr lang="fr-FR" i="0" dirty="0" err="1" smtClean="0"/>
              <a:t>Planar</a:t>
            </a:r>
            <a:r>
              <a:rPr lang="fr-FR" i="0" dirty="0" smtClean="0"/>
              <a:t>  </a:t>
            </a:r>
            <a:r>
              <a:rPr lang="fr-FR" i="0" dirty="0" err="1" smtClean="0"/>
              <a:t>Silicon</a:t>
            </a:r>
            <a:r>
              <a:rPr lang="fr-FR" i="0" dirty="0" smtClean="0"/>
              <a:t>)  </a:t>
            </a:r>
            <a:r>
              <a:rPr lang="fr-FR" i="0" dirty="0" smtClean="0">
                <a:sym typeface="Wingdings 3"/>
              </a:rPr>
              <a:t> </a:t>
            </a:r>
            <a:r>
              <a:rPr lang="fr-FR" i="0" dirty="0" smtClean="0"/>
              <a:t>SiO2, 12 – 14 keV (5 MeV) </a:t>
            </a:r>
          </a:p>
          <a:p>
            <a:endParaRPr lang="fr-FR" i="0" dirty="0" smtClean="0"/>
          </a:p>
          <a:p>
            <a:pPr marL="542925" indent="-361950">
              <a:buFont typeface="Wingdings" pitchFamily="2" charset="2"/>
              <a:buChar char="§"/>
            </a:pPr>
            <a:r>
              <a:rPr lang="fr-FR" i="0" dirty="0" smtClean="0"/>
              <a:t>Photons</a:t>
            </a:r>
          </a:p>
          <a:p>
            <a:r>
              <a:rPr lang="fr-FR" i="0" dirty="0" smtClean="0">
                <a:sym typeface="Wingdings 3"/>
              </a:rPr>
              <a:t>- </a:t>
            </a:r>
            <a:r>
              <a:rPr lang="fr-FR" i="0" dirty="0" err="1" smtClean="0">
                <a:sym typeface="Wingdings 3"/>
              </a:rPr>
              <a:t>RX</a:t>
            </a:r>
            <a:r>
              <a:rPr lang="fr-FR" i="0" dirty="0" smtClean="0">
                <a:sym typeface="Wingdings 3"/>
              </a:rPr>
              <a:t> : Si(Li) ou SDD (</a:t>
            </a:r>
            <a:r>
              <a:rPr lang="fr-FR" i="0" dirty="0" err="1" smtClean="0">
                <a:sym typeface="Wingdings 3"/>
              </a:rPr>
              <a:t>Silicon</a:t>
            </a:r>
            <a:r>
              <a:rPr lang="fr-FR" i="0" dirty="0" smtClean="0">
                <a:sym typeface="Wingdings 3"/>
              </a:rPr>
              <a:t> Drift Detector)</a:t>
            </a:r>
          </a:p>
          <a:p>
            <a:pPr>
              <a:buFont typeface="Wingdings 3"/>
              <a:buChar char="Æ"/>
            </a:pPr>
            <a:r>
              <a:rPr lang="fr-FR" i="0" dirty="0" smtClean="0">
                <a:sym typeface="Wingdings 3"/>
              </a:rPr>
              <a:t>  Si, 130 – </a:t>
            </a:r>
            <a:r>
              <a:rPr lang="fr-FR" i="0" dirty="0" smtClean="0"/>
              <a:t>160 eV  (5,9 keV)</a:t>
            </a:r>
          </a:p>
          <a:p>
            <a:r>
              <a:rPr lang="fr-FR" i="0" dirty="0" smtClean="0"/>
              <a:t>- </a:t>
            </a:r>
            <a:r>
              <a:rPr lang="fr-FR" i="0" dirty="0" smtClean="0">
                <a:latin typeface="Symbol" pitchFamily="18" charset="2"/>
              </a:rPr>
              <a:t>g</a:t>
            </a:r>
            <a:r>
              <a:rPr lang="fr-FR" i="0" dirty="0" smtClean="0"/>
              <a:t> : </a:t>
            </a:r>
            <a:r>
              <a:rPr lang="fr-FR" i="0" dirty="0" err="1" smtClean="0"/>
              <a:t>HPGe</a:t>
            </a:r>
            <a:r>
              <a:rPr lang="fr-FR" i="0" dirty="0" smtClean="0"/>
              <a:t> </a:t>
            </a:r>
            <a:r>
              <a:rPr lang="fr-FR" i="0" dirty="0" smtClean="0">
                <a:sym typeface="Wingdings 3"/>
              </a:rPr>
              <a:t> Ge, 300 eV (5,9 keV)</a:t>
            </a:r>
            <a:endParaRPr lang="fr-FR" i="0" dirty="0" smtClean="0"/>
          </a:p>
          <a:p>
            <a:endParaRPr lang="fr-FR" i="0" dirty="0" smtClean="0"/>
          </a:p>
          <a:p>
            <a:pPr marL="542925" indent="-361950">
              <a:buFont typeface="Wingdings" pitchFamily="2" charset="2"/>
              <a:buChar char="§"/>
            </a:pPr>
            <a:r>
              <a:rPr lang="fr-FR" i="0" dirty="0" smtClean="0"/>
              <a:t>Électrons secondaires</a:t>
            </a:r>
            <a:endParaRPr lang="fr-FR" i="0" dirty="0"/>
          </a:p>
          <a:p>
            <a:r>
              <a:rPr lang="fr-FR" i="0" dirty="0" smtClean="0"/>
              <a:t>Scintillateur </a:t>
            </a:r>
            <a:r>
              <a:rPr lang="fr-FR" i="0" dirty="0" err="1" smtClean="0"/>
              <a:t>YAG</a:t>
            </a:r>
            <a:r>
              <a:rPr lang="fr-FR" i="0" dirty="0" smtClean="0"/>
              <a:t> + photomultiplicateur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642910" y="1711099"/>
            <a:ext cx="3571900" cy="4646859"/>
            <a:chOff x="642910" y="1000108"/>
            <a:chExt cx="3571900" cy="4646859"/>
          </a:xfrm>
        </p:grpSpPr>
        <p:cxnSp>
          <p:nvCxnSpPr>
            <p:cNvPr id="20" name="Connecteur droit avec flèche 19"/>
            <p:cNvCxnSpPr/>
            <p:nvPr/>
          </p:nvCxnSpPr>
          <p:spPr>
            <a:xfrm rot="16200000" flipV="1">
              <a:off x="2464582" y="1964521"/>
              <a:ext cx="1214445" cy="1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rot="16200000" flipH="1">
              <a:off x="1857356" y="3214686"/>
              <a:ext cx="2000264" cy="1285884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rot="5400000" flipH="1" flipV="1">
              <a:off x="2393141" y="1535893"/>
              <a:ext cx="857256" cy="500066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 flipV="1">
              <a:off x="1357290" y="4214818"/>
              <a:ext cx="803972" cy="785818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1643042" y="1357298"/>
              <a:ext cx="1428760" cy="1071570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642910" y="5000636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Électrons secondaires</a:t>
              </a: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857488" y="4857760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Particules chargées</a:t>
              </a: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428860" y="100010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Photons X</a:t>
              </a:r>
              <a:endParaRPr lang="fr-FR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5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214678" y="928670"/>
            <a:ext cx="4572064" cy="857255"/>
          </a:xfrm>
        </p:spPr>
        <p:txBody>
          <a:bodyPr>
            <a:normAutofit/>
          </a:bodyPr>
          <a:lstStyle/>
          <a:p>
            <a:r>
              <a:rPr lang="fr-FR" i="0" dirty="0" smtClean="0"/>
              <a:t>RBS : Diffusion des ions par les noyaux </a:t>
            </a:r>
          </a:p>
          <a:p>
            <a:pPr algn="ctr"/>
            <a:r>
              <a:rPr lang="fr-FR" dirty="0" smtClean="0"/>
              <a:t>E</a:t>
            </a:r>
            <a:r>
              <a:rPr lang="fr-FR" baseline="-25000" dirty="0" smtClean="0"/>
              <a:t>R</a:t>
            </a:r>
            <a:r>
              <a:rPr lang="fr-FR" dirty="0" smtClean="0"/>
              <a:t> = </a:t>
            </a:r>
            <a:r>
              <a:rPr lang="fr-FR" dirty="0" err="1" smtClean="0"/>
              <a:t>KE</a:t>
            </a:r>
            <a:r>
              <a:rPr lang="fr-FR" baseline="-25000" dirty="0" err="1" smtClean="0"/>
              <a:t>ion</a:t>
            </a:r>
            <a:r>
              <a:rPr lang="fr-FR" baseline="-25000" dirty="0" smtClean="0"/>
              <a:t> </a:t>
            </a:r>
            <a:r>
              <a:rPr lang="fr-FR" dirty="0" smtClean="0"/>
              <a:t>– S(E)x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Caractérisation de Cellules Photovoltaiques par RBS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3889464"/>
            <a:ext cx="2500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A. </a:t>
            </a:r>
            <a:r>
              <a:rPr lang="fr-FR" sz="1050" dirty="0" err="1" smtClean="0">
                <a:solidFill>
                  <a:srgbClr val="D9D9D9"/>
                </a:solidFill>
                <a:latin typeface="Corbel Light" pitchFamily="34" charset="0"/>
              </a:rPr>
              <a:t>Henriques</a:t>
            </a:r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 et al. </a:t>
            </a:r>
            <a:r>
              <a:rPr lang="en-US" sz="1050" dirty="0" err="1" smtClean="0">
                <a:solidFill>
                  <a:srgbClr val="D9D9D9"/>
                </a:solidFill>
                <a:latin typeface="Corbel Light" pitchFamily="34" charset="0"/>
              </a:rPr>
              <a:t>NIMA</a:t>
            </a:r>
            <a:r>
              <a:rPr lang="en-US" sz="1050" dirty="0" smtClean="0">
                <a:solidFill>
                  <a:srgbClr val="D9D9D9"/>
                </a:solidFill>
                <a:latin typeface="Corbel Light" pitchFamily="34" charset="0"/>
              </a:rPr>
              <a:t> 969 (2020) 163941</a:t>
            </a:r>
            <a:endParaRPr lang="fr-FR" sz="1050" dirty="0">
              <a:solidFill>
                <a:srgbClr val="D9D9D9"/>
              </a:solidFill>
              <a:latin typeface="Corbel Light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9" y="972000"/>
            <a:ext cx="2853991" cy="188549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e 26"/>
          <p:cNvGrpSpPr/>
          <p:nvPr/>
        </p:nvGrpSpPr>
        <p:grpSpPr>
          <a:xfrm>
            <a:off x="3214678" y="1285860"/>
            <a:ext cx="3857652" cy="1571634"/>
            <a:chOff x="2643142" y="1857365"/>
            <a:chExt cx="3857652" cy="1571634"/>
          </a:xfrm>
        </p:grpSpPr>
        <p:sp>
          <p:nvSpPr>
            <p:cNvPr id="13" name="Ellipse 12"/>
            <p:cNvSpPr/>
            <p:nvPr/>
          </p:nvSpPr>
          <p:spPr>
            <a:xfrm>
              <a:off x="4500530" y="1857365"/>
              <a:ext cx="428628" cy="428627"/>
            </a:xfrm>
            <a:prstGeom prst="ellipse">
              <a:avLst/>
            </a:prstGeom>
            <a:noFill/>
            <a:ln w="38100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/>
            <p:cNvCxnSpPr>
              <a:stCxn id="17" idx="0"/>
              <a:endCxn id="13" idx="4"/>
            </p:cNvCxnSpPr>
            <p:nvPr/>
          </p:nvCxnSpPr>
          <p:spPr>
            <a:xfrm rot="5400000" flipH="1" flipV="1">
              <a:off x="4500530" y="2357430"/>
              <a:ext cx="285752" cy="142876"/>
            </a:xfrm>
            <a:prstGeom prst="straightConnector1">
              <a:avLst/>
            </a:prstGeom>
            <a:ln w="28575">
              <a:solidFill>
                <a:srgbClr val="D9D9D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space réservé du contenu 9"/>
            <p:cNvSpPr txBox="1">
              <a:spLocks/>
            </p:cNvSpPr>
            <p:nvPr/>
          </p:nvSpPr>
          <p:spPr>
            <a:xfrm>
              <a:off x="2643142" y="2571744"/>
              <a:ext cx="3857652" cy="8572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CCCC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Proportionnel au noyau rencontré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  <a:sym typeface="Wingdings 3"/>
                </a:rPr>
                <a:t> Composition élémentaire</a:t>
              </a:r>
              <a:endPara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786314" y="1285860"/>
            <a:ext cx="4286280" cy="2714644"/>
            <a:chOff x="4214778" y="1857365"/>
            <a:chExt cx="4286280" cy="2714644"/>
          </a:xfrm>
        </p:grpSpPr>
        <p:sp>
          <p:nvSpPr>
            <p:cNvPr id="19" name="Ellipse 18"/>
            <p:cNvSpPr/>
            <p:nvPr/>
          </p:nvSpPr>
          <p:spPr>
            <a:xfrm>
              <a:off x="5143472" y="1857365"/>
              <a:ext cx="714380" cy="500066"/>
            </a:xfrm>
            <a:prstGeom prst="ellipse">
              <a:avLst/>
            </a:prstGeom>
            <a:noFill/>
            <a:ln w="38100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space réservé du contenu 9"/>
            <p:cNvSpPr txBox="1">
              <a:spLocks/>
            </p:cNvSpPr>
            <p:nvPr/>
          </p:nvSpPr>
          <p:spPr>
            <a:xfrm>
              <a:off x="4214778" y="3571877"/>
              <a:ext cx="4286280" cy="10001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Perte d’énergie en fonction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de la distance parcourue par l’ion rétrodiffusé </a:t>
              </a: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  <a:sym typeface="Wingdings 3"/>
                </a:rPr>
                <a:t> Profil de concentration</a:t>
              </a:r>
              <a:endPara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cxnSp>
          <p:nvCxnSpPr>
            <p:cNvPr id="25" name="Connecteur en angle 24"/>
            <p:cNvCxnSpPr>
              <a:stCxn id="19" idx="6"/>
              <a:endCxn id="23" idx="0"/>
            </p:cNvCxnSpPr>
            <p:nvPr/>
          </p:nvCxnSpPr>
          <p:spPr>
            <a:xfrm>
              <a:off x="5857852" y="2107398"/>
              <a:ext cx="500066" cy="1464479"/>
            </a:xfrm>
            <a:prstGeom prst="bentConnector2">
              <a:avLst/>
            </a:prstGeom>
            <a:ln w="28575">
              <a:solidFill>
                <a:srgbClr val="D9D9D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285720" y="4286256"/>
            <a:ext cx="8358246" cy="2357454"/>
            <a:chOff x="285720" y="4286256"/>
            <a:chExt cx="8358246" cy="2357454"/>
          </a:xfrm>
        </p:grpSpPr>
        <p:sp>
          <p:nvSpPr>
            <p:cNvPr id="30" name="Espace réservé du contenu 9"/>
            <p:cNvSpPr txBox="1">
              <a:spLocks/>
            </p:cNvSpPr>
            <p:nvPr/>
          </p:nvSpPr>
          <p:spPr>
            <a:xfrm>
              <a:off x="3714744" y="4500570"/>
              <a:ext cx="4929222" cy="15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3 type de photocellules</a:t>
              </a:r>
            </a:p>
            <a:p>
              <a:pPr marL="542925" indent="-361950">
                <a:buFont typeface="Wingdings" pitchFamily="2" charset="2"/>
                <a:buChar char="§"/>
              </a:pPr>
              <a:r>
                <a:rPr lang="fr-FR" sz="2000" dirty="0" err="1" smtClean="0">
                  <a:solidFill>
                    <a:srgbClr val="00CCCC"/>
                  </a:solidFill>
                  <a:latin typeface="Corbel" panose="020B0503020204020204" pitchFamily="34" charset="0"/>
                </a:rPr>
                <a:t>GaInP</a:t>
              </a: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/</a:t>
              </a:r>
              <a:r>
                <a:rPr lang="fr-FR" sz="2000" dirty="0" err="1" smtClean="0">
                  <a:solidFill>
                    <a:srgbClr val="00CCCC"/>
                  </a:solidFill>
                  <a:latin typeface="Corbel" panose="020B0503020204020204" pitchFamily="34" charset="0"/>
                </a:rPr>
                <a:t>GaAs</a:t>
              </a: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/Ge (m), substrat Ge</a:t>
              </a:r>
            </a:p>
            <a:p>
              <a:pPr marL="542925" marR="0" lvl="0" indent="-3619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fr-FR" sz="2000" baseline="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Si</a:t>
              </a:r>
              <a:r>
                <a:rPr lang="fr-FR" sz="2000" baseline="-25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3</a:t>
              </a:r>
              <a:r>
                <a:rPr lang="fr-FR" sz="2000" baseline="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N</a:t>
              </a:r>
              <a:r>
                <a:rPr lang="fr-FR" sz="2000" baseline="-25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4</a:t>
              </a:r>
              <a:r>
                <a:rPr lang="fr-FR" sz="2000" baseline="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/Ag (m), substrat Si</a:t>
              </a:r>
              <a:endParaRPr lang="fr-FR" sz="2000" dirty="0" smtClean="0">
                <a:solidFill>
                  <a:srgbClr val="00CCCC"/>
                </a:solidFill>
                <a:latin typeface="Corbel" panose="020B0503020204020204" pitchFamily="34" charset="0"/>
              </a:endParaRPr>
            </a:p>
            <a:p>
              <a:pPr marL="542925" lvl="0" indent="-361950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/>
              </a:pP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Si</a:t>
              </a:r>
              <a:r>
                <a:rPr lang="fr-FR" sz="2000" baseline="-25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3</a:t>
              </a: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N</a:t>
              </a:r>
              <a:r>
                <a:rPr lang="fr-FR" sz="2000" baseline="-25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4</a:t>
              </a:r>
              <a:r>
                <a:rPr lang="fr-FR" sz="2000" dirty="0" smtClean="0">
                  <a:solidFill>
                    <a:srgbClr val="00CCCC"/>
                  </a:solidFill>
                  <a:latin typeface="Corbel" panose="020B0503020204020204" pitchFamily="34" charset="0"/>
                </a:rPr>
                <a:t>/Ag </a:t>
              </a:r>
              <a:r>
                <a:rPr kumimoji="0" lang="fr-FR" sz="2000" b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CCCC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(p), substrat Si</a:t>
              </a:r>
              <a:endParaRPr kumimoji="0" lang="fr-FR" sz="2000" b="0" u="none" strike="noStrike" kern="1200" cap="none" spc="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1434319" y="5072074"/>
              <a:ext cx="2137549" cy="1571636"/>
              <a:chOff x="1362881" y="5143512"/>
              <a:chExt cx="2137549" cy="1571636"/>
            </a:xfrm>
          </p:grpSpPr>
          <p:pic>
            <p:nvPicPr>
              <p:cNvPr id="38" name="Image 37" descr="cellules2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62881" y="5143512"/>
                <a:ext cx="2133573" cy="1541212"/>
              </a:xfrm>
              <a:prstGeom prst="rect">
                <a:avLst/>
              </a:prstGeom>
            </p:spPr>
          </p:pic>
          <p:sp>
            <p:nvSpPr>
              <p:cNvPr id="39" name="ZoneTexte 38"/>
              <p:cNvSpPr txBox="1"/>
              <p:nvPr/>
            </p:nvSpPr>
            <p:spPr>
              <a:xfrm>
                <a:off x="2214546" y="6429396"/>
                <a:ext cx="1285884" cy="28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XS156</a:t>
                </a:r>
                <a:r>
                  <a:rPr lang="fr-FR" sz="12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B3-200R</a:t>
                </a:r>
                <a:endParaRPr lang="fr-FR" sz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285720" y="4286256"/>
              <a:ext cx="2071703" cy="1418666"/>
              <a:chOff x="214281" y="3714752"/>
              <a:chExt cx="2071703" cy="1418666"/>
            </a:xfrm>
          </p:grpSpPr>
          <p:pic>
            <p:nvPicPr>
              <p:cNvPr id="36" name="Image 35" descr="cellule_Ge_20x20.jpg"/>
              <p:cNvPicPr>
                <a:picLocks noChangeAspect="1"/>
              </p:cNvPicPr>
              <p:nvPr/>
            </p:nvPicPr>
            <p:blipFill>
              <a:blip r:embed="rId4" cstate="print"/>
              <a:srcRect l="16406" t="16667" r="11718" b="17708"/>
              <a:stretch>
                <a:fillRect/>
              </a:stretch>
            </p:blipFill>
            <p:spPr>
              <a:xfrm>
                <a:off x="214281" y="3714752"/>
                <a:ext cx="2071703" cy="1418666"/>
              </a:xfrm>
              <a:prstGeom prst="rect">
                <a:avLst/>
              </a:prstGeom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214282" y="3714752"/>
                <a:ext cx="1714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TJSolar</a:t>
                </a:r>
                <a:r>
                  <a:rPr lang="fr-FR" sz="1200" dirty="0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1200" dirty="0" err="1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Cell</a:t>
                </a:r>
                <a:r>
                  <a:rPr lang="fr-FR" sz="1200" dirty="0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3G30</a:t>
                </a:r>
                <a:r>
                  <a:rPr lang="fr-FR" sz="12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fr-FR" sz="1200" dirty="0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- </a:t>
                </a:r>
                <a:r>
                  <a:rPr lang="fr-FR" sz="1200" dirty="0" err="1" smtClean="0">
                    <a:solidFill>
                      <a:srgbClr val="D9D9D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advanced</a:t>
                </a:r>
                <a:endParaRPr lang="fr-FR" sz="1200" dirty="0">
                  <a:solidFill>
                    <a:srgbClr val="D9D9D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2" name="Image 41" descr="Logo_ERC_NECTAR_Transparent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2857496"/>
            <a:ext cx="1071570" cy="1094342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1142976" y="3071810"/>
            <a:ext cx="22557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NECTAR R&amp;D </a:t>
            </a:r>
          </a:p>
          <a:p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B. </a:t>
            </a:r>
            <a:r>
              <a:rPr lang="fr-FR" sz="1050" dirty="0" err="1" smtClean="0">
                <a:solidFill>
                  <a:srgbClr val="D9D9D9"/>
                </a:solidFill>
                <a:latin typeface="Corbel Light" pitchFamily="34" charset="0"/>
              </a:rPr>
              <a:t>Jurado</a:t>
            </a:r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, A. </a:t>
            </a:r>
            <a:r>
              <a:rPr lang="fr-FR" sz="1050" dirty="0" err="1" smtClean="0">
                <a:solidFill>
                  <a:srgbClr val="D9D9D9"/>
                </a:solidFill>
                <a:latin typeface="Corbel Light" pitchFamily="34" charset="0"/>
              </a:rPr>
              <a:t>Henriques</a:t>
            </a:r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, D. Denis-Petit,</a:t>
            </a:r>
          </a:p>
          <a:p>
            <a:r>
              <a:rPr lang="fr-FR" sz="1050" dirty="0" smtClean="0">
                <a:solidFill>
                  <a:srgbClr val="D9D9D9"/>
                </a:solidFill>
                <a:latin typeface="Corbel Light" pitchFamily="34" charset="0"/>
              </a:rPr>
              <a:t>B. Thomas, T. Chiron – CENBG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Caractérisation de Cellules Photovoltaiques par RBS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pic>
        <p:nvPicPr>
          <p:cNvPr id="13" name="Image 12" descr="RBS_br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972000"/>
            <a:ext cx="5418338" cy="2957066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285720" y="1004549"/>
            <a:ext cx="5506067" cy="3059594"/>
            <a:chOff x="285720" y="1004549"/>
            <a:chExt cx="5506067" cy="3059594"/>
          </a:xfrm>
        </p:grpSpPr>
        <p:pic>
          <p:nvPicPr>
            <p:cNvPr id="15" name="Image 14" descr="RBS_f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1004549"/>
              <a:ext cx="5506067" cy="3059594"/>
            </a:xfrm>
            <a:prstGeom prst="rect">
              <a:avLst/>
            </a:prstGeom>
          </p:spPr>
        </p:pic>
        <p:pic>
          <p:nvPicPr>
            <p:cNvPr id="16" name="Image 15" descr="RBS_fit_legen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169" y="2285992"/>
              <a:ext cx="893749" cy="1014525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214282" y="4154794"/>
            <a:ext cx="5429256" cy="2703206"/>
            <a:chOff x="214282" y="4154794"/>
            <a:chExt cx="5429256" cy="2703206"/>
          </a:xfrm>
        </p:grpSpPr>
        <p:pic>
          <p:nvPicPr>
            <p:cNvPr id="1026" name="Picture 2" descr="C:\Users\sorieul\Desktop\Temporaire\Reseau semicond\Noir_Monocrist_Profil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4154794"/>
              <a:ext cx="5429256" cy="2703206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538435" y="5214926"/>
              <a:ext cx="353943" cy="67422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11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SURFACE</a:t>
              </a:r>
              <a:endParaRPr lang="fr-F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286380" y="5214950"/>
              <a:ext cx="353943" cy="76238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11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SUBSTRAT</a:t>
              </a:r>
              <a:endParaRPr lang="fr-F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857884" y="2857496"/>
            <a:ext cx="3071834" cy="3286148"/>
            <a:chOff x="5857884" y="2857496"/>
            <a:chExt cx="3071834" cy="3286148"/>
          </a:xfrm>
        </p:grpSpPr>
        <p:sp>
          <p:nvSpPr>
            <p:cNvPr id="24" name="ZoneTexte 23"/>
            <p:cNvSpPr txBox="1"/>
            <p:nvPr/>
          </p:nvSpPr>
          <p:spPr>
            <a:xfrm>
              <a:off x="5857884" y="4500570"/>
              <a:ext cx="3071834" cy="1643074"/>
            </a:xfrm>
            <a:prstGeom prst="rect">
              <a:avLst/>
            </a:prstGeom>
            <a:noFill/>
            <a:ln>
              <a:solidFill>
                <a:srgbClr val="00CC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36000" bIns="36000" rtlCol="0" anchor="ctr" anchorCtr="0">
              <a:spAutoFit/>
            </a:bodyPr>
            <a:lstStyle/>
            <a:p>
              <a:pPr marL="542925" indent="-361950" algn="just"/>
              <a:r>
                <a:rPr lang="fr-FR" sz="2000" b="1" dirty="0" smtClean="0">
                  <a:solidFill>
                    <a:srgbClr val="D9D9D9"/>
                  </a:solidFill>
                  <a:latin typeface="Corbel" pitchFamily="34" charset="0"/>
                </a:rPr>
                <a:t>Info obtenues :</a:t>
              </a:r>
            </a:p>
            <a:p>
              <a:pPr marL="542925" indent="-361950" algn="just">
                <a:buFont typeface="Wingdings" pitchFamily="2" charset="2"/>
                <a:buChar char="§"/>
              </a:pPr>
              <a:r>
                <a:rPr lang="fr-FR" sz="2000" b="1" dirty="0" smtClean="0">
                  <a:solidFill>
                    <a:srgbClr val="D9D9D9"/>
                  </a:solidFill>
                  <a:latin typeface="Corbel" pitchFamily="34" charset="0"/>
                </a:rPr>
                <a:t>Composition </a:t>
              </a:r>
            </a:p>
            <a:p>
              <a:pPr marL="542925" indent="-361950" algn="just">
                <a:buFont typeface="Wingdings" pitchFamily="2" charset="2"/>
                <a:buChar char="§"/>
              </a:pPr>
              <a:r>
                <a:rPr lang="fr-FR" sz="2000" b="1" dirty="0" smtClean="0">
                  <a:solidFill>
                    <a:srgbClr val="D9D9D9"/>
                  </a:solidFill>
                  <a:latin typeface="Corbel" pitchFamily="34" charset="0"/>
                </a:rPr>
                <a:t>Épaisseur</a:t>
              </a:r>
            </a:p>
            <a:p>
              <a:pPr marL="542925" indent="-361950" algn="just">
                <a:buFont typeface="Wingdings" pitchFamily="2" charset="2"/>
                <a:buChar char="§"/>
              </a:pPr>
              <a:r>
                <a:rPr lang="fr-FR" sz="2000" b="1" dirty="0" err="1" smtClean="0">
                  <a:solidFill>
                    <a:srgbClr val="D9D9D9"/>
                  </a:solidFill>
                  <a:latin typeface="Corbel" pitchFamily="34" charset="0"/>
                </a:rPr>
                <a:t>Intermixing</a:t>
              </a:r>
              <a:endParaRPr lang="fr-FR" sz="2000" b="1" dirty="0" smtClean="0">
                <a:solidFill>
                  <a:srgbClr val="D9D9D9"/>
                </a:solidFill>
                <a:latin typeface="Corbel" pitchFamily="34" charset="0"/>
              </a:endParaRPr>
            </a:p>
            <a:p>
              <a:pPr marL="542925" indent="-361950" algn="just">
                <a:buFont typeface="Wingdings" pitchFamily="2" charset="2"/>
                <a:buChar char="§"/>
              </a:pPr>
              <a:r>
                <a:rPr lang="fr-FR" sz="2000" b="1" dirty="0" smtClean="0">
                  <a:solidFill>
                    <a:srgbClr val="D9D9D9"/>
                  </a:solidFill>
                  <a:latin typeface="Corbel" pitchFamily="34" charset="0"/>
                </a:rPr>
                <a:t>Oxydation</a:t>
              </a:r>
              <a:endParaRPr lang="fr-FR" sz="2000" b="1" dirty="0" smtClean="0">
                <a:solidFill>
                  <a:srgbClr val="D9D9D9"/>
                </a:solidFill>
                <a:latin typeface="Cambria" pitchFamily="18" charset="0"/>
              </a:endParaRPr>
            </a:p>
          </p:txBody>
        </p:sp>
        <p:pic>
          <p:nvPicPr>
            <p:cNvPr id="25" name="Image 24" descr="CM.png"/>
            <p:cNvPicPr>
              <a:picLocks noChangeAspect="1"/>
            </p:cNvPicPr>
            <p:nvPr/>
          </p:nvPicPr>
          <p:blipFill>
            <a:blip r:embed="rId6"/>
            <a:srcRect l="18746" t="23955" r="16402" b="31247"/>
            <a:stretch>
              <a:fillRect/>
            </a:stretch>
          </p:blipFill>
          <p:spPr>
            <a:xfrm>
              <a:off x="5972485" y="2857496"/>
              <a:ext cx="2957233" cy="1532060"/>
            </a:xfrm>
            <a:prstGeom prst="rect">
              <a:avLst/>
            </a:prstGeom>
          </p:spPr>
        </p:pic>
      </p:grpSp>
      <p:pic>
        <p:nvPicPr>
          <p:cNvPr id="21" name="Image 20" descr="Timeline(4)(1)(2)-Sommaire-Page-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071546"/>
            <a:ext cx="1152525" cy="1438275"/>
          </a:xfrm>
          <a:prstGeom prst="rect">
            <a:avLst/>
          </a:prstGeom>
        </p:spPr>
      </p:pic>
      <p:sp>
        <p:nvSpPr>
          <p:cNvPr id="22" name="Espace réservé du contenu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Caractérisation </a:t>
            </a:r>
            <a:r>
              <a:rPr/>
              <a:t>d'un </a:t>
            </a:r>
            <a:r>
              <a:rPr smtClean="0"/>
              <a:t>DSSSD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 </a:t>
            </a:r>
          </a:p>
          <a:p>
            <a:r>
              <a:rPr lang="fr-FR" smtClean="0"/>
              <a:t>10 - 11 Juin 2021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rcRect l="30300" r="18274" b="16727"/>
          <a:stretch/>
        </p:blipFill>
        <p:spPr>
          <a:xfrm>
            <a:off x="252000" y="971999"/>
            <a:ext cx="3319868" cy="2249757"/>
          </a:xfrm>
          <a:prstGeom prst="rect">
            <a:avLst/>
          </a:prstGeom>
          <a:ln w="0"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7358082" y="1190416"/>
            <a:ext cx="714380" cy="23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200" b="0" strike="noStrike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8,1 </a:t>
            </a:r>
            <a:r>
              <a:rPr lang="en-US" sz="120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keV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57158" y="3357562"/>
            <a:ext cx="2831779" cy="857256"/>
            <a:chOff x="428596" y="2357430"/>
            <a:chExt cx="2831779" cy="857256"/>
          </a:xfrm>
        </p:grpSpPr>
        <p:pic>
          <p:nvPicPr>
            <p:cNvPr id="12" name="Picture 2"/>
            <p:cNvPicPr/>
            <p:nvPr/>
          </p:nvPicPr>
          <p:blipFill>
            <a:blip r:embed="rId3"/>
            <a:srcRect l="16667" t="12500" r="11111" b="12500"/>
            <a:stretch/>
          </p:blipFill>
          <p:spPr>
            <a:xfrm>
              <a:off x="428596" y="2357430"/>
              <a:ext cx="928694" cy="857256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1357290" y="2500306"/>
              <a:ext cx="190308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>
                  <a:solidFill>
                    <a:srgbClr val="D9D9D9"/>
                  </a:solidFill>
                  <a:latin typeface="Corbel Light" pitchFamily="34" charset="0"/>
                </a:rPr>
                <a:t>WiSArD</a:t>
              </a:r>
              <a:endParaRPr lang="fr-FR" sz="1050" dirty="0" smtClean="0">
                <a:solidFill>
                  <a:srgbClr val="D9D9D9"/>
                </a:solidFill>
                <a:latin typeface="Corbel Light" pitchFamily="34" charset="0"/>
              </a:endParaRPr>
            </a:p>
            <a:p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B. </a:t>
              </a:r>
              <a:r>
                <a:rPr lang="fr-FR" sz="1050" dirty="0" err="1" smtClean="0">
                  <a:solidFill>
                    <a:srgbClr val="D9D9D9"/>
                  </a:solidFill>
                  <a:latin typeface="Corbel Light" pitchFamily="34" charset="0"/>
                </a:rPr>
                <a:t>Blank</a:t>
              </a:r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, F. </a:t>
              </a:r>
              <a:r>
                <a:rPr lang="fr-FR" sz="1050" dirty="0" err="1" smtClean="0">
                  <a:solidFill>
                    <a:srgbClr val="D9D9D9"/>
                  </a:solidFill>
                  <a:latin typeface="Corbel Light" pitchFamily="34" charset="0"/>
                </a:rPr>
                <a:t>Cresto</a:t>
              </a:r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, M. </a:t>
              </a:r>
              <a:r>
                <a:rPr lang="fr-FR" sz="1050" dirty="0" err="1" smtClean="0">
                  <a:solidFill>
                    <a:srgbClr val="D9D9D9"/>
                  </a:solidFill>
                  <a:latin typeface="Corbel Light" pitchFamily="34" charset="0"/>
                </a:rPr>
                <a:t>Pomorski</a:t>
              </a:r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 </a:t>
              </a:r>
            </a:p>
            <a:p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– CENBG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643306" y="957188"/>
            <a:ext cx="492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CCCC"/>
                </a:solidFill>
                <a:latin typeface="Corbel" panose="020B0503020204020204" pitchFamily="34" charset="0"/>
              </a:rPr>
              <a:t>DSSSD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 : Double-</a:t>
            </a:r>
            <a:r>
              <a:rPr lang="fr-FR" sz="2000" dirty="0" err="1" smtClean="0">
                <a:solidFill>
                  <a:srgbClr val="00CCCC"/>
                </a:solidFill>
                <a:latin typeface="Corbel" panose="020B0503020204020204" pitchFamily="34" charset="0"/>
              </a:rPr>
              <a:t>Sided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err="1" smtClean="0">
                <a:solidFill>
                  <a:srgbClr val="00CCCC"/>
                </a:solidFill>
                <a:latin typeface="Corbel" panose="020B0503020204020204" pitchFamily="34" charset="0"/>
              </a:rPr>
              <a:t>Silicon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err="1" smtClean="0">
                <a:solidFill>
                  <a:srgbClr val="00CCCC"/>
                </a:solidFill>
                <a:latin typeface="Corbel" panose="020B0503020204020204" pitchFamily="34" charset="0"/>
              </a:rPr>
              <a:t>Strip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 Detector 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4000496" y="3603713"/>
            <a:ext cx="4857784" cy="2182741"/>
            <a:chOff x="4000496" y="3571877"/>
            <a:chExt cx="4857784" cy="218274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/>
            <a:srcRect l="1417" t="7984" r="37309" b="13517"/>
            <a:stretch/>
          </p:blipFill>
          <p:spPr>
            <a:xfrm>
              <a:off x="4634174" y="3571877"/>
              <a:ext cx="4224106" cy="1857388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7" name="Connecteur droit avec flèche 16"/>
            <p:cNvCxnSpPr/>
            <p:nvPr/>
          </p:nvCxnSpPr>
          <p:spPr>
            <a:xfrm>
              <a:off x="4643438" y="5500702"/>
              <a:ext cx="4214842" cy="1588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6643702" y="5500702"/>
              <a:ext cx="55656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85 mm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5400000" flipH="1" flipV="1">
              <a:off x="3643306" y="4500570"/>
              <a:ext cx="1857388" cy="1588"/>
            </a:xfrm>
            <a:prstGeom prst="straightConnector1">
              <a:avLst/>
            </a:prstGeom>
            <a:ln w="28575">
              <a:solidFill>
                <a:srgbClr val="4BBFE7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000496" y="4286256"/>
              <a:ext cx="5485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solidFill>
                    <a:srgbClr val="D9D9D9"/>
                  </a:solidFill>
                  <a:latin typeface="Corbel Light" pitchFamily="34" charset="0"/>
                </a:rPr>
                <a:t>35 mm</a:t>
              </a:r>
            </a:p>
          </p:txBody>
        </p:sp>
      </p:grpSp>
      <p:sp>
        <p:nvSpPr>
          <p:cNvPr id="25" name="Espace réservé du contenu 9"/>
          <p:cNvSpPr txBox="1">
            <a:spLocks/>
          </p:cNvSpPr>
          <p:nvPr/>
        </p:nvSpPr>
        <p:spPr>
          <a:xfrm>
            <a:off x="3643306" y="1500174"/>
            <a:ext cx="5286412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sz="2000" i="1" dirty="0" smtClean="0">
                <a:solidFill>
                  <a:srgbClr val="00CCCC"/>
                </a:solidFill>
                <a:latin typeface="Corbel" panose="020B0503020204020204" pitchFamily="34" charset="0"/>
              </a:rPr>
              <a:t>Caractérisation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Faisceau He</a:t>
            </a:r>
            <a:r>
              <a:rPr lang="fr-FR" sz="2000" baseline="30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+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 de basse énergie</a:t>
            </a:r>
          </a:p>
          <a:p>
            <a:pPr marL="542925" marR="0" lvl="0" indent="-361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2000" baseline="0" dirty="0" smtClean="0">
                <a:solidFill>
                  <a:srgbClr val="00CCCC"/>
                </a:solidFill>
                <a:latin typeface="Corbel" panose="020B0503020204020204" pitchFamily="34" charset="0"/>
              </a:rPr>
              <a:t>Faible flux (~ 100</a:t>
            </a: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 ions/s)</a:t>
            </a:r>
          </a:p>
          <a:p>
            <a:pPr marL="542925" lvl="0" indent="-36195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rgbClr val="00CCCC"/>
                </a:solidFill>
                <a:latin typeface="Corbel" panose="020B0503020204020204" pitchFamily="34" charset="0"/>
              </a:rPr>
              <a:t>Mesure en différents points (homogénéité)</a:t>
            </a:r>
          </a:p>
          <a:p>
            <a:pPr marL="542925" lvl="0" indent="-36195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kumimoji="0" lang="fr-FR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Rotation</a:t>
            </a:r>
            <a:endParaRPr kumimoji="0" lang="fr-FR" sz="2000" b="0" u="none" strike="noStrike" kern="1200" cap="none" spc="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659</Words>
  <Application>Microsoft Office PowerPoint</Application>
  <PresentationFormat>Affichage à l'écran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Arial</vt:lpstr>
      <vt:lpstr>Bookman Old Style</vt:lpstr>
      <vt:lpstr>Calibri</vt:lpstr>
      <vt:lpstr>Cambria</vt:lpstr>
      <vt:lpstr>Copperplate Gothic Bold</vt:lpstr>
      <vt:lpstr>Corbel</vt:lpstr>
      <vt:lpstr>Corbel Light</vt:lpstr>
      <vt:lpstr>Garamond</vt:lpstr>
      <vt:lpstr>Symbol</vt:lpstr>
      <vt:lpstr>Tahoma</vt:lpstr>
      <vt:lpstr>Wingdings</vt:lpstr>
      <vt:lpstr>Wingdings 3</vt:lpstr>
      <vt:lpstr>ZapfDingbats</vt:lpstr>
      <vt:lpstr>Conception personnalisée</vt:lpstr>
      <vt:lpstr>Utilisation des Faisceaux d’Ions pour la Caractérisation de Détecteurs</vt:lpstr>
      <vt:lpstr>SOMMAIRE</vt:lpstr>
      <vt:lpstr>L’analyse par faisceaux d’ions</vt:lpstr>
      <vt:lpstr>L’analyse par faisceaux d’ions</vt:lpstr>
      <vt:lpstr>Moyens Techniques – Plateforme AIFIRA</vt:lpstr>
      <vt:lpstr>Moyens Techniques – Plateforme AIFIRA</vt:lpstr>
      <vt:lpstr>Caractérisation de Cellules Photovoltaiques par RBS</vt:lpstr>
      <vt:lpstr>Caractérisation de Cellules Photovoltaiques par RBS</vt:lpstr>
      <vt:lpstr>Caractérisation d'un DSSSD</vt:lpstr>
      <vt:lpstr>Caractérisation d'un DSSSD</vt:lpstr>
      <vt:lpstr>Présentation PowerPoint</vt:lpstr>
      <vt:lpstr>Timeline de l’analyse par faisceaux d’ions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Sorieul</dc:creator>
  <cp:lastModifiedBy>Mokrane Dahoumane</cp:lastModifiedBy>
  <cp:revision>229</cp:revision>
  <dcterms:created xsi:type="dcterms:W3CDTF">2021-05-19T07:30:29Z</dcterms:created>
  <dcterms:modified xsi:type="dcterms:W3CDTF">2021-06-11T06:52:52Z</dcterms:modified>
</cp:coreProperties>
</file>