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691" r:id="rId2"/>
    <p:sldId id="628" r:id="rId3"/>
    <p:sldId id="629" r:id="rId4"/>
    <p:sldId id="630" r:id="rId5"/>
    <p:sldId id="546" r:id="rId6"/>
    <p:sldId id="517" r:id="rId7"/>
    <p:sldId id="610" r:id="rId8"/>
    <p:sldId id="611" r:id="rId9"/>
    <p:sldId id="631" r:id="rId10"/>
    <p:sldId id="632" r:id="rId11"/>
    <p:sldId id="633" r:id="rId12"/>
    <p:sldId id="665" r:id="rId13"/>
    <p:sldId id="634" r:id="rId14"/>
    <p:sldId id="666" r:id="rId15"/>
    <p:sldId id="700" r:id="rId16"/>
    <p:sldId id="707" r:id="rId17"/>
    <p:sldId id="708" r:id="rId18"/>
    <p:sldId id="709" r:id="rId19"/>
    <p:sldId id="710" r:id="rId20"/>
    <p:sldId id="711" r:id="rId21"/>
    <p:sldId id="712" r:id="rId22"/>
    <p:sldId id="713" r:id="rId23"/>
    <p:sldId id="715" r:id="rId24"/>
    <p:sldId id="644" r:id="rId25"/>
    <p:sldId id="716" r:id="rId26"/>
    <p:sldId id="717" r:id="rId27"/>
    <p:sldId id="718" r:id="rId28"/>
    <p:sldId id="719" r:id="rId29"/>
    <p:sldId id="696" r:id="rId30"/>
    <p:sldId id="697" r:id="rId31"/>
    <p:sldId id="720" r:id="rId32"/>
    <p:sldId id="721" r:id="rId33"/>
    <p:sldId id="695" r:id="rId34"/>
    <p:sldId id="722" r:id="rId35"/>
    <p:sldId id="723" r:id="rId36"/>
    <p:sldId id="724" r:id="rId37"/>
    <p:sldId id="725" r:id="rId38"/>
    <p:sldId id="687" r:id="rId39"/>
    <p:sldId id="686" r:id="rId40"/>
    <p:sldId id="727" r:id="rId41"/>
    <p:sldId id="728" r:id="rId42"/>
    <p:sldId id="729" r:id="rId43"/>
    <p:sldId id="730" r:id="rId44"/>
    <p:sldId id="733" r:id="rId45"/>
    <p:sldId id="734" r:id="rId46"/>
    <p:sldId id="735" r:id="rId47"/>
    <p:sldId id="434" r:id="rId48"/>
    <p:sldId id="698" r:id="rId49"/>
    <p:sldId id="435" r:id="rId50"/>
    <p:sldId id="446" r:id="rId51"/>
    <p:sldId id="613" r:id="rId52"/>
    <p:sldId id="614" r:id="rId53"/>
    <p:sldId id="737" r:id="rId54"/>
    <p:sldId id="738" r:id="rId55"/>
    <p:sldId id="739" r:id="rId56"/>
    <p:sldId id="740" r:id="rId57"/>
    <p:sldId id="741" r:id="rId58"/>
    <p:sldId id="742" r:id="rId59"/>
    <p:sldId id="743" r:id="rId60"/>
    <p:sldId id="703" r:id="rId61"/>
    <p:sldId id="704" r:id="rId62"/>
    <p:sldId id="744" r:id="rId63"/>
    <p:sldId id="745" r:id="rId64"/>
    <p:sldId id="746" r:id="rId65"/>
    <p:sldId id="747" r:id="rId66"/>
    <p:sldId id="748" r:id="rId67"/>
    <p:sldId id="749" r:id="rId68"/>
  </p:sldIdLst>
  <p:sldSz cx="9144000" cy="6858000" type="screen4x3"/>
  <p:notesSz cx="6811963" cy="9942513"/>
  <p:custDataLst>
    <p:tags r:id="rId7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57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22CA4"/>
    <a:srgbClr val="6C4E82"/>
    <a:srgbClr val="41F9F5"/>
    <a:srgbClr val="41FDFC"/>
    <a:srgbClr val="FFFF00"/>
    <a:srgbClr val="EEAFBB"/>
    <a:srgbClr val="EF523D"/>
    <a:srgbClr val="DE6422"/>
    <a:srgbClr val="000000"/>
    <a:srgbClr val="108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11" autoAdjust="0"/>
    <p:restoredTop sz="93129" autoAdjust="0"/>
  </p:normalViewPr>
  <p:slideViewPr>
    <p:cSldViewPr snapToObjects="1">
      <p:cViewPr varScale="1">
        <p:scale>
          <a:sx n="71" d="100"/>
          <a:sy n="71" d="100"/>
        </p:scale>
        <p:origin x="1950" y="48"/>
      </p:cViewPr>
      <p:guideLst>
        <p:guide orient="horz" pos="2478"/>
        <p:guide pos="573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89EA6-0655-E94D-8D44-C28C31120556}" type="datetimeFigureOut">
              <a:rPr lang="fr-FR" smtClean="0"/>
              <a:t>17/04/2020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49CCB-1468-AD49-BE6B-D87522D91BB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5721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7ABF8-8376-4FCD-AA6F-9A9425B6AB78}" type="datetimeFigureOut">
              <a:rPr lang="en-US" smtClean="0"/>
              <a:pPr/>
              <a:t>4/17/2020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F0E6-C138-4B1E-ADCF-7F54151BB55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96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99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40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56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78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9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6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Non </a:t>
            </a:r>
            <a:r>
              <a:rPr lang="fr-FR" dirty="0" err="1"/>
              <a:t>targeted</a:t>
            </a:r>
            <a:r>
              <a:rPr lang="fr-FR" baseline="0" dirty="0"/>
              <a:t> </a:t>
            </a:r>
            <a:r>
              <a:rPr lang="fr-FR" baseline="0" dirty="0" err="1"/>
              <a:t>target</a:t>
            </a:r>
            <a:r>
              <a:rPr lang="fr-FR" baseline="0" dirty="0"/>
              <a:t> </a:t>
            </a:r>
            <a:r>
              <a:rPr lang="fr-FR" baseline="0" dirty="0" err="1"/>
              <a:t>itslef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Algun</a:t>
            </a:r>
            <a:r>
              <a:rPr lang="fr-FR" dirty="0"/>
              <a:t> </a:t>
            </a:r>
            <a:r>
              <a:rPr lang="fr-FR" dirty="0" err="1"/>
              <a:t>video</a:t>
            </a:r>
            <a:r>
              <a:rPr lang="fr-FR" dirty="0"/>
              <a:t>?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2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66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MEJORARLAAA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EB508-6205-2543-9631-35378206DA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2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the dose rate of the FLASH is high enough to convert all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thelocally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available O2in tissue to organic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hydroperoxides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(ROOH)in both cancer and normal tissues, and if these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hydroperoxidesare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removed more readily by antioxidant pathways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normalcells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prior to inducing Fenton chemistry or peroxidation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chainreactions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then this theoretical construct could be used to pro-vide a biochemical rationale for explaining the differential bio-logical effects of FLASH irradiation in tumor and normal tissues,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2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Buscar</a:t>
            </a:r>
            <a:r>
              <a:rPr lang="fr-FR" dirty="0"/>
              <a:t> </a:t>
            </a:r>
            <a:r>
              <a:rPr lang="fr-FR" dirty="0" err="1"/>
              <a:t>algo</a:t>
            </a:r>
            <a:r>
              <a:rPr lang="fr-FR" dirty="0"/>
              <a:t> mas/</a:t>
            </a:r>
            <a:r>
              <a:rPr lang="fr-FR" dirty="0" err="1"/>
              <a:t>mrjor</a:t>
            </a:r>
            <a:r>
              <a:rPr lang="fr-FR" baseline="0"/>
              <a:t> de LATICCE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9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4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328" y="6550072"/>
            <a:ext cx="1413520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4050" y="6550072"/>
            <a:ext cx="5502126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856" y="6550072"/>
            <a:ext cx="477416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Blan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3896" y="3300994"/>
            <a:ext cx="396207" cy="256011"/>
          </a:xfrm>
          <a:prstGeom prst="rect">
            <a:avLst/>
          </a:prstGeom>
        </p:spPr>
      </p:pic>
      <p:pic>
        <p:nvPicPr>
          <p:cNvPr id="13" name="Image 12" descr="LogolC-Gris300Marg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50" y="382045"/>
            <a:ext cx="7835900" cy="60820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60908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4050" y="6550072"/>
            <a:ext cx="5502126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328" y="6550072"/>
            <a:ext cx="1413520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8" name="Espace réservé du graphique 17"/>
          <p:cNvSpPr>
            <a:spLocks noGrp="1"/>
          </p:cNvSpPr>
          <p:nvPr>
            <p:ph type="chart" sz="quarter" idx="13"/>
          </p:nvPr>
        </p:nvSpPr>
        <p:spPr>
          <a:xfrm>
            <a:off x="2451600" y="1393825"/>
            <a:ext cx="4240800" cy="424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4049" y="1393823"/>
            <a:ext cx="1641890" cy="1359315"/>
          </a:xfrm>
        </p:spPr>
        <p:txBody>
          <a:bodyPr/>
          <a:lstStyle>
            <a:lvl1pPr>
              <a:defRPr/>
            </a:lvl1pPr>
            <a:lvl2pPr marL="0" indent="0">
              <a:lnSpc>
                <a:spcPts val="1300"/>
              </a:lnSpc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XX</a:t>
            </a:r>
          </a:p>
          <a:p>
            <a:pPr lvl="1"/>
            <a:r>
              <a:rPr lang="fr-FR"/>
              <a:t>Second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octobre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Institut Curie – Commission Scientifique Jointe – Name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C1AE8-AE80-BA45-A7A7-EA22F13968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43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24328" y="6550072"/>
            <a:ext cx="1413520" cy="248493"/>
          </a:xfrm>
          <a:prstGeom prst="rect">
            <a:avLst/>
          </a:prstGeom>
        </p:spPr>
        <p:txBody>
          <a:bodyPr/>
          <a:lstStyle/>
          <a:p>
            <a:r>
              <a:rPr lang="fr-FR"/>
              <a:t>18 octobre 2019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654050" y="6550072"/>
            <a:ext cx="5502126" cy="248493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Institut Curie – Commission Scientifique Jointe – Name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04856" y="6550072"/>
            <a:ext cx="477416" cy="248493"/>
          </a:xfrm>
          <a:prstGeom prst="rect">
            <a:avLst/>
          </a:prstGeom>
        </p:spPr>
        <p:txBody>
          <a:bodyPr/>
          <a:lstStyle/>
          <a:p>
            <a:fld id="{341D9C7D-9CD3-4C52-92BE-40A810E5AC82}" type="slidenum">
              <a:rPr lang="fr-FR" smtClean="0"/>
              <a:t>‹Nº›</a:t>
            </a:fld>
            <a:endParaRPr lang="fr-FR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20900" y="6486713"/>
            <a:ext cx="5894336" cy="2484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JSM 2016 - Les radiations au cœur des missions de l’Institut Curie </a:t>
            </a:r>
            <a:endParaRPr lang="en-US" i="1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55512" y="6512839"/>
            <a:ext cx="578024" cy="2484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7672813" y="6486712"/>
            <a:ext cx="1413520" cy="2484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31 mars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8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E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E822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348880"/>
            <a:ext cx="5794326" cy="2664296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18 octobre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5B60"/>
                </a:solidFill>
              </a:defRPr>
            </a:lvl1pPr>
          </a:lstStyle>
          <a:p>
            <a:r>
              <a:rPr lang="fr-FR" b="1"/>
              <a:t>Institut Curie – Commission Scientifique Jointe – Name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E366EBC-928B-1F4D-BCBB-31473BB08F84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1" y="6488621"/>
            <a:ext cx="432817" cy="2865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348880"/>
            <a:ext cx="5794326" cy="2664296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328" y="6550072"/>
            <a:ext cx="1413520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4050" y="6550072"/>
            <a:ext cx="5502126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856" y="6550072"/>
            <a:ext cx="477416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b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021637" cy="729605"/>
          </a:xfrm>
        </p:spPr>
        <p:txBody>
          <a:bodyPr anchor="b"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196752"/>
            <a:ext cx="8021636" cy="5112568"/>
          </a:xfrm>
        </p:spPr>
        <p:txBody>
          <a:bodyPr/>
          <a:lstStyle>
            <a:lvl1pPr marL="266700" indent="-266700">
              <a:buClr>
                <a:srgbClr val="EE8220"/>
              </a:buClr>
              <a:buFont typeface="Wingdings" charset="2"/>
              <a:buChar char="§"/>
              <a:defRPr sz="2000">
                <a:solidFill>
                  <a:srgbClr val="5B5B60"/>
                </a:solidFill>
                <a:latin typeface="Century Gothic"/>
                <a:cs typeface="Century Gothic"/>
              </a:defRPr>
            </a:lvl1pPr>
            <a:lvl2pPr marL="450850" indent="-274638">
              <a:buClrTx/>
              <a:buSzPct val="50000"/>
              <a:buFont typeface="Wingdings" charset="2"/>
              <a:buChar char="q"/>
              <a:defRPr sz="1800">
                <a:solidFill>
                  <a:srgbClr val="5B5B60"/>
                </a:solidFill>
                <a:latin typeface="Century Gothic"/>
                <a:cs typeface="Century Gothic"/>
              </a:defRPr>
            </a:lvl2pPr>
            <a:lvl3pPr marL="596900" indent="-238125">
              <a:buClr>
                <a:srgbClr val="EE8220"/>
              </a:buClr>
              <a:buFont typeface="Wingdings" charset="2"/>
              <a:buChar char="§"/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3pPr>
            <a:lvl4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4pPr>
            <a:lvl5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fr-FR"/>
              <a:t>Institut Curie – Commission Scientifique Jointe – Name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  <p:cxnSp>
        <p:nvCxnSpPr>
          <p:cNvPr id="10" name="Connecteur droit 9"/>
          <p:cNvCxnSpPr/>
          <p:nvPr userDrawn="1"/>
        </p:nvCxnSpPr>
        <p:spPr>
          <a:xfrm>
            <a:off x="468313" y="836712"/>
            <a:ext cx="8675687" cy="0"/>
          </a:xfrm>
          <a:prstGeom prst="line">
            <a:avLst/>
          </a:prstGeom>
          <a:ln w="28575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021637" cy="729605"/>
          </a:xfrm>
        </p:spPr>
        <p:txBody>
          <a:bodyPr anchor="b"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196752"/>
            <a:ext cx="8021636" cy="5112568"/>
          </a:xfrm>
        </p:spPr>
        <p:txBody>
          <a:bodyPr/>
          <a:lstStyle>
            <a:lvl1pPr marL="266700" indent="-266700">
              <a:buClr>
                <a:srgbClr val="EE8220"/>
              </a:buClr>
              <a:buFont typeface="Wingdings" charset="2"/>
              <a:buChar char="§"/>
              <a:defRPr sz="2000">
                <a:solidFill>
                  <a:srgbClr val="5B5B60"/>
                </a:solidFill>
                <a:latin typeface="Century Gothic"/>
                <a:cs typeface="Century Gothic"/>
              </a:defRPr>
            </a:lvl1pPr>
            <a:lvl2pPr marL="450850" indent="-274638">
              <a:buClrTx/>
              <a:buSzPct val="50000"/>
              <a:buFont typeface="Wingdings" charset="2"/>
              <a:buChar char="q"/>
              <a:defRPr sz="1800">
                <a:solidFill>
                  <a:srgbClr val="5B5B60"/>
                </a:solidFill>
                <a:latin typeface="Century Gothic"/>
                <a:cs typeface="Century Gothic"/>
              </a:defRPr>
            </a:lvl2pPr>
            <a:lvl3pPr marL="596900" indent="-238125">
              <a:buClr>
                <a:srgbClr val="EE8220"/>
              </a:buClr>
              <a:buFont typeface="Wingdings" charset="2"/>
              <a:buChar char="§"/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3pPr>
            <a:lvl4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4pPr>
            <a:lvl5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68313" y="836712"/>
            <a:ext cx="8675687" cy="0"/>
          </a:xfrm>
          <a:prstGeom prst="line">
            <a:avLst/>
          </a:prstGeom>
          <a:ln w="28575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021637" cy="729605"/>
          </a:xfrm>
        </p:spPr>
        <p:txBody>
          <a:bodyPr anchor="b"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  <p:cxnSp>
        <p:nvCxnSpPr>
          <p:cNvPr id="10" name="Connecteur droit 9"/>
          <p:cNvCxnSpPr/>
          <p:nvPr userDrawn="1"/>
        </p:nvCxnSpPr>
        <p:spPr>
          <a:xfrm>
            <a:off x="468313" y="836712"/>
            <a:ext cx="8675687" cy="0"/>
          </a:xfrm>
          <a:prstGeom prst="line">
            <a:avLst/>
          </a:prstGeom>
          <a:ln w="28575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3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5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mise en av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3838"/>
            <a:ext cx="3295650" cy="3189287"/>
          </a:xfrm>
          <a:solidFill>
            <a:schemeClr val="bg2"/>
          </a:solidFill>
        </p:spPr>
        <p:txBody>
          <a:bodyPr lIns="648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60908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4050" y="6550072"/>
            <a:ext cx="5502126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328" y="6550072"/>
            <a:ext cx="1413520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3"/>
          </p:nvPr>
        </p:nvSpPr>
        <p:spPr>
          <a:xfrm>
            <a:off x="3565525" y="1493838"/>
            <a:ext cx="5578475" cy="3189287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086475" y="4722881"/>
            <a:ext cx="2405063" cy="188913"/>
          </a:xfrm>
        </p:spPr>
        <p:txBody>
          <a:bodyPr/>
          <a:lstStyle>
            <a:lvl1pPr algn="r">
              <a:lnSpc>
                <a:spcPct val="100000"/>
              </a:lnSpc>
              <a:defRPr sz="700" b="0">
                <a:solidFill>
                  <a:srgbClr val="5B5B60"/>
                </a:solidFill>
              </a:defRPr>
            </a:lvl1pPr>
          </a:lstStyle>
          <a:p>
            <a:pPr lvl="0"/>
            <a:r>
              <a:rPr lang="en-US"/>
              <a:t>Crédits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3565525" y="5069946"/>
            <a:ext cx="2488142" cy="1093787"/>
          </a:xfrm>
        </p:spPr>
        <p:txBody>
          <a:bodyPr/>
          <a:lstStyle>
            <a:lvl1pPr>
              <a:lnSpc>
                <a:spcPts val="1700"/>
              </a:lnSpc>
              <a:defRPr sz="16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rcl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9144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8962" y="1340768"/>
            <a:ext cx="3162576" cy="4939200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60908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4" y="6486713"/>
            <a:ext cx="432817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4050" y="6550072"/>
            <a:ext cx="5502126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328" y="6550072"/>
            <a:ext cx="1413520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3"/>
          </p:nvPr>
        </p:nvSpPr>
        <p:spPr>
          <a:xfrm>
            <a:off x="-486359" y="1340768"/>
            <a:ext cx="4702223" cy="47022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42143" y="6161985"/>
            <a:ext cx="2405063" cy="188913"/>
          </a:xfrm>
        </p:spPr>
        <p:txBody>
          <a:bodyPr/>
          <a:lstStyle>
            <a:lvl1pPr algn="ctr">
              <a:lnSpc>
                <a:spcPct val="100000"/>
              </a:lnSpc>
              <a:defRPr sz="700" b="0">
                <a:solidFill>
                  <a:srgbClr val="5B5B60"/>
                </a:solidFill>
              </a:defRPr>
            </a:lvl1pPr>
          </a:lstStyle>
          <a:p>
            <a:pPr lvl="0"/>
            <a:r>
              <a:rPr lang="en-US"/>
              <a:t>Crédits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4050" y="382045"/>
            <a:ext cx="7835900" cy="608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050" y="1340768"/>
            <a:ext cx="7835899" cy="4392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328" y="6550072"/>
            <a:ext cx="1413520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18 octobre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4050" y="6550072"/>
            <a:ext cx="5502126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b="1"/>
              <a:t>Institut Curie – Commission Scientifique Jointe – Name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4856" y="6550072"/>
            <a:ext cx="477416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E366EBC-928B-1F4D-BCBB-31473BB08F84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452320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8" r:id="rId3"/>
    <p:sldLayoutId id="2147483650" r:id="rId4"/>
    <p:sldLayoutId id="2147483665" r:id="rId5"/>
    <p:sldLayoutId id="2147483664" r:id="rId6"/>
    <p:sldLayoutId id="2147483661" r:id="rId7"/>
    <p:sldLayoutId id="2147483654" r:id="rId8"/>
    <p:sldLayoutId id="2147483655" r:id="rId9"/>
    <p:sldLayoutId id="2147483656" r:id="rId10"/>
    <p:sldLayoutId id="2147483662" r:id="rId11"/>
    <p:sldLayoutId id="2147483663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5B5B6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457200" rtl="0" eaLnBrk="1" latinLnBrk="0" hangingPunct="1">
        <a:lnSpc>
          <a:spcPts val="2800"/>
        </a:lnSpc>
        <a:spcBef>
          <a:spcPts val="0"/>
        </a:spcBef>
        <a:buFontTx/>
        <a:buNone/>
        <a:defRPr sz="2200" b="1" kern="1200">
          <a:solidFill>
            <a:srgbClr val="EE8220"/>
          </a:solidFill>
          <a:latin typeface="Arial" pitchFamily="34" charset="0"/>
          <a:ea typeface="+mn-ea"/>
          <a:cs typeface="Arial" pitchFamily="34" charset="0"/>
        </a:defRPr>
      </a:lvl1pPr>
      <a:lvl2pPr marL="168275" indent="0" algn="l" defTabSz="457200" rtl="0" eaLnBrk="1" latinLnBrk="0" hangingPunct="1">
        <a:lnSpc>
          <a:spcPts val="1600"/>
        </a:lnSpc>
        <a:spcBef>
          <a:spcPts val="600"/>
        </a:spcBef>
        <a:buFontTx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20675" indent="-7938" algn="l" defTabSz="457200" rtl="0" eaLnBrk="1" latinLnBrk="0" hangingPunct="1">
        <a:lnSpc>
          <a:spcPts val="1800"/>
        </a:lnSpc>
        <a:spcBef>
          <a:spcPts val="600"/>
        </a:spcBef>
        <a:buFontTx/>
        <a:buNone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79438" indent="0" algn="l" defTabSz="457200" rtl="0" eaLnBrk="1" latinLnBrk="0" hangingPunct="1">
        <a:lnSpc>
          <a:spcPts val="16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39775" indent="-7938" algn="l" defTabSz="457200" rtl="0" eaLnBrk="1" latinLnBrk="0" hangingPunct="1">
        <a:lnSpc>
          <a:spcPts val="16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g"/><Relationship Id="rId11" Type="http://schemas.openxmlformats.org/officeDocument/2006/relationships/image" Target="../media/image119.png"/><Relationship Id="rId5" Type="http://schemas.openxmlformats.org/officeDocument/2006/relationships/image" Target="../media/image113.jpg"/><Relationship Id="rId10" Type="http://schemas.openxmlformats.org/officeDocument/2006/relationships/image" Target="../media/image118.jpg"/><Relationship Id="rId4" Type="http://schemas.openxmlformats.org/officeDocument/2006/relationships/image" Target="../media/image112.jpg"/><Relationship Id="rId9" Type="http://schemas.openxmlformats.org/officeDocument/2006/relationships/image" Target="../media/image11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f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2" descr="Logo_PSUD Paris X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b="36699"/>
          <a:stretch/>
        </p:blipFill>
        <p:spPr bwMode="auto">
          <a:xfrm>
            <a:off x="3411828" y="5277764"/>
            <a:ext cx="1367249" cy="89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6" descr="Logo_mes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32814"/>
            <a:ext cx="971758" cy="124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" descr="LOGO SIRI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7400" r="11948" b="10850"/>
          <a:stretch/>
        </p:blipFill>
        <p:spPr bwMode="auto">
          <a:xfrm>
            <a:off x="4954351" y="5273405"/>
            <a:ext cx="853606" cy="9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08" y="5273405"/>
            <a:ext cx="874836" cy="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6985497" y="4911121"/>
            <a:ext cx="0" cy="1488199"/>
          </a:xfrm>
          <a:prstGeom prst="line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Institut Curie </a:t>
            </a:r>
            <a:endParaRPr lang="en-US" i="1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4" name="Grouper 3"/>
          <p:cNvGrpSpPr/>
          <p:nvPr/>
        </p:nvGrpSpPr>
        <p:grpSpPr>
          <a:xfrm>
            <a:off x="499727" y="47730"/>
            <a:ext cx="9617938" cy="4842987"/>
            <a:chOff x="976235" y="802374"/>
            <a:chExt cx="9617938" cy="4693188"/>
          </a:xfrm>
        </p:grpSpPr>
        <p:sp>
          <p:nvSpPr>
            <p:cNvPr id="13" name="Titre 8"/>
            <p:cNvSpPr txBox="1">
              <a:spLocks/>
            </p:cNvSpPr>
            <p:nvPr/>
          </p:nvSpPr>
          <p:spPr>
            <a:xfrm>
              <a:off x="2888269" y="1526625"/>
              <a:ext cx="7705904" cy="3672408"/>
            </a:xfrm>
            <a:prstGeom prst="rect">
              <a:avLst/>
            </a:prstGeom>
          </p:spPr>
          <p:txBody>
            <a:bodyPr lIns="0" tIns="0" rIns="0" bIns="0" anchor="ctr"/>
            <a:lstStyle/>
            <a:p>
              <a:pPr>
                <a:spcAft>
                  <a:spcPts val="100"/>
                </a:spcAft>
              </a:pPr>
              <a:r>
                <a:rPr lang="fr-FR" sz="2600" b="1" i="1" dirty="0">
                  <a:latin typeface="Century Gothic"/>
                  <a:cs typeface="Century Gothic"/>
                </a:rPr>
                <a:t> Spatial </a:t>
              </a:r>
              <a:r>
                <a:rPr lang="fr-FR" sz="2600" b="1" i="1" dirty="0" err="1">
                  <a:latin typeface="Century Gothic"/>
                  <a:cs typeface="Century Gothic"/>
                </a:rPr>
                <a:t>fractionation</a:t>
              </a:r>
              <a:r>
                <a:rPr lang="fr-FR" sz="2600" b="1" i="1" dirty="0">
                  <a:latin typeface="Century Gothic"/>
                  <a:cs typeface="Century Gothic"/>
                </a:rPr>
                <a:t> of the dose</a:t>
              </a:r>
            </a:p>
            <a:p>
              <a:pPr>
                <a:spcAft>
                  <a:spcPts val="100"/>
                </a:spcAft>
              </a:pPr>
              <a:r>
                <a:rPr lang="fr-FR" sz="2600" b="1" i="1" dirty="0">
                  <a:latin typeface="Century Gothic"/>
                  <a:cs typeface="Century Gothic"/>
                </a:rPr>
                <a:t> in radiation </a:t>
              </a:r>
              <a:r>
                <a:rPr lang="fr-FR" sz="2600" b="1" i="1" dirty="0" err="1">
                  <a:latin typeface="Century Gothic"/>
                  <a:cs typeface="Century Gothic"/>
                </a:rPr>
                <a:t>therapy</a:t>
              </a:r>
              <a:r>
                <a:rPr lang="fr-FR" sz="2600" b="1" i="1" dirty="0">
                  <a:latin typeface="Century Gothic"/>
                  <a:cs typeface="Century Gothic"/>
                </a:rPr>
                <a:t>: </a:t>
              </a:r>
              <a:r>
                <a:rPr lang="fr-FR" sz="2600" b="1" i="1" dirty="0" err="1">
                  <a:latin typeface="Century Gothic"/>
                  <a:cs typeface="Century Gothic"/>
                </a:rPr>
                <a:t>from</a:t>
              </a:r>
              <a:r>
                <a:rPr lang="fr-FR" sz="2600" b="1" i="1" dirty="0">
                  <a:latin typeface="Century Gothic"/>
                  <a:cs typeface="Century Gothic"/>
                </a:rPr>
                <a:t> photons</a:t>
              </a:r>
            </a:p>
            <a:p>
              <a:pPr>
                <a:spcAft>
                  <a:spcPts val="100"/>
                </a:spcAft>
              </a:pPr>
              <a:r>
                <a:rPr lang="fr-FR" sz="2600" b="1" i="1" dirty="0">
                  <a:latin typeface="Century Gothic"/>
                  <a:cs typeface="Century Gothic"/>
                </a:rPr>
                <a:t> to </a:t>
              </a:r>
              <a:r>
                <a:rPr lang="fr-FR" sz="2600" b="1" i="1" dirty="0" err="1">
                  <a:latin typeface="Century Gothic"/>
                  <a:cs typeface="Century Gothic"/>
                </a:rPr>
                <a:t>charged</a:t>
              </a:r>
              <a:r>
                <a:rPr lang="fr-FR" sz="2600" b="1" i="1" dirty="0">
                  <a:latin typeface="Century Gothic"/>
                  <a:cs typeface="Century Gothic"/>
                </a:rPr>
                <a:t> </a:t>
              </a:r>
              <a:r>
                <a:rPr lang="fr-FR" sz="2600" b="1" i="1" dirty="0" err="1">
                  <a:latin typeface="Century Gothic"/>
                  <a:cs typeface="Century Gothic"/>
                </a:rPr>
                <a:t>particles</a:t>
              </a:r>
              <a:endParaRPr lang="fr-FR" sz="2600" b="1" i="1" dirty="0">
                <a:latin typeface="Century Gothic"/>
                <a:cs typeface="Century Gothic"/>
              </a:endParaRPr>
            </a:p>
            <a:p>
              <a:pPr defTabSz="457200" eaLnBrk="1" fontAlgn="auto" hangingPunct="1">
                <a:spcAft>
                  <a:spcPts val="0"/>
                </a:spcAft>
                <a:defRPr/>
              </a:pPr>
              <a:endParaRPr lang="en-US" b="1" dirty="0">
                <a:solidFill>
                  <a:srgbClr val="5B5B60"/>
                </a:solidFill>
                <a:latin typeface="Century Gothic"/>
                <a:ea typeface="+mj-ea"/>
                <a:cs typeface="Century Gothic"/>
              </a:endParaRPr>
            </a:p>
            <a:p>
              <a:endParaRPr lang="fr-FR" sz="2000" dirty="0">
                <a:solidFill>
                  <a:srgbClr val="5B5B60"/>
                </a:solidFill>
                <a:latin typeface="Century Gothic"/>
                <a:cs typeface="Century Gothic"/>
              </a:endParaRPr>
            </a:p>
            <a:p>
              <a:r>
                <a:rPr lang="fr-FR" sz="2000" dirty="0">
                  <a:solidFill>
                    <a:srgbClr val="5B5B60"/>
                  </a:solidFill>
                  <a:latin typeface="Century Gothic"/>
                  <a:cs typeface="Century Gothic"/>
                </a:rPr>
                <a:t>Yolanda Prezado, PhD, HDR</a:t>
              </a:r>
            </a:p>
            <a:p>
              <a:endParaRPr lang="fr-FR" sz="2000" dirty="0">
                <a:solidFill>
                  <a:srgbClr val="5B5B60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5362" name="Picture 13" descr="IC - logo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252" y="802374"/>
              <a:ext cx="1620000" cy="1636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cteur droit 4"/>
            <p:cNvCxnSpPr/>
            <p:nvPr/>
          </p:nvCxnSpPr>
          <p:spPr>
            <a:xfrm>
              <a:off x="976235" y="5495562"/>
              <a:ext cx="7705905" cy="0"/>
            </a:xfrm>
            <a:prstGeom prst="line">
              <a:avLst/>
            </a:prstGeom>
            <a:ln w="28575">
              <a:solidFill>
                <a:srgbClr val="EE821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 5" descr="cnr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82" y="5277570"/>
            <a:ext cx="886355" cy="8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E978F76E-9B5C-4F2D-98DD-461CAA9DA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240" y="3066288"/>
            <a:ext cx="1897125" cy="16530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3CDC7D0-3FD3-4CCE-ABC6-6452F1E3FD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7408" y="5116613"/>
            <a:ext cx="1476375" cy="1057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761B825-2EBE-4688-9000-4AEECD80F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82" r="46154"/>
          <a:stretch/>
        </p:blipFill>
        <p:spPr>
          <a:xfrm>
            <a:off x="0" y="0"/>
            <a:ext cx="2236992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3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68981"/>
            <a:ext cx="9161010" cy="86741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Temporal fractionation of the dose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124744"/>
            <a:ext cx="8191024" cy="5008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2200" u="sng" dirty="0"/>
          </a:p>
          <a:p>
            <a:pPr marL="0" indent="0">
              <a:buNone/>
            </a:pPr>
            <a:r>
              <a:rPr lang="en-US" sz="2200" b="0" u="sng" dirty="0">
                <a:solidFill>
                  <a:schemeClr val="tx1"/>
                </a:solidFill>
                <a:latin typeface="+mn-lt"/>
              </a:rPr>
              <a:t>Other schemes being explored</a:t>
            </a:r>
            <a:endParaRPr lang="en-US" sz="22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n-lt"/>
            </a:endParaRPr>
          </a:p>
          <a:p>
            <a:r>
              <a:rPr lang="en-US" sz="2200" b="0" dirty="0" err="1">
                <a:solidFill>
                  <a:schemeClr val="tx1"/>
                </a:solidFill>
                <a:latin typeface="+mn-lt"/>
              </a:rPr>
              <a:t>Hypofractionation</a:t>
            </a:r>
            <a:r>
              <a:rPr lang="en-US" sz="2200" b="0" dirty="0">
                <a:solidFill>
                  <a:schemeClr val="tx1"/>
                </a:solidFill>
                <a:latin typeface="+mn-lt"/>
              </a:rPr>
              <a:t> (higher doses-less days) </a:t>
            </a:r>
          </a:p>
          <a:p>
            <a:pPr marL="0" indent="0">
              <a:buNone/>
            </a:pPr>
            <a:r>
              <a:rPr lang="en-US" sz="2200" b="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en-US" sz="2200" b="0" i="1" dirty="0">
                <a:solidFill>
                  <a:schemeClr val="tx1"/>
                </a:solidFill>
                <a:latin typeface="+mn-lt"/>
              </a:rPr>
              <a:t>benefit for some prostate, breast, lung cancers</a:t>
            </a:r>
          </a:p>
          <a:p>
            <a:pPr marL="0" indent="0">
              <a:buNone/>
            </a:pPr>
            <a:endParaRPr lang="en-US" sz="2200" b="0" i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200" b="0" i="1" dirty="0">
              <a:solidFill>
                <a:schemeClr val="tx1"/>
              </a:solidFill>
              <a:latin typeface="+mn-lt"/>
            </a:endParaRPr>
          </a:p>
          <a:p>
            <a:r>
              <a:rPr lang="en-US" sz="2200" b="0" dirty="0" err="1">
                <a:solidFill>
                  <a:schemeClr val="tx1"/>
                </a:solidFill>
                <a:latin typeface="+mn-lt"/>
              </a:rPr>
              <a:t>Hyperfractionation</a:t>
            </a:r>
            <a:r>
              <a:rPr lang="en-US" sz="2200" b="0" dirty="0">
                <a:solidFill>
                  <a:schemeClr val="tx1"/>
                </a:solidFill>
                <a:latin typeface="+mn-lt"/>
              </a:rPr>
              <a:t> (lower doses, twice per day, more days)</a:t>
            </a:r>
          </a:p>
          <a:p>
            <a:pPr marL="0" indent="0">
              <a:buNone/>
            </a:pPr>
            <a:r>
              <a:rPr lang="en-US" sz="2200" b="0" dirty="0">
                <a:solidFill>
                  <a:schemeClr val="tx1"/>
                </a:solidFill>
                <a:latin typeface="+mn-lt"/>
              </a:rPr>
              <a:t>     </a:t>
            </a:r>
            <a:r>
              <a:rPr lang="en-US" sz="2200" b="0" i="1" dirty="0">
                <a:solidFill>
                  <a:schemeClr val="tx1"/>
                </a:solidFill>
                <a:latin typeface="+mn-lt"/>
              </a:rPr>
              <a:t>advantageous for some head-and-neck and cervical squamous cell  	cancers</a:t>
            </a:r>
          </a:p>
          <a:p>
            <a:pPr marL="0" indent="0">
              <a:buNone/>
            </a:pPr>
            <a:endParaRPr lang="en-US" sz="2200" b="0" i="1" dirty="0">
              <a:solidFill>
                <a:schemeClr val="tx1"/>
              </a:solidFill>
              <a:latin typeface="+mn-lt"/>
            </a:endParaRPr>
          </a:p>
          <a:p>
            <a:r>
              <a:rPr lang="en-US" sz="2200" b="0" dirty="0">
                <a:solidFill>
                  <a:schemeClr val="tx1"/>
                </a:solidFill>
                <a:latin typeface="+mn-lt"/>
              </a:rPr>
              <a:t>Continuous </a:t>
            </a:r>
            <a:r>
              <a:rPr lang="en-US" sz="2200" b="0" dirty="0" err="1">
                <a:solidFill>
                  <a:schemeClr val="tx1"/>
                </a:solidFill>
                <a:latin typeface="+mn-lt"/>
              </a:rPr>
              <a:t>hyperfractionated</a:t>
            </a:r>
            <a:r>
              <a:rPr lang="en-US" sz="2200" b="0" dirty="0">
                <a:solidFill>
                  <a:schemeClr val="tx1"/>
                </a:solidFill>
                <a:latin typeface="+mn-lt"/>
              </a:rPr>
              <a:t> accelerated radiation therapy (three small sessions per day)</a:t>
            </a:r>
            <a:r>
              <a:rPr lang="en-US" sz="2200" b="0" dirty="0">
                <a:solidFill>
                  <a:schemeClr val="tx1"/>
                </a:solidFill>
                <a:latin typeface="+mn-lt"/>
                <a:sym typeface="Wingdings"/>
              </a:rPr>
              <a:t> </a:t>
            </a:r>
            <a:r>
              <a:rPr lang="en-US" sz="2200" b="0" i="1" dirty="0">
                <a:solidFill>
                  <a:schemeClr val="tx1"/>
                </a:solidFill>
                <a:latin typeface="+mn-lt"/>
              </a:rPr>
              <a:t>used to treat lung cancer</a:t>
            </a:r>
          </a:p>
          <a:p>
            <a:endParaRPr lang="en-US" sz="2200" b="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82" y="998797"/>
            <a:ext cx="2543095" cy="2414225"/>
          </a:xfrm>
          <a:prstGeom prst="rect">
            <a:avLst/>
          </a:prstGeom>
        </p:spPr>
      </p:pic>
      <p:sp>
        <p:nvSpPr>
          <p:cNvPr id="5" name="CuadroTexto 2"/>
          <p:cNvSpPr txBox="1"/>
          <p:nvPr/>
        </p:nvSpPr>
        <p:spPr>
          <a:xfrm rot="2257590">
            <a:off x="6639844" y="2009183"/>
            <a:ext cx="2625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</a:rPr>
              <a:t>TIME MATTERS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4469" y="2036727"/>
            <a:ext cx="5974672" cy="10748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27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928223" cy="729605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High single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</a:rPr>
              <a:t>dose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 can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</a:rPr>
              <a:t>estimulate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</a:rPr>
              <a:t>immune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</a:rPr>
              <a:t>system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736" y="1262125"/>
            <a:ext cx="8302416" cy="4640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High single dose radiation  (30 </a:t>
            </a:r>
            <a:r>
              <a:rPr lang="en-US" sz="2200" dirty="0" err="1"/>
              <a:t>Gy</a:t>
            </a:r>
            <a:r>
              <a:rPr lang="en-US" sz="2200" dirty="0"/>
              <a:t>) increases CD8</a:t>
            </a:r>
            <a:r>
              <a:rPr lang="en-US" sz="2200" baseline="30000" dirty="0"/>
              <a:t>+</a:t>
            </a:r>
            <a:r>
              <a:rPr lang="en-US" sz="2200" dirty="0"/>
              <a:t> T cells in the stroma of tumors with induced remissions</a:t>
            </a:r>
            <a:endParaRPr lang="es-ES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6" y="2280711"/>
            <a:ext cx="4568056" cy="33359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3709996" y="5548953"/>
            <a:ext cx="512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i="1" dirty="0"/>
              <a:t>Baker et al, </a:t>
            </a:r>
            <a:r>
              <a:rPr lang="es-ES" sz="2200" i="1" dirty="0" err="1"/>
              <a:t>Clin</a:t>
            </a:r>
            <a:r>
              <a:rPr lang="es-ES" sz="2200" i="1" dirty="0"/>
              <a:t>. </a:t>
            </a:r>
            <a:r>
              <a:rPr lang="es-ES" sz="2200" i="1" dirty="0" err="1"/>
              <a:t>Cancer</a:t>
            </a:r>
            <a:r>
              <a:rPr lang="es-ES" sz="2200" i="1" dirty="0"/>
              <a:t> </a:t>
            </a:r>
            <a:r>
              <a:rPr lang="es-ES" sz="2200" i="1" dirty="0" err="1"/>
              <a:t>research</a:t>
            </a:r>
            <a:r>
              <a:rPr lang="es-ES" sz="2200" i="1" dirty="0"/>
              <a:t> 2015</a:t>
            </a:r>
          </a:p>
          <a:p>
            <a:r>
              <a:rPr lang="es-E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8078" y="2670524"/>
            <a:ext cx="3678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aseline="30000" dirty="0"/>
              <a:t> </a:t>
            </a:r>
            <a:r>
              <a:rPr lang="en-US" sz="2200" dirty="0"/>
              <a:t>BALB/c  mice. CT26  &amp; MC38 colon tumors </a:t>
            </a:r>
          </a:p>
        </p:txBody>
      </p:sp>
    </p:spTree>
    <p:extLst>
      <p:ext uri="{BB962C8B-B14F-4D97-AF65-F5344CB8AC3E}">
        <p14:creationId xmlns:p14="http://schemas.microsoft.com/office/powerpoint/2010/main" val="1263558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Dose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491" y="1200982"/>
            <a:ext cx="8534401" cy="502257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8000" dirty="0">
                <a:ea typeface="ＭＳ Ｐゴシック" charset="0"/>
                <a:cs typeface="ＭＳ Ｐゴシック" charset="0"/>
              </a:rPr>
              <a:t>In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8800" dirty="0">
                <a:latin typeface="+mn-lt"/>
                <a:ea typeface="ＭＳ Ｐゴシック" charset="0"/>
                <a:cs typeface="ＭＳ Ｐゴシック" charset="0"/>
              </a:rPr>
              <a:t>general     dose rate                cells killing (time to repair)</a:t>
            </a: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endParaRPr lang="en-US" sz="88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0" indent="0" algn="just">
              <a:buNone/>
            </a:pPr>
            <a:r>
              <a:rPr lang="en-US" sz="8800" dirty="0">
                <a:latin typeface="+mn-lt"/>
                <a:ea typeface="ＭＳ Ｐゴシック" charset="0"/>
                <a:cs typeface="ＭＳ Ｐゴシック" charset="0"/>
              </a:rPr>
              <a:t>However, in some cases of low dose rates</a:t>
            </a:r>
            <a:r>
              <a:rPr lang="en-US" sz="8800" dirty="0">
                <a:latin typeface="+mn-lt"/>
                <a:ea typeface="ＭＳ Ｐゴシック" charset="0"/>
                <a:cs typeface="ＭＳ Ｐゴシック" charset="0"/>
                <a:sym typeface="Wingdings"/>
              </a:rPr>
              <a:t> </a:t>
            </a:r>
            <a:r>
              <a:rPr lang="en-US" sz="8800" dirty="0">
                <a:latin typeface="+mn-lt"/>
                <a:ea typeface="ＭＳ Ｐゴシック" charset="0"/>
                <a:cs typeface="ＭＳ Ｐゴシック" charset="0"/>
              </a:rPr>
              <a:t>inverse dose rate effect.</a:t>
            </a:r>
          </a:p>
          <a:p>
            <a:pPr marL="0" indent="0" algn="just">
              <a:buNone/>
            </a:pPr>
            <a:endParaRPr lang="en-US" sz="8800" b="1" dirty="0">
              <a:latin typeface="+mn-lt"/>
            </a:endParaRPr>
          </a:p>
          <a:p>
            <a:pPr marL="0" indent="0" algn="ctr">
              <a:buNone/>
            </a:pPr>
            <a:r>
              <a:rPr lang="en-US" sz="88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No systematic evaluations performed at very high dose rates. </a:t>
            </a:r>
          </a:p>
        </p:txBody>
      </p:sp>
      <p:pic>
        <p:nvPicPr>
          <p:cNvPr id="9218" name="Picture 2" descr="http://www.google.fr/url?source=imglanding&amp;ct=img&amp;q=https://o.quizlet.com/hgqiZg4.FqsUpYrGxUVsWg_m.jpg&amp;sa=X&amp;ved=0CAkQ8wdqFQoTCJaf_-XJlsYCFQVuFAodIRUArA&amp;usg=AFQjCNHg2eC6P8tlxVWhDq26Anix7Cm7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779"/>
            <a:ext cx="3646233" cy="29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>
            <a:off x="1763688" y="1225176"/>
            <a:ext cx="1481" cy="3722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3272296" y="1200982"/>
            <a:ext cx="8042" cy="37224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echa derecha 5"/>
          <p:cNvSpPr/>
          <p:nvPr/>
        </p:nvSpPr>
        <p:spPr>
          <a:xfrm>
            <a:off x="3467325" y="1286605"/>
            <a:ext cx="368236" cy="173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08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Time: Dose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1124744"/>
            <a:ext cx="8424936" cy="3695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      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FLASH irradiation   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the dose is given at ultrahigh dose rate (</a:t>
            </a:r>
            <a:r>
              <a:rPr lang="es-ES" dirty="0">
                <a:solidFill>
                  <a:schemeClr val="tx1"/>
                </a:solidFill>
                <a:latin typeface="+mn-lt"/>
              </a:rPr>
              <a:t>&gt;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40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Gy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/s)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    Differential effect tumor-healthy tissues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Equivalent tumor control  to standard RT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1"/>
              </a:solidFill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Significantly reduces side effects in </a:t>
            </a:r>
          </a:p>
          <a:p>
            <a:pPr marL="548640" lvl="2" indent="0"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    normal tissues. </a:t>
            </a:r>
          </a:p>
          <a:p>
            <a:pPr marL="548640" lvl="2" indent="0">
              <a:buNone/>
            </a:pPr>
            <a:endParaRPr lang="en-US" sz="2000" b="1" i="1" dirty="0">
              <a:solidFill>
                <a:schemeClr val="tx1"/>
              </a:solidFill>
              <a:latin typeface="+mn-lt"/>
            </a:endParaRPr>
          </a:p>
          <a:p>
            <a:pPr marL="548640" lvl="2" indent="0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The advantage of Flash radiotherapy confirmed in mini-pig and cat-cancer patients. 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Clin. Cancer Research 2018. </a:t>
            </a:r>
          </a:p>
          <a:p>
            <a:pPr marL="548640" lvl="2" indent="0" algn="ctr">
              <a:buNone/>
            </a:pPr>
            <a:endParaRPr lang="en-US" sz="2000" b="1" i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marL="548640" lvl="2" indent="0" algn="just">
              <a:buNone/>
            </a:pPr>
            <a:r>
              <a:rPr lang="en-US" sz="20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Potential explanation: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less ROS produced and/or FLASH able to convert locally available O2 to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hydroperoxides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(ROOH), which are removed more readily by antioxidant pathways in normal cells </a:t>
            </a:r>
          </a:p>
          <a:p>
            <a:pPr marL="548640" lvl="2" indent="0" algn="just">
              <a:buNone/>
            </a:pPr>
            <a:endParaRPr lang="en-US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marL="548640" lvl="2" indent="0" algn="ctr">
              <a:buNone/>
            </a:pPr>
            <a:r>
              <a:rPr lang="en-US" sz="2000" b="1" i="1" dirty="0">
                <a:solidFill>
                  <a:srgbClr val="FF0000"/>
                </a:solidFill>
                <a:latin typeface="+mn-lt"/>
              </a:rPr>
              <a:t>Main challenge:  dosimetry with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ultrahigh dose rate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  <a:p>
            <a:pPr marL="548640" lvl="2" indent="0">
              <a:buNone/>
            </a:pPr>
            <a:endParaRPr lang="en-US" sz="2000" i="1" dirty="0">
              <a:latin typeface="+mn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394881" y="3713283"/>
            <a:ext cx="220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/>
              <a:t>Favaudon</a:t>
            </a:r>
            <a:r>
              <a:rPr lang="es-ES" i="1" dirty="0"/>
              <a:t> et al. 2014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3" y="842440"/>
            <a:ext cx="644160" cy="972855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 flipV="1">
            <a:off x="2756854" y="1306007"/>
            <a:ext cx="14401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475078"/>
            <a:ext cx="2249374" cy="21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5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86912A4-6834-4E46-8811-CCC72F38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14</a:t>
            </a:fld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BE26C1-95DC-485C-A701-C105DC1D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24" y="1566428"/>
            <a:ext cx="5891231" cy="441842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5849FC-0E30-4B3F-80E2-211357485376}"/>
              </a:ext>
            </a:extLst>
          </p:cNvPr>
          <p:cNvSpPr txBox="1"/>
          <p:nvPr/>
        </p:nvSpPr>
        <p:spPr>
          <a:xfrm>
            <a:off x="6622111" y="3544806"/>
            <a:ext cx="9316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C00000"/>
                </a:solidFill>
              </a:rPr>
              <a:t>Space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7384EDF-4E9F-4B10-A075-FD1E15D204CA}"/>
              </a:ext>
            </a:extLst>
          </p:cNvPr>
          <p:cNvSpPr txBox="1"/>
          <p:nvPr/>
        </p:nvSpPr>
        <p:spPr>
          <a:xfrm>
            <a:off x="1158119" y="5545309"/>
            <a:ext cx="21543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6AAA7B"/>
                </a:solidFill>
              </a:rPr>
              <a:t>Energy/</a:t>
            </a:r>
            <a:r>
              <a:rPr lang="es-ES" sz="2400" b="1" dirty="0" err="1">
                <a:solidFill>
                  <a:srgbClr val="6AAA7B"/>
                </a:solidFill>
              </a:rPr>
              <a:t>particle</a:t>
            </a:r>
            <a:endParaRPr lang="es-ES" sz="2400" b="1" dirty="0">
              <a:solidFill>
                <a:srgbClr val="6AAA7B"/>
              </a:solidFill>
            </a:endParaRPr>
          </a:p>
        </p:txBody>
      </p:sp>
      <p:sp>
        <p:nvSpPr>
          <p:cNvPr id="21" name="CuadroTexto 19">
            <a:extLst>
              <a:ext uri="{FF2B5EF4-FFF2-40B4-BE49-F238E27FC236}">
                <a16:creationId xmlns:a16="http://schemas.microsoft.com/office/drawing/2014/main" id="{FB1C8F85-84C6-4982-AEAB-DCFA303A66EC}"/>
              </a:ext>
            </a:extLst>
          </p:cNvPr>
          <p:cNvSpPr txBox="1"/>
          <p:nvPr/>
        </p:nvSpPr>
        <p:spPr>
          <a:xfrm>
            <a:off x="4568952" y="2049606"/>
            <a:ext cx="1576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/>
              <a:t>Standard RT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1D78AFC-90EA-4F48-B5D1-A61092ACC6B7}"/>
              </a:ext>
            </a:extLst>
          </p:cNvPr>
          <p:cNvSpPr txBox="1">
            <a:spLocks/>
          </p:cNvSpPr>
          <p:nvPr/>
        </p:nvSpPr>
        <p:spPr>
          <a:xfrm>
            <a:off x="436633" y="216196"/>
            <a:ext cx="8534400" cy="546688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6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Using physics to modulate the biological response</a:t>
            </a:r>
          </a:p>
        </p:txBody>
      </p:sp>
      <p:pic>
        <p:nvPicPr>
          <p:cNvPr id="2062" name="Picture 14" descr="Resultado de imagen de esfera">
            <a:extLst>
              <a:ext uri="{FF2B5EF4-FFF2-40B4-BE49-F238E27FC236}">
                <a16:creationId xmlns:a16="http://schemas.microsoft.com/office/drawing/2014/main" id="{B3AB04DF-5834-424D-BAED-FE40DC17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33" y="2439796"/>
            <a:ext cx="886476" cy="8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CCFCFD8-84A7-4A8E-8D82-A0EA38014575}"/>
              </a:ext>
            </a:extLst>
          </p:cNvPr>
          <p:cNvSpPr/>
          <p:nvPr/>
        </p:nvSpPr>
        <p:spPr>
          <a:xfrm>
            <a:off x="6677731" y="3502294"/>
            <a:ext cx="931665" cy="546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B124D2-A72C-4D52-9191-29B0BBC713E6}"/>
              </a:ext>
            </a:extLst>
          </p:cNvPr>
          <p:cNvSpPr txBox="1"/>
          <p:nvPr/>
        </p:nvSpPr>
        <p:spPr>
          <a:xfrm>
            <a:off x="2987824" y="1544305"/>
            <a:ext cx="8178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322CA4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98902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Outline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8313" y="1353773"/>
            <a:ext cx="5671404" cy="457200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dose: concept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Micro and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synchrotrons to </a:t>
            </a:r>
            <a:r>
              <a:rPr lang="fr-FR" sz="24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fr-F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fr-FR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1374470"/>
            <a:ext cx="2706859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Outline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8313" y="1353773"/>
            <a:ext cx="5671404" cy="457200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dose: concept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and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synchrotrons to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fr-FR" sz="2400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fr-FR" sz="24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2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1374470"/>
            <a:ext cx="2706859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6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/>
          <p:cNvSpPr/>
          <p:nvPr/>
        </p:nvSpPr>
        <p:spPr>
          <a:xfrm>
            <a:off x="5986290" y="2735001"/>
            <a:ext cx="551893" cy="48800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03" y="2029546"/>
            <a:ext cx="20828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35" y="2011200"/>
            <a:ext cx="2082800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919" y="1055212"/>
            <a:ext cx="4255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Standard </a:t>
            </a:r>
            <a:r>
              <a:rPr lang="en-US" sz="2200" b="1" kern="0" dirty="0">
                <a:solidFill>
                  <a:sysClr val="windowText" lastClr="000000"/>
                </a:solidFill>
              </a:rPr>
              <a:t>r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adiotherapy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8852" y="2331188"/>
            <a:ext cx="2122303" cy="1045978"/>
            <a:chOff x="4888537" y="1655717"/>
            <a:chExt cx="2122303" cy="1045978"/>
          </a:xfrm>
        </p:grpSpPr>
        <p:pic>
          <p:nvPicPr>
            <p:cNvPr id="12" name="Imagen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2379" y="1963681"/>
              <a:ext cx="2033206" cy="64819"/>
            </a:xfrm>
            <a:prstGeom prst="rect">
              <a:avLst/>
            </a:prstGeom>
          </p:spPr>
        </p:pic>
        <p:pic>
          <p:nvPicPr>
            <p:cNvPr id="13" name="Imagen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5685" y="2208438"/>
              <a:ext cx="2067048" cy="65899"/>
            </a:xfrm>
            <a:prstGeom prst="rect">
              <a:avLst/>
            </a:prstGeom>
          </p:spPr>
        </p:pic>
        <p:pic>
          <p:nvPicPr>
            <p:cNvPr id="14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537" y="2442078"/>
              <a:ext cx="2067045" cy="65899"/>
            </a:xfrm>
            <a:prstGeom prst="rect">
              <a:avLst/>
            </a:prstGeom>
          </p:spPr>
        </p:pic>
        <p:pic>
          <p:nvPicPr>
            <p:cNvPr id="15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537" y="2635796"/>
              <a:ext cx="2067048" cy="65899"/>
            </a:xfrm>
            <a:prstGeom prst="rect">
              <a:avLst/>
            </a:prstGeom>
          </p:spPr>
        </p:pic>
        <p:cxnSp>
          <p:nvCxnSpPr>
            <p:cNvPr id="16" name="Conector recto de flecha 12"/>
            <p:cNvCxnSpPr/>
            <p:nvPr/>
          </p:nvCxnSpPr>
          <p:spPr>
            <a:xfrm>
              <a:off x="5922059" y="1905415"/>
              <a:ext cx="0" cy="18134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31"/>
            <p:cNvSpPr txBox="1"/>
            <p:nvPr/>
          </p:nvSpPr>
          <p:spPr>
            <a:xfrm>
              <a:off x="5973873" y="1655717"/>
              <a:ext cx="929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&lt; 1 mm</a:t>
              </a:r>
            </a:p>
          </p:txBody>
        </p:sp>
        <p:cxnSp>
          <p:nvCxnSpPr>
            <p:cNvPr id="18" name="Conector recto de flecha 32"/>
            <p:cNvCxnSpPr/>
            <p:nvPr/>
          </p:nvCxnSpPr>
          <p:spPr>
            <a:xfrm>
              <a:off x="5922165" y="2240147"/>
              <a:ext cx="0" cy="201931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33"/>
            <p:cNvSpPr txBox="1"/>
            <p:nvPr/>
          </p:nvSpPr>
          <p:spPr>
            <a:xfrm>
              <a:off x="6083808" y="2147170"/>
              <a:ext cx="927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1-2 mm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230918" y="1786566"/>
            <a:ext cx="4255517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8852" y="1786566"/>
            <a:ext cx="4255517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18"/>
          <p:cNvCxnSpPr>
            <a:stCxn id="27" idx="2"/>
            <a:endCxn id="29" idx="2"/>
          </p:cNvCxnSpPr>
          <p:nvPr/>
        </p:nvCxnSpPr>
        <p:spPr>
          <a:xfrm flipH="1">
            <a:off x="6833710" y="3987642"/>
            <a:ext cx="1014102" cy="1152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45"/>
          <p:cNvSpPr/>
          <p:nvPr/>
        </p:nvSpPr>
        <p:spPr>
          <a:xfrm>
            <a:off x="1172508" y="2788724"/>
            <a:ext cx="312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25" name="CuadroTexto 40"/>
          <p:cNvSpPr txBox="1"/>
          <p:nvPr/>
        </p:nvSpPr>
        <p:spPr>
          <a:xfrm>
            <a:off x="168664" y="2017889"/>
            <a:ext cx="2234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Large beam sizes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(&gt; 1 cm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Homogeneous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dose distributions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26000" y="1055212"/>
            <a:ext cx="4248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Spatial fractionated </a:t>
            </a:r>
            <a:r>
              <a:rPr lang="en-US" sz="2200" b="1" kern="0" dirty="0">
                <a:solidFill>
                  <a:sysClr val="windowText" lastClr="000000"/>
                </a:solidFill>
              </a:rPr>
              <a:t>radiotherapy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x-rays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minibeam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radiation therapy</a:t>
            </a:r>
          </a:p>
        </p:txBody>
      </p:sp>
      <p:sp>
        <p:nvSpPr>
          <p:cNvPr id="27" name="CuadroTexto 6"/>
          <p:cNvSpPr txBox="1"/>
          <p:nvPr/>
        </p:nvSpPr>
        <p:spPr>
          <a:xfrm>
            <a:off x="6706103" y="2048650"/>
            <a:ext cx="2283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Narrow beam sizes spaced by areas of low dose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Heterogeneous distributions</a:t>
            </a:r>
          </a:p>
        </p:txBody>
      </p:sp>
      <p:pic>
        <p:nvPicPr>
          <p:cNvPr id="28" name="Picture 19" descr="Slide1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13491" r="51766" b="45555"/>
          <a:stretch/>
        </p:blipFill>
        <p:spPr bwMode="auto">
          <a:xfrm>
            <a:off x="2269541" y="4083754"/>
            <a:ext cx="2216894" cy="211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Slide1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8" t="16450" b="45555"/>
          <a:stretch/>
        </p:blipFill>
        <p:spPr bwMode="auto">
          <a:xfrm rot="16200000">
            <a:off x="4682526" y="4049877"/>
            <a:ext cx="2121352" cy="218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998124" y="-77638"/>
            <a:ext cx="8021637" cy="72960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Addressing a clinical need with a new paradigm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Conector recto de flecha 18"/>
          <p:cNvCxnSpPr>
            <a:stCxn id="25" idx="2"/>
            <a:endCxn id="28" idx="1"/>
          </p:cNvCxnSpPr>
          <p:nvPr/>
        </p:nvCxnSpPr>
        <p:spPr>
          <a:xfrm>
            <a:off x="1286150" y="3956881"/>
            <a:ext cx="983391" cy="1185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3713269" y="2735001"/>
            <a:ext cx="501390" cy="44844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2462912" y="2703971"/>
            <a:ext cx="1988902" cy="570549"/>
            <a:chOff x="2266268" y="2195945"/>
            <a:chExt cx="1988902" cy="570549"/>
          </a:xfrm>
        </p:grpSpPr>
        <p:sp>
          <p:nvSpPr>
            <p:cNvPr id="8" name="Trapezoid 26"/>
            <p:cNvSpPr/>
            <p:nvPr/>
          </p:nvSpPr>
          <p:spPr>
            <a:xfrm rot="16200000">
              <a:off x="2975444" y="1486769"/>
              <a:ext cx="570549" cy="1988902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68000"/>
                  </a:schemeClr>
                </a:gs>
                <a:gs pos="4000">
                  <a:srgbClr val="FF0000">
                    <a:alpha val="68000"/>
                  </a:srgbClr>
                </a:gs>
                <a:gs pos="100000">
                  <a:schemeClr val="accent1">
                    <a:lumMod val="99000"/>
                    <a:satMod val="120000"/>
                    <a:shade val="78000"/>
                    <a:alpha val="68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" name="Conector recto de flecha 7"/>
            <p:cNvCxnSpPr/>
            <p:nvPr/>
          </p:nvCxnSpPr>
          <p:spPr>
            <a:xfrm flipH="1">
              <a:off x="3306767" y="2206362"/>
              <a:ext cx="9427" cy="5162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adroTexto 10"/>
            <p:cNvSpPr txBox="1"/>
            <p:nvPr/>
          </p:nvSpPr>
          <p:spPr>
            <a:xfrm>
              <a:off x="2370497" y="2293536"/>
              <a:ext cx="832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&gt; 1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4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35" y="2011200"/>
            <a:ext cx="2082800" cy="1981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03635" y="2534938"/>
            <a:ext cx="1988902" cy="570549"/>
            <a:chOff x="2266268" y="2195945"/>
            <a:chExt cx="1988902" cy="570549"/>
          </a:xfrm>
        </p:grpSpPr>
        <p:sp>
          <p:nvSpPr>
            <p:cNvPr id="8" name="Trapezoid 26"/>
            <p:cNvSpPr/>
            <p:nvPr/>
          </p:nvSpPr>
          <p:spPr>
            <a:xfrm rot="16200000">
              <a:off x="2975444" y="1486769"/>
              <a:ext cx="570549" cy="1988902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68000"/>
                  </a:schemeClr>
                </a:gs>
                <a:gs pos="4000">
                  <a:srgbClr val="FF0000">
                    <a:alpha val="68000"/>
                  </a:srgbClr>
                </a:gs>
                <a:gs pos="100000">
                  <a:schemeClr val="accent1">
                    <a:lumMod val="99000"/>
                    <a:satMod val="120000"/>
                    <a:shade val="78000"/>
                    <a:alpha val="68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" name="Conector recto de flecha 7"/>
            <p:cNvCxnSpPr/>
            <p:nvPr/>
          </p:nvCxnSpPr>
          <p:spPr>
            <a:xfrm flipH="1">
              <a:off x="3306767" y="2206362"/>
              <a:ext cx="9427" cy="5162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adroTexto 10"/>
            <p:cNvSpPr txBox="1"/>
            <p:nvPr/>
          </p:nvSpPr>
          <p:spPr>
            <a:xfrm>
              <a:off x="3423130" y="2252821"/>
              <a:ext cx="832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&gt; 1 cm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230918" y="1786566"/>
            <a:ext cx="4255517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8852" y="1786566"/>
            <a:ext cx="4255517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45"/>
          <p:cNvSpPr/>
          <p:nvPr/>
        </p:nvSpPr>
        <p:spPr>
          <a:xfrm>
            <a:off x="1172508" y="2788724"/>
            <a:ext cx="312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kern="0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1" name="Rectángulo 29"/>
          <p:cNvSpPr/>
          <p:nvPr/>
        </p:nvSpPr>
        <p:spPr>
          <a:xfrm>
            <a:off x="638005" y="5153762"/>
            <a:ext cx="817734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2100" b="0" i="0" u="none" strike="noStrike" kern="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Remarkable increase of normal rat brain resistance. </a:t>
            </a:r>
            <a:endParaRPr kumimoji="0" lang="en-GB" sz="2100" b="0" i="1" u="none" strike="noStrike" kern="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1" u="none" strike="noStrike" kern="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lang="en-GB" sz="2100" i="1" kern="0" dirty="0" err="1">
                <a:solidFill>
                  <a:srgbClr val="0070C0"/>
                </a:solidFill>
              </a:rPr>
              <a:t>Dilmanian</a:t>
            </a:r>
            <a:r>
              <a:rPr lang="en-GB" sz="2100" i="1" kern="0" dirty="0">
                <a:solidFill>
                  <a:srgbClr val="0070C0"/>
                </a:solidFill>
              </a:rPr>
              <a:t> et al. 2006, </a:t>
            </a:r>
            <a:r>
              <a:rPr kumimoji="0" lang="en-GB" sz="2100" b="0" i="1" u="none" strike="noStrike" kern="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Prezado et al., Rad. Research 2015</a:t>
            </a:r>
            <a:endParaRPr lang="es-ES" sz="2100" i="1" kern="0" dirty="0">
              <a:solidFill>
                <a:srgbClr val="0070C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kern="0" dirty="0">
                <a:solidFill>
                  <a:sysClr val="windowText" lastClr="000000"/>
                </a:solidFill>
              </a:rPr>
              <a:t> D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ose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escalation in the tumor possible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/>
              </a:rPr>
              <a:t> higher tumor control</a:t>
            </a:r>
            <a:r>
              <a:rPr kumimoji="0" lang="en-US" sz="21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/>
              </a:rPr>
              <a:t> 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ángulo 36"/>
          <p:cNvSpPr/>
          <p:nvPr/>
        </p:nvSpPr>
        <p:spPr>
          <a:xfrm>
            <a:off x="5590771" y="4075832"/>
            <a:ext cx="3224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</a:rPr>
              <a:t>Distinct biological mechanisms not yet understood</a:t>
            </a:r>
          </a:p>
        </p:txBody>
      </p:sp>
      <p:sp>
        <p:nvSpPr>
          <p:cNvPr id="33" name="Flecha: hacia abajo 30"/>
          <p:cNvSpPr/>
          <p:nvPr/>
        </p:nvSpPr>
        <p:spPr>
          <a:xfrm>
            <a:off x="5182122" y="4134466"/>
            <a:ext cx="817298" cy="1019296"/>
          </a:xfrm>
          <a:prstGeom prst="downArrow">
            <a:avLst>
              <a:gd name="adj1" fmla="val 50000"/>
              <a:gd name="adj2" fmla="val 4918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782429" y="-78535"/>
            <a:ext cx="8021637" cy="729605"/>
          </a:xfrm>
        </p:spPr>
        <p:txBody>
          <a:bodyPr/>
          <a:lstStyle/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Addressing a clinical need with a new RT paradigm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0919" y="1055212"/>
            <a:ext cx="4255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Standard RT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26000" y="1055212"/>
            <a:ext cx="4248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Spatial fractionated </a:t>
            </a:r>
            <a:r>
              <a:rPr lang="en-US" sz="2200" b="1" kern="0" dirty="0">
                <a:solidFill>
                  <a:sysClr val="windowText" lastClr="000000"/>
                </a:solidFill>
              </a:rPr>
              <a:t>radiotherapy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x-rays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minibeams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radiation therapy</a:t>
            </a:r>
          </a:p>
        </p:txBody>
      </p:sp>
      <p:sp>
        <p:nvSpPr>
          <p:cNvPr id="48" name="CuadroTexto 40"/>
          <p:cNvSpPr txBox="1"/>
          <p:nvPr/>
        </p:nvSpPr>
        <p:spPr>
          <a:xfrm>
            <a:off x="168664" y="2017889"/>
            <a:ext cx="2234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Large beam sizes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(&gt; 1 cm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Homogeneous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dose distributions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0919" y="1105841"/>
            <a:ext cx="4296350" cy="321784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0" h="0"/>
            <a:contourClr>
              <a:schemeClr val="accent1">
                <a:shade val="70000"/>
                <a:satMod val="105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03" y="2029546"/>
            <a:ext cx="2082800" cy="1981200"/>
          </a:xfrm>
          <a:prstGeom prst="rect">
            <a:avLst/>
          </a:prstGeom>
        </p:spPr>
      </p:pic>
      <p:grpSp>
        <p:nvGrpSpPr>
          <p:cNvPr id="50" name="Group 10"/>
          <p:cNvGrpSpPr/>
          <p:nvPr/>
        </p:nvGrpSpPr>
        <p:grpSpPr>
          <a:xfrm>
            <a:off x="4618852" y="2330870"/>
            <a:ext cx="2074196" cy="1046296"/>
            <a:chOff x="4888537" y="1655399"/>
            <a:chExt cx="2074196" cy="1046296"/>
          </a:xfrm>
        </p:grpSpPr>
        <p:pic>
          <p:nvPicPr>
            <p:cNvPr id="51" name="Imagen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2379" y="1963681"/>
              <a:ext cx="2033206" cy="64819"/>
            </a:xfrm>
            <a:prstGeom prst="rect">
              <a:avLst/>
            </a:prstGeom>
          </p:spPr>
        </p:pic>
        <p:pic>
          <p:nvPicPr>
            <p:cNvPr id="52" name="Imagen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5685" y="2208438"/>
              <a:ext cx="2067048" cy="65899"/>
            </a:xfrm>
            <a:prstGeom prst="rect">
              <a:avLst/>
            </a:prstGeom>
          </p:spPr>
        </p:pic>
        <p:pic>
          <p:nvPicPr>
            <p:cNvPr id="53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537" y="2442078"/>
              <a:ext cx="2067045" cy="65899"/>
            </a:xfrm>
            <a:prstGeom prst="rect">
              <a:avLst/>
            </a:prstGeom>
          </p:spPr>
        </p:pic>
        <p:pic>
          <p:nvPicPr>
            <p:cNvPr id="54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537" y="2635796"/>
              <a:ext cx="2067048" cy="65899"/>
            </a:xfrm>
            <a:prstGeom prst="rect">
              <a:avLst/>
            </a:prstGeom>
          </p:spPr>
        </p:pic>
        <p:cxnSp>
          <p:nvCxnSpPr>
            <p:cNvPr id="55" name="Conector recto de flecha 12"/>
            <p:cNvCxnSpPr/>
            <p:nvPr/>
          </p:nvCxnSpPr>
          <p:spPr>
            <a:xfrm>
              <a:off x="5922059" y="1905415"/>
              <a:ext cx="0" cy="18134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uadroTexto 31"/>
            <p:cNvSpPr txBox="1"/>
            <p:nvPr/>
          </p:nvSpPr>
          <p:spPr>
            <a:xfrm>
              <a:off x="5885823" y="1655399"/>
              <a:ext cx="929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&lt; 1 mm</a:t>
              </a:r>
            </a:p>
          </p:txBody>
        </p:sp>
        <p:cxnSp>
          <p:nvCxnSpPr>
            <p:cNvPr id="57" name="Conector recto de flecha 32"/>
            <p:cNvCxnSpPr/>
            <p:nvPr/>
          </p:nvCxnSpPr>
          <p:spPr>
            <a:xfrm>
              <a:off x="5922165" y="2240147"/>
              <a:ext cx="0" cy="201931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uadroTexto 33"/>
            <p:cNvSpPr txBox="1"/>
            <p:nvPr/>
          </p:nvSpPr>
          <p:spPr>
            <a:xfrm>
              <a:off x="5975358" y="2165879"/>
              <a:ext cx="927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1-2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7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3"/>
    </mc:Choice>
    <mc:Fallback xmlns="">
      <p:transition spd="slow" advTm="1298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Outline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8313" y="1353773"/>
            <a:ext cx="5671404" cy="457200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dose: concept</a:t>
            </a:r>
          </a:p>
          <a:p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and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synchrotrons to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fr-FR" sz="2400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fr-FR" sz="24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2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1374470"/>
            <a:ext cx="2706859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Radiotherapy (RT)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407" y="1211580"/>
            <a:ext cx="7886700" cy="4839595"/>
          </a:xfrm>
        </p:spPr>
        <p:txBody>
          <a:bodyPr>
            <a:normAutofit fontScale="70000" lnSpcReduction="20000"/>
          </a:bodyPr>
          <a:lstStyle/>
          <a:p>
            <a:pPr algn="just">
              <a:spcBef>
                <a:spcPts val="375"/>
              </a:spcBef>
              <a:buClr>
                <a:schemeClr val="tx1"/>
              </a:buClr>
              <a:defRPr/>
            </a:pPr>
            <a:r>
              <a:rPr lang="en-US" sz="2600" dirty="0">
                <a:solidFill>
                  <a:srgbClr val="000000"/>
                </a:solidFill>
                <a:cs typeface="Calibri"/>
              </a:rPr>
              <a:t>Medical use of ionizing radiation for treatment of cancer and some other types of benign lesions, like </a:t>
            </a:r>
            <a:r>
              <a:rPr lang="en-US" sz="2600" dirty="0" err="1">
                <a:solidFill>
                  <a:srgbClr val="000000"/>
                </a:solidFill>
                <a:cs typeface="Calibri"/>
              </a:rPr>
              <a:t>arterious</a:t>
            </a:r>
            <a:r>
              <a:rPr lang="en-US" sz="2600" dirty="0">
                <a:solidFill>
                  <a:srgbClr val="000000"/>
                </a:solidFill>
                <a:cs typeface="Calibri"/>
              </a:rPr>
              <a:t>-venous malformations. </a:t>
            </a:r>
          </a:p>
          <a:p>
            <a:pPr marL="0" indent="0" algn="just">
              <a:spcBef>
                <a:spcPts val="375"/>
              </a:spcBef>
              <a:buNone/>
              <a:defRPr/>
            </a:pPr>
            <a:endParaRPr lang="en-US" sz="2600" dirty="0">
              <a:solidFill>
                <a:srgbClr val="000000"/>
              </a:solidFill>
              <a:cs typeface="Calibri"/>
            </a:endParaRPr>
          </a:p>
          <a:p>
            <a:pPr algn="just">
              <a:spcBef>
                <a:spcPts val="375"/>
              </a:spcBef>
              <a:buClrTx/>
              <a:defRPr/>
            </a:pPr>
            <a:r>
              <a:rPr lang="en-US" sz="2600" dirty="0">
                <a:solidFill>
                  <a:srgbClr val="000000"/>
                </a:solidFill>
                <a:cs typeface="Calibri"/>
              </a:rPr>
              <a:t>Example of a rapid technological transfer</a:t>
            </a:r>
          </a:p>
          <a:p>
            <a:pPr marL="0" indent="0" algn="just">
              <a:spcBef>
                <a:spcPts val="375"/>
              </a:spcBef>
              <a:buNone/>
              <a:defRPr/>
            </a:pPr>
            <a:endParaRPr lang="en-US" sz="2600" dirty="0">
              <a:solidFill>
                <a:srgbClr val="0000FF"/>
              </a:solidFill>
              <a:cs typeface="Calibri"/>
            </a:endParaRPr>
          </a:p>
          <a:p>
            <a:pPr marL="342900" lvl="1" indent="0" algn="just">
              <a:buNone/>
            </a:pPr>
            <a:r>
              <a:rPr lang="en-US" sz="2600" i="1" dirty="0">
                <a:solidFill>
                  <a:srgbClr val="0000FF"/>
                </a:solidFill>
                <a:cs typeface="Calibri"/>
              </a:rPr>
              <a:t>1895:  Roentgen discovers X-rays</a:t>
            </a:r>
          </a:p>
          <a:p>
            <a:pPr marL="342900" lvl="1" indent="0" algn="just">
              <a:buNone/>
            </a:pPr>
            <a:endParaRPr lang="en-US" sz="2600" i="1" dirty="0">
              <a:solidFill>
                <a:srgbClr val="0000FF"/>
              </a:solidFill>
              <a:cs typeface="Calibri"/>
            </a:endParaRPr>
          </a:p>
          <a:p>
            <a:pPr marL="342900" lvl="1" indent="0" algn="just">
              <a:buNone/>
            </a:pPr>
            <a:r>
              <a:rPr lang="en-US" sz="2600" i="1" dirty="0">
                <a:solidFill>
                  <a:srgbClr val="0000FF"/>
                </a:solidFill>
                <a:cs typeface="Calibri"/>
              </a:rPr>
              <a:t>1895: First RT treatment (recurrent breast cancer, </a:t>
            </a:r>
          </a:p>
          <a:p>
            <a:pPr marL="342900" lvl="1" indent="0" algn="just">
              <a:buNone/>
            </a:pPr>
            <a:r>
              <a:rPr lang="en-US" sz="2600" i="1" dirty="0" err="1">
                <a:solidFill>
                  <a:srgbClr val="0000FF"/>
                </a:solidFill>
                <a:cs typeface="Calibri"/>
              </a:rPr>
              <a:t>Grubbe</a:t>
            </a:r>
            <a:r>
              <a:rPr lang="en-US" sz="2600" i="1" dirty="0">
                <a:solidFill>
                  <a:srgbClr val="0000FF"/>
                </a:solidFill>
                <a:cs typeface="Calibri"/>
              </a:rPr>
              <a:t>, Chicago)</a:t>
            </a:r>
          </a:p>
          <a:p>
            <a:pPr marL="342900" lvl="1" indent="0" algn="just">
              <a:buNone/>
            </a:pPr>
            <a:endParaRPr lang="en-US" sz="2600" i="1" dirty="0">
              <a:solidFill>
                <a:srgbClr val="0000FF"/>
              </a:solidFill>
              <a:cs typeface="Calibri"/>
            </a:endParaRPr>
          </a:p>
          <a:p>
            <a:pPr marL="342900" lvl="1" indent="0" algn="just">
              <a:buNone/>
            </a:pPr>
            <a:r>
              <a:rPr lang="en-US" sz="2600" i="1" dirty="0">
                <a:solidFill>
                  <a:srgbClr val="0000FF"/>
                </a:solidFill>
                <a:cs typeface="Calibri"/>
              </a:rPr>
              <a:t>1896: Stomach cancer treatment (Freund, </a:t>
            </a:r>
            <a:r>
              <a:rPr lang="en-US" sz="2600" i="1" dirty="0" err="1">
                <a:solidFill>
                  <a:srgbClr val="0000FF"/>
                </a:solidFill>
                <a:cs typeface="Calibri"/>
              </a:rPr>
              <a:t>Viena</a:t>
            </a:r>
            <a:r>
              <a:rPr lang="en-US" sz="2600" i="1" dirty="0">
                <a:solidFill>
                  <a:srgbClr val="0000FF"/>
                </a:solidFill>
                <a:cs typeface="Calibri"/>
              </a:rPr>
              <a:t>).</a:t>
            </a:r>
          </a:p>
          <a:p>
            <a:pPr marL="0" indent="0" algn="just">
              <a:spcBef>
                <a:spcPts val="375"/>
              </a:spcBef>
              <a:buNone/>
              <a:defRPr/>
            </a:pPr>
            <a:endParaRPr lang="en-US" sz="2600" dirty="0">
              <a:solidFill>
                <a:srgbClr val="000000"/>
              </a:solidFill>
              <a:cs typeface="Calibri"/>
            </a:endParaRPr>
          </a:p>
          <a:p>
            <a:pPr algn="just">
              <a:spcBef>
                <a:spcPts val="375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cs typeface="Calibri"/>
              </a:rPr>
              <a:t>At least 50 % of all cancer patients will receive radiotherapy at some stage during the course of their illness </a:t>
            </a:r>
            <a:r>
              <a:rPr lang="en-US" sz="2600" i="1" dirty="0">
                <a:solidFill>
                  <a:srgbClr val="000000"/>
                </a:solidFill>
                <a:cs typeface="Calibri"/>
              </a:rPr>
              <a:t>(</a:t>
            </a:r>
            <a:r>
              <a:rPr lang="en-US" sz="2600" i="1" dirty="0" err="1">
                <a:solidFill>
                  <a:srgbClr val="000000"/>
                </a:solidFill>
                <a:cs typeface="Calibri"/>
              </a:rPr>
              <a:t>Delanay</a:t>
            </a:r>
            <a:r>
              <a:rPr lang="en-US" sz="2600" i="1" dirty="0">
                <a:solidFill>
                  <a:srgbClr val="000000"/>
                </a:solidFill>
                <a:cs typeface="Calibri"/>
              </a:rPr>
              <a:t> et al., 2005).</a:t>
            </a:r>
          </a:p>
          <a:p>
            <a:pPr marL="0" indent="0" algn="just">
              <a:spcBef>
                <a:spcPts val="375"/>
              </a:spcBef>
              <a:buNone/>
              <a:defRPr/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14313" indent="-214313" algn="just">
              <a:spcBef>
                <a:spcPts val="375"/>
              </a:spcBef>
              <a:buClr>
                <a:srgbClr val="FFFFFF"/>
              </a:buClr>
              <a:buFont typeface="Wingdings" charset="2"/>
              <a:buChar char="q"/>
              <a:defRPr/>
            </a:pPr>
            <a:endParaRPr lang="en-US" sz="20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0" b="12850"/>
          <a:stretch>
            <a:fillRect/>
          </a:stretch>
        </p:blipFill>
        <p:spPr bwMode="auto">
          <a:xfrm>
            <a:off x="6266329" y="2480850"/>
            <a:ext cx="2572333" cy="206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41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30C7EC2-8043-4A26-B6CC-0B0C2C92B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7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92A0DFD-EC8B-43EB-A7AC-603ADC6A37AA}"/>
              </a:ext>
            </a:extLst>
          </p:cNvPr>
          <p:cNvSpPr txBox="1">
            <a:spLocks/>
          </p:cNvSpPr>
          <p:nvPr/>
        </p:nvSpPr>
        <p:spPr>
          <a:xfrm>
            <a:off x="-29360" y="0"/>
            <a:ext cx="731931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The GRID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approach</a:t>
            </a:r>
            <a:endParaRPr lang="fr-FR" sz="3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08867B-26D2-4CAF-A54E-C4DE2C60A408}"/>
              </a:ext>
            </a:extLst>
          </p:cNvPr>
          <p:cNvSpPr/>
          <p:nvPr/>
        </p:nvSpPr>
        <p:spPr>
          <a:xfrm>
            <a:off x="301030" y="1021394"/>
            <a:ext cx="6503582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500" b="1" dirty="0">
              <a:latin typeface="Calibri" panose="020F0502020204030204" pitchFamily="34" charset="0"/>
            </a:endParaRPr>
          </a:p>
          <a:p>
            <a:pPr algn="just"/>
            <a:r>
              <a:rPr lang="en-US" sz="2200" dirty="0">
                <a:latin typeface="Calibri" panose="020F0502020204030204" pitchFamily="34" charset="0"/>
              </a:rPr>
              <a:t>1909 Alban Köhler used a “perforated screen” in orthovoltage machines</a:t>
            </a:r>
            <a:r>
              <a:rPr lang="en-US" sz="2200" dirty="0">
                <a:latin typeface="Calibri" panose="020F0502020204030204" pitchFamily="34" charset="0"/>
                <a:sym typeface="Wingdings" panose="05000000000000000000" pitchFamily="2" charset="2"/>
              </a:rPr>
              <a:t> Skin toxicity reduction</a:t>
            </a:r>
            <a:endParaRPr lang="es-ES" sz="22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es-ES" sz="1350" i="1" dirty="0">
              <a:latin typeface="Times New Roman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E924F79-FA03-4ACC-8F75-2A652F7B9334}"/>
              </a:ext>
            </a:extLst>
          </p:cNvPr>
          <p:cNvSpPr/>
          <p:nvPr/>
        </p:nvSpPr>
        <p:spPr>
          <a:xfrm>
            <a:off x="301030" y="2488761"/>
            <a:ext cx="67843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u="sng" dirty="0">
                <a:latin typeface="Calibri" panose="020F0502020204030204" pitchFamily="34" charset="0"/>
              </a:rPr>
              <a:t>GRID </a:t>
            </a:r>
            <a:r>
              <a:rPr lang="es-ES" sz="2200" u="sng" dirty="0" err="1">
                <a:latin typeface="Calibri" panose="020F0502020204030204" pitchFamily="34" charset="0"/>
              </a:rPr>
              <a:t>therapy</a:t>
            </a:r>
            <a:r>
              <a:rPr lang="es-ES" sz="2200" u="sng" dirty="0">
                <a:latin typeface="Calibri" panose="020F0502020204030204" pitchFamily="34" charset="0"/>
              </a:rPr>
              <a:t> </a:t>
            </a:r>
            <a:r>
              <a:rPr lang="es-ES" sz="2200" u="sng" dirty="0" err="1">
                <a:latin typeface="Calibri" panose="020F0502020204030204" pitchFamily="34" charset="0"/>
              </a:rPr>
              <a:t>with</a:t>
            </a:r>
            <a:r>
              <a:rPr lang="es-ES" sz="2200" u="sng" dirty="0">
                <a:latin typeface="Calibri" panose="020F0502020204030204" pitchFamily="34" charset="0"/>
              </a:rPr>
              <a:t>  </a:t>
            </a:r>
            <a:r>
              <a:rPr lang="es-ES" sz="2200" u="sng" dirty="0" err="1">
                <a:latin typeface="Calibri" panose="020F0502020204030204" pitchFamily="34" charset="0"/>
              </a:rPr>
              <a:t>megavoltage</a:t>
            </a:r>
            <a:r>
              <a:rPr lang="es-ES" sz="2200" u="sng" dirty="0">
                <a:latin typeface="Calibri" panose="020F0502020204030204" pitchFamily="34" charset="0"/>
              </a:rPr>
              <a:t> </a:t>
            </a:r>
            <a:r>
              <a:rPr lang="es-ES" sz="2200" u="sng" dirty="0" err="1">
                <a:latin typeface="Calibri" panose="020F0502020204030204" pitchFamily="34" charset="0"/>
              </a:rPr>
              <a:t>radiation</a:t>
            </a:r>
            <a:r>
              <a:rPr lang="es-ES" sz="2200" u="sng" dirty="0">
                <a:latin typeface="Calibri" panose="020F0502020204030204" pitchFamily="34" charset="0"/>
              </a:rPr>
              <a:t> </a:t>
            </a:r>
            <a:r>
              <a:rPr lang="es-ES" sz="2200" u="sng" dirty="0" err="1">
                <a:latin typeface="Calibri" panose="020F0502020204030204" pitchFamily="34" charset="0"/>
              </a:rPr>
              <a:t>beams</a:t>
            </a:r>
            <a:r>
              <a:rPr lang="es-ES" sz="2200" u="sng" dirty="0">
                <a:latin typeface="Calibri" panose="020F0502020204030204" pitchFamily="34" charset="0"/>
              </a:rPr>
              <a:t> (LINACS)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04261" y="3330215"/>
            <a:ext cx="3796652" cy="2273719"/>
            <a:chOff x="496929" y="3159343"/>
            <a:chExt cx="3217261" cy="2239113"/>
          </a:xfrm>
        </p:grpSpPr>
        <p:pic>
          <p:nvPicPr>
            <p:cNvPr id="12" name="Espace réservé du contenu 4">
              <a:extLst>
                <a:ext uri="{FF2B5EF4-FFF2-40B4-BE49-F238E27FC236}">
                  <a16:creationId xmlns:a16="http://schemas.microsoft.com/office/drawing/2014/main" id="{EDA45EC5-F986-484E-B591-6AB540A4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929" y="3172462"/>
              <a:ext cx="1464275" cy="2225994"/>
            </a:xfrm>
            <a:prstGeom prst="rect">
              <a:avLst/>
            </a:prstGeom>
          </p:spPr>
        </p:pic>
        <p:pic>
          <p:nvPicPr>
            <p:cNvPr id="13" name="Image 10">
              <a:extLst>
                <a:ext uri="{FF2B5EF4-FFF2-40B4-BE49-F238E27FC236}">
                  <a16:creationId xmlns:a16="http://schemas.microsoft.com/office/drawing/2014/main" id="{8D6618B0-09C4-43DB-8D89-5842737BA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53" r="21052" b="65923"/>
            <a:stretch/>
          </p:blipFill>
          <p:spPr>
            <a:xfrm>
              <a:off x="1961204" y="3159343"/>
              <a:ext cx="1752986" cy="1126116"/>
            </a:xfrm>
            <a:prstGeom prst="rect">
              <a:avLst/>
            </a:prstGeom>
          </p:spPr>
        </p:pic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55C95071-CFC5-4C77-97A8-E8B3F904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1204" y="4274947"/>
              <a:ext cx="1752986" cy="1123509"/>
            </a:xfrm>
            <a:prstGeom prst="rect">
              <a:avLst/>
            </a:prstGeom>
          </p:spPr>
        </p:pic>
      </p:grpSp>
      <p:sp>
        <p:nvSpPr>
          <p:cNvPr id="15" name="ZoneTexte 3">
            <a:extLst>
              <a:ext uri="{FF2B5EF4-FFF2-40B4-BE49-F238E27FC236}">
                <a16:creationId xmlns:a16="http://schemas.microsoft.com/office/drawing/2014/main" id="{4EC2F7A7-5355-4E79-9372-49772E9A2442}"/>
              </a:ext>
            </a:extLst>
          </p:cNvPr>
          <p:cNvSpPr txBox="1"/>
          <p:nvPr/>
        </p:nvSpPr>
        <p:spPr>
          <a:xfrm>
            <a:off x="758710" y="5822472"/>
            <a:ext cx="319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Meigooni</a:t>
            </a:r>
            <a:r>
              <a:rPr lang="fr-FR" dirty="0"/>
              <a:t> et al, Med. Phys. 2006</a:t>
            </a:r>
          </a:p>
        </p:txBody>
      </p:sp>
      <p:sp>
        <p:nvSpPr>
          <p:cNvPr id="16" name="ZoneTexte 12">
            <a:extLst>
              <a:ext uri="{FF2B5EF4-FFF2-40B4-BE49-F238E27FC236}">
                <a16:creationId xmlns:a16="http://schemas.microsoft.com/office/drawing/2014/main" id="{F476A50B-DC37-4B9A-9466-E0EEF723A5DC}"/>
              </a:ext>
            </a:extLst>
          </p:cNvPr>
          <p:cNvSpPr txBox="1"/>
          <p:nvPr/>
        </p:nvSpPr>
        <p:spPr>
          <a:xfrm>
            <a:off x="4560896" y="3291729"/>
            <a:ext cx="4545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Mainly</a:t>
            </a:r>
            <a:r>
              <a:rPr lang="fr-FR" sz="2000" dirty="0"/>
              <a:t> for palliative </a:t>
            </a:r>
            <a:r>
              <a:rPr lang="fr-FR" sz="2000" dirty="0" err="1"/>
              <a:t>treatment</a:t>
            </a:r>
            <a:r>
              <a:rPr lang="fr-FR" sz="2000" dirty="0"/>
              <a:t> of </a:t>
            </a:r>
            <a:r>
              <a:rPr lang="fr-FR" sz="2000" dirty="0" err="1"/>
              <a:t>bulky</a:t>
            </a:r>
            <a:r>
              <a:rPr lang="fr-FR" sz="2000" dirty="0"/>
              <a:t>, massive </a:t>
            </a:r>
            <a:r>
              <a:rPr lang="fr-FR" sz="2000" dirty="0" err="1"/>
              <a:t>tumors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widths</a:t>
            </a:r>
            <a:r>
              <a:rPr lang="fr-FR" sz="2000" dirty="0"/>
              <a:t> ≥ 1 cm</a:t>
            </a:r>
            <a:r>
              <a:rPr lang="fr-FR" sz="2000" baseline="30000" dirty="0"/>
              <a:t>2</a:t>
            </a:r>
          </a:p>
          <a:p>
            <a:endParaRPr lang="fr-FR" sz="2000" dirty="0"/>
          </a:p>
          <a:p>
            <a:r>
              <a:rPr lang="fr-FR" sz="2000" dirty="0"/>
              <a:t>Single fraction 15-20 Gy</a:t>
            </a:r>
          </a:p>
          <a:p>
            <a:endParaRPr lang="fr-FR" sz="2000" dirty="0"/>
          </a:p>
          <a:p>
            <a:r>
              <a:rPr lang="fr-FR" sz="2000" dirty="0"/>
              <a:t>TNF-α induction </a:t>
            </a:r>
            <a:r>
              <a:rPr lang="fr-FR" dirty="0"/>
              <a:t>(</a:t>
            </a:r>
            <a:r>
              <a:rPr lang="fr-FR" i="1" dirty="0" err="1"/>
              <a:t>Sathishkumar</a:t>
            </a:r>
            <a:r>
              <a:rPr lang="fr-FR" i="1" dirty="0"/>
              <a:t> et al, 2002</a:t>
            </a:r>
            <a:r>
              <a:rPr lang="fr-FR" dirty="0"/>
              <a:t>)</a:t>
            </a:r>
          </a:p>
        </p:txBody>
      </p:sp>
      <p:pic>
        <p:nvPicPr>
          <p:cNvPr id="17" name="Image 4">
            <a:extLst>
              <a:ext uri="{FF2B5EF4-FFF2-40B4-BE49-F238E27FC236}">
                <a16:creationId xmlns:a16="http://schemas.microsoft.com/office/drawing/2014/main" id="{1FDCF8F7-C7D8-4900-AB2A-816E8E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045" y="950074"/>
            <a:ext cx="1860311" cy="15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30C7EC2-8043-4A26-B6CC-0B0C2C92B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7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E543F1B7-5BE5-4107-967A-C9E66D003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46" y="3461043"/>
            <a:ext cx="3296442" cy="2296251"/>
          </a:xfrm>
          <a:prstGeom prst="rect">
            <a:avLst/>
          </a:prstGeom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CEEE5F98-F919-4F07-8DFF-CDF861B6F33F}"/>
              </a:ext>
            </a:extLst>
          </p:cNvPr>
          <p:cNvSpPr txBox="1"/>
          <p:nvPr/>
        </p:nvSpPr>
        <p:spPr>
          <a:xfrm>
            <a:off x="395536" y="1263756"/>
            <a:ext cx="48777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LINAC-</a:t>
            </a:r>
            <a:r>
              <a:rPr lang="es-ES" sz="2200" b="1" dirty="0" err="1"/>
              <a:t>based</a:t>
            </a:r>
            <a:r>
              <a:rPr lang="es-ES" sz="2200" b="1" dirty="0"/>
              <a:t> GRID </a:t>
            </a:r>
            <a:r>
              <a:rPr lang="es-ES" sz="2200" b="1" dirty="0" err="1"/>
              <a:t>therapy</a:t>
            </a:r>
            <a:r>
              <a:rPr lang="es-ES" sz="2200" b="1" dirty="0"/>
              <a:t>: “</a:t>
            </a:r>
            <a:r>
              <a:rPr lang="es-ES" sz="2200" b="1" dirty="0" err="1"/>
              <a:t>limits</a:t>
            </a:r>
            <a:r>
              <a:rPr lang="es-ES" sz="2200" b="1" dirty="0"/>
              <a:t>”</a:t>
            </a:r>
          </a:p>
          <a:p>
            <a:endParaRPr lang="es-ES" sz="2200" b="1" dirty="0">
              <a:sym typeface="Wingdings" panose="05000000000000000000" pitchFamily="2" charset="2"/>
            </a:endParaRPr>
          </a:p>
          <a:p>
            <a:r>
              <a:rPr lang="es-ES" sz="2200" b="1" dirty="0">
                <a:sym typeface="Wingdings" panose="05000000000000000000" pitchFamily="2" charset="2"/>
              </a:rPr>
              <a:t>-</a:t>
            </a:r>
            <a:r>
              <a:rPr lang="es-ES" sz="2200" dirty="0" err="1">
                <a:sym typeface="Wingdings" panose="05000000000000000000" pitchFamily="2" charset="2"/>
              </a:rPr>
              <a:t>Relative</a:t>
            </a:r>
            <a:r>
              <a:rPr lang="es-ES" sz="2200" dirty="0">
                <a:sym typeface="Wingdings" panose="05000000000000000000" pitchFamily="2" charset="2"/>
              </a:rPr>
              <a:t> </a:t>
            </a:r>
            <a:r>
              <a:rPr lang="es-ES" sz="2200" dirty="0" err="1">
                <a:sym typeface="Wingdings" panose="05000000000000000000" pitchFamily="2" charset="2"/>
              </a:rPr>
              <a:t>small</a:t>
            </a:r>
            <a:r>
              <a:rPr lang="es-ES" sz="2200" dirty="0">
                <a:sym typeface="Wingdings" panose="05000000000000000000" pitchFamily="2" charset="2"/>
              </a:rPr>
              <a:t> output</a:t>
            </a:r>
          </a:p>
          <a:p>
            <a:r>
              <a:rPr lang="es-ES" sz="2200" dirty="0"/>
              <a:t>   </a:t>
            </a:r>
          </a:p>
          <a:p>
            <a:r>
              <a:rPr lang="es-ES" sz="2200" dirty="0"/>
              <a:t>  </a:t>
            </a:r>
            <a:r>
              <a:rPr lang="es-ES" sz="2200" i="1" dirty="0" err="1">
                <a:solidFill>
                  <a:srgbClr val="FF0000"/>
                </a:solidFill>
              </a:rPr>
              <a:t>Beam</a:t>
            </a:r>
            <a:r>
              <a:rPr lang="es-ES" sz="2200" i="1" dirty="0">
                <a:solidFill>
                  <a:srgbClr val="FF0000"/>
                </a:solidFill>
              </a:rPr>
              <a:t> </a:t>
            </a:r>
            <a:r>
              <a:rPr lang="es-ES" sz="2200" i="1" dirty="0" err="1">
                <a:solidFill>
                  <a:srgbClr val="FF0000"/>
                </a:solidFill>
              </a:rPr>
              <a:t>sizes</a:t>
            </a:r>
            <a:r>
              <a:rPr lang="es-ES" sz="2200" i="1" dirty="0">
                <a:solidFill>
                  <a:srgbClr val="FF0000"/>
                </a:solidFill>
              </a:rPr>
              <a:t> &gt; 1 cm</a:t>
            </a:r>
            <a:r>
              <a:rPr lang="es-ES" sz="2200" i="1" baseline="30000" dirty="0">
                <a:solidFill>
                  <a:srgbClr val="FF0000"/>
                </a:solidFill>
              </a:rPr>
              <a:t>2</a:t>
            </a:r>
            <a:r>
              <a:rPr lang="es-ES" sz="2200" i="1" dirty="0">
                <a:solidFill>
                  <a:srgbClr val="FF0000"/>
                </a:solidFill>
              </a:rPr>
              <a:t>  </a:t>
            </a:r>
          </a:p>
          <a:p>
            <a:endParaRPr lang="es-ES" sz="2200" dirty="0"/>
          </a:p>
          <a:p>
            <a:endParaRPr lang="es-ES" sz="2200" dirty="0"/>
          </a:p>
          <a:p>
            <a:r>
              <a:rPr lang="es-ES" sz="2200" dirty="0"/>
              <a:t>-</a:t>
            </a:r>
            <a:r>
              <a:rPr lang="es-ES" sz="2200" dirty="0" err="1"/>
              <a:t>Important</a:t>
            </a:r>
            <a:r>
              <a:rPr lang="es-ES" sz="2200" dirty="0"/>
              <a:t>  </a:t>
            </a:r>
            <a:r>
              <a:rPr lang="es-ES" sz="2200" dirty="0" err="1"/>
              <a:t>scattering</a:t>
            </a:r>
            <a:r>
              <a:rPr lang="es-ES" sz="2200" dirty="0"/>
              <a:t> of MV </a:t>
            </a:r>
            <a:r>
              <a:rPr lang="es-ES" sz="2200" dirty="0" err="1"/>
              <a:t>beams</a:t>
            </a:r>
            <a:r>
              <a:rPr lang="es-ES" sz="2200" dirty="0"/>
              <a:t> </a:t>
            </a:r>
            <a:r>
              <a:rPr lang="es-ES" sz="2200" dirty="0">
                <a:sym typeface="Wingdings" panose="05000000000000000000" pitchFamily="2" charset="2"/>
              </a:rPr>
              <a:t>  </a:t>
            </a:r>
          </a:p>
          <a:p>
            <a:endParaRPr lang="es-ES" sz="2200" dirty="0">
              <a:sym typeface="Wingdings" panose="05000000000000000000" pitchFamily="2" charset="2"/>
            </a:endParaRPr>
          </a:p>
          <a:p>
            <a:r>
              <a:rPr lang="es-ES" sz="2200" i="1" dirty="0"/>
              <a:t>   </a:t>
            </a:r>
            <a:r>
              <a:rPr lang="es-ES" sz="2200" i="1" dirty="0">
                <a:solidFill>
                  <a:srgbClr val="FF0000"/>
                </a:solidFill>
              </a:rPr>
              <a:t>Small </a:t>
            </a:r>
            <a:r>
              <a:rPr lang="es-ES" sz="2200" i="1" dirty="0" err="1">
                <a:solidFill>
                  <a:srgbClr val="FF0000"/>
                </a:solidFill>
              </a:rPr>
              <a:t>peak-to-valley</a:t>
            </a:r>
            <a:r>
              <a:rPr lang="es-ES" sz="2200" i="1" dirty="0">
                <a:solidFill>
                  <a:srgbClr val="FF0000"/>
                </a:solidFill>
              </a:rPr>
              <a:t> </a:t>
            </a:r>
            <a:r>
              <a:rPr lang="es-ES" sz="2200" i="1" dirty="0" err="1">
                <a:solidFill>
                  <a:srgbClr val="FF0000"/>
                </a:solidFill>
              </a:rPr>
              <a:t>dose</a:t>
            </a:r>
            <a:r>
              <a:rPr lang="es-ES" sz="2200" i="1" dirty="0">
                <a:solidFill>
                  <a:srgbClr val="FF0000"/>
                </a:solidFill>
              </a:rPr>
              <a:t> ratio:  2  </a:t>
            </a:r>
            <a:r>
              <a:rPr lang="es-ES" sz="2200" i="1" dirty="0" err="1">
                <a:solidFill>
                  <a:srgbClr val="FF0000"/>
                </a:solidFill>
              </a:rPr>
              <a:t>to</a:t>
            </a:r>
            <a:r>
              <a:rPr lang="es-ES" sz="2200" i="1" dirty="0">
                <a:solidFill>
                  <a:srgbClr val="FF0000"/>
                </a:solidFill>
              </a:rPr>
              <a:t>  5</a:t>
            </a:r>
          </a:p>
          <a:p>
            <a:endParaRPr lang="es-ES" sz="2200" i="1" dirty="0"/>
          </a:p>
          <a:p>
            <a:r>
              <a:rPr lang="es-ES" sz="2200" i="1" dirty="0"/>
              <a:t>        (</a:t>
            </a:r>
            <a:r>
              <a:rPr lang="es-ES" sz="2200" i="1" dirty="0" err="1"/>
              <a:t>high</a:t>
            </a:r>
            <a:r>
              <a:rPr lang="es-ES" sz="2200" i="1" dirty="0"/>
              <a:t> PVDR favor </a:t>
            </a:r>
            <a:r>
              <a:rPr lang="es-ES" sz="2200" i="1" dirty="0" err="1"/>
              <a:t>tissue</a:t>
            </a:r>
            <a:r>
              <a:rPr lang="es-ES" sz="2200" i="1" dirty="0"/>
              <a:t> </a:t>
            </a:r>
            <a:r>
              <a:rPr lang="es-ES" sz="2200" i="1" dirty="0" err="1"/>
              <a:t>sparing</a:t>
            </a:r>
            <a:r>
              <a:rPr lang="es-ES" sz="2200" i="1" dirty="0"/>
              <a:t>)</a:t>
            </a:r>
          </a:p>
          <a:p>
            <a:endParaRPr lang="es-ES" sz="22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6A2150D-5118-47BA-B890-B88819E456C5}"/>
              </a:ext>
            </a:extLst>
          </p:cNvPr>
          <p:cNvSpPr txBox="1">
            <a:spLocks/>
          </p:cNvSpPr>
          <p:nvPr/>
        </p:nvSpPr>
        <p:spPr>
          <a:xfrm>
            <a:off x="75500" y="-32245"/>
            <a:ext cx="731931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The GRID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approach</a:t>
            </a:r>
            <a:endParaRPr lang="fr-FR" sz="3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B8DE0F4B-60E7-4883-A68C-DD07E4EF2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95" t="32368" r="32944" b="-3295"/>
          <a:stretch/>
        </p:blipFill>
        <p:spPr>
          <a:xfrm>
            <a:off x="5967663" y="1347801"/>
            <a:ext cx="2924314" cy="20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218624" y="1153393"/>
            <a:ext cx="8503920" cy="457200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Moving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forward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Resultado de imagem para flagship">
            <a:extLst>
              <a:ext uri="{FF2B5EF4-FFF2-40B4-BE49-F238E27FC236}">
                <a16:creationId xmlns:a16="http://schemas.microsoft.com/office/drawing/2014/main" id="{ED7B1DB0-E0D4-4DC2-A6B8-DF84ED08E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96"/>
          <a:stretch/>
        </p:blipFill>
        <p:spPr bwMode="auto">
          <a:xfrm>
            <a:off x="1577929" y="3109953"/>
            <a:ext cx="5785310" cy="23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6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Lattice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endParaRPr lang="fr-FR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53162" t="8725"/>
          <a:stretch/>
        </p:blipFill>
        <p:spPr>
          <a:xfrm>
            <a:off x="473394" y="1025633"/>
            <a:ext cx="3385751" cy="353855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73394" y="4661707"/>
            <a:ext cx="3006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X Wu et al. </a:t>
            </a:r>
            <a:r>
              <a:rPr lang="fr-FR" sz="2000" dirty="0" err="1"/>
              <a:t>Cureus</a:t>
            </a:r>
            <a:r>
              <a:rPr lang="fr-FR" sz="2000" dirty="0"/>
              <a:t> 2 (2010)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56247" r="61535"/>
          <a:stretch/>
        </p:blipFill>
        <p:spPr>
          <a:xfrm>
            <a:off x="4791374" y="1421706"/>
            <a:ext cx="3027406" cy="29896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72583" y="4661707"/>
            <a:ext cx="4861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         </a:t>
            </a:r>
            <a:r>
              <a:rPr lang="fr-FR" sz="2000" dirty="0" err="1"/>
              <a:t>Amendola</a:t>
            </a:r>
            <a:r>
              <a:rPr lang="fr-FR" sz="2000" dirty="0"/>
              <a:t> et al 2018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61 Gy GTV/76 Gy in the </a:t>
            </a:r>
            <a:r>
              <a:rPr lang="fr-FR" sz="2000" dirty="0" err="1"/>
              <a:t>vertices</a:t>
            </a:r>
            <a:endParaRPr lang="fr-FR" sz="2000" dirty="0"/>
          </a:p>
          <a:p>
            <a:pPr algn="ctr"/>
            <a:endParaRPr lang="fr-FR" sz="2000" dirty="0"/>
          </a:p>
          <a:p>
            <a:pPr algn="ctr"/>
            <a:r>
              <a:rPr lang="en-US" sz="2000" dirty="0"/>
              <a:t>   Improved local control and minimal toxicity</a:t>
            </a:r>
            <a:endParaRPr lang="fr-FR" sz="2000" dirty="0"/>
          </a:p>
          <a:p>
            <a:pPr algn="ctr"/>
            <a:r>
              <a:rPr lang="fr-FR" sz="2000" dirty="0"/>
              <a:t>                                     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31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218624" y="1153393"/>
            <a:ext cx="8503920" cy="457200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Moving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forward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Resultado de imagem para flagship">
            <a:extLst>
              <a:ext uri="{FF2B5EF4-FFF2-40B4-BE49-F238E27FC236}">
                <a16:creationId xmlns:a16="http://schemas.microsoft.com/office/drawing/2014/main" id="{ED7B1DB0-E0D4-4DC2-A6B8-DF84ED08E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96"/>
          <a:stretch/>
        </p:blipFill>
        <p:spPr bwMode="auto">
          <a:xfrm>
            <a:off x="1577929" y="3109953"/>
            <a:ext cx="5785310" cy="23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2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avril 2020</a:t>
            </a:fld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30C7EC2-8043-4A26-B6CC-0B0C2C92B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7573" y="4112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2E1FF9-9220-4DCB-9282-14E04FC6A4E8}"/>
              </a:ext>
            </a:extLst>
          </p:cNvPr>
          <p:cNvSpPr txBox="1">
            <a:spLocks/>
          </p:cNvSpPr>
          <p:nvPr/>
        </p:nvSpPr>
        <p:spPr>
          <a:xfrm>
            <a:off x="1684716" y="152302"/>
            <a:ext cx="6870758" cy="650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Playing with the beam size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3A6E48-073F-4E84-AC5D-142604408DB3}"/>
              </a:ext>
            </a:extLst>
          </p:cNvPr>
          <p:cNvSpPr txBox="1">
            <a:spLocks/>
          </p:cNvSpPr>
          <p:nvPr/>
        </p:nvSpPr>
        <p:spPr>
          <a:xfrm>
            <a:off x="549575" y="1585096"/>
            <a:ext cx="8018723" cy="348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Trebuchet MS" panose="020B070302020209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 u="sng" dirty="0">
                <a:cs typeface="Arial"/>
              </a:rPr>
              <a:t>Dose-volume </a:t>
            </a:r>
            <a:r>
              <a:rPr lang="fr-FR" sz="2200" u="sng" dirty="0" err="1">
                <a:cs typeface="Arial"/>
              </a:rPr>
              <a:t>effect</a:t>
            </a:r>
            <a:r>
              <a:rPr lang="fr-FR" sz="2200" dirty="0">
                <a:cs typeface="Arial"/>
              </a:rPr>
              <a:t>: the </a:t>
            </a:r>
            <a:r>
              <a:rPr lang="fr-FR" sz="2200" dirty="0" err="1">
                <a:cs typeface="Arial"/>
              </a:rPr>
              <a:t>smaller</a:t>
            </a:r>
            <a:r>
              <a:rPr lang="fr-FR" sz="2200" dirty="0">
                <a:cs typeface="Arial"/>
              </a:rPr>
              <a:t> the </a:t>
            </a:r>
            <a:r>
              <a:rPr lang="fr-FR" sz="2200" dirty="0" err="1">
                <a:cs typeface="Arial"/>
              </a:rPr>
              <a:t>field</a:t>
            </a:r>
            <a:r>
              <a:rPr lang="fr-FR" sz="2200" dirty="0">
                <a:cs typeface="Arial"/>
              </a:rPr>
              <a:t> size </a:t>
            </a:r>
            <a:r>
              <a:rPr lang="fr-FR" sz="2200" dirty="0" err="1">
                <a:cs typeface="Arial"/>
              </a:rPr>
              <a:t>is</a:t>
            </a:r>
            <a:r>
              <a:rPr lang="fr-FR" sz="2200" dirty="0">
                <a:cs typeface="Arial"/>
              </a:rPr>
              <a:t>, the </a:t>
            </a:r>
            <a:r>
              <a:rPr lang="fr-FR" sz="2200" dirty="0" err="1">
                <a:cs typeface="Arial"/>
              </a:rPr>
              <a:t>higher</a:t>
            </a:r>
            <a:r>
              <a:rPr lang="fr-FR" sz="2200" dirty="0">
                <a:cs typeface="Arial"/>
              </a:rPr>
              <a:t> the </a:t>
            </a:r>
            <a:r>
              <a:rPr lang="fr-FR" sz="2200" dirty="0" err="1">
                <a:cs typeface="Arial"/>
              </a:rPr>
              <a:t>tolerance</a:t>
            </a:r>
            <a:r>
              <a:rPr lang="fr-FR" sz="2200" dirty="0">
                <a:cs typeface="Arial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0B79628-2956-4B1A-8933-2445CD7DA6C5}"/>
              </a:ext>
            </a:extLst>
          </p:cNvPr>
          <p:cNvSpPr txBox="1"/>
          <p:nvPr/>
        </p:nvSpPr>
        <p:spPr>
          <a:xfrm>
            <a:off x="1007318" y="5782286"/>
            <a:ext cx="32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000000"/>
                </a:solidFill>
                <a:latin typeface="Trebuchet MS" panose="020B0603020202020204"/>
                <a:cs typeface="Times New Roman" charset="0"/>
              </a:rPr>
              <a:t>Zeman</a:t>
            </a:r>
            <a:r>
              <a:rPr lang="en-GB" i="1" dirty="0">
                <a:solidFill>
                  <a:srgbClr val="000000"/>
                </a:solidFill>
                <a:latin typeface="Trebuchet MS" panose="020B0603020202020204"/>
                <a:cs typeface="Times New Roman" charset="0"/>
              </a:rPr>
              <a:t> et al., Science (1959) </a:t>
            </a:r>
          </a:p>
          <a:p>
            <a:endParaRPr lang="en-US" dirty="0">
              <a:solidFill>
                <a:srgbClr val="000000"/>
              </a:solidFill>
              <a:latin typeface="Trebuchet MS" panose="020B060302020202020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03581" y="2499002"/>
            <a:ext cx="8018722" cy="3016329"/>
            <a:chOff x="528511" y="2441195"/>
            <a:chExt cx="7755699" cy="259047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B8BABCF-91BB-4D8D-B594-5F62B613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11" y="2552252"/>
              <a:ext cx="3416636" cy="237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14">
              <a:extLst>
                <a:ext uri="{FF2B5EF4-FFF2-40B4-BE49-F238E27FC236}">
                  <a16:creationId xmlns:a16="http://schemas.microsoft.com/office/drawing/2014/main" id="{0329077E-2953-4671-BFB2-D070EC1E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8374" y="2441195"/>
              <a:ext cx="4075836" cy="2590477"/>
            </a:xfrm>
            <a:prstGeom prst="rect">
              <a:avLst/>
            </a:prstGeom>
          </p:spPr>
        </p:pic>
      </p:grpSp>
      <p:sp>
        <p:nvSpPr>
          <p:cNvPr id="14" name="Line 20">
            <a:extLst>
              <a:ext uri="{FF2B5EF4-FFF2-40B4-BE49-F238E27FC236}">
                <a16:creationId xmlns:a16="http://schemas.microsoft.com/office/drawing/2014/main" id="{46272EA9-8630-4986-A62A-0A943E3350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7700" y="3364333"/>
            <a:ext cx="1287572" cy="146660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 sz="1350">
              <a:solidFill>
                <a:srgbClr val="000000"/>
              </a:solidFill>
              <a:latin typeface="Arial Unicode MS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Outline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8313" y="1353773"/>
            <a:ext cx="5671404" cy="457200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dose: concept</a:t>
            </a:r>
          </a:p>
          <a:p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and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synchrotrons to </a:t>
            </a:r>
            <a:r>
              <a:rPr lang="fr-FR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fr-F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fr-FR" sz="24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2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1374470"/>
            <a:ext cx="2706859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69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30C7EC2-8043-4A26-B6CC-0B0C2C92B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4" y="1853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F446598-CB03-429A-936C-93EB28996C8C}"/>
              </a:ext>
            </a:extLst>
          </p:cNvPr>
          <p:cNvSpPr txBox="1">
            <a:spLocks/>
          </p:cNvSpPr>
          <p:nvPr/>
        </p:nvSpPr>
        <p:spPr>
          <a:xfrm>
            <a:off x="204016" y="4492978"/>
            <a:ext cx="3836954" cy="108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European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synchrotron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radiation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facility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Picture 3" descr="vue_aérienne_morel8">
            <a:extLst>
              <a:ext uri="{FF2B5EF4-FFF2-40B4-BE49-F238E27FC236}">
                <a16:creationId xmlns:a16="http://schemas.microsoft.com/office/drawing/2014/main" id="{7F8F0191-1621-469E-AC6F-888962CD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279" y="1788400"/>
            <a:ext cx="3576428" cy="2762516"/>
          </a:xfrm>
          <a:prstGeom prst="rect">
            <a:avLst/>
          </a:prstGeom>
        </p:spPr>
      </p:pic>
      <p:sp>
        <p:nvSpPr>
          <p:cNvPr id="10" name="Oval 6">
            <a:extLst>
              <a:ext uri="{FF2B5EF4-FFF2-40B4-BE49-F238E27FC236}">
                <a16:creationId xmlns:a16="http://schemas.microsoft.com/office/drawing/2014/main" id="{4E3461EC-FF31-4A9C-B56D-25BDAF7BA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164" y="2394395"/>
            <a:ext cx="897434" cy="235765"/>
          </a:xfrm>
          <a:prstGeom prst="ellipse">
            <a:avLst/>
          </a:prstGeom>
          <a:noFill/>
          <a:ln w="38100">
            <a:solidFill>
              <a:srgbClr val="6D984B">
                <a:lumMod val="75000"/>
              </a:srgb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4ABCECF2-B81B-42FF-B157-4FDC0DD2C59F}"/>
              </a:ext>
            </a:extLst>
          </p:cNvPr>
          <p:cNvGrpSpPr>
            <a:grpSpLocks/>
          </p:cNvGrpSpPr>
          <p:nvPr/>
        </p:nvGrpSpPr>
        <p:grpSpPr bwMode="auto">
          <a:xfrm>
            <a:off x="1639067" y="2492630"/>
            <a:ext cx="1334097" cy="1188244"/>
            <a:chOff x="1087" y="1110"/>
            <a:chExt cx="1494" cy="998"/>
          </a:xfrm>
        </p:grpSpPr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A3785481-F45C-4B2A-AEB8-4814585FA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3" y="1110"/>
              <a:ext cx="1179" cy="998"/>
            </a:xfrm>
            <a:prstGeom prst="line">
              <a:avLst/>
            </a:prstGeom>
            <a:noFill/>
            <a:ln w="57150" cap="sq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2C8946C-BC58-4B0A-8CCA-0DD76CC26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" y="1274"/>
              <a:ext cx="1494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~ 300 m</a:t>
              </a:r>
              <a:endParaRPr kumimoji="0" lang="fr-FR" alt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1E087D87-A5AC-437F-80A7-07AB4D257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23" y="1766010"/>
            <a:ext cx="4102217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r>
              <a:rPr lang="en-US" altLang="es-ES" sz="20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 medical </a:t>
            </a:r>
            <a:r>
              <a:rPr lang="en-US" altLang="es-ES" sz="2000" b="1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beamline</a:t>
            </a:r>
            <a:r>
              <a:rPr lang="en-US" altLang="es-ES" sz="20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ID17</a:t>
            </a:r>
          </a:p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endParaRPr lang="en-US" altLang="es-ES" sz="2000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r>
              <a:rPr lang="en-US" altLang="es-ES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White beam dose rate 10000 </a:t>
            </a:r>
            <a:r>
              <a:rPr lang="en-US" altLang="es-ES" sz="20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Gy</a:t>
            </a:r>
            <a:r>
              <a:rPr lang="en-US" altLang="es-ES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/s</a:t>
            </a:r>
          </a:p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endParaRPr lang="en-US" altLang="es-ES" sz="20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r>
              <a:rPr lang="en-US" altLang="es-ES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Negligible divergence</a:t>
            </a:r>
          </a:p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endParaRPr lang="en-US" altLang="es-ES" sz="20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65000"/>
              </a:lnSpc>
              <a:spcBef>
                <a:spcPct val="30000"/>
              </a:spcBef>
            </a:pPr>
            <a:r>
              <a:rPr lang="en-US" altLang="es-ES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Low Energy X-rays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133D1828-6F23-4D5D-B106-2E74D08C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23" y="4095342"/>
            <a:ext cx="3732934" cy="188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71436BB0-E4EC-4C71-B6D4-A59FEFC0A6DB}"/>
              </a:ext>
            </a:extLst>
          </p:cNvPr>
          <p:cNvSpPr txBox="1">
            <a:spLocks/>
          </p:cNvSpPr>
          <p:nvPr/>
        </p:nvSpPr>
        <p:spPr>
          <a:xfrm rot="10800000" flipV="1">
            <a:off x="254746" y="185302"/>
            <a:ext cx="8889254" cy="52468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6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Synchrotron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 micro and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minibeam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radiation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 </a:t>
            </a:r>
            <a:r>
              <a:rPr lang="es-ES" sz="2800" b="1" dirty="0" err="1">
                <a:solidFill>
                  <a:schemeClr val="accent4">
                    <a:lumMod val="75000"/>
                  </a:schemeClr>
                </a:solidFill>
                <a:latin typeface="Trebuchet MS" panose="020B0603020202020204"/>
              </a:rPr>
              <a:t>therapy</a:t>
            </a:r>
            <a:endParaRPr lang="es-ES" sz="2800" b="1" dirty="0">
              <a:solidFill>
                <a:schemeClr val="accent4">
                  <a:lumMod val="75000"/>
                </a:scheme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90546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789140" y="-285042"/>
            <a:ext cx="7319319" cy="857250"/>
          </a:xfrm>
        </p:spPr>
        <p:txBody>
          <a:bodyPr>
            <a:normAutofit/>
          </a:bodyPr>
          <a:lstStyle/>
          <a:p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Microbeam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Radiation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"/>
          </p:nvPr>
        </p:nvSpPr>
        <p:spPr>
          <a:xfrm>
            <a:off x="539552" y="1037941"/>
            <a:ext cx="8123668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200" dirty="0">
                <a:solidFill>
                  <a:schemeClr val="tx1"/>
                </a:solidFill>
                <a:latin typeface="+mn-lt"/>
              </a:rPr>
              <a:t>MRT uses 50 µm-</a:t>
            </a:r>
            <a:r>
              <a:rPr lang="fr-FR" sz="2200" dirty="0" err="1">
                <a:solidFill>
                  <a:schemeClr val="tx1"/>
                </a:solidFill>
                <a:latin typeface="+mn-lt"/>
              </a:rPr>
              <a:t>wide</a:t>
            </a:r>
            <a:r>
              <a:rPr lang="fr-FR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+mn-lt"/>
              </a:rPr>
              <a:t>beams</a:t>
            </a:r>
            <a:r>
              <a:rPr lang="fr-FR" sz="2200" dirty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2200" dirty="0" err="1">
                <a:solidFill>
                  <a:schemeClr val="tx1"/>
                </a:solidFill>
                <a:latin typeface="+mn-lt"/>
              </a:rPr>
              <a:t>spaced</a:t>
            </a:r>
            <a:r>
              <a:rPr lang="fr-FR" sz="2200" dirty="0">
                <a:solidFill>
                  <a:schemeClr val="tx1"/>
                </a:solidFill>
                <a:latin typeface="+mn-lt"/>
              </a:rPr>
              <a:t> by 400 µm</a:t>
            </a:r>
          </a:p>
          <a:p>
            <a:pPr marL="0" indent="0" algn="ctr">
              <a:buNone/>
            </a:pPr>
            <a:r>
              <a:rPr lang="fr-FR" sz="2200" i="1" dirty="0" err="1">
                <a:solidFill>
                  <a:schemeClr val="tx1"/>
                </a:solidFill>
                <a:latin typeface="+mn-lt"/>
              </a:rPr>
              <a:t>Slatkin</a:t>
            </a:r>
            <a:r>
              <a:rPr lang="fr-FR" sz="2200" i="1" dirty="0">
                <a:solidFill>
                  <a:schemeClr val="tx1"/>
                </a:solidFill>
                <a:latin typeface="+mn-lt"/>
              </a:rPr>
              <a:t> et al. Med. Phys. 1992</a:t>
            </a:r>
          </a:p>
          <a:p>
            <a:pPr marL="0" indent="0">
              <a:buNone/>
            </a:pPr>
            <a:endParaRPr lang="fr-FR" sz="2200" i="1" dirty="0">
              <a:latin typeface="+mn-lt"/>
            </a:endParaRPr>
          </a:p>
          <a:p>
            <a:pPr marL="0" indent="0" algn="ctr">
              <a:buNone/>
            </a:pPr>
            <a:r>
              <a:rPr lang="fr-FR" sz="2200" b="1" dirty="0" err="1">
                <a:solidFill>
                  <a:srgbClr val="0070C0"/>
                </a:solidFill>
                <a:latin typeface="+mn-lt"/>
              </a:rPr>
              <a:t>Differential</a:t>
            </a:r>
            <a:r>
              <a:rPr lang="fr-FR" sz="2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2200" b="1" dirty="0" err="1">
                <a:solidFill>
                  <a:srgbClr val="0070C0"/>
                </a:solidFill>
                <a:latin typeface="+mn-lt"/>
              </a:rPr>
              <a:t>effect</a:t>
            </a:r>
            <a:r>
              <a:rPr lang="fr-FR" sz="2200" b="1" dirty="0">
                <a:solidFill>
                  <a:srgbClr val="0070C0"/>
                </a:solidFill>
                <a:latin typeface="+mn-lt"/>
              </a:rPr>
              <a:t> normal tissue versus </a:t>
            </a:r>
            <a:r>
              <a:rPr lang="fr-FR" sz="2200" b="1" dirty="0" err="1">
                <a:solidFill>
                  <a:srgbClr val="0070C0"/>
                </a:solidFill>
                <a:latin typeface="+mn-lt"/>
              </a:rPr>
              <a:t>tumor</a:t>
            </a:r>
            <a:r>
              <a:rPr lang="fr-FR" sz="2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2200" b="1" dirty="0" err="1">
                <a:solidFill>
                  <a:srgbClr val="0070C0"/>
                </a:solidFill>
                <a:latin typeface="+mn-lt"/>
              </a:rPr>
              <a:t>observed</a:t>
            </a:r>
            <a:r>
              <a:rPr lang="fr-FR" sz="2200" b="1" dirty="0">
                <a:solidFill>
                  <a:srgbClr val="0070C0"/>
                </a:solidFill>
                <a:latin typeface="+mn-lt"/>
              </a:rPr>
              <a:t> in animal </a:t>
            </a:r>
            <a:r>
              <a:rPr lang="fr-FR" sz="2200" b="1" dirty="0" err="1">
                <a:solidFill>
                  <a:srgbClr val="0070C0"/>
                </a:solidFill>
                <a:latin typeface="+mn-lt"/>
              </a:rPr>
              <a:t>experiments</a:t>
            </a:r>
            <a:endParaRPr lang="fr-FR" sz="2200" dirty="0">
              <a:latin typeface="+mn-lt"/>
            </a:endParaRPr>
          </a:p>
          <a:p>
            <a:pPr marL="0" indent="0">
              <a:buNone/>
            </a:pPr>
            <a:endParaRPr lang="fr-FR" sz="22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fr-FR" sz="2200" b="0" dirty="0">
                <a:solidFill>
                  <a:schemeClr val="tx1"/>
                </a:solidFill>
                <a:latin typeface="+mn-lt"/>
              </a:rPr>
              <a:t>Normal (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brain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)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is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able to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withstand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fr-FR" sz="2200" b="0" dirty="0">
                <a:solidFill>
                  <a:schemeClr val="tx1"/>
                </a:solidFill>
                <a:latin typeface="+mn-lt"/>
              </a:rPr>
              <a:t>   more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than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300 Gy/one fraction</a:t>
            </a:r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51" y="3964159"/>
            <a:ext cx="2887176" cy="160929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89216" y="585655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>
                <a:solidFill>
                  <a:srgbClr val="000000"/>
                </a:solidFill>
                <a:latin typeface="Trebuchet MS" panose="020B0603020202020204"/>
              </a:rPr>
              <a:t>Laissue</a:t>
            </a:r>
            <a:r>
              <a:rPr lang="fr-FR" sz="1600" i="1" dirty="0">
                <a:solidFill>
                  <a:srgbClr val="000000"/>
                </a:solidFill>
                <a:latin typeface="Trebuchet MS" panose="020B0603020202020204"/>
              </a:rPr>
              <a:t> et al, SPIE 2001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r="1834"/>
          <a:stretch/>
        </p:blipFill>
        <p:spPr>
          <a:xfrm>
            <a:off x="4757248" y="3875735"/>
            <a:ext cx="3716053" cy="200533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891846" y="3155187"/>
            <a:ext cx="3565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>
                <a:solidFill>
                  <a:srgbClr val="000000"/>
                </a:solidFill>
              </a:rPr>
              <a:t>Tumor</a:t>
            </a:r>
            <a:r>
              <a:rPr lang="fr-FR" sz="2200" dirty="0">
                <a:solidFill>
                  <a:srgbClr val="000000"/>
                </a:solidFill>
              </a:rPr>
              <a:t> control </a:t>
            </a:r>
            <a:r>
              <a:rPr lang="fr-FR" sz="2200" dirty="0" err="1">
                <a:solidFill>
                  <a:srgbClr val="000000"/>
                </a:solidFill>
              </a:rPr>
              <a:t>effectiveness</a:t>
            </a:r>
            <a:r>
              <a:rPr lang="fr-FR" sz="2200" dirty="0">
                <a:solidFill>
                  <a:srgbClr val="000000"/>
                </a:solidFill>
              </a:rPr>
              <a:t> in </a:t>
            </a:r>
            <a:r>
              <a:rPr lang="fr-FR" sz="2200" dirty="0" err="1">
                <a:solidFill>
                  <a:srgbClr val="000000"/>
                </a:solidFill>
              </a:rPr>
              <a:t>glioma-bearing</a:t>
            </a:r>
            <a:r>
              <a:rPr lang="fr-FR" sz="2200" dirty="0">
                <a:solidFill>
                  <a:srgbClr val="000000"/>
                </a:solidFill>
              </a:rPr>
              <a:t> </a:t>
            </a:r>
            <a:r>
              <a:rPr lang="fr-FR" sz="2200" dirty="0" err="1">
                <a:solidFill>
                  <a:srgbClr val="000000"/>
                </a:solidFill>
              </a:rPr>
              <a:t>rodents</a:t>
            </a:r>
            <a:endParaRPr lang="fr-FR" sz="22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34914" y="5856556"/>
            <a:ext cx="3238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>
                <a:solidFill>
                  <a:srgbClr val="000000"/>
                </a:solidFill>
                <a:latin typeface="Trebuchet MS" panose="020B0603020202020204"/>
              </a:rPr>
              <a:t>Laissue</a:t>
            </a:r>
            <a:r>
              <a:rPr lang="fr-FR" sz="1600" i="1" dirty="0">
                <a:solidFill>
                  <a:srgbClr val="000000"/>
                </a:solidFill>
                <a:latin typeface="Trebuchet MS" panose="020B0603020202020204"/>
              </a:rPr>
              <a:t> et al, </a:t>
            </a:r>
            <a:r>
              <a:rPr lang="fr-FR" sz="1600" i="1" dirty="0" err="1">
                <a:solidFill>
                  <a:srgbClr val="000000"/>
                </a:solidFill>
                <a:latin typeface="Trebuchet MS" panose="020B0603020202020204"/>
              </a:rPr>
              <a:t>Int.J</a:t>
            </a:r>
            <a:r>
              <a:rPr lang="fr-FR" sz="1600" i="1" dirty="0">
                <a:solidFill>
                  <a:srgbClr val="000000"/>
                </a:solidFill>
                <a:latin typeface="Trebuchet MS" panose="020B0603020202020204"/>
              </a:rPr>
              <a:t>. Cancer 1998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08573" y="4200861"/>
            <a:ext cx="7505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rgbClr val="FF3300"/>
                </a:solidFill>
                <a:latin typeface="Trebuchet MS" panose="020B0603020202020204"/>
              </a:rPr>
              <a:t>600 Gy</a:t>
            </a:r>
          </a:p>
        </p:txBody>
      </p:sp>
    </p:spTree>
    <p:extLst>
      <p:ext uri="{BB962C8B-B14F-4D97-AF65-F5344CB8AC3E}">
        <p14:creationId xmlns:p14="http://schemas.microsoft.com/office/powerpoint/2010/main" val="236730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Differential effect normal/</a:t>
            </a:r>
            <a:r>
              <a:rPr lang="en-US" sz="2600" b="1" dirty="0" err="1">
                <a:solidFill>
                  <a:schemeClr val="accent4">
                    <a:lumMod val="75000"/>
                  </a:schemeClr>
                </a:solidFill>
              </a:rPr>
              <a:t>tumoral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 tissues </a:t>
            </a:r>
            <a:r>
              <a:rPr lang="en-US" sz="2600" b="1" dirty="0">
                <a:solidFill>
                  <a:schemeClr val="bg1"/>
                </a:solidFill>
              </a:rPr>
              <a:t>in MRT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61949" y="1214835"/>
            <a:ext cx="4210051" cy="3285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u="sng" dirty="0"/>
              <a:t>Normal  tissue sparing</a:t>
            </a:r>
            <a:endParaRPr lang="en-US" sz="2200" dirty="0"/>
          </a:p>
          <a:p>
            <a:r>
              <a:rPr lang="en-US" sz="1900" dirty="0"/>
              <a:t>Dose-volume effects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Cell migration from valleys to peaks</a:t>
            </a:r>
          </a:p>
          <a:p>
            <a:endParaRPr lang="en-US" sz="1900" dirty="0"/>
          </a:p>
          <a:p>
            <a:r>
              <a:rPr lang="en-US" sz="1900" dirty="0"/>
              <a:t>Vascular system: microscopic prompt endothelial-repair effect</a:t>
            </a:r>
          </a:p>
          <a:p>
            <a:endParaRPr lang="en-US" sz="1900" dirty="0"/>
          </a:p>
          <a:p>
            <a:r>
              <a:rPr lang="en-US" sz="1900" dirty="0"/>
              <a:t>Immune system?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50" i="1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756201" y="1214836"/>
            <a:ext cx="4249237" cy="3762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i="1" u="sng" dirty="0">
                <a:solidFill>
                  <a:schemeClr val="accent2">
                    <a:lumMod val="75000"/>
                  </a:schemeClr>
                </a:solidFill>
              </a:rPr>
              <a:t>Tumor</a:t>
            </a:r>
            <a:endParaRPr lang="en-US" sz="40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Denudation of tumor vessel endothelium</a:t>
            </a:r>
          </a:p>
          <a:p>
            <a:endParaRPr lang="en-US" sz="35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Decrease in tumor blood volume</a:t>
            </a:r>
          </a:p>
          <a:p>
            <a:endParaRPr lang="en-US" sz="35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Tumor hypoxia. </a:t>
            </a:r>
          </a:p>
          <a:p>
            <a:endParaRPr lang="en-US" sz="35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Transcriptomic modulation for 30 genes in intracranial tumor. </a:t>
            </a:r>
          </a:p>
          <a:p>
            <a:endParaRPr lang="en-US" sz="35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Immune system? </a:t>
            </a: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64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cxnSp>
        <p:nvCxnSpPr>
          <p:cNvPr id="6" name="Conector recto de flecha 6"/>
          <p:cNvCxnSpPr/>
          <p:nvPr/>
        </p:nvCxnSpPr>
        <p:spPr>
          <a:xfrm>
            <a:off x="1658323" y="1937644"/>
            <a:ext cx="0" cy="4245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10"/>
          <p:cNvSpPr txBox="1"/>
          <p:nvPr/>
        </p:nvSpPr>
        <p:spPr>
          <a:xfrm>
            <a:off x="2466974" y="5335571"/>
            <a:ext cx="473943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Non-targeted effects </a:t>
            </a:r>
          </a:p>
          <a:p>
            <a:r>
              <a:rPr lang="en-US" sz="1900" dirty="0"/>
              <a:t>           </a:t>
            </a:r>
            <a:r>
              <a:rPr lang="en-US" sz="1900" i="1" dirty="0"/>
              <a:t> -cell signaling effects like cohort effects </a:t>
            </a:r>
          </a:p>
          <a:p>
            <a:r>
              <a:rPr lang="en-US" sz="1900" i="1" dirty="0"/>
              <a:t>            -</a:t>
            </a:r>
            <a:r>
              <a:rPr lang="en-US" sz="1900" i="1" dirty="0" err="1"/>
              <a:t>abscopal</a:t>
            </a:r>
            <a:r>
              <a:rPr lang="en-US" sz="1900" i="1" dirty="0"/>
              <a:t> effects</a:t>
            </a:r>
          </a:p>
          <a:p>
            <a:endParaRPr lang="es-E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08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A509A-DE6D-4645-BA7F-31DDA67E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Radiotherapy</a:t>
            </a:r>
            <a:r>
              <a:rPr lang="es-ES_tradnl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_tradnl" sz="3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</a:t>
            </a:r>
            <a:r>
              <a:rPr lang="es-ES_tradnl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78A0A3-F2EB-4CD8-AA05-4E98E68E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7305" r="49207" b="4716"/>
          <a:stretch/>
        </p:blipFill>
        <p:spPr>
          <a:xfrm>
            <a:off x="461673" y="1634836"/>
            <a:ext cx="4063358" cy="369068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7" t="17964" r="2626" b="4353"/>
          <a:stretch/>
        </p:blipFill>
        <p:spPr>
          <a:xfrm>
            <a:off x="4507488" y="1634836"/>
            <a:ext cx="4174839" cy="3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10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700" b="1" dirty="0" err="1">
                <a:solidFill>
                  <a:schemeClr val="accent4">
                    <a:lumMod val="75000"/>
                  </a:schemeClr>
                </a:solidFill>
              </a:rPr>
              <a:t>Challenging</a:t>
            </a:r>
            <a:r>
              <a:rPr lang="es-E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700" b="1" dirty="0" err="1">
                <a:solidFill>
                  <a:schemeClr val="accent4">
                    <a:lumMod val="75000"/>
                  </a:schemeClr>
                </a:solidFill>
              </a:rPr>
              <a:t>dosimetry</a:t>
            </a:r>
            <a:r>
              <a:rPr lang="es-ES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4992" y="1154651"/>
            <a:ext cx="8534400" cy="60246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" dirty="0" err="1">
                <a:solidFill>
                  <a:srgbClr val="0070C0"/>
                </a:solidFill>
                <a:latin typeface="+mn-lt"/>
              </a:rPr>
              <a:t>Very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small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field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sizes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&amp;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high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dose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rates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dirty="0">
                <a:solidFill>
                  <a:srgbClr val="0070C0"/>
                </a:solidFill>
                <a:latin typeface="+mn-lt"/>
                <a:sym typeface="Wingdings"/>
              </a:rPr>
              <a:t>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Challenging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 and error </a:t>
            </a:r>
            <a:r>
              <a:rPr lang="es-ES" dirty="0" err="1">
                <a:solidFill>
                  <a:srgbClr val="0070C0"/>
                </a:solidFill>
                <a:latin typeface="+mn-lt"/>
              </a:rPr>
              <a:t>prone</a:t>
            </a:r>
            <a:r>
              <a:rPr lang="es-ES" dirty="0">
                <a:solidFill>
                  <a:srgbClr val="0070C0"/>
                </a:solidFill>
                <a:latin typeface="+mn-lt"/>
              </a:rPr>
              <a:t>.  </a:t>
            </a:r>
            <a:r>
              <a:rPr lang="es-ES_tradnl" dirty="0" err="1">
                <a:solidFill>
                  <a:srgbClr val="0070C0"/>
                </a:solidFill>
                <a:latin typeface="+mn-lt"/>
              </a:rPr>
              <a:t>Few</a:t>
            </a:r>
            <a:r>
              <a:rPr lang="es-ES_tradnl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_tradnl" dirty="0" err="1">
                <a:solidFill>
                  <a:srgbClr val="0070C0"/>
                </a:solidFill>
                <a:latin typeface="+mn-lt"/>
              </a:rPr>
              <a:t>detectors</a:t>
            </a:r>
            <a:r>
              <a:rPr lang="es-ES_tradnl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_tradnl" dirty="0" err="1">
                <a:solidFill>
                  <a:srgbClr val="0070C0"/>
                </a:solidFill>
                <a:latin typeface="+mn-lt"/>
              </a:rPr>
              <a:t>suitable</a:t>
            </a:r>
            <a:r>
              <a:rPr lang="es-ES_tradnl" dirty="0">
                <a:solidFill>
                  <a:srgbClr val="0070C0"/>
                </a:solidFill>
                <a:latin typeface="+mn-lt"/>
              </a:rPr>
              <a:t> (</a:t>
            </a:r>
            <a:r>
              <a:rPr lang="es-ES_tradnl" dirty="0" err="1">
                <a:solidFill>
                  <a:srgbClr val="0070C0"/>
                </a:solidFill>
                <a:latin typeface="+mn-lt"/>
              </a:rPr>
              <a:t>compilation</a:t>
            </a:r>
            <a:r>
              <a:rPr lang="es-ES_tradnl" dirty="0">
                <a:solidFill>
                  <a:srgbClr val="0070C0"/>
                </a:solidFill>
                <a:latin typeface="+mn-lt"/>
              </a:rPr>
              <a:t> Brauer et al. </a:t>
            </a:r>
            <a:r>
              <a:rPr lang="es-ES_tradnl" dirty="0" err="1">
                <a:solidFill>
                  <a:srgbClr val="0070C0"/>
                </a:solidFill>
                <a:latin typeface="+mn-lt"/>
              </a:rPr>
              <a:t>Phys</a:t>
            </a:r>
            <a:r>
              <a:rPr lang="es-ES_tradnl" dirty="0">
                <a:solidFill>
                  <a:srgbClr val="0070C0"/>
                </a:solidFill>
                <a:latin typeface="+mn-lt"/>
              </a:rPr>
              <a:t>. </a:t>
            </a:r>
            <a:r>
              <a:rPr lang="es-ES_tradnl" dirty="0" err="1">
                <a:solidFill>
                  <a:srgbClr val="0070C0"/>
                </a:solidFill>
                <a:latin typeface="+mn-lt"/>
              </a:rPr>
              <a:t>Med</a:t>
            </a:r>
            <a:r>
              <a:rPr lang="es-ES_tradnl" dirty="0">
                <a:solidFill>
                  <a:srgbClr val="0070C0"/>
                </a:solidFill>
                <a:latin typeface="+mn-lt"/>
              </a:rPr>
              <a:t>.  2015) </a:t>
            </a:r>
            <a:endParaRPr lang="es-ES" dirty="0">
              <a:solidFill>
                <a:srgbClr val="0070C0"/>
              </a:solidFill>
              <a:latin typeface="+mn-lt"/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es-ES" dirty="0">
              <a:latin typeface="+mn-lt"/>
            </a:endParaRPr>
          </a:p>
          <a:p>
            <a:pPr algn="just">
              <a:lnSpc>
                <a:spcPct val="110000"/>
              </a:lnSpc>
            </a:pPr>
            <a:r>
              <a:rPr lang="es-ES" dirty="0" err="1">
                <a:latin typeface="+mn-lt"/>
              </a:rPr>
              <a:t>Ionization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chambers</a:t>
            </a:r>
            <a:r>
              <a:rPr lang="es-ES" dirty="0">
                <a:latin typeface="+mn-lt"/>
              </a:rPr>
              <a:t> (</a:t>
            </a:r>
            <a:r>
              <a:rPr lang="es-ES" dirty="0" err="1">
                <a:latin typeface="+mn-lt"/>
              </a:rPr>
              <a:t>gold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standard</a:t>
            </a:r>
            <a:r>
              <a:rPr lang="es-ES" dirty="0">
                <a:latin typeface="+mn-lt"/>
              </a:rPr>
              <a:t> in RT) </a:t>
            </a:r>
            <a:r>
              <a:rPr lang="es-ES" dirty="0">
                <a:latin typeface="+mn-lt"/>
                <a:sym typeface="Wingdings"/>
              </a:rPr>
              <a:t>  </a:t>
            </a:r>
            <a:r>
              <a:rPr lang="es-ES" dirty="0" err="1">
                <a:latin typeface="+mn-lt"/>
                <a:sym typeface="Wingdings"/>
              </a:rPr>
              <a:t>poor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spatial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resolution</a:t>
            </a:r>
            <a:r>
              <a:rPr lang="es-ES" dirty="0">
                <a:latin typeface="+mn-lt"/>
                <a:sym typeface="Wingdings"/>
              </a:rPr>
              <a:t> and </a:t>
            </a:r>
            <a:r>
              <a:rPr lang="es-ES" dirty="0" err="1">
                <a:latin typeface="+mn-lt"/>
                <a:sym typeface="Wingdings"/>
              </a:rPr>
              <a:t>saturation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effects</a:t>
            </a:r>
            <a:r>
              <a:rPr lang="es-ES" dirty="0">
                <a:latin typeface="+mn-lt"/>
                <a:sym typeface="Wingdings"/>
              </a:rPr>
              <a:t> (ion </a:t>
            </a:r>
            <a:r>
              <a:rPr lang="es-ES" dirty="0" err="1">
                <a:latin typeface="+mn-lt"/>
                <a:sym typeface="Wingdings"/>
              </a:rPr>
              <a:t>recombination</a:t>
            </a:r>
            <a:r>
              <a:rPr lang="es-ES" dirty="0">
                <a:latin typeface="+mn-lt"/>
                <a:sym typeface="Wingdings"/>
              </a:rPr>
              <a:t>  </a:t>
            </a:r>
            <a:r>
              <a:rPr lang="es-ES" dirty="0" err="1">
                <a:latin typeface="+mn-lt"/>
                <a:sym typeface="Wingdings"/>
              </a:rPr>
              <a:t>due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to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high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dose</a:t>
            </a:r>
            <a:r>
              <a:rPr lang="es-ES" dirty="0">
                <a:latin typeface="+mn-lt"/>
                <a:sym typeface="Wingdings"/>
              </a:rPr>
              <a:t> </a:t>
            </a:r>
            <a:r>
              <a:rPr lang="es-ES" dirty="0" err="1">
                <a:latin typeface="+mn-lt"/>
                <a:sym typeface="Wingdings"/>
              </a:rPr>
              <a:t>rates</a:t>
            </a:r>
            <a:r>
              <a:rPr lang="es-ES" dirty="0">
                <a:latin typeface="+mn-lt"/>
                <a:sym typeface="Wingdings"/>
              </a:rPr>
              <a:t> up </a:t>
            </a:r>
            <a:r>
              <a:rPr lang="es-ES" dirty="0" err="1">
                <a:latin typeface="+mn-lt"/>
                <a:sym typeface="Wingdings"/>
              </a:rPr>
              <a:t>to</a:t>
            </a:r>
            <a:r>
              <a:rPr lang="es-ES" dirty="0">
                <a:latin typeface="+mn-lt"/>
                <a:sym typeface="Wingdings"/>
              </a:rPr>
              <a:t> 8%)</a:t>
            </a:r>
            <a:endParaRPr lang="es-ES" dirty="0">
              <a:latin typeface="+mn-lt"/>
            </a:endParaRPr>
          </a:p>
          <a:p>
            <a:pPr marL="0" indent="0">
              <a:lnSpc>
                <a:spcPct val="110000"/>
              </a:lnSpc>
              <a:buNone/>
            </a:pPr>
            <a:endParaRPr lang="es-ES_tradnl" dirty="0">
              <a:solidFill>
                <a:srgbClr val="0070C0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buNone/>
            </a:pPr>
            <a:endParaRPr lang="es-ES" dirty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s-ES" dirty="0" err="1">
                <a:latin typeface="+mn-lt"/>
              </a:rPr>
              <a:t>Existing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protocols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based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on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gafchromic</a:t>
            </a:r>
            <a:endParaRPr lang="es-ES" dirty="0">
              <a:latin typeface="+mn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s-ES" dirty="0">
                <a:latin typeface="+mn-lt"/>
              </a:rPr>
              <a:t>     films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dirty="0">
                <a:latin typeface="+mn-lt"/>
              </a:rPr>
              <a:t>     </a:t>
            </a:r>
            <a:r>
              <a:rPr lang="es-ES" i="1" dirty="0" err="1">
                <a:latin typeface="+mn-lt"/>
              </a:rPr>
              <a:t>Prezado</a:t>
            </a:r>
            <a:r>
              <a:rPr lang="es-ES" i="1" dirty="0">
                <a:latin typeface="+mn-lt"/>
              </a:rPr>
              <a:t> et al. </a:t>
            </a:r>
            <a:r>
              <a:rPr lang="es-ES" i="1" dirty="0" err="1">
                <a:latin typeface="+mn-lt"/>
              </a:rPr>
              <a:t>Med</a:t>
            </a:r>
            <a:r>
              <a:rPr lang="es-ES" i="1" dirty="0">
                <a:latin typeface="+mn-lt"/>
              </a:rPr>
              <a:t>. </a:t>
            </a:r>
            <a:r>
              <a:rPr lang="es-ES" i="1" dirty="0" err="1">
                <a:latin typeface="+mn-lt"/>
              </a:rPr>
              <a:t>Phys</a:t>
            </a:r>
            <a:r>
              <a:rPr lang="es-ES" i="1" dirty="0">
                <a:latin typeface="+mn-lt"/>
              </a:rPr>
              <a:t>. 2011</a:t>
            </a:r>
          </a:p>
          <a:p>
            <a:pPr marL="0" indent="0">
              <a:lnSpc>
                <a:spcPct val="110000"/>
              </a:lnSpc>
              <a:buNone/>
            </a:pPr>
            <a:endParaRPr lang="es-ES_tradnl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es-ES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s-ES" dirty="0">
                <a:latin typeface="+mn-lt"/>
                <a:sym typeface="Wingdings"/>
              </a:rPr>
              <a:t>PTW </a:t>
            </a:r>
            <a:r>
              <a:rPr lang="es-ES" dirty="0" err="1">
                <a:latin typeface="+mn-lt"/>
                <a:sym typeface="Wingdings"/>
              </a:rPr>
              <a:t>microdiamond</a:t>
            </a:r>
            <a:r>
              <a:rPr lang="es-ES" dirty="0">
                <a:latin typeface="+mn-lt"/>
                <a:sym typeface="Wingdings"/>
              </a:rPr>
              <a:t> 61009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i="1" dirty="0">
                <a:latin typeface="+mn-lt"/>
                <a:sym typeface="Wingdings"/>
              </a:rPr>
              <a:t>      </a:t>
            </a:r>
            <a:r>
              <a:rPr lang="es-ES" i="1" dirty="0" err="1">
                <a:latin typeface="+mn-lt"/>
                <a:sym typeface="Wingdings"/>
              </a:rPr>
              <a:t>Livinstong</a:t>
            </a:r>
            <a:r>
              <a:rPr lang="es-ES" i="1" dirty="0">
                <a:latin typeface="+mn-lt"/>
                <a:sym typeface="Wingdings"/>
              </a:rPr>
              <a:t>  et al. 2016</a:t>
            </a:r>
          </a:p>
          <a:p>
            <a:pPr>
              <a:lnSpc>
                <a:spcPct val="110000"/>
              </a:lnSpc>
            </a:pPr>
            <a:endParaRPr lang="es-ES" sz="2600" i="1" dirty="0">
              <a:sym typeface="Wingdings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s-ES" sz="2600" dirty="0">
                <a:sym typeface="Wingdings"/>
              </a:rPr>
              <a:t>      </a:t>
            </a:r>
          </a:p>
          <a:p>
            <a:pPr marL="0" indent="0">
              <a:lnSpc>
                <a:spcPct val="110000"/>
              </a:lnSpc>
              <a:buNone/>
            </a:pPr>
            <a:endParaRPr lang="es-ES" sz="165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A9374D-940D-4DFF-BF09-707AB40F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692" y="4912897"/>
            <a:ext cx="1575975" cy="1165376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5053169" y="3153234"/>
            <a:ext cx="3876223" cy="1249535"/>
            <a:chOff x="5109692" y="3087687"/>
            <a:chExt cx="3876223" cy="115468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36CAB56-B8FC-4720-8135-0392F3E48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73" r="25092"/>
            <a:stretch/>
          </p:blipFill>
          <p:spPr>
            <a:xfrm>
              <a:off x="5109692" y="3110020"/>
              <a:ext cx="1058992" cy="101288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0686560-20C2-40B9-A0AE-AD3DA5C57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1972" y="3125925"/>
              <a:ext cx="1493943" cy="101288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24D9FE4-ABD5-4C33-B260-E3B3D11A3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8684" y="3087687"/>
              <a:ext cx="1363473" cy="1154681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8340B50A-86CD-4B61-882E-3F2CCA065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340" y="4847059"/>
            <a:ext cx="1819641" cy="123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3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188913"/>
            <a:ext cx="8642350" cy="566737"/>
          </a:xfrm>
        </p:spPr>
        <p:txBody>
          <a:bodyPr/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Experimental dosimetry @ synchrotrons</a:t>
            </a: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43" y="3514599"/>
            <a:ext cx="3603282" cy="241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24" y="1216739"/>
            <a:ext cx="4734619" cy="471450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43" y="1216739"/>
            <a:ext cx="3603282" cy="229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3235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-486975"/>
            <a:ext cx="7319319" cy="1143000"/>
          </a:xfrm>
        </p:spPr>
        <p:txBody>
          <a:bodyPr>
            <a:noAutofit/>
          </a:bodyPr>
          <a:lstStyle/>
          <a:p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Drawbacks of MRT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611560" y="1196753"/>
            <a:ext cx="7271142" cy="3744416"/>
          </a:xfrm>
        </p:spPr>
        <p:txBody>
          <a:bodyPr>
            <a:normAutofit fontScale="25000" lnSpcReduction="20000"/>
          </a:bodyPr>
          <a:lstStyle/>
          <a:p>
            <a:pPr>
              <a:tabLst>
                <a:tab pos="4754563" algn="l"/>
              </a:tabLst>
            </a:pPr>
            <a:r>
              <a:rPr lang="en-GB" sz="8800" b="0" dirty="0">
                <a:solidFill>
                  <a:schemeClr val="tx1"/>
                </a:solidFill>
                <a:latin typeface="+mn-lt"/>
              </a:rPr>
              <a:t>Requires extremely high dose rates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endParaRPr lang="en-GB" sz="8800" b="0" dirty="0">
              <a:solidFill>
                <a:schemeClr val="tx1"/>
              </a:solidFill>
              <a:latin typeface="+mn-lt"/>
            </a:endParaRPr>
          </a:p>
          <a:p>
            <a:r>
              <a:rPr lang="en-GB" sz="8800" b="0" dirty="0">
                <a:solidFill>
                  <a:schemeClr val="tx1"/>
                </a:solidFill>
                <a:latin typeface="+mn-lt"/>
              </a:rPr>
              <a:t>Scarce beamtime at synchrotrons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endParaRPr lang="en-GB" sz="8800" b="0" dirty="0">
              <a:solidFill>
                <a:schemeClr val="tx1"/>
              </a:solidFill>
              <a:latin typeface="+mn-lt"/>
            </a:endParaRPr>
          </a:p>
          <a:p>
            <a:r>
              <a:rPr lang="en-GB" sz="8800" b="0" dirty="0">
                <a:solidFill>
                  <a:schemeClr val="tx1"/>
                </a:solidFill>
                <a:latin typeface="+mn-lt"/>
              </a:rPr>
              <a:t>Difficult realization of clinical trials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endParaRPr lang="en-GB" sz="8800" b="0" dirty="0">
              <a:solidFill>
                <a:schemeClr val="tx1"/>
              </a:solidFill>
              <a:latin typeface="+mn-lt"/>
            </a:endParaRPr>
          </a:p>
          <a:p>
            <a:r>
              <a:rPr lang="en-GB" sz="8800" b="0" dirty="0">
                <a:solidFill>
                  <a:schemeClr val="tx1"/>
                </a:solidFill>
                <a:latin typeface="+mn-lt"/>
              </a:rPr>
              <a:t>Not favourable dosimetry (low-energy X-rays)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endParaRPr lang="en-GB" sz="8800" b="0" dirty="0">
              <a:solidFill>
                <a:schemeClr val="tx1"/>
              </a:solidFill>
              <a:latin typeface="+mn-lt"/>
            </a:endParaRPr>
          </a:p>
          <a:p>
            <a:r>
              <a:rPr lang="en-GB" sz="8800" b="0" dirty="0">
                <a:solidFill>
                  <a:schemeClr val="tx1"/>
                </a:solidFill>
                <a:latin typeface="+mn-lt"/>
              </a:rPr>
              <a:t>High doses to control </a:t>
            </a:r>
            <a:r>
              <a:rPr lang="en-GB" sz="8800" b="0" dirty="0" err="1">
                <a:solidFill>
                  <a:schemeClr val="tx1"/>
                </a:solidFill>
                <a:latin typeface="+mn-lt"/>
              </a:rPr>
              <a:t>tumors</a:t>
            </a:r>
            <a:r>
              <a:rPr lang="en-GB" sz="8800" b="0" dirty="0">
                <a:solidFill>
                  <a:schemeClr val="tx1"/>
                </a:solidFill>
                <a:latin typeface="+mn-lt"/>
              </a:rPr>
              <a:t> 300-600 </a:t>
            </a:r>
            <a:r>
              <a:rPr lang="en-GB" sz="8800" b="0" dirty="0" err="1">
                <a:solidFill>
                  <a:schemeClr val="tx1"/>
                </a:solidFill>
                <a:latin typeface="+mn-lt"/>
              </a:rPr>
              <a:t>Gy</a:t>
            </a:r>
            <a:r>
              <a:rPr lang="en-GB" sz="8800" b="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GB" sz="8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200" dirty="0"/>
          </a:p>
          <a:p>
            <a:pPr marL="0" indent="0" algn="ctr">
              <a:buNone/>
            </a:pPr>
            <a:r>
              <a:rPr lang="en-GB" sz="8000" b="1" dirty="0">
                <a:solidFill>
                  <a:srgbClr val="0070C0"/>
                </a:solidFill>
              </a:rPr>
              <a:t>Good compromise: </a:t>
            </a:r>
            <a:r>
              <a:rPr lang="en-GB" sz="8000" b="1" dirty="0" err="1">
                <a:solidFill>
                  <a:srgbClr val="0070C0"/>
                </a:solidFill>
              </a:rPr>
              <a:t>Minibeam</a:t>
            </a:r>
            <a:r>
              <a:rPr lang="en-GB" sz="8000" b="1" dirty="0">
                <a:solidFill>
                  <a:srgbClr val="0070C0"/>
                </a:solidFill>
              </a:rPr>
              <a:t> radiation therapy</a:t>
            </a:r>
          </a:p>
          <a:p>
            <a:pPr marL="0" indent="0" algn="ctr">
              <a:buNone/>
            </a:pPr>
            <a:r>
              <a:rPr lang="en-GB" sz="8000" i="1" dirty="0" err="1">
                <a:solidFill>
                  <a:srgbClr val="0070C0"/>
                </a:solidFill>
              </a:rPr>
              <a:t>Dilmanian</a:t>
            </a:r>
            <a:r>
              <a:rPr lang="en-GB" sz="8000" i="1" dirty="0">
                <a:solidFill>
                  <a:srgbClr val="0070C0"/>
                </a:solidFill>
              </a:rPr>
              <a:t> et al., PNAS 2006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18" y="1558731"/>
            <a:ext cx="1489251" cy="141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84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Minibeam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radiation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: a good compromise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82532" y="1128806"/>
            <a:ext cx="8217339" cy="488850"/>
          </a:xfrm>
        </p:spPr>
        <p:txBody>
          <a:bodyPr>
            <a:normAutofit fontScale="85000" lnSpcReduction="10000"/>
          </a:bodyPr>
          <a:lstStyle/>
          <a:p>
            <a:r>
              <a:rPr lang="fr-FR" sz="2000" dirty="0"/>
              <a:t>Beam </a:t>
            </a:r>
            <a:r>
              <a:rPr lang="fr-FR" sz="2000" dirty="0" err="1"/>
              <a:t>widths</a:t>
            </a:r>
            <a:r>
              <a:rPr lang="fr-FR" sz="2000" dirty="0"/>
              <a:t>: 500-700 µm; center-to-center distance: 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width</a:t>
            </a:r>
            <a:r>
              <a:rPr lang="fr-FR" sz="2000" dirty="0"/>
              <a:t> x 2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1650" dirty="0"/>
          </a:p>
          <a:p>
            <a:pPr marL="0" indent="0">
              <a:buNone/>
            </a:pPr>
            <a:endParaRPr lang="fr-FR" sz="1650" dirty="0"/>
          </a:p>
          <a:p>
            <a:pPr marL="0" indent="0">
              <a:buNone/>
            </a:pPr>
            <a:endParaRPr lang="fr-FR" sz="1650" dirty="0"/>
          </a:p>
          <a:p>
            <a:pPr marL="0" indent="0">
              <a:buNone/>
            </a:pPr>
            <a:endParaRPr lang="fr-FR" sz="1650" dirty="0"/>
          </a:p>
        </p:txBody>
      </p:sp>
      <p:sp>
        <p:nvSpPr>
          <p:cNvPr id="7" name="Rectangle 6"/>
          <p:cNvSpPr/>
          <p:nvPr/>
        </p:nvSpPr>
        <p:spPr>
          <a:xfrm>
            <a:off x="5407152" y="1808302"/>
            <a:ext cx="3429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err="1">
                <a:solidFill>
                  <a:srgbClr val="0070C0"/>
                </a:solidFill>
              </a:rPr>
              <a:t>Tumor</a:t>
            </a:r>
            <a:r>
              <a:rPr lang="fr-FR" sz="2000" dirty="0">
                <a:solidFill>
                  <a:srgbClr val="0070C0"/>
                </a:solidFill>
              </a:rPr>
              <a:t> control in </a:t>
            </a:r>
            <a:r>
              <a:rPr lang="fr-FR" sz="2000" dirty="0" err="1">
                <a:solidFill>
                  <a:srgbClr val="0070C0"/>
                </a:solidFill>
              </a:rPr>
              <a:t>glioma-bearing</a:t>
            </a:r>
            <a:r>
              <a:rPr lang="fr-FR" sz="2000" dirty="0">
                <a:solidFill>
                  <a:srgbClr val="0070C0"/>
                </a:solidFill>
              </a:rPr>
              <a:t> rats</a:t>
            </a:r>
          </a:p>
          <a:p>
            <a:r>
              <a:rPr lang="fr-FR" sz="2000" dirty="0"/>
              <a:t> </a:t>
            </a:r>
          </a:p>
          <a:p>
            <a:r>
              <a:rPr lang="fr-FR" sz="2000" dirty="0" err="1"/>
              <a:t>Deman</a:t>
            </a:r>
            <a:r>
              <a:rPr lang="fr-FR" sz="2000" dirty="0"/>
              <a:t> 2012, Prezado 2012.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86456" y="1811366"/>
            <a:ext cx="36928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Gain in normal tissue </a:t>
            </a:r>
            <a:r>
              <a:rPr lang="fr-FR" sz="2000" dirty="0" err="1">
                <a:solidFill>
                  <a:srgbClr val="0070C0"/>
                </a:solidFill>
              </a:rPr>
              <a:t>sparing</a:t>
            </a:r>
            <a:endParaRPr lang="fr-FR" sz="2000" dirty="0">
              <a:solidFill>
                <a:srgbClr val="0070C0"/>
              </a:solidFill>
            </a:endParaRPr>
          </a:p>
          <a:p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maintained</a:t>
            </a:r>
            <a:r>
              <a:rPr lang="fr-FR" sz="2000" dirty="0">
                <a:solidFill>
                  <a:srgbClr val="0070C0"/>
                </a:solidFill>
              </a:rPr>
              <a:t>          </a:t>
            </a:r>
          </a:p>
          <a:p>
            <a:endParaRPr lang="fr-FR" sz="2000" dirty="0"/>
          </a:p>
          <a:p>
            <a:r>
              <a:rPr lang="fr-FR" i="1" dirty="0"/>
              <a:t>Doses as high as 100 Gy/one fraction </a:t>
            </a:r>
          </a:p>
          <a:p>
            <a:r>
              <a:rPr lang="fr-FR" i="1" dirty="0" err="1"/>
              <a:t>well-tolerated</a:t>
            </a:r>
            <a:r>
              <a:rPr lang="fr-FR" i="1" dirty="0"/>
              <a:t> by rat </a:t>
            </a:r>
            <a:r>
              <a:rPr lang="fr-FR" i="1" dirty="0" err="1"/>
              <a:t>brain</a:t>
            </a:r>
            <a:r>
              <a:rPr lang="fr-FR" i="1" dirty="0"/>
              <a:t> </a:t>
            </a:r>
          </a:p>
          <a:p>
            <a:r>
              <a:rPr lang="fr-FR" i="1" dirty="0"/>
              <a:t>(</a:t>
            </a:r>
            <a:r>
              <a:rPr lang="fr-FR" i="1" dirty="0" err="1"/>
              <a:t>Dilmanian</a:t>
            </a:r>
            <a:r>
              <a:rPr lang="fr-FR" i="1" dirty="0"/>
              <a:t> 2006, Prezado 2015). 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68952" y="2259491"/>
            <a:ext cx="4122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/>
              <a:t>&amp;</a:t>
            </a:r>
          </a:p>
        </p:txBody>
      </p:sp>
      <p:pic>
        <p:nvPicPr>
          <p:cNvPr id="14" name="Picture 5" descr="croisement_0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1757302" y="4513162"/>
            <a:ext cx="2081946" cy="1563608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</p:pic>
      <p:pic>
        <p:nvPicPr>
          <p:cNvPr id="15" name="Picture 6" descr="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26" y="4128734"/>
            <a:ext cx="3154606" cy="210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370742" y="3759402"/>
            <a:ext cx="2245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Interlacing</a:t>
            </a:r>
            <a:r>
              <a:rPr lang="fr-FR" sz="2000" b="1" dirty="0"/>
              <a:t> possible</a:t>
            </a:r>
          </a:p>
        </p:txBody>
      </p:sp>
    </p:spTree>
    <p:extLst>
      <p:ext uri="{BB962C8B-B14F-4D97-AF65-F5344CB8AC3E}">
        <p14:creationId xmlns:p14="http://schemas.microsoft.com/office/powerpoint/2010/main" val="618242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99592" y="-222423"/>
            <a:ext cx="7432646" cy="857250"/>
          </a:xfrm>
        </p:spPr>
        <p:txBody>
          <a:bodyPr>
            <a:noAutofit/>
          </a:bodyPr>
          <a:lstStyle/>
          <a:p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Minibeam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radiation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therapy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: a good compromise</a:t>
            </a:r>
          </a:p>
        </p:txBody>
      </p:sp>
      <p:sp>
        <p:nvSpPr>
          <p:cNvPr id="8" name="Espace réservé du numéro de diapositive 2"/>
          <p:cNvSpPr txBox="1">
            <a:spLocks/>
          </p:cNvSpPr>
          <p:nvPr/>
        </p:nvSpPr>
        <p:spPr>
          <a:xfrm>
            <a:off x="6904856" y="6550072"/>
            <a:ext cx="477416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540AE4-83D8-FB47-82ED-D1E5E710156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"/>
          </p:nvPr>
        </p:nvSpPr>
        <p:spPr>
          <a:xfrm>
            <a:off x="340276" y="1133939"/>
            <a:ext cx="6247948" cy="144860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fr-FR" sz="3500" b="0" dirty="0" err="1">
                <a:solidFill>
                  <a:schemeClr val="tx1"/>
                </a:solidFill>
                <a:latin typeface="+mn-lt"/>
              </a:rPr>
              <a:t>Beam</a:t>
            </a:r>
            <a:r>
              <a:rPr lang="fr-FR" sz="35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3500" b="0" dirty="0" err="1">
                <a:solidFill>
                  <a:schemeClr val="tx1"/>
                </a:solidFill>
                <a:latin typeface="+mn-lt"/>
              </a:rPr>
              <a:t>widths</a:t>
            </a:r>
            <a:r>
              <a:rPr lang="fr-FR" sz="3500" b="0" dirty="0">
                <a:solidFill>
                  <a:schemeClr val="tx1"/>
                </a:solidFill>
                <a:latin typeface="+mn-lt"/>
              </a:rPr>
              <a:t>: 500-700 µm </a:t>
            </a:r>
            <a:r>
              <a:rPr lang="fr-FR" sz="35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fr-FR" sz="3500" b="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transfer</a:t>
            </a:r>
            <a:r>
              <a:rPr lang="fr-FR" sz="35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to </a:t>
            </a:r>
            <a:r>
              <a:rPr lang="fr-FR" sz="3500" b="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low</a:t>
            </a:r>
            <a:r>
              <a:rPr lang="fr-FR" sz="35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FR" sz="3500" b="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cost</a:t>
            </a:r>
            <a:r>
              <a:rPr lang="fr-FR" sz="35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FR" sz="3500" b="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equipment</a:t>
            </a:r>
            <a:r>
              <a:rPr lang="fr-FR" sz="35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possible </a:t>
            </a:r>
          </a:p>
          <a:p>
            <a:pPr marL="0" indent="0" algn="just">
              <a:buNone/>
            </a:pPr>
            <a:endParaRPr lang="fr-FR" sz="3500" b="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fr-FR" sz="3500" b="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               Prezado &amp; Dos Santos et al. Scie. Reports 2017</a:t>
            </a:r>
            <a:endParaRPr lang="fr-FR" sz="3500" b="0" i="1" dirty="0">
              <a:solidFill>
                <a:schemeClr val="tx1"/>
              </a:solidFill>
              <a:latin typeface="+mn-lt"/>
            </a:endParaRPr>
          </a:p>
          <a:p>
            <a:pPr marL="0" indent="0" algn="just">
              <a:buNone/>
            </a:pPr>
            <a:endParaRPr lang="fr-FR" sz="2100" dirty="0"/>
          </a:p>
          <a:p>
            <a:pPr marL="0" indent="0" algn="just">
              <a:buNone/>
            </a:pPr>
            <a:endParaRPr lang="fr-FR" sz="1650" dirty="0"/>
          </a:p>
          <a:p>
            <a:pPr marL="0" indent="0" algn="just">
              <a:buNone/>
            </a:pPr>
            <a:endParaRPr lang="fr-FR" sz="1650" dirty="0"/>
          </a:p>
          <a:p>
            <a:pPr marL="0" indent="0" algn="just">
              <a:buNone/>
            </a:pPr>
            <a:endParaRPr lang="fr-FR" sz="165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992" y="1235968"/>
            <a:ext cx="2400106" cy="1508042"/>
          </a:xfrm>
          <a:prstGeom prst="rect">
            <a:avLst/>
          </a:prstGeom>
        </p:spPr>
      </p:pic>
      <p:sp>
        <p:nvSpPr>
          <p:cNvPr id="11" name="Espace réservé du numéro de diapositive 2"/>
          <p:cNvSpPr txBox="1">
            <a:spLocks/>
          </p:cNvSpPr>
          <p:nvPr/>
        </p:nvSpPr>
        <p:spPr>
          <a:xfrm>
            <a:off x="7352241" y="9080283"/>
            <a:ext cx="342900" cy="20945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540AE4-83D8-FB47-82ED-D1E5E7101566}" type="slidenum">
              <a:rPr lang="en-US" sz="900"/>
              <a:pPr/>
              <a:t>34</a:t>
            </a:fld>
            <a:endParaRPr lang="en-US" sz="9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4739" y="3376142"/>
            <a:ext cx="5065233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/>
              <a:t>Gain in normal tissue </a:t>
            </a:r>
            <a:r>
              <a:rPr lang="fr-FR" sz="2200" b="1" dirty="0" err="1"/>
              <a:t>tolerances</a:t>
            </a:r>
            <a:endParaRPr lang="fr-FR" sz="2200" b="1" dirty="0"/>
          </a:p>
          <a:p>
            <a:pPr algn="ctr"/>
            <a:r>
              <a:rPr lang="fr-FR" sz="2200" dirty="0" err="1"/>
              <a:t>Whole</a:t>
            </a:r>
            <a:r>
              <a:rPr lang="fr-FR" sz="2200" dirty="0"/>
              <a:t> rat </a:t>
            </a:r>
            <a:r>
              <a:rPr lang="fr-FR" sz="2200" dirty="0" err="1"/>
              <a:t>brain</a:t>
            </a:r>
            <a:r>
              <a:rPr lang="fr-FR" sz="2200" dirty="0"/>
              <a:t> irradiation (20 Gy </a:t>
            </a:r>
            <a:r>
              <a:rPr lang="fr-FR" sz="2200" dirty="0" err="1"/>
              <a:t>average</a:t>
            </a:r>
            <a:r>
              <a:rPr lang="fr-FR" sz="2200" dirty="0"/>
              <a:t>)</a:t>
            </a:r>
          </a:p>
          <a:p>
            <a:endParaRPr lang="fr-FR" sz="1600" dirty="0"/>
          </a:p>
          <a:p>
            <a:r>
              <a:rPr lang="fr-FR" sz="1350" b="1" dirty="0"/>
              <a:t>            </a:t>
            </a: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4"/>
          <a:srcRect l="-2456" r="61"/>
          <a:stretch/>
        </p:blipFill>
        <p:spPr>
          <a:xfrm rot="5400000">
            <a:off x="1447467" y="3475669"/>
            <a:ext cx="2187536" cy="337961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67766" y="3436440"/>
            <a:ext cx="3439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err="1"/>
              <a:t>Tumor</a:t>
            </a:r>
            <a:r>
              <a:rPr lang="fr-FR" sz="2200" b="1" dirty="0"/>
              <a:t> control </a:t>
            </a:r>
            <a:r>
              <a:rPr lang="fr-FR" sz="2200" b="1" dirty="0" err="1"/>
              <a:t>effectiveness</a:t>
            </a:r>
            <a:endParaRPr lang="fr-FR" sz="2200" b="1" dirty="0"/>
          </a:p>
          <a:p>
            <a:pPr algn="ctr"/>
            <a:r>
              <a:rPr lang="fr-FR" sz="2200" dirty="0"/>
              <a:t>F98 </a:t>
            </a:r>
            <a:r>
              <a:rPr lang="fr-FR" sz="2200" dirty="0" err="1"/>
              <a:t>glioma-bearing</a:t>
            </a:r>
            <a:r>
              <a:rPr lang="fr-FR" sz="2200" dirty="0"/>
              <a:t> rats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t="12333"/>
          <a:stretch/>
        </p:blipFill>
        <p:spPr>
          <a:xfrm>
            <a:off x="5214135" y="4271707"/>
            <a:ext cx="3446597" cy="198753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688172" y="2873372"/>
            <a:ext cx="21264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>
                <a:solidFill>
                  <a:srgbClr val="0070C0"/>
                </a:solidFill>
              </a:rPr>
              <a:t>Proof of concept</a:t>
            </a:r>
          </a:p>
        </p:txBody>
      </p:sp>
    </p:spTree>
    <p:extLst>
      <p:ext uri="{BB962C8B-B14F-4D97-AF65-F5344CB8AC3E}">
        <p14:creationId xmlns:p14="http://schemas.microsoft.com/office/powerpoint/2010/main" val="1736821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Outline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8313" y="1353773"/>
            <a:ext cx="5671404" cy="457200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dose: concept</a:t>
            </a:r>
          </a:p>
          <a:p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and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synchrotrons to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fr-FR" sz="2400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fr-FR" sz="24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2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minibeam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1374470"/>
            <a:ext cx="2706859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8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30C7EC2-8043-4A26-B6CC-0B0C2C92B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7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D54D879-8AA2-43ED-8D6C-17DE7E54F109}"/>
              </a:ext>
            </a:extLst>
          </p:cNvPr>
          <p:cNvSpPr txBox="1">
            <a:spLocks/>
          </p:cNvSpPr>
          <p:nvPr/>
        </p:nvSpPr>
        <p:spPr>
          <a:xfrm>
            <a:off x="788987" y="2597167"/>
            <a:ext cx="731931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Moving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forward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… </a:t>
            </a:r>
            <a:b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Proton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minibeam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 radiation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 (PROTONMBRT)</a:t>
            </a:r>
            <a:b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fr-FR" sz="33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2" descr="Resultado de imagem para flagship">
            <a:extLst>
              <a:ext uri="{FF2B5EF4-FFF2-40B4-BE49-F238E27FC236}">
                <a16:creationId xmlns:a16="http://schemas.microsoft.com/office/drawing/2014/main" id="{093C0E8F-EAF1-4D30-ACD4-C2ACB5F80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73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396"/>
          <a:stretch/>
        </p:blipFill>
        <p:spPr bwMode="auto">
          <a:xfrm>
            <a:off x="1667885" y="3348990"/>
            <a:ext cx="5561522" cy="2237005"/>
          </a:xfrm>
          <a:prstGeom prst="rect">
            <a:avLst/>
          </a:prstGeom>
          <a:solidFill>
            <a:schemeClr val="bg1">
              <a:lumMod val="85000"/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75559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08" y="-90783"/>
            <a:ext cx="8021637" cy="729605"/>
          </a:xfrm>
        </p:spPr>
        <p:txBody>
          <a:bodyPr>
            <a:normAutofit fontScale="90000"/>
          </a:bodyPr>
          <a:lstStyle/>
          <a:p>
            <a:r>
              <a:rPr lang="en-GB" sz="2600" b="1" i="1" dirty="0">
                <a:solidFill>
                  <a:schemeClr val="accent4">
                    <a:lumMod val="75000"/>
                  </a:schemeClr>
                </a:solidFill>
              </a:rPr>
              <a:t>PROTON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MBRT: an innovative therapeutic approach</a:t>
            </a:r>
            <a:endParaRPr lang="en-US" sz="2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13127" y="1159956"/>
            <a:ext cx="355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Protons and their specific physics and biology</a:t>
            </a:r>
          </a:p>
        </p:txBody>
      </p:sp>
      <p:sp>
        <p:nvSpPr>
          <p:cNvPr id="6" name="CuadroTexto 6"/>
          <p:cNvSpPr txBox="1"/>
          <p:nvPr/>
        </p:nvSpPr>
        <p:spPr>
          <a:xfrm>
            <a:off x="184507" y="1165884"/>
            <a:ext cx="4068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 </a:t>
            </a:r>
            <a:r>
              <a:rPr lang="en-US" sz="2200" dirty="0" err="1"/>
              <a:t>Minibeam</a:t>
            </a:r>
            <a:r>
              <a:rPr lang="en-US" sz="2200" dirty="0"/>
              <a:t> radiation therapy </a:t>
            </a:r>
          </a:p>
        </p:txBody>
      </p:sp>
      <p:sp>
        <p:nvSpPr>
          <p:cNvPr id="7" name="Cruz 15"/>
          <p:cNvSpPr/>
          <p:nvPr/>
        </p:nvSpPr>
        <p:spPr>
          <a:xfrm>
            <a:off x="4369638" y="1242891"/>
            <a:ext cx="316092" cy="316093"/>
          </a:xfrm>
          <a:prstGeom prst="plus">
            <a:avLst>
              <a:gd name="adj" fmla="val 408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416062" y="2313518"/>
            <a:ext cx="432323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u="sng" dirty="0"/>
              <a:t>Proton </a:t>
            </a:r>
            <a:r>
              <a:rPr lang="en-US" sz="2200" b="1" u="sng" dirty="0" err="1"/>
              <a:t>minibeam</a:t>
            </a:r>
            <a:r>
              <a:rPr lang="en-US" sz="2200" b="1" u="sng" dirty="0"/>
              <a:t> radiation therapy</a:t>
            </a:r>
          </a:p>
          <a:p>
            <a:pPr algn="ctr"/>
            <a:r>
              <a:rPr lang="en-US" sz="2200" dirty="0"/>
              <a:t>Prezado et al. Med. Phys.2013</a:t>
            </a:r>
          </a:p>
          <a:p>
            <a:endParaRPr lang="es-ES" dirty="0"/>
          </a:p>
        </p:txBody>
      </p:sp>
      <p:grpSp>
        <p:nvGrpSpPr>
          <p:cNvPr id="24" name="Groupe 23"/>
          <p:cNvGrpSpPr/>
          <p:nvPr/>
        </p:nvGrpSpPr>
        <p:grpSpPr>
          <a:xfrm>
            <a:off x="3121571" y="3279159"/>
            <a:ext cx="3121573" cy="2101364"/>
            <a:chOff x="3111975" y="3576430"/>
            <a:chExt cx="2361078" cy="18957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975" y="3576430"/>
              <a:ext cx="2361078" cy="1895757"/>
            </a:xfrm>
            <a:prstGeom prst="rect">
              <a:avLst/>
            </a:prstGeom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4" t="43837" r="58354" b="46013"/>
            <a:stretch/>
          </p:blipFill>
          <p:spPr bwMode="auto">
            <a:xfrm>
              <a:off x="3111975" y="4140810"/>
              <a:ext cx="1486950" cy="5364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t="13335" b="1333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" name="Oval 46"/>
            <p:cNvSpPr/>
            <p:nvPr/>
          </p:nvSpPr>
          <p:spPr>
            <a:xfrm>
              <a:off x="4034480" y="4202770"/>
              <a:ext cx="458620" cy="429374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ector recto de flecha 9"/>
            <p:cNvCxnSpPr/>
            <p:nvPr/>
          </p:nvCxnSpPr>
          <p:spPr>
            <a:xfrm flipV="1">
              <a:off x="4263790" y="4732493"/>
              <a:ext cx="0" cy="437922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"/>
            <p:cNvSpPr txBox="1"/>
            <p:nvPr/>
          </p:nvSpPr>
          <p:spPr>
            <a:xfrm>
              <a:off x="3826713" y="5043756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Tumor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7504" y="5589801"/>
            <a:ext cx="892899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2200" b="1" dirty="0"/>
              <a:t>First implementation </a:t>
            </a:r>
            <a:r>
              <a:rPr lang="en-GB" sz="2200" dirty="0"/>
              <a:t>worldwide at a </a:t>
            </a:r>
            <a:r>
              <a:rPr lang="en-GB" sz="2200" dirty="0" err="1"/>
              <a:t>Orsay</a:t>
            </a:r>
            <a:r>
              <a:rPr lang="en-GB" sz="2200" dirty="0"/>
              <a:t> proton therapy centre (I. Curie)  </a:t>
            </a:r>
          </a:p>
          <a:p>
            <a:pPr algn="ctr">
              <a:spcAft>
                <a:spcPts val="800"/>
              </a:spcAft>
            </a:pPr>
            <a:r>
              <a:rPr lang="en-GB" i="1" dirty="0"/>
              <a:t>(</a:t>
            </a:r>
            <a:r>
              <a:rPr lang="en-GB" i="1" dirty="0" err="1"/>
              <a:t>Peucelle</a:t>
            </a:r>
            <a:r>
              <a:rPr lang="en-GB" i="1" dirty="0"/>
              <a:t>, Martinez,… and Prezado, Med. Phys. 2015)</a:t>
            </a:r>
          </a:p>
        </p:txBody>
      </p:sp>
      <p:sp>
        <p:nvSpPr>
          <p:cNvPr id="25" name="Accolade fermante 24"/>
          <p:cNvSpPr/>
          <p:nvPr/>
        </p:nvSpPr>
        <p:spPr>
          <a:xfrm rot="5400000">
            <a:off x="4388434" y="1614"/>
            <a:ext cx="278501" cy="4247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6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1"/>
    </mc:Choice>
    <mc:Fallback xmlns="">
      <p:transition spd="slow" advTm="5762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313969"/>
            <a:ext cx="9059434" cy="376825"/>
          </a:xfrm>
        </p:spPr>
        <p:txBody>
          <a:bodyPr>
            <a:normAutofit fontScale="90000"/>
          </a:bodyPr>
          <a:lstStyle/>
          <a:p>
            <a:r>
              <a:rPr lang="en-GB" sz="2600" i="1" dirty="0">
                <a:solidFill>
                  <a:schemeClr val="accent4">
                    <a:lumMod val="75000"/>
                  </a:schemeClr>
                </a:solidFill>
              </a:rPr>
              <a:t>PROTON</a:t>
            </a:r>
            <a:r>
              <a:rPr lang="en-GB" sz="2600" dirty="0">
                <a:solidFill>
                  <a:schemeClr val="accent4">
                    <a:lumMod val="75000"/>
                  </a:schemeClr>
                </a:solidFill>
              </a:rPr>
              <a:t>MBRT: an innovative therapeutic approach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337102" y="1155822"/>
            <a:ext cx="7084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000" dirty="0" err="1"/>
              <a:t>Minibeam</a:t>
            </a:r>
            <a:r>
              <a:rPr lang="en-US" sz="2000" dirty="0"/>
              <a:t> generation: a first prototype of mechanical collimation/pencil beam scanning </a:t>
            </a:r>
          </a:p>
          <a:p>
            <a:pPr marL="571500" indent="-571500">
              <a:buFont typeface="Arial"/>
              <a:buChar char="•"/>
            </a:pPr>
            <a:endParaRPr lang="en-US" sz="2000" dirty="0"/>
          </a:p>
          <a:p>
            <a:pPr marL="571500" indent="-571500">
              <a:buFont typeface="Arial"/>
              <a:buChar char="•"/>
            </a:pPr>
            <a:r>
              <a:rPr lang="en-US" sz="2000" dirty="0"/>
              <a:t>Experimental proof of concept: dose distributions assessed with </a:t>
            </a:r>
            <a:r>
              <a:rPr lang="en-US" sz="2000" dirty="0" err="1"/>
              <a:t>gafchromic</a:t>
            </a:r>
            <a:r>
              <a:rPr lang="en-US" sz="2000" dirty="0"/>
              <a:t> films </a:t>
            </a:r>
            <a:r>
              <a:rPr lang="en-US" sz="2000" i="1" dirty="0"/>
              <a:t>(</a:t>
            </a:r>
            <a:r>
              <a:rPr lang="en-US" sz="2000" i="1" dirty="0" err="1"/>
              <a:t>Peucelle</a:t>
            </a:r>
            <a:r>
              <a:rPr lang="en-US" sz="2000" i="1" dirty="0"/>
              <a:t> et al, Med. Phys. 2015</a:t>
            </a:r>
            <a:r>
              <a:rPr lang="en-US" i="1" dirty="0"/>
              <a:t>)</a:t>
            </a:r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 rotWithShape="1">
          <a:blip r:embed="rId2"/>
          <a:srcRect r="46956"/>
          <a:stretch/>
        </p:blipFill>
        <p:spPr>
          <a:xfrm>
            <a:off x="1102905" y="2920357"/>
            <a:ext cx="3641373" cy="2672059"/>
          </a:xfrm>
          <a:prstGeom prst="rect">
            <a:avLst/>
          </a:prstGeom>
        </p:spPr>
      </p:pic>
      <p:sp>
        <p:nvSpPr>
          <p:cNvPr id="8" name="CuadroTexto 1"/>
          <p:cNvSpPr txBox="1"/>
          <p:nvPr/>
        </p:nvSpPr>
        <p:spPr>
          <a:xfrm>
            <a:off x="2576125" y="5843318"/>
            <a:ext cx="410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In </a:t>
            </a:r>
            <a:r>
              <a:rPr lang="es-ES" i="1" dirty="0" err="1"/>
              <a:t>agreement</a:t>
            </a:r>
            <a:r>
              <a:rPr lang="es-ES" i="1" dirty="0"/>
              <a:t> </a:t>
            </a:r>
            <a:r>
              <a:rPr lang="es-ES" i="1" dirty="0" err="1"/>
              <a:t>with</a:t>
            </a:r>
            <a:r>
              <a:rPr lang="es-ES" i="1" dirty="0"/>
              <a:t> </a:t>
            </a:r>
            <a:r>
              <a:rPr lang="es-ES" i="1" dirty="0" err="1"/>
              <a:t>theoretical</a:t>
            </a:r>
            <a:r>
              <a:rPr lang="es-ES" i="1" dirty="0"/>
              <a:t> </a:t>
            </a:r>
            <a:r>
              <a:rPr lang="es-ES" i="1" dirty="0" err="1"/>
              <a:t>predictions</a:t>
            </a:r>
            <a:endParaRPr lang="es-E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2167" t="49039"/>
          <a:stretch/>
        </p:blipFill>
        <p:spPr>
          <a:xfrm>
            <a:off x="7235687" y="1200685"/>
            <a:ext cx="1464183" cy="130501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55453"/>
          <a:stretch/>
        </p:blipFill>
        <p:spPr>
          <a:xfrm>
            <a:off x="5087375" y="3037940"/>
            <a:ext cx="319380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7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Implementation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 at 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</a:rPr>
              <a:t>clinical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PBS</a:t>
            </a:r>
            <a:r>
              <a:rPr lang="fr-FR" sz="2800" b="1" dirty="0">
                <a:solidFill>
                  <a:schemeClr val="bg1"/>
                </a:solidFill>
              </a:rPr>
              <a:t>PBS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39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200" y="2103436"/>
            <a:ext cx="5478589" cy="29303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1233732"/>
            <a:ext cx="3156166" cy="178757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07298" y="1320835"/>
            <a:ext cx="5117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MC (TOPAS) versus IBA nano RAZOR diode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48005" y="5758934"/>
            <a:ext cx="3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L. De </a:t>
            </a:r>
            <a:r>
              <a:rPr lang="fr-FR" sz="2000" dirty="0" err="1"/>
              <a:t>Marzi</a:t>
            </a:r>
            <a:r>
              <a:rPr lang="fr-FR" sz="2000" dirty="0"/>
              <a:t> et al. Med. </a:t>
            </a:r>
            <a:r>
              <a:rPr lang="fr-FR" sz="2000" dirty="0" err="1"/>
              <a:t>Phys</a:t>
            </a:r>
            <a:r>
              <a:rPr lang="fr-FR" sz="2000" dirty="0"/>
              <a:t> 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1360" y="3510343"/>
            <a:ext cx="2725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6 Gy/min in the </a:t>
            </a:r>
            <a:r>
              <a:rPr lang="fr-FR" sz="2000" dirty="0" err="1"/>
              <a:t>peak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 err="1"/>
              <a:t>Less</a:t>
            </a:r>
            <a:r>
              <a:rPr lang="fr-FR" sz="2000" dirty="0"/>
              <a:t> neutron production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20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External  radiotherapy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630" y="1082581"/>
            <a:ext cx="4966803" cy="506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13"/>
              </a:spcBef>
            </a:pPr>
            <a:r>
              <a:rPr lang="en-US" sz="2000" dirty="0"/>
              <a:t>Medical lineal accelerators (RF)</a:t>
            </a:r>
          </a:p>
          <a:p>
            <a:pPr>
              <a:spcBef>
                <a:spcPts val="413"/>
              </a:spcBef>
            </a:pPr>
            <a:endParaRPr lang="en-US" sz="2000" dirty="0"/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r>
              <a:rPr lang="en-US" sz="2000" dirty="0"/>
              <a:t>Mainly 6 and 18 MV photons. </a:t>
            </a:r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endParaRPr lang="en-US" sz="2000" dirty="0"/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r>
              <a:rPr lang="en-US" sz="2000" dirty="0"/>
              <a:t>“Large field sizes”  (several squared cm) </a:t>
            </a:r>
          </a:p>
          <a:p>
            <a:pPr>
              <a:spcBef>
                <a:spcPts val="413"/>
              </a:spcBef>
            </a:pPr>
            <a:r>
              <a:rPr lang="en-US" sz="2000" dirty="0"/>
              <a:t>     &amp; homogenous dose distributions</a:t>
            </a:r>
          </a:p>
          <a:p>
            <a:pPr>
              <a:spcBef>
                <a:spcPts val="413"/>
              </a:spcBef>
            </a:pPr>
            <a:endParaRPr lang="en-US" sz="2000" dirty="0"/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r>
              <a:rPr lang="en-US" sz="2000" dirty="0"/>
              <a:t>Temporal fractionation of the dose</a:t>
            </a:r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endParaRPr lang="en-US" sz="2000" dirty="0"/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r>
              <a:rPr lang="en-US" sz="2000" dirty="0"/>
              <a:t>Dose rates around 2 </a:t>
            </a:r>
            <a:r>
              <a:rPr lang="en-US" sz="2000" dirty="0" err="1"/>
              <a:t>Gy</a:t>
            </a:r>
            <a:r>
              <a:rPr lang="en-US" sz="2000" dirty="0"/>
              <a:t>/min</a:t>
            </a:r>
          </a:p>
          <a:p>
            <a:pPr marL="257175" indent="-257175">
              <a:spcBef>
                <a:spcPts val="413"/>
              </a:spcBef>
              <a:buFont typeface="Arial"/>
              <a:buChar char="•"/>
            </a:pPr>
            <a:endParaRPr lang="en-US" sz="2000" dirty="0"/>
          </a:p>
          <a:p>
            <a:pPr>
              <a:spcBef>
                <a:spcPts val="413"/>
              </a:spcBef>
            </a:pPr>
            <a:endParaRPr lang="en-US" sz="2000" dirty="0"/>
          </a:p>
          <a:p>
            <a:pPr>
              <a:spcBef>
                <a:spcPts val="413"/>
              </a:spcBef>
            </a:pPr>
            <a:endParaRPr lang="en-US" sz="2000" dirty="0"/>
          </a:p>
          <a:p>
            <a:pPr>
              <a:spcBef>
                <a:spcPts val="413"/>
              </a:spcBef>
            </a:pPr>
            <a:endParaRPr lang="en-US" sz="2000" dirty="0">
              <a:cs typeface="Times New Roman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94" y="930924"/>
            <a:ext cx="3631406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7746" y="2946966"/>
            <a:ext cx="3425490" cy="1990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13"/>
              </a:spcBef>
            </a:pPr>
            <a:endParaRPr lang="en-US" sz="2000" dirty="0">
              <a:solidFill>
                <a:srgbClr val="000090"/>
              </a:solidFill>
            </a:endParaRPr>
          </a:p>
          <a:p>
            <a:pPr>
              <a:spcBef>
                <a:spcPts val="413"/>
              </a:spcBef>
            </a:pPr>
            <a:r>
              <a:rPr lang="en-US" sz="2000" dirty="0">
                <a:solidFill>
                  <a:srgbClr val="000090"/>
                </a:solidFill>
              </a:rPr>
              <a:t>2 </a:t>
            </a:r>
            <a:r>
              <a:rPr lang="en-US" sz="2000" dirty="0" err="1">
                <a:solidFill>
                  <a:srgbClr val="000090"/>
                </a:solidFill>
              </a:rPr>
              <a:t>Gy</a:t>
            </a:r>
            <a:r>
              <a:rPr lang="en-US" sz="2000" dirty="0">
                <a:solidFill>
                  <a:srgbClr val="000090"/>
                </a:solidFill>
              </a:rPr>
              <a:t>/session, 1 session/day, </a:t>
            </a:r>
          </a:p>
          <a:p>
            <a:pPr>
              <a:spcBef>
                <a:spcPts val="413"/>
              </a:spcBef>
            </a:pPr>
            <a:r>
              <a:rPr lang="en-US" sz="2000" dirty="0">
                <a:solidFill>
                  <a:srgbClr val="000090"/>
                </a:solidFill>
              </a:rPr>
              <a:t>5 sessions per week, 5-6 weeks</a:t>
            </a:r>
          </a:p>
          <a:p>
            <a:pPr>
              <a:spcBef>
                <a:spcPts val="413"/>
              </a:spcBef>
            </a:pPr>
            <a:endParaRPr lang="en-US" sz="2000" dirty="0">
              <a:solidFill>
                <a:srgbClr val="000090"/>
              </a:solidFill>
            </a:endParaRPr>
          </a:p>
          <a:p>
            <a:pPr>
              <a:spcBef>
                <a:spcPts val="413"/>
              </a:spcBef>
            </a:pPr>
            <a:endParaRPr lang="en-US" sz="1650" dirty="0">
              <a:solidFill>
                <a:srgbClr val="000090"/>
              </a:solidFill>
              <a:cs typeface="Times New Roman" charset="0"/>
            </a:endParaRPr>
          </a:p>
          <a:p>
            <a:endParaRPr lang="en-US" sz="1350" dirty="0"/>
          </a:p>
        </p:txBody>
      </p:sp>
      <p:pic>
        <p:nvPicPr>
          <p:cNvPr id="7" name="Imagen 9">
            <a:extLst>
              <a:ext uri="{FF2B5EF4-FFF2-40B4-BE49-F238E27FC236}">
                <a16:creationId xmlns:a16="http://schemas.microsoft.com/office/drawing/2014/main" id="{1997E71A-82D1-42B7-9EFC-172EF4419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67"/>
          <a:stretch/>
        </p:blipFill>
        <p:spPr>
          <a:xfrm>
            <a:off x="2123728" y="4824321"/>
            <a:ext cx="6033013" cy="15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2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4A50D-BCE7-4366-BE4D-BA2F8C1F1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>
                <a:solidFill>
                  <a:schemeClr val="bg1"/>
                </a:solidFill>
              </a:rPr>
              <a:t>Dosimetry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studies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95DEFEA-7FAE-4B9E-9174-D7102FD9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50C27D-3EF5-4FBF-A5EC-BB22A8D834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67282" y="1284097"/>
            <a:ext cx="3349654" cy="4747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_tradnl" sz="1800" b="1" dirty="0">
                <a:solidFill>
                  <a:schemeClr val="tx1"/>
                </a:solidFill>
              </a:rPr>
              <a:t>      PTW </a:t>
            </a:r>
            <a:r>
              <a:rPr lang="es-ES_tradnl" sz="1800" b="1" dirty="0" err="1">
                <a:solidFill>
                  <a:schemeClr val="tx1"/>
                </a:solidFill>
              </a:rPr>
              <a:t>Microdiamond</a:t>
            </a:r>
            <a:r>
              <a:rPr lang="es-ES_tradnl" sz="1800" b="1" dirty="0">
                <a:solidFill>
                  <a:schemeClr val="tx1"/>
                </a:solidFill>
              </a:rPr>
              <a:t> (61009)</a:t>
            </a:r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57" y="1745909"/>
            <a:ext cx="4472582" cy="28770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43D6EC-2701-4364-BB2D-E009DD812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0" r="33160"/>
          <a:stretch/>
        </p:blipFill>
        <p:spPr>
          <a:xfrm>
            <a:off x="5317923" y="2002066"/>
            <a:ext cx="3282379" cy="2658244"/>
          </a:xfrm>
          <a:prstGeom prst="rect">
            <a:avLst/>
          </a:prstGeom>
        </p:spPr>
      </p:pic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B0AD28A5-4B54-47C9-9C1B-AB0DE774BCB6}"/>
              </a:ext>
            </a:extLst>
          </p:cNvPr>
          <p:cNvSpPr txBox="1">
            <a:spLocks/>
          </p:cNvSpPr>
          <p:nvPr/>
        </p:nvSpPr>
        <p:spPr>
          <a:xfrm>
            <a:off x="5317924" y="1284097"/>
            <a:ext cx="2758365" cy="4100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es-ES_tradnl" sz="1800" b="1" dirty="0"/>
              <a:t>      IBA nano-RAZOR </a:t>
            </a:r>
            <a:r>
              <a:rPr lang="es-ES_tradnl" sz="1800" b="1" dirty="0" err="1"/>
              <a:t>diode</a:t>
            </a:r>
            <a:endParaRPr lang="es-ES" sz="18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855ED7-EFAE-4320-8165-F4BAC04B43CC}"/>
              </a:ext>
            </a:extLst>
          </p:cNvPr>
          <p:cNvSpPr txBox="1"/>
          <p:nvPr/>
        </p:nvSpPr>
        <p:spPr>
          <a:xfrm>
            <a:off x="867282" y="4830864"/>
            <a:ext cx="4098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/>
              <a:t>High </a:t>
            </a:r>
            <a:r>
              <a:rPr lang="es-ES_tradnl" sz="1600" dirty="0" err="1"/>
              <a:t>spatial</a:t>
            </a:r>
            <a:r>
              <a:rPr lang="es-ES_tradnl" sz="1600" dirty="0"/>
              <a:t> </a:t>
            </a:r>
            <a:r>
              <a:rPr lang="es-ES_tradnl" sz="1600" dirty="0" err="1"/>
              <a:t>resolution</a:t>
            </a:r>
            <a:r>
              <a:rPr lang="es-ES_tradnl" sz="1600" dirty="0"/>
              <a:t> (1 µm) in </a:t>
            </a:r>
            <a:r>
              <a:rPr lang="es-ES_tradnl" sz="1600" dirty="0" err="1"/>
              <a:t>one</a:t>
            </a:r>
            <a:r>
              <a:rPr lang="es-ES_tradnl" sz="1600" dirty="0"/>
              <a:t> </a:t>
            </a:r>
            <a:r>
              <a:rPr lang="es-ES_tradnl" sz="1600" dirty="0" err="1"/>
              <a:t>direction</a:t>
            </a:r>
            <a:r>
              <a:rPr lang="es-ES_tradnl" sz="1600" dirty="0"/>
              <a:t>, </a:t>
            </a:r>
          </a:p>
          <a:p>
            <a:pPr algn="ctr"/>
            <a:r>
              <a:rPr lang="es-ES_tradnl" sz="1600" dirty="0"/>
              <a:t>2.2 mm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others</a:t>
            </a:r>
            <a:r>
              <a:rPr lang="es-ES_tradnl" sz="1600" dirty="0"/>
              <a:t> </a:t>
            </a:r>
            <a:endParaRPr lang="es-ES" sz="1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86C152-3EEA-463B-AB91-EB0E7A6824F3}"/>
              </a:ext>
            </a:extLst>
          </p:cNvPr>
          <p:cNvSpPr txBox="1"/>
          <p:nvPr/>
        </p:nvSpPr>
        <p:spPr>
          <a:xfrm>
            <a:off x="5462967" y="4841826"/>
            <a:ext cx="278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/>
              <a:t>High </a:t>
            </a:r>
            <a:r>
              <a:rPr lang="es-ES_tradnl" sz="1600" dirty="0" err="1"/>
              <a:t>spatial</a:t>
            </a:r>
            <a:r>
              <a:rPr lang="es-ES_tradnl" sz="1600" dirty="0"/>
              <a:t> </a:t>
            </a:r>
            <a:r>
              <a:rPr lang="es-ES_tradnl" sz="1600" dirty="0" err="1"/>
              <a:t>resolution</a:t>
            </a:r>
            <a:r>
              <a:rPr lang="es-ES_tradnl" sz="1600" dirty="0"/>
              <a:t> (60 µm)  in </a:t>
            </a:r>
            <a:r>
              <a:rPr lang="es-ES_tradnl" sz="1600" dirty="0" err="1"/>
              <a:t>all</a:t>
            </a:r>
            <a:r>
              <a:rPr lang="es-ES_tradnl" sz="1600" dirty="0"/>
              <a:t> </a:t>
            </a:r>
            <a:r>
              <a:rPr lang="es-ES_tradnl" sz="1600" dirty="0" err="1"/>
              <a:t>three</a:t>
            </a:r>
            <a:r>
              <a:rPr lang="es-ES_tradnl" sz="1600" dirty="0"/>
              <a:t> </a:t>
            </a:r>
            <a:r>
              <a:rPr lang="es-ES_tradnl" sz="1600" dirty="0" err="1"/>
              <a:t>dimensions</a:t>
            </a:r>
            <a:endParaRPr lang="es-ES" sz="16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5943754-52E5-491D-ADED-655B23345D7A}"/>
              </a:ext>
            </a:extLst>
          </p:cNvPr>
          <p:cNvSpPr/>
          <p:nvPr/>
        </p:nvSpPr>
        <p:spPr>
          <a:xfrm>
            <a:off x="7906412" y="3200924"/>
            <a:ext cx="339754" cy="5489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" name="ZoneTexte 7"/>
          <p:cNvSpPr txBox="1"/>
          <p:nvPr/>
        </p:nvSpPr>
        <p:spPr>
          <a:xfrm>
            <a:off x="3446988" y="5887089"/>
            <a:ext cx="281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De </a:t>
            </a:r>
            <a:r>
              <a:rPr lang="fr-FR" sz="1600" dirty="0" err="1"/>
              <a:t>Marzi</a:t>
            </a:r>
            <a:r>
              <a:rPr lang="fr-FR" sz="1600" dirty="0"/>
              <a:t> et al. Med. Phys. 2018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FF85BA-8F85-498E-825D-6A0DDEAB95CF}"/>
              </a:ext>
            </a:extLst>
          </p:cNvPr>
          <p:cNvSpPr txBox="1">
            <a:spLocks/>
          </p:cNvSpPr>
          <p:nvPr/>
        </p:nvSpPr>
        <p:spPr>
          <a:xfrm>
            <a:off x="467544" y="313969"/>
            <a:ext cx="9059434" cy="376825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5B5B6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GB" sz="2600" i="1">
                <a:solidFill>
                  <a:schemeClr val="accent4">
                    <a:lumMod val="75000"/>
                  </a:schemeClr>
                </a:solidFill>
              </a:rPr>
              <a:t>PROTON</a:t>
            </a:r>
            <a:r>
              <a:rPr lang="en-GB" sz="2600">
                <a:solidFill>
                  <a:schemeClr val="accent4">
                    <a:lumMod val="75000"/>
                  </a:schemeClr>
                </a:solidFill>
              </a:rPr>
              <a:t>MBRT: an innovative therapeutic approach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06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A196E-1E2D-46BC-8C65-79BDC14A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56" y="54051"/>
            <a:ext cx="8276508" cy="729605"/>
          </a:xfrm>
        </p:spPr>
        <p:txBody>
          <a:bodyPr/>
          <a:lstStyle/>
          <a:p>
            <a:pPr algn="ctr"/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Magnetically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focussed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proton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minibeams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at a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clinical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center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01" y="951299"/>
            <a:ext cx="4201421" cy="3031638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E35797-E242-4EC1-8795-18F0DD21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63" y="969339"/>
            <a:ext cx="4506688" cy="28631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7116388-08FC-4B0C-A446-6920B3121BAA}"/>
              </a:ext>
            </a:extLst>
          </p:cNvPr>
          <p:cNvSpPr txBox="1"/>
          <p:nvPr/>
        </p:nvSpPr>
        <p:spPr>
          <a:xfrm>
            <a:off x="5544617" y="5888661"/>
            <a:ext cx="3599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T. Schneider et al. </a:t>
            </a:r>
            <a:r>
              <a:rPr lang="es-ES" sz="1600" dirty="0" err="1"/>
              <a:t>Scientific</a:t>
            </a:r>
            <a:r>
              <a:rPr lang="es-ES" sz="1600" dirty="0"/>
              <a:t> </a:t>
            </a:r>
            <a:r>
              <a:rPr lang="es-ES" sz="1600" dirty="0" err="1"/>
              <a:t>Reports</a:t>
            </a:r>
            <a:r>
              <a:rPr lang="es-ES" sz="1600" dirty="0"/>
              <a:t> 2020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2D46BB0-553D-44B1-B904-BDA26DE62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04" y="4244176"/>
            <a:ext cx="5181597" cy="21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301752" y="1143000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sz="4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4000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PROTONMBRT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   Proof of concept</a:t>
            </a:r>
          </a:p>
        </p:txBody>
      </p:sp>
    </p:spTree>
    <p:extLst>
      <p:ext uri="{BB962C8B-B14F-4D97-AF65-F5344CB8AC3E}">
        <p14:creationId xmlns:p14="http://schemas.microsoft.com/office/powerpoint/2010/main" val="2795390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35779" y="1060723"/>
            <a:ext cx="8551684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2000" b="1" dirty="0"/>
              <a:t>First evaluation </a:t>
            </a:r>
            <a:r>
              <a:rPr lang="en-GB" sz="2000" b="1" i="1" dirty="0"/>
              <a:t>of normal brain response (Prezado et al. </a:t>
            </a:r>
            <a:r>
              <a:rPr lang="en-GB" sz="2000" b="1" i="1" dirty="0" err="1"/>
              <a:t>Scie</a:t>
            </a:r>
            <a:r>
              <a:rPr lang="en-GB" sz="2000" b="1" i="1" dirty="0"/>
              <a:t>. Rep. 2017)</a:t>
            </a:r>
            <a:endParaRPr lang="en-US" b="1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834" t="3707" b="31278"/>
          <a:stretch/>
        </p:blipFill>
        <p:spPr>
          <a:xfrm>
            <a:off x="6289167" y="3166135"/>
            <a:ext cx="2639303" cy="12351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56" y="3210651"/>
            <a:ext cx="1219306" cy="12193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81" y="3193479"/>
            <a:ext cx="1219306" cy="121930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2370" y="2496657"/>
            <a:ext cx="331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Standard PT (25  Gy/one fraction)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278909" y="2481432"/>
            <a:ext cx="37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pMBRT</a:t>
            </a:r>
            <a:r>
              <a:rPr lang="fr-FR" u="sng" dirty="0"/>
              <a:t> (25  Gy  </a:t>
            </a:r>
            <a:r>
              <a:rPr lang="fr-FR" u="sng" dirty="0" err="1"/>
              <a:t>average</a:t>
            </a:r>
            <a:r>
              <a:rPr lang="fr-FR" u="sng" dirty="0"/>
              <a:t> dose-</a:t>
            </a:r>
          </a:p>
          <a:p>
            <a:r>
              <a:rPr lang="fr-FR" u="sng" dirty="0"/>
              <a:t>58 Gy </a:t>
            </a:r>
            <a:r>
              <a:rPr lang="fr-FR" u="sng" dirty="0" err="1"/>
              <a:t>peak</a:t>
            </a:r>
            <a:r>
              <a:rPr lang="fr-FR" u="sng" dirty="0"/>
              <a:t> dose/one fraction)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8256" y="4497405"/>
            <a:ext cx="2982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Skin: moist desquamation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Permanent epilation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Important brain damage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5101092" y="45462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5FA0"/>
                </a:solidFill>
              </a:rPr>
              <a:t>No skin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5FA0"/>
                </a:solidFill>
              </a:rPr>
              <a:t>Reversible epilation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5FA0"/>
                </a:solidFill>
              </a:rPr>
              <a:t>No brain damage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5FA0"/>
                </a:solidFill>
              </a:rPr>
              <a:t>No cognitive effects observed</a:t>
            </a:r>
            <a:endParaRPr lang="fr-FR" dirty="0"/>
          </a:p>
        </p:txBody>
      </p:sp>
      <p:sp>
        <p:nvSpPr>
          <p:cNvPr id="16" name="Title 35"/>
          <p:cNvSpPr txBox="1">
            <a:spLocks/>
          </p:cNvSpPr>
          <p:nvPr/>
        </p:nvSpPr>
        <p:spPr>
          <a:xfrm>
            <a:off x="335779" y="239950"/>
            <a:ext cx="8534400" cy="54668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6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Proton </a:t>
            </a:r>
            <a:r>
              <a:rPr lang="en-GB" b="1" dirty="0" err="1">
                <a:solidFill>
                  <a:schemeClr val="accent4">
                    <a:lumMod val="75000"/>
                  </a:schemeClr>
                </a:solidFill>
              </a:rPr>
              <a:t>minibeam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radiation therapy spares normal brain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9762" y="1816920"/>
            <a:ext cx="834041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dirty="0" err="1"/>
              <a:t>Whole</a:t>
            </a:r>
            <a:r>
              <a:rPr lang="fr-FR" sz="1900" dirty="0"/>
              <a:t> </a:t>
            </a:r>
            <a:r>
              <a:rPr lang="fr-FR" sz="1900" dirty="0" err="1"/>
              <a:t>brain</a:t>
            </a:r>
            <a:r>
              <a:rPr lang="fr-FR" sz="1900" dirty="0"/>
              <a:t> irradiations (normal rats, 7-weeks </a:t>
            </a:r>
            <a:r>
              <a:rPr lang="fr-FR" sz="1900" dirty="0" err="1"/>
              <a:t>old</a:t>
            </a:r>
            <a:r>
              <a:rPr lang="fr-FR" sz="1900" dirty="0"/>
              <a:t>).  Long-</a:t>
            </a:r>
            <a:r>
              <a:rPr lang="fr-FR" sz="1900" dirty="0" err="1"/>
              <a:t>term</a:t>
            </a:r>
            <a:r>
              <a:rPr lang="fr-FR" sz="1900" dirty="0"/>
              <a:t> </a:t>
            </a:r>
            <a:r>
              <a:rPr lang="fr-FR" sz="1900" dirty="0" err="1"/>
              <a:t>follow</a:t>
            </a:r>
            <a:r>
              <a:rPr lang="fr-FR" sz="1900" dirty="0"/>
              <a:t> up (6 m)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054713" y="3534967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VERSUS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364407" y="5817251"/>
            <a:ext cx="401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NET REDUCTION IN NEUROTOXICITY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691" y="3215257"/>
            <a:ext cx="2553232" cy="12170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167" y="3193478"/>
            <a:ext cx="2639303" cy="12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7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5"/>
          <p:cNvSpPr>
            <a:spLocks noGrp="1"/>
          </p:cNvSpPr>
          <p:nvPr>
            <p:ph type="title"/>
          </p:nvPr>
        </p:nvSpPr>
        <p:spPr>
          <a:xfrm>
            <a:off x="419931" y="135184"/>
            <a:ext cx="8534400" cy="54668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Tumor control effectiveness in glioma (RG2) bearing rats 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AutoShape 2" descr="https://imncmail.in2p3.fr/service/home/~/?auth=co&amp;loc=fr&amp;id=100156&amp;part=3">
            <a:extLst>
              <a:ext uri="{FF2B5EF4-FFF2-40B4-BE49-F238E27FC236}">
                <a16:creationId xmlns:a16="http://schemas.microsoft.com/office/drawing/2014/main" id="{25DB5323-584F-4FC9-AB88-2DC6A87F71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99" y="34380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Rectangle 1"/>
          <p:cNvSpPr/>
          <p:nvPr/>
        </p:nvSpPr>
        <p:spPr>
          <a:xfrm>
            <a:off x="1225369" y="5837841"/>
            <a:ext cx="39367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100" dirty="0">
                <a:cs typeface="Arial"/>
              </a:rPr>
              <a:t>25 </a:t>
            </a:r>
            <a:r>
              <a:rPr lang="en-US" sz="2100" dirty="0" err="1">
                <a:cs typeface="Arial"/>
              </a:rPr>
              <a:t>Gy</a:t>
            </a:r>
            <a:r>
              <a:rPr lang="en-US" sz="2100" dirty="0">
                <a:cs typeface="Arial"/>
              </a:rPr>
              <a:t>/one fraction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799017" y="3652627"/>
            <a:ext cx="49710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3333CC"/>
              </a:solidFill>
            </a:endParaRPr>
          </a:p>
          <a:p>
            <a:pPr algn="ctr"/>
            <a:r>
              <a:rPr lang="en-US" sz="2200" b="1" dirty="0" err="1">
                <a:solidFill>
                  <a:srgbClr val="3333CC"/>
                </a:solidFill>
              </a:rPr>
              <a:t>pMBRT</a:t>
            </a:r>
            <a:r>
              <a:rPr lang="en-US" sz="2200" b="1" dirty="0">
                <a:solidFill>
                  <a:srgbClr val="3333CC"/>
                </a:solidFill>
              </a:rPr>
              <a:t> </a:t>
            </a:r>
            <a:r>
              <a:rPr lang="en-US" sz="2200" b="1" dirty="0">
                <a:solidFill>
                  <a:srgbClr val="3333CC"/>
                </a:solidFill>
                <a:sym typeface="Wingdings" panose="05000000000000000000" pitchFamily="2" charset="2"/>
              </a:rPr>
              <a:t></a:t>
            </a:r>
            <a:r>
              <a:rPr lang="en-US" sz="2200" b="1" dirty="0">
                <a:solidFill>
                  <a:srgbClr val="3333CC"/>
                </a:solidFill>
              </a:rPr>
              <a:t> </a:t>
            </a:r>
            <a:r>
              <a:rPr lang="en-US" sz="2200" dirty="0">
                <a:solidFill>
                  <a:srgbClr val="3333CC"/>
                </a:solidFill>
              </a:rPr>
              <a:t>67 % of long-term survivals (free of tumor). </a:t>
            </a:r>
          </a:p>
          <a:p>
            <a:endParaRPr lang="en-US" sz="2200" dirty="0">
              <a:solidFill>
                <a:srgbClr val="FF0000"/>
              </a:solidFill>
            </a:endParaRPr>
          </a:p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Among the best results ever obtained with radiotherapy alone</a:t>
            </a:r>
          </a:p>
          <a:p>
            <a:r>
              <a:rPr lang="fr-FR" dirty="0"/>
              <a:t>                </a:t>
            </a:r>
          </a:p>
          <a:p>
            <a:r>
              <a:rPr lang="fr-FR" dirty="0"/>
              <a:t>         </a:t>
            </a:r>
            <a:r>
              <a:rPr lang="fr-FR" i="1" dirty="0"/>
              <a:t>Prezado et al., </a:t>
            </a:r>
            <a:r>
              <a:rPr lang="fr-FR" i="1" dirty="0" err="1"/>
              <a:t>Red</a:t>
            </a:r>
            <a:r>
              <a:rPr lang="fr-FR" i="1" dirty="0"/>
              <a:t> Journal 2019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917768-0F1A-4230-AABC-53A0C09E7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230"/>
          <a:stretch/>
        </p:blipFill>
        <p:spPr>
          <a:xfrm>
            <a:off x="440205" y="3993155"/>
            <a:ext cx="836645" cy="173239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AE737DE8-D30F-4E86-9B68-AA61F9518611}"/>
              </a:ext>
            </a:extLst>
          </p:cNvPr>
          <p:cNvGrpSpPr/>
          <p:nvPr/>
        </p:nvGrpSpPr>
        <p:grpSpPr>
          <a:xfrm>
            <a:off x="414890" y="1081218"/>
            <a:ext cx="3087965" cy="4541808"/>
            <a:chOff x="376829" y="1081218"/>
            <a:chExt cx="2904698" cy="4123622"/>
          </a:xfrm>
        </p:grpSpPr>
        <p:sp>
          <p:nvSpPr>
            <p:cNvPr id="9" name="ZoneTexte 8"/>
            <p:cNvSpPr txBox="1"/>
            <p:nvPr/>
          </p:nvSpPr>
          <p:spPr>
            <a:xfrm>
              <a:off x="1524378" y="1081218"/>
              <a:ext cx="15946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006600"/>
                  </a:solidFill>
                </a:rPr>
                <a:t>Standard PT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803556" y="3251345"/>
              <a:ext cx="10363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 err="1">
                  <a:solidFill>
                    <a:srgbClr val="3333CC"/>
                  </a:solidFill>
                </a:rPr>
                <a:t>pMBRT</a:t>
              </a:r>
              <a:endParaRPr lang="fr-FR" sz="2200" b="1" dirty="0">
                <a:solidFill>
                  <a:srgbClr val="3333CC"/>
                </a:solidFill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/>
            <a:srcRect r="40819"/>
            <a:stretch/>
          </p:blipFill>
          <p:spPr>
            <a:xfrm>
              <a:off x="376829" y="1592472"/>
              <a:ext cx="2904698" cy="1433251"/>
            </a:xfrm>
            <a:prstGeom prst="rect">
              <a:avLst/>
            </a:prstGeom>
          </p:spPr>
        </p:pic>
        <p:grpSp>
          <p:nvGrpSpPr>
            <p:cNvPr id="20" name="Groupe 19"/>
            <p:cNvGrpSpPr/>
            <p:nvPr/>
          </p:nvGrpSpPr>
          <p:grpSpPr>
            <a:xfrm>
              <a:off x="1266250" y="3771589"/>
              <a:ext cx="2015277" cy="1433251"/>
              <a:chOff x="3522867" y="1435678"/>
              <a:chExt cx="2015277" cy="1433251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5"/>
              <a:srcRect l="58940"/>
              <a:stretch/>
            </p:blipFill>
            <p:spPr>
              <a:xfrm>
                <a:off x="3522867" y="1435678"/>
                <a:ext cx="2015277" cy="1433251"/>
              </a:xfrm>
              <a:prstGeom prst="rect">
                <a:avLst/>
              </a:prstGeom>
            </p:spPr>
          </p:pic>
          <p:sp>
            <p:nvSpPr>
              <p:cNvPr id="23" name="CuadroTexto 14">
                <a:extLst>
                  <a:ext uri="{FF2B5EF4-FFF2-40B4-BE49-F238E27FC236}">
                    <a16:creationId xmlns:a16="http://schemas.microsoft.com/office/drawing/2014/main" id="{00251321-AC17-4E71-9882-DEB798E17A46}"/>
                  </a:ext>
                </a:extLst>
              </p:cNvPr>
              <p:cNvSpPr txBox="1"/>
              <p:nvPr/>
            </p:nvSpPr>
            <p:spPr>
              <a:xfrm>
                <a:off x="4060173" y="2039514"/>
                <a:ext cx="790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dirty="0">
                    <a:solidFill>
                      <a:schemeClr val="bg1"/>
                    </a:solidFill>
                  </a:rPr>
                  <a:t>Tumor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>
                <a:off x="4139461" y="2417760"/>
                <a:ext cx="61200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CuadroTexto 14">
              <a:extLst>
                <a:ext uri="{FF2B5EF4-FFF2-40B4-BE49-F238E27FC236}">
                  <a16:creationId xmlns:a16="http://schemas.microsoft.com/office/drawing/2014/main" id="{3C2CE9C4-0871-405E-A279-40EFFD350EF1}"/>
                </a:ext>
              </a:extLst>
            </p:cNvPr>
            <p:cNvSpPr txBox="1"/>
            <p:nvPr/>
          </p:nvSpPr>
          <p:spPr>
            <a:xfrm>
              <a:off x="1829178" y="2218574"/>
              <a:ext cx="790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>
                  <a:solidFill>
                    <a:schemeClr val="bg1"/>
                  </a:solidFill>
                </a:rPr>
                <a:t>Tumor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Connecteur droit 24">
              <a:extLst>
                <a:ext uri="{FF2B5EF4-FFF2-40B4-BE49-F238E27FC236}">
                  <a16:creationId xmlns:a16="http://schemas.microsoft.com/office/drawing/2014/main" id="{0C7FE014-B074-455E-A097-4F6DD349C4E9}"/>
                </a:ext>
              </a:extLst>
            </p:cNvPr>
            <p:cNvCxnSpPr>
              <a:cxnSpLocks/>
            </p:cNvCxnSpPr>
            <p:nvPr/>
          </p:nvCxnSpPr>
          <p:spPr>
            <a:xfrm>
              <a:off x="1899847" y="2577099"/>
              <a:ext cx="61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31979A8-19C2-49B8-A065-6E2C4F23B8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56082" y="1066990"/>
          <a:ext cx="5321021" cy="261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rism 7" r:id="rId6" imgW="4175774" imgH="2671263" progId="Prism7.Document">
                  <p:embed/>
                </p:oleObj>
              </mc:Choice>
              <mc:Fallback>
                <p:oleObj name="Prism 7" r:id="rId6" imgW="4175774" imgH="2671263" progId="Prism7.Document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831979A8-19C2-49B8-A065-6E2C4F23B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56082" y="1066990"/>
                        <a:ext cx="5321021" cy="2615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308C3766-E44B-4775-B74C-4FAE8A52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1270" y="6410848"/>
            <a:ext cx="457200" cy="279274"/>
          </a:xfrm>
        </p:spPr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3"/>
    </mc:Choice>
    <mc:Fallback xmlns="">
      <p:transition spd="slow" advTm="7273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070" y="245008"/>
            <a:ext cx="8534400" cy="54668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pMBRT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provides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tumor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control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even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with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highly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</a:rPr>
              <a:t>heterogeneous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dose distributions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4670854" y="1144915"/>
            <a:ext cx="4297135" cy="193899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INHOMOGENOUS dose distribution </a:t>
            </a:r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dirty="0"/>
              <a:t>70 </a:t>
            </a:r>
            <a:r>
              <a:rPr lang="en-GB" sz="2000" dirty="0" err="1"/>
              <a:t>Gy</a:t>
            </a:r>
            <a:r>
              <a:rPr lang="en-GB" sz="2000" dirty="0"/>
              <a:t> in the peak </a:t>
            </a:r>
            <a:r>
              <a:rPr lang="en-GB" sz="2000" dirty="0">
                <a:sym typeface="Wingdings"/>
              </a:rPr>
              <a:t> 30 </a:t>
            </a:r>
            <a:r>
              <a:rPr lang="en-GB" sz="2000" dirty="0" err="1">
                <a:sym typeface="Wingdings"/>
              </a:rPr>
              <a:t>Gy</a:t>
            </a:r>
            <a:r>
              <a:rPr lang="en-GB" sz="2000" dirty="0">
                <a:sym typeface="Wingdings"/>
              </a:rPr>
              <a:t> average</a:t>
            </a:r>
          </a:p>
          <a:p>
            <a:pPr algn="ctr"/>
            <a:endParaRPr lang="en-GB" sz="2000" dirty="0">
              <a:sym typeface="Wingdings"/>
            </a:endParaRPr>
          </a:p>
          <a:p>
            <a:pPr algn="ctr"/>
            <a:r>
              <a:rPr lang="en-GB" sz="2000" dirty="0">
                <a:sym typeface="Wingdings"/>
              </a:rPr>
              <a:t>Whole brain irradiation, 8 days after implantation (n=10)</a:t>
            </a:r>
          </a:p>
        </p:txBody>
      </p:sp>
      <p:pic>
        <p:nvPicPr>
          <p:cNvPr id="7" name="Imagen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3" b="33778"/>
          <a:stretch/>
        </p:blipFill>
        <p:spPr bwMode="auto">
          <a:xfrm>
            <a:off x="394070" y="1134653"/>
            <a:ext cx="2273779" cy="1843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207" y="3449609"/>
            <a:ext cx="5491722" cy="27947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1410" t="22706" r="12812" b="16390"/>
          <a:stretch/>
        </p:blipFill>
        <p:spPr>
          <a:xfrm>
            <a:off x="5318234" y="3616135"/>
            <a:ext cx="1904982" cy="16189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716" y="3616135"/>
            <a:ext cx="1730754" cy="161891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48256" y="5466849"/>
            <a:ext cx="274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toxicity</a:t>
            </a:r>
            <a:r>
              <a:rPr lang="fr-FR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4E8C0C-C3FF-4E7E-BF64-6B8E4FAE5B76}"/>
              </a:ext>
            </a:extLst>
          </p:cNvPr>
          <p:cNvSpPr txBox="1"/>
          <p:nvPr/>
        </p:nvSpPr>
        <p:spPr>
          <a:xfrm>
            <a:off x="5691622" y="6041516"/>
            <a:ext cx="323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 err="1"/>
              <a:t>Prezado</a:t>
            </a:r>
            <a:r>
              <a:rPr lang="es-ES_tradnl" i="1" dirty="0"/>
              <a:t> et al. </a:t>
            </a:r>
            <a:r>
              <a:rPr lang="es-ES_tradnl" i="1" dirty="0" err="1"/>
              <a:t>Scie</a:t>
            </a:r>
            <a:r>
              <a:rPr lang="es-ES_tradnl" i="1" dirty="0"/>
              <a:t>. </a:t>
            </a:r>
            <a:r>
              <a:rPr lang="es-ES_tradnl" i="1" dirty="0" err="1"/>
              <a:t>Reports</a:t>
            </a:r>
            <a:r>
              <a:rPr lang="es-ES_tradnl" i="1" dirty="0"/>
              <a:t> 2018</a:t>
            </a:r>
            <a:endParaRPr lang="es-ES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5177" r="5899" b="15059"/>
          <a:stretch/>
        </p:blipFill>
        <p:spPr bwMode="auto">
          <a:xfrm rot="16200000">
            <a:off x="2687388" y="1115116"/>
            <a:ext cx="1843327" cy="188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177" b="150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99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8313" y="2420888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Proton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minibeam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radiation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widens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the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therapeutic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window</a:t>
            </a:r>
            <a:r>
              <a:rPr lang="fr-FR" sz="3000" b="1" dirty="0">
                <a:solidFill>
                  <a:schemeClr val="accent4">
                    <a:lumMod val="75000"/>
                  </a:schemeClr>
                </a:solidFill>
              </a:rPr>
              <a:t> for </a:t>
            </a:r>
            <a:r>
              <a:rPr lang="fr-FR" sz="3000" b="1" dirty="0" err="1">
                <a:solidFill>
                  <a:schemeClr val="accent4">
                    <a:lumMod val="75000"/>
                  </a:schemeClr>
                </a:solidFill>
              </a:rPr>
              <a:t>gliomas</a:t>
            </a:r>
            <a:endParaRPr lang="fr-FR" sz="3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1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0E2EC-00F5-43F0-AB33-7E3C8B3D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"/>
            <a:ext cx="9260462" cy="1325563"/>
          </a:xfrm>
        </p:spPr>
        <p:txBody>
          <a:bodyPr>
            <a:normAutofit/>
          </a:bodyPr>
          <a:lstStyle/>
          <a:p>
            <a:br>
              <a:rPr lang="es-ES" sz="3000" b="1" dirty="0">
                <a:solidFill>
                  <a:schemeClr val="tx1"/>
                </a:solidFill>
              </a:rPr>
            </a:br>
            <a:endParaRPr lang="es-ES" sz="3000" b="1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12DEB3F-A9F5-4135-81B4-40EC509C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E81D04-40E7-45C0-9052-D06BA02C0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7" r="35951"/>
          <a:stretch/>
        </p:blipFill>
        <p:spPr>
          <a:xfrm>
            <a:off x="1183294" y="1602887"/>
            <a:ext cx="6777411" cy="45765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93895" y="1609405"/>
            <a:ext cx="313970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/>
              <a:t>---  Control </a:t>
            </a:r>
          </a:p>
          <a:p>
            <a:r>
              <a:rPr lang="fr-FR" sz="2600" dirty="0">
                <a:solidFill>
                  <a:srgbClr val="FF0000"/>
                </a:solidFill>
              </a:rPr>
              <a:t>---  </a:t>
            </a:r>
            <a:r>
              <a:rPr lang="fr-FR" sz="2600" dirty="0" err="1">
                <a:solidFill>
                  <a:srgbClr val="FF0000"/>
                </a:solidFill>
              </a:rPr>
              <a:t>ctc</a:t>
            </a:r>
            <a:r>
              <a:rPr lang="fr-FR" sz="2600" dirty="0">
                <a:solidFill>
                  <a:srgbClr val="FF0000"/>
                </a:solidFill>
              </a:rPr>
              <a:t> 2.8 mm, 25 Gy</a:t>
            </a:r>
          </a:p>
          <a:p>
            <a:r>
              <a:rPr lang="fr-FR" sz="2600" dirty="0">
                <a:solidFill>
                  <a:srgbClr val="669900"/>
                </a:solidFill>
              </a:rPr>
              <a:t>---  </a:t>
            </a:r>
            <a:r>
              <a:rPr lang="fr-FR" sz="2600" dirty="0" err="1">
                <a:solidFill>
                  <a:srgbClr val="669900"/>
                </a:solidFill>
              </a:rPr>
              <a:t>ctc</a:t>
            </a:r>
            <a:r>
              <a:rPr lang="fr-FR" sz="2600" dirty="0">
                <a:solidFill>
                  <a:srgbClr val="669900"/>
                </a:solidFill>
              </a:rPr>
              <a:t> 2.8 mm, 30 Gy</a:t>
            </a:r>
          </a:p>
          <a:p>
            <a:r>
              <a:rPr lang="fr-FR" sz="2600" dirty="0">
                <a:solidFill>
                  <a:srgbClr val="002060"/>
                </a:solidFill>
              </a:rPr>
              <a:t>---  </a:t>
            </a:r>
            <a:r>
              <a:rPr lang="fr-FR" sz="2600" dirty="0" err="1">
                <a:solidFill>
                  <a:srgbClr val="002060"/>
                </a:solidFill>
              </a:rPr>
              <a:t>ctc</a:t>
            </a:r>
            <a:r>
              <a:rPr lang="fr-FR" sz="2600" dirty="0">
                <a:solidFill>
                  <a:srgbClr val="002060"/>
                </a:solidFill>
              </a:rPr>
              <a:t>  3.5 mm, 30 Gy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938F83-C96F-4A0B-8FCB-92921979FD75}"/>
              </a:ext>
            </a:extLst>
          </p:cNvPr>
          <p:cNvSpPr txBox="1"/>
          <p:nvPr/>
        </p:nvSpPr>
        <p:spPr>
          <a:xfrm>
            <a:off x="1432453" y="230450"/>
            <a:ext cx="6279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Optimising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the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physical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parameters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: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spacing</a:t>
            </a:r>
            <a:endParaRPr lang="es-ES" sz="26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698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-64576"/>
            <a:ext cx="8021637" cy="729605"/>
          </a:xfrm>
        </p:spPr>
        <p:txBody>
          <a:bodyPr/>
          <a:lstStyle/>
          <a:p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Optimising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physical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parameters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: time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3199" r="57733" b="69427"/>
          <a:stretch/>
        </p:blipFill>
        <p:spPr>
          <a:xfrm>
            <a:off x="5652120" y="1700747"/>
            <a:ext cx="2077901" cy="16561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23199" r="57733" b="69427"/>
          <a:stretch/>
        </p:blipFill>
        <p:spPr>
          <a:xfrm>
            <a:off x="5652120" y="3297317"/>
            <a:ext cx="2077901" cy="1656184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 bwMode="auto">
          <a:xfrm rot="5400000">
            <a:off x="7758404" y="1576485"/>
            <a:ext cx="522090" cy="145762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rgbClr val="DE6422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 bwMode="auto">
          <a:xfrm rot="5400000">
            <a:off x="7758403" y="3107553"/>
            <a:ext cx="522090" cy="145762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rgbClr val="DE642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13150" y="3205987"/>
            <a:ext cx="135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Day 1: 15 Gy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32404" y="1853208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Gy</a:t>
            </a:r>
          </a:p>
        </p:txBody>
      </p:sp>
      <p:sp>
        <p:nvSpPr>
          <p:cNvPr id="14" name="Ellipse 13"/>
          <p:cNvSpPr/>
          <p:nvPr/>
        </p:nvSpPr>
        <p:spPr bwMode="auto">
          <a:xfrm>
            <a:off x="6666147" y="3718276"/>
            <a:ext cx="477417" cy="369630"/>
          </a:xfrm>
          <a:prstGeom prst="ellipse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/>
              <a:t>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56368" y="4131132"/>
            <a:ext cx="135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Day 2: 15 Gy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/>
        </p:nvGraphicFramePr>
        <p:xfrm>
          <a:off x="462536" y="1828117"/>
          <a:ext cx="5042512" cy="346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Prism 8" r:id="rId4" imgW="4221511" imgH="2897659" progId="Prism8.Document">
                  <p:embed/>
                </p:oleObj>
              </mc:Choice>
              <mc:Fallback>
                <p:oleObj name="Prism 8" r:id="rId4" imgW="4221511" imgH="2897659" progId="Prism8.Document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536" y="1828117"/>
                        <a:ext cx="5042512" cy="346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4635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DD99740-1178-47D3-A2DC-7BBEC70B0B5F}"/>
              </a:ext>
            </a:extLst>
          </p:cNvPr>
          <p:cNvSpPr txBox="1">
            <a:spLocks/>
          </p:cNvSpPr>
          <p:nvPr/>
        </p:nvSpPr>
        <p:spPr>
          <a:xfrm>
            <a:off x="467544" y="2132856"/>
            <a:ext cx="850392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3400" b="1" dirty="0">
                <a:solidFill>
                  <a:schemeClr val="accent5">
                    <a:lumMod val="50000"/>
                  </a:schemeClr>
                </a:solidFill>
              </a:rPr>
              <a:t>Proton </a:t>
            </a:r>
            <a:r>
              <a:rPr lang="fr-FR" sz="3400" b="1" dirty="0" err="1">
                <a:solidFill>
                  <a:schemeClr val="accent5">
                    <a:lumMod val="50000"/>
                  </a:schemeClr>
                </a:solidFill>
              </a:rPr>
              <a:t>minibeam</a:t>
            </a:r>
            <a:r>
              <a:rPr lang="fr-FR" sz="3400" b="1" dirty="0">
                <a:solidFill>
                  <a:schemeClr val="accent5">
                    <a:lumMod val="50000"/>
                  </a:schemeClr>
                </a:solidFill>
              </a:rPr>
              <a:t> radiation </a:t>
            </a:r>
            <a:r>
              <a:rPr lang="fr-FR" sz="3400" b="1" dirty="0" err="1">
                <a:solidFill>
                  <a:schemeClr val="accent5">
                    <a:lumMod val="50000"/>
                  </a:schemeClr>
                </a:solidFill>
              </a:rPr>
              <a:t>therapy</a:t>
            </a:r>
            <a:r>
              <a:rPr lang="fr-FR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400" b="1" dirty="0" err="1">
                <a:solidFill>
                  <a:schemeClr val="accent5">
                    <a:lumMod val="50000"/>
                  </a:schemeClr>
                </a:solidFill>
              </a:rPr>
              <a:t>widens</a:t>
            </a:r>
            <a:r>
              <a:rPr lang="fr-FR" sz="3400" b="1" dirty="0">
                <a:solidFill>
                  <a:schemeClr val="accent5">
                    <a:lumMod val="50000"/>
                  </a:schemeClr>
                </a:solidFill>
              </a:rPr>
              <a:t> the </a:t>
            </a:r>
            <a:r>
              <a:rPr lang="fr-FR" sz="3400" b="1" dirty="0" err="1">
                <a:solidFill>
                  <a:schemeClr val="accent5">
                    <a:lumMod val="50000"/>
                  </a:schemeClr>
                </a:solidFill>
              </a:rPr>
              <a:t>therapeutic</a:t>
            </a:r>
            <a:r>
              <a:rPr lang="fr-FR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400" b="1" dirty="0" err="1">
                <a:solidFill>
                  <a:schemeClr val="accent5">
                    <a:lumMod val="50000"/>
                  </a:schemeClr>
                </a:solidFill>
              </a:rPr>
              <a:t>window</a:t>
            </a:r>
            <a:r>
              <a:rPr lang="fr-FR" sz="3400" b="1" dirty="0">
                <a:solidFill>
                  <a:schemeClr val="accent5">
                    <a:lumMod val="50000"/>
                  </a:schemeClr>
                </a:solidFill>
              </a:rPr>
              <a:t> for </a:t>
            </a:r>
            <a:r>
              <a:rPr lang="fr-FR" sz="3400" b="1" dirty="0" err="1">
                <a:solidFill>
                  <a:schemeClr val="accent5">
                    <a:lumMod val="50000"/>
                  </a:schemeClr>
                </a:solidFill>
              </a:rPr>
              <a:t>gliomas</a:t>
            </a:r>
            <a:endParaRPr lang="fr-FR" sz="3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6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approaches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Radiotherapy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</a:rPr>
              <a:t>why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221400" y="1112026"/>
            <a:ext cx="8614752" cy="45068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ts val="2000"/>
              </a:lnSpc>
              <a:buNone/>
            </a:pPr>
            <a:r>
              <a:rPr lang="en-US" sz="2200" dirty="0"/>
              <a:t>Radiotherapy is one of the most important methods for cancer treatment. </a:t>
            </a:r>
          </a:p>
          <a:p>
            <a:pPr marL="0" indent="0" defTabSz="914400">
              <a:lnSpc>
                <a:spcPts val="2000"/>
              </a:lnSpc>
              <a:buNone/>
            </a:pPr>
            <a:endParaRPr lang="en-US" sz="2200" dirty="0"/>
          </a:p>
          <a:p>
            <a:pPr marL="0" indent="0" algn="ctr" defTabSz="914400">
              <a:buNone/>
            </a:pPr>
            <a:r>
              <a:rPr lang="en-US" sz="2200" dirty="0"/>
              <a:t>Remarkable technical advancements </a:t>
            </a:r>
            <a:r>
              <a:rPr lang="en-US" sz="2200" b="1" dirty="0"/>
              <a:t>BUT</a:t>
            </a:r>
            <a:r>
              <a:rPr lang="en-US" sz="2200" dirty="0"/>
              <a:t> the same few temporal and spatial dose distributions</a:t>
            </a:r>
          </a:p>
          <a:p>
            <a:pPr marL="0" indent="0" algn="ctr" defTabSz="914400">
              <a:lnSpc>
                <a:spcPts val="2000"/>
              </a:lnSpc>
              <a:buNone/>
            </a:pPr>
            <a:endParaRPr lang="en-US" sz="2200" dirty="0"/>
          </a:p>
          <a:p>
            <a:pPr marL="0" indent="0" algn="ctr" defTabSz="914400">
              <a:buFont typeface="Wingdings 2"/>
              <a:buNone/>
            </a:pPr>
            <a:r>
              <a:rPr lang="en-US" sz="2200" b="1" dirty="0"/>
              <a:t>Main limitation in radiotherapy : normal tissue tolerances</a:t>
            </a:r>
            <a:endParaRPr lang="en-US" sz="2200" b="1" dirty="0">
              <a:sym typeface="Wingdings" panose="05000000000000000000" pitchFamily="2" charset="2"/>
            </a:endParaRPr>
          </a:p>
          <a:p>
            <a:pPr marL="0" indent="0" algn="ctr" defTabSz="914400">
              <a:buFont typeface="Wingdings 2"/>
              <a:buNone/>
            </a:pPr>
            <a:r>
              <a:rPr lang="en-US" sz="2200" b="1" dirty="0">
                <a:sym typeface="Wingdings" panose="05000000000000000000" pitchFamily="2" charset="2"/>
              </a:rPr>
              <a:t> </a:t>
            </a:r>
            <a:r>
              <a:rPr lang="en-US" sz="2200" dirty="0">
                <a:sym typeface="Wingdings" panose="05000000000000000000" pitchFamily="2" charset="2"/>
              </a:rPr>
              <a:t>Unsatisfactory treatment of </a:t>
            </a:r>
            <a:r>
              <a:rPr lang="en-US" sz="2200" dirty="0" err="1">
                <a:sym typeface="Wingdings" panose="05000000000000000000" pitchFamily="2" charset="2"/>
              </a:rPr>
              <a:t>radioresistant</a:t>
            </a:r>
            <a:r>
              <a:rPr lang="en-US" sz="2200" dirty="0">
                <a:sym typeface="Wingdings" panose="05000000000000000000" pitchFamily="2" charset="2"/>
              </a:rPr>
              <a:t> tumors (i.e. gliomas)</a:t>
            </a:r>
          </a:p>
          <a:p>
            <a:pPr marL="0" indent="0" algn="ctr" defTabSz="914400">
              <a:buFont typeface="Wingdings 2"/>
              <a:buNone/>
            </a:pPr>
            <a:r>
              <a:rPr lang="en-US" sz="2200" dirty="0">
                <a:sym typeface="Wingdings" panose="05000000000000000000" pitchFamily="2" charset="2"/>
              </a:rPr>
              <a:t>&amp; pediatric cancers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6080E20-D789-4840-83EB-1FB8EDE983C6}"/>
              </a:ext>
            </a:extLst>
          </p:cNvPr>
          <p:cNvGrpSpPr/>
          <p:nvPr/>
        </p:nvGrpSpPr>
        <p:grpSpPr>
          <a:xfrm>
            <a:off x="2727111" y="4074058"/>
            <a:ext cx="3683682" cy="2336789"/>
            <a:chOff x="2627591" y="3792765"/>
            <a:chExt cx="3671667" cy="2506435"/>
          </a:xfrm>
        </p:grpSpPr>
        <p:pic>
          <p:nvPicPr>
            <p:cNvPr id="10" name="Image 19">
              <a:extLst>
                <a:ext uri="{FF2B5EF4-FFF2-40B4-BE49-F238E27FC236}">
                  <a16:creationId xmlns:a16="http://schemas.microsoft.com/office/drawing/2014/main" id="{79A73C08-EBEE-478E-8B5E-924B9BEA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627591" y="3792765"/>
              <a:ext cx="3671667" cy="2506435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0EC9E9-97B2-4C2D-8AAB-124C4984E4F0}"/>
                </a:ext>
              </a:extLst>
            </p:cNvPr>
            <p:cNvSpPr txBox="1"/>
            <p:nvPr/>
          </p:nvSpPr>
          <p:spPr>
            <a:xfrm>
              <a:off x="3109165" y="4318465"/>
              <a:ext cx="10241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200" b="1" dirty="0" err="1">
                  <a:solidFill>
                    <a:srgbClr val="0070C0"/>
                  </a:solidFill>
                </a:rPr>
                <a:t>Physics</a:t>
              </a:r>
              <a:endParaRPr lang="es-ES" sz="2200" b="1" dirty="0">
                <a:solidFill>
                  <a:srgbClr val="0070C0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D649E19-ECA5-4298-BC84-4FF745FB5920}"/>
                </a:ext>
              </a:extLst>
            </p:cNvPr>
            <p:cNvSpPr txBox="1"/>
            <p:nvPr/>
          </p:nvSpPr>
          <p:spPr>
            <a:xfrm>
              <a:off x="4783762" y="4318466"/>
              <a:ext cx="10518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200" b="1" dirty="0" err="1">
                  <a:solidFill>
                    <a:srgbClr val="00B050"/>
                  </a:solidFill>
                </a:rPr>
                <a:t>Biology</a:t>
              </a:r>
              <a:endParaRPr lang="es-ES" sz="2200" b="1" dirty="0">
                <a:solidFill>
                  <a:srgbClr val="00B050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2F44E27-225B-4BFD-BEFF-714A9E7DA5E1}"/>
                </a:ext>
              </a:extLst>
            </p:cNvPr>
            <p:cNvSpPr txBox="1"/>
            <p:nvPr/>
          </p:nvSpPr>
          <p:spPr>
            <a:xfrm>
              <a:off x="3874961" y="5428177"/>
              <a:ext cx="12747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200" b="1" dirty="0"/>
                <a:t>Medicine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7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40"/>
    </mc:Choice>
    <mc:Fallback xmlns="">
      <p:transition spd="slow" advTm="5174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-51634"/>
            <a:ext cx="8021637" cy="72960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Short term objectives (3-5 years)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-299392" y="1031564"/>
            <a:ext cx="8229600" cy="534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                             To reach Phase I/II clinical trials </a:t>
            </a:r>
          </a:p>
        </p:txBody>
      </p:sp>
      <p:sp>
        <p:nvSpPr>
          <p:cNvPr id="6" name="CuadroTexto 12"/>
          <p:cNvSpPr txBox="1"/>
          <p:nvPr/>
        </p:nvSpPr>
        <p:spPr>
          <a:xfrm>
            <a:off x="3702691" y="1601602"/>
            <a:ext cx="18853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dirty="0"/>
              <a:t>PROTONMBRT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5734" y="1904233"/>
            <a:ext cx="24255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/>
              <a:t>Proof of concept in </a:t>
            </a:r>
          </a:p>
          <a:p>
            <a:pPr algn="ctr"/>
            <a:r>
              <a:rPr lang="fr-FR" sz="2200" dirty="0" err="1"/>
              <a:t>small</a:t>
            </a:r>
            <a:r>
              <a:rPr lang="fr-FR" sz="2200" dirty="0"/>
              <a:t> </a:t>
            </a:r>
            <a:r>
              <a:rPr lang="fr-FR" sz="2200" dirty="0" err="1"/>
              <a:t>animals</a:t>
            </a:r>
            <a:endParaRPr lang="fr-FR" sz="2200" dirty="0"/>
          </a:p>
          <a:p>
            <a:endParaRPr lang="fr-FR" sz="2200" dirty="0"/>
          </a:p>
        </p:txBody>
      </p:sp>
      <p:sp>
        <p:nvSpPr>
          <p:cNvPr id="8" name="ZoneTexte 7"/>
          <p:cNvSpPr txBox="1"/>
          <p:nvPr/>
        </p:nvSpPr>
        <p:spPr>
          <a:xfrm>
            <a:off x="6100787" y="2040636"/>
            <a:ext cx="1684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/>
              <a:t> </a:t>
            </a:r>
            <a:r>
              <a:rPr lang="fr-FR" sz="2200" dirty="0" err="1"/>
              <a:t>Clinical</a:t>
            </a:r>
            <a:r>
              <a:rPr lang="fr-FR" sz="2200" dirty="0"/>
              <a:t> trials</a:t>
            </a:r>
          </a:p>
          <a:p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3391974" y="2092806"/>
            <a:ext cx="2541273" cy="42815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388707" y="2761578"/>
            <a:ext cx="4360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rgbClr val="FF0000"/>
                </a:solidFill>
              </a:rPr>
              <a:t>ERC </a:t>
            </a:r>
            <a:r>
              <a:rPr lang="fr-FR" sz="2200" b="1" dirty="0" err="1">
                <a:solidFill>
                  <a:srgbClr val="FF0000"/>
                </a:solidFill>
              </a:rPr>
              <a:t>consolidator</a:t>
            </a:r>
            <a:r>
              <a:rPr lang="fr-FR" sz="2200" b="1" dirty="0">
                <a:solidFill>
                  <a:srgbClr val="FF0000"/>
                </a:solidFill>
              </a:rPr>
              <a:t> </a:t>
            </a:r>
            <a:r>
              <a:rPr lang="fr-FR" sz="2200" b="1" dirty="0" err="1">
                <a:solidFill>
                  <a:srgbClr val="FF0000"/>
                </a:solidFill>
              </a:rPr>
              <a:t>grant</a:t>
            </a:r>
            <a:r>
              <a:rPr lang="fr-FR" sz="2200" b="1" dirty="0">
                <a:solidFill>
                  <a:srgbClr val="FF0000"/>
                </a:solidFill>
              </a:rPr>
              <a:t> (2019-2024) </a:t>
            </a:r>
          </a:p>
        </p:txBody>
      </p:sp>
      <p:sp>
        <p:nvSpPr>
          <p:cNvPr id="11" name="CuadroTexto 6"/>
          <p:cNvSpPr txBox="1"/>
          <p:nvPr/>
        </p:nvSpPr>
        <p:spPr>
          <a:xfrm>
            <a:off x="643539" y="3455707"/>
            <a:ext cx="82269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Generation of intense </a:t>
            </a:r>
            <a:r>
              <a:rPr lang="en-US" sz="2200" dirty="0" err="1"/>
              <a:t>minibeams</a:t>
            </a:r>
            <a:r>
              <a:rPr lang="en-US" sz="2200" dirty="0"/>
              <a:t> at a clinical center </a:t>
            </a:r>
          </a:p>
          <a:p>
            <a:pPr marL="457200" indent="-457200">
              <a:buFont typeface="+mj-lt"/>
              <a:buAutoNum type="arabicPeriod"/>
            </a:pPr>
            <a:endParaRPr lang="en-US" sz="2200" u="sng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Challenging dosimetry (extremely small field sizes)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Radiobiology</a:t>
            </a:r>
          </a:p>
          <a:p>
            <a:endParaRPr lang="en-US" sz="2200" dirty="0"/>
          </a:p>
          <a:p>
            <a:pPr lvl="1"/>
            <a:r>
              <a:rPr lang="en-US" sz="2200" dirty="0"/>
              <a:t>-</a:t>
            </a:r>
            <a:r>
              <a:rPr lang="en-US" sz="2200" i="1" dirty="0"/>
              <a:t>To find the physical parameters maximizing the therapeutic index</a:t>
            </a:r>
          </a:p>
          <a:p>
            <a:pPr lvl="1"/>
            <a:r>
              <a:rPr lang="en-US" sz="2200" i="1" dirty="0"/>
              <a:t>-To unravel the biological mechanisms</a:t>
            </a:r>
          </a:p>
          <a:p>
            <a:r>
              <a:rPr lang="en-US" sz="2200" i="1" dirty="0"/>
              <a:t> </a:t>
            </a:r>
          </a:p>
          <a:p>
            <a:r>
              <a:rPr lang="en-US" sz="2200" dirty="0"/>
              <a:t> </a:t>
            </a:r>
            <a:endParaRPr lang="es-E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1" y="2585123"/>
            <a:ext cx="948886" cy="9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6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DC7956-1C10-4D9E-8521-D2629CBAC3AF}"/>
              </a:ext>
            </a:extLst>
          </p:cNvPr>
          <p:cNvSpPr txBox="1"/>
          <p:nvPr/>
        </p:nvSpPr>
        <p:spPr>
          <a:xfrm>
            <a:off x="1403648" y="143786"/>
            <a:ext cx="62670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First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evaluation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treatment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plans</a:t>
            </a:r>
            <a:endParaRPr lang="es-ES" sz="3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6F03FD-4903-4DB6-99D2-C300D65964D6}"/>
              </a:ext>
            </a:extLst>
          </p:cNvPr>
          <p:cNvSpPr txBox="1"/>
          <p:nvPr/>
        </p:nvSpPr>
        <p:spPr>
          <a:xfrm>
            <a:off x="4020875" y="2771636"/>
            <a:ext cx="413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P. </a:t>
            </a:r>
            <a:r>
              <a:rPr lang="es-ES" i="1" dirty="0" err="1"/>
              <a:t>Laissoneur</a:t>
            </a:r>
            <a:r>
              <a:rPr lang="es-ES" i="1" dirty="0"/>
              <a:t> et al. </a:t>
            </a:r>
            <a:r>
              <a:rPr lang="es-ES" i="1" dirty="0" err="1"/>
              <a:t>Scie</a:t>
            </a:r>
            <a:r>
              <a:rPr lang="es-ES" i="1" dirty="0"/>
              <a:t>. </a:t>
            </a:r>
            <a:r>
              <a:rPr lang="es-ES" i="1" dirty="0" err="1"/>
              <a:t>Reports</a:t>
            </a:r>
            <a:r>
              <a:rPr lang="es-ES" i="1" dirty="0"/>
              <a:t> </a:t>
            </a:r>
            <a:r>
              <a:rPr lang="es-ES" i="1" dirty="0" err="1"/>
              <a:t>submitted</a:t>
            </a:r>
            <a:endParaRPr lang="es-ES" i="1" dirty="0"/>
          </a:p>
        </p:txBody>
      </p:sp>
      <p:sp>
        <p:nvSpPr>
          <p:cNvPr id="7" name="Rectangle 6"/>
          <p:cNvSpPr/>
          <p:nvPr/>
        </p:nvSpPr>
        <p:spPr>
          <a:xfrm>
            <a:off x="683568" y="1232753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 err="1"/>
              <a:t>Challenges</a:t>
            </a:r>
            <a:r>
              <a:rPr lang="es-ES" sz="2200" u="sng" dirty="0"/>
              <a:t>:</a:t>
            </a:r>
          </a:p>
          <a:p>
            <a:endParaRPr lang="es-E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/>
              <a:t>No TPS </a:t>
            </a:r>
            <a:r>
              <a:rPr lang="es-ES" sz="2200" dirty="0" err="1"/>
              <a:t>available</a:t>
            </a:r>
            <a:r>
              <a:rPr lang="es-ES" sz="2200" dirty="0"/>
              <a:t> </a:t>
            </a:r>
            <a:r>
              <a:rPr lang="es-ES" sz="2200" dirty="0" err="1"/>
              <a:t>for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small</a:t>
            </a:r>
            <a:r>
              <a:rPr lang="es-ES" sz="2200" dirty="0"/>
              <a:t> </a:t>
            </a:r>
            <a:r>
              <a:rPr lang="es-ES" sz="2200" dirty="0" err="1"/>
              <a:t>beam</a:t>
            </a:r>
            <a:r>
              <a:rPr lang="es-ES" sz="2200" dirty="0"/>
              <a:t> </a:t>
            </a:r>
            <a:r>
              <a:rPr lang="es-ES" sz="2200" dirty="0" err="1"/>
              <a:t>sizes</a:t>
            </a:r>
            <a:r>
              <a:rPr lang="es-ES" sz="2200" dirty="0"/>
              <a:t> </a:t>
            </a:r>
            <a:r>
              <a:rPr lang="es-ES" sz="2200" dirty="0" err="1"/>
              <a:t>used</a:t>
            </a:r>
            <a:r>
              <a:rPr lang="es-ES" sz="2200" dirty="0"/>
              <a:t> –&gt; </a:t>
            </a:r>
            <a:r>
              <a:rPr lang="es-ES" sz="2200" dirty="0" err="1"/>
              <a:t>hybrid</a:t>
            </a:r>
            <a:r>
              <a:rPr lang="es-ES" sz="2200" dirty="0"/>
              <a:t> </a:t>
            </a:r>
            <a:r>
              <a:rPr lang="es-ES" sz="2200" dirty="0" err="1"/>
              <a:t>method</a:t>
            </a:r>
            <a:r>
              <a:rPr lang="es-ES" sz="2200" dirty="0"/>
              <a:t> (TPS+ MC </a:t>
            </a:r>
            <a:r>
              <a:rPr lang="es-ES" sz="2200" dirty="0" err="1"/>
              <a:t>simulations</a:t>
            </a:r>
            <a:r>
              <a:rPr lang="es-E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200" dirty="0"/>
          </a:p>
          <a:p>
            <a:endParaRPr lang="es-ES" sz="2200" dirty="0"/>
          </a:p>
          <a:p>
            <a:endParaRPr lang="es-E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 err="1"/>
              <a:t>Very</a:t>
            </a:r>
            <a:r>
              <a:rPr lang="es-ES" sz="2200" dirty="0"/>
              <a:t> </a:t>
            </a:r>
            <a:r>
              <a:rPr lang="es-ES" sz="2200" dirty="0" err="1"/>
              <a:t>high</a:t>
            </a:r>
            <a:r>
              <a:rPr lang="es-ES" sz="2200" dirty="0"/>
              <a:t> </a:t>
            </a:r>
            <a:r>
              <a:rPr lang="es-ES" sz="2200" dirty="0" err="1"/>
              <a:t>spatial</a:t>
            </a:r>
            <a:r>
              <a:rPr lang="es-ES" sz="2200" dirty="0"/>
              <a:t> </a:t>
            </a:r>
            <a:r>
              <a:rPr lang="es-ES" sz="2200" dirty="0" err="1"/>
              <a:t>resolution</a:t>
            </a:r>
            <a:r>
              <a:rPr lang="es-ES" sz="2200" dirty="0"/>
              <a:t> </a:t>
            </a:r>
            <a:r>
              <a:rPr lang="es-ES" sz="2200" dirty="0" err="1"/>
              <a:t>needed</a:t>
            </a:r>
            <a:r>
              <a:rPr lang="es-ES" sz="2200" dirty="0">
                <a:sym typeface="Wingdings" panose="05000000000000000000" pitchFamily="2" charset="2"/>
              </a:rPr>
              <a:t> time </a:t>
            </a:r>
            <a:r>
              <a:rPr lang="es-ES" sz="2200" dirty="0" err="1">
                <a:sym typeface="Wingdings" panose="05000000000000000000" pitchFamily="2" charset="2"/>
              </a:rPr>
              <a:t>consuming</a:t>
            </a:r>
            <a:endParaRPr lang="es-ES" sz="22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2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2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 err="1">
                <a:sym typeface="Wingdings" panose="05000000000000000000" pitchFamily="2" charset="2"/>
              </a:rPr>
              <a:t>Agreement</a:t>
            </a:r>
            <a:r>
              <a:rPr lang="es-ES" sz="2200" dirty="0">
                <a:sym typeface="Wingdings" panose="05000000000000000000" pitchFamily="2" charset="2"/>
              </a:rPr>
              <a:t> </a:t>
            </a:r>
            <a:r>
              <a:rPr lang="es-ES" sz="2200" dirty="0" err="1">
                <a:sym typeface="Wingdings" panose="05000000000000000000" pitchFamily="2" charset="2"/>
              </a:rPr>
              <a:t>with</a:t>
            </a:r>
            <a:r>
              <a:rPr lang="es-ES" sz="2200" dirty="0">
                <a:sym typeface="Wingdings" panose="05000000000000000000" pitchFamily="2" charset="2"/>
              </a:rPr>
              <a:t> Industrial (VARIAN) </a:t>
            </a:r>
            <a:r>
              <a:rPr lang="es-ES" sz="2200" dirty="0" err="1">
                <a:sym typeface="Wingdings" panose="05000000000000000000" pitchFamily="2" charset="2"/>
              </a:rPr>
              <a:t>for</a:t>
            </a:r>
            <a:r>
              <a:rPr lang="es-ES" sz="2200" dirty="0">
                <a:sym typeface="Wingdings" panose="05000000000000000000" pitchFamily="2" charset="2"/>
              </a:rPr>
              <a:t> </a:t>
            </a:r>
            <a:r>
              <a:rPr lang="es-ES" sz="2200" dirty="0" err="1">
                <a:sym typeface="Wingdings" panose="05000000000000000000" pitchFamily="2" charset="2"/>
              </a:rPr>
              <a:t>treatment</a:t>
            </a:r>
            <a:r>
              <a:rPr lang="es-ES" sz="2200" dirty="0">
                <a:sym typeface="Wingdings" panose="05000000000000000000" pitchFamily="2" charset="2"/>
              </a:rPr>
              <a:t> </a:t>
            </a:r>
            <a:r>
              <a:rPr lang="es-ES" sz="2200" dirty="0" err="1">
                <a:sym typeface="Wingdings" panose="05000000000000000000" pitchFamily="2" charset="2"/>
              </a:rPr>
              <a:t>planning</a:t>
            </a:r>
            <a:r>
              <a:rPr lang="es-ES" sz="2200" dirty="0">
                <a:sym typeface="Wingdings" panose="05000000000000000000" pitchFamily="2" charset="2"/>
              </a:rPr>
              <a:t> </a:t>
            </a:r>
            <a:r>
              <a:rPr lang="es-ES" sz="2200" dirty="0" err="1">
                <a:sym typeface="Wingdings" panose="05000000000000000000" pitchFamily="2" charset="2"/>
              </a:rPr>
              <a:t>system</a:t>
            </a:r>
            <a:r>
              <a:rPr lang="es-ES" sz="2200" dirty="0">
                <a:sym typeface="Wingdings" panose="05000000000000000000" pitchFamily="2" charset="2"/>
              </a:rPr>
              <a:t> </a:t>
            </a:r>
            <a:r>
              <a:rPr lang="es-ES" sz="2200" dirty="0" err="1">
                <a:sym typeface="Wingdings" panose="05000000000000000000" pitchFamily="2" charset="2"/>
              </a:rPr>
              <a:t>development</a:t>
            </a:r>
            <a:r>
              <a:rPr lang="es-ES" sz="2200" dirty="0"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1712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54DC7956-1C10-4D9E-8521-D2629CBAC3AF}"/>
              </a:ext>
            </a:extLst>
          </p:cNvPr>
          <p:cNvSpPr txBox="1"/>
          <p:nvPr/>
        </p:nvSpPr>
        <p:spPr>
          <a:xfrm>
            <a:off x="1403648" y="143786"/>
            <a:ext cx="62670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First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evaluation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treatment</a:t>
            </a:r>
            <a:r>
              <a:rPr lang="es-ES" sz="3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300" b="1" dirty="0" err="1">
                <a:solidFill>
                  <a:schemeClr val="accent5">
                    <a:lumMod val="50000"/>
                  </a:schemeClr>
                </a:solidFill>
              </a:rPr>
              <a:t>plans</a:t>
            </a:r>
            <a:endParaRPr lang="es-ES" sz="3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7335"/>
            <a:ext cx="8796687" cy="55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09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395536" y="1772816"/>
            <a:ext cx="8208912" cy="413623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1"/>
              </a:buClr>
              <a:buNone/>
            </a:pPr>
            <a:r>
              <a:rPr lang="en-US" sz="2000" b="1" dirty="0"/>
              <a:t> </a:t>
            </a:r>
            <a:r>
              <a:rPr lang="en-US" sz="2400" b="1" dirty="0"/>
              <a:t>The  increase of the tolerance doses of normal tissue by </a:t>
            </a:r>
            <a:r>
              <a:rPr lang="en-US" sz="2400" b="1" dirty="0" err="1"/>
              <a:t>pMBRT</a:t>
            </a:r>
            <a:r>
              <a:rPr lang="en-US" sz="2400" b="1" dirty="0"/>
              <a:t> offers </a:t>
            </a:r>
          </a:p>
          <a:p>
            <a:pPr marL="214313" indent="-214313" algn="just">
              <a:buClr>
                <a:schemeClr val="tx1"/>
              </a:buClr>
            </a:pPr>
            <a:endParaRPr lang="en-US" sz="2400" i="1" dirty="0"/>
          </a:p>
          <a:p>
            <a:pPr lvl="1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Potential benefit for </a:t>
            </a:r>
            <a:r>
              <a:rPr lang="en-US" sz="2400" b="1" dirty="0" err="1">
                <a:solidFill>
                  <a:schemeClr val="tx1"/>
                </a:solidFill>
              </a:rPr>
              <a:t>paediatric</a:t>
            </a:r>
            <a:r>
              <a:rPr lang="en-US" sz="2400" b="1" dirty="0">
                <a:solidFill>
                  <a:schemeClr val="tx1"/>
                </a:solidFill>
              </a:rPr>
              <a:t> oncology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R</a:t>
            </a:r>
            <a:r>
              <a:rPr lang="en-US" sz="2400" dirty="0">
                <a:solidFill>
                  <a:schemeClr val="tx1"/>
                </a:solidFill>
              </a:rPr>
              <a:t>educed risk of complications</a:t>
            </a:r>
          </a:p>
          <a:p>
            <a:pPr marL="491490" lvl="1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400" b="1" dirty="0">
              <a:solidFill>
                <a:schemeClr val="tx1"/>
              </a:solidFill>
            </a:endParaRPr>
          </a:p>
          <a:p>
            <a:pPr lvl="1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Allows dose escalation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chemeClr val="tx1"/>
                </a:solidFill>
                <a:sym typeface="Wingdings" panose="05000000000000000000" pitchFamily="2" charset="2"/>
              </a:rPr>
              <a:t>Efficient treatment of radioresistant tumors</a:t>
            </a:r>
          </a:p>
          <a:p>
            <a:pPr marL="491490" lvl="1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1"/>
              </a:solidFill>
            </a:endParaRPr>
          </a:p>
          <a:p>
            <a:pPr lvl="1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</a:rPr>
              <a:t>Cost reduction:  </a:t>
            </a:r>
          </a:p>
          <a:p>
            <a:pPr marL="274320" lvl="1" indent="0" algn="just">
              <a:buClr>
                <a:schemeClr val="tx1"/>
              </a:buClr>
              <a:buNone/>
            </a:pPr>
            <a:r>
              <a:rPr lang="en-US" sz="2400" b="1" dirty="0">
                <a:solidFill>
                  <a:schemeClr val="tx1"/>
                </a:solidFill>
              </a:rPr>
              <a:t>       </a:t>
            </a:r>
            <a:r>
              <a:rPr lang="en-US" sz="2400" dirty="0">
                <a:solidFill>
                  <a:schemeClr val="tx1"/>
                </a:solidFill>
              </a:rPr>
              <a:t>   -</a:t>
            </a:r>
            <a:r>
              <a:rPr lang="en-US" sz="2400" dirty="0" err="1">
                <a:solidFill>
                  <a:schemeClr val="tx1"/>
                </a:solidFill>
              </a:rPr>
              <a:t>pMBRT</a:t>
            </a:r>
            <a:r>
              <a:rPr lang="en-US" sz="2400" dirty="0">
                <a:solidFill>
                  <a:schemeClr val="tx1"/>
                </a:solidFill>
              </a:rPr>
              <a:t> enables hypofractionation schemes</a:t>
            </a:r>
          </a:p>
          <a:p>
            <a:pPr marL="205740" lvl="1" indent="0" algn="just">
              <a:buClr>
                <a:schemeClr val="tx1"/>
              </a:buClr>
              <a:buNone/>
            </a:pPr>
            <a:r>
              <a:rPr lang="en-US" sz="2400" b="1" dirty="0">
                <a:solidFill>
                  <a:schemeClr val="tx1"/>
                </a:solidFill>
              </a:rPr>
              <a:t>           -</a:t>
            </a:r>
            <a:r>
              <a:rPr lang="en-GB" sz="2400" dirty="0">
                <a:solidFill>
                  <a:schemeClr val="tx1"/>
                </a:solidFill>
              </a:rPr>
              <a:t>Reduced requirements of targeting</a:t>
            </a:r>
          </a:p>
          <a:p>
            <a:pPr marL="205740" lvl="1" indent="0" algn="just">
              <a:buClr>
                <a:schemeClr val="tx1"/>
              </a:buClr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491490" lvl="1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Reflection on first I clinical trials</a:t>
            </a:r>
          </a:p>
          <a:p>
            <a:pPr marL="491490" lvl="1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GB" sz="1500" dirty="0">
              <a:solidFill>
                <a:schemeClr val="tx1"/>
              </a:solidFill>
            </a:endParaRPr>
          </a:p>
          <a:p>
            <a:pPr marL="205740" lvl="1" indent="0" algn="just">
              <a:buClr>
                <a:schemeClr val="tx1"/>
              </a:buClr>
              <a:buNone/>
            </a:pP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970513" y="985333"/>
            <a:ext cx="698146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 novel radiotherapy concept to solve an urgent medical need</a:t>
            </a:r>
          </a:p>
          <a:p>
            <a:pPr algn="ctr"/>
            <a:r>
              <a:rPr lang="en-US" sz="165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61506" y="-662782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chemeClr val="accent4">
                    <a:lumMod val="75000"/>
                  </a:schemeClr>
                </a:solidFill>
              </a:rPr>
              <a:t>PROTON</a:t>
            </a:r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MBRT</a:t>
            </a:r>
            <a:endParaRPr lang="en-US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>
                <a:solidFill>
                  <a:schemeClr val="bg1"/>
                </a:solidFill>
              </a:rPr>
              <a:t>53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4"/>
    </mc:Choice>
    <mc:Fallback xmlns="">
      <p:transition spd="slow" advTm="5624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30C7EC2-8043-4A26-B6CC-0B0C2C92B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7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D54D879-8AA2-43ED-8D6C-17DE7E54F109}"/>
              </a:ext>
            </a:extLst>
          </p:cNvPr>
          <p:cNvSpPr txBox="1">
            <a:spLocks/>
          </p:cNvSpPr>
          <p:nvPr/>
        </p:nvSpPr>
        <p:spPr>
          <a:xfrm>
            <a:off x="788986" y="2278386"/>
            <a:ext cx="731931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Moving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forward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… </a:t>
            </a:r>
            <a:b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Heavy ions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minibeam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 radiation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fr-FR" sz="33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Picture 2" descr="Resultado de imagem para flagship">
            <a:extLst>
              <a:ext uri="{FF2B5EF4-FFF2-40B4-BE49-F238E27FC236}">
                <a16:creationId xmlns:a16="http://schemas.microsoft.com/office/drawing/2014/main" id="{093C0E8F-EAF1-4D30-ACD4-C2ACB5F80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73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396"/>
          <a:stretch/>
        </p:blipFill>
        <p:spPr bwMode="auto">
          <a:xfrm>
            <a:off x="3326424" y="3231545"/>
            <a:ext cx="5561522" cy="2237005"/>
          </a:xfrm>
          <a:prstGeom prst="rect">
            <a:avLst/>
          </a:prstGeom>
          <a:solidFill>
            <a:schemeClr val="bg1">
              <a:lumMod val="85000"/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41454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59" y="-636392"/>
            <a:ext cx="7886700" cy="1325563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accent4">
                    <a:lumMod val="75000"/>
                  </a:schemeClr>
                </a:solidFill>
              </a:rPr>
              <a:t>Heavy ions  MBRT: Advantages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0758" y="1266743"/>
            <a:ext cx="466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Reduced MSC </a:t>
            </a:r>
            <a:r>
              <a:rPr lang="en-US" sz="2200" dirty="0">
                <a:sym typeface="Wingdings"/>
              </a:rPr>
              <a:t></a:t>
            </a:r>
            <a:r>
              <a:rPr lang="en-US" sz="2200" dirty="0"/>
              <a:t>high PVDR in normal tissue </a:t>
            </a:r>
          </a:p>
          <a:p>
            <a:pPr algn="ctr"/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97" y="2123552"/>
            <a:ext cx="3507199" cy="2457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0856" y="1266743"/>
            <a:ext cx="4051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Narrow beams possible (500 µm)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8272" y="4894220"/>
            <a:ext cx="470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Gonzalez, </a:t>
            </a:r>
            <a:r>
              <a:rPr lang="en-US" i="1" dirty="0" err="1"/>
              <a:t>Peucelle</a:t>
            </a:r>
            <a:r>
              <a:rPr lang="en-US" i="1" dirty="0"/>
              <a:t> and Prezado, Med. </a:t>
            </a:r>
            <a:r>
              <a:rPr lang="en-US" i="1" dirty="0" err="1"/>
              <a:t>Phys</a:t>
            </a:r>
            <a:r>
              <a:rPr lang="en-US" i="1" dirty="0"/>
              <a:t> 2017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"/>
          </p:nvPr>
        </p:nvPicPr>
        <p:blipFill rotWithShape="1">
          <a:blip r:embed="rId4"/>
          <a:srcRect l="-5030" r="-3239"/>
          <a:stretch/>
        </p:blipFill>
        <p:spPr>
          <a:xfrm>
            <a:off x="4534035" y="2086408"/>
            <a:ext cx="3823585" cy="2427562"/>
          </a:xfrm>
        </p:spPr>
      </p:pic>
      <p:sp>
        <p:nvSpPr>
          <p:cNvPr id="4" name="ZoneTexte 3"/>
          <p:cNvSpPr txBox="1"/>
          <p:nvPr/>
        </p:nvSpPr>
        <p:spPr>
          <a:xfrm>
            <a:off x="454629" y="5437936"/>
            <a:ext cx="8460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rgbClr val="0070C0"/>
                </a:solidFill>
              </a:rPr>
              <a:t>Possible synergies of MBRT </a:t>
            </a:r>
            <a:r>
              <a:rPr lang="fr-FR" sz="2200" dirty="0" err="1">
                <a:solidFill>
                  <a:srgbClr val="0070C0"/>
                </a:solidFill>
              </a:rPr>
              <a:t>effects</a:t>
            </a:r>
            <a:r>
              <a:rPr lang="fr-FR" sz="2200" dirty="0">
                <a:solidFill>
                  <a:srgbClr val="0070C0"/>
                </a:solidFill>
              </a:rPr>
              <a:t> </a:t>
            </a:r>
            <a:r>
              <a:rPr lang="fr-FR" sz="2200" dirty="0" err="1">
                <a:solidFill>
                  <a:srgbClr val="0070C0"/>
                </a:solidFill>
              </a:rPr>
              <a:t>with</a:t>
            </a:r>
            <a:r>
              <a:rPr lang="fr-FR" sz="2200" dirty="0">
                <a:solidFill>
                  <a:srgbClr val="0070C0"/>
                </a:solidFill>
              </a:rPr>
              <a:t> the </a:t>
            </a:r>
            <a:r>
              <a:rPr lang="fr-FR" sz="2200" dirty="0" err="1">
                <a:solidFill>
                  <a:srgbClr val="0070C0"/>
                </a:solidFill>
              </a:rPr>
              <a:t>higher</a:t>
            </a:r>
            <a:r>
              <a:rPr lang="fr-FR" sz="2200" dirty="0">
                <a:solidFill>
                  <a:srgbClr val="0070C0"/>
                </a:solidFill>
              </a:rPr>
              <a:t> </a:t>
            </a:r>
            <a:r>
              <a:rPr lang="fr-FR" sz="2200" dirty="0" err="1">
                <a:solidFill>
                  <a:srgbClr val="0070C0"/>
                </a:solidFill>
              </a:rPr>
              <a:t>capacity</a:t>
            </a:r>
            <a:r>
              <a:rPr lang="fr-FR" sz="2200" dirty="0">
                <a:solidFill>
                  <a:srgbClr val="0070C0"/>
                </a:solidFill>
              </a:rPr>
              <a:t> of ions to </a:t>
            </a:r>
            <a:r>
              <a:rPr lang="fr-FR" sz="2200" dirty="0" err="1">
                <a:solidFill>
                  <a:srgbClr val="0070C0"/>
                </a:solidFill>
              </a:rPr>
              <a:t>inhibit</a:t>
            </a:r>
            <a:r>
              <a:rPr lang="fr-FR" sz="2200" dirty="0">
                <a:solidFill>
                  <a:srgbClr val="0070C0"/>
                </a:solidFill>
              </a:rPr>
              <a:t> </a:t>
            </a:r>
            <a:r>
              <a:rPr lang="fr-FR" sz="2200" dirty="0" err="1">
                <a:solidFill>
                  <a:srgbClr val="0070C0"/>
                </a:solidFill>
              </a:rPr>
              <a:t>angiogenesis</a:t>
            </a:r>
            <a:r>
              <a:rPr lang="fr-FR" sz="2200" dirty="0">
                <a:solidFill>
                  <a:srgbClr val="0070C0"/>
                </a:solidFill>
              </a:rPr>
              <a:t> and </a:t>
            </a:r>
            <a:r>
              <a:rPr lang="fr-FR" sz="2200" dirty="0" err="1">
                <a:solidFill>
                  <a:srgbClr val="0070C0"/>
                </a:solidFill>
              </a:rPr>
              <a:t>activate</a:t>
            </a:r>
            <a:r>
              <a:rPr lang="fr-FR" sz="2200" dirty="0">
                <a:solidFill>
                  <a:srgbClr val="0070C0"/>
                </a:solidFill>
              </a:rPr>
              <a:t> immune system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4684845" y="1287005"/>
            <a:ext cx="334401" cy="3285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25396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6"/>
    </mc:Choice>
    <mc:Fallback xmlns="">
      <p:transition spd="slow" advTm="21606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56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6458" t="1" r="45454" b="53837"/>
          <a:stretch/>
        </p:blipFill>
        <p:spPr>
          <a:xfrm>
            <a:off x="1232034" y="1378498"/>
            <a:ext cx="4133555" cy="206734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3753" y="-148431"/>
            <a:ext cx="7319319" cy="85725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Heavy ions MBRT: impact on valleys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5589" y="1525978"/>
            <a:ext cx="36665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/>
              <a:t>Large beam spacing (</a:t>
            </a:r>
            <a:r>
              <a:rPr lang="en-US" sz="2200" i="1" dirty="0" err="1"/>
              <a:t>ctc</a:t>
            </a:r>
            <a:r>
              <a:rPr lang="en-US" sz="2200" i="1" dirty="0"/>
              <a:t>) minimize </a:t>
            </a:r>
          </a:p>
          <a:p>
            <a:pPr algn="ctr"/>
            <a:r>
              <a:rPr lang="en-US" sz="2200" i="1" dirty="0"/>
              <a:t>the contribution of high LET fragments to the valleys</a:t>
            </a:r>
          </a:p>
          <a:p>
            <a:pPr algn="ctr"/>
            <a:endParaRPr lang="en-US" sz="2200" i="1" dirty="0"/>
          </a:p>
          <a:p>
            <a:pPr algn="ctr"/>
            <a:endParaRPr lang="en-US" sz="2200" i="1" dirty="0"/>
          </a:p>
          <a:p>
            <a:pPr algn="ctr"/>
            <a:endParaRPr lang="en-US" sz="2200" i="1" dirty="0"/>
          </a:p>
          <a:p>
            <a:pPr algn="ctr"/>
            <a:r>
              <a:rPr lang="en-US" sz="2200" i="1" dirty="0"/>
              <a:t>Heavier fragments</a:t>
            </a:r>
          </a:p>
          <a:p>
            <a:pPr algn="ctr"/>
            <a:r>
              <a:rPr lang="en-US" sz="2200" i="1" dirty="0"/>
              <a:t>are dominant in the valleys at the target position, which might favor tumor control.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7990" y="5962765"/>
            <a:ext cx="470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Gonzalez, </a:t>
            </a:r>
            <a:r>
              <a:rPr lang="en-US" i="1" dirty="0" err="1"/>
              <a:t>Peucelle</a:t>
            </a:r>
            <a:r>
              <a:rPr lang="en-US" i="1" dirty="0"/>
              <a:t> and Prezado, Med. </a:t>
            </a:r>
            <a:r>
              <a:rPr lang="en-US" i="1" dirty="0" err="1"/>
              <a:t>Phys</a:t>
            </a:r>
            <a:r>
              <a:rPr lang="en-US" i="1" dirty="0"/>
              <a:t> 2017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/>
          <a:srcRect l="2910" t="46044" r="45454" b="42"/>
          <a:stretch/>
        </p:blipFill>
        <p:spPr>
          <a:xfrm>
            <a:off x="935119" y="3383713"/>
            <a:ext cx="4437351" cy="2632052"/>
          </a:xfrm>
          <a:prstGeom prst="rect">
            <a:avLst/>
          </a:prstGeom>
        </p:spPr>
      </p:pic>
      <p:cxnSp>
        <p:nvCxnSpPr>
          <p:cNvPr id="4" name="Connecteur droit avec flèche 3"/>
          <p:cNvCxnSpPr>
            <a:cxnSpLocks/>
          </p:cNvCxnSpPr>
          <p:nvPr/>
        </p:nvCxnSpPr>
        <p:spPr>
          <a:xfrm>
            <a:off x="1036708" y="1726250"/>
            <a:ext cx="0" cy="3315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 rot="16200000">
            <a:off x="-405911" y="3064861"/>
            <a:ext cx="233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Larger</a:t>
            </a:r>
            <a:r>
              <a:rPr lang="fr-FR" sz="2000" dirty="0"/>
              <a:t> Beam </a:t>
            </a:r>
            <a:r>
              <a:rPr lang="fr-FR" sz="2000" dirty="0" err="1"/>
              <a:t>spacing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2980539" y="5103306"/>
            <a:ext cx="783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Tumor</a:t>
            </a:r>
            <a:r>
              <a:rPr lang="fr-FR" sz="1600" b="1" dirty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80538" y="2901174"/>
            <a:ext cx="783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Tumor</a:t>
            </a:r>
            <a:r>
              <a:rPr lang="fr-FR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5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6"/>
    </mc:Choice>
    <mc:Fallback xmlns="">
      <p:transition spd="slow" advTm="5185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985" y="238292"/>
            <a:ext cx="8945312" cy="410016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olecular and cellular effects with </a:t>
            </a:r>
            <a:r>
              <a:rPr lang="fr-FR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infrared</a:t>
            </a:r>
            <a:r>
              <a:rPr lang="fr-FR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microspectroscopy</a:t>
            </a:r>
            <a:endParaRPr lang="fr-FR" sz="26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0" y="1771631"/>
            <a:ext cx="8370387" cy="411511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6" name="ZoneTexte 5"/>
          <p:cNvSpPr txBox="1"/>
          <p:nvPr/>
        </p:nvSpPr>
        <p:spPr>
          <a:xfrm>
            <a:off x="5574656" y="5887933"/>
            <a:ext cx="316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I. Martinez et al., in </a:t>
            </a:r>
            <a:r>
              <a:rPr lang="fr-FR" i="1" dirty="0" err="1"/>
              <a:t>preparation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340985" y="1189679"/>
            <a:ext cx="87728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/>
              <a:t>U87 </a:t>
            </a:r>
            <a:r>
              <a:rPr lang="fr-FR" sz="2200" dirty="0" err="1"/>
              <a:t>cells</a:t>
            </a:r>
            <a:r>
              <a:rPr lang="fr-FR" sz="2200" dirty="0"/>
              <a:t> </a:t>
            </a:r>
            <a:r>
              <a:rPr lang="fr-FR" sz="2200" dirty="0" err="1"/>
              <a:t>irradiated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Carbon MBRT or </a:t>
            </a:r>
            <a:r>
              <a:rPr lang="fr-FR" sz="2200" dirty="0" err="1"/>
              <a:t>conventional</a:t>
            </a:r>
            <a:r>
              <a:rPr lang="fr-FR" sz="2200" dirty="0"/>
              <a:t> </a:t>
            </a:r>
            <a:r>
              <a:rPr lang="fr-FR" sz="2200" dirty="0" err="1"/>
              <a:t>broad</a:t>
            </a:r>
            <a:r>
              <a:rPr lang="fr-FR" sz="2200" dirty="0"/>
              <a:t> </a:t>
            </a:r>
            <a:r>
              <a:rPr lang="fr-FR" sz="2200" dirty="0" err="1"/>
              <a:t>beams</a:t>
            </a:r>
            <a:r>
              <a:rPr lang="fr-FR" sz="2200" dirty="0"/>
              <a:t> @ HIT</a:t>
            </a:r>
          </a:p>
        </p:txBody>
      </p:sp>
    </p:spTree>
    <p:extLst>
      <p:ext uri="{BB962C8B-B14F-4D97-AF65-F5344CB8AC3E}">
        <p14:creationId xmlns:p14="http://schemas.microsoft.com/office/powerpoint/2010/main" val="2839686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-603448"/>
            <a:ext cx="7886700" cy="1325563"/>
          </a:xfrm>
        </p:spPr>
        <p:txBody>
          <a:bodyPr>
            <a:normAutofit/>
          </a:bodyPr>
          <a:lstStyle/>
          <a:p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Very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300" b="1" dirty="0" err="1">
                <a:solidFill>
                  <a:schemeClr val="accent4">
                    <a:lumMod val="75000"/>
                  </a:schemeClr>
                </a:solidFill>
              </a:rPr>
              <a:t>heavy</a:t>
            </a:r>
            <a:r>
              <a:rPr lang="fr-FR" sz="3300" b="1" dirty="0">
                <a:solidFill>
                  <a:schemeClr val="accent4">
                    <a:lumMod val="75000"/>
                  </a:schemeClr>
                </a:solidFill>
              </a:rPr>
              <a:t> ions MBRT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04895" y="1252639"/>
            <a:ext cx="84330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Ne, Si and Ar ions </a:t>
            </a:r>
            <a:r>
              <a:rPr lang="fr-FR" sz="2200" dirty="0" err="1"/>
              <a:t>used</a:t>
            </a:r>
            <a:r>
              <a:rPr lang="fr-FR" sz="2200" dirty="0"/>
              <a:t> in the </a:t>
            </a:r>
            <a:r>
              <a:rPr lang="fr-FR" sz="2200" dirty="0" err="1"/>
              <a:t>past</a:t>
            </a:r>
            <a:r>
              <a:rPr lang="fr-FR" sz="2200" dirty="0"/>
              <a:t>, </a:t>
            </a:r>
            <a:r>
              <a:rPr lang="fr-FR" sz="2200" dirty="0" err="1"/>
              <a:t>extremely</a:t>
            </a:r>
            <a:r>
              <a:rPr lang="fr-FR" sz="2200" dirty="0"/>
              <a:t> efficient for the </a:t>
            </a:r>
            <a:r>
              <a:rPr lang="fr-FR" sz="2200" dirty="0" err="1"/>
              <a:t>treatment</a:t>
            </a:r>
            <a:r>
              <a:rPr lang="fr-FR" sz="2200" dirty="0"/>
              <a:t> of </a:t>
            </a:r>
            <a:r>
              <a:rPr lang="fr-FR" sz="2200" dirty="0" err="1"/>
              <a:t>hypoxic</a:t>
            </a:r>
            <a:r>
              <a:rPr lang="fr-FR" sz="2200" dirty="0"/>
              <a:t> </a:t>
            </a:r>
            <a:r>
              <a:rPr lang="fr-FR" sz="2200" dirty="0" err="1"/>
              <a:t>tumors</a:t>
            </a:r>
            <a:r>
              <a:rPr lang="fr-FR" sz="2200" dirty="0"/>
              <a:t>  (Castro 1994)</a:t>
            </a:r>
          </a:p>
          <a:p>
            <a:endParaRPr lang="fr-FR" sz="2200" dirty="0"/>
          </a:p>
          <a:p>
            <a:r>
              <a:rPr lang="fr-FR" sz="2200" dirty="0"/>
              <a:t>HOWEVER, </a:t>
            </a:r>
            <a:r>
              <a:rPr lang="fr-FR" sz="2200" dirty="0" err="1"/>
              <a:t>abandoned</a:t>
            </a:r>
            <a:r>
              <a:rPr lang="fr-FR" sz="2200" dirty="0"/>
              <a:t> due to important </a:t>
            </a:r>
            <a:r>
              <a:rPr lang="fr-FR" sz="2200" dirty="0" err="1"/>
              <a:t>side</a:t>
            </a:r>
            <a:r>
              <a:rPr lang="fr-FR" sz="2200" dirty="0"/>
              <a:t> </a:t>
            </a:r>
            <a:r>
              <a:rPr lang="fr-FR" sz="2200" dirty="0" err="1"/>
              <a:t>effects</a:t>
            </a:r>
            <a:r>
              <a:rPr lang="fr-FR" sz="2200" dirty="0"/>
              <a:t> in normal tissues</a:t>
            </a: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35846" y="4249196"/>
            <a:ext cx="74662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>
                <a:solidFill>
                  <a:srgbClr val="0070C0"/>
                </a:solidFill>
              </a:rPr>
              <a:t>Very</a:t>
            </a:r>
            <a:r>
              <a:rPr lang="fr-FR" sz="2200" b="1" dirty="0">
                <a:solidFill>
                  <a:srgbClr val="0070C0"/>
                </a:solidFill>
              </a:rPr>
              <a:t> </a:t>
            </a:r>
            <a:r>
              <a:rPr lang="fr-FR" sz="2200" b="1" dirty="0" err="1">
                <a:solidFill>
                  <a:srgbClr val="0070C0"/>
                </a:solidFill>
              </a:rPr>
              <a:t>heavy</a:t>
            </a:r>
            <a:r>
              <a:rPr lang="fr-FR" sz="2200" b="1" dirty="0">
                <a:solidFill>
                  <a:srgbClr val="0070C0"/>
                </a:solidFill>
              </a:rPr>
              <a:t> ions (</a:t>
            </a:r>
            <a:r>
              <a:rPr lang="fr-FR" sz="2200" b="1" dirty="0" err="1">
                <a:solidFill>
                  <a:srgbClr val="0070C0"/>
                </a:solidFill>
              </a:rPr>
              <a:t>low</a:t>
            </a:r>
            <a:r>
              <a:rPr lang="fr-FR" sz="2200" b="1" dirty="0">
                <a:solidFill>
                  <a:srgbClr val="0070C0"/>
                </a:solidFill>
              </a:rPr>
              <a:t> OER)   +  MBRT (</a:t>
            </a:r>
            <a:r>
              <a:rPr lang="fr-FR" sz="2200" b="1" dirty="0" err="1">
                <a:solidFill>
                  <a:srgbClr val="0070C0"/>
                </a:solidFill>
              </a:rPr>
              <a:t>sparing</a:t>
            </a:r>
            <a:r>
              <a:rPr lang="fr-FR" sz="2200" b="1" dirty="0">
                <a:solidFill>
                  <a:srgbClr val="0070C0"/>
                </a:solidFill>
              </a:rPr>
              <a:t> of normal tissue)</a:t>
            </a:r>
          </a:p>
          <a:p>
            <a:endParaRPr lang="fr-FR" sz="2200" b="1" dirty="0">
              <a:solidFill>
                <a:srgbClr val="0070C0"/>
              </a:solidFill>
            </a:endParaRPr>
          </a:p>
          <a:p>
            <a:endParaRPr lang="fr-FR" sz="2200" dirty="0"/>
          </a:p>
          <a:p>
            <a:r>
              <a:rPr lang="fr-FR" sz="2200" dirty="0"/>
              <a:t>                      </a:t>
            </a:r>
            <a:r>
              <a:rPr lang="fr-FR" sz="2200" b="1" dirty="0" err="1"/>
              <a:t>Improvement</a:t>
            </a:r>
            <a:r>
              <a:rPr lang="fr-FR" sz="2200" b="1" dirty="0"/>
              <a:t> of </a:t>
            </a:r>
            <a:r>
              <a:rPr lang="fr-FR" sz="2200" b="1" dirty="0" err="1"/>
              <a:t>therapeutic</a:t>
            </a:r>
            <a:r>
              <a:rPr lang="fr-FR" sz="2200" b="1" dirty="0"/>
              <a:t> index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3920022" y="4879737"/>
            <a:ext cx="648929" cy="3661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782276" y="6037721"/>
            <a:ext cx="5361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/>
              <a:t>Peucelle</a:t>
            </a:r>
            <a:r>
              <a:rPr lang="fr-FR" sz="2000" i="1" dirty="0"/>
              <a:t>, Martinez and Prezado, Med. Phys. 2015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91681" y="3052871"/>
            <a:ext cx="19573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/>
              <a:t>Our </a:t>
            </a:r>
            <a:r>
              <a:rPr lang="fr-FR" sz="2200" b="1" u="sng" dirty="0" err="1"/>
              <a:t>hypothesis</a:t>
            </a:r>
            <a:endParaRPr lang="fr-FR" sz="2200" b="1" u="sng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84" y="2885595"/>
            <a:ext cx="2603638" cy="11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92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22624-66F3-4D08-B675-A8C6895A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04" y="-309972"/>
            <a:ext cx="8111084" cy="994172"/>
          </a:xfrm>
        </p:spPr>
        <p:txBody>
          <a:bodyPr>
            <a:normAutofit/>
          </a:bodyPr>
          <a:lstStyle/>
          <a:p>
            <a:r>
              <a:rPr lang="es-ES" sz="28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es-E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accent4">
                    <a:lumMod val="75000"/>
                  </a:schemeClr>
                </a:solidFill>
              </a:rPr>
              <a:t>scoop</a:t>
            </a:r>
            <a:r>
              <a:rPr lang="es-ES" sz="2800" dirty="0">
                <a:solidFill>
                  <a:schemeClr val="accent4">
                    <a:lumMod val="75000"/>
                  </a:schemeClr>
                </a:solidFill>
              </a:rPr>
              <a:t>: Ne MBRT @ HIMAC (</a:t>
            </a:r>
            <a:r>
              <a:rPr lang="es-ES" sz="2800" dirty="0" err="1">
                <a:solidFill>
                  <a:schemeClr val="accent4">
                    <a:lumMod val="75000"/>
                  </a:schemeClr>
                </a:solidFill>
              </a:rPr>
              <a:t>Japan</a:t>
            </a:r>
            <a:r>
              <a:rPr lang="es-ES" sz="2800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AE6C2EA-2DF6-4483-B99A-5E657C674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85" y="1315152"/>
            <a:ext cx="2225523" cy="1537784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B3E789-C093-44BF-896D-9AE789B3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786776-F4F9-4C56-9910-56509F9523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16" y="1759010"/>
            <a:ext cx="1538414" cy="110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3378173-9864-4CCB-B9A1-5808005C79E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38" y="1725577"/>
            <a:ext cx="1565974" cy="110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CDCEFA-5665-4EC9-9178-ADEEE1931E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84"/>
          <a:stretch/>
        </p:blipFill>
        <p:spPr>
          <a:xfrm rot="16200000" flipH="1">
            <a:off x="6439849" y="1489389"/>
            <a:ext cx="1094850" cy="1645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1631" y="3019527"/>
            <a:ext cx="1846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weeks after 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5509" y="2945683"/>
            <a:ext cx="108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 weeks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45152" y="1108850"/>
            <a:ext cx="16404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Broad beam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2925" y="1066082"/>
            <a:ext cx="1255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Ne MBRT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9116"/>
          <a:stretch/>
        </p:blipFill>
        <p:spPr>
          <a:xfrm>
            <a:off x="960975" y="3927746"/>
            <a:ext cx="4226801" cy="21509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3284984"/>
            <a:ext cx="150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 Gy </a:t>
            </a:r>
            <a:r>
              <a:rPr lang="fr-FR" dirty="0" err="1"/>
              <a:t>average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278533" y="4666791"/>
            <a:ext cx="68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score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087A533-B3E1-4FB1-B39A-0A9CC27DB7AC}"/>
              </a:ext>
            </a:extLst>
          </p:cNvPr>
          <p:cNvSpPr txBox="1"/>
          <p:nvPr/>
        </p:nvSpPr>
        <p:spPr>
          <a:xfrm>
            <a:off x="5187776" y="4015874"/>
            <a:ext cx="16942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Necrosis</a:t>
            </a:r>
          </a:p>
          <a:p>
            <a:r>
              <a:rPr lang="es-ES" sz="1400" dirty="0" err="1"/>
              <a:t>Ulceration</a:t>
            </a:r>
            <a:endParaRPr lang="es-ES" sz="1400" dirty="0"/>
          </a:p>
          <a:p>
            <a:r>
              <a:rPr lang="es-ES" sz="1400" dirty="0" err="1"/>
              <a:t>Moist</a:t>
            </a:r>
            <a:r>
              <a:rPr lang="es-ES" sz="1400" dirty="0"/>
              <a:t> </a:t>
            </a:r>
            <a:r>
              <a:rPr lang="es-ES" sz="1400" dirty="0" err="1"/>
              <a:t>desquamation</a:t>
            </a:r>
            <a:endParaRPr lang="es-ES" sz="1400" dirty="0"/>
          </a:p>
          <a:p>
            <a:endParaRPr lang="es-ES" sz="1400" dirty="0"/>
          </a:p>
          <a:p>
            <a:r>
              <a:rPr lang="es-ES" sz="1400" dirty="0" err="1"/>
              <a:t>Dry</a:t>
            </a:r>
            <a:r>
              <a:rPr lang="es-ES" sz="1400" dirty="0"/>
              <a:t> </a:t>
            </a:r>
            <a:r>
              <a:rPr lang="es-ES" sz="1400" dirty="0" err="1"/>
              <a:t>desquamation</a:t>
            </a:r>
            <a:endParaRPr lang="es-ES" sz="1400" dirty="0"/>
          </a:p>
          <a:p>
            <a:endParaRPr lang="es-ES" sz="1400" dirty="0"/>
          </a:p>
          <a:p>
            <a:r>
              <a:rPr lang="es-ES" sz="1400" dirty="0"/>
              <a:t>Dermatitis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320040" y="1664687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>
                <a:solidFill>
                  <a:schemeClr val="accent2">
                    <a:lumMod val="75000"/>
                  </a:schemeClr>
                </a:solidFill>
              </a:rPr>
              <a:t>Rethink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 radiation </a:t>
            </a:r>
            <a:r>
              <a:rPr lang="fr-FR" sz="3600" b="1" dirty="0" err="1">
                <a:solidFill>
                  <a:schemeClr val="accent2">
                    <a:lumMod val="75000"/>
                  </a:schemeClr>
                </a:solidFill>
              </a:rPr>
              <a:t>therapy</a:t>
            </a:r>
            <a:endParaRPr lang="fr-FR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75" y="1624509"/>
            <a:ext cx="2796550" cy="37333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62" y="2492896"/>
            <a:ext cx="4514558" cy="2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27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24" b="4902"/>
          <a:stretch/>
        </p:blipFill>
        <p:spPr>
          <a:xfrm>
            <a:off x="251520" y="990253"/>
            <a:ext cx="8136904" cy="52470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288ACD-3B68-45E9-96D8-12462317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Very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high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energy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electrons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(VHEE) </a:t>
            </a:r>
            <a:r>
              <a:rPr lang="es-ES" sz="26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therapy</a:t>
            </a:r>
            <a:r>
              <a:rPr lang="es-ES" sz="2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346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4DE3F922-494A-4A24-A065-FEE7B370764C}"/>
              </a:ext>
            </a:extLst>
          </p:cNvPr>
          <p:cNvSpPr txBox="1">
            <a:spLocks/>
          </p:cNvSpPr>
          <p:nvPr/>
        </p:nvSpPr>
        <p:spPr>
          <a:xfrm>
            <a:off x="405299" y="324185"/>
            <a:ext cx="6976973" cy="6463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5B5B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</a:rPr>
              <a:t>Biological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relative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</a:rPr>
              <a:t>effectiveness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of VHEE</a:t>
            </a:r>
          </a:p>
        </p:txBody>
      </p:sp>
      <p:graphicFrame>
        <p:nvGraphicFramePr>
          <p:cNvPr id="13" name="Tableau 11">
            <a:extLst>
              <a:ext uri="{FF2B5EF4-FFF2-40B4-BE49-F238E27FC236}">
                <a16:creationId xmlns:a16="http://schemas.microsoft.com/office/drawing/2014/main" id="{FAB066AB-720C-45B4-B688-FB85D8631960}"/>
              </a:ext>
            </a:extLst>
          </p:cNvPr>
          <p:cNvGraphicFramePr>
            <a:graphicFrameLocks noGrp="1"/>
          </p:cNvGraphicFramePr>
          <p:nvPr/>
        </p:nvGraphicFramePr>
        <p:xfrm>
          <a:off x="2441862" y="1081851"/>
          <a:ext cx="2976519" cy="216892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696902">
                  <a:extLst>
                    <a:ext uri="{9D8B030D-6E8A-4147-A177-3AD203B41FA5}">
                      <a16:colId xmlns:a16="http://schemas.microsoft.com/office/drawing/2014/main" val="3168743759"/>
                    </a:ext>
                  </a:extLst>
                </a:gridCol>
                <a:gridCol w="1154718">
                  <a:extLst>
                    <a:ext uri="{9D8B030D-6E8A-4147-A177-3AD203B41FA5}">
                      <a16:colId xmlns:a16="http://schemas.microsoft.com/office/drawing/2014/main" val="1164245404"/>
                    </a:ext>
                  </a:extLst>
                </a:gridCol>
                <a:gridCol w="1124899">
                  <a:extLst>
                    <a:ext uri="{9D8B030D-6E8A-4147-A177-3AD203B41FA5}">
                      <a16:colId xmlns:a16="http://schemas.microsoft.com/office/drawing/2014/main" val="2046791824"/>
                    </a:ext>
                  </a:extLst>
                </a:gridCol>
              </a:tblGrid>
              <a:tr h="26288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Particule</a:t>
                      </a:r>
                      <a:endParaRPr lang="fr-FR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EBR</a:t>
                      </a:r>
                      <a:r>
                        <a:rPr lang="fr-FR" sz="1100" baseline="-25000" dirty="0">
                          <a:solidFill>
                            <a:sysClr val="windowText" lastClr="000000"/>
                          </a:solidFill>
                          <a:effectLst/>
                        </a:rPr>
                        <a:t>10</a:t>
                      </a:r>
                      <a:r>
                        <a:rPr lang="fr-FR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 – 4 cm</a:t>
                      </a:r>
                      <a:endParaRPr lang="fr-FR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EBR</a:t>
                      </a:r>
                      <a:r>
                        <a:rPr lang="fr-FR" sz="1100" baseline="-25000" dirty="0">
                          <a:solidFill>
                            <a:sysClr val="windowText" lastClr="000000"/>
                          </a:solidFill>
                          <a:effectLst/>
                        </a:rPr>
                        <a:t>10</a:t>
                      </a:r>
                      <a:r>
                        <a:rPr lang="fr-FR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 – 8,2 cm</a:t>
                      </a:r>
                      <a:endParaRPr lang="fr-FR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19914"/>
                  </a:ext>
                </a:extLst>
              </a:tr>
              <a:tr h="381209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e- 20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0.99 ± 0,20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 0.99 ± 0,20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398630"/>
                  </a:ext>
                </a:extLst>
              </a:tr>
              <a:tr h="381209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e- 100 MeV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0.99 ± 0,20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0.99 ± 0,20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004577"/>
                  </a:ext>
                </a:extLst>
              </a:tr>
              <a:tr h="381209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 105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1.03 ± 0,21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1.23 ± à 0,25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586345"/>
                  </a:ext>
                </a:extLst>
              </a:tr>
              <a:tr h="381209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 194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1.47 ± 0,29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3.01 ± 0,62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818876"/>
                  </a:ext>
                </a:extLst>
              </a:tr>
              <a:tr h="381209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Ne 262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2,12 ± 0,42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3,5 ± 0,7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931530"/>
                  </a:ext>
                </a:extLst>
              </a:tr>
            </a:tbl>
          </a:graphicData>
        </a:graphic>
      </p:graphicFrame>
      <p:sp>
        <p:nvSpPr>
          <p:cNvPr id="15" name="CuadroTexto 9">
            <a:extLst>
              <a:ext uri="{FF2B5EF4-FFF2-40B4-BE49-F238E27FC236}">
                <a16:creationId xmlns:a16="http://schemas.microsoft.com/office/drawing/2014/main" id="{5915C674-62A6-4BC9-9ADD-EE7390D86E87}"/>
              </a:ext>
            </a:extLst>
          </p:cNvPr>
          <p:cNvSpPr txBox="1"/>
          <p:nvPr/>
        </p:nvSpPr>
        <p:spPr>
          <a:xfrm>
            <a:off x="741756" y="5025662"/>
            <a:ext cx="4670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VHEE </a:t>
            </a:r>
            <a:r>
              <a:rPr lang="es-ES" sz="2000" b="1" dirty="0" err="1"/>
              <a:t>grid</a:t>
            </a:r>
            <a:r>
              <a:rPr lang="es-ES" sz="2000" b="1" dirty="0"/>
              <a:t> </a:t>
            </a:r>
            <a:r>
              <a:rPr lang="es-ES" sz="2000" b="1" dirty="0" err="1"/>
              <a:t>therapy</a:t>
            </a:r>
            <a:r>
              <a:rPr lang="es-ES" sz="2000" b="1" dirty="0"/>
              <a:t> </a:t>
            </a:r>
            <a:r>
              <a:rPr lang="es-ES" sz="2000" b="1" dirty="0" err="1"/>
              <a:t>approach</a:t>
            </a:r>
            <a:endParaRPr lang="es-ES" sz="2000" b="1" dirty="0"/>
          </a:p>
          <a:p>
            <a:endParaRPr lang="es-ES" sz="2000" dirty="0"/>
          </a:p>
          <a:p>
            <a:r>
              <a:rPr lang="es-ES" i="1" dirty="0" err="1"/>
              <a:t>Martinez</a:t>
            </a:r>
            <a:r>
              <a:rPr lang="es-ES" i="1" dirty="0"/>
              <a:t>, </a:t>
            </a:r>
            <a:r>
              <a:rPr lang="es-ES" i="1" dirty="0" err="1"/>
              <a:t>Fois</a:t>
            </a:r>
            <a:r>
              <a:rPr lang="es-ES" i="1" dirty="0"/>
              <a:t> and Prezado, </a:t>
            </a:r>
            <a:r>
              <a:rPr lang="es-ES" i="1" dirty="0" err="1"/>
              <a:t>Med</a:t>
            </a:r>
            <a:r>
              <a:rPr lang="es-ES" i="1" dirty="0"/>
              <a:t>. </a:t>
            </a:r>
            <a:r>
              <a:rPr lang="es-ES" i="1" dirty="0" err="1"/>
              <a:t>Phys</a:t>
            </a:r>
            <a:r>
              <a:rPr lang="es-ES" i="1" dirty="0"/>
              <a:t>. 2015</a:t>
            </a:r>
          </a:p>
        </p:txBody>
      </p:sp>
      <p:pic>
        <p:nvPicPr>
          <p:cNvPr id="16" name="Image 16">
            <a:extLst>
              <a:ext uri="{FF2B5EF4-FFF2-40B4-BE49-F238E27FC236}">
                <a16:creationId xmlns:a16="http://schemas.microsoft.com/office/drawing/2014/main" id="{902CCB55-A778-4C60-8F00-1EF293322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48571" b="26995"/>
          <a:stretch/>
        </p:blipFill>
        <p:spPr>
          <a:xfrm>
            <a:off x="5375189" y="4587429"/>
            <a:ext cx="2643857" cy="17289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41862" y="3560678"/>
            <a:ext cx="3642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Delorme and Prezado,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405452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62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42145" y="1526484"/>
            <a:ext cx="579801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200" dirty="0"/>
              <a:t>The dose </a:t>
            </a:r>
            <a:r>
              <a:rPr lang="fr-FR" sz="2200" dirty="0" err="1"/>
              <a:t>delivery</a:t>
            </a:r>
            <a:r>
              <a:rPr lang="fr-FR" sz="2200" dirty="0"/>
              <a:t> </a:t>
            </a:r>
            <a:r>
              <a:rPr lang="fr-FR" sz="2200" dirty="0" err="1"/>
              <a:t>method</a:t>
            </a:r>
            <a:r>
              <a:rPr lang="fr-FR" sz="2200" dirty="0"/>
              <a:t> </a:t>
            </a:r>
            <a:r>
              <a:rPr lang="fr-FR" sz="2200" dirty="0" err="1"/>
              <a:t>may</a:t>
            </a:r>
            <a:r>
              <a:rPr lang="fr-FR" sz="2200" dirty="0"/>
              <a:t> have an important impact on </a:t>
            </a:r>
            <a:r>
              <a:rPr lang="fr-FR" sz="2200" dirty="0" err="1"/>
              <a:t>biological</a:t>
            </a:r>
            <a:r>
              <a:rPr lang="fr-FR" sz="2200" dirty="0"/>
              <a:t> </a:t>
            </a:r>
            <a:r>
              <a:rPr lang="fr-FR" sz="2200" dirty="0" err="1"/>
              <a:t>response</a:t>
            </a:r>
            <a:r>
              <a:rPr lang="fr-FR" sz="2200" dirty="0"/>
              <a:t>. </a:t>
            </a:r>
            <a:r>
              <a:rPr lang="es-ES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200" dirty="0"/>
              <a:t>Not </a:t>
            </a:r>
            <a:r>
              <a:rPr lang="fr-FR" sz="2200" dirty="0" err="1"/>
              <a:t>need</a:t>
            </a:r>
            <a:r>
              <a:rPr lang="fr-FR" sz="2200" dirty="0"/>
              <a:t> to </a:t>
            </a:r>
            <a:r>
              <a:rPr lang="fr-FR" sz="2200" dirty="0" err="1"/>
              <a:t>deposit</a:t>
            </a:r>
            <a:r>
              <a:rPr lang="fr-FR" sz="2200" dirty="0"/>
              <a:t> a </a:t>
            </a:r>
            <a:r>
              <a:rPr lang="fr-FR" sz="2200" dirty="0" err="1"/>
              <a:t>lethal</a:t>
            </a:r>
            <a:r>
              <a:rPr lang="fr-FR" sz="2200" dirty="0"/>
              <a:t> dose in </a:t>
            </a:r>
            <a:r>
              <a:rPr lang="fr-FR" sz="2200" dirty="0" err="1"/>
              <a:t>each</a:t>
            </a:r>
            <a:r>
              <a:rPr lang="fr-FR" sz="2200" dirty="0"/>
              <a:t> of the  </a:t>
            </a:r>
            <a:r>
              <a:rPr lang="fr-FR" sz="2200" dirty="0" err="1"/>
              <a:t>tumor</a:t>
            </a:r>
            <a:r>
              <a:rPr lang="fr-FR" sz="2200" dirty="0"/>
              <a:t> </a:t>
            </a:r>
            <a:r>
              <a:rPr lang="fr-FR" sz="2200" dirty="0" err="1"/>
              <a:t>cells</a:t>
            </a:r>
            <a:r>
              <a:rPr lang="fr-FR" sz="2200" dirty="0"/>
              <a:t> to </a:t>
            </a:r>
            <a:r>
              <a:rPr lang="fr-FR" sz="2200" dirty="0" err="1"/>
              <a:t>kill</a:t>
            </a:r>
            <a:r>
              <a:rPr lang="fr-FR" sz="2200" dirty="0"/>
              <a:t> </a:t>
            </a:r>
            <a:r>
              <a:rPr lang="fr-FR" sz="2200" dirty="0" err="1"/>
              <a:t>it</a:t>
            </a:r>
            <a:r>
              <a:rPr lang="fr-FR" sz="22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200" dirty="0"/>
              <a:t>Non-</a:t>
            </a:r>
            <a:r>
              <a:rPr lang="fr-FR" sz="2200" dirty="0" err="1"/>
              <a:t>targeted</a:t>
            </a:r>
            <a:r>
              <a:rPr lang="fr-FR" sz="2200" dirty="0"/>
              <a:t> </a:t>
            </a:r>
            <a:r>
              <a:rPr lang="fr-FR" sz="2200" dirty="0" err="1"/>
              <a:t>effects</a:t>
            </a:r>
            <a:r>
              <a:rPr lang="fr-FR" sz="2200" dirty="0"/>
              <a:t> </a:t>
            </a:r>
            <a:r>
              <a:rPr lang="fr-FR" sz="2200" dirty="0" err="1"/>
              <a:t>can</a:t>
            </a:r>
            <a:r>
              <a:rPr lang="fr-FR" sz="2200" dirty="0"/>
              <a:t> </a:t>
            </a:r>
            <a:r>
              <a:rPr lang="fr-FR" sz="2200" dirty="0" err="1"/>
              <a:t>play</a:t>
            </a:r>
            <a:r>
              <a:rPr lang="fr-FR" sz="2200" dirty="0"/>
              <a:t> a major </a:t>
            </a:r>
            <a:r>
              <a:rPr lang="fr-FR" sz="2200" dirty="0" err="1"/>
              <a:t>role</a:t>
            </a:r>
            <a:r>
              <a:rPr lang="fr-FR" sz="2200" dirty="0"/>
              <a:t> in RT </a:t>
            </a:r>
            <a:r>
              <a:rPr lang="fr-FR" sz="2200" dirty="0" err="1"/>
              <a:t>treatments</a:t>
            </a:r>
            <a:r>
              <a:rPr lang="fr-FR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/>
          </a:p>
          <a:p>
            <a:endParaRPr lang="fr-FR" sz="2200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922" y="1124281"/>
            <a:ext cx="2421548" cy="31463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2145" y="4619639"/>
            <a:ext cx="819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200" dirty="0" err="1"/>
              <a:t>Charged</a:t>
            </a:r>
            <a:r>
              <a:rPr lang="fr-FR" sz="2200" dirty="0"/>
              <a:t> </a:t>
            </a:r>
            <a:r>
              <a:rPr lang="fr-FR" sz="2200" dirty="0" err="1"/>
              <a:t>particles</a:t>
            </a:r>
            <a:r>
              <a:rPr lang="fr-FR" sz="2200" dirty="0"/>
              <a:t> (p, </a:t>
            </a:r>
            <a:r>
              <a:rPr lang="fr-FR" sz="2200" dirty="0" err="1"/>
              <a:t>heavy</a:t>
            </a:r>
            <a:r>
              <a:rPr lang="fr-FR" sz="2200" dirty="0"/>
              <a:t> ions) </a:t>
            </a:r>
            <a:r>
              <a:rPr lang="fr-FR" sz="2200" dirty="0" err="1"/>
              <a:t>allow</a:t>
            </a:r>
            <a:r>
              <a:rPr lang="fr-FR" sz="2200" dirty="0"/>
              <a:t> to </a:t>
            </a:r>
            <a:r>
              <a:rPr lang="fr-FR" sz="2200" dirty="0" err="1"/>
              <a:t>fully</a:t>
            </a:r>
            <a:r>
              <a:rPr lang="fr-FR" sz="2200" dirty="0"/>
              <a:t> profit </a:t>
            </a:r>
            <a:r>
              <a:rPr lang="fr-FR" sz="2200" dirty="0" err="1"/>
              <a:t>from</a:t>
            </a:r>
            <a:r>
              <a:rPr lang="fr-FR" sz="2200" dirty="0"/>
              <a:t> the </a:t>
            </a:r>
            <a:r>
              <a:rPr lang="fr-FR" sz="2200" dirty="0" err="1"/>
              <a:t>advantages</a:t>
            </a:r>
            <a:r>
              <a:rPr lang="fr-FR" sz="2200" dirty="0"/>
              <a:t> of </a:t>
            </a:r>
            <a:r>
              <a:rPr lang="fr-FR" sz="2200" dirty="0" err="1"/>
              <a:t>spatially</a:t>
            </a:r>
            <a:r>
              <a:rPr lang="fr-FR" sz="2200" dirty="0"/>
              <a:t> </a:t>
            </a:r>
            <a:r>
              <a:rPr lang="fr-FR" sz="2200" dirty="0" err="1"/>
              <a:t>fractionated</a:t>
            </a:r>
            <a:r>
              <a:rPr lang="fr-FR" sz="2200" dirty="0"/>
              <a:t> </a:t>
            </a:r>
            <a:r>
              <a:rPr lang="fr-FR" sz="2200" dirty="0" err="1"/>
              <a:t>radiotherapy</a:t>
            </a:r>
            <a:endParaRPr lang="fr-FR" sz="22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Titr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chemeClr val="accent4">
                    <a:lumMod val="75000"/>
                  </a:schemeClr>
                </a:solidFill>
              </a:rPr>
              <a:t>Final </a:t>
            </a:r>
            <a:r>
              <a:rPr lang="fr-FR" sz="2600" b="1" dirty="0" err="1">
                <a:solidFill>
                  <a:schemeClr val="accent4">
                    <a:lumMod val="75000"/>
                  </a:schemeClr>
                </a:solidFill>
              </a:rPr>
              <a:t>reflections</a:t>
            </a:r>
            <a:endParaRPr lang="fr-FR" sz="2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269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63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675" t="6919" r="14044" b="8166"/>
          <a:stretch/>
        </p:blipFill>
        <p:spPr>
          <a:xfrm>
            <a:off x="3922985" y="2406051"/>
            <a:ext cx="1091591" cy="640685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70A8693-6F16-4287-9301-0BFA4270D879}"/>
              </a:ext>
            </a:extLst>
          </p:cNvPr>
          <p:cNvGrpSpPr/>
          <p:nvPr/>
        </p:nvGrpSpPr>
        <p:grpSpPr>
          <a:xfrm>
            <a:off x="113872" y="2333328"/>
            <a:ext cx="3737115" cy="3780546"/>
            <a:chOff x="1518334" y="2455740"/>
            <a:chExt cx="4432505" cy="4677855"/>
          </a:xfrm>
        </p:grpSpPr>
        <p:sp>
          <p:nvSpPr>
            <p:cNvPr id="7" name="ZoneTexte 6"/>
            <p:cNvSpPr txBox="1"/>
            <p:nvPr/>
          </p:nvSpPr>
          <p:spPr>
            <a:xfrm>
              <a:off x="1985748" y="6600437"/>
              <a:ext cx="3965091" cy="533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 err="1">
                  <a:solidFill>
                    <a:schemeClr val="accent2">
                      <a:lumMod val="75000"/>
                    </a:schemeClr>
                  </a:solidFill>
                </a:rPr>
                <a:t>From</a:t>
              </a:r>
              <a:r>
                <a:rPr lang="fr-FR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2">
                      <a:lumMod val="75000"/>
                    </a:schemeClr>
                  </a:solidFill>
                </a:rPr>
                <a:t>technically</a:t>
              </a:r>
              <a:r>
                <a:rPr lang="fr-FR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2">
                      <a:lumMod val="75000"/>
                    </a:schemeClr>
                  </a:solidFill>
                </a:rPr>
                <a:t>driven</a:t>
              </a:r>
              <a:r>
                <a:rPr lang="fr-FR" sz="2200" b="1" dirty="0">
                  <a:solidFill>
                    <a:schemeClr val="accent2">
                      <a:lumMod val="75000"/>
                    </a:schemeClr>
                  </a:solidFill>
                </a:rPr>
                <a:t> RT </a:t>
              </a: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1518334" y="2455740"/>
              <a:ext cx="4237445" cy="1288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75"/>
                </a:spcBef>
                <a:buClr>
                  <a:schemeClr val="tx1"/>
                </a:buClr>
                <a:defRPr/>
              </a:pPr>
              <a:r>
                <a:rPr lang="en-US" sz="2000" u="sng" dirty="0"/>
                <a:t>Classical paradigm</a:t>
              </a:r>
              <a:r>
                <a:rPr lang="en-US" sz="2000" dirty="0">
                  <a:solidFill>
                    <a:srgbClr val="0070C0"/>
                  </a:solidFill>
                </a:rPr>
                <a:t>  </a:t>
              </a:r>
            </a:p>
            <a:p>
              <a:pPr algn="ctr">
                <a:spcBef>
                  <a:spcPts val="375"/>
                </a:spcBef>
                <a:buClr>
                  <a:schemeClr val="tx1"/>
                </a:buClr>
                <a:defRPr/>
              </a:pPr>
              <a:r>
                <a:rPr lang="en-US" sz="2000" dirty="0">
                  <a:solidFill>
                    <a:srgbClr val="0070C0"/>
                  </a:solidFill>
                </a:rPr>
                <a:t>Direct cell death</a:t>
              </a:r>
            </a:p>
            <a:p>
              <a:pPr algn="ctr">
                <a:spcBef>
                  <a:spcPts val="375"/>
                </a:spcBef>
                <a:buClr>
                  <a:schemeClr val="tx1"/>
                </a:buClr>
                <a:defRPr/>
              </a:pPr>
              <a:endParaRPr lang="en-US" sz="1500" dirty="0">
                <a:solidFill>
                  <a:srgbClr val="0070C0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7058" y="3442541"/>
              <a:ext cx="2406368" cy="180783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1831603" y="5511839"/>
              <a:ext cx="3924175" cy="799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To </a:t>
              </a:r>
              <a:r>
                <a:rPr lang="fr-FR" dirty="0" err="1"/>
                <a:t>conform</a:t>
              </a:r>
              <a:r>
                <a:rPr lang="fr-FR" dirty="0"/>
                <a:t>  (high) dose to </a:t>
              </a:r>
              <a:r>
                <a:rPr lang="fr-FR" dirty="0" err="1"/>
                <a:t>target</a:t>
              </a:r>
              <a:endParaRPr lang="fr-FR" dirty="0"/>
            </a:p>
            <a:p>
              <a:r>
                <a:rPr lang="fr-FR" dirty="0"/>
                <a:t>&amp; </a:t>
              </a:r>
              <a:r>
                <a:rPr lang="fr-FR" dirty="0" err="1"/>
                <a:t>miminimize</a:t>
              </a:r>
              <a:r>
                <a:rPr lang="fr-FR" dirty="0"/>
                <a:t> normal tissue dose</a:t>
              </a:r>
            </a:p>
          </p:txBody>
        </p:sp>
      </p:grpSp>
      <p:sp>
        <p:nvSpPr>
          <p:cNvPr id="18" name="TextBox 7"/>
          <p:cNvSpPr txBox="1"/>
          <p:nvPr/>
        </p:nvSpPr>
        <p:spPr>
          <a:xfrm>
            <a:off x="5521786" y="2327060"/>
            <a:ext cx="317808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  <a:buClr>
                <a:schemeClr val="tx1"/>
              </a:buClr>
              <a:defRPr/>
            </a:pPr>
            <a:r>
              <a:rPr lang="en-US" sz="2000" u="sng" dirty="0"/>
              <a:t>Emerging paradigm</a:t>
            </a:r>
          </a:p>
          <a:p>
            <a:pPr algn="ctr">
              <a:spcBef>
                <a:spcPts val="375"/>
              </a:spcBef>
              <a:buClr>
                <a:schemeClr val="tx1"/>
              </a:buClr>
              <a:defRPr/>
            </a:pPr>
            <a:r>
              <a:rPr lang="en-US" sz="2000" dirty="0">
                <a:solidFill>
                  <a:srgbClr val="0070C0"/>
                </a:solidFill>
              </a:rPr>
              <a:t>Non-targeted effects</a:t>
            </a:r>
          </a:p>
          <a:p>
            <a:pPr algn="ctr">
              <a:spcBef>
                <a:spcPts val="375"/>
              </a:spcBef>
              <a:buClr>
                <a:schemeClr val="tx1"/>
              </a:buClr>
              <a:defRPr/>
            </a:pPr>
            <a:endParaRPr lang="en-US" sz="2000" dirty="0">
              <a:sym typeface="Wingding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672420" y="5659592"/>
            <a:ext cx="2651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fr-FR" sz="2200" b="1" dirty="0" err="1">
                <a:solidFill>
                  <a:schemeClr val="accent2">
                    <a:lumMod val="75000"/>
                  </a:schemeClr>
                </a:solidFill>
              </a:rPr>
              <a:t>biology</a:t>
            </a:r>
            <a:r>
              <a:rPr lang="fr-FR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200" b="1" dirty="0" err="1">
                <a:solidFill>
                  <a:schemeClr val="accent2">
                    <a:lumMod val="75000"/>
                  </a:schemeClr>
                </a:solidFill>
              </a:rPr>
              <a:t>driven</a:t>
            </a:r>
            <a:r>
              <a:rPr lang="fr-FR" sz="2200" b="1" dirty="0">
                <a:solidFill>
                  <a:schemeClr val="accent2">
                    <a:lumMod val="75000"/>
                  </a:schemeClr>
                </a:solidFill>
              </a:rPr>
              <a:t> RT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767" y="3194723"/>
            <a:ext cx="3029813" cy="1547136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4429951" y="5825613"/>
            <a:ext cx="563277" cy="1500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TextBox 6"/>
          <p:cNvSpPr txBox="1"/>
          <p:nvPr/>
        </p:nvSpPr>
        <p:spPr>
          <a:xfrm>
            <a:off x="5479698" y="4877560"/>
            <a:ext cx="31738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b="1" i="1" dirty="0">
                <a:solidFill>
                  <a:srgbClr val="FF0000"/>
                </a:solidFill>
              </a:rPr>
              <a:t>Sensitive to the physical parameters of the irradiation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33130" y="206605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Final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reflections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n 7">
            <a:extLst>
              <a:ext uri="{FF2B5EF4-FFF2-40B4-BE49-F238E27FC236}">
                <a16:creationId xmlns:a16="http://schemas.microsoft.com/office/drawing/2014/main" id="{EC7DEBD4-783D-4B3D-A060-98CDF25914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41"/>
          <a:stretch/>
        </p:blipFill>
        <p:spPr>
          <a:xfrm>
            <a:off x="8100437" y="0"/>
            <a:ext cx="1043563" cy="840063"/>
          </a:xfrm>
          <a:prstGeom prst="rect">
            <a:avLst/>
          </a:prstGeom>
        </p:spPr>
      </p:pic>
      <p:sp>
        <p:nvSpPr>
          <p:cNvPr id="22" name="Marcador de contenido 2"/>
          <p:cNvSpPr>
            <a:spLocks noGrp="1"/>
          </p:cNvSpPr>
          <p:nvPr>
            <p:ph idx="1"/>
          </p:nvPr>
        </p:nvSpPr>
        <p:spPr>
          <a:xfrm>
            <a:off x="413416" y="1124631"/>
            <a:ext cx="8317168" cy="6615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000" b="1" dirty="0" err="1"/>
              <a:t>We</a:t>
            </a:r>
            <a:r>
              <a:rPr lang="es-ES" sz="2000" b="1" dirty="0"/>
              <a:t> are </a:t>
            </a:r>
            <a:r>
              <a:rPr lang="es-ES" sz="2000" b="1" dirty="0" err="1"/>
              <a:t>still</a:t>
            </a:r>
            <a:r>
              <a:rPr lang="es-ES" sz="2000" b="1" dirty="0"/>
              <a:t> </a:t>
            </a:r>
            <a:r>
              <a:rPr lang="es-ES" sz="2000" b="1" dirty="0" err="1"/>
              <a:t>far</a:t>
            </a:r>
            <a:r>
              <a:rPr lang="es-ES" sz="2000" b="1" dirty="0"/>
              <a:t> </a:t>
            </a:r>
            <a:r>
              <a:rPr lang="es-ES" sz="2000" b="1" dirty="0" err="1"/>
              <a:t>away</a:t>
            </a:r>
            <a:r>
              <a:rPr lang="es-ES" sz="2000" b="1" dirty="0"/>
              <a:t> </a:t>
            </a:r>
            <a:r>
              <a:rPr lang="es-ES" sz="2000" b="1" dirty="0" err="1"/>
              <a:t>from</a:t>
            </a:r>
            <a:r>
              <a:rPr lang="es-ES" sz="2000" b="1" dirty="0"/>
              <a:t> </a:t>
            </a:r>
            <a:r>
              <a:rPr lang="es-ES" sz="2000" b="1" dirty="0" err="1"/>
              <a:t>having</a:t>
            </a:r>
            <a:r>
              <a:rPr lang="es-ES" sz="2000" b="1" dirty="0"/>
              <a:t> </a:t>
            </a:r>
            <a:r>
              <a:rPr lang="es-ES" sz="2000" b="1" dirty="0" err="1"/>
              <a:t>found</a:t>
            </a:r>
            <a:r>
              <a:rPr lang="es-ES" sz="2000" b="1" dirty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optimum</a:t>
            </a:r>
            <a:r>
              <a:rPr lang="es-ES" sz="2000" b="1" dirty="0"/>
              <a:t> </a:t>
            </a:r>
            <a:r>
              <a:rPr lang="es-ES" sz="2000" b="1" dirty="0" err="1"/>
              <a:t>way</a:t>
            </a:r>
            <a:r>
              <a:rPr lang="es-ES" sz="2000" b="1" dirty="0"/>
              <a:t> to use </a:t>
            </a:r>
            <a:r>
              <a:rPr lang="es-ES" sz="2000" b="1" dirty="0" err="1"/>
              <a:t>ionizing</a:t>
            </a:r>
            <a:r>
              <a:rPr lang="es-ES" sz="2000" b="1" dirty="0"/>
              <a:t> </a:t>
            </a:r>
            <a:r>
              <a:rPr lang="es-ES" sz="2000" b="1" dirty="0" err="1"/>
              <a:t>radiation</a:t>
            </a:r>
            <a:r>
              <a:rPr lang="es-ES" sz="2000" b="1" dirty="0"/>
              <a:t> </a:t>
            </a:r>
            <a:r>
              <a:rPr lang="es-ES" sz="2000" b="1" dirty="0" err="1"/>
              <a:t>for</a:t>
            </a:r>
            <a:r>
              <a:rPr lang="es-ES" sz="2000" b="1" dirty="0"/>
              <a:t> </a:t>
            </a:r>
            <a:r>
              <a:rPr lang="es-ES" sz="2000" b="1" dirty="0" err="1"/>
              <a:t>therapy</a:t>
            </a:r>
            <a:r>
              <a:rPr lang="es-ES" sz="2000" b="1" dirty="0"/>
              <a:t>. </a:t>
            </a:r>
          </a:p>
          <a:p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411115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64</a:t>
            </a:fld>
            <a:endParaRPr lang="en-US" dirty="0"/>
          </a:p>
        </p:txBody>
      </p:sp>
      <p:sp>
        <p:nvSpPr>
          <p:cNvPr id="2" name="AutoShape 2" descr="Résultat de recherche d'images pour &quot;consuelo guardiola&quot;"/>
          <p:cNvSpPr>
            <a:spLocks noChangeAspect="1" noChangeArrowheads="1"/>
          </p:cNvSpPr>
          <p:nvPr/>
        </p:nvSpPr>
        <p:spPr bwMode="auto">
          <a:xfrm>
            <a:off x="155574" y="-144463"/>
            <a:ext cx="3023577" cy="30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2453" y="955659"/>
            <a:ext cx="8534400" cy="546688"/>
          </a:xfrm>
        </p:spPr>
        <p:txBody>
          <a:bodyPr/>
          <a:lstStyle/>
          <a:p>
            <a:r>
              <a:rPr lang="fr-FR" b="1" i="1" dirty="0">
                <a:solidFill>
                  <a:srgbClr val="0070C0"/>
                </a:solidFill>
              </a:rPr>
              <a:t>NARA team (former </a:t>
            </a:r>
            <a:r>
              <a:rPr lang="fr-FR" b="1" i="1" dirty="0" err="1">
                <a:solidFill>
                  <a:srgbClr val="0070C0"/>
                </a:solidFill>
              </a:rPr>
              <a:t>members</a:t>
            </a:r>
            <a:r>
              <a:rPr lang="fr-FR" b="1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" name="AutoShape 4" descr="Résultat de recherche d'images pour &quot;consuelo guardiol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642385" y="1670134"/>
            <a:ext cx="7828885" cy="3803909"/>
            <a:chOff x="485088" y="1270173"/>
            <a:chExt cx="7828885" cy="408258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54" y="1402228"/>
              <a:ext cx="1100577" cy="114544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486" y="1270173"/>
              <a:ext cx="1267556" cy="129756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966" y="1426367"/>
              <a:ext cx="1044185" cy="1141365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92" y="3423526"/>
              <a:ext cx="1371545" cy="1371545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966" y="3433255"/>
              <a:ext cx="1138628" cy="136116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8"/>
            <a:stretch/>
          </p:blipFill>
          <p:spPr>
            <a:xfrm>
              <a:off x="3586964" y="3442264"/>
              <a:ext cx="1461498" cy="1352157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693" y="3433255"/>
              <a:ext cx="1219200" cy="136181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601" y="3442263"/>
              <a:ext cx="1217636" cy="1352807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485088" y="2691235"/>
              <a:ext cx="1334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C. </a:t>
              </a:r>
              <a:r>
                <a:rPr lang="fr-FR" dirty="0" err="1"/>
                <a:t>Guardiola</a:t>
              </a:r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971571" y="2708332"/>
              <a:ext cx="1302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C. </a:t>
              </a:r>
              <a:r>
                <a:rPr lang="fr-FR" dirty="0" err="1"/>
                <a:t>Lamirault</a:t>
              </a:r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538172" y="2708332"/>
              <a:ext cx="1234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R. Delorme</a:t>
              </a: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9" b="23078"/>
            <a:stretch/>
          </p:blipFill>
          <p:spPr>
            <a:xfrm>
              <a:off x="4964356" y="1346913"/>
              <a:ext cx="1337104" cy="1302673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4991717" y="2708332"/>
              <a:ext cx="1317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T. Schneider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49419" y="4983423"/>
              <a:ext cx="1197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I. Martinez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064944" y="4982850"/>
              <a:ext cx="1522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M. Dos Santos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008538" y="4983423"/>
              <a:ext cx="883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J. Bergs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517834" y="4965996"/>
              <a:ext cx="1204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C. </a:t>
              </a:r>
              <a:r>
                <a:rPr lang="fr-FR" dirty="0" err="1"/>
                <a:t>Peucelle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938725" y="4983423"/>
              <a:ext cx="1375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W.  Gonzalez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526769" y="40843"/>
            <a:ext cx="3148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Acknowledgments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6781010" y="1567951"/>
            <a:ext cx="1727889" cy="1699179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30650" y="5879451"/>
            <a:ext cx="4512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>
                <a:solidFill>
                  <a:srgbClr val="0070C0"/>
                </a:solidFill>
              </a:rPr>
              <a:t>Biology</a:t>
            </a:r>
            <a:r>
              <a:rPr lang="fr-FR" sz="2200" b="1" dirty="0">
                <a:solidFill>
                  <a:srgbClr val="0070C0"/>
                </a:solidFill>
              </a:rPr>
              <a:t> Service of IMNC: M. </a:t>
            </a:r>
            <a:r>
              <a:rPr lang="fr-FR" sz="2200" b="1" dirty="0" err="1">
                <a:solidFill>
                  <a:srgbClr val="0070C0"/>
                </a:solidFill>
              </a:rPr>
              <a:t>Juchaux</a:t>
            </a:r>
            <a:r>
              <a:rPr lang="fr-FR" sz="2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834381" y="194071"/>
            <a:ext cx="3148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4">
                    <a:lumMod val="75000"/>
                  </a:schemeClr>
                </a:solidFill>
              </a:rPr>
              <a:t>Acknowledgments </a:t>
            </a:r>
          </a:p>
        </p:txBody>
      </p:sp>
    </p:spTree>
    <p:extLst>
      <p:ext uri="{BB962C8B-B14F-4D97-AF65-F5344CB8AC3E}">
        <p14:creationId xmlns:p14="http://schemas.microsoft.com/office/powerpoint/2010/main" val="1965391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65</a:t>
            </a:fld>
            <a:endParaRPr lang="en-US" dirty="0"/>
          </a:p>
        </p:txBody>
      </p:sp>
      <p:sp>
        <p:nvSpPr>
          <p:cNvPr id="2" name="AutoShape 2" descr="Résultat de recherche d'images pour &quot;consuelo guardiola&quot;"/>
          <p:cNvSpPr>
            <a:spLocks noChangeAspect="1" noChangeArrowheads="1"/>
          </p:cNvSpPr>
          <p:nvPr/>
        </p:nvSpPr>
        <p:spPr bwMode="auto">
          <a:xfrm>
            <a:off x="155574" y="-144463"/>
            <a:ext cx="3023577" cy="30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97552" y="941634"/>
            <a:ext cx="8534400" cy="546688"/>
          </a:xfrm>
        </p:spPr>
        <p:txBody>
          <a:bodyPr/>
          <a:lstStyle/>
          <a:p>
            <a:r>
              <a:rPr lang="fr-FR" b="1" i="1" dirty="0">
                <a:solidFill>
                  <a:srgbClr val="0070C0"/>
                </a:solidFill>
              </a:rPr>
              <a:t>NARA team</a:t>
            </a:r>
          </a:p>
        </p:txBody>
      </p:sp>
      <p:sp>
        <p:nvSpPr>
          <p:cNvPr id="7" name="AutoShape 4" descr="Résultat de recherche d'images pour &quot;consuelo guardiol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2768517" y="283777"/>
            <a:ext cx="3148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4">
                    <a:lumMod val="75000"/>
                  </a:schemeClr>
                </a:solidFill>
              </a:rPr>
              <a:t>Acknowledgments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6781010" y="1567951"/>
            <a:ext cx="1727889" cy="16991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2" y="1818673"/>
            <a:ext cx="5387326" cy="40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389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66</a:t>
            </a:fld>
            <a:endParaRPr lang="en-US" dirty="0"/>
          </a:p>
        </p:txBody>
      </p:sp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xfrm>
            <a:off x="2838813" y="243029"/>
            <a:ext cx="361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4">
                    <a:lumMod val="75000"/>
                  </a:schemeClr>
                </a:solidFill>
              </a:rPr>
              <a:t>Acknowledgments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91356" y="4190410"/>
            <a:ext cx="11015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600" b="1" dirty="0">
                <a:solidFill>
                  <a:srgbClr val="0070C0"/>
                </a:solidFill>
              </a:rPr>
              <a:t>IR4M</a:t>
            </a:r>
          </a:p>
          <a:p>
            <a:pPr algn="ctr"/>
            <a:r>
              <a:rPr lang="fr-FR" sz="2000" dirty="0"/>
              <a:t>C. </a:t>
            </a:r>
            <a:r>
              <a:rPr lang="fr-FR" sz="2000" dirty="0" err="1"/>
              <a:t>Sebrie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2634784" y="1713788"/>
            <a:ext cx="209852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/>
              <a:t>Experimental</a:t>
            </a:r>
            <a:r>
              <a:rPr lang="fr-FR" sz="2200" b="1" dirty="0"/>
              <a:t> RT</a:t>
            </a:r>
          </a:p>
          <a:p>
            <a:pPr algn="ctr"/>
            <a:r>
              <a:rPr lang="fr-FR" sz="2200" b="1" dirty="0"/>
              <a:t> </a:t>
            </a:r>
            <a:r>
              <a:rPr lang="fr-FR" sz="2200" b="1" dirty="0" err="1"/>
              <a:t>platform</a:t>
            </a:r>
            <a:endParaRPr lang="fr-FR" sz="2200" b="1" dirty="0"/>
          </a:p>
          <a:p>
            <a:pPr algn="ctr"/>
            <a:r>
              <a:rPr lang="fr-FR" sz="2200" dirty="0"/>
              <a:t>F</a:t>
            </a:r>
            <a:r>
              <a:rPr lang="fr-FR" sz="2000" dirty="0"/>
              <a:t>. </a:t>
            </a:r>
            <a:r>
              <a:rPr lang="fr-FR" sz="2000" dirty="0" err="1"/>
              <a:t>Pouzoulet</a:t>
            </a:r>
            <a:endParaRPr lang="fr-FR" sz="2000" dirty="0"/>
          </a:p>
          <a:p>
            <a:pPr algn="ctr"/>
            <a:r>
              <a:rPr lang="fr-FR" sz="2000" dirty="0"/>
              <a:t>D. </a:t>
            </a:r>
            <a:r>
              <a:rPr lang="fr-FR" sz="2000" dirty="0" err="1"/>
              <a:t>Labiod</a:t>
            </a:r>
            <a:endParaRPr lang="fr-FR" sz="2000" dirty="0"/>
          </a:p>
          <a:p>
            <a:pPr algn="ctr"/>
            <a:r>
              <a:rPr lang="fr-FR" sz="2000" dirty="0"/>
              <a:t>C. </a:t>
            </a:r>
            <a:r>
              <a:rPr lang="fr-FR" sz="2000" dirty="0" err="1"/>
              <a:t>Roulin</a:t>
            </a:r>
            <a:endParaRPr lang="fr-FR" sz="2000" dirty="0"/>
          </a:p>
          <a:p>
            <a:r>
              <a:rPr lang="fr-FR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1752" y="1715514"/>
            <a:ext cx="19341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/>
              <a:t>Orsay Proton </a:t>
            </a:r>
          </a:p>
          <a:p>
            <a:pPr algn="ctr"/>
            <a:r>
              <a:rPr lang="fr-FR" sz="2200" b="1" dirty="0" err="1"/>
              <a:t>therapy</a:t>
            </a:r>
            <a:r>
              <a:rPr lang="fr-FR" sz="2200" b="1" dirty="0"/>
              <a:t> Center</a:t>
            </a:r>
          </a:p>
          <a:p>
            <a:pPr algn="ctr"/>
            <a:r>
              <a:rPr lang="fr-FR" sz="2000" dirty="0" err="1"/>
              <a:t>A.Patriarca</a:t>
            </a:r>
            <a:endParaRPr lang="fr-FR" sz="2000" dirty="0"/>
          </a:p>
          <a:p>
            <a:pPr algn="ctr"/>
            <a:r>
              <a:rPr lang="fr-FR" sz="2000" dirty="0"/>
              <a:t>L. De </a:t>
            </a:r>
            <a:r>
              <a:rPr lang="fr-FR" sz="2000" dirty="0" err="1"/>
              <a:t>Marzi</a:t>
            </a:r>
            <a:endParaRPr lang="fr-FR" sz="2000" dirty="0"/>
          </a:p>
          <a:p>
            <a:pPr algn="ctr"/>
            <a:r>
              <a:rPr lang="fr-FR" sz="2000" dirty="0"/>
              <a:t>C. </a:t>
            </a:r>
            <a:r>
              <a:rPr lang="fr-FR" sz="2000" dirty="0" err="1"/>
              <a:t>Nauraye</a:t>
            </a:r>
            <a:endParaRPr lang="fr-FR" sz="2000" dirty="0"/>
          </a:p>
          <a:p>
            <a:pPr algn="ctr"/>
            <a:r>
              <a:rPr lang="fr-FR" sz="2000" dirty="0"/>
              <a:t>R. </a:t>
            </a:r>
            <a:r>
              <a:rPr lang="fr-FR" sz="2000" dirty="0" err="1"/>
              <a:t>Dendale</a:t>
            </a:r>
            <a:endParaRPr lang="fr-FR" sz="2000" dirty="0"/>
          </a:p>
          <a:p>
            <a:pPr algn="ctr"/>
            <a:r>
              <a:rPr lang="fr-FR" sz="2000" dirty="0"/>
              <a:t>E. </a:t>
            </a:r>
            <a:r>
              <a:rPr lang="fr-FR" sz="2000" dirty="0" err="1"/>
              <a:t>Hierso</a:t>
            </a:r>
            <a:endParaRPr lang="fr-FR" sz="2000" dirty="0"/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42216" y="1032327"/>
            <a:ext cx="23082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70C0"/>
                </a:solidFill>
              </a:rPr>
              <a:t>Institut Pasteur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37964" y="1389489"/>
            <a:ext cx="137730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2200" b="1" dirty="0"/>
          </a:p>
          <a:p>
            <a:pPr algn="ctr"/>
            <a:r>
              <a:rPr lang="fr-FR" sz="2200" dirty="0"/>
              <a:t>G. </a:t>
            </a:r>
            <a:r>
              <a:rPr lang="fr-FR" sz="2200" dirty="0" err="1"/>
              <a:t>Jouvion</a:t>
            </a:r>
            <a:endParaRPr lang="fr-FR" sz="2000" dirty="0"/>
          </a:p>
          <a:p>
            <a:pPr algn="ctr"/>
            <a:r>
              <a:rPr lang="fr-FR" sz="2000" dirty="0"/>
              <a:t>D. Hardy</a:t>
            </a:r>
          </a:p>
          <a:p>
            <a:r>
              <a:rPr lang="fr-FR" dirty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44042" y="1052213"/>
            <a:ext cx="19891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0070C0"/>
                </a:solidFill>
              </a:rPr>
              <a:t>Institut Curie</a:t>
            </a:r>
          </a:p>
        </p:txBody>
      </p:sp>
      <p:pic>
        <p:nvPicPr>
          <p:cNvPr id="11" name="Picture 2" descr="C:\Users\pverrell\AppData\Local\Temp\notesC7A056\~37768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37316" r="3785" b="1378"/>
          <a:stretch/>
        </p:blipFill>
        <p:spPr bwMode="auto">
          <a:xfrm>
            <a:off x="683356" y="4234419"/>
            <a:ext cx="3738577" cy="192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91" b="35623"/>
          <a:stretch/>
        </p:blipFill>
        <p:spPr>
          <a:xfrm>
            <a:off x="5785092" y="2538604"/>
            <a:ext cx="1357056" cy="11895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48" y="2538604"/>
            <a:ext cx="1281627" cy="11824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5" b="24869"/>
          <a:stretch/>
        </p:blipFill>
        <p:spPr>
          <a:xfrm>
            <a:off x="6425665" y="5174903"/>
            <a:ext cx="1432966" cy="10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8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9672" y="1484784"/>
            <a:ext cx="6595545" cy="538309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err="1"/>
              <a:t>Thank</a:t>
            </a:r>
            <a:r>
              <a:rPr lang="fr-FR" sz="2400" dirty="0"/>
              <a:t> </a:t>
            </a:r>
            <a:r>
              <a:rPr lang="fr-FR" sz="2400" dirty="0" err="1"/>
              <a:t>you</a:t>
            </a:r>
            <a:r>
              <a:rPr lang="fr-FR" sz="2400" dirty="0"/>
              <a:t> </a:t>
            </a:r>
            <a:r>
              <a:rPr lang="fr-FR" sz="2400" dirty="0" err="1"/>
              <a:t>very</a:t>
            </a:r>
            <a:r>
              <a:rPr lang="fr-FR" sz="2400" dirty="0"/>
              <a:t> </a:t>
            </a:r>
            <a:r>
              <a:rPr lang="fr-FR" sz="2400" dirty="0" err="1"/>
              <a:t>much</a:t>
            </a:r>
            <a:r>
              <a:rPr lang="fr-FR" sz="2400" dirty="0"/>
              <a:t> for </a:t>
            </a:r>
            <a:r>
              <a:rPr lang="fr-FR" sz="2400" dirty="0" err="1"/>
              <a:t>your</a:t>
            </a:r>
            <a:r>
              <a:rPr lang="fr-FR" sz="2400" dirty="0"/>
              <a:t> attention!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E978F76E-9B5C-4F2D-98DD-461CAA9D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276872"/>
            <a:ext cx="3829931" cy="2736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8682" y="5373216"/>
            <a:ext cx="261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yolanda.prezado@curie.fr</a:t>
            </a:r>
          </a:p>
        </p:txBody>
      </p:sp>
    </p:spTree>
    <p:extLst>
      <p:ext uri="{BB962C8B-B14F-4D97-AF65-F5344CB8AC3E}">
        <p14:creationId xmlns:p14="http://schemas.microsoft.com/office/powerpoint/2010/main" val="423462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86912A4-6834-4E46-8811-CCC72F38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BE26C1-95DC-485C-A701-C105DC1D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59" y="1588551"/>
            <a:ext cx="5891231" cy="441842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5849FC-0E30-4B3F-80E2-211357485376}"/>
              </a:ext>
            </a:extLst>
          </p:cNvPr>
          <p:cNvSpPr txBox="1"/>
          <p:nvPr/>
        </p:nvSpPr>
        <p:spPr>
          <a:xfrm>
            <a:off x="5690446" y="3544806"/>
            <a:ext cx="9316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C00000"/>
                </a:solidFill>
              </a:rPr>
              <a:t>Space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ACD8B00-C92F-4680-838E-9A015F5C953D}"/>
              </a:ext>
            </a:extLst>
          </p:cNvPr>
          <p:cNvSpPr txBox="1"/>
          <p:nvPr/>
        </p:nvSpPr>
        <p:spPr>
          <a:xfrm>
            <a:off x="2072138" y="1518400"/>
            <a:ext cx="8178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322CA4"/>
                </a:solidFill>
              </a:rPr>
              <a:t>Time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7384EDF-4E9F-4B10-A075-FD1E15D204CA}"/>
              </a:ext>
            </a:extLst>
          </p:cNvPr>
          <p:cNvSpPr txBox="1"/>
          <p:nvPr/>
        </p:nvSpPr>
        <p:spPr>
          <a:xfrm>
            <a:off x="226454" y="5545309"/>
            <a:ext cx="21543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6AAA7B"/>
                </a:solidFill>
              </a:rPr>
              <a:t>Energy/</a:t>
            </a:r>
            <a:r>
              <a:rPr lang="es-ES" sz="2400" b="1" dirty="0" err="1">
                <a:solidFill>
                  <a:srgbClr val="6AAA7B"/>
                </a:solidFill>
              </a:rPr>
              <a:t>particle</a:t>
            </a:r>
            <a:endParaRPr lang="es-ES" sz="2400" b="1" dirty="0">
              <a:solidFill>
                <a:srgbClr val="6AAA7B"/>
              </a:solidFill>
            </a:endParaRPr>
          </a:p>
        </p:txBody>
      </p:sp>
      <p:sp>
        <p:nvSpPr>
          <p:cNvPr id="21" name="CuadroTexto 19">
            <a:extLst>
              <a:ext uri="{FF2B5EF4-FFF2-40B4-BE49-F238E27FC236}">
                <a16:creationId xmlns:a16="http://schemas.microsoft.com/office/drawing/2014/main" id="{FB1C8F85-84C6-4982-AEAB-DCFA303A66EC}"/>
              </a:ext>
            </a:extLst>
          </p:cNvPr>
          <p:cNvSpPr txBox="1"/>
          <p:nvPr/>
        </p:nvSpPr>
        <p:spPr>
          <a:xfrm>
            <a:off x="3637287" y="2049606"/>
            <a:ext cx="1576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/>
              <a:t>Standard RT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1D78AFC-90EA-4F48-B5D1-A61092ACC6B7}"/>
              </a:ext>
            </a:extLst>
          </p:cNvPr>
          <p:cNvSpPr txBox="1">
            <a:spLocks/>
          </p:cNvSpPr>
          <p:nvPr/>
        </p:nvSpPr>
        <p:spPr>
          <a:xfrm>
            <a:off x="301752" y="276628"/>
            <a:ext cx="8534400" cy="546688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6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Using physics to modulate the biological response</a:t>
            </a:r>
          </a:p>
        </p:txBody>
      </p:sp>
      <p:pic>
        <p:nvPicPr>
          <p:cNvPr id="2062" name="Picture 14" descr="Resultado de imagen de esfera">
            <a:extLst>
              <a:ext uri="{FF2B5EF4-FFF2-40B4-BE49-F238E27FC236}">
                <a16:creationId xmlns:a16="http://schemas.microsoft.com/office/drawing/2014/main" id="{B3AB04DF-5834-424D-BAED-FE40DC17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68" y="2439796"/>
            <a:ext cx="886476" cy="8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54314" y="1536963"/>
            <a:ext cx="34741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Homogeneous</a:t>
            </a:r>
            <a:r>
              <a:rPr lang="fr-FR" dirty="0"/>
              <a:t> dose distributions</a:t>
            </a:r>
          </a:p>
          <a:p>
            <a:r>
              <a:rPr lang="fr-FR" dirty="0"/>
              <a:t>Large </a:t>
            </a:r>
            <a:r>
              <a:rPr lang="fr-FR" dirty="0" err="1"/>
              <a:t>field</a:t>
            </a:r>
            <a:r>
              <a:rPr lang="fr-FR" dirty="0"/>
              <a:t> sizes</a:t>
            </a:r>
          </a:p>
          <a:p>
            <a:r>
              <a:rPr lang="fr-FR" dirty="0" err="1"/>
              <a:t>Mostly</a:t>
            </a:r>
            <a:r>
              <a:rPr lang="fr-FR" dirty="0"/>
              <a:t> photons</a:t>
            </a:r>
          </a:p>
          <a:p>
            <a:r>
              <a:rPr lang="fr-FR" dirty="0"/>
              <a:t>Time </a:t>
            </a:r>
            <a:r>
              <a:rPr lang="fr-FR" dirty="0" err="1"/>
              <a:t>fractionaction</a:t>
            </a:r>
            <a:r>
              <a:rPr lang="fr-FR" dirty="0"/>
              <a:t>: </a:t>
            </a:r>
            <a:r>
              <a:rPr lang="fr-FR" i="1" dirty="0"/>
              <a:t>2 Gy/fraction, </a:t>
            </a:r>
          </a:p>
          <a:p>
            <a:r>
              <a:rPr lang="fr-FR" i="1" dirty="0"/>
              <a:t> 1 fraction/</a:t>
            </a:r>
            <a:r>
              <a:rPr lang="fr-FR" i="1" dirty="0" err="1"/>
              <a:t>day</a:t>
            </a:r>
            <a:r>
              <a:rPr lang="fr-FR" i="1" dirty="0"/>
              <a:t>, 30-35 fractions</a:t>
            </a:r>
          </a:p>
        </p:txBody>
      </p:sp>
      <p:sp>
        <p:nvSpPr>
          <p:cNvPr id="5" name="Accolade ouvrante 4"/>
          <p:cNvSpPr/>
          <p:nvPr/>
        </p:nvSpPr>
        <p:spPr>
          <a:xfrm>
            <a:off x="5348741" y="1518399"/>
            <a:ext cx="132834" cy="149589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67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86912A4-6834-4E46-8811-CCC72F38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BE26C1-95DC-485C-A701-C105DC1D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24" y="1566428"/>
            <a:ext cx="5891231" cy="441842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5849FC-0E30-4B3F-80E2-211357485376}"/>
              </a:ext>
            </a:extLst>
          </p:cNvPr>
          <p:cNvSpPr txBox="1"/>
          <p:nvPr/>
        </p:nvSpPr>
        <p:spPr>
          <a:xfrm>
            <a:off x="6622111" y="3544806"/>
            <a:ext cx="9316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C00000"/>
                </a:solidFill>
              </a:rPr>
              <a:t>Space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7384EDF-4E9F-4B10-A075-FD1E15D204CA}"/>
              </a:ext>
            </a:extLst>
          </p:cNvPr>
          <p:cNvSpPr txBox="1"/>
          <p:nvPr/>
        </p:nvSpPr>
        <p:spPr>
          <a:xfrm>
            <a:off x="1517903" y="5519033"/>
            <a:ext cx="1109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6AAA7B"/>
                </a:solidFill>
              </a:rPr>
              <a:t>Energy</a:t>
            </a:r>
            <a:endParaRPr lang="es-ES" sz="2400" b="1" dirty="0">
              <a:solidFill>
                <a:srgbClr val="6AAA7B"/>
              </a:solidFill>
            </a:endParaRPr>
          </a:p>
        </p:txBody>
      </p:sp>
      <p:sp>
        <p:nvSpPr>
          <p:cNvPr id="21" name="CuadroTexto 19">
            <a:extLst>
              <a:ext uri="{FF2B5EF4-FFF2-40B4-BE49-F238E27FC236}">
                <a16:creationId xmlns:a16="http://schemas.microsoft.com/office/drawing/2014/main" id="{FB1C8F85-84C6-4982-AEAB-DCFA303A66EC}"/>
              </a:ext>
            </a:extLst>
          </p:cNvPr>
          <p:cNvSpPr txBox="1"/>
          <p:nvPr/>
        </p:nvSpPr>
        <p:spPr>
          <a:xfrm>
            <a:off x="4568952" y="2049606"/>
            <a:ext cx="1576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/>
              <a:t>Standard RT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1D78AFC-90EA-4F48-B5D1-A61092ACC6B7}"/>
              </a:ext>
            </a:extLst>
          </p:cNvPr>
          <p:cNvSpPr txBox="1">
            <a:spLocks/>
          </p:cNvSpPr>
          <p:nvPr/>
        </p:nvSpPr>
        <p:spPr>
          <a:xfrm>
            <a:off x="436633" y="216196"/>
            <a:ext cx="8534400" cy="546688"/>
          </a:xfrm>
          <a:prstGeom prst="rect">
            <a:avLst/>
          </a:prstGeom>
        </p:spPr>
        <p:txBody>
          <a:bodyPr vert="horz" anchor="b">
            <a:normAutofit fontScale="900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6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Using physics to modulate the biological response</a:t>
            </a:r>
          </a:p>
        </p:txBody>
      </p:sp>
      <p:pic>
        <p:nvPicPr>
          <p:cNvPr id="2062" name="Picture 14" descr="Resultado de imagen de esfera">
            <a:extLst>
              <a:ext uri="{FF2B5EF4-FFF2-40B4-BE49-F238E27FC236}">
                <a16:creationId xmlns:a16="http://schemas.microsoft.com/office/drawing/2014/main" id="{B3AB04DF-5834-424D-BAED-FE40DC17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33" y="2439796"/>
            <a:ext cx="886476" cy="8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3B124D2-A72C-4D52-9191-29B0BBC713E6}"/>
              </a:ext>
            </a:extLst>
          </p:cNvPr>
          <p:cNvSpPr txBox="1"/>
          <p:nvPr/>
        </p:nvSpPr>
        <p:spPr>
          <a:xfrm>
            <a:off x="2987824" y="1544305"/>
            <a:ext cx="8178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322CA4"/>
                </a:solidFill>
              </a:rPr>
              <a:t>Time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1691680" y="2751373"/>
            <a:ext cx="2232248" cy="108012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47709" y="2236193"/>
            <a:ext cx="1214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Particle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11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accent4">
                    <a:lumMod val="75000"/>
                  </a:schemeClr>
                </a:solidFill>
              </a:rPr>
              <a:t>Temporal fractionation of the dose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6497" y="2803103"/>
            <a:ext cx="3316258" cy="14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– </a:t>
            </a:r>
            <a:r>
              <a:rPr lang="en-US" sz="2200" b="0" dirty="0" err="1">
                <a:solidFill>
                  <a:schemeClr val="accent6"/>
                </a:solidFill>
                <a:latin typeface="+mn-lt"/>
              </a:rPr>
              <a:t>Reoxygenation</a:t>
            </a:r>
            <a:r>
              <a:rPr lang="en-US" sz="2200" b="0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0" indent="0" algn="just">
              <a:buNone/>
            </a:pPr>
            <a:endParaRPr lang="en-US" sz="2200" b="0" dirty="0">
              <a:solidFill>
                <a:schemeClr val="accent6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en-US" sz="2200" b="0" dirty="0">
                <a:solidFill>
                  <a:schemeClr val="accent6"/>
                </a:solidFill>
                <a:latin typeface="+mn-lt"/>
              </a:rPr>
              <a:t>– </a:t>
            </a:r>
            <a:r>
              <a:rPr lang="en-US" sz="2200" b="0" dirty="0" err="1">
                <a:solidFill>
                  <a:schemeClr val="accent6"/>
                </a:solidFill>
                <a:latin typeface="+mn-lt"/>
              </a:rPr>
              <a:t>Reassortment</a:t>
            </a:r>
            <a:endParaRPr lang="en-US" sz="2200" b="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80" y="4211117"/>
            <a:ext cx="2965138" cy="2194482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07" y="1668309"/>
            <a:ext cx="814045" cy="9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05778" y="1859726"/>
            <a:ext cx="1905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/>
              <a:t>Tumor</a:t>
            </a:r>
            <a:r>
              <a:rPr lang="fr-FR" sz="2200" b="1" dirty="0"/>
              <a:t> control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66530" y="1818559"/>
            <a:ext cx="33592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Normal tissue </a:t>
            </a:r>
            <a:r>
              <a:rPr lang="fr-FR" sz="2200" b="1" dirty="0" err="1"/>
              <a:t>preservation</a:t>
            </a:r>
            <a:endParaRPr lang="fr-FR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5310909" y="2735900"/>
            <a:ext cx="36022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– Repair of </a:t>
            </a:r>
            <a:r>
              <a:rPr lang="en-US" sz="2200" dirty="0" err="1"/>
              <a:t>sublethal</a:t>
            </a:r>
            <a:r>
              <a:rPr lang="en-US" sz="2200" dirty="0"/>
              <a:t> damage   	</a:t>
            </a:r>
          </a:p>
          <a:p>
            <a:r>
              <a:rPr lang="en-US" sz="2200" dirty="0"/>
              <a:t>– Repopulation of cells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1045452"/>
            <a:ext cx="884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F5597"/>
                </a:solidFill>
              </a:rPr>
              <a:t>Common scheme: 2 </a:t>
            </a:r>
            <a:r>
              <a:rPr lang="en-US" sz="2200" dirty="0" err="1">
                <a:solidFill>
                  <a:srgbClr val="2F5597"/>
                </a:solidFill>
              </a:rPr>
              <a:t>Gy</a:t>
            </a:r>
            <a:r>
              <a:rPr lang="en-US" sz="2200" dirty="0">
                <a:solidFill>
                  <a:srgbClr val="2F5597"/>
                </a:solidFill>
              </a:rPr>
              <a:t>/session, 1 session/day, 5 days week, 5-6 weeks </a:t>
            </a:r>
          </a:p>
        </p:txBody>
      </p:sp>
    </p:spTree>
    <p:extLst>
      <p:ext uri="{BB962C8B-B14F-4D97-AF65-F5344CB8AC3E}">
        <p14:creationId xmlns:p14="http://schemas.microsoft.com/office/powerpoint/2010/main" val="1474982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161bf23964febf341e96f464fc16cc1b438f2"/>
  <p:tag name="ISPRING_RESOURCE_PATHS_HASH_2" val="6fd879b14c3126aa40ab45aabc72663e8c77e2e"/>
</p:tagLst>
</file>

<file path=ppt/theme/theme1.xml><?xml version="1.0" encoding="utf-8"?>
<a:theme xmlns:a="http://schemas.openxmlformats.org/drawingml/2006/main" name="Office Theme">
  <a:themeElements>
    <a:clrScheme name="Institut Curie">
      <a:dk1>
        <a:srgbClr val="000000"/>
      </a:dk1>
      <a:lt1>
        <a:srgbClr val="FFFFFF"/>
      </a:lt1>
      <a:dk2>
        <a:srgbClr val="EE8220"/>
      </a:dk2>
      <a:lt2>
        <a:srgbClr val="EE8220"/>
      </a:lt2>
      <a:accent1>
        <a:srgbClr val="FAC090"/>
      </a:accent1>
      <a:accent2>
        <a:srgbClr val="5B5B60"/>
      </a:accent2>
      <a:accent3>
        <a:srgbClr val="E76D1A"/>
      </a:accent3>
      <a:accent4>
        <a:srgbClr val="EE8220"/>
      </a:accent4>
      <a:accent5>
        <a:srgbClr val="FAC090"/>
      </a:accent5>
      <a:accent6>
        <a:srgbClr val="000000"/>
      </a:accent6>
      <a:hlink>
        <a:srgbClr val="F2F2F2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13143</TotalTime>
  <Words>2875</Words>
  <Application>Microsoft Office PowerPoint</Application>
  <PresentationFormat>Presentación en pantalla (4:3)</PresentationFormat>
  <Paragraphs>681</Paragraphs>
  <Slides>67</Slides>
  <Notes>16</Notes>
  <HiddenSlides>1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67</vt:i4>
      </vt:variant>
    </vt:vector>
  </HeadingPairs>
  <TitlesOfParts>
    <vt:vector size="78" baseType="lpstr">
      <vt:lpstr>Arial</vt:lpstr>
      <vt:lpstr>Arial Unicode MS</vt:lpstr>
      <vt:lpstr>Calibri</vt:lpstr>
      <vt:lpstr>Century Gothic</vt:lpstr>
      <vt:lpstr>Times New Roman</vt:lpstr>
      <vt:lpstr>Trebuchet MS</vt:lpstr>
      <vt:lpstr>Wingdings</vt:lpstr>
      <vt:lpstr>Wingdings 2</vt:lpstr>
      <vt:lpstr>Office Theme</vt:lpstr>
      <vt:lpstr>Prism 7</vt:lpstr>
      <vt:lpstr>Prism 8</vt:lpstr>
      <vt:lpstr>Presentación de PowerPoint</vt:lpstr>
      <vt:lpstr>Radiotherapy (RT)</vt:lpstr>
      <vt:lpstr>Radiotherapy  types </vt:lpstr>
      <vt:lpstr>External  radiotherapy</vt:lpstr>
      <vt:lpstr>New approaches in Radiotherapy: why?</vt:lpstr>
      <vt:lpstr>Presentación de PowerPoint</vt:lpstr>
      <vt:lpstr>Presentación de PowerPoint</vt:lpstr>
      <vt:lpstr>Presentación de PowerPoint</vt:lpstr>
      <vt:lpstr>Temporal fractionation of the dose</vt:lpstr>
      <vt:lpstr>Temporal fractionation of the dose</vt:lpstr>
      <vt:lpstr>High single dose can estimulate immune system </vt:lpstr>
      <vt:lpstr>Dose rate</vt:lpstr>
      <vt:lpstr>Time: Dose rate</vt:lpstr>
      <vt:lpstr>Presentación de PowerPoint</vt:lpstr>
      <vt:lpstr>Outline</vt:lpstr>
      <vt:lpstr>Outline</vt:lpstr>
      <vt:lpstr>Addressing a clinical need with a new paradigm</vt:lpstr>
      <vt:lpstr>Addressing a clinical need with a new RT paradigm</vt:lpstr>
      <vt:lpstr>Outline</vt:lpstr>
      <vt:lpstr>Presentación de PowerPoint</vt:lpstr>
      <vt:lpstr>Presentación de PowerPoint</vt:lpstr>
      <vt:lpstr>Presentación de PowerPoint</vt:lpstr>
      <vt:lpstr>Lattice therapy</vt:lpstr>
      <vt:lpstr>Presentación de PowerPoint</vt:lpstr>
      <vt:lpstr>Presentación de PowerPoint</vt:lpstr>
      <vt:lpstr>Outline</vt:lpstr>
      <vt:lpstr>Presentación de PowerPoint</vt:lpstr>
      <vt:lpstr>Microbeam Radiation therapy </vt:lpstr>
      <vt:lpstr>Differential effect normal/tumoral tissues in MRT</vt:lpstr>
      <vt:lpstr>Challenging dosimetry </vt:lpstr>
      <vt:lpstr>Experimental dosimetry @ synchrotrons</vt:lpstr>
      <vt:lpstr>Drawbacks of MRT</vt:lpstr>
      <vt:lpstr>Minibeam radiation therapy: a good compromise</vt:lpstr>
      <vt:lpstr>Minibeam radiation therapy: a good compromise</vt:lpstr>
      <vt:lpstr>Outline</vt:lpstr>
      <vt:lpstr>Presentación de PowerPoint</vt:lpstr>
      <vt:lpstr>PROTONMBRT: an innovative therapeutic approach</vt:lpstr>
      <vt:lpstr>PROTONMBRT: an innovative therapeutic approach</vt:lpstr>
      <vt:lpstr>Implementation at a clinical PBSPBS</vt:lpstr>
      <vt:lpstr>Dosimetry studies</vt:lpstr>
      <vt:lpstr>Magnetically focussed proton minibeams at a clinical center</vt:lpstr>
      <vt:lpstr>Presentación de PowerPoint</vt:lpstr>
      <vt:lpstr>Presentación de PowerPoint</vt:lpstr>
      <vt:lpstr>Tumor control effectiveness in glioma (RG2) bearing rats </vt:lpstr>
      <vt:lpstr>pMBRT provides tumor control even with highly heterogeneous dose distributions</vt:lpstr>
      <vt:lpstr>Presentación de PowerPoint</vt:lpstr>
      <vt:lpstr> </vt:lpstr>
      <vt:lpstr>Optimising the physical parameters: time</vt:lpstr>
      <vt:lpstr>Presentación de PowerPoint</vt:lpstr>
      <vt:lpstr>Short term objectives (3-5 years)</vt:lpstr>
      <vt:lpstr>Presentación de PowerPoint</vt:lpstr>
      <vt:lpstr>Presentación de PowerPoint</vt:lpstr>
      <vt:lpstr>PROTONMBRT</vt:lpstr>
      <vt:lpstr>Presentación de PowerPoint</vt:lpstr>
      <vt:lpstr>Heavy ions  MBRT: Advantages</vt:lpstr>
      <vt:lpstr>Heavy ions MBRT: impact on valleys</vt:lpstr>
      <vt:lpstr>Molecular and cellular effects with infrared microspectroscopy</vt:lpstr>
      <vt:lpstr>Very heavy ions MBRT</vt:lpstr>
      <vt:lpstr>The scoop: Ne MBRT @ HIMAC (Japan)</vt:lpstr>
      <vt:lpstr>Very high energy electrons (VHEE) therapy </vt:lpstr>
      <vt:lpstr>Presentación de PowerPoint</vt:lpstr>
      <vt:lpstr>Final reflections</vt:lpstr>
      <vt:lpstr>Presentación de PowerPoint</vt:lpstr>
      <vt:lpstr>NARA team (former members)</vt:lpstr>
      <vt:lpstr>NARA team</vt:lpstr>
      <vt:lpstr>Acknowledgments </vt:lpstr>
      <vt:lpstr>Presentación de PowerPoint</vt:lpstr>
    </vt:vector>
  </TitlesOfParts>
  <Company>Indépendant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Hervé</dc:creator>
  <cp:lastModifiedBy>Yolanda Prezado</cp:lastModifiedBy>
  <cp:revision>708</cp:revision>
  <cp:lastPrinted>2017-04-19T10:17:01Z</cp:lastPrinted>
  <dcterms:created xsi:type="dcterms:W3CDTF">2015-05-27T08:44:12Z</dcterms:created>
  <dcterms:modified xsi:type="dcterms:W3CDTF">2020-04-17T19:10:12Z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7549485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D5.0.6</vt:lpwstr>
  </property>
</Properties>
</file>