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6" r:id="rId2"/>
    <p:sldId id="418" r:id="rId3"/>
    <p:sldId id="257" r:id="rId4"/>
    <p:sldId id="672" r:id="rId5"/>
    <p:sldId id="676" r:id="rId6"/>
    <p:sldId id="673" r:id="rId7"/>
    <p:sldId id="658" r:id="rId8"/>
    <p:sldId id="655" r:id="rId9"/>
    <p:sldId id="679" r:id="rId10"/>
    <p:sldId id="267" r:id="rId11"/>
    <p:sldId id="261" r:id="rId12"/>
    <p:sldId id="273" r:id="rId13"/>
    <p:sldId id="680" r:id="rId14"/>
    <p:sldId id="677" r:id="rId15"/>
    <p:sldId id="682" r:id="rId16"/>
    <p:sldId id="685" r:id="rId17"/>
    <p:sldId id="683" r:id="rId18"/>
    <p:sldId id="68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2600"/>
    <a:srgbClr val="0432FF"/>
    <a:srgbClr val="008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97E21C-280B-AE4D-A187-555A6467F62A}" v="287" dt="2020-12-02T10:45:51.9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770"/>
    <p:restoredTop sz="94663"/>
  </p:normalViewPr>
  <p:slideViewPr>
    <p:cSldViewPr snapToGrid="0">
      <p:cViewPr varScale="1">
        <p:scale>
          <a:sx n="109" d="100"/>
          <a:sy n="109" d="100"/>
        </p:scale>
        <p:origin x="208" y="2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Cimino" userId="9072ff3a-9a24-4065-bc49-2c3defdcbfe0" providerId="ADAL" clId="{EA97E21C-280B-AE4D-A187-555A6467F62A}"/>
    <pc:docChg chg="undo custSel modSld">
      <pc:chgData name="Roberto Cimino" userId="9072ff3a-9a24-4065-bc49-2c3defdcbfe0" providerId="ADAL" clId="{EA97E21C-280B-AE4D-A187-555A6467F62A}" dt="2020-12-02T10:46:55.511" v="482" actId="20577"/>
      <pc:docMkLst>
        <pc:docMk/>
      </pc:docMkLst>
      <pc:sldChg chg="modSp mod">
        <pc:chgData name="Roberto Cimino" userId="9072ff3a-9a24-4065-bc49-2c3defdcbfe0" providerId="ADAL" clId="{EA97E21C-280B-AE4D-A187-555A6467F62A}" dt="2020-12-01T11:29:46.318" v="296" actId="20577"/>
        <pc:sldMkLst>
          <pc:docMk/>
          <pc:sldMk cId="641120635" sldId="256"/>
        </pc:sldMkLst>
        <pc:spChg chg="mod">
          <ac:chgData name="Roberto Cimino" userId="9072ff3a-9a24-4065-bc49-2c3defdcbfe0" providerId="ADAL" clId="{EA97E21C-280B-AE4D-A187-555A6467F62A}" dt="2020-12-01T11:29:46.318" v="296" actId="20577"/>
          <ac:spMkLst>
            <pc:docMk/>
            <pc:sldMk cId="641120635" sldId="256"/>
            <ac:spMk id="3" creationId="{5125A9B4-B827-524F-9A1F-10CEE1CD2F8C}"/>
          </ac:spMkLst>
        </pc:spChg>
        <pc:picChg chg="mod">
          <ac:chgData name="Roberto Cimino" userId="9072ff3a-9a24-4065-bc49-2c3defdcbfe0" providerId="ADAL" clId="{EA97E21C-280B-AE4D-A187-555A6467F62A}" dt="2020-12-01T10:20:58.382" v="280" actId="1076"/>
          <ac:picMkLst>
            <pc:docMk/>
            <pc:sldMk cId="641120635" sldId="256"/>
            <ac:picMk id="15" creationId="{D550B0AB-2BC4-064E-822F-C16F67ED206F}"/>
          </ac:picMkLst>
        </pc:picChg>
      </pc:sldChg>
      <pc:sldChg chg="modSp">
        <pc:chgData name="Roberto Cimino" userId="9072ff3a-9a24-4065-bc49-2c3defdcbfe0" providerId="ADAL" clId="{EA97E21C-280B-AE4D-A187-555A6467F62A}" dt="2020-12-02T08:35:05.139" v="356" actId="20577"/>
        <pc:sldMkLst>
          <pc:docMk/>
          <pc:sldMk cId="58415913" sldId="257"/>
        </pc:sldMkLst>
        <pc:graphicFrameChg chg="mod">
          <ac:chgData name="Roberto Cimino" userId="9072ff3a-9a24-4065-bc49-2c3defdcbfe0" providerId="ADAL" clId="{EA97E21C-280B-AE4D-A187-555A6467F62A}" dt="2020-12-02T08:35:05.139" v="356" actId="20577"/>
          <ac:graphicFrameMkLst>
            <pc:docMk/>
            <pc:sldMk cId="58415913" sldId="257"/>
            <ac:graphicFrameMk id="22" creationId="{CA31C022-F7DB-44CE-A689-F74F7529FA25}"/>
          </ac:graphicFrameMkLst>
        </pc:graphicFrameChg>
      </pc:sldChg>
      <pc:sldChg chg="modSp mod">
        <pc:chgData name="Roberto Cimino" userId="9072ff3a-9a24-4065-bc49-2c3defdcbfe0" providerId="ADAL" clId="{EA97E21C-280B-AE4D-A187-555A6467F62A}" dt="2020-12-01T11:32:37.634" v="312" actId="120"/>
        <pc:sldMkLst>
          <pc:docMk/>
          <pc:sldMk cId="2622140474" sldId="261"/>
        </pc:sldMkLst>
        <pc:spChg chg="mod">
          <ac:chgData name="Roberto Cimino" userId="9072ff3a-9a24-4065-bc49-2c3defdcbfe0" providerId="ADAL" clId="{EA97E21C-280B-AE4D-A187-555A6467F62A}" dt="2020-12-01T11:32:37.634" v="312" actId="120"/>
          <ac:spMkLst>
            <pc:docMk/>
            <pc:sldMk cId="2622140474" sldId="261"/>
            <ac:spMk id="2" creationId="{49332D1F-DF80-FB42-A4FE-0A65271C77E4}"/>
          </ac:spMkLst>
        </pc:spChg>
      </pc:sldChg>
      <pc:sldChg chg="addSp delSp modSp mod">
        <pc:chgData name="Roberto Cimino" userId="9072ff3a-9a24-4065-bc49-2c3defdcbfe0" providerId="ADAL" clId="{EA97E21C-280B-AE4D-A187-555A6467F62A}" dt="2020-12-01T10:14:30.408" v="235" actId="1076"/>
        <pc:sldMkLst>
          <pc:docMk/>
          <pc:sldMk cId="2366615838" sldId="267"/>
        </pc:sldMkLst>
        <pc:spChg chg="add mod">
          <ac:chgData name="Roberto Cimino" userId="9072ff3a-9a24-4065-bc49-2c3defdcbfe0" providerId="ADAL" clId="{EA97E21C-280B-AE4D-A187-555A6467F62A}" dt="2020-12-01T10:14:30.408" v="235" actId="1076"/>
          <ac:spMkLst>
            <pc:docMk/>
            <pc:sldMk cId="2366615838" sldId="267"/>
            <ac:spMk id="31" creationId="{DAFE538C-85A4-B14E-A6EF-42BA694FDD1D}"/>
          </ac:spMkLst>
        </pc:spChg>
        <pc:spChg chg="del">
          <ac:chgData name="Roberto Cimino" userId="9072ff3a-9a24-4065-bc49-2c3defdcbfe0" providerId="ADAL" clId="{EA97E21C-280B-AE4D-A187-555A6467F62A}" dt="2020-12-01T10:14:24.574" v="233" actId="478"/>
          <ac:spMkLst>
            <pc:docMk/>
            <pc:sldMk cId="2366615838" sldId="267"/>
            <ac:spMk id="60" creationId="{99513731-B34A-3342-B278-51307A41E664}"/>
          </ac:spMkLst>
        </pc:spChg>
      </pc:sldChg>
      <pc:sldChg chg="modSp mod">
        <pc:chgData name="Roberto Cimino" userId="9072ff3a-9a24-4065-bc49-2c3defdcbfe0" providerId="ADAL" clId="{EA97E21C-280B-AE4D-A187-555A6467F62A}" dt="2020-12-01T11:33:02.487" v="315" actId="113"/>
        <pc:sldMkLst>
          <pc:docMk/>
          <pc:sldMk cId="4260866362" sldId="273"/>
        </pc:sldMkLst>
        <pc:spChg chg="mod">
          <ac:chgData name="Roberto Cimino" userId="9072ff3a-9a24-4065-bc49-2c3defdcbfe0" providerId="ADAL" clId="{EA97E21C-280B-AE4D-A187-555A6467F62A}" dt="2020-12-01T11:33:02.487" v="315" actId="113"/>
          <ac:spMkLst>
            <pc:docMk/>
            <pc:sldMk cId="4260866362" sldId="273"/>
            <ac:spMk id="2" creationId="{49332D1F-DF80-FB42-A4FE-0A65271C77E4}"/>
          </ac:spMkLst>
        </pc:spChg>
        <pc:spChg chg="mod">
          <ac:chgData name="Roberto Cimino" userId="9072ff3a-9a24-4065-bc49-2c3defdcbfe0" providerId="ADAL" clId="{EA97E21C-280B-AE4D-A187-555A6467F62A}" dt="2020-12-01T09:39:53.182" v="181" actId="20577"/>
          <ac:spMkLst>
            <pc:docMk/>
            <pc:sldMk cId="4260866362" sldId="273"/>
            <ac:spMk id="3" creationId="{DA53DC7E-B311-A940-BA96-48FED11F3648}"/>
          </ac:spMkLst>
        </pc:spChg>
      </pc:sldChg>
      <pc:sldChg chg="modSp mod">
        <pc:chgData name="Roberto Cimino" userId="9072ff3a-9a24-4065-bc49-2c3defdcbfe0" providerId="ADAL" clId="{EA97E21C-280B-AE4D-A187-555A6467F62A}" dt="2020-12-01T11:31:43.302" v="303" actId="20577"/>
        <pc:sldMkLst>
          <pc:docMk/>
          <pc:sldMk cId="2986436680" sldId="418"/>
        </pc:sldMkLst>
        <pc:spChg chg="mod">
          <ac:chgData name="Roberto Cimino" userId="9072ff3a-9a24-4065-bc49-2c3defdcbfe0" providerId="ADAL" clId="{EA97E21C-280B-AE4D-A187-555A6467F62A}" dt="2020-12-01T11:31:43.302" v="303" actId="20577"/>
          <ac:spMkLst>
            <pc:docMk/>
            <pc:sldMk cId="2986436680" sldId="418"/>
            <ac:spMk id="3" creationId="{8816EB7D-817C-8642-B303-93C4C9E48484}"/>
          </ac:spMkLst>
        </pc:spChg>
      </pc:sldChg>
      <pc:sldChg chg="modSp mod">
        <pc:chgData name="Roberto Cimino" userId="9072ff3a-9a24-4065-bc49-2c3defdcbfe0" providerId="ADAL" clId="{EA97E21C-280B-AE4D-A187-555A6467F62A}" dt="2020-12-01T11:09:58.602" v="288" actId="20577"/>
        <pc:sldMkLst>
          <pc:docMk/>
          <pc:sldMk cId="3863139154" sldId="672"/>
        </pc:sldMkLst>
        <pc:spChg chg="mod">
          <ac:chgData name="Roberto Cimino" userId="9072ff3a-9a24-4065-bc49-2c3defdcbfe0" providerId="ADAL" clId="{EA97E21C-280B-AE4D-A187-555A6467F62A}" dt="2020-12-01T11:09:58.602" v="288" actId="20577"/>
          <ac:spMkLst>
            <pc:docMk/>
            <pc:sldMk cId="3863139154" sldId="672"/>
            <ac:spMk id="3" creationId="{8816EB7D-817C-8642-B303-93C4C9E48484}"/>
          </ac:spMkLst>
        </pc:spChg>
      </pc:sldChg>
      <pc:sldChg chg="modSp mod">
        <pc:chgData name="Roberto Cimino" userId="9072ff3a-9a24-4065-bc49-2c3defdcbfe0" providerId="ADAL" clId="{EA97E21C-280B-AE4D-A187-555A6467F62A}" dt="2020-11-30T13:27:40.853" v="2" actId="1076"/>
        <pc:sldMkLst>
          <pc:docMk/>
          <pc:sldMk cId="2065156364" sldId="677"/>
        </pc:sldMkLst>
        <pc:spChg chg="mod">
          <ac:chgData name="Roberto Cimino" userId="9072ff3a-9a24-4065-bc49-2c3defdcbfe0" providerId="ADAL" clId="{EA97E21C-280B-AE4D-A187-555A6467F62A}" dt="2020-11-30T13:27:40.853" v="2" actId="1076"/>
          <ac:spMkLst>
            <pc:docMk/>
            <pc:sldMk cId="2065156364" sldId="677"/>
            <ac:spMk id="42" creationId="{B53886F5-3E25-194A-A060-1F51EC8340D9}"/>
          </ac:spMkLst>
        </pc:spChg>
      </pc:sldChg>
      <pc:sldChg chg="modSp mod">
        <pc:chgData name="Roberto Cimino" userId="9072ff3a-9a24-4065-bc49-2c3defdcbfe0" providerId="ADAL" clId="{EA97E21C-280B-AE4D-A187-555A6467F62A}" dt="2020-12-01T10:15:05.264" v="239" actId="255"/>
        <pc:sldMkLst>
          <pc:docMk/>
          <pc:sldMk cId="3121157146" sldId="679"/>
        </pc:sldMkLst>
        <pc:spChg chg="mod">
          <ac:chgData name="Roberto Cimino" userId="9072ff3a-9a24-4065-bc49-2c3defdcbfe0" providerId="ADAL" clId="{EA97E21C-280B-AE4D-A187-555A6467F62A}" dt="2020-12-01T10:15:05.264" v="239" actId="255"/>
          <ac:spMkLst>
            <pc:docMk/>
            <pc:sldMk cId="3121157146" sldId="679"/>
            <ac:spMk id="4" creationId="{9D72CEA2-1ABC-2F48-A775-285E88AA58E0}"/>
          </ac:spMkLst>
        </pc:spChg>
        <pc:spChg chg="mod">
          <ac:chgData name="Roberto Cimino" userId="9072ff3a-9a24-4065-bc49-2c3defdcbfe0" providerId="ADAL" clId="{EA97E21C-280B-AE4D-A187-555A6467F62A}" dt="2020-12-01T10:12:38.738" v="219" actId="20577"/>
          <ac:spMkLst>
            <pc:docMk/>
            <pc:sldMk cId="3121157146" sldId="679"/>
            <ac:spMk id="9" creationId="{6D8DB4DF-7C6C-A046-A9B6-F5CAB914A869}"/>
          </ac:spMkLst>
        </pc:spChg>
      </pc:sldChg>
      <pc:sldChg chg="modSp mod">
        <pc:chgData name="Roberto Cimino" userId="9072ff3a-9a24-4065-bc49-2c3defdcbfe0" providerId="ADAL" clId="{EA97E21C-280B-AE4D-A187-555A6467F62A}" dt="2020-12-02T08:37:11.902" v="358" actId="20577"/>
        <pc:sldMkLst>
          <pc:docMk/>
          <pc:sldMk cId="2141368742" sldId="680"/>
        </pc:sldMkLst>
        <pc:spChg chg="mod">
          <ac:chgData name="Roberto Cimino" userId="9072ff3a-9a24-4065-bc49-2c3defdcbfe0" providerId="ADAL" clId="{EA97E21C-280B-AE4D-A187-555A6467F62A}" dt="2020-12-02T08:37:11.902" v="358" actId="20577"/>
          <ac:spMkLst>
            <pc:docMk/>
            <pc:sldMk cId="2141368742" sldId="680"/>
            <ac:spMk id="2" creationId="{49332D1F-DF80-FB42-A4FE-0A65271C77E4}"/>
          </ac:spMkLst>
        </pc:spChg>
        <pc:spChg chg="mod">
          <ac:chgData name="Roberto Cimino" userId="9072ff3a-9a24-4065-bc49-2c3defdcbfe0" providerId="ADAL" clId="{EA97E21C-280B-AE4D-A187-555A6467F62A}" dt="2020-12-01T07:58:28.046" v="163" actId="1076"/>
          <ac:spMkLst>
            <pc:docMk/>
            <pc:sldMk cId="2141368742" sldId="680"/>
            <ac:spMk id="11" creationId="{24FB7862-EF25-5248-8923-0504E69C54C9}"/>
          </ac:spMkLst>
        </pc:spChg>
      </pc:sldChg>
      <pc:sldChg chg="modSp mod">
        <pc:chgData name="Roberto Cimino" userId="9072ff3a-9a24-4065-bc49-2c3defdcbfe0" providerId="ADAL" clId="{EA97E21C-280B-AE4D-A187-555A6467F62A}" dt="2020-12-01T11:33:40.231" v="322" actId="20577"/>
        <pc:sldMkLst>
          <pc:docMk/>
          <pc:sldMk cId="3108744431" sldId="682"/>
        </pc:sldMkLst>
        <pc:spChg chg="mod">
          <ac:chgData name="Roberto Cimino" userId="9072ff3a-9a24-4065-bc49-2c3defdcbfe0" providerId="ADAL" clId="{EA97E21C-280B-AE4D-A187-555A6467F62A}" dt="2020-12-01T11:33:40.231" v="322" actId="20577"/>
          <ac:spMkLst>
            <pc:docMk/>
            <pc:sldMk cId="3108744431" sldId="682"/>
            <ac:spMk id="2" creationId="{49332D1F-DF80-FB42-A4FE-0A65271C77E4}"/>
          </ac:spMkLst>
        </pc:spChg>
      </pc:sldChg>
      <pc:sldChg chg="addSp delSp modSp mod">
        <pc:chgData name="Roberto Cimino" userId="9072ff3a-9a24-4065-bc49-2c3defdcbfe0" providerId="ADAL" clId="{EA97E21C-280B-AE4D-A187-555A6467F62A}" dt="2020-12-02T08:44:13.318" v="384" actId="20578"/>
        <pc:sldMkLst>
          <pc:docMk/>
          <pc:sldMk cId="1451824753" sldId="683"/>
        </pc:sldMkLst>
        <pc:spChg chg="mod">
          <ac:chgData name="Roberto Cimino" userId="9072ff3a-9a24-4065-bc49-2c3defdcbfe0" providerId="ADAL" clId="{EA97E21C-280B-AE4D-A187-555A6467F62A}" dt="2020-12-01T08:00:04.244" v="175" actId="1076"/>
          <ac:spMkLst>
            <pc:docMk/>
            <pc:sldMk cId="1451824753" sldId="683"/>
            <ac:spMk id="2" creationId="{B5EB0444-E8F2-8A48-AC67-7A27DE757BB0}"/>
          </ac:spMkLst>
        </pc:spChg>
        <pc:spChg chg="add del mod">
          <ac:chgData name="Roberto Cimino" userId="9072ff3a-9a24-4065-bc49-2c3defdcbfe0" providerId="ADAL" clId="{EA97E21C-280B-AE4D-A187-555A6467F62A}" dt="2020-12-01T07:59:48.314" v="171" actId="478"/>
          <ac:spMkLst>
            <pc:docMk/>
            <pc:sldMk cId="1451824753" sldId="683"/>
            <ac:spMk id="15" creationId="{A233D75D-F246-4346-BF5C-9753E1FEE87E}"/>
          </ac:spMkLst>
        </pc:spChg>
        <pc:spChg chg="add del mod">
          <ac:chgData name="Roberto Cimino" userId="9072ff3a-9a24-4065-bc49-2c3defdcbfe0" providerId="ADAL" clId="{EA97E21C-280B-AE4D-A187-555A6467F62A}" dt="2020-12-01T07:58:57.264" v="167" actId="478"/>
          <ac:spMkLst>
            <pc:docMk/>
            <pc:sldMk cId="1451824753" sldId="683"/>
            <ac:spMk id="16" creationId="{C2BCC1D7-4504-CC4A-BD43-A19AFC86E74F}"/>
          </ac:spMkLst>
        </pc:spChg>
        <pc:spChg chg="add mod">
          <ac:chgData name="Roberto Cimino" userId="9072ff3a-9a24-4065-bc49-2c3defdcbfe0" providerId="ADAL" clId="{EA97E21C-280B-AE4D-A187-555A6467F62A}" dt="2020-12-01T07:59:23.100" v="168"/>
          <ac:spMkLst>
            <pc:docMk/>
            <pc:sldMk cId="1451824753" sldId="683"/>
            <ac:spMk id="20" creationId="{ED9CB9D2-643B-EF45-BEBA-6557BFC09DFD}"/>
          </ac:spMkLst>
        </pc:spChg>
        <pc:spChg chg="add mod">
          <ac:chgData name="Roberto Cimino" userId="9072ff3a-9a24-4065-bc49-2c3defdcbfe0" providerId="ADAL" clId="{EA97E21C-280B-AE4D-A187-555A6467F62A}" dt="2020-12-01T07:59:40.087" v="170" actId="207"/>
          <ac:spMkLst>
            <pc:docMk/>
            <pc:sldMk cId="1451824753" sldId="683"/>
            <ac:spMk id="22" creationId="{96307CF4-3DDA-2D49-A261-AEC5FFA462E0}"/>
          </ac:spMkLst>
        </pc:spChg>
        <pc:spChg chg="mod">
          <ac:chgData name="Roberto Cimino" userId="9072ff3a-9a24-4065-bc49-2c3defdcbfe0" providerId="ADAL" clId="{EA97E21C-280B-AE4D-A187-555A6467F62A}" dt="2020-12-02T08:44:13.318" v="384" actId="20578"/>
          <ac:spMkLst>
            <pc:docMk/>
            <pc:sldMk cId="1451824753" sldId="683"/>
            <ac:spMk id="26" creationId="{77F71E15-5DA0-466E-96A8-8C8DC7A704CF}"/>
          </ac:spMkLst>
        </pc:spChg>
        <pc:picChg chg="add del mod">
          <ac:chgData name="Roberto Cimino" userId="9072ff3a-9a24-4065-bc49-2c3defdcbfe0" providerId="ADAL" clId="{EA97E21C-280B-AE4D-A187-555A6467F62A}" dt="2020-12-01T07:58:41.473" v="164" actId="478"/>
          <ac:picMkLst>
            <pc:docMk/>
            <pc:sldMk cId="1451824753" sldId="683"/>
            <ac:picMk id="14" creationId="{E698F59D-E5DC-C94B-A9E1-EFD8B2397818}"/>
          </ac:picMkLst>
        </pc:picChg>
        <pc:picChg chg="add mod">
          <ac:chgData name="Roberto Cimino" userId="9072ff3a-9a24-4065-bc49-2c3defdcbfe0" providerId="ADAL" clId="{EA97E21C-280B-AE4D-A187-555A6467F62A}" dt="2020-12-01T07:59:59.813" v="174" actId="1076"/>
          <ac:picMkLst>
            <pc:docMk/>
            <pc:sldMk cId="1451824753" sldId="683"/>
            <ac:picMk id="18" creationId="{3A36F49C-219C-0E49-83AD-B62CEB64BD82}"/>
          </ac:picMkLst>
        </pc:picChg>
        <pc:picChg chg="add del mod">
          <ac:chgData name="Roberto Cimino" userId="9072ff3a-9a24-4065-bc49-2c3defdcbfe0" providerId="ADAL" clId="{EA97E21C-280B-AE4D-A187-555A6467F62A}" dt="2020-12-01T07:59:49.806" v="172" actId="478"/>
          <ac:picMkLst>
            <pc:docMk/>
            <pc:sldMk cId="1451824753" sldId="683"/>
            <ac:picMk id="24" creationId="{C32F242E-A593-1643-A793-35F65DB1684F}"/>
          </ac:picMkLst>
        </pc:picChg>
      </pc:sldChg>
      <pc:sldChg chg="modSp mod">
        <pc:chgData name="Roberto Cimino" userId="9072ff3a-9a24-4065-bc49-2c3defdcbfe0" providerId="ADAL" clId="{EA97E21C-280B-AE4D-A187-555A6467F62A}" dt="2020-12-02T10:46:55.511" v="482" actId="20577"/>
        <pc:sldMkLst>
          <pc:docMk/>
          <pc:sldMk cId="2970294185" sldId="684"/>
        </pc:sldMkLst>
        <pc:spChg chg="mod">
          <ac:chgData name="Roberto Cimino" userId="9072ff3a-9a24-4065-bc49-2c3defdcbfe0" providerId="ADAL" clId="{EA97E21C-280B-AE4D-A187-555A6467F62A}" dt="2020-12-02T10:46:55.511" v="482" actId="20577"/>
          <ac:spMkLst>
            <pc:docMk/>
            <pc:sldMk cId="2970294185" sldId="684"/>
            <ac:spMk id="26" creationId="{77F71E15-5DA0-466E-96A8-8C8DC7A704CF}"/>
          </ac:spMkLst>
        </pc:spChg>
      </pc:sldChg>
      <pc:sldChg chg="modSp mod">
        <pc:chgData name="Roberto Cimino" userId="9072ff3a-9a24-4065-bc49-2c3defdcbfe0" providerId="ADAL" clId="{EA97E21C-280B-AE4D-A187-555A6467F62A}" dt="2020-12-02T08:38:58.882" v="381" actId="20577"/>
        <pc:sldMkLst>
          <pc:docMk/>
          <pc:sldMk cId="2113794368" sldId="685"/>
        </pc:sldMkLst>
        <pc:spChg chg="mod">
          <ac:chgData name="Roberto Cimino" userId="9072ff3a-9a24-4065-bc49-2c3defdcbfe0" providerId="ADAL" clId="{EA97E21C-280B-AE4D-A187-555A6467F62A}" dt="2020-12-02T08:38:58.882" v="381" actId="20577"/>
          <ac:spMkLst>
            <pc:docMk/>
            <pc:sldMk cId="2113794368" sldId="685"/>
            <ac:spMk id="4" creationId="{0ADF972E-8B55-374B-8844-63D951DDBFBA}"/>
          </ac:spMkLst>
        </pc:spChg>
        <pc:spChg chg="mod">
          <ac:chgData name="Roberto Cimino" userId="9072ff3a-9a24-4065-bc49-2c3defdcbfe0" providerId="ADAL" clId="{EA97E21C-280B-AE4D-A187-555A6467F62A}" dt="2020-12-02T08:38:35.796" v="374" actId="1036"/>
          <ac:spMkLst>
            <pc:docMk/>
            <pc:sldMk cId="2113794368" sldId="685"/>
            <ac:spMk id="11" creationId="{24FB7862-EF25-5248-8923-0504E69C54C9}"/>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5E29AD-010D-4F45-8D9B-CCE33B2DD9BE}"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4505CBC4-F410-4557-844C-607186B5B28E}">
      <dgm:prSet custT="1"/>
      <dgm:spPr/>
      <dgm:t>
        <a:bodyPr/>
        <a:lstStyle/>
        <a:p>
          <a:r>
            <a:rPr lang="en-GB" sz="2200" dirty="0"/>
            <a:t>“... The only common items between LHC vacuum and The Einstein Telescope are..... the pumps!!”</a:t>
          </a:r>
          <a:r>
            <a:rPr lang="en-GB" sz="800" dirty="0"/>
            <a:t> V.B.</a:t>
          </a:r>
          <a:endParaRPr lang="en-US" sz="800" dirty="0"/>
        </a:p>
      </dgm:t>
    </dgm:pt>
    <dgm:pt modelId="{8A528B5D-E18A-416C-B33C-65A83FDEB9DB}" type="parTrans" cxnId="{39CBA34B-E86A-4408-8144-BCF19B7FB93B}">
      <dgm:prSet/>
      <dgm:spPr/>
      <dgm:t>
        <a:bodyPr/>
        <a:lstStyle/>
        <a:p>
          <a:endParaRPr lang="en-US"/>
        </a:p>
      </dgm:t>
    </dgm:pt>
    <dgm:pt modelId="{FAE7AEDB-63A2-4CC5-95D0-F34026B39535}" type="sibTrans" cxnId="{39CBA34B-E86A-4408-8144-BCF19B7FB93B}">
      <dgm:prSet/>
      <dgm:spPr/>
      <dgm:t>
        <a:bodyPr/>
        <a:lstStyle/>
        <a:p>
          <a:endParaRPr lang="en-US"/>
        </a:p>
      </dgm:t>
    </dgm:pt>
    <dgm:pt modelId="{D1A417DC-B8DB-4A9B-8B38-61613ADEB466}">
      <dgm:prSet custT="1"/>
      <dgm:spPr/>
      <dgm:t>
        <a:bodyPr/>
        <a:lstStyle/>
        <a:p>
          <a:r>
            <a:rPr lang="en-GB" sz="2200" dirty="0"/>
            <a:t>“... Vacuum in accelerators has nothing to do with the one needed for the the Einstein Telescope. There, being absent the particle beams, only static vacuum issues are of interest, while, in ultimate accelerators, dynamic vacuum phenomena are dominating and attracting the most recent R&amp;D. ”</a:t>
          </a:r>
          <a:r>
            <a:rPr lang="en-GB" sz="800" dirty="0"/>
            <a:t> N.F.</a:t>
          </a:r>
          <a:endParaRPr lang="en-US" sz="800" dirty="0"/>
        </a:p>
      </dgm:t>
    </dgm:pt>
    <dgm:pt modelId="{FE4C8B07-433A-4255-A316-22B66C1410EC}" type="parTrans" cxnId="{AB1EA430-7D32-4331-8895-A7878C22A3DD}">
      <dgm:prSet/>
      <dgm:spPr/>
      <dgm:t>
        <a:bodyPr/>
        <a:lstStyle/>
        <a:p>
          <a:endParaRPr lang="en-US"/>
        </a:p>
      </dgm:t>
    </dgm:pt>
    <dgm:pt modelId="{9C5C9DBF-C265-4D42-B838-9FD8FB5F9B44}" type="sibTrans" cxnId="{AB1EA430-7D32-4331-8895-A7878C22A3DD}">
      <dgm:prSet/>
      <dgm:spPr/>
      <dgm:t>
        <a:bodyPr/>
        <a:lstStyle/>
        <a:p>
          <a:endParaRPr lang="en-US"/>
        </a:p>
      </dgm:t>
    </dgm:pt>
    <dgm:pt modelId="{733D1B98-7BCF-7E47-BB1D-CAA118985E6C}" type="pres">
      <dgm:prSet presAssocID="{425E29AD-010D-4F45-8D9B-CCE33B2DD9BE}" presName="hierChild1" presStyleCnt="0">
        <dgm:presLayoutVars>
          <dgm:chPref val="1"/>
          <dgm:dir/>
          <dgm:animOne val="branch"/>
          <dgm:animLvl val="lvl"/>
          <dgm:resizeHandles/>
        </dgm:presLayoutVars>
      </dgm:prSet>
      <dgm:spPr/>
    </dgm:pt>
    <dgm:pt modelId="{28C3DBFB-DDD3-9141-8376-C1D5BC7035E0}" type="pres">
      <dgm:prSet presAssocID="{4505CBC4-F410-4557-844C-607186B5B28E}" presName="hierRoot1" presStyleCnt="0"/>
      <dgm:spPr/>
    </dgm:pt>
    <dgm:pt modelId="{C0047C91-0FE5-4740-BDD8-D11609DC7D5F}" type="pres">
      <dgm:prSet presAssocID="{4505CBC4-F410-4557-844C-607186B5B28E}" presName="composite" presStyleCnt="0"/>
      <dgm:spPr/>
    </dgm:pt>
    <dgm:pt modelId="{670ADA2E-1FFB-C649-8FE4-C54BAEFEFFC7}" type="pres">
      <dgm:prSet presAssocID="{4505CBC4-F410-4557-844C-607186B5B28E}" presName="background" presStyleLbl="node0" presStyleIdx="0" presStyleCnt="2"/>
      <dgm:spPr/>
    </dgm:pt>
    <dgm:pt modelId="{6F877428-12CC-C243-8F3E-AF42B12667B1}" type="pres">
      <dgm:prSet presAssocID="{4505CBC4-F410-4557-844C-607186B5B28E}" presName="text" presStyleLbl="fgAcc0" presStyleIdx="0" presStyleCnt="2">
        <dgm:presLayoutVars>
          <dgm:chPref val="3"/>
        </dgm:presLayoutVars>
      </dgm:prSet>
      <dgm:spPr/>
    </dgm:pt>
    <dgm:pt modelId="{E49DAA7D-8F87-7042-B4E2-816F0D38BB67}" type="pres">
      <dgm:prSet presAssocID="{4505CBC4-F410-4557-844C-607186B5B28E}" presName="hierChild2" presStyleCnt="0"/>
      <dgm:spPr/>
    </dgm:pt>
    <dgm:pt modelId="{8BF6AD8C-4CC4-9949-9839-11E6249AFD7B}" type="pres">
      <dgm:prSet presAssocID="{D1A417DC-B8DB-4A9B-8B38-61613ADEB466}" presName="hierRoot1" presStyleCnt="0"/>
      <dgm:spPr/>
    </dgm:pt>
    <dgm:pt modelId="{6DFAC97E-A33F-9547-AF1B-954C5D97F74D}" type="pres">
      <dgm:prSet presAssocID="{D1A417DC-B8DB-4A9B-8B38-61613ADEB466}" presName="composite" presStyleCnt="0"/>
      <dgm:spPr/>
    </dgm:pt>
    <dgm:pt modelId="{A60E9B06-B8E0-3148-A670-BA9CFD40CDB1}" type="pres">
      <dgm:prSet presAssocID="{D1A417DC-B8DB-4A9B-8B38-61613ADEB466}" presName="background" presStyleLbl="node0" presStyleIdx="1" presStyleCnt="2"/>
      <dgm:spPr/>
    </dgm:pt>
    <dgm:pt modelId="{8DCC937F-7D80-2540-A859-FCC66C4F1926}" type="pres">
      <dgm:prSet presAssocID="{D1A417DC-B8DB-4A9B-8B38-61613ADEB466}" presName="text" presStyleLbl="fgAcc0" presStyleIdx="1" presStyleCnt="2">
        <dgm:presLayoutVars>
          <dgm:chPref val="3"/>
        </dgm:presLayoutVars>
      </dgm:prSet>
      <dgm:spPr/>
    </dgm:pt>
    <dgm:pt modelId="{A2276E73-C0A3-4641-8116-EABBE519BC01}" type="pres">
      <dgm:prSet presAssocID="{D1A417DC-B8DB-4A9B-8B38-61613ADEB466}" presName="hierChild2" presStyleCnt="0"/>
      <dgm:spPr/>
    </dgm:pt>
  </dgm:ptLst>
  <dgm:cxnLst>
    <dgm:cxn modelId="{A7DA0003-CB1C-C044-BF80-9E0781F4B403}" type="presOf" srcId="{D1A417DC-B8DB-4A9B-8B38-61613ADEB466}" destId="{8DCC937F-7D80-2540-A859-FCC66C4F1926}" srcOrd="0" destOrd="0" presId="urn:microsoft.com/office/officeart/2005/8/layout/hierarchy1"/>
    <dgm:cxn modelId="{F4C7702F-62CF-AD4A-AD38-3E1C452608B6}" type="presOf" srcId="{4505CBC4-F410-4557-844C-607186B5B28E}" destId="{6F877428-12CC-C243-8F3E-AF42B12667B1}" srcOrd="0" destOrd="0" presId="urn:microsoft.com/office/officeart/2005/8/layout/hierarchy1"/>
    <dgm:cxn modelId="{AB1EA430-7D32-4331-8895-A7878C22A3DD}" srcId="{425E29AD-010D-4F45-8D9B-CCE33B2DD9BE}" destId="{D1A417DC-B8DB-4A9B-8B38-61613ADEB466}" srcOrd="1" destOrd="0" parTransId="{FE4C8B07-433A-4255-A316-22B66C1410EC}" sibTransId="{9C5C9DBF-C265-4D42-B838-9FD8FB5F9B44}"/>
    <dgm:cxn modelId="{39CBA34B-E86A-4408-8144-BCF19B7FB93B}" srcId="{425E29AD-010D-4F45-8D9B-CCE33B2DD9BE}" destId="{4505CBC4-F410-4557-844C-607186B5B28E}" srcOrd="0" destOrd="0" parTransId="{8A528B5D-E18A-416C-B33C-65A83FDEB9DB}" sibTransId="{FAE7AEDB-63A2-4CC5-95D0-F34026B39535}"/>
    <dgm:cxn modelId="{29044492-28D5-1542-B915-3A00CD48E80A}" type="presOf" srcId="{425E29AD-010D-4F45-8D9B-CCE33B2DD9BE}" destId="{733D1B98-7BCF-7E47-BB1D-CAA118985E6C}" srcOrd="0" destOrd="0" presId="urn:microsoft.com/office/officeart/2005/8/layout/hierarchy1"/>
    <dgm:cxn modelId="{A11287A0-F270-6D49-97AA-2019680CF190}" type="presParOf" srcId="{733D1B98-7BCF-7E47-BB1D-CAA118985E6C}" destId="{28C3DBFB-DDD3-9141-8376-C1D5BC7035E0}" srcOrd="0" destOrd="0" presId="urn:microsoft.com/office/officeart/2005/8/layout/hierarchy1"/>
    <dgm:cxn modelId="{0D103BA9-6BB2-1044-A563-0E1939F54A60}" type="presParOf" srcId="{28C3DBFB-DDD3-9141-8376-C1D5BC7035E0}" destId="{C0047C91-0FE5-4740-BDD8-D11609DC7D5F}" srcOrd="0" destOrd="0" presId="urn:microsoft.com/office/officeart/2005/8/layout/hierarchy1"/>
    <dgm:cxn modelId="{2244A99C-0405-4544-8455-A80E9C94CCAF}" type="presParOf" srcId="{C0047C91-0FE5-4740-BDD8-D11609DC7D5F}" destId="{670ADA2E-1FFB-C649-8FE4-C54BAEFEFFC7}" srcOrd="0" destOrd="0" presId="urn:microsoft.com/office/officeart/2005/8/layout/hierarchy1"/>
    <dgm:cxn modelId="{2B7A1C34-0DD5-A34B-B398-1AC80B2F83A3}" type="presParOf" srcId="{C0047C91-0FE5-4740-BDD8-D11609DC7D5F}" destId="{6F877428-12CC-C243-8F3E-AF42B12667B1}" srcOrd="1" destOrd="0" presId="urn:microsoft.com/office/officeart/2005/8/layout/hierarchy1"/>
    <dgm:cxn modelId="{463D578D-A76E-6646-8057-3DA388151646}" type="presParOf" srcId="{28C3DBFB-DDD3-9141-8376-C1D5BC7035E0}" destId="{E49DAA7D-8F87-7042-B4E2-816F0D38BB67}" srcOrd="1" destOrd="0" presId="urn:microsoft.com/office/officeart/2005/8/layout/hierarchy1"/>
    <dgm:cxn modelId="{5B966AD6-397E-0346-AE1C-F9110A440D41}" type="presParOf" srcId="{733D1B98-7BCF-7E47-BB1D-CAA118985E6C}" destId="{8BF6AD8C-4CC4-9949-9839-11E6249AFD7B}" srcOrd="1" destOrd="0" presId="urn:microsoft.com/office/officeart/2005/8/layout/hierarchy1"/>
    <dgm:cxn modelId="{28249A19-6447-9840-90D7-6EA6683A2721}" type="presParOf" srcId="{8BF6AD8C-4CC4-9949-9839-11E6249AFD7B}" destId="{6DFAC97E-A33F-9547-AF1B-954C5D97F74D}" srcOrd="0" destOrd="0" presId="urn:microsoft.com/office/officeart/2005/8/layout/hierarchy1"/>
    <dgm:cxn modelId="{0042EF38-6345-8448-ACAE-8753917A1C8E}" type="presParOf" srcId="{6DFAC97E-A33F-9547-AF1B-954C5D97F74D}" destId="{A60E9B06-B8E0-3148-A670-BA9CFD40CDB1}" srcOrd="0" destOrd="0" presId="urn:microsoft.com/office/officeart/2005/8/layout/hierarchy1"/>
    <dgm:cxn modelId="{A1412F09-95F2-3541-84B5-41331F5351B7}" type="presParOf" srcId="{6DFAC97E-A33F-9547-AF1B-954C5D97F74D}" destId="{8DCC937F-7D80-2540-A859-FCC66C4F1926}" srcOrd="1" destOrd="0" presId="urn:microsoft.com/office/officeart/2005/8/layout/hierarchy1"/>
    <dgm:cxn modelId="{B3E5ACBE-A9DD-494F-94AF-D6C6C70C7912}" type="presParOf" srcId="{8BF6AD8C-4CC4-9949-9839-11E6249AFD7B}" destId="{A2276E73-C0A3-4641-8116-EABBE519BC01}"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0ADA2E-1FFB-C649-8FE4-C54BAEFEFFC7}">
      <dsp:nvSpPr>
        <dsp:cNvPr id="0" name=""/>
        <dsp:cNvSpPr/>
      </dsp:nvSpPr>
      <dsp:spPr>
        <a:xfrm>
          <a:off x="1392" y="365851"/>
          <a:ext cx="4887729" cy="31037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877428-12CC-C243-8F3E-AF42B12667B1}">
      <dsp:nvSpPr>
        <dsp:cNvPr id="0" name=""/>
        <dsp:cNvSpPr/>
      </dsp:nvSpPr>
      <dsp:spPr>
        <a:xfrm>
          <a:off x="544473" y="881778"/>
          <a:ext cx="4887729" cy="310370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 The only common items between LHC vacuum and The Einstein Telescope are..... the pumps!!”</a:t>
          </a:r>
          <a:r>
            <a:rPr lang="en-GB" sz="800" kern="1200" dirty="0"/>
            <a:t> V.B.</a:t>
          </a:r>
          <a:endParaRPr lang="en-US" sz="800" kern="1200" dirty="0"/>
        </a:p>
      </dsp:txBody>
      <dsp:txXfrm>
        <a:off x="635378" y="972683"/>
        <a:ext cx="4705919" cy="2921898"/>
      </dsp:txXfrm>
    </dsp:sp>
    <dsp:sp modelId="{A60E9B06-B8E0-3148-A670-BA9CFD40CDB1}">
      <dsp:nvSpPr>
        <dsp:cNvPr id="0" name=""/>
        <dsp:cNvSpPr/>
      </dsp:nvSpPr>
      <dsp:spPr>
        <a:xfrm>
          <a:off x="5975284" y="365851"/>
          <a:ext cx="4887729" cy="31037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CC937F-7D80-2540-A859-FCC66C4F1926}">
      <dsp:nvSpPr>
        <dsp:cNvPr id="0" name=""/>
        <dsp:cNvSpPr/>
      </dsp:nvSpPr>
      <dsp:spPr>
        <a:xfrm>
          <a:off x="6518365" y="881778"/>
          <a:ext cx="4887729" cy="310370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 Vacuum in accelerators has nothing to do with the one needed for the the Einstein Telescope. There, being absent the particle beams, only static vacuum issues are of interest, while, in ultimate accelerators, dynamic vacuum phenomena are dominating and attracting the most recent R&amp;D. ”</a:t>
          </a:r>
          <a:r>
            <a:rPr lang="en-GB" sz="800" kern="1200" dirty="0"/>
            <a:t> N.F.</a:t>
          </a:r>
          <a:endParaRPr lang="en-US" sz="800" kern="1200" dirty="0"/>
        </a:p>
      </dsp:txBody>
      <dsp:txXfrm>
        <a:off x="6609270" y="972683"/>
        <a:ext cx="4705919" cy="292189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98EEAA-C8B1-C64D-BE06-56C29C14AC8A}" type="datetimeFigureOut">
              <a:rPr lang="en-GB" smtClean="0"/>
              <a:t>01/12/2020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31E87C-3FF4-854B-A785-2A7FF6029985}" type="slidenum">
              <a:rPr lang="en-GB" smtClean="0"/>
              <a:t>‹#›</a:t>
            </a:fld>
            <a:endParaRPr lang="en-GB"/>
          </a:p>
        </p:txBody>
      </p:sp>
    </p:spTree>
    <p:extLst>
      <p:ext uri="{BB962C8B-B14F-4D97-AF65-F5344CB8AC3E}">
        <p14:creationId xmlns:p14="http://schemas.microsoft.com/office/powerpoint/2010/main" val="3862534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B31E87C-3FF4-854B-A785-2A7FF6029985}" type="slidenum">
              <a:rPr lang="en-GB" smtClean="0"/>
              <a:t>3</a:t>
            </a:fld>
            <a:endParaRPr lang="en-GB"/>
          </a:p>
        </p:txBody>
      </p:sp>
    </p:spTree>
    <p:extLst>
      <p:ext uri="{BB962C8B-B14F-4D97-AF65-F5344CB8AC3E}">
        <p14:creationId xmlns:p14="http://schemas.microsoft.com/office/powerpoint/2010/main" val="2441937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B31E87C-3FF4-854B-A785-2A7FF6029985}" type="slidenum">
              <a:rPr lang="en-GB" smtClean="0"/>
              <a:t>4</a:t>
            </a:fld>
            <a:endParaRPr lang="en-GB"/>
          </a:p>
        </p:txBody>
      </p:sp>
    </p:spTree>
    <p:extLst>
      <p:ext uri="{BB962C8B-B14F-4D97-AF65-F5344CB8AC3E}">
        <p14:creationId xmlns:p14="http://schemas.microsoft.com/office/powerpoint/2010/main" val="3924111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B31E87C-3FF4-854B-A785-2A7FF6029985}" type="slidenum">
              <a:rPr lang="en-GB" smtClean="0"/>
              <a:t>5</a:t>
            </a:fld>
            <a:endParaRPr lang="en-GB"/>
          </a:p>
        </p:txBody>
      </p:sp>
    </p:spTree>
    <p:extLst>
      <p:ext uri="{BB962C8B-B14F-4D97-AF65-F5344CB8AC3E}">
        <p14:creationId xmlns:p14="http://schemas.microsoft.com/office/powerpoint/2010/main" val="1401119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B31E87C-3FF4-854B-A785-2A7FF6029985}" type="slidenum">
              <a:rPr lang="en-GB" smtClean="0"/>
              <a:t>6</a:t>
            </a:fld>
            <a:endParaRPr lang="en-GB"/>
          </a:p>
        </p:txBody>
      </p:sp>
    </p:spTree>
    <p:extLst>
      <p:ext uri="{BB962C8B-B14F-4D97-AF65-F5344CB8AC3E}">
        <p14:creationId xmlns:p14="http://schemas.microsoft.com/office/powerpoint/2010/main" val="2708699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B31E87C-3FF4-854B-A785-2A7FF6029985}" type="slidenum">
              <a:rPr lang="en-GB" smtClean="0"/>
              <a:t>17</a:t>
            </a:fld>
            <a:endParaRPr lang="en-GB"/>
          </a:p>
        </p:txBody>
      </p:sp>
    </p:spTree>
    <p:extLst>
      <p:ext uri="{BB962C8B-B14F-4D97-AF65-F5344CB8AC3E}">
        <p14:creationId xmlns:p14="http://schemas.microsoft.com/office/powerpoint/2010/main" val="16273656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3B94C-C188-4B46-8DDD-7959E00E96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F7A717C-8BC5-BB4B-ACC9-A6414F0D01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7ED1878-74B1-3C41-8205-4F1581062881}"/>
              </a:ext>
            </a:extLst>
          </p:cNvPr>
          <p:cNvSpPr>
            <a:spLocks noGrp="1"/>
          </p:cNvSpPr>
          <p:nvPr>
            <p:ph type="dt" sz="half" idx="10"/>
          </p:nvPr>
        </p:nvSpPr>
        <p:spPr/>
        <p:txBody>
          <a:bodyPr/>
          <a:lstStyle/>
          <a:p>
            <a:r>
              <a:rPr lang="en-GB" dirty="0"/>
              <a:t>03/12/2020</a:t>
            </a:r>
          </a:p>
        </p:txBody>
      </p:sp>
      <p:sp>
        <p:nvSpPr>
          <p:cNvPr id="5" name="Footer Placeholder 4">
            <a:extLst>
              <a:ext uri="{FF2B5EF4-FFF2-40B4-BE49-F238E27FC236}">
                <a16:creationId xmlns:a16="http://schemas.microsoft.com/office/drawing/2014/main" id="{DBB58B09-AE53-9B4A-B22A-618D46863934}"/>
              </a:ext>
            </a:extLst>
          </p:cNvPr>
          <p:cNvSpPr>
            <a:spLocks noGrp="1"/>
          </p:cNvSpPr>
          <p:nvPr>
            <p:ph type="ftr" sz="quarter" idx="11"/>
          </p:nvPr>
        </p:nvSpPr>
        <p:spPr/>
        <p:txBody>
          <a:bodyPr/>
          <a:lstStyle/>
          <a:p>
            <a:r>
              <a:rPr lang="en-GB"/>
              <a:t>Roberto Cimino</a:t>
            </a:r>
          </a:p>
        </p:txBody>
      </p:sp>
      <p:sp>
        <p:nvSpPr>
          <p:cNvPr id="6" name="Slide Number Placeholder 5">
            <a:extLst>
              <a:ext uri="{FF2B5EF4-FFF2-40B4-BE49-F238E27FC236}">
                <a16:creationId xmlns:a16="http://schemas.microsoft.com/office/drawing/2014/main" id="{F6607054-8493-5049-9744-35994F9890F5}"/>
              </a:ext>
            </a:extLst>
          </p:cNvPr>
          <p:cNvSpPr>
            <a:spLocks noGrp="1"/>
          </p:cNvSpPr>
          <p:nvPr>
            <p:ph type="sldNum" sz="quarter" idx="12"/>
          </p:nvPr>
        </p:nvSpPr>
        <p:spPr/>
        <p:txBody>
          <a:bodyPr/>
          <a:lstStyle/>
          <a:p>
            <a:fld id="{2EEBDB07-49F5-014B-B559-C84618A236F6}" type="slidenum">
              <a:rPr lang="en-GB" smtClean="0"/>
              <a:t>‹#›</a:t>
            </a:fld>
            <a:endParaRPr lang="en-GB"/>
          </a:p>
        </p:txBody>
      </p:sp>
      <p:pic>
        <p:nvPicPr>
          <p:cNvPr id="7" name="Immagine 13">
            <a:extLst>
              <a:ext uri="{FF2B5EF4-FFF2-40B4-BE49-F238E27FC236}">
                <a16:creationId xmlns:a16="http://schemas.microsoft.com/office/drawing/2014/main" id="{27172B6B-14E2-1B41-8DDA-A2BD5FA827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818" y="6245163"/>
            <a:ext cx="708363" cy="587498"/>
          </a:xfrm>
          <a:prstGeom prst="rect">
            <a:avLst/>
          </a:prstGeom>
          <a:noFill/>
        </p:spPr>
      </p:pic>
    </p:spTree>
    <p:extLst>
      <p:ext uri="{BB962C8B-B14F-4D97-AF65-F5344CB8AC3E}">
        <p14:creationId xmlns:p14="http://schemas.microsoft.com/office/powerpoint/2010/main" val="1048273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6937E-E666-0945-A18D-AFE18FCBD9D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6FB3B82-4334-B748-9F4F-5D512C62AA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7432684-0A58-1348-B4DC-C87EB8C72537}"/>
              </a:ext>
            </a:extLst>
          </p:cNvPr>
          <p:cNvSpPr>
            <a:spLocks noGrp="1"/>
          </p:cNvSpPr>
          <p:nvPr>
            <p:ph type="dt" sz="half" idx="10"/>
          </p:nvPr>
        </p:nvSpPr>
        <p:spPr/>
        <p:txBody>
          <a:bodyPr/>
          <a:lstStyle/>
          <a:p>
            <a:r>
              <a:rPr lang="en-GB" dirty="0"/>
              <a:t>03/12/2020</a:t>
            </a:r>
          </a:p>
        </p:txBody>
      </p:sp>
      <p:sp>
        <p:nvSpPr>
          <p:cNvPr id="5" name="Footer Placeholder 4">
            <a:extLst>
              <a:ext uri="{FF2B5EF4-FFF2-40B4-BE49-F238E27FC236}">
                <a16:creationId xmlns:a16="http://schemas.microsoft.com/office/drawing/2014/main" id="{318B2AE8-9AEF-F846-AA8E-2CF9BD68B5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6BD9528-A1C9-B94D-BAC1-0841BAE0390F}"/>
              </a:ext>
            </a:extLst>
          </p:cNvPr>
          <p:cNvSpPr>
            <a:spLocks noGrp="1"/>
          </p:cNvSpPr>
          <p:nvPr>
            <p:ph type="sldNum" sz="quarter" idx="12"/>
          </p:nvPr>
        </p:nvSpPr>
        <p:spPr/>
        <p:txBody>
          <a:bodyPr/>
          <a:lstStyle/>
          <a:p>
            <a:fld id="{2EEBDB07-49F5-014B-B559-C84618A236F6}" type="slidenum">
              <a:rPr lang="en-GB" smtClean="0"/>
              <a:t>‹#›</a:t>
            </a:fld>
            <a:endParaRPr lang="en-GB"/>
          </a:p>
        </p:txBody>
      </p:sp>
    </p:spTree>
    <p:extLst>
      <p:ext uri="{BB962C8B-B14F-4D97-AF65-F5344CB8AC3E}">
        <p14:creationId xmlns:p14="http://schemas.microsoft.com/office/powerpoint/2010/main" val="425728819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CB9F67-C921-E747-9A1E-834F6CC12B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89AB842-F9E0-404B-BCBF-74DF463770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FD892E2-BB55-8D47-9CA7-1F05EBFC4A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dirty="0"/>
              <a:t>03/12/2020</a:t>
            </a:r>
          </a:p>
        </p:txBody>
      </p:sp>
      <p:sp>
        <p:nvSpPr>
          <p:cNvPr id="5" name="Footer Placeholder 4">
            <a:extLst>
              <a:ext uri="{FF2B5EF4-FFF2-40B4-BE49-F238E27FC236}">
                <a16:creationId xmlns:a16="http://schemas.microsoft.com/office/drawing/2014/main" id="{9D86EC1D-A77F-0A43-B4C0-1AFE22FE09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Roberto Cimino</a:t>
            </a:r>
          </a:p>
        </p:txBody>
      </p:sp>
      <p:sp>
        <p:nvSpPr>
          <p:cNvPr id="6" name="Slide Number Placeholder 5">
            <a:extLst>
              <a:ext uri="{FF2B5EF4-FFF2-40B4-BE49-F238E27FC236}">
                <a16:creationId xmlns:a16="http://schemas.microsoft.com/office/drawing/2014/main" id="{86766AEB-049D-E543-91F4-2A953F7ACF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EBDB07-49F5-014B-B559-C84618A236F6}" type="slidenum">
              <a:rPr lang="en-GB" smtClean="0"/>
              <a:t>‹#›</a:t>
            </a:fld>
            <a:endParaRPr lang="en-GB"/>
          </a:p>
        </p:txBody>
      </p:sp>
      <p:pic>
        <p:nvPicPr>
          <p:cNvPr id="7" name="Immagine 13">
            <a:extLst>
              <a:ext uri="{FF2B5EF4-FFF2-40B4-BE49-F238E27FC236}">
                <a16:creationId xmlns:a16="http://schemas.microsoft.com/office/drawing/2014/main" id="{6796DDAA-6A5D-8748-9212-12617C8476B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818" y="6245163"/>
            <a:ext cx="708363" cy="587498"/>
          </a:xfrm>
          <a:prstGeom prst="rect">
            <a:avLst/>
          </a:prstGeom>
          <a:noFill/>
        </p:spPr>
      </p:pic>
    </p:spTree>
    <p:extLst>
      <p:ext uri="{BB962C8B-B14F-4D97-AF65-F5344CB8AC3E}">
        <p14:creationId xmlns:p14="http://schemas.microsoft.com/office/powerpoint/2010/main" val="2807657496"/>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emf"/><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image" Target="../media/image14.emf"/></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9.tiff"/></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image" Target="../media/image12.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B3B9DBC-97CC-4A18-B4A6-66E240292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4492644-1D84-449E-94E4-5FC5C873D3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27"/>
            <a:ext cx="12188952" cy="455189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A6B334-C8AE-174F-A4E5-D1E1E4F7891D}"/>
              </a:ext>
            </a:extLst>
          </p:cNvPr>
          <p:cNvSpPr>
            <a:spLocks noGrp="1"/>
          </p:cNvSpPr>
          <p:nvPr>
            <p:ph type="ctrTitle"/>
          </p:nvPr>
        </p:nvSpPr>
        <p:spPr>
          <a:xfrm>
            <a:off x="795341" y="637953"/>
            <a:ext cx="10297201" cy="2121713"/>
          </a:xfrm>
        </p:spPr>
        <p:txBody>
          <a:bodyPr>
            <a:normAutofit fontScale="90000"/>
          </a:bodyPr>
          <a:lstStyle/>
          <a:p>
            <a:pPr algn="l"/>
            <a:r>
              <a:rPr lang="en-US" b="1" dirty="0">
                <a:solidFill>
                  <a:schemeClr val="bg1"/>
                </a:solidFill>
              </a:rPr>
              <a:t>Synergies between dynamic vacuum issues in accelerators and GW instrumentations.</a:t>
            </a:r>
            <a:endParaRPr lang="en-GB" sz="5600" b="1" dirty="0">
              <a:solidFill>
                <a:schemeClr val="bg1"/>
              </a:solidFill>
            </a:endParaRPr>
          </a:p>
        </p:txBody>
      </p:sp>
      <p:sp>
        <p:nvSpPr>
          <p:cNvPr id="12" name="Freeform 6">
            <a:extLst>
              <a:ext uri="{FF2B5EF4-FFF2-40B4-BE49-F238E27FC236}">
                <a16:creationId xmlns:a16="http://schemas.microsoft.com/office/drawing/2014/main" id="{94EE1A74-DEBF-434E-8B5E-7AB296ECB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727747" y="4208147"/>
            <a:ext cx="339126" cy="1938528"/>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8C7C4D4B-92D9-4FA4-A294-749E8574FF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728739" y="4098333"/>
            <a:ext cx="201857" cy="1874520"/>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Rectangle 8">
            <a:extLst>
              <a:ext uri="{FF2B5EF4-FFF2-40B4-BE49-F238E27FC236}">
                <a16:creationId xmlns:a16="http://schemas.microsoft.com/office/drawing/2014/main" id="{BADA3358-2A3F-41B0-A458-6FD1DB3AF9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48" y="4098334"/>
            <a:ext cx="8933019" cy="177393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Subtitle 2">
            <a:extLst>
              <a:ext uri="{FF2B5EF4-FFF2-40B4-BE49-F238E27FC236}">
                <a16:creationId xmlns:a16="http://schemas.microsoft.com/office/drawing/2014/main" id="{5125A9B4-B827-524F-9A1F-10CEE1CD2F8C}"/>
              </a:ext>
            </a:extLst>
          </p:cNvPr>
          <p:cNvSpPr>
            <a:spLocks noGrp="1"/>
          </p:cNvSpPr>
          <p:nvPr>
            <p:ph type="subTitle" idx="1"/>
          </p:nvPr>
        </p:nvSpPr>
        <p:spPr>
          <a:xfrm>
            <a:off x="735181" y="4216418"/>
            <a:ext cx="7970903" cy="1280582"/>
          </a:xfrm>
        </p:spPr>
        <p:txBody>
          <a:bodyPr anchor="t">
            <a:normAutofit/>
          </a:bodyPr>
          <a:lstStyle/>
          <a:p>
            <a:r>
              <a:rPr lang="en-US" dirty="0">
                <a:solidFill>
                  <a:schemeClr val="bg1"/>
                </a:solidFill>
              </a:rPr>
              <a:t>Luisa Spallino</a:t>
            </a:r>
            <a:r>
              <a:rPr lang="en-US" baseline="30000" dirty="0">
                <a:solidFill>
                  <a:schemeClr val="bg1"/>
                </a:solidFill>
              </a:rPr>
              <a:t>1</a:t>
            </a:r>
            <a:r>
              <a:rPr lang="en-US" dirty="0">
                <a:solidFill>
                  <a:schemeClr val="bg1"/>
                </a:solidFill>
              </a:rPr>
              <a:t>, Marco Angelucci</a:t>
            </a:r>
            <a:r>
              <a:rPr lang="en-US" baseline="30000" dirty="0">
                <a:solidFill>
                  <a:schemeClr val="bg1"/>
                </a:solidFill>
              </a:rPr>
              <a:t>1</a:t>
            </a:r>
            <a:r>
              <a:rPr lang="en-US" dirty="0">
                <a:solidFill>
                  <a:schemeClr val="bg1"/>
                </a:solidFill>
              </a:rPr>
              <a:t>, Andrea Chincarini</a:t>
            </a:r>
            <a:r>
              <a:rPr lang="en-US" baseline="30000" dirty="0">
                <a:solidFill>
                  <a:schemeClr val="bg1"/>
                </a:solidFill>
              </a:rPr>
              <a:t>2</a:t>
            </a:r>
            <a:r>
              <a:rPr lang="en-US" dirty="0">
                <a:solidFill>
                  <a:schemeClr val="bg1"/>
                </a:solidFill>
              </a:rPr>
              <a:t>, Riccardo Musenich</a:t>
            </a:r>
            <a:r>
              <a:rPr lang="en-US" baseline="30000" dirty="0">
                <a:solidFill>
                  <a:schemeClr val="bg1"/>
                </a:solidFill>
              </a:rPr>
              <a:t>2</a:t>
            </a:r>
            <a:r>
              <a:rPr lang="en-US" dirty="0">
                <a:solidFill>
                  <a:schemeClr val="bg1"/>
                </a:solidFill>
              </a:rPr>
              <a:t>, Stefania Farinon</a:t>
            </a:r>
            <a:r>
              <a:rPr lang="en-US" baseline="30000" dirty="0">
                <a:solidFill>
                  <a:schemeClr val="bg1"/>
                </a:solidFill>
              </a:rPr>
              <a:t>2</a:t>
            </a:r>
            <a:r>
              <a:rPr lang="en-US" dirty="0">
                <a:solidFill>
                  <a:schemeClr val="bg1"/>
                </a:solidFill>
              </a:rPr>
              <a:t>, and Roberto Cimino</a:t>
            </a:r>
            <a:r>
              <a:rPr lang="en-US" baseline="30000" dirty="0">
                <a:solidFill>
                  <a:schemeClr val="bg1"/>
                </a:solidFill>
              </a:rPr>
              <a:t>1</a:t>
            </a:r>
            <a:endParaRPr lang="en-US" dirty="0">
              <a:solidFill>
                <a:schemeClr val="bg1"/>
              </a:solidFill>
            </a:endParaRPr>
          </a:p>
          <a:p>
            <a:r>
              <a:rPr lang="en-US" baseline="30000" dirty="0">
                <a:solidFill>
                  <a:schemeClr val="bg1"/>
                </a:solidFill>
              </a:rPr>
              <a:t>1</a:t>
            </a:r>
            <a:r>
              <a:rPr lang="en-US" dirty="0">
                <a:solidFill>
                  <a:schemeClr val="bg1"/>
                </a:solidFill>
              </a:rPr>
              <a:t> LNF-INFN Frascati, Italy.   </a:t>
            </a:r>
            <a:r>
              <a:rPr lang="en-US" baseline="30000" dirty="0">
                <a:solidFill>
                  <a:schemeClr val="bg1"/>
                </a:solidFill>
              </a:rPr>
              <a:t>2 </a:t>
            </a:r>
            <a:r>
              <a:rPr lang="en-US" dirty="0">
                <a:solidFill>
                  <a:schemeClr val="bg1"/>
                </a:solidFill>
              </a:rPr>
              <a:t>INFN Genova, Italy. </a:t>
            </a:r>
          </a:p>
        </p:txBody>
      </p:sp>
      <p:sp>
        <p:nvSpPr>
          <p:cNvPr id="18" name="Rectangle 8">
            <a:extLst>
              <a:ext uri="{FF2B5EF4-FFF2-40B4-BE49-F238E27FC236}">
                <a16:creationId xmlns:a16="http://schemas.microsoft.com/office/drawing/2014/main" id="{E4737216-37B2-43AD-AB08-05BFCCEFC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066873" y="4377267"/>
            <a:ext cx="3122079" cy="177393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Date Placeholder 3">
            <a:extLst>
              <a:ext uri="{FF2B5EF4-FFF2-40B4-BE49-F238E27FC236}">
                <a16:creationId xmlns:a16="http://schemas.microsoft.com/office/drawing/2014/main" id="{57534606-1DA2-EE42-B7CB-BF53B6759324}"/>
              </a:ext>
            </a:extLst>
          </p:cNvPr>
          <p:cNvSpPr>
            <a:spLocks noGrp="1"/>
          </p:cNvSpPr>
          <p:nvPr>
            <p:ph type="dt" sz="half" idx="10"/>
          </p:nvPr>
        </p:nvSpPr>
        <p:spPr>
          <a:xfrm>
            <a:off x="838200" y="6356350"/>
            <a:ext cx="2743200" cy="365125"/>
          </a:xfrm>
        </p:spPr>
        <p:txBody>
          <a:bodyPr/>
          <a:lstStyle/>
          <a:p>
            <a:r>
              <a:rPr lang="en-GB" dirty="0"/>
              <a:t>03/12/2020</a:t>
            </a:r>
          </a:p>
        </p:txBody>
      </p:sp>
      <p:sp>
        <p:nvSpPr>
          <p:cNvPr id="13" name="Footer Placeholder 4">
            <a:extLst>
              <a:ext uri="{FF2B5EF4-FFF2-40B4-BE49-F238E27FC236}">
                <a16:creationId xmlns:a16="http://schemas.microsoft.com/office/drawing/2014/main" id="{113C89FA-BBB5-2B4F-81BD-8E7602EB5712}"/>
              </a:ext>
            </a:extLst>
          </p:cNvPr>
          <p:cNvSpPr>
            <a:spLocks noGrp="1"/>
          </p:cNvSpPr>
          <p:nvPr>
            <p:ph type="ftr" sz="quarter" idx="11"/>
          </p:nvPr>
        </p:nvSpPr>
        <p:spPr>
          <a:xfrm>
            <a:off x="4038600" y="6356350"/>
            <a:ext cx="4114800" cy="365125"/>
          </a:xfrm>
        </p:spPr>
        <p:txBody>
          <a:bodyPr/>
          <a:lstStyle/>
          <a:p>
            <a:r>
              <a:rPr lang="en-GB"/>
              <a:t>Roberto Cimino</a:t>
            </a:r>
          </a:p>
        </p:txBody>
      </p:sp>
      <p:pic>
        <p:nvPicPr>
          <p:cNvPr id="15" name="Immagine 13">
            <a:extLst>
              <a:ext uri="{FF2B5EF4-FFF2-40B4-BE49-F238E27FC236}">
                <a16:creationId xmlns:a16="http://schemas.microsoft.com/office/drawing/2014/main" id="{D550B0AB-2BC4-064E-822F-C16F67ED20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18" y="6245163"/>
            <a:ext cx="708363" cy="587498"/>
          </a:xfrm>
          <a:prstGeom prst="rect">
            <a:avLst/>
          </a:prstGeom>
          <a:noFill/>
        </p:spPr>
      </p:pic>
    </p:spTree>
    <p:extLst>
      <p:ext uri="{BB962C8B-B14F-4D97-AF65-F5344CB8AC3E}">
        <p14:creationId xmlns:p14="http://schemas.microsoft.com/office/powerpoint/2010/main" val="6411206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9326B435-2F57-0241-B188-9238346F9A24}"/>
              </a:ext>
            </a:extLst>
          </p:cNvPr>
          <p:cNvSpPr txBox="1"/>
          <p:nvPr/>
        </p:nvSpPr>
        <p:spPr>
          <a:xfrm>
            <a:off x="859994" y="-24779"/>
            <a:ext cx="10685746" cy="646331"/>
          </a:xfrm>
          <a:prstGeom prst="rect">
            <a:avLst/>
          </a:prstGeom>
          <a:noFill/>
        </p:spPr>
        <p:txBody>
          <a:bodyPr wrap="none" rtlCol="0">
            <a:spAutoFit/>
          </a:bodyPr>
          <a:lstStyle/>
          <a:p>
            <a:r>
              <a:rPr lang="en-GB" sz="3600" dirty="0"/>
              <a:t>For non conductive surfaces (</a:t>
            </a:r>
            <a:r>
              <a:rPr lang="en-GB" sz="3600" dirty="0" err="1"/>
              <a:t>Ar</a:t>
            </a:r>
            <a:r>
              <a:rPr lang="en-GB" sz="3600" dirty="0"/>
              <a:t> ice on Cu; MgO,Al</a:t>
            </a:r>
            <a:r>
              <a:rPr lang="en-GB" sz="3600" baseline="-25000" dirty="0"/>
              <a:t>2</a:t>
            </a:r>
            <a:r>
              <a:rPr lang="en-GB" sz="3600" dirty="0"/>
              <a:t>O</a:t>
            </a:r>
            <a:r>
              <a:rPr lang="en-GB" sz="3600" baseline="-25000" dirty="0"/>
              <a:t>3</a:t>
            </a:r>
            <a:r>
              <a:rPr lang="en-GB" sz="3600" dirty="0"/>
              <a:t>): </a:t>
            </a:r>
          </a:p>
        </p:txBody>
      </p:sp>
      <p:cxnSp>
        <p:nvCxnSpPr>
          <p:cNvPr id="72" name="Straight Connector 71">
            <a:extLst>
              <a:ext uri="{FF2B5EF4-FFF2-40B4-BE49-F238E27FC236}">
                <a16:creationId xmlns:a16="http://schemas.microsoft.com/office/drawing/2014/main" id="{5FC2A120-C75F-5C43-AD88-D7A5E1F429D8}"/>
              </a:ext>
            </a:extLst>
          </p:cNvPr>
          <p:cNvCxnSpPr>
            <a:cxnSpLocks/>
          </p:cNvCxnSpPr>
          <p:nvPr/>
        </p:nvCxnSpPr>
        <p:spPr>
          <a:xfrm>
            <a:off x="1594022" y="5984946"/>
            <a:ext cx="3802533" cy="0"/>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7" name="Picture 6">
            <a:extLst>
              <a:ext uri="{FF2B5EF4-FFF2-40B4-BE49-F238E27FC236}">
                <a16:creationId xmlns:a16="http://schemas.microsoft.com/office/drawing/2014/main" id="{5AF6A19B-5F40-D249-BDD4-1189993E70D2}"/>
              </a:ext>
            </a:extLst>
          </p:cNvPr>
          <p:cNvPicPr>
            <a:picLocks noChangeAspect="1"/>
          </p:cNvPicPr>
          <p:nvPr/>
        </p:nvPicPr>
        <p:blipFill>
          <a:blip r:embed="rId2"/>
          <a:stretch>
            <a:fillRect/>
          </a:stretch>
        </p:blipFill>
        <p:spPr>
          <a:xfrm>
            <a:off x="999545" y="2223044"/>
            <a:ext cx="4637136" cy="4561735"/>
          </a:xfrm>
          <a:prstGeom prst="rect">
            <a:avLst/>
          </a:prstGeom>
        </p:spPr>
      </p:pic>
      <p:sp>
        <p:nvSpPr>
          <p:cNvPr id="9" name="TextBox 8">
            <a:extLst>
              <a:ext uri="{FF2B5EF4-FFF2-40B4-BE49-F238E27FC236}">
                <a16:creationId xmlns:a16="http://schemas.microsoft.com/office/drawing/2014/main" id="{7ECE06F5-96D5-1E42-A1E5-EDD418462069}"/>
              </a:ext>
            </a:extLst>
          </p:cNvPr>
          <p:cNvSpPr txBox="1"/>
          <p:nvPr/>
        </p:nvSpPr>
        <p:spPr>
          <a:xfrm>
            <a:off x="1492517" y="2251370"/>
            <a:ext cx="4023427" cy="523220"/>
          </a:xfrm>
          <a:prstGeom prst="rect">
            <a:avLst/>
          </a:prstGeom>
          <a:noFill/>
        </p:spPr>
        <p:txBody>
          <a:bodyPr wrap="square" rtlCol="0">
            <a:spAutoFit/>
          </a:bodyPr>
          <a:lstStyle/>
          <a:p>
            <a:pPr algn="ctr"/>
            <a:r>
              <a:rPr lang="en-GB" sz="2800" b="1" dirty="0"/>
              <a:t>SEY of 83 ML </a:t>
            </a:r>
            <a:r>
              <a:rPr lang="en-GB" sz="2800" b="1" dirty="0" err="1"/>
              <a:t>Ar</a:t>
            </a:r>
            <a:r>
              <a:rPr lang="en-GB" sz="2800" b="1" dirty="0"/>
              <a:t> on Cu </a:t>
            </a:r>
          </a:p>
        </p:txBody>
      </p:sp>
      <p:sp>
        <p:nvSpPr>
          <p:cNvPr id="34" name="TextBox 33">
            <a:extLst>
              <a:ext uri="{FF2B5EF4-FFF2-40B4-BE49-F238E27FC236}">
                <a16:creationId xmlns:a16="http://schemas.microsoft.com/office/drawing/2014/main" id="{410AC9EF-68AE-6F45-A24D-86979FB7CEC6}"/>
              </a:ext>
            </a:extLst>
          </p:cNvPr>
          <p:cNvSpPr txBox="1"/>
          <p:nvPr/>
        </p:nvSpPr>
        <p:spPr>
          <a:xfrm>
            <a:off x="955321" y="5643915"/>
            <a:ext cx="418704" cy="646331"/>
          </a:xfrm>
          <a:prstGeom prst="rect">
            <a:avLst/>
          </a:prstGeom>
          <a:noFill/>
        </p:spPr>
        <p:txBody>
          <a:bodyPr wrap="none" rtlCol="0">
            <a:spAutoFit/>
          </a:bodyPr>
          <a:lstStyle/>
          <a:p>
            <a:r>
              <a:rPr lang="en-GB" sz="3600" dirty="0"/>
              <a:t>1</a:t>
            </a:r>
          </a:p>
        </p:txBody>
      </p:sp>
      <p:sp>
        <p:nvSpPr>
          <p:cNvPr id="36" name="Footer Placeholder 4">
            <a:extLst>
              <a:ext uri="{FF2B5EF4-FFF2-40B4-BE49-F238E27FC236}">
                <a16:creationId xmlns:a16="http://schemas.microsoft.com/office/drawing/2014/main" id="{4F5EAFA7-5A20-D64D-BBFC-ACF035392829}"/>
              </a:ext>
            </a:extLst>
          </p:cNvPr>
          <p:cNvSpPr>
            <a:spLocks noGrp="1"/>
          </p:cNvSpPr>
          <p:nvPr>
            <p:ph type="ftr" sz="quarter" idx="11"/>
          </p:nvPr>
        </p:nvSpPr>
        <p:spPr>
          <a:xfrm>
            <a:off x="4324814" y="6514005"/>
            <a:ext cx="4114800" cy="365125"/>
          </a:xfrm>
        </p:spPr>
        <p:txBody>
          <a:bodyPr/>
          <a:lstStyle/>
          <a:p>
            <a:r>
              <a:rPr lang="en-GB" dirty="0"/>
              <a:t>Roberto Cimino</a:t>
            </a:r>
          </a:p>
        </p:txBody>
      </p:sp>
      <p:pic>
        <p:nvPicPr>
          <p:cNvPr id="37" name="Immagine 13">
            <a:extLst>
              <a:ext uri="{FF2B5EF4-FFF2-40B4-BE49-F238E27FC236}">
                <a16:creationId xmlns:a16="http://schemas.microsoft.com/office/drawing/2014/main" id="{8D20C7EE-1D63-3549-9A1F-E557FF5333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18" y="6245163"/>
            <a:ext cx="708363" cy="587498"/>
          </a:xfrm>
          <a:prstGeom prst="rect">
            <a:avLst/>
          </a:prstGeom>
          <a:noFill/>
        </p:spPr>
      </p:pic>
      <p:pic>
        <p:nvPicPr>
          <p:cNvPr id="61" name="Picture 60">
            <a:extLst>
              <a:ext uri="{FF2B5EF4-FFF2-40B4-BE49-F238E27FC236}">
                <a16:creationId xmlns:a16="http://schemas.microsoft.com/office/drawing/2014/main" id="{46DE3CFA-382E-6F46-9C8C-E233E095D652}"/>
              </a:ext>
            </a:extLst>
          </p:cNvPr>
          <p:cNvPicPr>
            <a:picLocks noChangeAspect="1"/>
          </p:cNvPicPr>
          <p:nvPr/>
        </p:nvPicPr>
        <p:blipFill>
          <a:blip r:embed="rId4"/>
          <a:stretch>
            <a:fillRect/>
          </a:stretch>
        </p:blipFill>
        <p:spPr>
          <a:xfrm>
            <a:off x="5541788" y="2404027"/>
            <a:ext cx="2332586" cy="2228283"/>
          </a:xfrm>
          <a:prstGeom prst="rect">
            <a:avLst/>
          </a:prstGeom>
        </p:spPr>
      </p:pic>
      <p:cxnSp>
        <p:nvCxnSpPr>
          <p:cNvPr id="62" name="Straight Connector 61">
            <a:extLst>
              <a:ext uri="{FF2B5EF4-FFF2-40B4-BE49-F238E27FC236}">
                <a16:creationId xmlns:a16="http://schemas.microsoft.com/office/drawing/2014/main" id="{DEE8671D-E2EE-F345-B307-8C19D654CD31}"/>
              </a:ext>
            </a:extLst>
          </p:cNvPr>
          <p:cNvCxnSpPr>
            <a:cxnSpLocks/>
          </p:cNvCxnSpPr>
          <p:nvPr/>
        </p:nvCxnSpPr>
        <p:spPr>
          <a:xfrm>
            <a:off x="5815974" y="3871254"/>
            <a:ext cx="1932530" cy="3978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64" name="TextBox 63">
            <a:extLst>
              <a:ext uri="{FF2B5EF4-FFF2-40B4-BE49-F238E27FC236}">
                <a16:creationId xmlns:a16="http://schemas.microsoft.com/office/drawing/2014/main" id="{B24D3E65-9732-E449-AD42-B857425BA055}"/>
              </a:ext>
            </a:extLst>
          </p:cNvPr>
          <p:cNvSpPr txBox="1"/>
          <p:nvPr/>
        </p:nvSpPr>
        <p:spPr>
          <a:xfrm>
            <a:off x="7068065" y="3422457"/>
            <a:ext cx="263935" cy="646331"/>
          </a:xfrm>
          <a:prstGeom prst="rect">
            <a:avLst/>
          </a:prstGeom>
          <a:noFill/>
        </p:spPr>
        <p:txBody>
          <a:bodyPr wrap="square" rtlCol="0">
            <a:spAutoFit/>
          </a:bodyPr>
          <a:lstStyle/>
          <a:p>
            <a:r>
              <a:rPr lang="en-GB" sz="3600" dirty="0"/>
              <a:t>1</a:t>
            </a:r>
          </a:p>
        </p:txBody>
      </p:sp>
      <p:sp>
        <p:nvSpPr>
          <p:cNvPr id="66" name="Date Placeholder 3">
            <a:extLst>
              <a:ext uri="{FF2B5EF4-FFF2-40B4-BE49-F238E27FC236}">
                <a16:creationId xmlns:a16="http://schemas.microsoft.com/office/drawing/2014/main" id="{A33EE35B-0D2C-F141-B58B-6A2A90FBE127}"/>
              </a:ext>
            </a:extLst>
          </p:cNvPr>
          <p:cNvSpPr>
            <a:spLocks noGrp="1"/>
          </p:cNvSpPr>
          <p:nvPr>
            <p:ph type="dt" sz="half" idx="10"/>
          </p:nvPr>
        </p:nvSpPr>
        <p:spPr>
          <a:xfrm>
            <a:off x="934628" y="6562657"/>
            <a:ext cx="1729209" cy="263134"/>
          </a:xfrm>
        </p:spPr>
        <p:txBody>
          <a:bodyPr/>
          <a:lstStyle/>
          <a:p>
            <a:r>
              <a:rPr lang="en-GB" dirty="0"/>
              <a:t>03/12/2020</a:t>
            </a:r>
          </a:p>
        </p:txBody>
      </p:sp>
      <p:sp>
        <p:nvSpPr>
          <p:cNvPr id="6" name="Rectangle 5">
            <a:extLst>
              <a:ext uri="{FF2B5EF4-FFF2-40B4-BE49-F238E27FC236}">
                <a16:creationId xmlns:a16="http://schemas.microsoft.com/office/drawing/2014/main" id="{5E3B8100-3659-C541-9998-F4C94662F4A4}"/>
              </a:ext>
            </a:extLst>
          </p:cNvPr>
          <p:cNvSpPr/>
          <p:nvPr/>
        </p:nvSpPr>
        <p:spPr>
          <a:xfrm>
            <a:off x="1594022" y="5567432"/>
            <a:ext cx="205210" cy="702445"/>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Connector 12">
            <a:extLst>
              <a:ext uri="{FF2B5EF4-FFF2-40B4-BE49-F238E27FC236}">
                <a16:creationId xmlns:a16="http://schemas.microsoft.com/office/drawing/2014/main" id="{A0706E6A-4605-2C47-B2FD-F9044337A31E}"/>
              </a:ext>
            </a:extLst>
          </p:cNvPr>
          <p:cNvCxnSpPr>
            <a:cxnSpLocks/>
          </p:cNvCxnSpPr>
          <p:nvPr/>
        </p:nvCxnSpPr>
        <p:spPr>
          <a:xfrm flipV="1">
            <a:off x="1594022" y="2512980"/>
            <a:ext cx="4191302" cy="302973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6B65A61-A6B2-A144-BE06-8865D54D0AAF}"/>
              </a:ext>
            </a:extLst>
          </p:cNvPr>
          <p:cNvCxnSpPr>
            <a:cxnSpLocks/>
          </p:cNvCxnSpPr>
          <p:nvPr/>
        </p:nvCxnSpPr>
        <p:spPr>
          <a:xfrm flipV="1">
            <a:off x="1599683" y="4412457"/>
            <a:ext cx="6110933" cy="187089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D196A504-568D-8241-8C5D-37EFFF836FCE}"/>
              </a:ext>
            </a:extLst>
          </p:cNvPr>
          <p:cNvSpPr txBox="1"/>
          <p:nvPr/>
        </p:nvSpPr>
        <p:spPr>
          <a:xfrm>
            <a:off x="5507000" y="5770539"/>
            <a:ext cx="6673982" cy="830997"/>
          </a:xfrm>
          <a:prstGeom prst="rect">
            <a:avLst/>
          </a:prstGeom>
          <a:solidFill>
            <a:srgbClr val="FFFF00"/>
          </a:solidFill>
        </p:spPr>
        <p:txBody>
          <a:bodyPr wrap="square" rtlCol="0">
            <a:spAutoFit/>
          </a:bodyPr>
          <a:lstStyle/>
          <a:p>
            <a:pPr algn="ctr"/>
            <a:r>
              <a:rPr lang="en-GB" sz="2400" b="1" dirty="0"/>
              <a:t>This can very well explain the mirrors electrostatic charge, its inhomogeneity and sign uncertainty. </a:t>
            </a:r>
          </a:p>
        </p:txBody>
      </p:sp>
      <p:pic>
        <p:nvPicPr>
          <p:cNvPr id="78" name="Picture 77" descr="Chart, line chart&#10;&#10;Description automatically generated">
            <a:extLst>
              <a:ext uri="{FF2B5EF4-FFF2-40B4-BE49-F238E27FC236}">
                <a16:creationId xmlns:a16="http://schemas.microsoft.com/office/drawing/2014/main" id="{99B63205-5BD7-D74F-BEF0-F37DE65DED4A}"/>
              </a:ext>
            </a:extLst>
          </p:cNvPr>
          <p:cNvPicPr>
            <a:picLocks noChangeAspect="1"/>
          </p:cNvPicPr>
          <p:nvPr/>
        </p:nvPicPr>
        <p:blipFill>
          <a:blip r:embed="rId5"/>
          <a:stretch>
            <a:fillRect/>
          </a:stretch>
        </p:blipFill>
        <p:spPr>
          <a:xfrm>
            <a:off x="8046016" y="2435880"/>
            <a:ext cx="3971891" cy="3103862"/>
          </a:xfrm>
          <a:prstGeom prst="rect">
            <a:avLst/>
          </a:prstGeom>
        </p:spPr>
      </p:pic>
      <p:sp>
        <p:nvSpPr>
          <p:cNvPr id="79" name="TextBox 78">
            <a:extLst>
              <a:ext uri="{FF2B5EF4-FFF2-40B4-BE49-F238E27FC236}">
                <a16:creationId xmlns:a16="http://schemas.microsoft.com/office/drawing/2014/main" id="{161755A2-34EC-FD47-BC18-991EE2388D8E}"/>
              </a:ext>
            </a:extLst>
          </p:cNvPr>
          <p:cNvSpPr txBox="1"/>
          <p:nvPr/>
        </p:nvSpPr>
        <p:spPr>
          <a:xfrm>
            <a:off x="8097704" y="2234976"/>
            <a:ext cx="2608984" cy="369332"/>
          </a:xfrm>
          <a:prstGeom prst="rect">
            <a:avLst/>
          </a:prstGeom>
          <a:noFill/>
        </p:spPr>
        <p:txBody>
          <a:bodyPr wrap="none" rtlCol="0">
            <a:spAutoFit/>
          </a:bodyPr>
          <a:lstStyle/>
          <a:p>
            <a:r>
              <a:rPr lang="en-US" dirty="0">
                <a:latin typeface="Helvetica" pitchFamily="2" charset="0"/>
              </a:rPr>
              <a:t>Jokela et al. TIPP 2011 </a:t>
            </a:r>
            <a:endParaRPr lang="en-GB" dirty="0"/>
          </a:p>
        </p:txBody>
      </p:sp>
      <p:sp>
        <p:nvSpPr>
          <p:cNvPr id="80" name="Oval 79">
            <a:extLst>
              <a:ext uri="{FF2B5EF4-FFF2-40B4-BE49-F238E27FC236}">
                <a16:creationId xmlns:a16="http://schemas.microsoft.com/office/drawing/2014/main" id="{498C70E3-4975-434D-9E90-4E1B6C77A8D7}"/>
              </a:ext>
            </a:extLst>
          </p:cNvPr>
          <p:cNvSpPr/>
          <p:nvPr/>
        </p:nvSpPr>
        <p:spPr>
          <a:xfrm>
            <a:off x="5900915" y="3480111"/>
            <a:ext cx="746449" cy="83975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1" name="Straight Arrow Connector 80">
            <a:extLst>
              <a:ext uri="{FF2B5EF4-FFF2-40B4-BE49-F238E27FC236}">
                <a16:creationId xmlns:a16="http://schemas.microsoft.com/office/drawing/2014/main" id="{11122D20-76EF-7643-BB55-FA6C9D557AFA}"/>
              </a:ext>
            </a:extLst>
          </p:cNvPr>
          <p:cNvCxnSpPr>
            <a:cxnSpLocks/>
          </p:cNvCxnSpPr>
          <p:nvPr/>
        </p:nvCxnSpPr>
        <p:spPr>
          <a:xfrm>
            <a:off x="6647364" y="3965727"/>
            <a:ext cx="641531" cy="1057726"/>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BA2F6670-46A6-ED44-89B1-22A1B822D345}"/>
              </a:ext>
            </a:extLst>
          </p:cNvPr>
          <p:cNvSpPr txBox="1"/>
          <p:nvPr/>
        </p:nvSpPr>
        <p:spPr>
          <a:xfrm>
            <a:off x="6401932" y="5026143"/>
            <a:ext cx="1622560" cy="646331"/>
          </a:xfrm>
          <a:prstGeom prst="rect">
            <a:avLst/>
          </a:prstGeom>
          <a:solidFill>
            <a:schemeClr val="bg2"/>
          </a:solidFill>
        </p:spPr>
        <p:txBody>
          <a:bodyPr wrap="none" rtlCol="0">
            <a:spAutoFit/>
          </a:bodyPr>
          <a:lstStyle/>
          <a:p>
            <a:r>
              <a:rPr lang="en-GB" sz="3600" dirty="0"/>
              <a:t>SEY &lt; 1 </a:t>
            </a:r>
          </a:p>
        </p:txBody>
      </p:sp>
      <p:sp>
        <p:nvSpPr>
          <p:cNvPr id="84" name="Oval 83">
            <a:extLst>
              <a:ext uri="{FF2B5EF4-FFF2-40B4-BE49-F238E27FC236}">
                <a16:creationId xmlns:a16="http://schemas.microsoft.com/office/drawing/2014/main" id="{3D828211-0A6D-114E-AF3D-65D1D61FBD49}"/>
              </a:ext>
            </a:extLst>
          </p:cNvPr>
          <p:cNvSpPr/>
          <p:nvPr/>
        </p:nvSpPr>
        <p:spPr>
          <a:xfrm>
            <a:off x="8395551" y="4223356"/>
            <a:ext cx="746449" cy="83975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5" name="Straight Arrow Connector 84">
            <a:extLst>
              <a:ext uri="{FF2B5EF4-FFF2-40B4-BE49-F238E27FC236}">
                <a16:creationId xmlns:a16="http://schemas.microsoft.com/office/drawing/2014/main" id="{81E1603C-5E10-D74C-A32E-34D75E148E2B}"/>
              </a:ext>
            </a:extLst>
          </p:cNvPr>
          <p:cNvCxnSpPr>
            <a:cxnSpLocks/>
          </p:cNvCxnSpPr>
          <p:nvPr/>
        </p:nvCxnSpPr>
        <p:spPr>
          <a:xfrm flipH="1">
            <a:off x="7332000" y="4710884"/>
            <a:ext cx="1079145" cy="298324"/>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DAFE538C-85A4-B14E-A6EF-42BA694FDD1D}"/>
                  </a:ext>
                </a:extLst>
              </p:cNvPr>
              <p:cNvSpPr/>
              <p:nvPr/>
            </p:nvSpPr>
            <p:spPr>
              <a:xfrm>
                <a:off x="2206202" y="906832"/>
                <a:ext cx="8386509" cy="920252"/>
              </a:xfrm>
              <a:prstGeom prst="rect">
                <a:avLst/>
              </a:prstGeom>
              <a:solidFill>
                <a:schemeClr val="accent1"/>
              </a:solidFill>
            </p:spPr>
            <p:txBody>
              <a:bodyPr wrap="square">
                <a:spAutoFit/>
              </a:bodyPr>
              <a:lstStyle/>
              <a:p>
                <a14:m>
                  <m:oMath xmlns:m="http://schemas.openxmlformats.org/officeDocument/2006/math">
                    <m:r>
                      <a:rPr lang="en-GB" sz="3600" i="1" smtClean="0">
                        <a:solidFill>
                          <a:schemeClr val="bg1"/>
                        </a:solidFill>
                        <a:latin typeface="Cambria Math" panose="02040503050406030204" pitchFamily="18" charset="0"/>
                      </a:rPr>
                      <m:t>𝑆𝐸𝑌</m:t>
                    </m:r>
                    <m:r>
                      <a:rPr lang="en-GB" sz="3600" i="1" smtClean="0">
                        <a:solidFill>
                          <a:schemeClr val="bg1"/>
                        </a:solidFill>
                        <a:latin typeface="Cambria Math" panose="02040503050406030204" pitchFamily="18" charset="0"/>
                      </a:rPr>
                      <m:t>=</m:t>
                    </m:r>
                    <m:r>
                      <a:rPr lang="en-GB" sz="3600" b="0" i="1" smtClean="0">
                        <a:solidFill>
                          <a:schemeClr val="bg1"/>
                        </a:solidFill>
                        <a:latin typeface="Cambria Math" panose="02040503050406030204" pitchFamily="18" charset="0"/>
                        <a:ea typeface="Cambria Math" panose="02040503050406030204" pitchFamily="18" charset="0"/>
                      </a:rPr>
                      <m:t>𝛿</m:t>
                    </m:r>
                    <m:r>
                      <a:rPr lang="en-GB" sz="3600" i="1">
                        <a:solidFill>
                          <a:schemeClr val="bg1"/>
                        </a:solidFill>
                        <a:latin typeface="Cambria Math" panose="02040503050406030204" pitchFamily="18" charset="0"/>
                        <a:ea typeface="Cambria Math" panose="02040503050406030204" pitchFamily="18" charset="0"/>
                      </a:rPr>
                      <m:t>= </m:t>
                    </m:r>
                    <m:f>
                      <m:fPr>
                        <m:ctrlPr>
                          <a:rPr lang="en-GB" sz="3600" i="1">
                            <a:solidFill>
                              <a:schemeClr val="bg1"/>
                            </a:solidFill>
                            <a:latin typeface="Cambria Math" panose="02040503050406030204" pitchFamily="18" charset="0"/>
                            <a:ea typeface="Cambria Math" panose="02040503050406030204" pitchFamily="18" charset="0"/>
                          </a:rPr>
                        </m:ctrlPr>
                      </m:fPr>
                      <m:num>
                        <m:r>
                          <a:rPr lang="en-GB" sz="3600" i="1">
                            <a:solidFill>
                              <a:schemeClr val="bg1"/>
                            </a:solidFill>
                            <a:latin typeface="Cambria Math" panose="02040503050406030204" pitchFamily="18" charset="0"/>
                            <a:ea typeface="Cambria Math" panose="02040503050406030204" pitchFamily="18" charset="0"/>
                          </a:rPr>
                          <m:t>𝐼</m:t>
                        </m:r>
                        <m:r>
                          <a:rPr lang="en-GB" sz="3600" i="1" baseline="-25000">
                            <a:solidFill>
                              <a:schemeClr val="bg1"/>
                            </a:solidFill>
                            <a:latin typeface="Cambria Math" panose="02040503050406030204" pitchFamily="18" charset="0"/>
                            <a:ea typeface="Cambria Math" panose="02040503050406030204" pitchFamily="18" charset="0"/>
                          </a:rPr>
                          <m:t>𝑜𝑢𝑡</m:t>
                        </m:r>
                      </m:num>
                      <m:den>
                        <m:r>
                          <a:rPr lang="en-GB" sz="3600" i="1">
                            <a:solidFill>
                              <a:schemeClr val="bg1"/>
                            </a:solidFill>
                            <a:latin typeface="Cambria Math" panose="02040503050406030204" pitchFamily="18" charset="0"/>
                            <a:ea typeface="Cambria Math" panose="02040503050406030204" pitchFamily="18" charset="0"/>
                          </a:rPr>
                          <m:t>𝐼</m:t>
                        </m:r>
                        <m:r>
                          <a:rPr lang="en-GB" sz="3600" i="1" baseline="-25000">
                            <a:solidFill>
                              <a:schemeClr val="bg1"/>
                            </a:solidFill>
                            <a:latin typeface="Cambria Math" panose="02040503050406030204" pitchFamily="18" charset="0"/>
                            <a:ea typeface="Cambria Math" panose="02040503050406030204" pitchFamily="18" charset="0"/>
                          </a:rPr>
                          <m:t>𝑖𝑛</m:t>
                        </m:r>
                      </m:den>
                    </m:f>
                    <m:r>
                      <a:rPr lang="en-GB" sz="3600" i="1">
                        <a:solidFill>
                          <a:schemeClr val="bg1"/>
                        </a:solidFill>
                        <a:latin typeface="Cambria Math" panose="02040503050406030204" pitchFamily="18" charset="0"/>
                        <a:ea typeface="Cambria Math" panose="02040503050406030204" pitchFamily="18" charset="0"/>
                      </a:rPr>
                      <m:t>= </m:t>
                    </m:r>
                    <m:f>
                      <m:fPr>
                        <m:ctrlPr>
                          <a:rPr lang="en-GB" sz="3600" i="1">
                            <a:solidFill>
                              <a:schemeClr val="bg1"/>
                            </a:solidFill>
                            <a:latin typeface="Cambria Math" panose="02040503050406030204" pitchFamily="18" charset="0"/>
                            <a:ea typeface="Cambria Math" panose="02040503050406030204" pitchFamily="18" charset="0"/>
                          </a:rPr>
                        </m:ctrlPr>
                      </m:fPr>
                      <m:num>
                        <m:r>
                          <a:rPr lang="en-GB" sz="3600" i="1">
                            <a:solidFill>
                              <a:schemeClr val="bg1"/>
                            </a:solidFill>
                            <a:latin typeface="Cambria Math" panose="02040503050406030204" pitchFamily="18" charset="0"/>
                            <a:ea typeface="Cambria Math" panose="02040503050406030204" pitchFamily="18" charset="0"/>
                          </a:rPr>
                          <m:t>𝐼</m:t>
                        </m:r>
                        <m:r>
                          <a:rPr lang="en-GB" sz="3600" i="1" baseline="-25000">
                            <a:solidFill>
                              <a:schemeClr val="bg1"/>
                            </a:solidFill>
                            <a:latin typeface="Cambria Math" panose="02040503050406030204" pitchFamily="18" charset="0"/>
                            <a:ea typeface="Cambria Math" panose="02040503050406030204" pitchFamily="18" charset="0"/>
                          </a:rPr>
                          <m:t>𝑔𝑢𝑛</m:t>
                        </m:r>
                        <m:r>
                          <a:rPr lang="en-GB" sz="3600" i="1">
                            <a:solidFill>
                              <a:schemeClr val="bg1"/>
                            </a:solidFill>
                            <a:latin typeface="Cambria Math" panose="02040503050406030204" pitchFamily="18" charset="0"/>
                            <a:ea typeface="Cambria Math" panose="02040503050406030204" pitchFamily="18" charset="0"/>
                          </a:rPr>
                          <m:t> −</m:t>
                        </m:r>
                        <m:r>
                          <a:rPr lang="en-GB" sz="3600" i="1">
                            <a:solidFill>
                              <a:schemeClr val="bg1"/>
                            </a:solidFill>
                            <a:latin typeface="Cambria Math" panose="02040503050406030204" pitchFamily="18" charset="0"/>
                            <a:ea typeface="Cambria Math" panose="02040503050406030204" pitchFamily="18" charset="0"/>
                          </a:rPr>
                          <m:t>𝐼𝑠𝑎𝑚𝑝</m:t>
                        </m:r>
                        <m:r>
                          <a:rPr lang="en-GB" sz="3600" i="1" baseline="-25000">
                            <a:solidFill>
                              <a:schemeClr val="bg1"/>
                            </a:solidFill>
                            <a:latin typeface="Cambria Math" panose="02040503050406030204" pitchFamily="18" charset="0"/>
                            <a:ea typeface="Cambria Math" panose="02040503050406030204" pitchFamily="18" charset="0"/>
                          </a:rPr>
                          <m:t>𝑙𝑒</m:t>
                        </m:r>
                      </m:num>
                      <m:den>
                        <m:r>
                          <a:rPr lang="en-GB" sz="3600" i="1">
                            <a:solidFill>
                              <a:schemeClr val="bg1"/>
                            </a:solidFill>
                            <a:latin typeface="Cambria Math" panose="02040503050406030204" pitchFamily="18" charset="0"/>
                            <a:ea typeface="Cambria Math" panose="02040503050406030204" pitchFamily="18" charset="0"/>
                          </a:rPr>
                          <m:t>𝐼</m:t>
                        </m:r>
                        <m:r>
                          <a:rPr lang="en-GB" sz="3600" i="1" baseline="-25000">
                            <a:solidFill>
                              <a:schemeClr val="bg1"/>
                            </a:solidFill>
                            <a:latin typeface="Cambria Math" panose="02040503050406030204" pitchFamily="18" charset="0"/>
                            <a:ea typeface="Cambria Math" panose="02040503050406030204" pitchFamily="18" charset="0"/>
                          </a:rPr>
                          <m:t>𝑔𝑢𝑛</m:t>
                        </m:r>
                      </m:den>
                    </m:f>
                  </m:oMath>
                </a14:m>
                <a:r>
                  <a:rPr lang="en-GB" sz="3600" dirty="0">
                    <a:solidFill>
                      <a:schemeClr val="bg1"/>
                    </a:solidFill>
                  </a:rPr>
                  <a:t>  = 1 - </a:t>
                </a:r>
                <a14:m>
                  <m:oMath xmlns:m="http://schemas.openxmlformats.org/officeDocument/2006/math">
                    <m:r>
                      <a:rPr lang="en-GB" sz="3600" i="1">
                        <a:solidFill>
                          <a:schemeClr val="bg1"/>
                        </a:solidFill>
                        <a:latin typeface="Cambria Math" panose="02040503050406030204" pitchFamily="18" charset="0"/>
                        <a:ea typeface="Cambria Math" panose="02040503050406030204" pitchFamily="18" charset="0"/>
                      </a:rPr>
                      <m:t> </m:t>
                    </m:r>
                    <m:f>
                      <m:fPr>
                        <m:ctrlPr>
                          <a:rPr lang="en-GB" sz="3600" i="1">
                            <a:solidFill>
                              <a:schemeClr val="bg1"/>
                            </a:solidFill>
                            <a:latin typeface="Cambria Math" panose="02040503050406030204" pitchFamily="18" charset="0"/>
                            <a:ea typeface="Cambria Math" panose="02040503050406030204" pitchFamily="18" charset="0"/>
                          </a:rPr>
                        </m:ctrlPr>
                      </m:fPr>
                      <m:num>
                        <m:r>
                          <a:rPr lang="en-GB" sz="3600" i="1">
                            <a:solidFill>
                              <a:schemeClr val="bg1"/>
                            </a:solidFill>
                            <a:latin typeface="Cambria Math" panose="02040503050406030204" pitchFamily="18" charset="0"/>
                            <a:ea typeface="Cambria Math" panose="02040503050406030204" pitchFamily="18" charset="0"/>
                          </a:rPr>
                          <m:t>𝐼</m:t>
                        </m:r>
                        <m:r>
                          <a:rPr lang="en-GB" sz="3600" i="1" baseline="-25000">
                            <a:solidFill>
                              <a:schemeClr val="bg1"/>
                            </a:solidFill>
                            <a:latin typeface="Cambria Math" panose="02040503050406030204" pitchFamily="18" charset="0"/>
                            <a:ea typeface="Cambria Math" panose="02040503050406030204" pitchFamily="18" charset="0"/>
                          </a:rPr>
                          <m:t>𝑠𝑎𝑚𝑝𝑙𝑒</m:t>
                        </m:r>
                      </m:num>
                      <m:den>
                        <m:r>
                          <a:rPr lang="en-GB" sz="3600" i="1">
                            <a:solidFill>
                              <a:schemeClr val="bg1"/>
                            </a:solidFill>
                            <a:latin typeface="Cambria Math" panose="02040503050406030204" pitchFamily="18" charset="0"/>
                            <a:ea typeface="Cambria Math" panose="02040503050406030204" pitchFamily="18" charset="0"/>
                          </a:rPr>
                          <m:t>𝐼</m:t>
                        </m:r>
                        <m:r>
                          <a:rPr lang="en-GB" sz="3600" i="1" baseline="-25000">
                            <a:solidFill>
                              <a:schemeClr val="bg1"/>
                            </a:solidFill>
                            <a:latin typeface="Cambria Math" panose="02040503050406030204" pitchFamily="18" charset="0"/>
                            <a:ea typeface="Cambria Math" panose="02040503050406030204" pitchFamily="18" charset="0"/>
                          </a:rPr>
                          <m:t>𝑖𝑛</m:t>
                        </m:r>
                      </m:den>
                    </m:f>
                  </m:oMath>
                </a14:m>
                <a:r>
                  <a:rPr lang="en-GB" sz="3600" dirty="0">
                    <a:solidFill>
                      <a:schemeClr val="bg1"/>
                    </a:solidFill>
                  </a:rPr>
                  <a:t> </a:t>
                </a:r>
              </a:p>
            </p:txBody>
          </p:sp>
        </mc:Choice>
        <mc:Fallback xmlns="">
          <p:sp>
            <p:nvSpPr>
              <p:cNvPr id="31" name="Rectangle 30">
                <a:extLst>
                  <a:ext uri="{FF2B5EF4-FFF2-40B4-BE49-F238E27FC236}">
                    <a16:creationId xmlns:a16="http://schemas.microsoft.com/office/drawing/2014/main" id="{DAFE538C-85A4-B14E-A6EF-42BA694FDD1D}"/>
                  </a:ext>
                </a:extLst>
              </p:cNvPr>
              <p:cNvSpPr>
                <a:spLocks noRot="1" noChangeAspect="1" noMove="1" noResize="1" noEditPoints="1" noAdjustHandles="1" noChangeArrowheads="1" noChangeShapeType="1" noTextEdit="1"/>
              </p:cNvSpPr>
              <p:nvPr/>
            </p:nvSpPr>
            <p:spPr>
              <a:xfrm>
                <a:off x="2206202" y="906832"/>
                <a:ext cx="8386509" cy="920252"/>
              </a:xfrm>
              <a:prstGeom prst="rect">
                <a:avLst/>
              </a:prstGeom>
              <a:blipFill>
                <a:blip r:embed="rId6"/>
                <a:stretch>
                  <a:fillRect l="-755" t="-1370" b="-13699"/>
                </a:stretch>
              </a:blipFill>
            </p:spPr>
            <p:txBody>
              <a:bodyPr/>
              <a:lstStyle/>
              <a:p>
                <a:r>
                  <a:rPr lang="en-GB">
                    <a:noFill/>
                  </a:rPr>
                  <a:t> </a:t>
                </a:r>
              </a:p>
            </p:txBody>
          </p:sp>
        </mc:Fallback>
      </mc:AlternateContent>
    </p:spTree>
    <p:extLst>
      <p:ext uri="{BB962C8B-B14F-4D97-AF65-F5344CB8AC3E}">
        <p14:creationId xmlns:p14="http://schemas.microsoft.com/office/powerpoint/2010/main" val="23666158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22">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4">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6">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9332D1F-DF80-FB42-A4FE-0A65271C77E4}"/>
              </a:ext>
            </a:extLst>
          </p:cNvPr>
          <p:cNvSpPr>
            <a:spLocks noGrp="1"/>
          </p:cNvSpPr>
          <p:nvPr>
            <p:ph type="title"/>
          </p:nvPr>
        </p:nvSpPr>
        <p:spPr>
          <a:xfrm>
            <a:off x="501181" y="2088364"/>
            <a:ext cx="4093967" cy="3398035"/>
          </a:xfrm>
        </p:spPr>
        <p:txBody>
          <a:bodyPr vert="horz" lIns="91440" tIns="45720" rIns="91440" bIns="45720" rtlCol="0" anchor="ctr">
            <a:normAutofit fontScale="90000"/>
          </a:bodyPr>
          <a:lstStyle/>
          <a:p>
            <a:r>
              <a:rPr lang="en-US" sz="3400" b="1" kern="1200" dirty="0">
                <a:solidFill>
                  <a:schemeClr val="bg1"/>
                </a:solidFill>
                <a:latin typeface="+mj-lt"/>
                <a:ea typeface="+mj-ea"/>
                <a:cs typeface="+mj-cs"/>
              </a:rPr>
              <a:t>SEY</a:t>
            </a:r>
            <a:r>
              <a:rPr lang="en-US" sz="3400" kern="1200" dirty="0">
                <a:solidFill>
                  <a:srgbClr val="FFFFFF"/>
                </a:solidFill>
                <a:latin typeface="+mj-lt"/>
                <a:ea typeface="+mj-ea"/>
                <a:cs typeface="+mj-cs"/>
              </a:rPr>
              <a:t> not only can explain the charging phenomenon but suggests how to cure it! </a:t>
            </a:r>
            <a:br>
              <a:rPr lang="en-US" sz="3400" kern="1200" dirty="0">
                <a:solidFill>
                  <a:srgbClr val="FFFFFF"/>
                </a:solidFill>
                <a:latin typeface="+mj-lt"/>
                <a:ea typeface="+mj-ea"/>
                <a:cs typeface="+mj-cs"/>
              </a:rPr>
            </a:br>
            <a:r>
              <a:rPr lang="en-US" sz="3400" kern="1200" dirty="0">
                <a:solidFill>
                  <a:srgbClr val="FFFFFF"/>
                </a:solidFill>
                <a:latin typeface="+mj-lt"/>
                <a:ea typeface="+mj-ea"/>
                <a:cs typeface="+mj-cs"/>
              </a:rPr>
              <a:t>Using electrons of a given (low) energy just </a:t>
            </a:r>
            <a:r>
              <a:rPr lang="en-US" sz="3400" b="1" kern="1200" dirty="0">
                <a:solidFill>
                  <a:schemeClr val="bg1"/>
                </a:solidFill>
                <a:latin typeface="+mj-lt"/>
                <a:ea typeface="+mj-ea"/>
                <a:cs typeface="+mj-cs"/>
              </a:rPr>
              <a:t>above or below SEY=1 </a:t>
            </a:r>
            <a:r>
              <a:rPr lang="en-US" sz="3400" kern="1200" dirty="0">
                <a:solidFill>
                  <a:srgbClr val="FFFFFF"/>
                </a:solidFill>
                <a:latin typeface="+mj-lt"/>
                <a:ea typeface="+mj-ea"/>
                <a:cs typeface="+mj-cs"/>
              </a:rPr>
              <a:t>to neutralize a dielectric.</a:t>
            </a:r>
          </a:p>
        </p:txBody>
      </p:sp>
      <p:sp>
        <p:nvSpPr>
          <p:cNvPr id="3" name="TextBox 2">
            <a:extLst>
              <a:ext uri="{FF2B5EF4-FFF2-40B4-BE49-F238E27FC236}">
                <a16:creationId xmlns:a16="http://schemas.microsoft.com/office/drawing/2014/main" id="{DA53DC7E-B311-A940-BA96-48FED11F3648}"/>
              </a:ext>
            </a:extLst>
          </p:cNvPr>
          <p:cNvSpPr txBox="1"/>
          <p:nvPr/>
        </p:nvSpPr>
        <p:spPr>
          <a:xfrm>
            <a:off x="5747657" y="801866"/>
            <a:ext cx="6188529" cy="5230634"/>
          </a:xfrm>
          <a:prstGeom prst="rect">
            <a:avLst/>
          </a:prstGeom>
        </p:spPr>
        <p:txBody>
          <a:bodyPr vert="horz" lIns="91440" tIns="45720" rIns="91440" bIns="45720" rtlCol="0" anchor="ctr">
            <a:normAutofit lnSpcReduction="10000"/>
          </a:bodyPr>
          <a:lstStyle/>
          <a:p>
            <a:pPr indent="-228600" algn="just">
              <a:lnSpc>
                <a:spcPct val="90000"/>
              </a:lnSpc>
              <a:spcAft>
                <a:spcPts val="600"/>
              </a:spcAft>
              <a:buFont typeface="Arial" panose="020B0604020202020204" pitchFamily="34" charset="0"/>
              <a:buChar char="•"/>
            </a:pPr>
            <a:r>
              <a:rPr lang="en-US" sz="3200" dirty="0">
                <a:solidFill>
                  <a:srgbClr val="000000"/>
                </a:solidFill>
              </a:rPr>
              <a:t>Ongoing: </a:t>
            </a:r>
          </a:p>
          <a:p>
            <a:pPr marL="457200" indent="-228600" algn="just">
              <a:lnSpc>
                <a:spcPct val="90000"/>
              </a:lnSpc>
              <a:spcAft>
                <a:spcPts val="600"/>
              </a:spcAft>
              <a:buFont typeface="Arial" panose="020B0604020202020204" pitchFamily="34" charset="0"/>
              <a:buChar char="•"/>
            </a:pPr>
            <a:r>
              <a:rPr lang="en-US" sz="3200" dirty="0">
                <a:solidFill>
                  <a:srgbClr val="000000"/>
                </a:solidFill>
              </a:rPr>
              <a:t>Measure detailed SEY from realistic samples representative of the various surfaces composing the mirrors.</a:t>
            </a:r>
          </a:p>
          <a:p>
            <a:pPr marL="457200" indent="-228600" algn="just">
              <a:lnSpc>
                <a:spcPct val="90000"/>
              </a:lnSpc>
              <a:spcAft>
                <a:spcPts val="600"/>
              </a:spcAft>
              <a:buFont typeface="Arial" panose="020B0604020202020204" pitchFamily="34" charset="0"/>
              <a:buChar char="•"/>
            </a:pPr>
            <a:r>
              <a:rPr lang="en-US" sz="3200" dirty="0">
                <a:solidFill>
                  <a:srgbClr val="000000"/>
                </a:solidFill>
              </a:rPr>
              <a:t>Study the effect of electrons (very low doses and energy) on the mirror surface. (Much less penetrating than UV photons and much less disruptive than Ions)</a:t>
            </a:r>
          </a:p>
          <a:p>
            <a:pPr marL="457200" indent="-228600" algn="just">
              <a:lnSpc>
                <a:spcPct val="90000"/>
              </a:lnSpc>
              <a:spcAft>
                <a:spcPts val="600"/>
              </a:spcAft>
              <a:buFont typeface="Arial" panose="020B0604020202020204" pitchFamily="34" charset="0"/>
              <a:buChar char="•"/>
            </a:pPr>
            <a:r>
              <a:rPr lang="en-US" sz="3200" dirty="0">
                <a:solidFill>
                  <a:srgbClr val="000000"/>
                </a:solidFill>
              </a:rPr>
              <a:t>Study the effect of electrons impinging on a charged surface.</a:t>
            </a:r>
          </a:p>
        </p:txBody>
      </p:sp>
      <p:sp>
        <p:nvSpPr>
          <p:cNvPr id="13" name="Footer Placeholder 4">
            <a:extLst>
              <a:ext uri="{FF2B5EF4-FFF2-40B4-BE49-F238E27FC236}">
                <a16:creationId xmlns:a16="http://schemas.microsoft.com/office/drawing/2014/main" id="{D0218008-4F3F-6F49-BB1D-C3A0D9F335EB}"/>
              </a:ext>
            </a:extLst>
          </p:cNvPr>
          <p:cNvSpPr>
            <a:spLocks noGrp="1"/>
          </p:cNvSpPr>
          <p:nvPr>
            <p:ph type="ftr" sz="quarter" idx="11"/>
          </p:nvPr>
        </p:nvSpPr>
        <p:spPr>
          <a:xfrm>
            <a:off x="1664459" y="6538912"/>
            <a:ext cx="5289562" cy="314067"/>
          </a:xfrm>
        </p:spPr>
        <p:txBody>
          <a:bodyPr vert="horz" lIns="91440" tIns="45720" rIns="91440" bIns="45720" rtlCol="0" anchor="ctr">
            <a:normAutofit/>
          </a:bodyPr>
          <a:lstStyle/>
          <a:p>
            <a:pPr algn="r">
              <a:spcAft>
                <a:spcPts val="600"/>
              </a:spcAft>
            </a:pPr>
            <a:r>
              <a:rPr lang="en-US" sz="1000" kern="1200" dirty="0">
                <a:solidFill>
                  <a:srgbClr val="898989"/>
                </a:solidFill>
                <a:latin typeface="+mn-lt"/>
                <a:ea typeface="+mn-ea"/>
                <a:cs typeface="+mn-cs"/>
              </a:rPr>
              <a:t>Roberto Cimino</a:t>
            </a:r>
          </a:p>
        </p:txBody>
      </p:sp>
      <p:pic>
        <p:nvPicPr>
          <p:cNvPr id="15" name="Immagine 13" descr="Text&#10;&#10;Description automatically generated">
            <a:extLst>
              <a:ext uri="{FF2B5EF4-FFF2-40B4-BE49-F238E27FC236}">
                <a16:creationId xmlns:a16="http://schemas.microsoft.com/office/drawing/2014/main" id="{887B7A26-B532-ED4C-8669-6C9E3715EF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18" y="6245163"/>
            <a:ext cx="708363" cy="587498"/>
          </a:xfrm>
          <a:prstGeom prst="rect">
            <a:avLst/>
          </a:prstGeom>
          <a:noFill/>
        </p:spPr>
      </p:pic>
      <p:sp>
        <p:nvSpPr>
          <p:cNvPr id="17" name="Date Placeholder 3">
            <a:extLst>
              <a:ext uri="{FF2B5EF4-FFF2-40B4-BE49-F238E27FC236}">
                <a16:creationId xmlns:a16="http://schemas.microsoft.com/office/drawing/2014/main" id="{8EF334DE-2F00-174F-8E7B-7E619BE91EDB}"/>
              </a:ext>
            </a:extLst>
          </p:cNvPr>
          <p:cNvSpPr>
            <a:spLocks noGrp="1"/>
          </p:cNvSpPr>
          <p:nvPr>
            <p:ph type="dt" sz="half" idx="10"/>
          </p:nvPr>
        </p:nvSpPr>
        <p:spPr>
          <a:xfrm>
            <a:off x="934628" y="6562657"/>
            <a:ext cx="1729209" cy="263134"/>
          </a:xfrm>
        </p:spPr>
        <p:txBody>
          <a:bodyPr/>
          <a:lstStyle/>
          <a:p>
            <a:r>
              <a:rPr lang="en-GB" dirty="0"/>
              <a:t>03/12/2020</a:t>
            </a:r>
          </a:p>
        </p:txBody>
      </p:sp>
    </p:spTree>
    <p:extLst>
      <p:ext uri="{BB962C8B-B14F-4D97-AF65-F5344CB8AC3E}">
        <p14:creationId xmlns:p14="http://schemas.microsoft.com/office/powerpoint/2010/main" val="26221404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22">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4">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6">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9332D1F-DF80-FB42-A4FE-0A65271C77E4}"/>
              </a:ext>
            </a:extLst>
          </p:cNvPr>
          <p:cNvSpPr>
            <a:spLocks noGrp="1"/>
          </p:cNvSpPr>
          <p:nvPr>
            <p:ph type="title"/>
          </p:nvPr>
        </p:nvSpPr>
        <p:spPr>
          <a:xfrm>
            <a:off x="640079" y="2053641"/>
            <a:ext cx="3669161" cy="2760098"/>
          </a:xfrm>
        </p:spPr>
        <p:txBody>
          <a:bodyPr vert="horz" lIns="91440" tIns="45720" rIns="91440" bIns="45720" rtlCol="0" anchor="ctr">
            <a:normAutofit/>
          </a:bodyPr>
          <a:lstStyle/>
          <a:p>
            <a:r>
              <a:rPr lang="en-US" sz="3100" kern="1200" dirty="0">
                <a:solidFill>
                  <a:srgbClr val="FFFFFF"/>
                </a:solidFill>
                <a:latin typeface="+mj-lt"/>
                <a:ea typeface="+mj-ea"/>
                <a:cs typeface="+mj-cs"/>
              </a:rPr>
              <a:t>Design a </a:t>
            </a:r>
            <a:r>
              <a:rPr lang="en-US" sz="3100" b="1" kern="1200" dirty="0">
                <a:solidFill>
                  <a:schemeClr val="bg1"/>
                </a:solidFill>
                <a:latin typeface="+mj-lt"/>
                <a:ea typeface="+mj-ea"/>
                <a:cs typeface="+mj-cs"/>
              </a:rPr>
              <a:t>testbench</a:t>
            </a:r>
            <a:r>
              <a:rPr lang="en-US" sz="3100" kern="1200" dirty="0">
                <a:solidFill>
                  <a:srgbClr val="FFFFFF"/>
                </a:solidFill>
                <a:latin typeface="+mj-lt"/>
                <a:ea typeface="+mj-ea"/>
                <a:cs typeface="+mj-cs"/>
              </a:rPr>
              <a:t>, where, with an e</a:t>
            </a:r>
            <a:r>
              <a:rPr lang="en-US" sz="3100" kern="1200" baseline="30000" dirty="0">
                <a:solidFill>
                  <a:srgbClr val="FFFFFF"/>
                </a:solidFill>
                <a:latin typeface="+mj-lt"/>
                <a:ea typeface="+mj-ea"/>
                <a:cs typeface="+mj-cs"/>
              </a:rPr>
              <a:t>-</a:t>
            </a:r>
            <a:r>
              <a:rPr lang="en-US" sz="3100" kern="1200" dirty="0">
                <a:solidFill>
                  <a:srgbClr val="FFFFFF"/>
                </a:solidFill>
                <a:latin typeface="+mj-lt"/>
                <a:ea typeface="+mj-ea"/>
                <a:cs typeface="+mj-cs"/>
              </a:rPr>
              <a:t>gun, we can deliver to a mock-up mirror a given positive or negative charge. </a:t>
            </a:r>
          </a:p>
        </p:txBody>
      </p:sp>
      <p:sp>
        <p:nvSpPr>
          <p:cNvPr id="11" name="Date Placeholder 3">
            <a:extLst>
              <a:ext uri="{FF2B5EF4-FFF2-40B4-BE49-F238E27FC236}">
                <a16:creationId xmlns:a16="http://schemas.microsoft.com/office/drawing/2014/main" id="{24FB7862-EF25-5248-8923-0504E69C54C9}"/>
              </a:ext>
            </a:extLst>
          </p:cNvPr>
          <p:cNvSpPr>
            <a:spLocks noGrp="1"/>
          </p:cNvSpPr>
          <p:nvPr>
            <p:ph type="dt" sz="half" idx="10"/>
          </p:nvPr>
        </p:nvSpPr>
        <p:spPr>
          <a:xfrm>
            <a:off x="1096226" y="6509744"/>
            <a:ext cx="3108065" cy="314067"/>
          </a:xfrm>
        </p:spPr>
        <p:txBody>
          <a:bodyPr vert="horz" lIns="91440" tIns="45720" rIns="91440" bIns="45720" rtlCol="0" anchor="ctr">
            <a:normAutofit/>
          </a:bodyPr>
          <a:lstStyle/>
          <a:p>
            <a:pPr algn="r">
              <a:spcAft>
                <a:spcPts val="600"/>
              </a:spcAft>
            </a:pPr>
            <a:r>
              <a:rPr lang="en-US" sz="1000">
                <a:solidFill>
                  <a:srgbClr val="898989"/>
                </a:solidFill>
              </a:rPr>
              <a:t>03/12/2020</a:t>
            </a:r>
          </a:p>
        </p:txBody>
      </p:sp>
      <p:sp>
        <p:nvSpPr>
          <p:cNvPr id="3" name="TextBox 2">
            <a:extLst>
              <a:ext uri="{FF2B5EF4-FFF2-40B4-BE49-F238E27FC236}">
                <a16:creationId xmlns:a16="http://schemas.microsoft.com/office/drawing/2014/main" id="{DA53DC7E-B311-A940-BA96-48FED11F3648}"/>
              </a:ext>
            </a:extLst>
          </p:cNvPr>
          <p:cNvSpPr txBox="1"/>
          <p:nvPr/>
        </p:nvSpPr>
        <p:spPr>
          <a:xfrm>
            <a:off x="5314487" y="667660"/>
            <a:ext cx="6621638" cy="5714218"/>
          </a:xfrm>
          <a:prstGeom prst="rect">
            <a:avLst/>
          </a:prstGeom>
        </p:spPr>
        <p:txBody>
          <a:bodyPr vert="horz" lIns="91440" tIns="45720" rIns="91440" bIns="45720" rtlCol="0" anchor="ctr">
            <a:noAutofit/>
          </a:bodyPr>
          <a:lstStyle/>
          <a:p>
            <a:pPr marL="457200" indent="-228600" algn="just">
              <a:lnSpc>
                <a:spcPct val="90000"/>
              </a:lnSpc>
              <a:spcAft>
                <a:spcPts val="600"/>
              </a:spcAft>
              <a:buFont typeface="Arial" panose="020B0604020202020204" pitchFamily="34" charset="0"/>
              <a:buChar char="•"/>
            </a:pPr>
            <a:r>
              <a:rPr lang="en-US" sz="2800" dirty="0">
                <a:solidFill>
                  <a:srgbClr val="000000"/>
                </a:solidFill>
              </a:rPr>
              <a:t>We can than </a:t>
            </a:r>
            <a:r>
              <a:rPr lang="en-US" sz="2800" dirty="0">
                <a:solidFill>
                  <a:srgbClr val="FF2600"/>
                </a:solidFill>
              </a:rPr>
              <a:t>charge the mirror locally </a:t>
            </a:r>
            <a:r>
              <a:rPr lang="en-US" sz="2800" dirty="0">
                <a:solidFill>
                  <a:srgbClr val="000000"/>
                </a:solidFill>
              </a:rPr>
              <a:t>(by focusing / defocusing the gun) and set a “smart” system to measure the effect of such charging on the mirrors. </a:t>
            </a:r>
          </a:p>
          <a:p>
            <a:pPr marL="457200" indent="-228600" algn="just">
              <a:lnSpc>
                <a:spcPct val="90000"/>
              </a:lnSpc>
              <a:spcAft>
                <a:spcPts val="600"/>
              </a:spcAft>
              <a:buFont typeface="Arial" panose="020B0604020202020204" pitchFamily="34" charset="0"/>
              <a:buChar char="•"/>
            </a:pPr>
            <a:r>
              <a:rPr lang="en-US" sz="2800" dirty="0">
                <a:solidFill>
                  <a:srgbClr val="000000"/>
                </a:solidFill>
              </a:rPr>
              <a:t>Having a Feed back seems very useful in this approach. We can define and validate the approach to estimate charging.</a:t>
            </a:r>
          </a:p>
          <a:p>
            <a:pPr marL="457200" indent="-228600" algn="just">
              <a:lnSpc>
                <a:spcPct val="90000"/>
              </a:lnSpc>
              <a:spcAft>
                <a:spcPts val="600"/>
              </a:spcAft>
              <a:buFont typeface="Arial" panose="020B0604020202020204" pitchFamily="34" charset="0"/>
              <a:buChar char="•"/>
            </a:pPr>
            <a:r>
              <a:rPr lang="en-US" sz="2800" dirty="0">
                <a:solidFill>
                  <a:srgbClr val="000000"/>
                </a:solidFill>
              </a:rPr>
              <a:t>We can induce and neutralize this charge!  </a:t>
            </a:r>
          </a:p>
          <a:p>
            <a:pPr marL="457200" indent="-228600" algn="just">
              <a:lnSpc>
                <a:spcPct val="90000"/>
              </a:lnSpc>
              <a:spcAft>
                <a:spcPts val="600"/>
              </a:spcAft>
              <a:buFont typeface="Arial" panose="020B0604020202020204" pitchFamily="34" charset="0"/>
              <a:buChar char="•"/>
            </a:pPr>
            <a:r>
              <a:rPr lang="en-US" sz="2800" dirty="0">
                <a:solidFill>
                  <a:srgbClr val="000000"/>
                </a:solidFill>
              </a:rPr>
              <a:t>If validated, electrons can be delivered to actual mirrors without breaking UHV, efficiently reducing down-time.</a:t>
            </a:r>
          </a:p>
        </p:txBody>
      </p:sp>
      <p:sp>
        <p:nvSpPr>
          <p:cNvPr id="13" name="Footer Placeholder 4">
            <a:extLst>
              <a:ext uri="{FF2B5EF4-FFF2-40B4-BE49-F238E27FC236}">
                <a16:creationId xmlns:a16="http://schemas.microsoft.com/office/drawing/2014/main" id="{AB04E927-FA84-FC44-8FD7-3ACFE8745325}"/>
              </a:ext>
            </a:extLst>
          </p:cNvPr>
          <p:cNvSpPr>
            <a:spLocks noGrp="1"/>
          </p:cNvSpPr>
          <p:nvPr>
            <p:ph type="ftr" sz="quarter" idx="11"/>
          </p:nvPr>
        </p:nvSpPr>
        <p:spPr>
          <a:xfrm>
            <a:off x="5727014" y="6381878"/>
            <a:ext cx="5289562" cy="314067"/>
          </a:xfrm>
        </p:spPr>
        <p:txBody>
          <a:bodyPr vert="horz" lIns="91440" tIns="45720" rIns="91440" bIns="45720" rtlCol="0" anchor="ctr">
            <a:normAutofit/>
          </a:bodyPr>
          <a:lstStyle/>
          <a:p>
            <a:pPr algn="r">
              <a:spcAft>
                <a:spcPts val="600"/>
              </a:spcAft>
            </a:pPr>
            <a:r>
              <a:rPr lang="en-US" sz="1000" kern="1200" dirty="0">
                <a:solidFill>
                  <a:srgbClr val="898989"/>
                </a:solidFill>
                <a:latin typeface="+mn-lt"/>
                <a:ea typeface="+mn-ea"/>
                <a:cs typeface="+mn-cs"/>
              </a:rPr>
              <a:t>Roberto Cimino</a:t>
            </a:r>
          </a:p>
        </p:txBody>
      </p:sp>
      <p:pic>
        <p:nvPicPr>
          <p:cNvPr id="15" name="Immagine 13">
            <a:extLst>
              <a:ext uri="{FF2B5EF4-FFF2-40B4-BE49-F238E27FC236}">
                <a16:creationId xmlns:a16="http://schemas.microsoft.com/office/drawing/2014/main" id="{D29945CB-980A-C244-9D95-E410C09CBA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18" y="6245163"/>
            <a:ext cx="708363" cy="587498"/>
          </a:xfrm>
          <a:prstGeom prst="rect">
            <a:avLst/>
          </a:prstGeom>
          <a:noFill/>
        </p:spPr>
      </p:pic>
    </p:spTree>
    <p:extLst>
      <p:ext uri="{BB962C8B-B14F-4D97-AF65-F5344CB8AC3E}">
        <p14:creationId xmlns:p14="http://schemas.microsoft.com/office/powerpoint/2010/main" val="42608663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miller&#10;&#10;Description automatically generated">
            <a:extLst>
              <a:ext uri="{FF2B5EF4-FFF2-40B4-BE49-F238E27FC236}">
                <a16:creationId xmlns:a16="http://schemas.microsoft.com/office/drawing/2014/main" id="{0A8CD0DF-8CBF-F441-AE32-0A64CCF740CF}"/>
              </a:ext>
            </a:extLst>
          </p:cNvPr>
          <p:cNvPicPr>
            <a:picLocks noChangeAspect="1"/>
          </p:cNvPicPr>
          <p:nvPr/>
        </p:nvPicPr>
        <p:blipFill rotWithShape="1">
          <a:blip r:embed="rId2"/>
          <a:srcRect t="21092" b="15053"/>
          <a:stretch/>
        </p:blipFill>
        <p:spPr>
          <a:xfrm>
            <a:off x="4319135"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useBgFill="1">
        <p:nvSpPr>
          <p:cNvPr id="40" name="Freeform: Shape 39">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2" name="Freeform: Shape 41">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9332D1F-DF80-FB42-A4FE-0A65271C77E4}"/>
              </a:ext>
            </a:extLst>
          </p:cNvPr>
          <p:cNvSpPr>
            <a:spLocks noGrp="1"/>
          </p:cNvSpPr>
          <p:nvPr>
            <p:ph type="title"/>
          </p:nvPr>
        </p:nvSpPr>
        <p:spPr>
          <a:xfrm>
            <a:off x="0" y="1622263"/>
            <a:ext cx="5198326" cy="3442845"/>
          </a:xfrm>
        </p:spPr>
        <p:txBody>
          <a:bodyPr vert="horz" lIns="91440" tIns="45720" rIns="91440" bIns="45720" rtlCol="0" anchor="b">
            <a:normAutofit fontScale="90000"/>
          </a:bodyPr>
          <a:lstStyle/>
          <a:p>
            <a:r>
              <a:rPr lang="en-US" sz="3400" dirty="0"/>
              <a:t>On Cryogenic mirrors this method can be used not only to neutralize them, but also to “clean” them. </a:t>
            </a:r>
            <a:br>
              <a:rPr lang="en-US" sz="3400" dirty="0"/>
            </a:br>
            <a:r>
              <a:rPr lang="en-US" sz="3400" dirty="0"/>
              <a:t>In fact, </a:t>
            </a:r>
            <a:r>
              <a:rPr lang="en-GB" sz="3600" dirty="0"/>
              <a:t>at LT a </a:t>
            </a:r>
            <a:r>
              <a:rPr lang="en-GB" sz="3600" dirty="0" err="1"/>
              <a:t>cryosorbed</a:t>
            </a:r>
            <a:r>
              <a:rPr lang="en-GB" sz="3600" dirty="0"/>
              <a:t> gas layer grows on mirrors influencing reflectivity and adding unwanted thermal noise.</a:t>
            </a:r>
            <a:br>
              <a:rPr lang="en-GB" sz="3600" dirty="0"/>
            </a:br>
            <a:r>
              <a:rPr lang="en-US" sz="1800" dirty="0"/>
              <a:t>Jessica </a:t>
            </a:r>
            <a:r>
              <a:rPr lang="en-US" sz="1800" dirty="0" err="1"/>
              <a:t>Steinlechner</a:t>
            </a:r>
            <a:r>
              <a:rPr lang="en-US" sz="1800" dirty="0"/>
              <a:t> and Iain W. Martin PRR 1, 013008 (2019)</a:t>
            </a:r>
          </a:p>
        </p:txBody>
      </p:sp>
      <p:sp>
        <p:nvSpPr>
          <p:cNvPr id="44" name="Rectangle 4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Date Placeholder 3">
            <a:extLst>
              <a:ext uri="{FF2B5EF4-FFF2-40B4-BE49-F238E27FC236}">
                <a16:creationId xmlns:a16="http://schemas.microsoft.com/office/drawing/2014/main" id="{24FB7862-EF25-5248-8923-0504E69C54C9}"/>
              </a:ext>
            </a:extLst>
          </p:cNvPr>
          <p:cNvSpPr>
            <a:spLocks noGrp="1"/>
          </p:cNvSpPr>
          <p:nvPr>
            <p:ph type="dt" sz="half" idx="10"/>
          </p:nvPr>
        </p:nvSpPr>
        <p:spPr>
          <a:xfrm>
            <a:off x="1041653" y="6356350"/>
            <a:ext cx="2743200" cy="365125"/>
          </a:xfrm>
        </p:spPr>
        <p:txBody>
          <a:bodyPr vert="horz" lIns="91440" tIns="45720" rIns="91440" bIns="45720" rtlCol="0" anchor="ctr">
            <a:normAutofit/>
          </a:bodyPr>
          <a:lstStyle/>
          <a:p>
            <a:pPr>
              <a:spcAft>
                <a:spcPts val="600"/>
              </a:spcAft>
              <a:defRPr/>
            </a:pPr>
            <a:r>
              <a:rPr lang="en-US" dirty="0">
                <a:solidFill>
                  <a:schemeClr val="tx1">
                    <a:lumMod val="50000"/>
                    <a:lumOff val="50000"/>
                  </a:schemeClr>
                </a:solidFill>
                <a:latin typeface="Calibri" panose="020F0502020204030204"/>
              </a:rPr>
              <a:t>03/12/2020</a:t>
            </a:r>
          </a:p>
        </p:txBody>
      </p:sp>
      <p:sp>
        <p:nvSpPr>
          <p:cNvPr id="13" name="Footer Placeholder 4">
            <a:extLst>
              <a:ext uri="{FF2B5EF4-FFF2-40B4-BE49-F238E27FC236}">
                <a16:creationId xmlns:a16="http://schemas.microsoft.com/office/drawing/2014/main" id="{AB04E927-FA84-FC44-8FD7-3ACFE8745325}"/>
              </a:ext>
            </a:extLst>
          </p:cNvPr>
          <p:cNvSpPr>
            <a:spLocks noGrp="1"/>
          </p:cNvSpPr>
          <p:nvPr>
            <p:ph type="ftr" sz="quarter" idx="11"/>
          </p:nvPr>
        </p:nvSpPr>
        <p:spPr>
          <a:xfrm>
            <a:off x="5374178" y="6356350"/>
            <a:ext cx="4114800" cy="365125"/>
          </a:xfrm>
        </p:spPr>
        <p:txBody>
          <a:bodyPr vert="horz" lIns="91440" tIns="45720" rIns="91440" bIns="45720" rtlCol="0" anchor="ctr">
            <a:normAutofit/>
          </a:bodyPr>
          <a:lstStyle/>
          <a:p>
            <a:pPr algn="l">
              <a:spcAft>
                <a:spcPts val="600"/>
              </a:spcAft>
              <a:defRPr/>
            </a:pPr>
            <a:r>
              <a:rPr lang="en-US" kern="1200" dirty="0">
                <a:solidFill>
                  <a:schemeClr val="bg1"/>
                </a:solidFill>
                <a:latin typeface="Calibri" panose="020F0502020204030204"/>
                <a:ea typeface="+mn-ea"/>
                <a:cs typeface="+mn-cs"/>
              </a:rPr>
              <a:t>Roberto Cimino</a:t>
            </a:r>
          </a:p>
        </p:txBody>
      </p:sp>
      <p:pic>
        <p:nvPicPr>
          <p:cNvPr id="15" name="Immagine 13">
            <a:extLst>
              <a:ext uri="{FF2B5EF4-FFF2-40B4-BE49-F238E27FC236}">
                <a16:creationId xmlns:a16="http://schemas.microsoft.com/office/drawing/2014/main" id="{D29945CB-980A-C244-9D95-E410C09CBA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18" y="6245163"/>
            <a:ext cx="708363" cy="587498"/>
          </a:xfrm>
          <a:prstGeom prst="rect">
            <a:avLst/>
          </a:prstGeom>
          <a:noFill/>
        </p:spPr>
      </p:pic>
      <p:sp>
        <p:nvSpPr>
          <p:cNvPr id="8" name="Rectangle 7">
            <a:extLst>
              <a:ext uri="{FF2B5EF4-FFF2-40B4-BE49-F238E27FC236}">
                <a16:creationId xmlns:a16="http://schemas.microsoft.com/office/drawing/2014/main" id="{4CCB835E-7311-8544-BA48-B9C3F42FB014}"/>
              </a:ext>
            </a:extLst>
          </p:cNvPr>
          <p:cNvSpPr/>
          <p:nvPr/>
        </p:nvSpPr>
        <p:spPr>
          <a:xfrm>
            <a:off x="1011029" y="5315325"/>
            <a:ext cx="2963760" cy="461665"/>
          </a:xfrm>
          <a:prstGeom prst="rect">
            <a:avLst/>
          </a:prstGeom>
        </p:spPr>
        <p:txBody>
          <a:bodyPr wrap="none">
            <a:spAutoFit/>
          </a:bodyPr>
          <a:lstStyle/>
          <a:p>
            <a:r>
              <a:rPr lang="en-GB" sz="2400" b="1" dirty="0">
                <a:solidFill>
                  <a:srgbClr val="FF2600"/>
                </a:solidFill>
              </a:rPr>
              <a:t>Need to be mitigated.</a:t>
            </a:r>
            <a:endParaRPr lang="en-US" sz="2400" b="1" dirty="0">
              <a:solidFill>
                <a:srgbClr val="FF2600"/>
              </a:solidFill>
            </a:endParaRPr>
          </a:p>
        </p:txBody>
      </p:sp>
    </p:spTree>
    <p:extLst>
      <p:ext uri="{BB962C8B-B14F-4D97-AF65-F5344CB8AC3E}">
        <p14:creationId xmlns:p14="http://schemas.microsoft.com/office/powerpoint/2010/main" val="21413687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49332D1F-DF80-FB42-A4FE-0A65271C77E4}"/>
              </a:ext>
            </a:extLst>
          </p:cNvPr>
          <p:cNvSpPr>
            <a:spLocks noGrp="1"/>
          </p:cNvSpPr>
          <p:nvPr>
            <p:ph type="title"/>
          </p:nvPr>
        </p:nvSpPr>
        <p:spPr>
          <a:xfrm>
            <a:off x="812936" y="800392"/>
            <a:ext cx="10716654" cy="1212102"/>
          </a:xfrm>
        </p:spPr>
        <p:txBody>
          <a:bodyPr>
            <a:normAutofit/>
          </a:bodyPr>
          <a:lstStyle/>
          <a:p>
            <a:r>
              <a:rPr lang="en-GB" sz="4000" dirty="0">
                <a:solidFill>
                  <a:schemeClr val="bg1"/>
                </a:solidFill>
              </a:rPr>
              <a:t>Electrons are efficiently inducing desorption from cryogenically adsorbed gas!</a:t>
            </a:r>
          </a:p>
        </p:txBody>
      </p:sp>
      <p:sp>
        <p:nvSpPr>
          <p:cNvPr id="3" name="TextBox 2">
            <a:extLst>
              <a:ext uri="{FF2B5EF4-FFF2-40B4-BE49-F238E27FC236}">
                <a16:creationId xmlns:a16="http://schemas.microsoft.com/office/drawing/2014/main" id="{DA53DC7E-B311-A940-BA96-48FED11F3648}"/>
              </a:ext>
            </a:extLst>
          </p:cNvPr>
          <p:cNvSpPr txBox="1"/>
          <p:nvPr/>
        </p:nvSpPr>
        <p:spPr>
          <a:xfrm>
            <a:off x="6096001" y="2311490"/>
            <a:ext cx="5686290" cy="2062103"/>
          </a:xfrm>
          <a:prstGeom prst="rect">
            <a:avLst/>
          </a:prstGeom>
          <a:noFill/>
        </p:spPr>
        <p:txBody>
          <a:bodyPr wrap="square" rtlCol="0">
            <a:spAutoFit/>
          </a:bodyPr>
          <a:lstStyle/>
          <a:p>
            <a:pPr marL="457200" indent="-457200" algn="just">
              <a:buFont typeface="Wingdings" pitchFamily="2" charset="2"/>
              <a:buChar char="Ø"/>
            </a:pPr>
            <a:r>
              <a:rPr lang="en-GB" sz="3200" dirty="0"/>
              <a:t>Much more efficient than Photons (factor 100 – 1000)</a:t>
            </a:r>
          </a:p>
          <a:p>
            <a:pPr marL="457200" indent="-457200" algn="just">
              <a:buFont typeface="Wingdings" pitchFamily="2" charset="2"/>
              <a:buChar char="Ø"/>
            </a:pPr>
            <a:r>
              <a:rPr lang="en-GB" sz="3200" dirty="0"/>
              <a:t> Much less penetrating.</a:t>
            </a:r>
          </a:p>
          <a:p>
            <a:pPr marL="457200" indent="-457200" algn="just">
              <a:buFont typeface="Wingdings" pitchFamily="2" charset="2"/>
              <a:buChar char="Ø"/>
            </a:pPr>
            <a:endParaRPr lang="en-GB" sz="3200" dirty="0"/>
          </a:p>
        </p:txBody>
      </p:sp>
      <p:sp>
        <p:nvSpPr>
          <p:cNvPr id="13" name="Footer Placeholder 4">
            <a:extLst>
              <a:ext uri="{FF2B5EF4-FFF2-40B4-BE49-F238E27FC236}">
                <a16:creationId xmlns:a16="http://schemas.microsoft.com/office/drawing/2014/main" id="{AB04E927-FA84-FC44-8FD7-3ACFE8745325}"/>
              </a:ext>
            </a:extLst>
          </p:cNvPr>
          <p:cNvSpPr>
            <a:spLocks noGrp="1"/>
          </p:cNvSpPr>
          <p:nvPr>
            <p:ph type="ftr" sz="quarter" idx="11"/>
          </p:nvPr>
        </p:nvSpPr>
        <p:spPr>
          <a:xfrm>
            <a:off x="4038600" y="6356350"/>
            <a:ext cx="4114800" cy="365125"/>
          </a:xfrm>
        </p:spPr>
        <p:txBody>
          <a:bodyPr/>
          <a:lstStyle/>
          <a:p>
            <a:r>
              <a:rPr lang="en-GB" dirty="0"/>
              <a:t>Roberto Cimino</a:t>
            </a:r>
          </a:p>
        </p:txBody>
      </p:sp>
      <p:pic>
        <p:nvPicPr>
          <p:cNvPr id="15" name="Immagine 13">
            <a:extLst>
              <a:ext uri="{FF2B5EF4-FFF2-40B4-BE49-F238E27FC236}">
                <a16:creationId xmlns:a16="http://schemas.microsoft.com/office/drawing/2014/main" id="{D29945CB-980A-C244-9D95-E410C09CBA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18" y="6245163"/>
            <a:ext cx="708363" cy="587498"/>
          </a:xfrm>
          <a:prstGeom prst="rect">
            <a:avLst/>
          </a:prstGeom>
          <a:noFill/>
        </p:spPr>
      </p:pic>
      <p:grpSp>
        <p:nvGrpSpPr>
          <p:cNvPr id="7" name="Group 6">
            <a:extLst>
              <a:ext uri="{FF2B5EF4-FFF2-40B4-BE49-F238E27FC236}">
                <a16:creationId xmlns:a16="http://schemas.microsoft.com/office/drawing/2014/main" id="{310B9FA6-933C-C94E-ACB7-8DDF275F1D8D}"/>
              </a:ext>
            </a:extLst>
          </p:cNvPr>
          <p:cNvGrpSpPr/>
          <p:nvPr/>
        </p:nvGrpSpPr>
        <p:grpSpPr>
          <a:xfrm>
            <a:off x="6512484" y="3979941"/>
            <a:ext cx="4710719" cy="2454591"/>
            <a:chOff x="8394733" y="3059800"/>
            <a:chExt cx="4981430" cy="2184400"/>
          </a:xfrm>
        </p:grpSpPr>
        <p:pic>
          <p:nvPicPr>
            <p:cNvPr id="5" name="Picture 4" descr="Chart, scatter chart&#10;&#10;Description automatically generated">
              <a:extLst>
                <a:ext uri="{FF2B5EF4-FFF2-40B4-BE49-F238E27FC236}">
                  <a16:creationId xmlns:a16="http://schemas.microsoft.com/office/drawing/2014/main" id="{1529660C-A418-2C49-AA53-6F26FB01C093}"/>
                </a:ext>
              </a:extLst>
            </p:cNvPr>
            <p:cNvPicPr>
              <a:picLocks noChangeAspect="1"/>
            </p:cNvPicPr>
            <p:nvPr/>
          </p:nvPicPr>
          <p:blipFill rotWithShape="1">
            <a:blip r:embed="rId3"/>
            <a:srcRect l="5492" r="5766"/>
            <a:stretch/>
          </p:blipFill>
          <p:spPr>
            <a:xfrm>
              <a:off x="8394733" y="3059800"/>
              <a:ext cx="4981430" cy="2184400"/>
            </a:xfrm>
            <a:prstGeom prst="rect">
              <a:avLst/>
            </a:prstGeom>
          </p:spPr>
        </p:pic>
        <p:sp>
          <p:nvSpPr>
            <p:cNvPr id="6" name="TextBox 5">
              <a:extLst>
                <a:ext uri="{FF2B5EF4-FFF2-40B4-BE49-F238E27FC236}">
                  <a16:creationId xmlns:a16="http://schemas.microsoft.com/office/drawing/2014/main" id="{FF489095-D43B-F045-9959-143DAB779023}"/>
                </a:ext>
              </a:extLst>
            </p:cNvPr>
            <p:cNvSpPr txBox="1"/>
            <p:nvPr/>
          </p:nvSpPr>
          <p:spPr>
            <a:xfrm>
              <a:off x="8504831" y="4832296"/>
              <a:ext cx="4723817" cy="328677"/>
            </a:xfrm>
            <a:prstGeom prst="rect">
              <a:avLst/>
            </a:prstGeom>
            <a:solidFill>
              <a:schemeClr val="accent1">
                <a:lumMod val="20000"/>
                <a:lumOff val="80000"/>
              </a:schemeClr>
            </a:solidFill>
          </p:spPr>
          <p:txBody>
            <a:bodyPr wrap="square" rtlCol="0">
              <a:spAutoFit/>
            </a:bodyPr>
            <a:lstStyle/>
            <a:p>
              <a:pPr algn="ctr"/>
              <a:r>
                <a:rPr lang="en-GB" dirty="0"/>
                <a:t>Mirror </a:t>
              </a:r>
            </a:p>
          </p:txBody>
        </p:sp>
      </p:grpSp>
      <p:pic>
        <p:nvPicPr>
          <p:cNvPr id="41" name="Picture 40">
            <a:extLst>
              <a:ext uri="{FF2B5EF4-FFF2-40B4-BE49-F238E27FC236}">
                <a16:creationId xmlns:a16="http://schemas.microsoft.com/office/drawing/2014/main" id="{F4C3E45C-3F8B-DC40-82F5-431FF1252A84}"/>
              </a:ext>
            </a:extLst>
          </p:cNvPr>
          <p:cNvPicPr>
            <a:picLocks noChangeAspect="1"/>
          </p:cNvPicPr>
          <p:nvPr/>
        </p:nvPicPr>
        <p:blipFill>
          <a:blip r:embed="rId4"/>
          <a:stretch>
            <a:fillRect/>
          </a:stretch>
        </p:blipFill>
        <p:spPr>
          <a:xfrm>
            <a:off x="1194319" y="2310119"/>
            <a:ext cx="4531163" cy="4547881"/>
          </a:xfrm>
          <a:prstGeom prst="rect">
            <a:avLst/>
          </a:prstGeom>
        </p:spPr>
      </p:pic>
      <p:sp>
        <p:nvSpPr>
          <p:cNvPr id="42" name="Rectangle 41">
            <a:extLst>
              <a:ext uri="{FF2B5EF4-FFF2-40B4-BE49-F238E27FC236}">
                <a16:creationId xmlns:a16="http://schemas.microsoft.com/office/drawing/2014/main" id="{B53886F5-3E25-194A-A060-1F51EC8340D9}"/>
              </a:ext>
            </a:extLst>
          </p:cNvPr>
          <p:cNvSpPr/>
          <p:nvPr/>
        </p:nvSpPr>
        <p:spPr>
          <a:xfrm rot="16200000">
            <a:off x="-754380" y="4598994"/>
            <a:ext cx="3239285" cy="276999"/>
          </a:xfrm>
          <a:prstGeom prst="rect">
            <a:avLst/>
          </a:prstGeom>
        </p:spPr>
        <p:txBody>
          <a:bodyPr wrap="none">
            <a:spAutoFit/>
          </a:bodyPr>
          <a:lstStyle/>
          <a:p>
            <a:r>
              <a:rPr lang="en-US" sz="1200" b="1" dirty="0">
                <a:latin typeface="+mj-lt"/>
              </a:rPr>
              <a:t>R. Dupuy  et al.  J. Appl. Phys. 128, 175304 (2020)</a:t>
            </a:r>
            <a:endParaRPr lang="en-US" sz="1200" b="1" dirty="0">
              <a:effectLst/>
              <a:latin typeface="+mj-lt"/>
            </a:endParaRPr>
          </a:p>
        </p:txBody>
      </p:sp>
    </p:spTree>
    <p:extLst>
      <p:ext uri="{BB962C8B-B14F-4D97-AF65-F5344CB8AC3E}">
        <p14:creationId xmlns:p14="http://schemas.microsoft.com/office/powerpoint/2010/main" val="20651563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22">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4">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6">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9332D1F-DF80-FB42-A4FE-0A65271C77E4}"/>
              </a:ext>
            </a:extLst>
          </p:cNvPr>
          <p:cNvSpPr>
            <a:spLocks noGrp="1"/>
          </p:cNvSpPr>
          <p:nvPr>
            <p:ph type="title"/>
          </p:nvPr>
        </p:nvSpPr>
        <p:spPr>
          <a:xfrm>
            <a:off x="275012" y="2382507"/>
            <a:ext cx="3669161" cy="2760098"/>
          </a:xfrm>
        </p:spPr>
        <p:txBody>
          <a:bodyPr vert="horz" lIns="91440" tIns="45720" rIns="91440" bIns="45720" rtlCol="0" anchor="ctr">
            <a:normAutofit fontScale="90000"/>
          </a:bodyPr>
          <a:lstStyle/>
          <a:p>
            <a:pPr marL="457200" indent="-457200">
              <a:buFont typeface="Wingdings" pitchFamily="2" charset="2"/>
              <a:buChar char="v"/>
            </a:pPr>
            <a:r>
              <a:rPr lang="en-GB" sz="3600" b="1" dirty="0">
                <a:solidFill>
                  <a:schemeClr val="bg1"/>
                </a:solidFill>
              </a:rPr>
              <a:t>Electrons may see only the cryogenic overlayer  (few </a:t>
            </a:r>
            <a:r>
              <a:rPr lang="en-GB" sz="3600" b="1" dirty="0">
                <a:solidFill>
                  <a:schemeClr val="bg1"/>
                </a:solidFill>
                <a:latin typeface="Symbol" pitchFamily="2" charset="2"/>
              </a:rPr>
              <a:t>m</a:t>
            </a:r>
            <a:r>
              <a:rPr lang="en-GB" sz="3600" b="1" dirty="0">
                <a:solidFill>
                  <a:schemeClr val="bg1"/>
                </a:solidFill>
                <a:latin typeface="+mn-lt"/>
              </a:rPr>
              <a:t>m</a:t>
            </a:r>
            <a:r>
              <a:rPr lang="en-GB" sz="3600" b="1" dirty="0">
                <a:solidFill>
                  <a:schemeClr val="bg1"/>
                </a:solidFill>
              </a:rPr>
              <a:t> are needed to be detrimental) and not the mirror </a:t>
            </a:r>
            <a:r>
              <a:rPr lang="en-GB" sz="3600" b="1">
                <a:solidFill>
                  <a:schemeClr val="bg1"/>
                </a:solidFill>
              </a:rPr>
              <a:t>surface!</a:t>
            </a:r>
            <a:endParaRPr lang="en-US" sz="3100" b="1" kern="1200" dirty="0">
              <a:solidFill>
                <a:schemeClr val="bg1"/>
              </a:solidFill>
              <a:latin typeface="+mj-lt"/>
              <a:ea typeface="+mj-ea"/>
              <a:cs typeface="+mj-cs"/>
            </a:endParaRPr>
          </a:p>
        </p:txBody>
      </p:sp>
      <p:sp>
        <p:nvSpPr>
          <p:cNvPr id="11" name="Date Placeholder 3">
            <a:extLst>
              <a:ext uri="{FF2B5EF4-FFF2-40B4-BE49-F238E27FC236}">
                <a16:creationId xmlns:a16="http://schemas.microsoft.com/office/drawing/2014/main" id="{24FB7862-EF25-5248-8923-0504E69C54C9}"/>
              </a:ext>
            </a:extLst>
          </p:cNvPr>
          <p:cNvSpPr>
            <a:spLocks noGrp="1"/>
          </p:cNvSpPr>
          <p:nvPr>
            <p:ph type="dt" sz="half" idx="10"/>
          </p:nvPr>
        </p:nvSpPr>
        <p:spPr>
          <a:xfrm>
            <a:off x="1096226" y="6509744"/>
            <a:ext cx="3108065" cy="314067"/>
          </a:xfrm>
        </p:spPr>
        <p:txBody>
          <a:bodyPr vert="horz" lIns="91440" tIns="45720" rIns="91440" bIns="45720" rtlCol="0" anchor="ctr">
            <a:normAutofit/>
          </a:bodyPr>
          <a:lstStyle/>
          <a:p>
            <a:pPr algn="r">
              <a:spcAft>
                <a:spcPts val="600"/>
              </a:spcAft>
            </a:pPr>
            <a:r>
              <a:rPr lang="en-US" sz="1000">
                <a:solidFill>
                  <a:srgbClr val="898989"/>
                </a:solidFill>
              </a:rPr>
              <a:t>03/12/2020</a:t>
            </a:r>
          </a:p>
        </p:txBody>
      </p:sp>
      <p:sp>
        <p:nvSpPr>
          <p:cNvPr id="13" name="Footer Placeholder 4">
            <a:extLst>
              <a:ext uri="{FF2B5EF4-FFF2-40B4-BE49-F238E27FC236}">
                <a16:creationId xmlns:a16="http://schemas.microsoft.com/office/drawing/2014/main" id="{AB04E927-FA84-FC44-8FD7-3ACFE8745325}"/>
              </a:ext>
            </a:extLst>
          </p:cNvPr>
          <p:cNvSpPr>
            <a:spLocks noGrp="1"/>
          </p:cNvSpPr>
          <p:nvPr>
            <p:ph type="ftr" sz="quarter" idx="11"/>
          </p:nvPr>
        </p:nvSpPr>
        <p:spPr>
          <a:xfrm>
            <a:off x="5727014" y="6381878"/>
            <a:ext cx="5289562" cy="314067"/>
          </a:xfrm>
        </p:spPr>
        <p:txBody>
          <a:bodyPr vert="horz" lIns="91440" tIns="45720" rIns="91440" bIns="45720" rtlCol="0" anchor="ctr">
            <a:normAutofit/>
          </a:bodyPr>
          <a:lstStyle/>
          <a:p>
            <a:pPr algn="r">
              <a:spcAft>
                <a:spcPts val="600"/>
              </a:spcAft>
            </a:pPr>
            <a:r>
              <a:rPr lang="en-US" sz="1000" kern="1200" dirty="0">
                <a:solidFill>
                  <a:srgbClr val="898989"/>
                </a:solidFill>
                <a:latin typeface="+mn-lt"/>
                <a:ea typeface="+mn-ea"/>
                <a:cs typeface="+mn-cs"/>
              </a:rPr>
              <a:t>Roberto Cimino</a:t>
            </a:r>
          </a:p>
        </p:txBody>
      </p:sp>
      <p:pic>
        <p:nvPicPr>
          <p:cNvPr id="15" name="Immagine 13">
            <a:extLst>
              <a:ext uri="{FF2B5EF4-FFF2-40B4-BE49-F238E27FC236}">
                <a16:creationId xmlns:a16="http://schemas.microsoft.com/office/drawing/2014/main" id="{D29945CB-980A-C244-9D95-E410C09CBA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18" y="6245163"/>
            <a:ext cx="708363" cy="587498"/>
          </a:xfrm>
          <a:prstGeom prst="rect">
            <a:avLst/>
          </a:prstGeom>
          <a:noFill/>
        </p:spPr>
      </p:pic>
      <p:pic>
        <p:nvPicPr>
          <p:cNvPr id="10" name="Picture 9" descr="Chart, scatter chart&#10;&#10;Description automatically generated">
            <a:extLst>
              <a:ext uri="{FF2B5EF4-FFF2-40B4-BE49-F238E27FC236}">
                <a16:creationId xmlns:a16="http://schemas.microsoft.com/office/drawing/2014/main" id="{CEE0BE9C-16B8-B642-B078-F5A7C8A1EE4A}"/>
              </a:ext>
            </a:extLst>
          </p:cNvPr>
          <p:cNvPicPr>
            <a:picLocks noChangeAspect="1"/>
          </p:cNvPicPr>
          <p:nvPr/>
        </p:nvPicPr>
        <p:blipFill>
          <a:blip r:embed="rId4"/>
          <a:stretch>
            <a:fillRect/>
          </a:stretch>
        </p:blipFill>
        <p:spPr>
          <a:xfrm>
            <a:off x="5532516" y="1492725"/>
            <a:ext cx="6384472" cy="3872549"/>
          </a:xfrm>
          <a:prstGeom prst="rect">
            <a:avLst/>
          </a:prstGeom>
        </p:spPr>
      </p:pic>
    </p:spTree>
    <p:extLst>
      <p:ext uri="{BB962C8B-B14F-4D97-AF65-F5344CB8AC3E}">
        <p14:creationId xmlns:p14="http://schemas.microsoft.com/office/powerpoint/2010/main" val="31087444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22">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4">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6">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9332D1F-DF80-FB42-A4FE-0A65271C77E4}"/>
              </a:ext>
            </a:extLst>
          </p:cNvPr>
          <p:cNvSpPr>
            <a:spLocks noGrp="1"/>
          </p:cNvSpPr>
          <p:nvPr>
            <p:ph type="title"/>
          </p:nvPr>
        </p:nvSpPr>
        <p:spPr>
          <a:xfrm>
            <a:off x="321972" y="2053641"/>
            <a:ext cx="4185633" cy="2760098"/>
          </a:xfrm>
        </p:spPr>
        <p:txBody>
          <a:bodyPr vert="horz" lIns="91440" tIns="45720" rIns="91440" bIns="45720" rtlCol="0" anchor="ctr">
            <a:normAutofit/>
          </a:bodyPr>
          <a:lstStyle/>
          <a:p>
            <a:r>
              <a:rPr lang="en-GB" sz="3200" dirty="0">
                <a:solidFill>
                  <a:schemeClr val="bg1"/>
                </a:solidFill>
              </a:rPr>
              <a:t>Some “back of the envelope” estimates.....</a:t>
            </a:r>
            <a:endParaRPr lang="en-US" sz="3100" kern="1200" dirty="0">
              <a:solidFill>
                <a:srgbClr val="FFFFFF"/>
              </a:solidFill>
              <a:latin typeface="+mj-lt"/>
              <a:ea typeface="+mj-ea"/>
              <a:cs typeface="+mj-cs"/>
            </a:endParaRPr>
          </a:p>
        </p:txBody>
      </p:sp>
      <p:sp>
        <p:nvSpPr>
          <p:cNvPr id="11" name="Date Placeholder 3">
            <a:extLst>
              <a:ext uri="{FF2B5EF4-FFF2-40B4-BE49-F238E27FC236}">
                <a16:creationId xmlns:a16="http://schemas.microsoft.com/office/drawing/2014/main" id="{24FB7862-EF25-5248-8923-0504E69C54C9}"/>
              </a:ext>
            </a:extLst>
          </p:cNvPr>
          <p:cNvSpPr>
            <a:spLocks noGrp="1"/>
          </p:cNvSpPr>
          <p:nvPr>
            <p:ph type="dt" sz="half" idx="10"/>
          </p:nvPr>
        </p:nvSpPr>
        <p:spPr>
          <a:xfrm>
            <a:off x="1096226" y="6521467"/>
            <a:ext cx="3108065" cy="314067"/>
          </a:xfrm>
        </p:spPr>
        <p:txBody>
          <a:bodyPr vert="horz" lIns="91440" tIns="45720" rIns="91440" bIns="45720" rtlCol="0" anchor="ctr">
            <a:normAutofit/>
          </a:bodyPr>
          <a:lstStyle/>
          <a:p>
            <a:pPr algn="r">
              <a:spcAft>
                <a:spcPts val="600"/>
              </a:spcAft>
            </a:pPr>
            <a:r>
              <a:rPr lang="en-US" sz="1000">
                <a:solidFill>
                  <a:srgbClr val="898989"/>
                </a:solidFill>
              </a:rPr>
              <a:t>03/12/2020</a:t>
            </a:r>
          </a:p>
        </p:txBody>
      </p:sp>
      <p:sp>
        <p:nvSpPr>
          <p:cNvPr id="13" name="Footer Placeholder 4">
            <a:extLst>
              <a:ext uri="{FF2B5EF4-FFF2-40B4-BE49-F238E27FC236}">
                <a16:creationId xmlns:a16="http://schemas.microsoft.com/office/drawing/2014/main" id="{AB04E927-FA84-FC44-8FD7-3ACFE8745325}"/>
              </a:ext>
            </a:extLst>
          </p:cNvPr>
          <p:cNvSpPr>
            <a:spLocks noGrp="1"/>
          </p:cNvSpPr>
          <p:nvPr>
            <p:ph type="ftr" sz="quarter" idx="11"/>
          </p:nvPr>
        </p:nvSpPr>
        <p:spPr>
          <a:xfrm>
            <a:off x="5727014" y="6381878"/>
            <a:ext cx="5289562" cy="314067"/>
          </a:xfrm>
        </p:spPr>
        <p:txBody>
          <a:bodyPr vert="horz" lIns="91440" tIns="45720" rIns="91440" bIns="45720" rtlCol="0" anchor="ctr">
            <a:normAutofit/>
          </a:bodyPr>
          <a:lstStyle/>
          <a:p>
            <a:pPr algn="r">
              <a:spcAft>
                <a:spcPts val="600"/>
              </a:spcAft>
            </a:pPr>
            <a:r>
              <a:rPr lang="en-US" sz="1000" kern="1200" dirty="0">
                <a:solidFill>
                  <a:srgbClr val="898989"/>
                </a:solidFill>
                <a:latin typeface="+mn-lt"/>
                <a:ea typeface="+mn-ea"/>
                <a:cs typeface="+mn-cs"/>
              </a:rPr>
              <a:t>Roberto Cimino</a:t>
            </a:r>
          </a:p>
        </p:txBody>
      </p:sp>
      <p:pic>
        <p:nvPicPr>
          <p:cNvPr id="15" name="Immagine 13">
            <a:extLst>
              <a:ext uri="{FF2B5EF4-FFF2-40B4-BE49-F238E27FC236}">
                <a16:creationId xmlns:a16="http://schemas.microsoft.com/office/drawing/2014/main" id="{D29945CB-980A-C244-9D95-E410C09CBA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18" y="6245163"/>
            <a:ext cx="708363" cy="587498"/>
          </a:xfrm>
          <a:prstGeom prst="rect">
            <a:avLst/>
          </a:prstGeom>
          <a:noFill/>
        </p:spPr>
      </p:pic>
      <p:sp>
        <p:nvSpPr>
          <p:cNvPr id="4" name="TextBox 3">
            <a:extLst>
              <a:ext uri="{FF2B5EF4-FFF2-40B4-BE49-F238E27FC236}">
                <a16:creationId xmlns:a16="http://schemas.microsoft.com/office/drawing/2014/main" id="{0ADF972E-8B55-374B-8844-63D951DDBFBA}"/>
              </a:ext>
            </a:extLst>
          </p:cNvPr>
          <p:cNvSpPr txBox="1"/>
          <p:nvPr/>
        </p:nvSpPr>
        <p:spPr>
          <a:xfrm>
            <a:off x="5623448" y="105013"/>
            <a:ext cx="6415664" cy="6647974"/>
          </a:xfrm>
          <a:prstGeom prst="rect">
            <a:avLst/>
          </a:prstGeom>
          <a:solidFill>
            <a:schemeClr val="bg2"/>
          </a:solidFill>
        </p:spPr>
        <p:txBody>
          <a:bodyPr wrap="square" rtlCol="0">
            <a:spAutoFit/>
          </a:bodyPr>
          <a:lstStyle/>
          <a:p>
            <a:pPr algn="just"/>
            <a:r>
              <a:rPr lang="en-GB" sz="2400" dirty="0"/>
              <a:t>If </a:t>
            </a:r>
            <a:r>
              <a:rPr lang="en-GB" sz="2400" dirty="0" err="1"/>
              <a:t>P</a:t>
            </a:r>
            <a:r>
              <a:rPr lang="en-GB" sz="2400" baseline="-25000" dirty="0" err="1"/>
              <a:t>eff</a:t>
            </a:r>
            <a:r>
              <a:rPr lang="en-GB" sz="2400" dirty="0"/>
              <a:t> </a:t>
            </a:r>
            <a:r>
              <a:rPr lang="en-GB" sz="2400" dirty="0">
                <a:latin typeface="Symbol" pitchFamily="2" charset="2"/>
                <a:sym typeface="Wingdings" pitchFamily="2" charset="2"/>
              </a:rPr>
              <a:t>~</a:t>
            </a:r>
            <a:r>
              <a:rPr lang="en-GB" sz="2400" dirty="0"/>
              <a:t> 1 10</a:t>
            </a:r>
            <a:r>
              <a:rPr lang="en-GB" sz="2400" baseline="30000" dirty="0"/>
              <a:t>-10</a:t>
            </a:r>
            <a:r>
              <a:rPr lang="en-GB" sz="2400" dirty="0"/>
              <a:t> (H</a:t>
            </a:r>
            <a:r>
              <a:rPr lang="en-GB" sz="2400" baseline="-25000" dirty="0"/>
              <a:t>2</a:t>
            </a:r>
            <a:r>
              <a:rPr lang="en-GB" sz="2400" dirty="0"/>
              <a:t>O,CO,CO</a:t>
            </a:r>
            <a:r>
              <a:rPr lang="en-GB" sz="2400" baseline="-25000" dirty="0"/>
              <a:t>2</a:t>
            </a:r>
            <a:r>
              <a:rPr lang="en-GB" sz="2400" dirty="0"/>
              <a:t>, etc) mbar; </a:t>
            </a:r>
          </a:p>
          <a:p>
            <a:pPr algn="just"/>
            <a:r>
              <a:rPr lang="en-GB" sz="2400" dirty="0"/>
              <a:t>    sticking coefficient = 1</a:t>
            </a:r>
          </a:p>
          <a:p>
            <a:pPr marL="342900" indent="-342900" algn="just">
              <a:buFont typeface="Wingdings" pitchFamily="2" charset="2"/>
              <a:buChar char="è"/>
            </a:pPr>
            <a:r>
              <a:rPr lang="en-GB" sz="2400" dirty="0">
                <a:sym typeface="Wingdings" pitchFamily="2" charset="2"/>
              </a:rPr>
              <a:t>1 monolayer (</a:t>
            </a:r>
            <a:r>
              <a:rPr lang="en-GB" sz="2400" dirty="0">
                <a:latin typeface="Symbol" pitchFamily="2" charset="2"/>
                <a:sym typeface="Wingdings" pitchFamily="2" charset="2"/>
              </a:rPr>
              <a:t>~ </a:t>
            </a:r>
            <a:r>
              <a:rPr lang="en-GB" sz="2400" dirty="0">
                <a:sym typeface="Wingdings" pitchFamily="2" charset="2"/>
              </a:rPr>
              <a:t>10</a:t>
            </a:r>
            <a:r>
              <a:rPr lang="en-GB" sz="2400" baseline="30000" dirty="0">
                <a:sym typeface="Wingdings" pitchFamily="2" charset="2"/>
              </a:rPr>
              <a:t>15 </a:t>
            </a:r>
            <a:r>
              <a:rPr lang="en-GB" sz="2400" dirty="0">
                <a:sym typeface="Wingdings" pitchFamily="2" charset="2"/>
              </a:rPr>
              <a:t>mol/cm</a:t>
            </a:r>
            <a:r>
              <a:rPr lang="en-GB" sz="2400" baseline="30000" dirty="0">
                <a:sym typeface="Wingdings" pitchFamily="2" charset="2"/>
              </a:rPr>
              <a:t>2 </a:t>
            </a:r>
            <a:r>
              <a:rPr lang="en-GB" sz="2400" dirty="0">
                <a:latin typeface="Symbol" pitchFamily="2" charset="2"/>
                <a:sym typeface="Wingdings" pitchFamily="2" charset="2"/>
              </a:rPr>
              <a:t>~</a:t>
            </a:r>
            <a:r>
              <a:rPr lang="en-GB" sz="2400" baseline="-25000" dirty="0">
                <a:sym typeface="Wingdings" pitchFamily="2" charset="2"/>
              </a:rPr>
              <a:t> </a:t>
            </a:r>
            <a:r>
              <a:rPr lang="en-GB" sz="2400" dirty="0">
                <a:sym typeface="Wingdings" pitchFamily="2" charset="2"/>
              </a:rPr>
              <a:t>0.3 nm) will be </a:t>
            </a:r>
            <a:r>
              <a:rPr lang="en-GB" sz="2400" dirty="0" err="1">
                <a:sym typeface="Wingdings" pitchFamily="2" charset="2"/>
              </a:rPr>
              <a:t>cryosorbed</a:t>
            </a:r>
            <a:r>
              <a:rPr lang="en-GB" sz="2400" dirty="0">
                <a:sym typeface="Wingdings" pitchFamily="2" charset="2"/>
              </a:rPr>
              <a:t> in 10.000 s. (</a:t>
            </a:r>
            <a:r>
              <a:rPr lang="en-GB" sz="2400" dirty="0">
                <a:latin typeface="Symbol" pitchFamily="2" charset="2"/>
                <a:sym typeface="Wingdings" pitchFamily="2" charset="2"/>
              </a:rPr>
              <a:t>~ </a:t>
            </a:r>
            <a:r>
              <a:rPr lang="en-GB" sz="2400" dirty="0">
                <a:sym typeface="Wingdings" pitchFamily="2" charset="2"/>
              </a:rPr>
              <a:t>2.5nm/day  </a:t>
            </a:r>
            <a:r>
              <a:rPr lang="en-GB" sz="2400" dirty="0">
                <a:latin typeface="Symbol" pitchFamily="2" charset="2"/>
                <a:sym typeface="Wingdings" pitchFamily="2" charset="2"/>
              </a:rPr>
              <a:t>~ 10 </a:t>
            </a:r>
            <a:r>
              <a:rPr lang="en-GB" sz="2400" dirty="0">
                <a:sym typeface="Wingdings" pitchFamily="2" charset="2"/>
              </a:rPr>
              <a:t>times less than in KAGRA) </a:t>
            </a:r>
          </a:p>
          <a:p>
            <a:pPr algn="just"/>
            <a:r>
              <a:rPr lang="en-GB" sz="2400" dirty="0">
                <a:sym typeface="Wingdings" pitchFamily="2" charset="2"/>
              </a:rPr>
              <a:t>If we assume a mean  ESD </a:t>
            </a:r>
            <a:r>
              <a:rPr lang="en-GB" sz="2400" dirty="0">
                <a:latin typeface="Symbol" pitchFamily="2" charset="2"/>
                <a:sym typeface="Wingdings" pitchFamily="2" charset="2"/>
              </a:rPr>
              <a:t>h</a:t>
            </a:r>
            <a:r>
              <a:rPr lang="en-GB" sz="2400" dirty="0">
                <a:sym typeface="Wingdings" pitchFamily="2" charset="2"/>
              </a:rPr>
              <a:t>= 0.1 mol./electron (as for H</a:t>
            </a:r>
            <a:r>
              <a:rPr lang="en-GB" sz="2400" baseline="-25000" dirty="0">
                <a:sym typeface="Wingdings" pitchFamily="2" charset="2"/>
              </a:rPr>
              <a:t>2</a:t>
            </a:r>
            <a:r>
              <a:rPr lang="en-GB" sz="2400" dirty="0">
                <a:sym typeface="Wingdings" pitchFamily="2" charset="2"/>
              </a:rPr>
              <a:t>O) @ 100eV. </a:t>
            </a:r>
            <a:r>
              <a:rPr lang="en-US" dirty="0"/>
              <a:t> (R. Dupuy  et al.  J. Appl. Phys. 128, 175304, 2020)</a:t>
            </a:r>
            <a:endParaRPr lang="en-GB" sz="2400" dirty="0">
              <a:sym typeface="Wingdings" pitchFamily="2" charset="2"/>
            </a:endParaRPr>
          </a:p>
          <a:p>
            <a:pPr algn="just"/>
            <a:r>
              <a:rPr lang="en-GB" sz="2400" dirty="0">
                <a:sym typeface="Wingdings" pitchFamily="2" charset="2"/>
              </a:rPr>
              <a:t>To remove 1 ML we need an el. current of:</a:t>
            </a:r>
          </a:p>
          <a:p>
            <a:pPr algn="just"/>
            <a:r>
              <a:rPr lang="en-GB" sz="2400" dirty="0">
                <a:sym typeface="Wingdings" pitchFamily="2" charset="2"/>
              </a:rPr>
              <a:t> ~ 1 </a:t>
            </a:r>
            <a:r>
              <a:rPr lang="en-GB" sz="2400" dirty="0" err="1">
                <a:sym typeface="Wingdings" pitchFamily="2" charset="2"/>
              </a:rPr>
              <a:t>mAmps</a:t>
            </a:r>
            <a:r>
              <a:rPr lang="en-GB" sz="2400" dirty="0">
                <a:sym typeface="Wingdings" pitchFamily="2" charset="2"/>
              </a:rPr>
              <a:t>/cm</a:t>
            </a:r>
            <a:r>
              <a:rPr lang="en-GB" sz="2400" baseline="30000" dirty="0">
                <a:sym typeface="Wingdings" pitchFamily="2" charset="2"/>
              </a:rPr>
              <a:t>2 </a:t>
            </a:r>
            <a:r>
              <a:rPr lang="en-GB" sz="2400" dirty="0">
                <a:sym typeface="Wingdings" pitchFamily="2" charset="2"/>
              </a:rPr>
              <a:t>in one second (10</a:t>
            </a:r>
            <a:r>
              <a:rPr lang="en-GB" sz="2400" baseline="30000" dirty="0">
                <a:sym typeface="Wingdings" pitchFamily="2" charset="2"/>
              </a:rPr>
              <a:t>4 </a:t>
            </a:r>
            <a:r>
              <a:rPr lang="en-GB" sz="2400" dirty="0">
                <a:sym typeface="Wingdings" pitchFamily="2" charset="2"/>
              </a:rPr>
              <a:t>faster)</a:t>
            </a:r>
            <a:endParaRPr lang="en-GB" sz="2400" baseline="30000" dirty="0">
              <a:sym typeface="Wingdings" pitchFamily="2" charset="2"/>
            </a:endParaRPr>
          </a:p>
          <a:p>
            <a:pPr algn="just"/>
            <a:r>
              <a:rPr lang="en-GB" sz="2400" dirty="0">
                <a:sym typeface="Wingdings" pitchFamily="2" charset="2"/>
              </a:rPr>
              <a:t>~ 100 </a:t>
            </a:r>
            <a:r>
              <a:rPr lang="en-GB" sz="2400" dirty="0" err="1">
                <a:latin typeface="Symbol" pitchFamily="2" charset="2"/>
                <a:sym typeface="Wingdings" pitchFamily="2" charset="2"/>
              </a:rPr>
              <a:t>m</a:t>
            </a:r>
            <a:r>
              <a:rPr lang="en-GB" sz="2400" dirty="0" err="1">
                <a:sym typeface="Wingdings" pitchFamily="2" charset="2"/>
              </a:rPr>
              <a:t>Amps</a:t>
            </a:r>
            <a:r>
              <a:rPr lang="en-GB" sz="2400" dirty="0">
                <a:sym typeface="Wingdings" pitchFamily="2" charset="2"/>
              </a:rPr>
              <a:t>/cm</a:t>
            </a:r>
            <a:r>
              <a:rPr lang="en-GB" sz="2400" baseline="30000" dirty="0">
                <a:sym typeface="Wingdings" pitchFamily="2" charset="2"/>
              </a:rPr>
              <a:t>2 </a:t>
            </a:r>
            <a:r>
              <a:rPr lang="en-GB" sz="2400" dirty="0">
                <a:sym typeface="Wingdings" pitchFamily="2" charset="2"/>
              </a:rPr>
              <a:t>in 10 seconds (10</a:t>
            </a:r>
            <a:r>
              <a:rPr lang="en-GB" sz="2400" baseline="30000" dirty="0">
                <a:sym typeface="Wingdings" pitchFamily="2" charset="2"/>
              </a:rPr>
              <a:t>3 </a:t>
            </a:r>
            <a:r>
              <a:rPr lang="en-GB" sz="2400" dirty="0">
                <a:sym typeface="Wingdings" pitchFamily="2" charset="2"/>
              </a:rPr>
              <a:t>faster)</a:t>
            </a:r>
          </a:p>
          <a:p>
            <a:pPr algn="just"/>
            <a:r>
              <a:rPr lang="en-GB" sz="2400" dirty="0">
                <a:sym typeface="Wingdings" pitchFamily="2" charset="2"/>
              </a:rPr>
              <a:t>~ 10 </a:t>
            </a:r>
            <a:r>
              <a:rPr lang="en-GB" sz="2400" dirty="0" err="1">
                <a:latin typeface="Symbol" pitchFamily="2" charset="2"/>
                <a:sym typeface="Wingdings" pitchFamily="2" charset="2"/>
              </a:rPr>
              <a:t>m</a:t>
            </a:r>
            <a:r>
              <a:rPr lang="en-GB" sz="2400" dirty="0" err="1">
                <a:sym typeface="Wingdings" pitchFamily="2" charset="2"/>
              </a:rPr>
              <a:t>Amps</a:t>
            </a:r>
            <a:r>
              <a:rPr lang="en-GB" sz="2400" dirty="0">
                <a:sym typeface="Wingdings" pitchFamily="2" charset="2"/>
              </a:rPr>
              <a:t>/cm</a:t>
            </a:r>
            <a:r>
              <a:rPr lang="en-GB" sz="2400" baseline="30000" dirty="0">
                <a:sym typeface="Wingdings" pitchFamily="2" charset="2"/>
              </a:rPr>
              <a:t>2 </a:t>
            </a:r>
            <a:r>
              <a:rPr lang="en-GB" sz="2400" dirty="0">
                <a:sym typeface="Wingdings" pitchFamily="2" charset="2"/>
              </a:rPr>
              <a:t>in 100 second (10</a:t>
            </a:r>
            <a:r>
              <a:rPr lang="en-GB" sz="2400" baseline="30000" dirty="0">
                <a:sym typeface="Wingdings" pitchFamily="2" charset="2"/>
              </a:rPr>
              <a:t>2 </a:t>
            </a:r>
            <a:r>
              <a:rPr lang="en-GB" sz="2400" dirty="0">
                <a:sym typeface="Wingdings" pitchFamily="2" charset="2"/>
              </a:rPr>
              <a:t>faster)</a:t>
            </a:r>
          </a:p>
          <a:p>
            <a:pPr algn="just"/>
            <a:r>
              <a:rPr lang="en-GB" sz="2400" dirty="0"/>
              <a:t>.....</a:t>
            </a:r>
          </a:p>
          <a:p>
            <a:pPr algn="just"/>
            <a:r>
              <a:rPr lang="en-GB" sz="2400" dirty="0"/>
              <a:t>and deposit, in total, less than 100 </a:t>
            </a:r>
            <a:r>
              <a:rPr lang="en-GB" sz="2400" dirty="0" err="1"/>
              <a:t>mW</a:t>
            </a:r>
            <a:r>
              <a:rPr lang="en-GB" sz="2400" dirty="0"/>
              <a:t>/ML/cm</a:t>
            </a:r>
            <a:r>
              <a:rPr lang="en-GB" sz="2400" baseline="30000" dirty="0"/>
              <a:t>2</a:t>
            </a:r>
          </a:p>
          <a:p>
            <a:pPr algn="just"/>
            <a:endParaRPr lang="en-GB" sz="2400" dirty="0"/>
          </a:p>
          <a:p>
            <a:pPr algn="just"/>
            <a:r>
              <a:rPr lang="en-GB" sz="2400" dirty="0"/>
              <a:t>All in UHV, with marginal heating up of the mirrors and (possibly) reduced downtime. </a:t>
            </a:r>
          </a:p>
          <a:p>
            <a:pPr algn="ctr"/>
            <a:r>
              <a:rPr lang="en-GB" sz="2400" dirty="0">
                <a:solidFill>
                  <a:srgbClr val="FF2600"/>
                </a:solidFill>
              </a:rPr>
              <a:t>Deserves further investigation!</a:t>
            </a:r>
          </a:p>
        </p:txBody>
      </p:sp>
    </p:spTree>
    <p:extLst>
      <p:ext uri="{BB962C8B-B14F-4D97-AF65-F5344CB8AC3E}">
        <p14:creationId xmlns:p14="http://schemas.microsoft.com/office/powerpoint/2010/main" val="21137943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9F843C9-D9BE-C745-B2FD-032560CB3E1F}"/>
              </a:ext>
            </a:extLst>
          </p:cNvPr>
          <p:cNvPicPr>
            <a:picLocks noChangeAspect="1"/>
          </p:cNvPicPr>
          <p:nvPr/>
        </p:nvPicPr>
        <p:blipFill rotWithShape="1">
          <a:blip r:embed="rId3">
            <a:alphaModFix/>
          </a:blip>
          <a:srcRect r="19560" b="1"/>
          <a:stretch/>
        </p:blipFill>
        <p:spPr>
          <a:xfrm rot="5400000">
            <a:off x="5565619" y="231924"/>
            <a:ext cx="6858000" cy="6394152"/>
          </a:xfrm>
          <a:prstGeom prst="rect">
            <a:avLst/>
          </a:prstGeom>
        </p:spPr>
      </p:pic>
      <p:pic>
        <p:nvPicPr>
          <p:cNvPr id="25" name="Picture 16">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B5EB0444-E8F2-8A48-AC67-7A27DE757BB0}"/>
              </a:ext>
            </a:extLst>
          </p:cNvPr>
          <p:cNvSpPr>
            <a:spLocks noGrp="1"/>
          </p:cNvSpPr>
          <p:nvPr>
            <p:ph type="title"/>
          </p:nvPr>
        </p:nvSpPr>
        <p:spPr>
          <a:xfrm>
            <a:off x="1510139" y="0"/>
            <a:ext cx="5772945" cy="1830709"/>
          </a:xfrm>
        </p:spPr>
        <p:txBody>
          <a:bodyPr>
            <a:normAutofit fontScale="90000"/>
          </a:bodyPr>
          <a:lstStyle/>
          <a:p>
            <a:pPr algn="ctr"/>
            <a:r>
              <a:rPr lang="en-GB" b="1" dirty="0">
                <a:solidFill>
                  <a:srgbClr val="FF2600"/>
                </a:solidFill>
              </a:rPr>
              <a:t>LNF-INFN </a:t>
            </a:r>
            <a:r>
              <a:rPr lang="en-GB" b="1" dirty="0" err="1">
                <a:solidFill>
                  <a:srgbClr val="0432FF"/>
                </a:solidFill>
              </a:rPr>
              <a:t>MaSSlab</a:t>
            </a:r>
            <a:r>
              <a:rPr lang="en-GB" b="1" dirty="0">
                <a:solidFill>
                  <a:srgbClr val="0432FF"/>
                </a:solidFill>
              </a:rPr>
              <a:t> </a:t>
            </a:r>
            <a:r>
              <a:rPr lang="en-GB" b="1" dirty="0">
                <a:solidFill>
                  <a:srgbClr val="FF2600"/>
                </a:solidFill>
              </a:rPr>
              <a:t>“Material and Surface Science laboratory”</a:t>
            </a:r>
          </a:p>
        </p:txBody>
      </p:sp>
      <p:sp>
        <p:nvSpPr>
          <p:cNvPr id="26" name="Content Placeholder 8">
            <a:extLst>
              <a:ext uri="{FF2B5EF4-FFF2-40B4-BE49-F238E27FC236}">
                <a16:creationId xmlns:a16="http://schemas.microsoft.com/office/drawing/2014/main" id="{77F71E15-5DA0-466E-96A8-8C8DC7A704CF}"/>
              </a:ext>
            </a:extLst>
          </p:cNvPr>
          <p:cNvSpPr>
            <a:spLocks noGrp="1"/>
          </p:cNvSpPr>
          <p:nvPr>
            <p:ph idx="1"/>
          </p:nvPr>
        </p:nvSpPr>
        <p:spPr>
          <a:xfrm>
            <a:off x="131496" y="1623484"/>
            <a:ext cx="6091103" cy="4917016"/>
          </a:xfrm>
        </p:spPr>
        <p:txBody>
          <a:bodyPr anchor="ctr">
            <a:normAutofit/>
          </a:bodyPr>
          <a:lstStyle/>
          <a:p>
            <a:pPr marL="0" indent="0">
              <a:buNone/>
            </a:pPr>
            <a:r>
              <a:rPr lang="en-US" dirty="0">
                <a:solidFill>
                  <a:srgbClr val="000000"/>
                </a:solidFill>
              </a:rPr>
              <a:t>Two “state of the art” UHV set-ups equipped with cryogenic manipulators for hosting small samples  (10x10mm</a:t>
            </a:r>
            <a:r>
              <a:rPr lang="en-US" baseline="30000" dirty="0">
                <a:solidFill>
                  <a:srgbClr val="000000"/>
                </a:solidFill>
              </a:rPr>
              <a:t>2</a:t>
            </a:r>
            <a:r>
              <a:rPr lang="en-US" dirty="0">
                <a:solidFill>
                  <a:srgbClr val="000000"/>
                </a:solidFill>
              </a:rPr>
              <a:t>) at &lt;20 K, electron guns, XPS, SEY, QMS and other spectroscopies to perform (with minor upgrades): </a:t>
            </a:r>
          </a:p>
          <a:p>
            <a:pPr marL="0" indent="0">
              <a:buNone/>
            </a:pPr>
            <a:r>
              <a:rPr lang="en-US" dirty="0">
                <a:solidFill>
                  <a:srgbClr val="000000"/>
                </a:solidFill>
              </a:rPr>
              <a:t>Proof of principle SEY and surface characterization of mirrors materials at RT and LT before and after </a:t>
            </a:r>
            <a:r>
              <a:rPr lang="en-US" dirty="0" err="1">
                <a:solidFill>
                  <a:srgbClr val="000000"/>
                </a:solidFill>
              </a:rPr>
              <a:t>cryosorption</a:t>
            </a:r>
            <a:r>
              <a:rPr lang="en-US" dirty="0">
                <a:solidFill>
                  <a:srgbClr val="000000"/>
                </a:solidFill>
              </a:rPr>
              <a:t> of gases. </a:t>
            </a:r>
          </a:p>
        </p:txBody>
      </p:sp>
      <p:pic>
        <p:nvPicPr>
          <p:cNvPr id="18" name="Immagine 13">
            <a:extLst>
              <a:ext uri="{FF2B5EF4-FFF2-40B4-BE49-F238E27FC236}">
                <a16:creationId xmlns:a16="http://schemas.microsoft.com/office/drawing/2014/main" id="{3A36F49C-219C-0E49-83AD-B62CEB64BD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013" y="205348"/>
            <a:ext cx="1654726" cy="1372387"/>
          </a:xfrm>
          <a:prstGeom prst="rect">
            <a:avLst/>
          </a:prstGeom>
          <a:noFill/>
        </p:spPr>
      </p:pic>
      <p:sp>
        <p:nvSpPr>
          <p:cNvPr id="20" name="Date Placeholder 3">
            <a:extLst>
              <a:ext uri="{FF2B5EF4-FFF2-40B4-BE49-F238E27FC236}">
                <a16:creationId xmlns:a16="http://schemas.microsoft.com/office/drawing/2014/main" id="{ED9CB9D2-643B-EF45-BEBA-6557BFC09DFD}"/>
              </a:ext>
            </a:extLst>
          </p:cNvPr>
          <p:cNvSpPr txBox="1">
            <a:spLocks/>
          </p:cNvSpPr>
          <p:nvPr/>
        </p:nvSpPr>
        <p:spPr>
          <a:xfrm>
            <a:off x="1194053" y="6508750"/>
            <a:ext cx="2743200"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r>
              <a:rPr lang="en-US" dirty="0">
                <a:solidFill>
                  <a:schemeClr val="tx1">
                    <a:lumMod val="50000"/>
                    <a:lumOff val="50000"/>
                  </a:schemeClr>
                </a:solidFill>
                <a:latin typeface="Calibri" panose="020F0502020204030204"/>
              </a:rPr>
              <a:t>03/12/2020</a:t>
            </a:r>
          </a:p>
        </p:txBody>
      </p:sp>
      <p:sp>
        <p:nvSpPr>
          <p:cNvPr id="22" name="Footer Placeholder 4">
            <a:extLst>
              <a:ext uri="{FF2B5EF4-FFF2-40B4-BE49-F238E27FC236}">
                <a16:creationId xmlns:a16="http://schemas.microsoft.com/office/drawing/2014/main" id="{96307CF4-3DDA-2D49-A261-AEC5FFA462E0}"/>
              </a:ext>
            </a:extLst>
          </p:cNvPr>
          <p:cNvSpPr>
            <a:spLocks noGrp="1"/>
          </p:cNvSpPr>
          <p:nvPr>
            <p:ph type="ftr" sz="quarter" idx="11"/>
          </p:nvPr>
        </p:nvSpPr>
        <p:spPr>
          <a:xfrm>
            <a:off x="5526578" y="6508750"/>
            <a:ext cx="4114800" cy="365125"/>
          </a:xfrm>
        </p:spPr>
        <p:txBody>
          <a:bodyPr vert="horz" lIns="91440" tIns="45720" rIns="91440" bIns="45720" rtlCol="0" anchor="ctr">
            <a:normAutofit/>
          </a:bodyPr>
          <a:lstStyle/>
          <a:p>
            <a:pPr algn="l">
              <a:spcAft>
                <a:spcPts val="600"/>
              </a:spcAft>
              <a:defRPr/>
            </a:pPr>
            <a:r>
              <a:rPr lang="en-US" kern="1200" dirty="0">
                <a:solidFill>
                  <a:schemeClr val="bg2">
                    <a:lumMod val="75000"/>
                  </a:schemeClr>
                </a:solidFill>
                <a:latin typeface="Calibri" panose="020F0502020204030204"/>
                <a:ea typeface="+mn-ea"/>
                <a:cs typeface="+mn-cs"/>
              </a:rPr>
              <a:t>Roberto Cimino</a:t>
            </a:r>
          </a:p>
        </p:txBody>
      </p:sp>
    </p:spTree>
    <p:extLst>
      <p:ext uri="{BB962C8B-B14F-4D97-AF65-F5344CB8AC3E}">
        <p14:creationId xmlns:p14="http://schemas.microsoft.com/office/powerpoint/2010/main" val="14518247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896780B-A988-914B-A16A-2A21D59362F9}"/>
              </a:ext>
            </a:extLst>
          </p:cNvPr>
          <p:cNvSpPr/>
          <p:nvPr/>
        </p:nvSpPr>
        <p:spPr>
          <a:xfrm>
            <a:off x="1955800" y="3060700"/>
            <a:ext cx="1625600" cy="546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picture containing indoor&#10;&#10;Description automatically generated">
            <a:extLst>
              <a:ext uri="{FF2B5EF4-FFF2-40B4-BE49-F238E27FC236}">
                <a16:creationId xmlns:a16="http://schemas.microsoft.com/office/drawing/2014/main" id="{F78F16BC-D963-C849-907A-F2B9EA033F70}"/>
              </a:ext>
            </a:extLst>
          </p:cNvPr>
          <p:cNvPicPr>
            <a:picLocks noChangeAspect="1"/>
          </p:cNvPicPr>
          <p:nvPr/>
        </p:nvPicPr>
        <p:blipFill rotWithShape="1">
          <a:blip r:embed="rId2"/>
          <a:srcRect/>
          <a:stretch/>
        </p:blipFill>
        <p:spPr>
          <a:xfrm>
            <a:off x="24085" y="10"/>
            <a:ext cx="12192000" cy="6857990"/>
          </a:xfrm>
          <a:prstGeom prst="rect">
            <a:avLst/>
          </a:prstGeom>
        </p:spPr>
      </p:pic>
      <p:sp>
        <p:nvSpPr>
          <p:cNvPr id="3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B5EB0444-E8F2-8A48-AC67-7A27DE757BB0}"/>
              </a:ext>
            </a:extLst>
          </p:cNvPr>
          <p:cNvSpPr>
            <a:spLocks noGrp="1"/>
          </p:cNvSpPr>
          <p:nvPr>
            <p:ph type="title"/>
          </p:nvPr>
        </p:nvSpPr>
        <p:spPr>
          <a:xfrm>
            <a:off x="709448" y="1913950"/>
            <a:ext cx="4204137" cy="1342754"/>
          </a:xfrm>
        </p:spPr>
        <p:txBody>
          <a:bodyPr>
            <a:normAutofit/>
          </a:bodyPr>
          <a:lstStyle/>
          <a:p>
            <a:pPr algn="ctr"/>
            <a:r>
              <a:rPr lang="en-GB" sz="3600" b="1"/>
              <a:t>Conclusion</a:t>
            </a:r>
          </a:p>
        </p:txBody>
      </p:sp>
      <p:cxnSp>
        <p:nvCxnSpPr>
          <p:cNvPr id="33" name="Straight Connector 3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6" name="Content Placeholder 8">
            <a:extLst>
              <a:ext uri="{FF2B5EF4-FFF2-40B4-BE49-F238E27FC236}">
                <a16:creationId xmlns:a16="http://schemas.microsoft.com/office/drawing/2014/main" id="{77F71E15-5DA0-466E-96A8-8C8DC7A704CF}"/>
              </a:ext>
            </a:extLst>
          </p:cNvPr>
          <p:cNvSpPr>
            <a:spLocks noGrp="1"/>
          </p:cNvSpPr>
          <p:nvPr>
            <p:ph idx="1"/>
          </p:nvPr>
        </p:nvSpPr>
        <p:spPr>
          <a:xfrm>
            <a:off x="414171" y="3502242"/>
            <a:ext cx="5529430" cy="3110219"/>
          </a:xfrm>
        </p:spPr>
        <p:txBody>
          <a:bodyPr anchor="ctr">
            <a:noAutofit/>
          </a:bodyPr>
          <a:lstStyle/>
          <a:p>
            <a:pPr>
              <a:buFont typeface="Wingdings" pitchFamily="2" charset="2"/>
              <a:buChar char="Ø"/>
            </a:pPr>
            <a:r>
              <a:rPr lang="en-US" sz="2400" dirty="0"/>
              <a:t>There are many conventional vacuum issues in common between GWO and Accelerators.</a:t>
            </a:r>
          </a:p>
          <a:p>
            <a:pPr>
              <a:buFont typeface="Wingdings" pitchFamily="2" charset="2"/>
              <a:buChar char="Ø"/>
            </a:pPr>
            <a:r>
              <a:rPr lang="en-US" sz="2400" dirty="0"/>
              <a:t> There are also some “unconventional” vacuum studies were both communities can learn from each other.</a:t>
            </a:r>
          </a:p>
          <a:p>
            <a:pPr>
              <a:buFont typeface="Wingdings" pitchFamily="2" charset="2"/>
              <a:buChar char="Ø"/>
            </a:pPr>
            <a:r>
              <a:rPr lang="en-US" sz="2400" dirty="0"/>
              <a:t>A lot of R&amp;D is ahead and have to be tackled as soon as possible to be </a:t>
            </a:r>
            <a:r>
              <a:rPr lang="en-US" sz="2400"/>
              <a:t>included in the final </a:t>
            </a:r>
            <a:r>
              <a:rPr lang="en-US" sz="2400" dirty="0"/>
              <a:t>design.</a:t>
            </a:r>
          </a:p>
        </p:txBody>
      </p:sp>
    </p:spTree>
    <p:extLst>
      <p:ext uri="{BB962C8B-B14F-4D97-AF65-F5344CB8AC3E}">
        <p14:creationId xmlns:p14="http://schemas.microsoft.com/office/powerpoint/2010/main" val="29702941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9332D1F-DF80-FB42-A4FE-0A65271C77E4}"/>
              </a:ext>
            </a:extLst>
          </p:cNvPr>
          <p:cNvSpPr>
            <a:spLocks noGrp="1"/>
          </p:cNvSpPr>
          <p:nvPr>
            <p:ph type="title"/>
          </p:nvPr>
        </p:nvSpPr>
        <p:spPr>
          <a:xfrm>
            <a:off x="640079" y="2053641"/>
            <a:ext cx="3669161" cy="2760098"/>
          </a:xfrm>
        </p:spPr>
        <p:txBody>
          <a:bodyPr>
            <a:normAutofit/>
          </a:bodyPr>
          <a:lstStyle/>
          <a:p>
            <a:r>
              <a:rPr lang="en-GB">
                <a:solidFill>
                  <a:srgbClr val="FFFFFF"/>
                </a:solidFill>
              </a:rPr>
              <a:t>Motivation:</a:t>
            </a:r>
          </a:p>
        </p:txBody>
      </p:sp>
      <p:sp>
        <p:nvSpPr>
          <p:cNvPr id="15" name="Date Placeholder 3">
            <a:extLst>
              <a:ext uri="{FF2B5EF4-FFF2-40B4-BE49-F238E27FC236}">
                <a16:creationId xmlns:a16="http://schemas.microsoft.com/office/drawing/2014/main" id="{473AE5F4-2070-624D-92F2-910BD5623223}"/>
              </a:ext>
            </a:extLst>
          </p:cNvPr>
          <p:cNvSpPr>
            <a:spLocks noGrp="1"/>
          </p:cNvSpPr>
          <p:nvPr>
            <p:ph type="dt" sz="half" idx="10"/>
          </p:nvPr>
        </p:nvSpPr>
        <p:spPr>
          <a:xfrm>
            <a:off x="9057117" y="6515298"/>
            <a:ext cx="3108065" cy="314067"/>
          </a:xfrm>
        </p:spPr>
        <p:txBody>
          <a:bodyPr>
            <a:normAutofit/>
          </a:bodyPr>
          <a:lstStyle/>
          <a:p>
            <a:pPr algn="r">
              <a:spcAft>
                <a:spcPts val="600"/>
              </a:spcAft>
            </a:pPr>
            <a:r>
              <a:rPr lang="en-GB" sz="1000" dirty="0">
                <a:solidFill>
                  <a:srgbClr val="898989"/>
                </a:solidFill>
              </a:rPr>
              <a:t>03/12/2020</a:t>
            </a:r>
          </a:p>
        </p:txBody>
      </p:sp>
      <p:sp>
        <p:nvSpPr>
          <p:cNvPr id="3" name="Content Placeholder 2">
            <a:extLst>
              <a:ext uri="{FF2B5EF4-FFF2-40B4-BE49-F238E27FC236}">
                <a16:creationId xmlns:a16="http://schemas.microsoft.com/office/drawing/2014/main" id="{8816EB7D-817C-8642-B303-93C4C9E48484}"/>
              </a:ext>
            </a:extLst>
          </p:cNvPr>
          <p:cNvSpPr>
            <a:spLocks noGrp="1"/>
          </p:cNvSpPr>
          <p:nvPr>
            <p:ph idx="1"/>
          </p:nvPr>
        </p:nvSpPr>
        <p:spPr>
          <a:xfrm>
            <a:off x="5536367" y="801866"/>
            <a:ext cx="5860291" cy="5230634"/>
          </a:xfrm>
        </p:spPr>
        <p:txBody>
          <a:bodyPr anchor="ctr">
            <a:noAutofit/>
          </a:bodyPr>
          <a:lstStyle/>
          <a:p>
            <a:pPr>
              <a:buFont typeface="Wingdings" pitchFamily="2" charset="2"/>
              <a:buChar char="Ø"/>
            </a:pPr>
            <a:r>
              <a:rPr lang="en-GB" dirty="0">
                <a:solidFill>
                  <a:srgbClr val="000000"/>
                </a:solidFill>
              </a:rPr>
              <a:t>There are clear synergies in vacuum, cryogenics plants and installation between ultimate accelerators and Gravitational Waves Observatories.</a:t>
            </a:r>
          </a:p>
          <a:p>
            <a:pPr>
              <a:buFont typeface="Wingdings" pitchFamily="2" charset="2"/>
              <a:buChar char="Ø"/>
            </a:pPr>
            <a:r>
              <a:rPr lang="en-GB" dirty="0">
                <a:solidFill>
                  <a:srgbClr val="000000"/>
                </a:solidFill>
              </a:rPr>
              <a:t>Are recent R&amp;D for (cryogenic) dynamic vacuum of interest too?  </a:t>
            </a:r>
          </a:p>
          <a:p>
            <a:pPr>
              <a:buFont typeface="Wingdings" pitchFamily="2" charset="2"/>
              <a:buChar char="Ø"/>
            </a:pPr>
            <a:r>
              <a:rPr lang="en-GB" dirty="0">
                <a:solidFill>
                  <a:srgbClr val="000000"/>
                </a:solidFill>
              </a:rPr>
              <a:t>Can a “Material and Surface Science laboratory” and the competences developed in recent years to tackle unconventional “dynamic” vacuum be of some use for the running of existing </a:t>
            </a:r>
            <a:r>
              <a:rPr lang="en-US" dirty="0"/>
              <a:t>GW interferometers</a:t>
            </a:r>
            <a:r>
              <a:rPr lang="en-GB" dirty="0">
                <a:solidFill>
                  <a:srgbClr val="000000"/>
                </a:solidFill>
              </a:rPr>
              <a:t> and for the proposed ones?</a:t>
            </a:r>
          </a:p>
        </p:txBody>
      </p:sp>
      <p:sp>
        <p:nvSpPr>
          <p:cNvPr id="19" name="Footer Placeholder 4">
            <a:extLst>
              <a:ext uri="{FF2B5EF4-FFF2-40B4-BE49-F238E27FC236}">
                <a16:creationId xmlns:a16="http://schemas.microsoft.com/office/drawing/2014/main" id="{E252600C-24F9-FA4A-A3C4-BD5AB9DEDCF9}"/>
              </a:ext>
            </a:extLst>
          </p:cNvPr>
          <p:cNvSpPr>
            <a:spLocks noGrp="1"/>
          </p:cNvSpPr>
          <p:nvPr>
            <p:ph type="ftr" sz="quarter" idx="11"/>
          </p:nvPr>
        </p:nvSpPr>
        <p:spPr>
          <a:xfrm>
            <a:off x="1427354" y="6515297"/>
            <a:ext cx="5289562" cy="314067"/>
          </a:xfrm>
        </p:spPr>
        <p:txBody>
          <a:bodyPr>
            <a:normAutofit/>
          </a:bodyPr>
          <a:lstStyle/>
          <a:p>
            <a:pPr algn="r">
              <a:spcAft>
                <a:spcPts val="600"/>
              </a:spcAft>
            </a:pPr>
            <a:r>
              <a:rPr lang="en-GB" sz="1000" dirty="0">
                <a:solidFill>
                  <a:srgbClr val="898989"/>
                </a:solidFill>
              </a:rPr>
              <a:t>Roberto Cimino</a:t>
            </a:r>
          </a:p>
        </p:txBody>
      </p:sp>
      <p:pic>
        <p:nvPicPr>
          <p:cNvPr id="20" name="Immagine 13">
            <a:extLst>
              <a:ext uri="{FF2B5EF4-FFF2-40B4-BE49-F238E27FC236}">
                <a16:creationId xmlns:a16="http://schemas.microsoft.com/office/drawing/2014/main" id="{BB93C9F6-E0B0-6E4D-A55B-40B34AAAF8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18" y="6261491"/>
            <a:ext cx="708363" cy="587498"/>
          </a:xfrm>
          <a:prstGeom prst="rect">
            <a:avLst/>
          </a:prstGeom>
          <a:noFill/>
        </p:spPr>
      </p:pic>
    </p:spTree>
    <p:extLst>
      <p:ext uri="{BB962C8B-B14F-4D97-AF65-F5344CB8AC3E}">
        <p14:creationId xmlns:p14="http://schemas.microsoft.com/office/powerpoint/2010/main" val="29864366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32D1F-DF80-FB42-A4FE-0A65271C77E4}"/>
              </a:ext>
            </a:extLst>
          </p:cNvPr>
          <p:cNvSpPr>
            <a:spLocks noGrp="1"/>
          </p:cNvSpPr>
          <p:nvPr>
            <p:ph type="title"/>
          </p:nvPr>
        </p:nvSpPr>
        <p:spPr>
          <a:xfrm>
            <a:off x="391378" y="320675"/>
            <a:ext cx="11407487" cy="1325563"/>
          </a:xfrm>
        </p:spPr>
        <p:txBody>
          <a:bodyPr>
            <a:normAutofit/>
          </a:bodyPr>
          <a:lstStyle/>
          <a:p>
            <a:r>
              <a:rPr lang="en-GB" sz="5400">
                <a:solidFill>
                  <a:schemeClr val="accent5"/>
                </a:solidFill>
              </a:rPr>
              <a:t>(Personal) Motivation:</a:t>
            </a:r>
          </a:p>
        </p:txBody>
      </p:sp>
      <p:sp>
        <p:nvSpPr>
          <p:cNvPr id="15" name="Date Placeholder 3">
            <a:extLst>
              <a:ext uri="{FF2B5EF4-FFF2-40B4-BE49-F238E27FC236}">
                <a16:creationId xmlns:a16="http://schemas.microsoft.com/office/drawing/2014/main" id="{473AE5F4-2070-624D-92F2-910BD5623223}"/>
              </a:ext>
            </a:extLst>
          </p:cNvPr>
          <p:cNvSpPr>
            <a:spLocks noGrp="1"/>
          </p:cNvSpPr>
          <p:nvPr>
            <p:ph type="dt" sz="half" idx="10"/>
          </p:nvPr>
        </p:nvSpPr>
        <p:spPr>
          <a:xfrm>
            <a:off x="838200" y="6356350"/>
            <a:ext cx="2743200" cy="365125"/>
          </a:xfrm>
        </p:spPr>
        <p:txBody>
          <a:bodyPr>
            <a:normAutofit/>
          </a:bodyPr>
          <a:lstStyle/>
          <a:p>
            <a:pPr>
              <a:spcAft>
                <a:spcPts val="600"/>
              </a:spcAft>
            </a:pPr>
            <a:r>
              <a:rPr lang="en-GB" dirty="0"/>
              <a:t>03/12/2020</a:t>
            </a:r>
            <a:endParaRPr lang="en-GB"/>
          </a:p>
        </p:txBody>
      </p:sp>
      <p:sp>
        <p:nvSpPr>
          <p:cNvPr id="19" name="Footer Placeholder 4">
            <a:extLst>
              <a:ext uri="{FF2B5EF4-FFF2-40B4-BE49-F238E27FC236}">
                <a16:creationId xmlns:a16="http://schemas.microsoft.com/office/drawing/2014/main" id="{E252600C-24F9-FA4A-A3C4-BD5AB9DEDCF9}"/>
              </a:ext>
            </a:extLst>
          </p:cNvPr>
          <p:cNvSpPr>
            <a:spLocks noGrp="1"/>
          </p:cNvSpPr>
          <p:nvPr>
            <p:ph type="ftr" sz="quarter" idx="11"/>
          </p:nvPr>
        </p:nvSpPr>
        <p:spPr>
          <a:xfrm>
            <a:off x="4038600" y="6356350"/>
            <a:ext cx="4114800" cy="365125"/>
          </a:xfrm>
        </p:spPr>
        <p:txBody>
          <a:bodyPr>
            <a:normAutofit/>
          </a:bodyPr>
          <a:lstStyle/>
          <a:p>
            <a:pPr>
              <a:spcAft>
                <a:spcPts val="600"/>
              </a:spcAft>
            </a:pPr>
            <a:r>
              <a:rPr lang="en-GB"/>
              <a:t>Roberto Cimino</a:t>
            </a:r>
          </a:p>
        </p:txBody>
      </p:sp>
      <p:pic>
        <p:nvPicPr>
          <p:cNvPr id="20" name="Immagine 13" descr="Text&#10;&#10;Description automatically generated">
            <a:extLst>
              <a:ext uri="{FF2B5EF4-FFF2-40B4-BE49-F238E27FC236}">
                <a16:creationId xmlns:a16="http://schemas.microsoft.com/office/drawing/2014/main" id="{BB93C9F6-E0B0-6E4D-A55B-40B34AAAF8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18" y="6261491"/>
            <a:ext cx="708363" cy="587498"/>
          </a:xfrm>
          <a:prstGeom prst="rect">
            <a:avLst/>
          </a:prstGeom>
          <a:noFill/>
        </p:spPr>
      </p:pic>
      <p:graphicFrame>
        <p:nvGraphicFramePr>
          <p:cNvPr id="22" name="Content Placeholder 2">
            <a:extLst>
              <a:ext uri="{FF2B5EF4-FFF2-40B4-BE49-F238E27FC236}">
                <a16:creationId xmlns:a16="http://schemas.microsoft.com/office/drawing/2014/main" id="{CA31C022-F7DB-44CE-A689-F74F7529FA25}"/>
              </a:ext>
            </a:extLst>
          </p:cNvPr>
          <p:cNvGraphicFramePr>
            <a:graphicFrameLocks noGrp="1"/>
          </p:cNvGraphicFramePr>
          <p:nvPr>
            <p:ph idx="1"/>
            <p:extLst>
              <p:ext uri="{D42A27DB-BD31-4B8C-83A1-F6EECF244321}">
                <p14:modId xmlns:p14="http://schemas.microsoft.com/office/powerpoint/2010/main" val="3411170988"/>
              </p:ext>
            </p:extLst>
          </p:nvPr>
        </p:nvGraphicFramePr>
        <p:xfrm>
          <a:off x="391379" y="1825625"/>
          <a:ext cx="11407487"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84159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4">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120820_LHC_2.jpg">
            <a:extLst>
              <a:ext uri="{FF2B5EF4-FFF2-40B4-BE49-F238E27FC236}">
                <a16:creationId xmlns:a16="http://schemas.microsoft.com/office/drawing/2014/main" id="{668F86FB-EB9E-8E47-9981-D3E60FE876AE}"/>
              </a:ext>
            </a:extLst>
          </p:cNvPr>
          <p:cNvPicPr>
            <a:picLocks noChangeAspect="1"/>
          </p:cNvPicPr>
          <p:nvPr/>
        </p:nvPicPr>
        <p:blipFill rotWithShape="1">
          <a:blip r:embed="rId3">
            <a:extLst>
              <a:ext uri="{28A0092B-C50C-407E-A947-70E740481C1C}">
                <a14:useLocalDpi xmlns:a14="http://schemas.microsoft.com/office/drawing/2010/main"/>
              </a:ext>
            </a:extLst>
          </a:blip>
          <a:srcRect l="7018" r="16567" b="9091"/>
          <a:stretch/>
        </p:blipFill>
        <p:spPr>
          <a:xfrm>
            <a:off x="3523488" y="10"/>
            <a:ext cx="8668512" cy="6857990"/>
          </a:xfrm>
          <a:prstGeom prst="rect">
            <a:avLst/>
          </a:prstGeom>
        </p:spPr>
      </p:pic>
      <p:sp>
        <p:nvSpPr>
          <p:cNvPr id="27" name="Rectangle 26">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9332D1F-DF80-FB42-A4FE-0A65271C77E4}"/>
              </a:ext>
            </a:extLst>
          </p:cNvPr>
          <p:cNvSpPr>
            <a:spLocks noGrp="1"/>
          </p:cNvSpPr>
          <p:nvPr>
            <p:ph type="title"/>
          </p:nvPr>
        </p:nvSpPr>
        <p:spPr>
          <a:xfrm>
            <a:off x="424814" y="879272"/>
            <a:ext cx="5049553" cy="1308439"/>
          </a:xfrm>
          <a:solidFill>
            <a:schemeClr val="accent1"/>
          </a:solidFill>
        </p:spPr>
        <p:txBody>
          <a:bodyPr anchor="b">
            <a:noAutofit/>
          </a:bodyPr>
          <a:lstStyle/>
          <a:p>
            <a:pPr algn="ctr"/>
            <a:r>
              <a:rPr lang="en-US" sz="4000" dirty="0">
                <a:solidFill>
                  <a:schemeClr val="bg1"/>
                </a:solidFill>
              </a:rPr>
              <a:t>Common Standard vacuum issues</a:t>
            </a:r>
            <a:endParaRPr lang="en-GB" sz="4000" dirty="0">
              <a:solidFill>
                <a:schemeClr val="bg1"/>
              </a:solidFill>
            </a:endParaRPr>
          </a:p>
        </p:txBody>
      </p:sp>
      <p:sp>
        <p:nvSpPr>
          <p:cNvPr id="29" name="Rectangle 28">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1" name="Rectangle 30">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816EB7D-817C-8642-B303-93C4C9E48484}"/>
              </a:ext>
            </a:extLst>
          </p:cNvPr>
          <p:cNvSpPr>
            <a:spLocks noGrp="1"/>
          </p:cNvSpPr>
          <p:nvPr>
            <p:ph idx="1"/>
          </p:nvPr>
        </p:nvSpPr>
        <p:spPr>
          <a:xfrm>
            <a:off x="371093" y="2718054"/>
            <a:ext cx="6715507" cy="3207258"/>
          </a:xfrm>
        </p:spPr>
        <p:txBody>
          <a:bodyPr anchor="t">
            <a:noAutofit/>
          </a:bodyPr>
          <a:lstStyle/>
          <a:p>
            <a:r>
              <a:rPr lang="en-GB" sz="2200" dirty="0"/>
              <a:t>Installations and running of huge vacuum and cryogenic systems.</a:t>
            </a:r>
          </a:p>
          <a:p>
            <a:r>
              <a:rPr lang="en-GB" sz="2200" dirty="0"/>
              <a:t>Joints, flanges, valves etc. R&amp;D.</a:t>
            </a:r>
          </a:p>
          <a:p>
            <a:r>
              <a:rPr lang="en-GB" sz="2200" dirty="0"/>
              <a:t>Pumps and diagnostic (gauges, mass spectrometers and related R&amp;D)</a:t>
            </a:r>
          </a:p>
          <a:p>
            <a:r>
              <a:rPr lang="en-GB" sz="2200" dirty="0"/>
              <a:t>Vacuum calculations.</a:t>
            </a:r>
          </a:p>
          <a:p>
            <a:r>
              <a:rPr lang="en-GB" sz="2200" dirty="0"/>
              <a:t>R&amp;D on new materials, material’s coatings (NEGs?) and/or surface treatments to reduce surface degassing to limit vacuum pumps and contain vacuum costs! </a:t>
            </a:r>
          </a:p>
          <a:p>
            <a:endParaRPr lang="en-GB" sz="2200" dirty="0"/>
          </a:p>
          <a:p>
            <a:pPr marL="0" indent="0">
              <a:buNone/>
            </a:pPr>
            <a:endParaRPr lang="en-GB" sz="2200" dirty="0"/>
          </a:p>
        </p:txBody>
      </p:sp>
      <p:sp>
        <p:nvSpPr>
          <p:cNvPr id="15" name="Date Placeholder 3">
            <a:extLst>
              <a:ext uri="{FF2B5EF4-FFF2-40B4-BE49-F238E27FC236}">
                <a16:creationId xmlns:a16="http://schemas.microsoft.com/office/drawing/2014/main" id="{473AE5F4-2070-624D-92F2-910BD5623223}"/>
              </a:ext>
            </a:extLst>
          </p:cNvPr>
          <p:cNvSpPr>
            <a:spLocks noGrp="1"/>
          </p:cNvSpPr>
          <p:nvPr>
            <p:ph type="dt" sz="half" idx="10"/>
          </p:nvPr>
        </p:nvSpPr>
        <p:spPr>
          <a:xfrm>
            <a:off x="973455" y="6356349"/>
            <a:ext cx="1828800" cy="365125"/>
          </a:xfrm>
        </p:spPr>
        <p:txBody>
          <a:bodyPr>
            <a:normAutofit/>
          </a:bodyPr>
          <a:lstStyle/>
          <a:p>
            <a:pPr>
              <a:spcAft>
                <a:spcPts val="600"/>
              </a:spcAft>
            </a:pPr>
            <a:r>
              <a:rPr lang="en-GB" dirty="0">
                <a:solidFill>
                  <a:schemeClr val="tx1">
                    <a:lumMod val="50000"/>
                    <a:lumOff val="50000"/>
                  </a:schemeClr>
                </a:solidFill>
              </a:rPr>
              <a:t>03/12/2020</a:t>
            </a:r>
          </a:p>
        </p:txBody>
      </p:sp>
      <p:sp>
        <p:nvSpPr>
          <p:cNvPr id="19" name="Footer Placeholder 4">
            <a:extLst>
              <a:ext uri="{FF2B5EF4-FFF2-40B4-BE49-F238E27FC236}">
                <a16:creationId xmlns:a16="http://schemas.microsoft.com/office/drawing/2014/main" id="{E252600C-24F9-FA4A-A3C4-BD5AB9DEDCF9}"/>
              </a:ext>
            </a:extLst>
          </p:cNvPr>
          <p:cNvSpPr>
            <a:spLocks noGrp="1"/>
          </p:cNvSpPr>
          <p:nvPr>
            <p:ph type="ftr" sz="quarter" idx="11"/>
          </p:nvPr>
        </p:nvSpPr>
        <p:spPr>
          <a:xfrm>
            <a:off x="4038600" y="6356350"/>
            <a:ext cx="4114800" cy="365125"/>
          </a:xfrm>
        </p:spPr>
        <p:txBody>
          <a:bodyPr>
            <a:normAutofit/>
          </a:bodyPr>
          <a:lstStyle/>
          <a:p>
            <a:pPr>
              <a:spcAft>
                <a:spcPts val="600"/>
              </a:spcAft>
            </a:pPr>
            <a:r>
              <a:rPr lang="en-GB">
                <a:solidFill>
                  <a:schemeClr val="tx1">
                    <a:lumMod val="50000"/>
                    <a:lumOff val="50000"/>
                  </a:schemeClr>
                </a:solidFill>
              </a:rPr>
              <a:t>Roberto Cimino</a:t>
            </a:r>
          </a:p>
        </p:txBody>
      </p:sp>
      <p:pic>
        <p:nvPicPr>
          <p:cNvPr id="20" name="Immagine 13">
            <a:extLst>
              <a:ext uri="{FF2B5EF4-FFF2-40B4-BE49-F238E27FC236}">
                <a16:creationId xmlns:a16="http://schemas.microsoft.com/office/drawing/2014/main" id="{BB93C9F6-E0B0-6E4D-A55B-40B34AAAF8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18" y="6261491"/>
            <a:ext cx="708363" cy="587498"/>
          </a:xfrm>
          <a:prstGeom prst="rect">
            <a:avLst/>
          </a:prstGeom>
          <a:noFill/>
        </p:spPr>
      </p:pic>
    </p:spTree>
    <p:extLst>
      <p:ext uri="{BB962C8B-B14F-4D97-AF65-F5344CB8AC3E}">
        <p14:creationId xmlns:p14="http://schemas.microsoft.com/office/powerpoint/2010/main" val="3863139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32D1F-DF80-FB42-A4FE-0A65271C77E4}"/>
              </a:ext>
            </a:extLst>
          </p:cNvPr>
          <p:cNvSpPr>
            <a:spLocks noGrp="1"/>
          </p:cNvSpPr>
          <p:nvPr>
            <p:ph type="title"/>
          </p:nvPr>
        </p:nvSpPr>
        <p:spPr>
          <a:xfrm>
            <a:off x="885236" y="511368"/>
            <a:ext cx="3880584" cy="1247106"/>
          </a:xfrm>
          <a:solidFill>
            <a:schemeClr val="accent1"/>
          </a:solidFill>
          <a:ln>
            <a:solidFill>
              <a:schemeClr val="accent1"/>
            </a:solidFill>
          </a:ln>
        </p:spPr>
        <p:txBody>
          <a:bodyPr>
            <a:normAutofit/>
          </a:bodyPr>
          <a:lstStyle/>
          <a:p>
            <a:pPr algn="ctr"/>
            <a:r>
              <a:rPr lang="en-US" sz="3600" dirty="0">
                <a:solidFill>
                  <a:schemeClr val="bg1"/>
                </a:solidFill>
              </a:rPr>
              <a:t>Unconventional GWO issues:</a:t>
            </a:r>
            <a:endParaRPr lang="en-GB" sz="3600" dirty="0">
              <a:solidFill>
                <a:schemeClr val="bg1"/>
              </a:solidFill>
            </a:endParaRPr>
          </a:p>
        </p:txBody>
      </p:sp>
      <p:cxnSp>
        <p:nvCxnSpPr>
          <p:cNvPr id="22" name="Straight Arrow Connector 24">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5" name="Date Placeholder 3">
            <a:extLst>
              <a:ext uri="{FF2B5EF4-FFF2-40B4-BE49-F238E27FC236}">
                <a16:creationId xmlns:a16="http://schemas.microsoft.com/office/drawing/2014/main" id="{473AE5F4-2070-624D-92F2-910BD5623223}"/>
              </a:ext>
            </a:extLst>
          </p:cNvPr>
          <p:cNvSpPr>
            <a:spLocks noGrp="1"/>
          </p:cNvSpPr>
          <p:nvPr>
            <p:ph type="dt" sz="half" idx="10"/>
          </p:nvPr>
        </p:nvSpPr>
        <p:spPr>
          <a:xfrm>
            <a:off x="789271" y="6399684"/>
            <a:ext cx="2743200" cy="365125"/>
          </a:xfrm>
        </p:spPr>
        <p:txBody>
          <a:bodyPr>
            <a:normAutofit/>
          </a:bodyPr>
          <a:lstStyle/>
          <a:p>
            <a:pPr>
              <a:spcAft>
                <a:spcPts val="600"/>
              </a:spcAft>
            </a:pPr>
            <a:r>
              <a:rPr lang="en-GB" dirty="0"/>
              <a:t>03/12/2020</a:t>
            </a:r>
          </a:p>
        </p:txBody>
      </p:sp>
      <p:sp>
        <p:nvSpPr>
          <p:cNvPr id="3" name="Content Placeholder 2">
            <a:extLst>
              <a:ext uri="{FF2B5EF4-FFF2-40B4-BE49-F238E27FC236}">
                <a16:creationId xmlns:a16="http://schemas.microsoft.com/office/drawing/2014/main" id="{8816EB7D-817C-8642-B303-93C4C9E48484}"/>
              </a:ext>
            </a:extLst>
          </p:cNvPr>
          <p:cNvSpPr>
            <a:spLocks noGrp="1"/>
          </p:cNvSpPr>
          <p:nvPr>
            <p:ph idx="1"/>
          </p:nvPr>
        </p:nvSpPr>
        <p:spPr>
          <a:xfrm>
            <a:off x="26818" y="2380556"/>
            <a:ext cx="6193508" cy="3817484"/>
          </a:xfrm>
        </p:spPr>
        <p:txBody>
          <a:bodyPr>
            <a:normAutofit/>
          </a:bodyPr>
          <a:lstStyle/>
          <a:p>
            <a:pPr marL="35999" indent="0" algn="just">
              <a:buNone/>
            </a:pPr>
            <a:r>
              <a:rPr lang="en-US" sz="2000" b="1" dirty="0">
                <a:solidFill>
                  <a:srgbClr val="FF0000"/>
                </a:solidFill>
              </a:rPr>
              <a:t>1. Electrostatic charge of mirrors</a:t>
            </a:r>
          </a:p>
          <a:p>
            <a:pPr marL="874178" lvl="1" indent="-380990" algn="just"/>
            <a:r>
              <a:rPr lang="en-US" sz="2000" b="1" dirty="0"/>
              <a:t>Both VIRGO and LIGO optics undergo to inhomogeneous electrostatic charging of variable (or unknown) sign  that may induce unwanted noise.</a:t>
            </a:r>
          </a:p>
          <a:p>
            <a:pPr marL="493188" lvl="1" indent="0" algn="just">
              <a:buNone/>
            </a:pPr>
            <a:r>
              <a:rPr lang="en-US" sz="2000" b="1" dirty="0">
                <a:sym typeface="Wingdings" pitchFamily="2" charset="2"/>
              </a:rPr>
              <a:t> procedures are undertaken for neutralization with positive/neg ions. (time consuming and risky)</a:t>
            </a:r>
            <a:endParaRPr lang="en-US" sz="2000" dirty="0"/>
          </a:p>
          <a:p>
            <a:pPr marL="35999" indent="0" algn="just">
              <a:buNone/>
            </a:pPr>
            <a:r>
              <a:rPr lang="en-US" sz="2000" b="1" dirty="0">
                <a:solidFill>
                  <a:srgbClr val="0432FF"/>
                </a:solidFill>
              </a:rPr>
              <a:t>2. </a:t>
            </a:r>
            <a:r>
              <a:rPr lang="en-US" sz="2000" b="1" dirty="0" err="1">
                <a:solidFill>
                  <a:srgbClr val="0432FF"/>
                </a:solidFill>
              </a:rPr>
              <a:t>Cryosorption</a:t>
            </a:r>
            <a:r>
              <a:rPr lang="en-US" sz="2000" b="1" dirty="0">
                <a:solidFill>
                  <a:srgbClr val="0432FF"/>
                </a:solidFill>
              </a:rPr>
              <a:t> on cold optics (frost):</a:t>
            </a:r>
          </a:p>
          <a:p>
            <a:pPr lvl="1" algn="just"/>
            <a:r>
              <a:rPr lang="en-US" sz="2000" b="1" dirty="0"/>
              <a:t>KAGRA GWO suffers from gas </a:t>
            </a:r>
            <a:r>
              <a:rPr lang="en-US" sz="2000" b="1" dirty="0" err="1"/>
              <a:t>cryosorbed</a:t>
            </a:r>
            <a:r>
              <a:rPr lang="en-US" sz="2000" b="1" dirty="0"/>
              <a:t> on the mirror surface inducing detrimental effects on the optics.</a:t>
            </a:r>
          </a:p>
          <a:p>
            <a:pPr marL="457200" lvl="1" indent="0" algn="just">
              <a:buNone/>
            </a:pPr>
            <a:r>
              <a:rPr lang="en-US" sz="2000" b="1" dirty="0">
                <a:sym typeface="Wingdings" pitchFamily="2" charset="2"/>
              </a:rPr>
              <a:t> </a:t>
            </a:r>
            <a:r>
              <a:rPr lang="en-US" sz="2000" b="1" dirty="0"/>
              <a:t>Warming up should be avoided </a:t>
            </a:r>
            <a:r>
              <a:rPr lang="en-US" sz="2000" b="1" dirty="0">
                <a:sym typeface="Wingdings" pitchFamily="2" charset="2"/>
              </a:rPr>
              <a:t>(time consuming)</a:t>
            </a:r>
            <a:endParaRPr lang="en-US" sz="2000" dirty="0"/>
          </a:p>
          <a:p>
            <a:pPr lvl="1" algn="just"/>
            <a:endParaRPr lang="en-US" sz="2000" b="1" dirty="0"/>
          </a:p>
          <a:p>
            <a:pPr marL="35999" indent="0" algn="just">
              <a:buNone/>
            </a:pPr>
            <a:endParaRPr lang="en-GB" sz="900" dirty="0"/>
          </a:p>
        </p:txBody>
      </p:sp>
      <p:sp>
        <p:nvSpPr>
          <p:cNvPr id="19" name="Footer Placeholder 4">
            <a:extLst>
              <a:ext uri="{FF2B5EF4-FFF2-40B4-BE49-F238E27FC236}">
                <a16:creationId xmlns:a16="http://schemas.microsoft.com/office/drawing/2014/main" id="{E252600C-24F9-FA4A-A3C4-BD5AB9DEDCF9}"/>
              </a:ext>
            </a:extLst>
          </p:cNvPr>
          <p:cNvSpPr>
            <a:spLocks noGrp="1"/>
          </p:cNvSpPr>
          <p:nvPr>
            <p:ph type="ftr" sz="quarter" idx="11"/>
          </p:nvPr>
        </p:nvSpPr>
        <p:spPr>
          <a:xfrm>
            <a:off x="4433235" y="6458836"/>
            <a:ext cx="4114800" cy="365125"/>
          </a:xfrm>
        </p:spPr>
        <p:txBody>
          <a:bodyPr>
            <a:normAutofit/>
          </a:bodyPr>
          <a:lstStyle/>
          <a:p>
            <a:pPr algn="l">
              <a:spcAft>
                <a:spcPts val="600"/>
              </a:spcAft>
            </a:pPr>
            <a:r>
              <a:rPr lang="en-GB" dirty="0"/>
              <a:t>Roberto Cimino</a:t>
            </a:r>
          </a:p>
        </p:txBody>
      </p:sp>
      <p:pic>
        <p:nvPicPr>
          <p:cNvPr id="8" name="Picture 7">
            <a:extLst>
              <a:ext uri="{FF2B5EF4-FFF2-40B4-BE49-F238E27FC236}">
                <a16:creationId xmlns:a16="http://schemas.microsoft.com/office/drawing/2014/main" id="{DFC5677B-F55D-4344-81C0-0BEECFE09210}"/>
              </a:ext>
            </a:extLst>
          </p:cNvPr>
          <p:cNvPicPr>
            <a:picLocks noChangeAspect="1"/>
          </p:cNvPicPr>
          <p:nvPr/>
        </p:nvPicPr>
        <p:blipFill rotWithShape="1">
          <a:blip r:embed="rId3"/>
          <a:srcRect l="29235" r="9548"/>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20" name="Immagine 13" descr="Text&#10;&#10;Description automatically generated">
            <a:extLst>
              <a:ext uri="{FF2B5EF4-FFF2-40B4-BE49-F238E27FC236}">
                <a16:creationId xmlns:a16="http://schemas.microsoft.com/office/drawing/2014/main" id="{BB93C9F6-E0B0-6E4D-A55B-40B34AAAF8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18" y="6261491"/>
            <a:ext cx="708363" cy="587498"/>
          </a:xfrm>
          <a:prstGeom prst="rect">
            <a:avLst/>
          </a:prstGeom>
          <a:noFill/>
        </p:spPr>
      </p:pic>
      <p:sp>
        <p:nvSpPr>
          <p:cNvPr id="14" name="Rectangle 13">
            <a:extLst>
              <a:ext uri="{FF2B5EF4-FFF2-40B4-BE49-F238E27FC236}">
                <a16:creationId xmlns:a16="http://schemas.microsoft.com/office/drawing/2014/main" id="{BB0BE910-8922-5C41-A1DD-DCD17720C42B}"/>
              </a:ext>
            </a:extLst>
          </p:cNvPr>
          <p:cNvSpPr/>
          <p:nvPr/>
        </p:nvSpPr>
        <p:spPr>
          <a:xfrm>
            <a:off x="1635945" y="6193967"/>
            <a:ext cx="6632072" cy="461665"/>
          </a:xfrm>
          <a:prstGeom prst="rect">
            <a:avLst/>
          </a:prstGeom>
        </p:spPr>
        <p:txBody>
          <a:bodyPr wrap="none">
            <a:spAutoFit/>
          </a:bodyPr>
          <a:lstStyle/>
          <a:p>
            <a:r>
              <a:rPr lang="en-US" sz="2400" b="1" dirty="0">
                <a:solidFill>
                  <a:srgbClr val="008F00"/>
                </a:solidFill>
              </a:rPr>
              <a:t>Anything to do with accelerator Dynamic Vacuum?</a:t>
            </a:r>
            <a:endParaRPr lang="en-GB" sz="2400" b="1" dirty="0">
              <a:solidFill>
                <a:srgbClr val="008F00"/>
              </a:solidFill>
            </a:endParaRPr>
          </a:p>
        </p:txBody>
      </p:sp>
    </p:spTree>
    <p:extLst>
      <p:ext uri="{BB962C8B-B14F-4D97-AF65-F5344CB8AC3E}">
        <p14:creationId xmlns:p14="http://schemas.microsoft.com/office/powerpoint/2010/main" val="2224922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332D1F-DF80-FB42-A4FE-0A65271C77E4}"/>
              </a:ext>
            </a:extLst>
          </p:cNvPr>
          <p:cNvSpPr>
            <a:spLocks noGrp="1"/>
          </p:cNvSpPr>
          <p:nvPr>
            <p:ph type="title"/>
          </p:nvPr>
        </p:nvSpPr>
        <p:spPr>
          <a:xfrm>
            <a:off x="380999" y="40551"/>
            <a:ext cx="5251316" cy="1807305"/>
          </a:xfrm>
          <a:solidFill>
            <a:schemeClr val="accent1"/>
          </a:solidFill>
        </p:spPr>
        <p:txBody>
          <a:bodyPr>
            <a:normAutofit/>
          </a:bodyPr>
          <a:lstStyle/>
          <a:p>
            <a:pPr algn="ctr"/>
            <a:r>
              <a:rPr lang="en-US" sz="4100" dirty="0">
                <a:solidFill>
                  <a:schemeClr val="bg1"/>
                </a:solidFill>
              </a:rPr>
              <a:t>Unconventional issues: dynamic Vacuum</a:t>
            </a:r>
            <a:endParaRPr lang="en-GB" sz="4100" dirty="0">
              <a:solidFill>
                <a:schemeClr val="bg1"/>
              </a:solidFill>
            </a:endParaRPr>
          </a:p>
        </p:txBody>
      </p:sp>
      <p:sp>
        <p:nvSpPr>
          <p:cNvPr id="3" name="Content Placeholder 2">
            <a:extLst>
              <a:ext uri="{FF2B5EF4-FFF2-40B4-BE49-F238E27FC236}">
                <a16:creationId xmlns:a16="http://schemas.microsoft.com/office/drawing/2014/main" id="{8816EB7D-817C-8642-B303-93C4C9E48484}"/>
              </a:ext>
            </a:extLst>
          </p:cNvPr>
          <p:cNvSpPr>
            <a:spLocks noGrp="1"/>
          </p:cNvSpPr>
          <p:nvPr>
            <p:ph idx="1"/>
          </p:nvPr>
        </p:nvSpPr>
        <p:spPr>
          <a:xfrm>
            <a:off x="26818" y="2056341"/>
            <a:ext cx="6907382" cy="3843666"/>
          </a:xfrm>
        </p:spPr>
        <p:txBody>
          <a:bodyPr>
            <a:noAutofit/>
          </a:bodyPr>
          <a:lstStyle/>
          <a:p>
            <a:pPr marL="35999" indent="0">
              <a:buNone/>
            </a:pPr>
            <a:r>
              <a:rPr lang="en-US" sz="2000" dirty="0"/>
              <a:t>1. The beam interacts with </a:t>
            </a:r>
            <a:r>
              <a:rPr lang="en-US" sz="2000" b="1" dirty="0"/>
              <a:t>the rest gas in the vacuum chamber c</a:t>
            </a:r>
            <a:r>
              <a:rPr lang="en-US" sz="2000" dirty="0"/>
              <a:t>ausing:</a:t>
            </a:r>
          </a:p>
          <a:p>
            <a:pPr marL="874178" lvl="1" indent="-380990"/>
            <a:r>
              <a:rPr lang="en-US" sz="2000" b="1" dirty="0"/>
              <a:t>reduced beam lifetime  - </a:t>
            </a:r>
            <a:r>
              <a:rPr lang="en-US" sz="2000" dirty="0"/>
              <a:t>and/or </a:t>
            </a:r>
            <a:r>
              <a:rPr lang="en-US" sz="2000" b="1" dirty="0"/>
              <a:t>emittance.</a:t>
            </a:r>
            <a:endParaRPr lang="en-US" sz="2000" dirty="0"/>
          </a:p>
          <a:p>
            <a:pPr marL="35999" indent="0">
              <a:buNone/>
            </a:pPr>
            <a:r>
              <a:rPr lang="en-US" sz="2000" dirty="0"/>
              <a:t>2. The </a:t>
            </a:r>
            <a:r>
              <a:rPr lang="en-US" sz="2000" b="1" dirty="0"/>
              <a:t>vacuum system </a:t>
            </a:r>
            <a:r>
              <a:rPr lang="en-US" sz="2000" dirty="0"/>
              <a:t>plays an important role for beam stability:</a:t>
            </a:r>
          </a:p>
          <a:p>
            <a:pPr lvl="1"/>
            <a:r>
              <a:rPr lang="en-US" sz="2000" dirty="0"/>
              <a:t>    Its material(s) conductivity, shape, coating and 	transitions determine </a:t>
            </a:r>
            <a:r>
              <a:rPr lang="en-US" sz="2000" b="1" dirty="0"/>
              <a:t>machine impedance.</a:t>
            </a:r>
          </a:p>
          <a:p>
            <a:pPr marL="35999" indent="0">
              <a:buNone/>
            </a:pPr>
            <a:r>
              <a:rPr lang="en-US" sz="2000" dirty="0"/>
              <a:t>3. The </a:t>
            </a:r>
            <a:r>
              <a:rPr lang="en-US" sz="2000" b="1" dirty="0"/>
              <a:t>vacuum chamber </a:t>
            </a:r>
            <a:r>
              <a:rPr lang="en-US" sz="2000" dirty="0"/>
              <a:t>also affects beam stability and 	lifetime otherwise</a:t>
            </a:r>
          </a:p>
          <a:p>
            <a:pPr lvl="1"/>
            <a:r>
              <a:rPr lang="en-US" sz="2000" dirty="0"/>
              <a:t>Its inner wall surface properties, in particular electron induced </a:t>
            </a:r>
            <a:r>
              <a:rPr lang="en-US" sz="2000" b="1" dirty="0"/>
              <a:t>desorption and electron yields</a:t>
            </a:r>
            <a:r>
              <a:rPr lang="en-US" sz="2000" dirty="0"/>
              <a:t>, are critical</a:t>
            </a:r>
          </a:p>
          <a:p>
            <a:pPr marL="457200" lvl="1" indent="0">
              <a:buNone/>
            </a:pPr>
            <a:r>
              <a:rPr lang="en-US" sz="2000" dirty="0">
                <a:sym typeface="Wingdings" pitchFamily="2" charset="2"/>
              </a:rPr>
              <a:t> </a:t>
            </a:r>
            <a:r>
              <a:rPr lang="en-US" sz="2000" dirty="0"/>
              <a:t>High desorption yields can lead to </a:t>
            </a:r>
            <a:r>
              <a:rPr lang="en-US" sz="2000" b="1" dirty="0"/>
              <a:t>pressure runaway.</a:t>
            </a:r>
          </a:p>
          <a:p>
            <a:pPr marL="457200" lvl="1" indent="0">
              <a:buNone/>
            </a:pPr>
            <a:r>
              <a:rPr lang="en-US" sz="2000" dirty="0">
                <a:sym typeface="Wingdings" pitchFamily="2" charset="2"/>
              </a:rPr>
              <a:t> </a:t>
            </a:r>
            <a:r>
              <a:rPr lang="en-US" sz="2000" dirty="0"/>
              <a:t>High electron yields can lead to </a:t>
            </a:r>
            <a:r>
              <a:rPr lang="en-US" sz="2000" b="1" dirty="0">
                <a:solidFill>
                  <a:srgbClr val="FF2600"/>
                </a:solidFill>
              </a:rPr>
              <a:t>electron cloud formation</a:t>
            </a:r>
          </a:p>
        </p:txBody>
      </p:sp>
      <p:sp>
        <p:nvSpPr>
          <p:cNvPr id="15" name="Date Placeholder 3">
            <a:extLst>
              <a:ext uri="{FF2B5EF4-FFF2-40B4-BE49-F238E27FC236}">
                <a16:creationId xmlns:a16="http://schemas.microsoft.com/office/drawing/2014/main" id="{473AE5F4-2070-624D-92F2-910BD5623223}"/>
              </a:ext>
            </a:extLst>
          </p:cNvPr>
          <p:cNvSpPr>
            <a:spLocks noGrp="1"/>
          </p:cNvSpPr>
          <p:nvPr>
            <p:ph type="dt" sz="half" idx="10"/>
          </p:nvPr>
        </p:nvSpPr>
        <p:spPr>
          <a:xfrm>
            <a:off x="838200" y="6356350"/>
            <a:ext cx="2590800" cy="365125"/>
          </a:xfrm>
        </p:spPr>
        <p:txBody>
          <a:bodyPr>
            <a:normAutofit/>
          </a:bodyPr>
          <a:lstStyle/>
          <a:p>
            <a:pPr>
              <a:spcAft>
                <a:spcPts val="600"/>
              </a:spcAft>
            </a:pPr>
            <a:r>
              <a:rPr lang="en-GB" dirty="0"/>
              <a:t>03/12/2020</a:t>
            </a:r>
          </a:p>
        </p:txBody>
      </p:sp>
      <p:pic>
        <p:nvPicPr>
          <p:cNvPr id="14" name="Picture 15" descr="Page_13.jpg                                                    00003BBAMacintosh HD                   B8906C1D:">
            <a:extLst>
              <a:ext uri="{FF2B5EF4-FFF2-40B4-BE49-F238E27FC236}">
                <a16:creationId xmlns:a16="http://schemas.microsoft.com/office/drawing/2014/main" id="{E4BB8D81-1090-2343-8D0A-3348CA7A1DF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27255" r="-1" b="-1"/>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 xmlns:a14="http://schemas.microsoft.com/office/drawing/2010/main">
                <a:solidFill>
                  <a:srgbClr val="FFFFFF"/>
                </a:solidFill>
              </a14:hiddenFill>
            </a:ext>
          </a:extLst>
        </p:spPr>
      </p:pic>
      <p:sp>
        <p:nvSpPr>
          <p:cNvPr id="19" name="Footer Placeholder 4">
            <a:extLst>
              <a:ext uri="{FF2B5EF4-FFF2-40B4-BE49-F238E27FC236}">
                <a16:creationId xmlns:a16="http://schemas.microsoft.com/office/drawing/2014/main" id="{E252600C-24F9-FA4A-A3C4-BD5AB9DEDCF9}"/>
              </a:ext>
            </a:extLst>
          </p:cNvPr>
          <p:cNvSpPr>
            <a:spLocks noGrp="1"/>
          </p:cNvSpPr>
          <p:nvPr>
            <p:ph type="ftr" sz="quarter" idx="11"/>
          </p:nvPr>
        </p:nvSpPr>
        <p:spPr>
          <a:xfrm>
            <a:off x="3505200" y="6356350"/>
            <a:ext cx="3429000" cy="365125"/>
          </a:xfrm>
        </p:spPr>
        <p:txBody>
          <a:bodyPr>
            <a:normAutofit/>
          </a:bodyPr>
          <a:lstStyle/>
          <a:p>
            <a:pPr algn="l">
              <a:spcAft>
                <a:spcPts val="600"/>
              </a:spcAft>
            </a:pPr>
            <a:r>
              <a:rPr lang="en-GB" dirty="0"/>
              <a:t>Roberto Cimino</a:t>
            </a:r>
          </a:p>
        </p:txBody>
      </p:sp>
      <p:pic>
        <p:nvPicPr>
          <p:cNvPr id="20" name="Immagine 13" descr="Text&#10;&#10;Description automatically generated">
            <a:extLst>
              <a:ext uri="{FF2B5EF4-FFF2-40B4-BE49-F238E27FC236}">
                <a16:creationId xmlns:a16="http://schemas.microsoft.com/office/drawing/2014/main" id="{BB93C9F6-E0B0-6E4D-A55B-40B34AAAF8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18" y="6261491"/>
            <a:ext cx="708363" cy="587498"/>
          </a:xfrm>
          <a:prstGeom prst="rect">
            <a:avLst/>
          </a:prstGeom>
          <a:noFill/>
        </p:spPr>
      </p:pic>
    </p:spTree>
    <p:extLst>
      <p:ext uri="{BB962C8B-B14F-4D97-AF65-F5344CB8AC3E}">
        <p14:creationId xmlns:p14="http://schemas.microsoft.com/office/powerpoint/2010/main" val="3983370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1947" y="-260609"/>
            <a:ext cx="4990453" cy="1293028"/>
          </a:xfrm>
        </p:spPr>
        <p:txBody>
          <a:bodyPr>
            <a:noAutofit/>
          </a:bodyPr>
          <a:lstStyle/>
          <a:p>
            <a:r>
              <a:rPr lang="en-US" cap="none" dirty="0">
                <a:solidFill>
                  <a:srgbClr val="FF0000"/>
                </a:solidFill>
              </a:rPr>
              <a:t>e</a:t>
            </a:r>
            <a:r>
              <a:rPr lang="en-US" baseline="30000" dirty="0">
                <a:solidFill>
                  <a:srgbClr val="FF0000"/>
                </a:solidFill>
              </a:rPr>
              <a:t>-</a:t>
            </a:r>
            <a:r>
              <a:rPr lang="en-US" dirty="0">
                <a:solidFill>
                  <a:srgbClr val="FF0000"/>
                </a:solidFill>
              </a:rPr>
              <a:t> cloud formation</a:t>
            </a:r>
          </a:p>
        </p:txBody>
      </p:sp>
      <p:sp>
        <p:nvSpPr>
          <p:cNvPr id="19" name="Rounded Rectangle 18"/>
          <p:cNvSpPr/>
          <p:nvPr/>
        </p:nvSpPr>
        <p:spPr>
          <a:xfrm>
            <a:off x="3893503" y="730155"/>
            <a:ext cx="4404995" cy="1076943"/>
          </a:xfrm>
          <a:prstGeom prst="roundRect">
            <a:avLst/>
          </a:prstGeom>
          <a:solidFill>
            <a:schemeClr val="bg2">
              <a:lumMod val="9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0432FF"/>
                </a:solidFill>
              </a:rPr>
              <a:t>Generation of electrons inside the vacuum chamber </a:t>
            </a:r>
          </a:p>
          <a:p>
            <a:pPr algn="ctr"/>
            <a:r>
              <a:rPr lang="en-US" b="1" dirty="0">
                <a:solidFill>
                  <a:srgbClr val="0432FF"/>
                </a:solidFill>
              </a:rPr>
              <a:t>(primary, or seed, electrons)</a:t>
            </a:r>
          </a:p>
        </p:txBody>
      </p:sp>
      <p:sp>
        <p:nvSpPr>
          <p:cNvPr id="48" name="Down Arrow 47">
            <a:extLst>
              <a:ext uri="{FF2B5EF4-FFF2-40B4-BE49-F238E27FC236}">
                <a16:creationId xmlns:a16="http://schemas.microsoft.com/office/drawing/2014/main" id="{EAD11CE7-7763-8545-8E7C-0111F4C5998F}"/>
              </a:ext>
            </a:extLst>
          </p:cNvPr>
          <p:cNvSpPr/>
          <p:nvPr/>
        </p:nvSpPr>
        <p:spPr>
          <a:xfrm>
            <a:off x="5752068" y="1926165"/>
            <a:ext cx="687867" cy="466904"/>
          </a:xfrm>
          <a:prstGeom prst="downArrow">
            <a:avLst/>
          </a:prstGeom>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grpSp>
        <p:nvGrpSpPr>
          <p:cNvPr id="50" name="Group 49">
            <a:extLst>
              <a:ext uri="{FF2B5EF4-FFF2-40B4-BE49-F238E27FC236}">
                <a16:creationId xmlns:a16="http://schemas.microsoft.com/office/drawing/2014/main" id="{2D7A7755-F005-2C4A-9EC5-7041CB049714}"/>
              </a:ext>
            </a:extLst>
          </p:cNvPr>
          <p:cNvGrpSpPr/>
          <p:nvPr/>
        </p:nvGrpSpPr>
        <p:grpSpPr>
          <a:xfrm>
            <a:off x="4833409" y="3339282"/>
            <a:ext cx="3460183" cy="2333067"/>
            <a:chOff x="4969528" y="3061688"/>
            <a:chExt cx="2184375" cy="1484999"/>
          </a:xfrm>
        </p:grpSpPr>
        <p:cxnSp>
          <p:nvCxnSpPr>
            <p:cNvPr id="51" name="Straight Connector 50">
              <a:extLst>
                <a:ext uri="{FF2B5EF4-FFF2-40B4-BE49-F238E27FC236}">
                  <a16:creationId xmlns:a16="http://schemas.microsoft.com/office/drawing/2014/main" id="{D92D9DF9-1DA0-ED4C-B1EE-40568C9005D9}"/>
                </a:ext>
              </a:extLst>
            </p:cNvPr>
            <p:cNvCxnSpPr/>
            <p:nvPr/>
          </p:nvCxnSpPr>
          <p:spPr>
            <a:xfrm>
              <a:off x="4969528" y="3292037"/>
              <a:ext cx="1828800" cy="1191"/>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3725418F-B8B6-4142-B92E-A7C25A08AB50}"/>
                </a:ext>
              </a:extLst>
            </p:cNvPr>
            <p:cNvCxnSpPr/>
            <p:nvPr/>
          </p:nvCxnSpPr>
          <p:spPr>
            <a:xfrm rot="5400000" flipH="1" flipV="1">
              <a:off x="5112998" y="3492657"/>
              <a:ext cx="741759" cy="34290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53" name="Oval 52">
              <a:extLst>
                <a:ext uri="{FF2B5EF4-FFF2-40B4-BE49-F238E27FC236}">
                  <a16:creationId xmlns:a16="http://schemas.microsoft.com/office/drawing/2014/main" id="{B5D2F3FC-120A-D347-8B2F-F3636CE84FC6}"/>
                </a:ext>
              </a:extLst>
            </p:cNvPr>
            <p:cNvSpPr/>
            <p:nvPr/>
          </p:nvSpPr>
          <p:spPr>
            <a:xfrm>
              <a:off x="5184863" y="4070597"/>
              <a:ext cx="159330" cy="150455"/>
            </a:xfrm>
            <a:prstGeom prst="ellipse">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4" name="Straight Connector 53">
              <a:extLst>
                <a:ext uri="{FF2B5EF4-FFF2-40B4-BE49-F238E27FC236}">
                  <a16:creationId xmlns:a16="http://schemas.microsoft.com/office/drawing/2014/main" id="{B928C20F-E084-3141-92ED-604658338FF1}"/>
                </a:ext>
              </a:extLst>
            </p:cNvPr>
            <p:cNvCxnSpPr/>
            <p:nvPr/>
          </p:nvCxnSpPr>
          <p:spPr>
            <a:xfrm rot="5400000">
              <a:off x="4912828" y="3803592"/>
              <a:ext cx="1484999" cy="1191"/>
            </a:xfrm>
            <a:prstGeom prst="line">
              <a:avLst/>
            </a:prstGeom>
            <a:ln w="6350" cap="flat" cmpd="sng" algn="ctr">
              <a:solidFill>
                <a:schemeClr val="tx1"/>
              </a:solidFill>
              <a:prstDash val="lg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55" name="TextBox 54">
              <a:extLst>
                <a:ext uri="{FF2B5EF4-FFF2-40B4-BE49-F238E27FC236}">
                  <a16:creationId xmlns:a16="http://schemas.microsoft.com/office/drawing/2014/main" id="{9C0D8FA5-0593-B744-9D5C-529402A71432}"/>
                </a:ext>
              </a:extLst>
            </p:cNvPr>
            <p:cNvSpPr txBox="1"/>
            <p:nvPr/>
          </p:nvSpPr>
          <p:spPr>
            <a:xfrm>
              <a:off x="4971262" y="3856044"/>
              <a:ext cx="390150" cy="205695"/>
            </a:xfrm>
            <a:prstGeom prst="rect">
              <a:avLst/>
            </a:prstGeom>
            <a:noFill/>
          </p:spPr>
          <p:txBody>
            <a:bodyPr wrap="square" rtlCol="0">
              <a:spAutoFit/>
            </a:bodyPr>
            <a:lstStyle/>
            <a:p>
              <a:r>
                <a:rPr lang="en-US" sz="1500" dirty="0">
                  <a:solidFill>
                    <a:srgbClr val="0000FF"/>
                  </a:solidFill>
                </a:rPr>
                <a:t>E</a:t>
              </a:r>
            </a:p>
          </p:txBody>
        </p:sp>
        <p:sp>
          <p:nvSpPr>
            <p:cNvPr id="56" name="Freeform 55">
              <a:extLst>
                <a:ext uri="{FF2B5EF4-FFF2-40B4-BE49-F238E27FC236}">
                  <a16:creationId xmlns:a16="http://schemas.microsoft.com/office/drawing/2014/main" id="{DD2FA5A3-EDFC-B644-9CB9-CB077D387BAB}"/>
                </a:ext>
              </a:extLst>
            </p:cNvPr>
            <p:cNvSpPr/>
            <p:nvPr/>
          </p:nvSpPr>
          <p:spPr>
            <a:xfrm>
              <a:off x="5508795" y="3606770"/>
              <a:ext cx="142435" cy="62318"/>
            </a:xfrm>
            <a:custGeom>
              <a:avLst/>
              <a:gdLst>
                <a:gd name="connsiteX0" fmla="*/ 0 w 189913"/>
                <a:gd name="connsiteY0" fmla="*/ 0 h 83091"/>
                <a:gd name="connsiteX1" fmla="*/ 83087 w 189913"/>
                <a:gd name="connsiteY1" fmla="*/ 71221 h 83091"/>
                <a:gd name="connsiteX2" fmla="*/ 189913 w 189913"/>
                <a:gd name="connsiteY2" fmla="*/ 71221 h 83091"/>
              </a:gdLst>
              <a:ahLst/>
              <a:cxnLst>
                <a:cxn ang="0">
                  <a:pos x="connsiteX0" y="connsiteY0"/>
                </a:cxn>
                <a:cxn ang="0">
                  <a:pos x="connsiteX1" y="connsiteY1"/>
                </a:cxn>
                <a:cxn ang="0">
                  <a:pos x="connsiteX2" y="connsiteY2"/>
                </a:cxn>
              </a:cxnLst>
              <a:rect l="l" t="t" r="r" b="b"/>
              <a:pathLst>
                <a:path w="189913" h="83091">
                  <a:moveTo>
                    <a:pt x="0" y="0"/>
                  </a:moveTo>
                  <a:cubicBezTo>
                    <a:pt x="25717" y="29675"/>
                    <a:pt x="51435" y="59351"/>
                    <a:pt x="83087" y="71221"/>
                  </a:cubicBezTo>
                  <a:cubicBezTo>
                    <a:pt x="114739" y="83091"/>
                    <a:pt x="152326" y="77156"/>
                    <a:pt x="189913" y="71221"/>
                  </a:cubicBezTo>
                </a:path>
              </a:pathLst>
            </a:custGeom>
            <a:ln w="9525"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7" name="TextBox 56">
              <a:extLst>
                <a:ext uri="{FF2B5EF4-FFF2-40B4-BE49-F238E27FC236}">
                  <a16:creationId xmlns:a16="http://schemas.microsoft.com/office/drawing/2014/main" id="{9CD1BB14-3AD9-C749-8881-F264C1BE9DA3}"/>
                </a:ext>
              </a:extLst>
            </p:cNvPr>
            <p:cNvSpPr txBox="1"/>
            <p:nvPr/>
          </p:nvSpPr>
          <p:spPr>
            <a:xfrm>
              <a:off x="5429312" y="3633478"/>
              <a:ext cx="230820" cy="205695"/>
            </a:xfrm>
            <a:prstGeom prst="rect">
              <a:avLst/>
            </a:prstGeom>
            <a:noFill/>
          </p:spPr>
          <p:txBody>
            <a:bodyPr wrap="square" rtlCol="0">
              <a:spAutoFit/>
            </a:bodyPr>
            <a:lstStyle/>
            <a:p>
              <a:r>
                <a:rPr lang="en-US" sz="1500" dirty="0" err="1">
                  <a:latin typeface="Symbol" charset="2"/>
                  <a:cs typeface="Symbol" charset="2"/>
                </a:rPr>
                <a:t>q</a:t>
              </a:r>
              <a:endParaRPr lang="en-US" sz="1500" dirty="0">
                <a:latin typeface="Symbol" charset="2"/>
                <a:cs typeface="Symbol" charset="2"/>
              </a:endParaRPr>
            </a:p>
          </p:txBody>
        </p:sp>
        <p:grpSp>
          <p:nvGrpSpPr>
            <p:cNvPr id="58" name="Group 47">
              <a:extLst>
                <a:ext uri="{FF2B5EF4-FFF2-40B4-BE49-F238E27FC236}">
                  <a16:creationId xmlns:a16="http://schemas.microsoft.com/office/drawing/2014/main" id="{8F6AF82A-8C75-3B4B-A2C0-66F8DDB7451E}"/>
                </a:ext>
              </a:extLst>
            </p:cNvPr>
            <p:cNvGrpSpPr/>
            <p:nvPr/>
          </p:nvGrpSpPr>
          <p:grpSpPr>
            <a:xfrm>
              <a:off x="5655327" y="3293227"/>
              <a:ext cx="1498576" cy="668438"/>
              <a:chOff x="7162800" y="1754188"/>
              <a:chExt cx="1998101" cy="891250"/>
            </a:xfrm>
          </p:grpSpPr>
          <p:grpSp>
            <p:nvGrpSpPr>
              <p:cNvPr id="64" name="Group 42">
                <a:extLst>
                  <a:ext uri="{FF2B5EF4-FFF2-40B4-BE49-F238E27FC236}">
                    <a16:creationId xmlns:a16="http://schemas.microsoft.com/office/drawing/2014/main" id="{28F43F87-CBD7-1746-AD33-02B778726840}"/>
                  </a:ext>
                </a:extLst>
              </p:cNvPr>
              <p:cNvGrpSpPr/>
              <p:nvPr/>
            </p:nvGrpSpPr>
            <p:grpSpPr>
              <a:xfrm>
                <a:off x="7162800" y="1754188"/>
                <a:ext cx="1410379" cy="666175"/>
                <a:chOff x="7162800" y="1754188"/>
                <a:chExt cx="1410379" cy="666175"/>
              </a:xfrm>
            </p:grpSpPr>
            <p:sp>
              <p:nvSpPr>
                <p:cNvPr id="66" name="Oval 65">
                  <a:extLst>
                    <a:ext uri="{FF2B5EF4-FFF2-40B4-BE49-F238E27FC236}">
                      <a16:creationId xmlns:a16="http://schemas.microsoft.com/office/drawing/2014/main" id="{0F44EEAB-FD06-8941-B4E2-6AABAA852C33}"/>
                    </a:ext>
                  </a:extLst>
                </p:cNvPr>
                <p:cNvSpPr/>
                <p:nvPr/>
              </p:nvSpPr>
              <p:spPr>
                <a:xfrm>
                  <a:off x="7543800" y="2161594"/>
                  <a:ext cx="212440" cy="200606"/>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7B1AC91A-26C3-2F4B-B132-C0454A4789AB}"/>
                    </a:ext>
                  </a:extLst>
                </p:cNvPr>
                <p:cNvSpPr/>
                <p:nvPr/>
              </p:nvSpPr>
              <p:spPr>
                <a:xfrm>
                  <a:off x="8360739" y="2219757"/>
                  <a:ext cx="212440" cy="200606"/>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8" name="Straight Arrow Connector 67">
                  <a:extLst>
                    <a:ext uri="{FF2B5EF4-FFF2-40B4-BE49-F238E27FC236}">
                      <a16:creationId xmlns:a16="http://schemas.microsoft.com/office/drawing/2014/main" id="{7EACBD6F-67D2-614F-AB92-3F6731A663A5}"/>
                    </a:ext>
                  </a:extLst>
                </p:cNvPr>
                <p:cNvCxnSpPr/>
                <p:nvPr/>
              </p:nvCxnSpPr>
              <p:spPr>
                <a:xfrm rot="16200000" flipH="1">
                  <a:off x="7149597" y="1767391"/>
                  <a:ext cx="407406" cy="38100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9" name="Straight Arrow Connector 68">
                  <a:extLst>
                    <a:ext uri="{FF2B5EF4-FFF2-40B4-BE49-F238E27FC236}">
                      <a16:creationId xmlns:a16="http://schemas.microsoft.com/office/drawing/2014/main" id="{10C2AC41-037E-6149-8608-45ACC05FF17F}"/>
                    </a:ext>
                  </a:extLst>
                </p:cNvPr>
                <p:cNvCxnSpPr/>
                <p:nvPr/>
              </p:nvCxnSpPr>
              <p:spPr>
                <a:xfrm>
                  <a:off x="7162800" y="1754188"/>
                  <a:ext cx="1122142" cy="501147"/>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65" name="TextBox 64">
                <a:extLst>
                  <a:ext uri="{FF2B5EF4-FFF2-40B4-BE49-F238E27FC236}">
                    <a16:creationId xmlns:a16="http://schemas.microsoft.com/office/drawing/2014/main" id="{1F04820A-3B30-6C44-BB74-6EF098B711C3}"/>
                  </a:ext>
                </a:extLst>
              </p:cNvPr>
              <p:cNvSpPr txBox="1"/>
              <p:nvPr/>
            </p:nvSpPr>
            <p:spPr>
              <a:xfrm>
                <a:off x="7703821" y="2410358"/>
                <a:ext cx="1457080" cy="235080"/>
              </a:xfrm>
              <a:prstGeom prst="rect">
                <a:avLst/>
              </a:prstGeom>
              <a:noFill/>
            </p:spPr>
            <p:txBody>
              <a:bodyPr wrap="square" rtlCol="0">
                <a:spAutoFit/>
              </a:bodyPr>
              <a:lstStyle/>
              <a:p>
                <a:r>
                  <a:rPr lang="en-US" sz="1200" dirty="0">
                    <a:solidFill>
                      <a:srgbClr val="FF0000"/>
                    </a:solidFill>
                  </a:rPr>
                  <a:t>secondaries</a:t>
                </a:r>
              </a:p>
            </p:txBody>
          </p:sp>
        </p:grpSp>
        <p:grpSp>
          <p:nvGrpSpPr>
            <p:cNvPr id="59" name="Group 46">
              <a:extLst>
                <a:ext uri="{FF2B5EF4-FFF2-40B4-BE49-F238E27FC236}">
                  <a16:creationId xmlns:a16="http://schemas.microsoft.com/office/drawing/2014/main" id="{59A3AB9B-1868-9445-8EC7-D2ABE5788E5F}"/>
                </a:ext>
              </a:extLst>
            </p:cNvPr>
            <p:cNvGrpSpPr/>
            <p:nvPr/>
          </p:nvGrpSpPr>
          <p:grpSpPr>
            <a:xfrm>
              <a:off x="5660132" y="3328838"/>
              <a:ext cx="849140" cy="1212771"/>
              <a:chOff x="7169205" y="1801669"/>
              <a:chExt cx="1132187" cy="1617028"/>
            </a:xfrm>
          </p:grpSpPr>
          <p:grpSp>
            <p:nvGrpSpPr>
              <p:cNvPr id="60" name="Group 43">
                <a:extLst>
                  <a:ext uri="{FF2B5EF4-FFF2-40B4-BE49-F238E27FC236}">
                    <a16:creationId xmlns:a16="http://schemas.microsoft.com/office/drawing/2014/main" id="{07AEA3A6-6973-7E41-9C78-828A16B859A3}"/>
                  </a:ext>
                </a:extLst>
              </p:cNvPr>
              <p:cNvGrpSpPr/>
              <p:nvPr/>
            </p:nvGrpSpPr>
            <p:grpSpPr>
              <a:xfrm>
                <a:off x="7169205" y="1801669"/>
                <a:ext cx="640225" cy="1222559"/>
                <a:chOff x="7169205" y="1801669"/>
                <a:chExt cx="640225" cy="1222559"/>
              </a:xfrm>
            </p:grpSpPr>
            <p:cxnSp>
              <p:nvCxnSpPr>
                <p:cNvPr id="62" name="Straight Arrow Connector 61">
                  <a:extLst>
                    <a:ext uri="{FF2B5EF4-FFF2-40B4-BE49-F238E27FC236}">
                      <a16:creationId xmlns:a16="http://schemas.microsoft.com/office/drawing/2014/main" id="{5E11E093-E43F-1D46-8740-8BF5B2E66405}"/>
                    </a:ext>
                  </a:extLst>
                </p:cNvPr>
                <p:cNvCxnSpPr/>
                <p:nvPr/>
              </p:nvCxnSpPr>
              <p:spPr>
                <a:xfrm rot="16200000" flipH="1">
                  <a:off x="6903299" y="2067575"/>
                  <a:ext cx="989012" cy="45720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63" name="Oval 62">
                  <a:extLst>
                    <a:ext uri="{FF2B5EF4-FFF2-40B4-BE49-F238E27FC236}">
                      <a16:creationId xmlns:a16="http://schemas.microsoft.com/office/drawing/2014/main" id="{CEAEE34B-6304-124A-A401-0ABF38E22525}"/>
                    </a:ext>
                  </a:extLst>
                </p:cNvPr>
                <p:cNvSpPr/>
                <p:nvPr/>
              </p:nvSpPr>
              <p:spPr>
                <a:xfrm>
                  <a:off x="7596990" y="2823622"/>
                  <a:ext cx="212440" cy="200606"/>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1" name="TextBox 60">
                <a:extLst>
                  <a:ext uri="{FF2B5EF4-FFF2-40B4-BE49-F238E27FC236}">
                    <a16:creationId xmlns:a16="http://schemas.microsoft.com/office/drawing/2014/main" id="{3C357A86-37D3-0F4C-8477-DCBF3A85F22B}"/>
                  </a:ext>
                </a:extLst>
              </p:cNvPr>
              <p:cNvSpPr txBox="1"/>
              <p:nvPr/>
            </p:nvSpPr>
            <p:spPr>
              <a:xfrm>
                <a:off x="7354746" y="3026897"/>
                <a:ext cx="946646" cy="391800"/>
              </a:xfrm>
              <a:prstGeom prst="rect">
                <a:avLst/>
              </a:prstGeom>
              <a:noFill/>
            </p:spPr>
            <p:txBody>
              <a:bodyPr wrap="square" rtlCol="0">
                <a:spAutoFit/>
              </a:bodyPr>
              <a:lstStyle/>
              <a:p>
                <a:r>
                  <a:rPr lang="en-US" sz="1200" dirty="0">
                    <a:solidFill>
                      <a:srgbClr val="008000"/>
                    </a:solidFill>
                  </a:rPr>
                  <a:t>elastically reflected</a:t>
                </a:r>
              </a:p>
            </p:txBody>
          </p:sp>
        </p:grpSp>
      </p:grpSp>
      <p:sp>
        <p:nvSpPr>
          <p:cNvPr id="70" name="Rounded Rectangle 69">
            <a:extLst>
              <a:ext uri="{FF2B5EF4-FFF2-40B4-BE49-F238E27FC236}">
                <a16:creationId xmlns:a16="http://schemas.microsoft.com/office/drawing/2014/main" id="{36321EBF-6631-9746-9D8A-443CC39ECBAC}"/>
              </a:ext>
            </a:extLst>
          </p:cNvPr>
          <p:cNvSpPr/>
          <p:nvPr/>
        </p:nvSpPr>
        <p:spPr>
          <a:xfrm>
            <a:off x="2030890" y="2451172"/>
            <a:ext cx="8130220" cy="928021"/>
          </a:xfrm>
          <a:prstGeom prst="roundRect">
            <a:avLst/>
          </a:prstGeom>
          <a:solidFill>
            <a:schemeClr val="bg2">
              <a:lumMod val="9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marL="285744" indent="-285744" algn="ctr">
              <a:buFont typeface="Arial"/>
              <a:buChar char="•"/>
            </a:pPr>
            <a:r>
              <a:rPr lang="en-US" b="1" dirty="0">
                <a:solidFill>
                  <a:srgbClr val="0E8F1E"/>
                </a:solidFill>
              </a:rPr>
              <a:t>Acceleration of primary electrons in the beam field</a:t>
            </a:r>
          </a:p>
          <a:p>
            <a:pPr marL="285744" indent="-285744" algn="ctr">
              <a:buFont typeface="Arial"/>
              <a:buChar char="•"/>
            </a:pPr>
            <a:r>
              <a:rPr lang="en-US" b="1" dirty="0">
                <a:solidFill>
                  <a:srgbClr val="7030A0"/>
                </a:solidFill>
              </a:rPr>
              <a:t>Secondary electron production when hitting the wall</a:t>
            </a:r>
          </a:p>
          <a:p>
            <a:pPr marL="285744" indent="-285744" algn="ctr">
              <a:buFont typeface="Arial"/>
              <a:buChar char="•"/>
            </a:pPr>
            <a:endParaRPr lang="en-US" b="1" dirty="0">
              <a:solidFill>
                <a:srgbClr val="0432FF"/>
              </a:solidFill>
            </a:endParaRPr>
          </a:p>
        </p:txBody>
      </p:sp>
      <p:pic>
        <p:nvPicPr>
          <p:cNvPr id="85" name="Picture 44" descr="ecloudrumf6.eps                                                00000013Macintosh HD                   B8906C1D:">
            <a:extLst>
              <a:ext uri="{FF2B5EF4-FFF2-40B4-BE49-F238E27FC236}">
                <a16:creationId xmlns:a16="http://schemas.microsoft.com/office/drawing/2014/main" id="{90AC9C76-56AD-5240-9663-B26BC367CB8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474532"/>
            <a:ext cx="4708539" cy="3138481"/>
          </a:xfrm>
          <a:prstGeom prst="rect">
            <a:avLst/>
          </a:prstGeom>
          <a:noFill/>
          <a:extLst>
            <a:ext uri="{909E8E84-426E-40dd-AFC4-6F175D3DCCD1}">
              <a14:hiddenFill xmlns="" xmlns:a14="http://schemas.microsoft.com/office/drawing/2010/main">
                <a:solidFill>
                  <a:srgbClr val="FFFFFF"/>
                </a:solidFill>
              </a14:hiddenFill>
            </a:ext>
          </a:extLst>
        </p:spPr>
      </p:pic>
      <p:sp>
        <p:nvSpPr>
          <p:cNvPr id="87" name="Rectangle 20">
            <a:extLst>
              <a:ext uri="{FF2B5EF4-FFF2-40B4-BE49-F238E27FC236}">
                <a16:creationId xmlns:a16="http://schemas.microsoft.com/office/drawing/2014/main" id="{6C7ECE1F-22DB-1943-A09F-27B3AAF61993}"/>
              </a:ext>
            </a:extLst>
          </p:cNvPr>
          <p:cNvSpPr>
            <a:spLocks noChangeArrowheads="1"/>
          </p:cNvSpPr>
          <p:nvPr/>
        </p:nvSpPr>
        <p:spPr bwMode="auto">
          <a:xfrm>
            <a:off x="5439509" y="4064001"/>
            <a:ext cx="18473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sz="3200" b="1">
              <a:solidFill>
                <a:srgbClr val="008000"/>
              </a:solidFill>
              <a:cs typeface="Monotype Corsiva"/>
            </a:endParaRPr>
          </a:p>
        </p:txBody>
      </p:sp>
      <p:sp>
        <p:nvSpPr>
          <p:cNvPr id="89" name="Text Box 41">
            <a:extLst>
              <a:ext uri="{FF2B5EF4-FFF2-40B4-BE49-F238E27FC236}">
                <a16:creationId xmlns:a16="http://schemas.microsoft.com/office/drawing/2014/main" id="{0EEF99DB-FAB9-4B4A-BC4F-2195D2CAA46D}"/>
              </a:ext>
            </a:extLst>
          </p:cNvPr>
          <p:cNvSpPr txBox="1">
            <a:spLocks noChangeArrowheads="1"/>
          </p:cNvSpPr>
          <p:nvPr/>
        </p:nvSpPr>
        <p:spPr bwMode="auto">
          <a:xfrm>
            <a:off x="1626605" y="3667590"/>
            <a:ext cx="2719753" cy="2974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333" b="1" dirty="0">
                <a:solidFill>
                  <a:srgbClr val="EF1F1D"/>
                </a:solidFill>
                <a:latin typeface="Calibri" panose="020F0502020204030204" pitchFamily="34" charset="0"/>
                <a:cs typeface="Calibri" panose="020F0502020204030204" pitchFamily="34" charset="0"/>
              </a:rPr>
              <a:t>(</a:t>
            </a:r>
            <a:r>
              <a:rPr lang="en-US" sz="1333" b="1" dirty="0" err="1">
                <a:solidFill>
                  <a:srgbClr val="EF1F1D"/>
                </a:solidFill>
                <a:latin typeface="Calibri" panose="020F0502020204030204" pitchFamily="34" charset="0"/>
                <a:cs typeface="Calibri" panose="020F0502020204030204" pitchFamily="34" charset="0"/>
              </a:rPr>
              <a:t>F.Zimmermann</a:t>
            </a:r>
            <a:r>
              <a:rPr lang="en-US" sz="1333" b="1" dirty="0">
                <a:solidFill>
                  <a:srgbClr val="EF1F1D"/>
                </a:solidFill>
                <a:latin typeface="Calibri" panose="020F0502020204030204" pitchFamily="34" charset="0"/>
                <a:cs typeface="Calibri" panose="020F0502020204030204" pitchFamily="34" charset="0"/>
              </a:rPr>
              <a:t>)</a:t>
            </a:r>
          </a:p>
        </p:txBody>
      </p:sp>
      <p:sp>
        <p:nvSpPr>
          <p:cNvPr id="4" name="Rectangle 3">
            <a:extLst>
              <a:ext uri="{FF2B5EF4-FFF2-40B4-BE49-F238E27FC236}">
                <a16:creationId xmlns:a16="http://schemas.microsoft.com/office/drawing/2014/main" id="{EC094622-3D06-4149-87B6-5D68458C6682}"/>
              </a:ext>
            </a:extLst>
          </p:cNvPr>
          <p:cNvSpPr/>
          <p:nvPr/>
        </p:nvSpPr>
        <p:spPr>
          <a:xfrm>
            <a:off x="1571414" y="5790822"/>
            <a:ext cx="1571413" cy="278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99" name="Rectangle 98">
            <a:extLst>
              <a:ext uri="{FF2B5EF4-FFF2-40B4-BE49-F238E27FC236}">
                <a16:creationId xmlns:a16="http://schemas.microsoft.com/office/drawing/2014/main" id="{28A7CAB6-232B-9D4D-BE68-E4F99DB9B2AF}"/>
              </a:ext>
            </a:extLst>
          </p:cNvPr>
          <p:cNvSpPr/>
          <p:nvPr/>
        </p:nvSpPr>
        <p:spPr>
          <a:xfrm>
            <a:off x="866843" y="4124017"/>
            <a:ext cx="1950863" cy="346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90" name="Rectangle 12">
            <a:extLst>
              <a:ext uri="{FF2B5EF4-FFF2-40B4-BE49-F238E27FC236}">
                <a16:creationId xmlns:a16="http://schemas.microsoft.com/office/drawing/2014/main" id="{BD0EB627-D8A0-7C42-9AFF-27E013F6D46B}"/>
              </a:ext>
            </a:extLst>
          </p:cNvPr>
          <p:cNvSpPr txBox="1">
            <a:spLocks noChangeArrowheads="1"/>
          </p:cNvSpPr>
          <p:nvPr/>
        </p:nvSpPr>
        <p:spPr>
          <a:xfrm>
            <a:off x="-707806" y="3891373"/>
            <a:ext cx="4806028" cy="609600"/>
          </a:xfrm>
          <a:prstGeom prst="rect">
            <a:avLst/>
          </a:prstGeom>
        </p:spPr>
        <p:txBody>
          <a:bodyPr vert="horz" lIns="121920" tIns="60960" rIns="121920" bIns="60960" rtlCol="0" anchor="b" anchorCtr="0">
            <a:noAutofit/>
          </a:bodyPr>
          <a:lstStyle>
            <a:lvl1pPr algn="ctr" defTabSz="914400" rtl="0" eaLnBrk="1" latinLnBrk="0" hangingPunct="1">
              <a:spcBef>
                <a:spcPct val="0"/>
              </a:spcBef>
              <a:buNone/>
              <a:defRPr sz="4600" kern="1200">
                <a:solidFill>
                  <a:schemeClr val="accent1"/>
                </a:solidFill>
                <a:latin typeface="Monotype Corsiva"/>
                <a:ea typeface="+mj-ea"/>
                <a:cs typeface="Monotype Corsiva"/>
              </a:defRPr>
            </a:lvl1pPr>
          </a:lstStyle>
          <a:p>
            <a:r>
              <a:rPr lang="en-US" sz="2667" dirty="0">
                <a:solidFill>
                  <a:srgbClr val="0432FF"/>
                </a:solidFill>
                <a:latin typeface="Calibri" panose="020F0502020204030204" pitchFamily="34" charset="0"/>
                <a:cs typeface="Calibri" panose="020F0502020204030204" pitchFamily="34" charset="0"/>
              </a:rPr>
              <a:t>Primary e</a:t>
            </a:r>
            <a:r>
              <a:rPr lang="en-US" sz="2667" baseline="30000" dirty="0">
                <a:solidFill>
                  <a:srgbClr val="0432FF"/>
                </a:solidFill>
                <a:latin typeface="Calibri" panose="020F0502020204030204" pitchFamily="34" charset="0"/>
                <a:cs typeface="Calibri" panose="020F0502020204030204" pitchFamily="34" charset="0"/>
              </a:rPr>
              <a:t>-</a:t>
            </a:r>
          </a:p>
        </p:txBody>
      </p:sp>
      <p:sp>
        <p:nvSpPr>
          <p:cNvPr id="91" name="Rectangle 12">
            <a:extLst>
              <a:ext uri="{FF2B5EF4-FFF2-40B4-BE49-F238E27FC236}">
                <a16:creationId xmlns:a16="http://schemas.microsoft.com/office/drawing/2014/main" id="{E15C37A2-BA50-754D-930C-F847F481CEF5}"/>
              </a:ext>
            </a:extLst>
          </p:cNvPr>
          <p:cNvSpPr txBox="1">
            <a:spLocks noChangeArrowheads="1"/>
          </p:cNvSpPr>
          <p:nvPr/>
        </p:nvSpPr>
        <p:spPr>
          <a:xfrm>
            <a:off x="992288" y="5428111"/>
            <a:ext cx="3434645" cy="609600"/>
          </a:xfrm>
          <a:prstGeom prst="rect">
            <a:avLst/>
          </a:prstGeom>
        </p:spPr>
        <p:txBody>
          <a:bodyPr vert="horz" lIns="121920" tIns="60960" rIns="121920" bIns="60960" rtlCol="0" anchor="b" anchorCtr="0">
            <a:noAutofit/>
          </a:bodyPr>
          <a:lstStyle>
            <a:lvl1pPr algn="ctr" defTabSz="914400" rtl="0" eaLnBrk="1" latinLnBrk="0" hangingPunct="1">
              <a:spcBef>
                <a:spcPct val="0"/>
              </a:spcBef>
              <a:buNone/>
              <a:defRPr sz="4600" kern="1200">
                <a:solidFill>
                  <a:schemeClr val="accent1"/>
                </a:solidFill>
                <a:latin typeface="Monotype Corsiva"/>
                <a:ea typeface="+mj-ea"/>
                <a:cs typeface="Monotype Corsiva"/>
              </a:defRPr>
            </a:lvl1pPr>
          </a:lstStyle>
          <a:p>
            <a:r>
              <a:rPr lang="en-US" sz="2667" dirty="0">
                <a:solidFill>
                  <a:srgbClr val="FF66FF"/>
                </a:solidFill>
                <a:latin typeface="Calibri" panose="020F0502020204030204" pitchFamily="34" charset="0"/>
                <a:cs typeface="Calibri" panose="020F0502020204030204" pitchFamily="34" charset="0"/>
              </a:rPr>
              <a:t>After bunch passage</a:t>
            </a:r>
          </a:p>
        </p:txBody>
      </p:sp>
      <p:pic>
        <p:nvPicPr>
          <p:cNvPr id="100" name="Picture 122">
            <a:extLst>
              <a:ext uri="{FF2B5EF4-FFF2-40B4-BE49-F238E27FC236}">
                <a16:creationId xmlns:a16="http://schemas.microsoft.com/office/drawing/2014/main" id="{F6DDB3E0-B430-A14E-9497-E8261F852C2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581910" y="2861668"/>
            <a:ext cx="3101308" cy="36357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5" name="Rectangle 4">
            <a:extLst>
              <a:ext uri="{FF2B5EF4-FFF2-40B4-BE49-F238E27FC236}">
                <a16:creationId xmlns:a16="http://schemas.microsoft.com/office/drawing/2014/main" id="{EBB62972-0DC8-2C4C-8EF2-6BC3B90443D0}"/>
              </a:ext>
            </a:extLst>
          </p:cNvPr>
          <p:cNvSpPr/>
          <p:nvPr/>
        </p:nvSpPr>
        <p:spPr>
          <a:xfrm>
            <a:off x="9360747" y="6328713"/>
            <a:ext cx="2115559" cy="297454"/>
          </a:xfrm>
          <a:prstGeom prst="rect">
            <a:avLst/>
          </a:prstGeom>
        </p:spPr>
        <p:txBody>
          <a:bodyPr wrap="square">
            <a:spAutoFit/>
          </a:bodyPr>
          <a:lstStyle/>
          <a:p>
            <a:r>
              <a:rPr lang="en-US" sz="1333" b="1" dirty="0">
                <a:solidFill>
                  <a:srgbClr val="EF1F1D"/>
                </a:solidFill>
                <a:latin typeface="Calibri" panose="020F0502020204030204" pitchFamily="34" charset="0"/>
                <a:cs typeface="Calibri" panose="020F0502020204030204" pitchFamily="34" charset="0"/>
              </a:rPr>
              <a:t>R. Cimino et al </a:t>
            </a:r>
            <a:r>
              <a:rPr lang="en-US" sz="1333" b="1" i="1" dirty="0">
                <a:solidFill>
                  <a:srgbClr val="EF1F1D"/>
                </a:solidFill>
                <a:latin typeface="Calibri" panose="020F0502020204030204" pitchFamily="34" charset="0"/>
                <a:cs typeface="Calibri" panose="020F0502020204030204" pitchFamily="34" charset="0"/>
              </a:rPr>
              <a:t>PRL </a:t>
            </a:r>
            <a:r>
              <a:rPr lang="en-GB" sz="1333" dirty="0">
                <a:solidFill>
                  <a:srgbClr val="EF1F1D"/>
                </a:solidFill>
                <a:latin typeface="Calibri" panose="020F0502020204030204" pitchFamily="34" charset="0"/>
                <a:cs typeface="Calibri" panose="020F0502020204030204" pitchFamily="34" charset="0"/>
              </a:rPr>
              <a:t>2004</a:t>
            </a:r>
            <a:endParaRPr lang="en-GB" sz="1333" dirty="0">
              <a:latin typeface="Calibri" panose="020F0502020204030204" pitchFamily="34" charset="0"/>
              <a:cs typeface="Calibri" panose="020F0502020204030204" pitchFamily="34" charset="0"/>
            </a:endParaRPr>
          </a:p>
        </p:txBody>
      </p:sp>
      <p:sp>
        <p:nvSpPr>
          <p:cNvPr id="6" name="Bent-Up Arrow 5">
            <a:extLst>
              <a:ext uri="{FF2B5EF4-FFF2-40B4-BE49-F238E27FC236}">
                <a16:creationId xmlns:a16="http://schemas.microsoft.com/office/drawing/2014/main" id="{6D6619F1-4F08-164B-B1B1-538469A8ACD5}"/>
              </a:ext>
            </a:extLst>
          </p:cNvPr>
          <p:cNvSpPr/>
          <p:nvPr/>
        </p:nvSpPr>
        <p:spPr>
          <a:xfrm rot="10800000">
            <a:off x="1431850" y="2580165"/>
            <a:ext cx="1488559" cy="1084131"/>
          </a:xfrm>
          <a:prstGeom prst="bentUpArrow">
            <a:avLst>
              <a:gd name="adj1" fmla="val 8000"/>
              <a:gd name="adj2" fmla="val 25000"/>
              <a:gd name="adj3" fmla="val 25000"/>
            </a:avLst>
          </a:prstGeom>
          <a:solidFill>
            <a:srgbClr val="0E8F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0000"/>
              </a:solidFill>
            </a:endParaRPr>
          </a:p>
        </p:txBody>
      </p:sp>
      <p:sp>
        <p:nvSpPr>
          <p:cNvPr id="38" name="Bent-Up Arrow 37">
            <a:extLst>
              <a:ext uri="{FF2B5EF4-FFF2-40B4-BE49-F238E27FC236}">
                <a16:creationId xmlns:a16="http://schemas.microsoft.com/office/drawing/2014/main" id="{FBE5DB9D-65CE-774E-9D45-136FA5C01006}"/>
              </a:ext>
            </a:extLst>
          </p:cNvPr>
          <p:cNvSpPr/>
          <p:nvPr/>
        </p:nvSpPr>
        <p:spPr>
          <a:xfrm rot="10800000" flipH="1">
            <a:off x="9229061" y="2890021"/>
            <a:ext cx="1874841" cy="691289"/>
          </a:xfrm>
          <a:prstGeom prst="bentUpArrow">
            <a:avLst>
              <a:gd name="adj1" fmla="val 10051"/>
              <a:gd name="adj2" fmla="val 25000"/>
              <a:gd name="adj3" fmla="val 25000"/>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 name="TextBox 2">
            <a:extLst>
              <a:ext uri="{FF2B5EF4-FFF2-40B4-BE49-F238E27FC236}">
                <a16:creationId xmlns:a16="http://schemas.microsoft.com/office/drawing/2014/main" id="{FB1C4B28-7F66-164D-9587-E66A837CC57E}"/>
              </a:ext>
            </a:extLst>
          </p:cNvPr>
          <p:cNvSpPr txBox="1"/>
          <p:nvPr/>
        </p:nvSpPr>
        <p:spPr>
          <a:xfrm>
            <a:off x="4678099" y="5823119"/>
            <a:ext cx="4123972" cy="1200329"/>
          </a:xfrm>
          <a:prstGeom prst="rect">
            <a:avLst/>
          </a:prstGeom>
          <a:noFill/>
        </p:spPr>
        <p:txBody>
          <a:bodyPr wrap="square" rtlCol="0">
            <a:spAutoFit/>
          </a:bodyPr>
          <a:lstStyle/>
          <a:p>
            <a:r>
              <a:rPr lang="en-GB" b="1" dirty="0">
                <a:solidFill>
                  <a:srgbClr val="FF2600"/>
                </a:solidFill>
              </a:rPr>
              <a:t>SEY</a:t>
            </a:r>
            <a:r>
              <a:rPr lang="en-GB" dirty="0"/>
              <a:t> Study the number of electrons emitted by the surface when hit by an electron of </a:t>
            </a:r>
            <a:r>
              <a:rPr lang="en-GB" b="1" dirty="0">
                <a:solidFill>
                  <a:srgbClr val="FF0000"/>
                </a:solidFill>
              </a:rPr>
              <a:t>given energy.</a:t>
            </a:r>
          </a:p>
          <a:p>
            <a:endParaRPr lang="en-GB" dirty="0"/>
          </a:p>
        </p:txBody>
      </p:sp>
      <p:sp>
        <p:nvSpPr>
          <p:cNvPr id="39" name="Rectangle 1">
            <a:extLst>
              <a:ext uri="{FF2B5EF4-FFF2-40B4-BE49-F238E27FC236}">
                <a16:creationId xmlns:a16="http://schemas.microsoft.com/office/drawing/2014/main" id="{9C1CA7CA-B664-174C-95A0-945B168C0DED}"/>
              </a:ext>
            </a:extLst>
          </p:cNvPr>
          <p:cNvSpPr>
            <a:spLocks noChangeArrowheads="1"/>
          </p:cNvSpPr>
          <p:nvPr/>
        </p:nvSpPr>
        <p:spPr bwMode="auto">
          <a:xfrm>
            <a:off x="11638" y="75847"/>
            <a:ext cx="4680677" cy="615553"/>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1400" dirty="0">
                <a:cs typeface="Calibri"/>
              </a:rPr>
              <a:t>See for instance:  R. Cimino and T. </a:t>
            </a:r>
            <a:r>
              <a:rPr lang="en-US" sz="1400" dirty="0" err="1">
                <a:cs typeface="Calibri"/>
              </a:rPr>
              <a:t>Demma</a:t>
            </a:r>
            <a:r>
              <a:rPr lang="en-US" sz="1400" dirty="0">
                <a:cs typeface="Calibri"/>
              </a:rPr>
              <a:t>   “Electron cloud in Accelerators”</a:t>
            </a:r>
            <a:r>
              <a:rPr lang="it-IT" sz="1400" dirty="0">
                <a:cs typeface="Calibri"/>
              </a:rPr>
              <a:t>   </a:t>
            </a:r>
            <a:r>
              <a:rPr lang="it-IT" sz="1400" dirty="0" err="1">
                <a:cs typeface="Calibri"/>
              </a:rPr>
              <a:t>Int</a:t>
            </a:r>
            <a:r>
              <a:rPr lang="it-IT" sz="1400" dirty="0">
                <a:cs typeface="Calibri"/>
              </a:rPr>
              <a:t>. </a:t>
            </a:r>
            <a:r>
              <a:rPr lang="it-IT" sz="1400" dirty="0" err="1">
                <a:cs typeface="Calibri"/>
              </a:rPr>
              <a:t>J</a:t>
            </a:r>
            <a:r>
              <a:rPr lang="it-IT" sz="1400" dirty="0">
                <a:cs typeface="Calibri"/>
              </a:rPr>
              <a:t>. </a:t>
            </a:r>
            <a:r>
              <a:rPr lang="it-IT" sz="1400" dirty="0" err="1">
                <a:cs typeface="Calibri"/>
              </a:rPr>
              <a:t>Mod</a:t>
            </a:r>
            <a:r>
              <a:rPr lang="it-IT" sz="1400" dirty="0">
                <a:cs typeface="Calibri"/>
              </a:rPr>
              <a:t>. </a:t>
            </a:r>
            <a:r>
              <a:rPr lang="it-IT" sz="1400" dirty="0" err="1">
                <a:cs typeface="Calibri"/>
              </a:rPr>
              <a:t>Phys</a:t>
            </a:r>
            <a:r>
              <a:rPr lang="it-IT" sz="1400" dirty="0">
                <a:cs typeface="Calibri"/>
              </a:rPr>
              <a:t>. A 29 (2014) 1430023</a:t>
            </a:r>
            <a:r>
              <a:rPr lang="it-IT" sz="2000" dirty="0">
                <a:cs typeface="Calibri"/>
              </a:rPr>
              <a:t>.</a:t>
            </a:r>
            <a:endParaRPr lang="en-US" sz="2000" dirty="0">
              <a:cs typeface="Calibri"/>
            </a:endParaRPr>
          </a:p>
        </p:txBody>
      </p:sp>
      <p:cxnSp>
        <p:nvCxnSpPr>
          <p:cNvPr id="40" name="Straight Arrow Connector 39">
            <a:extLst>
              <a:ext uri="{FF2B5EF4-FFF2-40B4-BE49-F238E27FC236}">
                <a16:creationId xmlns:a16="http://schemas.microsoft.com/office/drawing/2014/main" id="{85B2E5BB-9641-2B41-B2CC-4A6BA6320313}"/>
              </a:ext>
            </a:extLst>
          </p:cNvPr>
          <p:cNvCxnSpPr>
            <a:cxnSpLocks/>
          </p:cNvCxnSpPr>
          <p:nvPr/>
        </p:nvCxnSpPr>
        <p:spPr>
          <a:xfrm flipH="1">
            <a:off x="3231940" y="1493134"/>
            <a:ext cx="626613" cy="386968"/>
          </a:xfrm>
          <a:prstGeom prst="straightConnector1">
            <a:avLst/>
          </a:prstGeom>
          <a:ln>
            <a:solidFill>
              <a:schemeClr val="accent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A092A51E-34DF-184A-A544-8D83E5425315}"/>
              </a:ext>
            </a:extLst>
          </p:cNvPr>
          <p:cNvCxnSpPr>
            <a:cxnSpLocks/>
          </p:cNvCxnSpPr>
          <p:nvPr/>
        </p:nvCxnSpPr>
        <p:spPr>
          <a:xfrm>
            <a:off x="8333448" y="1329639"/>
            <a:ext cx="895613" cy="303780"/>
          </a:xfrm>
          <a:prstGeom prst="straightConnector1">
            <a:avLst/>
          </a:prstGeom>
          <a:ln>
            <a:solidFill>
              <a:schemeClr val="accent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3259F099-8276-A940-90FC-7AF6157116D1}"/>
              </a:ext>
            </a:extLst>
          </p:cNvPr>
          <p:cNvSpPr txBox="1"/>
          <p:nvPr/>
        </p:nvSpPr>
        <p:spPr>
          <a:xfrm>
            <a:off x="1824790" y="1880102"/>
            <a:ext cx="2883749" cy="646331"/>
          </a:xfrm>
          <a:prstGeom prst="rect">
            <a:avLst/>
          </a:prstGeom>
          <a:noFill/>
        </p:spPr>
        <p:txBody>
          <a:bodyPr wrap="square" rtlCol="0">
            <a:spAutoFit/>
          </a:bodyPr>
          <a:lstStyle/>
          <a:p>
            <a:pPr algn="ctr"/>
            <a:r>
              <a:rPr lang="en-US" b="1" dirty="0">
                <a:solidFill>
                  <a:srgbClr val="868686"/>
                </a:solidFill>
              </a:rPr>
              <a:t>Photoelectrons from synchrotron radiation </a:t>
            </a:r>
          </a:p>
        </p:txBody>
      </p:sp>
      <p:sp>
        <p:nvSpPr>
          <p:cNvPr id="43" name="TextBox 42">
            <a:extLst>
              <a:ext uri="{FF2B5EF4-FFF2-40B4-BE49-F238E27FC236}">
                <a16:creationId xmlns:a16="http://schemas.microsoft.com/office/drawing/2014/main" id="{F65C8597-096D-F24C-9158-05551B973E8D}"/>
              </a:ext>
            </a:extLst>
          </p:cNvPr>
          <p:cNvSpPr txBox="1"/>
          <p:nvPr/>
        </p:nvSpPr>
        <p:spPr>
          <a:xfrm>
            <a:off x="8039304" y="1753200"/>
            <a:ext cx="2642885" cy="646331"/>
          </a:xfrm>
          <a:prstGeom prst="rect">
            <a:avLst/>
          </a:prstGeom>
          <a:noFill/>
        </p:spPr>
        <p:txBody>
          <a:bodyPr wrap="square" rtlCol="0">
            <a:spAutoFit/>
          </a:bodyPr>
          <a:lstStyle/>
          <a:p>
            <a:pPr algn="ctr"/>
            <a:r>
              <a:rPr lang="en-US" b="1" dirty="0">
                <a:solidFill>
                  <a:schemeClr val="accent2">
                    <a:lumMod val="75000"/>
                  </a:schemeClr>
                </a:solidFill>
              </a:rPr>
              <a:t>Desorption from the losses on the wall</a:t>
            </a:r>
          </a:p>
        </p:txBody>
      </p:sp>
      <p:sp>
        <p:nvSpPr>
          <p:cNvPr id="44" name="TextBox 43">
            <a:extLst>
              <a:ext uri="{FF2B5EF4-FFF2-40B4-BE49-F238E27FC236}">
                <a16:creationId xmlns:a16="http://schemas.microsoft.com/office/drawing/2014/main" id="{FD746B25-0FA9-4C40-BFFD-4188ADE96EDC}"/>
              </a:ext>
            </a:extLst>
          </p:cNvPr>
          <p:cNvSpPr txBox="1"/>
          <p:nvPr/>
        </p:nvSpPr>
        <p:spPr>
          <a:xfrm>
            <a:off x="76579" y="1831301"/>
            <a:ext cx="1851951" cy="646331"/>
          </a:xfrm>
          <a:prstGeom prst="rect">
            <a:avLst/>
          </a:prstGeom>
          <a:noFill/>
        </p:spPr>
        <p:txBody>
          <a:bodyPr wrap="square" rtlCol="0">
            <a:spAutoFit/>
          </a:bodyPr>
          <a:lstStyle/>
          <a:p>
            <a:pPr algn="ctr"/>
            <a:r>
              <a:rPr lang="en-US" b="1" dirty="0">
                <a:solidFill>
                  <a:schemeClr val="accent2">
                    <a:lumMod val="75000"/>
                  </a:schemeClr>
                </a:solidFill>
              </a:rPr>
              <a:t>Residual gas ionization</a:t>
            </a:r>
          </a:p>
        </p:txBody>
      </p:sp>
      <p:cxnSp>
        <p:nvCxnSpPr>
          <p:cNvPr id="45" name="Straight Arrow Connector 44">
            <a:extLst>
              <a:ext uri="{FF2B5EF4-FFF2-40B4-BE49-F238E27FC236}">
                <a16:creationId xmlns:a16="http://schemas.microsoft.com/office/drawing/2014/main" id="{85358937-37D2-2047-9D7E-00739F73956B}"/>
              </a:ext>
            </a:extLst>
          </p:cNvPr>
          <p:cNvCxnSpPr>
            <a:cxnSpLocks/>
          </p:cNvCxnSpPr>
          <p:nvPr/>
        </p:nvCxnSpPr>
        <p:spPr>
          <a:xfrm flipH="1">
            <a:off x="1740336" y="1255081"/>
            <a:ext cx="2119317" cy="737280"/>
          </a:xfrm>
          <a:prstGeom prst="straightConnector1">
            <a:avLst/>
          </a:prstGeom>
          <a:ln>
            <a:solidFill>
              <a:schemeClr val="accent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0370DAA5-A2B2-A14F-8035-3AA064296011}"/>
              </a:ext>
            </a:extLst>
          </p:cNvPr>
          <p:cNvCxnSpPr>
            <a:cxnSpLocks/>
          </p:cNvCxnSpPr>
          <p:nvPr/>
        </p:nvCxnSpPr>
        <p:spPr>
          <a:xfrm flipH="1">
            <a:off x="1763486" y="999391"/>
            <a:ext cx="2095067" cy="176266"/>
          </a:xfrm>
          <a:prstGeom prst="straightConnector1">
            <a:avLst/>
          </a:prstGeom>
          <a:ln>
            <a:solidFill>
              <a:schemeClr val="accent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a16="http://schemas.microsoft.com/office/drawing/2014/main" id="{DA639BDA-A248-9E43-AFAF-79A77DA0DDA8}"/>
              </a:ext>
            </a:extLst>
          </p:cNvPr>
          <p:cNvSpPr txBox="1"/>
          <p:nvPr/>
        </p:nvSpPr>
        <p:spPr>
          <a:xfrm>
            <a:off x="-55507" y="852255"/>
            <a:ext cx="1851951" cy="923330"/>
          </a:xfrm>
          <a:prstGeom prst="rect">
            <a:avLst/>
          </a:prstGeom>
          <a:noFill/>
        </p:spPr>
        <p:txBody>
          <a:bodyPr wrap="square" rtlCol="0">
            <a:spAutoFit/>
          </a:bodyPr>
          <a:lstStyle/>
          <a:p>
            <a:pPr algn="ctr"/>
            <a:r>
              <a:rPr lang="en-US" b="1" dirty="0">
                <a:solidFill>
                  <a:srgbClr val="FF0000"/>
                </a:solidFill>
              </a:rPr>
              <a:t>Electrons from Ion pumps and gauges</a:t>
            </a:r>
          </a:p>
        </p:txBody>
      </p:sp>
      <p:cxnSp>
        <p:nvCxnSpPr>
          <p:cNvPr id="49" name="Straight Arrow Connector 48">
            <a:extLst>
              <a:ext uri="{FF2B5EF4-FFF2-40B4-BE49-F238E27FC236}">
                <a16:creationId xmlns:a16="http://schemas.microsoft.com/office/drawing/2014/main" id="{DA30082E-FDE0-3147-A10E-B2FE7DA3A8AC}"/>
              </a:ext>
            </a:extLst>
          </p:cNvPr>
          <p:cNvCxnSpPr>
            <a:cxnSpLocks/>
          </p:cNvCxnSpPr>
          <p:nvPr/>
        </p:nvCxnSpPr>
        <p:spPr>
          <a:xfrm>
            <a:off x="8333448" y="1087524"/>
            <a:ext cx="2014884" cy="242115"/>
          </a:xfrm>
          <a:prstGeom prst="straightConnector1">
            <a:avLst/>
          </a:prstGeom>
          <a:ln>
            <a:solidFill>
              <a:schemeClr val="accent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71" name="TextBox 70">
            <a:extLst>
              <a:ext uri="{FF2B5EF4-FFF2-40B4-BE49-F238E27FC236}">
                <a16:creationId xmlns:a16="http://schemas.microsoft.com/office/drawing/2014/main" id="{049F0B66-49C6-C240-9E9A-96EB432554DE}"/>
              </a:ext>
            </a:extLst>
          </p:cNvPr>
          <p:cNvSpPr txBox="1"/>
          <p:nvPr/>
        </p:nvSpPr>
        <p:spPr>
          <a:xfrm>
            <a:off x="10184959" y="1066032"/>
            <a:ext cx="1851951" cy="646331"/>
          </a:xfrm>
          <a:prstGeom prst="rect">
            <a:avLst/>
          </a:prstGeom>
          <a:noFill/>
        </p:spPr>
        <p:txBody>
          <a:bodyPr wrap="square" rtlCol="0">
            <a:spAutoFit/>
          </a:bodyPr>
          <a:lstStyle/>
          <a:p>
            <a:pPr algn="ctr"/>
            <a:r>
              <a:rPr lang="en-US" b="1" dirty="0">
                <a:solidFill>
                  <a:srgbClr val="FF0000"/>
                </a:solidFill>
              </a:rPr>
              <a:t>Electrons from cosmic rays  etc... </a:t>
            </a:r>
          </a:p>
        </p:txBody>
      </p:sp>
      <p:sp>
        <p:nvSpPr>
          <p:cNvPr id="72" name="Oval 71">
            <a:extLst>
              <a:ext uri="{FF2B5EF4-FFF2-40B4-BE49-F238E27FC236}">
                <a16:creationId xmlns:a16="http://schemas.microsoft.com/office/drawing/2014/main" id="{B73BCEF0-AD12-7D4D-AD3C-86D447783281}"/>
              </a:ext>
            </a:extLst>
          </p:cNvPr>
          <p:cNvSpPr/>
          <p:nvPr/>
        </p:nvSpPr>
        <p:spPr>
          <a:xfrm>
            <a:off x="54576" y="699195"/>
            <a:ext cx="1673960" cy="1076943"/>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327762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1947" y="-260609"/>
            <a:ext cx="4990453" cy="1293028"/>
          </a:xfrm>
        </p:spPr>
        <p:txBody>
          <a:bodyPr>
            <a:noAutofit/>
          </a:bodyPr>
          <a:lstStyle/>
          <a:p>
            <a:r>
              <a:rPr lang="en-US" cap="none" dirty="0">
                <a:solidFill>
                  <a:srgbClr val="FF0000"/>
                </a:solidFill>
              </a:rPr>
              <a:t>e</a:t>
            </a:r>
            <a:r>
              <a:rPr lang="en-US" baseline="30000" dirty="0">
                <a:solidFill>
                  <a:srgbClr val="FF0000"/>
                </a:solidFill>
              </a:rPr>
              <a:t>-</a:t>
            </a:r>
            <a:r>
              <a:rPr lang="en-US" dirty="0">
                <a:solidFill>
                  <a:srgbClr val="FF0000"/>
                </a:solidFill>
              </a:rPr>
              <a:t> cloud formation</a:t>
            </a:r>
          </a:p>
        </p:txBody>
      </p:sp>
      <p:sp>
        <p:nvSpPr>
          <p:cNvPr id="19" name="Rounded Rectangle 18"/>
          <p:cNvSpPr/>
          <p:nvPr/>
        </p:nvSpPr>
        <p:spPr>
          <a:xfrm>
            <a:off x="3893503" y="730155"/>
            <a:ext cx="4404995" cy="1076943"/>
          </a:xfrm>
          <a:prstGeom prst="roundRect">
            <a:avLst/>
          </a:prstGeom>
          <a:solidFill>
            <a:schemeClr val="bg2">
              <a:lumMod val="9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0432FF"/>
                </a:solidFill>
              </a:rPr>
              <a:t>Generation of electrons inside the vacuum chamber </a:t>
            </a:r>
          </a:p>
          <a:p>
            <a:pPr algn="ctr"/>
            <a:r>
              <a:rPr lang="en-US" b="1" dirty="0">
                <a:solidFill>
                  <a:srgbClr val="0432FF"/>
                </a:solidFill>
              </a:rPr>
              <a:t>(primary, or seed, electrons)</a:t>
            </a:r>
          </a:p>
        </p:txBody>
      </p:sp>
      <p:sp>
        <p:nvSpPr>
          <p:cNvPr id="48" name="Down Arrow 47">
            <a:extLst>
              <a:ext uri="{FF2B5EF4-FFF2-40B4-BE49-F238E27FC236}">
                <a16:creationId xmlns:a16="http://schemas.microsoft.com/office/drawing/2014/main" id="{EAD11CE7-7763-8545-8E7C-0111F4C5998F}"/>
              </a:ext>
            </a:extLst>
          </p:cNvPr>
          <p:cNvSpPr/>
          <p:nvPr/>
        </p:nvSpPr>
        <p:spPr>
          <a:xfrm>
            <a:off x="5752068" y="1926165"/>
            <a:ext cx="687867" cy="466904"/>
          </a:xfrm>
          <a:prstGeom prst="downArrow">
            <a:avLst/>
          </a:prstGeom>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70" name="Rounded Rectangle 69">
            <a:extLst>
              <a:ext uri="{FF2B5EF4-FFF2-40B4-BE49-F238E27FC236}">
                <a16:creationId xmlns:a16="http://schemas.microsoft.com/office/drawing/2014/main" id="{36321EBF-6631-9746-9D8A-443CC39ECBAC}"/>
              </a:ext>
            </a:extLst>
          </p:cNvPr>
          <p:cNvSpPr/>
          <p:nvPr/>
        </p:nvSpPr>
        <p:spPr>
          <a:xfrm>
            <a:off x="2030890" y="2451172"/>
            <a:ext cx="8130220" cy="1088285"/>
          </a:xfrm>
          <a:prstGeom prst="roundRect">
            <a:avLst/>
          </a:prstGeom>
          <a:solidFill>
            <a:schemeClr val="bg2">
              <a:lumMod val="9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marL="285744" indent="-285744" algn="ctr">
              <a:buFont typeface="Arial"/>
              <a:buChar char="•"/>
            </a:pPr>
            <a:r>
              <a:rPr lang="en-US" b="1" dirty="0">
                <a:solidFill>
                  <a:srgbClr val="0432FF"/>
                </a:solidFill>
              </a:rPr>
              <a:t>Acceleration of primary electrons in the beam field</a:t>
            </a:r>
          </a:p>
          <a:p>
            <a:pPr marL="285744" indent="-285744" algn="ctr">
              <a:buFont typeface="Arial"/>
              <a:buChar char="•"/>
            </a:pPr>
            <a:r>
              <a:rPr lang="en-US" b="1" dirty="0">
                <a:solidFill>
                  <a:srgbClr val="0432FF"/>
                </a:solidFill>
              </a:rPr>
              <a:t>Secondary electron production when hitting the wall</a:t>
            </a:r>
          </a:p>
          <a:p>
            <a:pPr marL="285744" indent="-285744" algn="ctr">
              <a:buFont typeface="Arial"/>
              <a:buChar char="•"/>
            </a:pPr>
            <a:r>
              <a:rPr lang="en-US" b="1" dirty="0">
                <a:solidFill>
                  <a:srgbClr val="FF2600"/>
                </a:solidFill>
              </a:rPr>
              <a:t>Avalanche electron multiplication</a:t>
            </a:r>
          </a:p>
        </p:txBody>
      </p:sp>
      <p:pic>
        <p:nvPicPr>
          <p:cNvPr id="37" name="Picture 36">
            <a:extLst>
              <a:ext uri="{FF2B5EF4-FFF2-40B4-BE49-F238E27FC236}">
                <a16:creationId xmlns:a16="http://schemas.microsoft.com/office/drawing/2014/main" id="{A92689C8-F698-454F-830B-DBEC449AE1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6035" y="4040424"/>
            <a:ext cx="6755843" cy="1922601"/>
          </a:xfrm>
          <a:prstGeom prst="rect">
            <a:avLst/>
          </a:prstGeom>
        </p:spPr>
      </p:pic>
      <p:sp>
        <p:nvSpPr>
          <p:cNvPr id="39" name="Down Arrow 38">
            <a:extLst>
              <a:ext uri="{FF2B5EF4-FFF2-40B4-BE49-F238E27FC236}">
                <a16:creationId xmlns:a16="http://schemas.microsoft.com/office/drawing/2014/main" id="{AE0F9412-A940-A343-A4F6-60619AD61A4A}"/>
              </a:ext>
            </a:extLst>
          </p:cNvPr>
          <p:cNvSpPr/>
          <p:nvPr/>
        </p:nvSpPr>
        <p:spPr>
          <a:xfrm>
            <a:off x="5752065" y="3556331"/>
            <a:ext cx="687867" cy="466904"/>
          </a:xfrm>
          <a:prstGeom prst="downArrow">
            <a:avLst/>
          </a:prstGeom>
          <a:solidFill>
            <a:srgbClr val="FF2600"/>
          </a:solidFill>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ln>
                <a:solidFill>
                  <a:srgbClr val="FF2600"/>
                </a:solidFill>
              </a:ln>
            </a:endParaRPr>
          </a:p>
        </p:txBody>
      </p:sp>
      <p:sp>
        <p:nvSpPr>
          <p:cNvPr id="7" name="TextBox 6">
            <a:extLst>
              <a:ext uri="{FF2B5EF4-FFF2-40B4-BE49-F238E27FC236}">
                <a16:creationId xmlns:a16="http://schemas.microsoft.com/office/drawing/2014/main" id="{3698926A-E5C9-C344-9D1A-B0724B0C50FA}"/>
              </a:ext>
            </a:extLst>
          </p:cNvPr>
          <p:cNvSpPr txBox="1"/>
          <p:nvPr/>
        </p:nvSpPr>
        <p:spPr>
          <a:xfrm>
            <a:off x="11639" y="3850596"/>
            <a:ext cx="1773114" cy="379656"/>
          </a:xfrm>
          <a:prstGeom prst="rect">
            <a:avLst/>
          </a:prstGeom>
          <a:noFill/>
        </p:spPr>
        <p:txBody>
          <a:bodyPr wrap="none" rtlCol="0">
            <a:spAutoFit/>
          </a:bodyPr>
          <a:lstStyle/>
          <a:p>
            <a:r>
              <a:rPr lang="en-GB" sz="1867" dirty="0">
                <a:latin typeface="Calibri" panose="020F0502020204030204" pitchFamily="34" charset="0"/>
                <a:cs typeface="Calibri" panose="020F0502020204030204" pitchFamily="34" charset="0"/>
              </a:rPr>
              <a:t>Tx to F. Ruggiero</a:t>
            </a:r>
          </a:p>
        </p:txBody>
      </p:sp>
      <p:pic>
        <p:nvPicPr>
          <p:cNvPr id="9" name="Picture 8">
            <a:extLst>
              <a:ext uri="{FF2B5EF4-FFF2-40B4-BE49-F238E27FC236}">
                <a16:creationId xmlns:a16="http://schemas.microsoft.com/office/drawing/2014/main" id="{C8B2A750-7664-CA46-8E65-D1700688504B}"/>
              </a:ext>
            </a:extLst>
          </p:cNvPr>
          <p:cNvPicPr>
            <a:picLocks noChangeAspect="1"/>
          </p:cNvPicPr>
          <p:nvPr/>
        </p:nvPicPr>
        <p:blipFill rotWithShape="1">
          <a:blip r:embed="rId3"/>
          <a:srcRect l="43164" t="10293"/>
          <a:stretch/>
        </p:blipFill>
        <p:spPr>
          <a:xfrm>
            <a:off x="8241713" y="3641075"/>
            <a:ext cx="3800157" cy="2280223"/>
          </a:xfrm>
          <a:prstGeom prst="rect">
            <a:avLst/>
          </a:prstGeom>
          <a:ln>
            <a:solidFill>
              <a:srgbClr val="262626"/>
            </a:solidFill>
          </a:ln>
        </p:spPr>
      </p:pic>
      <p:sp>
        <p:nvSpPr>
          <p:cNvPr id="10" name="Bent-Up Arrow 9">
            <a:extLst>
              <a:ext uri="{FF2B5EF4-FFF2-40B4-BE49-F238E27FC236}">
                <a16:creationId xmlns:a16="http://schemas.microsoft.com/office/drawing/2014/main" id="{657CE9E2-EC65-4444-B60D-08B6217C1B85}"/>
              </a:ext>
            </a:extLst>
          </p:cNvPr>
          <p:cNvSpPr/>
          <p:nvPr/>
        </p:nvSpPr>
        <p:spPr>
          <a:xfrm rot="16200000" flipH="1" flipV="1">
            <a:off x="6870462" y="3586414"/>
            <a:ext cx="1446859" cy="964764"/>
          </a:xfrm>
          <a:prstGeom prst="bentUpArrow">
            <a:avLst>
              <a:gd name="adj1" fmla="val 15258"/>
              <a:gd name="adj2" fmla="val 21589"/>
              <a:gd name="adj3" fmla="val 25000"/>
            </a:avLst>
          </a:prstGeom>
          <a:solidFill>
            <a:srgbClr val="FF2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0000"/>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34891C75-8281-9048-9D1C-1EA5AAB08BE8}"/>
              </a:ext>
            </a:extLst>
          </p:cNvPr>
          <p:cNvSpPr txBox="1"/>
          <p:nvPr/>
        </p:nvSpPr>
        <p:spPr>
          <a:xfrm>
            <a:off x="1784753" y="5977337"/>
            <a:ext cx="10203411" cy="590931"/>
          </a:xfrm>
          <a:prstGeom prst="rect">
            <a:avLst/>
          </a:prstGeom>
          <a:solidFill>
            <a:schemeClr val="bg2">
              <a:lumMod val="90000"/>
            </a:schemeClr>
          </a:solidFill>
        </p:spPr>
        <p:txBody>
          <a:bodyPr wrap="square" rtlCol="0">
            <a:spAutoFit/>
          </a:bodyPr>
          <a:lstStyle/>
          <a:p>
            <a:pPr algn="just" defTabSz="914377" fontAlgn="base">
              <a:lnSpc>
                <a:spcPct val="90000"/>
              </a:lnSpc>
              <a:spcBef>
                <a:spcPct val="20000"/>
              </a:spcBef>
              <a:spcAft>
                <a:spcPct val="0"/>
              </a:spcAft>
              <a:buClr>
                <a:schemeClr val="tx1"/>
              </a:buClr>
              <a:defRPr/>
            </a:pPr>
            <a:r>
              <a:rPr lang="en-US" kern="0" dirty="0">
                <a:latin typeface="Calibri" panose="020F0502020204030204" pitchFamily="34" charset="0"/>
                <a:cs typeface="Calibri" panose="020F0502020204030204" pitchFamily="34" charset="0"/>
              </a:rPr>
              <a:t>The </a:t>
            </a:r>
            <a:r>
              <a:rPr lang="en-US" b="1" kern="0" dirty="0">
                <a:latin typeface="Calibri" panose="020F0502020204030204" pitchFamily="34" charset="0"/>
                <a:cs typeface="Calibri" panose="020F0502020204030204" pitchFamily="34" charset="0"/>
              </a:rPr>
              <a:t>presence</a:t>
            </a:r>
            <a:r>
              <a:rPr lang="en-US" kern="0" dirty="0">
                <a:latin typeface="Calibri" panose="020F0502020204030204" pitchFamily="34" charset="0"/>
                <a:cs typeface="Calibri" panose="020F0502020204030204" pitchFamily="34" charset="0"/>
              </a:rPr>
              <a:t> of an e</a:t>
            </a:r>
            <a:r>
              <a:rPr lang="en-US" kern="0" baseline="30000" dirty="0">
                <a:latin typeface="Calibri" panose="020F0502020204030204" pitchFamily="34" charset="0"/>
                <a:cs typeface="Calibri" panose="020F0502020204030204" pitchFamily="34" charset="0"/>
              </a:rPr>
              <a:t>-</a:t>
            </a:r>
            <a:r>
              <a:rPr lang="en-US" kern="0" dirty="0">
                <a:latin typeface="Calibri" panose="020F0502020204030204" pitchFamily="34" charset="0"/>
                <a:cs typeface="Calibri" panose="020F0502020204030204" pitchFamily="34" charset="0"/>
              </a:rPr>
              <a:t>cloud inside an accelerator has consequences on the</a:t>
            </a:r>
            <a:r>
              <a:rPr lang="en-US" b="1" kern="0" dirty="0">
                <a:latin typeface="Calibri" panose="020F0502020204030204" pitchFamily="34" charset="0"/>
                <a:cs typeface="Calibri" panose="020F0502020204030204" pitchFamily="34" charset="0"/>
              </a:rPr>
              <a:t> machine </a:t>
            </a:r>
            <a:r>
              <a:rPr lang="en-US" kern="0" dirty="0">
                <a:solidFill>
                  <a:srgbClr val="0000FF"/>
                </a:solidFill>
                <a:latin typeface="Calibri" panose="020F0502020204030204" pitchFamily="34" charset="0"/>
                <a:cs typeface="Calibri" panose="020F0502020204030204" pitchFamily="34" charset="0"/>
              </a:rPr>
              <a:t>(pressure rise, outgassing, heat load, etc.) </a:t>
            </a:r>
            <a:r>
              <a:rPr lang="en-US" kern="0" dirty="0">
                <a:solidFill>
                  <a:srgbClr val="002060"/>
                </a:solidFill>
                <a:latin typeface="Calibri" panose="020F0502020204030204" pitchFamily="34" charset="0"/>
                <a:cs typeface="Calibri" panose="020F0502020204030204" pitchFamily="34" charset="0"/>
              </a:rPr>
              <a:t>and on the </a:t>
            </a:r>
            <a:r>
              <a:rPr lang="en-US" b="1" kern="0" dirty="0">
                <a:solidFill>
                  <a:srgbClr val="002060"/>
                </a:solidFill>
                <a:latin typeface="Calibri" panose="020F0502020204030204" pitchFamily="34" charset="0"/>
                <a:cs typeface="Calibri" panose="020F0502020204030204" pitchFamily="34" charset="0"/>
              </a:rPr>
              <a:t>beam </a:t>
            </a:r>
            <a:r>
              <a:rPr lang="en-US" b="1" kern="0" dirty="0">
                <a:solidFill>
                  <a:srgbClr val="FF0000"/>
                </a:solidFill>
                <a:latin typeface="Calibri" panose="020F0502020204030204" pitchFamily="34" charset="0"/>
                <a:cs typeface="Calibri" panose="020F0502020204030204" pitchFamily="34" charset="0"/>
              </a:rPr>
              <a:t>Needs to be mitigated</a:t>
            </a:r>
            <a:r>
              <a:rPr lang="en-GB" b="1" kern="0" dirty="0">
                <a:solidFill>
                  <a:srgbClr val="FF0000"/>
                </a:solidFill>
                <a:latin typeface="Calibri" panose="020F0502020204030204" pitchFamily="34" charset="0"/>
                <a:cs typeface="Calibri" panose="020F0502020204030204" pitchFamily="34" charset="0"/>
              </a:rPr>
              <a:t>!</a:t>
            </a:r>
            <a:endParaRPr lang="en-US" b="1" kern="0" dirty="0">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0DE33960-3976-BC45-8836-869F9E2EADD5}"/>
              </a:ext>
            </a:extLst>
          </p:cNvPr>
          <p:cNvSpPr/>
          <p:nvPr/>
        </p:nvSpPr>
        <p:spPr>
          <a:xfrm>
            <a:off x="10369168" y="3220934"/>
            <a:ext cx="1672702" cy="369332"/>
          </a:xfrm>
          <a:prstGeom prst="rect">
            <a:avLst/>
          </a:prstGeom>
        </p:spPr>
        <p:txBody>
          <a:bodyPr wrap="none">
            <a:spAutoFit/>
          </a:bodyPr>
          <a:lstStyle/>
          <a:p>
            <a:r>
              <a:rPr lang="en-GB" dirty="0">
                <a:latin typeface="Calibri" panose="020F0502020204030204" pitchFamily="34" charset="0"/>
                <a:cs typeface="Calibri" panose="020F0502020204030204" pitchFamily="34" charset="0"/>
              </a:rPr>
              <a:t>Tx to G. </a:t>
            </a:r>
            <a:r>
              <a:rPr lang="en-GB" dirty="0" err="1">
                <a:latin typeface="Calibri" panose="020F0502020204030204" pitchFamily="34" charset="0"/>
                <a:cs typeface="Calibri" panose="020F0502020204030204" pitchFamily="34" charset="0"/>
              </a:rPr>
              <a:t>Rumolo</a:t>
            </a:r>
            <a:endParaRPr lang="en-GB" dirty="0">
              <a:latin typeface="Calibri" panose="020F0502020204030204" pitchFamily="34" charset="0"/>
              <a:cs typeface="Calibri" panose="020F0502020204030204" pitchFamily="34" charset="0"/>
            </a:endParaRPr>
          </a:p>
        </p:txBody>
      </p:sp>
      <p:sp>
        <p:nvSpPr>
          <p:cNvPr id="14" name="Rectangle 1">
            <a:extLst>
              <a:ext uri="{FF2B5EF4-FFF2-40B4-BE49-F238E27FC236}">
                <a16:creationId xmlns:a16="http://schemas.microsoft.com/office/drawing/2014/main" id="{EE9073EB-A611-7A4F-A56F-8AC9FE247E4B}"/>
              </a:ext>
            </a:extLst>
          </p:cNvPr>
          <p:cNvSpPr>
            <a:spLocks noChangeArrowheads="1"/>
          </p:cNvSpPr>
          <p:nvPr/>
        </p:nvSpPr>
        <p:spPr bwMode="auto">
          <a:xfrm>
            <a:off x="11638" y="75847"/>
            <a:ext cx="4680677" cy="615553"/>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1400" dirty="0">
                <a:cs typeface="Calibri"/>
              </a:rPr>
              <a:t>See for instance:  R. Cimino and T. </a:t>
            </a:r>
            <a:r>
              <a:rPr lang="en-US" sz="1400" dirty="0" err="1">
                <a:cs typeface="Calibri"/>
              </a:rPr>
              <a:t>Demma</a:t>
            </a:r>
            <a:r>
              <a:rPr lang="en-US" sz="1400" dirty="0">
                <a:cs typeface="Calibri"/>
              </a:rPr>
              <a:t>   “Electron cloud in Accelerators”</a:t>
            </a:r>
            <a:r>
              <a:rPr lang="it-IT" sz="1400" dirty="0">
                <a:cs typeface="Calibri"/>
              </a:rPr>
              <a:t>   </a:t>
            </a:r>
            <a:r>
              <a:rPr lang="it-IT" sz="1400" dirty="0" err="1">
                <a:cs typeface="Calibri"/>
              </a:rPr>
              <a:t>Int</a:t>
            </a:r>
            <a:r>
              <a:rPr lang="it-IT" sz="1400" dirty="0">
                <a:cs typeface="Calibri"/>
              </a:rPr>
              <a:t>. </a:t>
            </a:r>
            <a:r>
              <a:rPr lang="it-IT" sz="1400" dirty="0" err="1">
                <a:cs typeface="Calibri"/>
              </a:rPr>
              <a:t>J</a:t>
            </a:r>
            <a:r>
              <a:rPr lang="it-IT" sz="1400" dirty="0">
                <a:cs typeface="Calibri"/>
              </a:rPr>
              <a:t>. </a:t>
            </a:r>
            <a:r>
              <a:rPr lang="it-IT" sz="1400" dirty="0" err="1">
                <a:cs typeface="Calibri"/>
              </a:rPr>
              <a:t>Mod</a:t>
            </a:r>
            <a:r>
              <a:rPr lang="it-IT" sz="1400" dirty="0">
                <a:cs typeface="Calibri"/>
              </a:rPr>
              <a:t>. </a:t>
            </a:r>
            <a:r>
              <a:rPr lang="it-IT" sz="1400" dirty="0" err="1">
                <a:cs typeface="Calibri"/>
              </a:rPr>
              <a:t>Phys</a:t>
            </a:r>
            <a:r>
              <a:rPr lang="it-IT" sz="1400" dirty="0">
                <a:cs typeface="Calibri"/>
              </a:rPr>
              <a:t>. A 29 (2014) 1430023</a:t>
            </a:r>
            <a:r>
              <a:rPr lang="it-IT" sz="2000" dirty="0">
                <a:cs typeface="Calibri"/>
              </a:rPr>
              <a:t>.</a:t>
            </a:r>
            <a:endParaRPr lang="en-US" sz="2000" dirty="0">
              <a:cs typeface="Calibri"/>
            </a:endParaRPr>
          </a:p>
        </p:txBody>
      </p:sp>
    </p:spTree>
    <p:extLst>
      <p:ext uri="{BB962C8B-B14F-4D97-AF65-F5344CB8AC3E}">
        <p14:creationId xmlns:p14="http://schemas.microsoft.com/office/powerpoint/2010/main" val="32912079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Rectangle 52">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4">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extBox 1">
            <a:extLst>
              <a:ext uri="{FF2B5EF4-FFF2-40B4-BE49-F238E27FC236}">
                <a16:creationId xmlns:a16="http://schemas.microsoft.com/office/drawing/2014/main" id="{2AB289C4-C8F0-A143-87A9-B88A6B3D312D}"/>
              </a:ext>
            </a:extLst>
          </p:cNvPr>
          <p:cNvSpPr txBox="1"/>
          <p:nvPr/>
        </p:nvSpPr>
        <p:spPr>
          <a:xfrm>
            <a:off x="-244445" y="1308904"/>
            <a:ext cx="7704215" cy="638881"/>
          </a:xfrm>
          <a:prstGeom prst="rect">
            <a:avLst/>
          </a:prstGeom>
        </p:spPr>
        <p:txBody>
          <a:bodyPr vert="horz" lIns="91440" tIns="45720" rIns="91440" bIns="45720" rtlCol="0" anchor="ctr">
            <a:noAutofit/>
          </a:bodyPr>
          <a:lstStyle/>
          <a:p>
            <a:pPr marL="228600" algn="ctr">
              <a:lnSpc>
                <a:spcPct val="90000"/>
              </a:lnSpc>
              <a:spcAft>
                <a:spcPts val="600"/>
              </a:spcAft>
            </a:pPr>
            <a:r>
              <a:rPr lang="en-US" sz="2800" b="1" dirty="0">
                <a:solidFill>
                  <a:srgbClr val="000000"/>
                </a:solidFill>
              </a:rPr>
              <a:t>SEY depends on the electron  impinging energy </a:t>
            </a:r>
          </a:p>
          <a:p>
            <a:pPr marL="228600" algn="ctr">
              <a:lnSpc>
                <a:spcPct val="90000"/>
              </a:lnSpc>
              <a:spcAft>
                <a:spcPts val="600"/>
              </a:spcAft>
            </a:pPr>
            <a:r>
              <a:rPr lang="en-US" sz="2800" b="1" dirty="0">
                <a:solidFill>
                  <a:srgbClr val="000000"/>
                </a:solidFill>
              </a:rPr>
              <a:t>Material and surface conditions: </a:t>
            </a:r>
          </a:p>
        </p:txBody>
      </p:sp>
      <p:sp>
        <p:nvSpPr>
          <p:cNvPr id="54"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7" name="Picture 5" descr="faradaycup.jpg                                                 0004AD83Macintosh_HD                   B8AA6D3E:">
            <a:extLst>
              <a:ext uri="{FF2B5EF4-FFF2-40B4-BE49-F238E27FC236}">
                <a16:creationId xmlns:a16="http://schemas.microsoft.com/office/drawing/2014/main" id="{F895EDAC-D475-2048-9D47-12408C279957}"/>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t="18516" b="6110"/>
          <a:stretch/>
        </p:blipFill>
        <p:spPr bwMode="auto">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a:noFill/>
          <a:extLst>
            <a:ext uri="{909E8E84-426E-40dd-AFC4-6F175D3DCCD1}">
              <a14:hiddenFill xmlns="" xmlns:a14="http://schemas.microsoft.com/office/drawing/2010/main">
                <a:solidFill>
                  <a:srgbClr val="CC0000"/>
                </a:solidFill>
              </a14:hiddenFill>
            </a:ext>
            <a:ext uri="{91240B29-F687-4f45-9708-019B960494DF}">
              <a14:hiddenLine xmlns="" xmlns:a14="http://schemas.microsoft.com/office/drawing/2010/main" w="9525">
                <a:solidFill>
                  <a:srgbClr val="CC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4" name="Footer Placeholder 4">
            <a:extLst>
              <a:ext uri="{FF2B5EF4-FFF2-40B4-BE49-F238E27FC236}">
                <a16:creationId xmlns:a16="http://schemas.microsoft.com/office/drawing/2014/main" id="{A04B6D72-2B79-FA49-A375-2B8259EFB1B0}"/>
              </a:ext>
            </a:extLst>
          </p:cNvPr>
          <p:cNvSpPr>
            <a:spLocks noGrp="1"/>
          </p:cNvSpPr>
          <p:nvPr>
            <p:ph type="ftr" sz="quarter" idx="11"/>
          </p:nvPr>
        </p:nvSpPr>
        <p:spPr>
          <a:xfrm>
            <a:off x="3777461" y="6608422"/>
            <a:ext cx="6584750" cy="314067"/>
          </a:xfrm>
        </p:spPr>
        <p:txBody>
          <a:bodyPr vert="horz" lIns="91440" tIns="45720" rIns="91440" bIns="45720" rtlCol="0" anchor="ctr">
            <a:normAutofit/>
          </a:bodyPr>
          <a:lstStyle/>
          <a:p>
            <a:pPr algn="l">
              <a:spcAft>
                <a:spcPts val="600"/>
              </a:spcAft>
              <a:defRPr/>
            </a:pPr>
            <a:r>
              <a:rPr lang="en-US" sz="1100" kern="1200">
                <a:solidFill>
                  <a:srgbClr val="898989"/>
                </a:solidFill>
                <a:latin typeface="Calibri" panose="020F0502020204030204"/>
                <a:ea typeface="+mn-ea"/>
                <a:cs typeface="+mn-cs"/>
              </a:rPr>
              <a:t>Roberto Cimino</a:t>
            </a:r>
          </a:p>
        </p:txBody>
      </p:sp>
      <p:sp>
        <p:nvSpPr>
          <p:cNvPr id="37" name="Date Placeholder 3">
            <a:extLst>
              <a:ext uri="{FF2B5EF4-FFF2-40B4-BE49-F238E27FC236}">
                <a16:creationId xmlns:a16="http://schemas.microsoft.com/office/drawing/2014/main" id="{5BC567AF-4B6B-A640-BA53-07FE060B3C13}"/>
              </a:ext>
            </a:extLst>
          </p:cNvPr>
          <p:cNvSpPr>
            <a:spLocks noGrp="1"/>
          </p:cNvSpPr>
          <p:nvPr>
            <p:ph type="dt" sz="half" idx="10"/>
          </p:nvPr>
        </p:nvSpPr>
        <p:spPr>
          <a:xfrm>
            <a:off x="8196072" y="6223702"/>
            <a:ext cx="2466131" cy="314067"/>
          </a:xfrm>
        </p:spPr>
        <p:txBody>
          <a:bodyPr vert="horz" lIns="91440" tIns="45720" rIns="91440" bIns="45720" rtlCol="0" anchor="ctr">
            <a:normAutofit/>
          </a:bodyPr>
          <a:lstStyle/>
          <a:p>
            <a:pPr algn="r">
              <a:spcAft>
                <a:spcPts val="600"/>
              </a:spcAft>
              <a:defRPr/>
            </a:pPr>
            <a:r>
              <a:rPr lang="en-US" sz="1100">
                <a:solidFill>
                  <a:srgbClr val="FFFFFF"/>
                </a:solidFill>
                <a:latin typeface="Calibri" panose="020F0502020204030204"/>
              </a:rPr>
              <a:t>03/12/2020</a:t>
            </a:r>
          </a:p>
        </p:txBody>
      </p:sp>
      <p:sp>
        <p:nvSpPr>
          <p:cNvPr id="6" name="TextBox 5">
            <a:extLst>
              <a:ext uri="{FF2B5EF4-FFF2-40B4-BE49-F238E27FC236}">
                <a16:creationId xmlns:a16="http://schemas.microsoft.com/office/drawing/2014/main" id="{49571B12-650F-E947-8190-505F6C26EFCC}"/>
              </a:ext>
            </a:extLst>
          </p:cNvPr>
          <p:cNvSpPr txBox="1"/>
          <p:nvPr/>
        </p:nvSpPr>
        <p:spPr>
          <a:xfrm>
            <a:off x="3208421" y="3930316"/>
            <a:ext cx="184731" cy="369332"/>
          </a:xfrm>
          <a:prstGeom prst="rect">
            <a:avLst/>
          </a:prstGeom>
          <a:noFill/>
        </p:spPr>
        <p:txBody>
          <a:bodyPr wrap="none" rtlCol="0">
            <a:spAutoFit/>
          </a:bodyPr>
          <a:lstStyle/>
          <a:p>
            <a:endParaRPr lang="en-GB"/>
          </a:p>
        </p:txBody>
      </p:sp>
      <p:pic>
        <p:nvPicPr>
          <p:cNvPr id="35" name="Immagine 13">
            <a:extLst>
              <a:ext uri="{FF2B5EF4-FFF2-40B4-BE49-F238E27FC236}">
                <a16:creationId xmlns:a16="http://schemas.microsoft.com/office/drawing/2014/main" id="{FF90E1F3-1F25-184D-924E-F0D3B81074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18" y="6245163"/>
            <a:ext cx="708363" cy="587498"/>
          </a:xfrm>
          <a:prstGeom prst="rect">
            <a:avLst/>
          </a:prstGeom>
          <a:noFill/>
        </p:spPr>
      </p:pic>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9D72CEA2-1ABC-2F48-A775-285E88AA58E0}"/>
                  </a:ext>
                </a:extLst>
              </p:cNvPr>
              <p:cNvSpPr/>
              <p:nvPr/>
            </p:nvSpPr>
            <p:spPr>
              <a:xfrm>
                <a:off x="104347" y="109190"/>
                <a:ext cx="8386510" cy="1043363"/>
              </a:xfrm>
              <a:prstGeom prst="rect">
                <a:avLst/>
              </a:prstGeom>
              <a:solidFill>
                <a:schemeClr val="accent1"/>
              </a:solidFill>
            </p:spPr>
            <p:txBody>
              <a:bodyPr wrap="square">
                <a:spAutoFit/>
              </a:bodyPr>
              <a:lstStyle/>
              <a:p>
                <a14:m>
                  <m:oMath xmlns:m="http://schemas.openxmlformats.org/officeDocument/2006/math">
                    <m:r>
                      <a:rPr lang="en-GB" sz="3600" i="1" smtClean="0">
                        <a:solidFill>
                          <a:schemeClr val="bg1"/>
                        </a:solidFill>
                        <a:latin typeface="Cambria Math" panose="02040503050406030204" pitchFamily="18" charset="0"/>
                      </a:rPr>
                      <m:t>𝑆𝐸𝑌</m:t>
                    </m:r>
                    <m:r>
                      <a:rPr lang="en-GB" sz="3600" i="1" smtClean="0">
                        <a:solidFill>
                          <a:schemeClr val="bg1"/>
                        </a:solidFill>
                        <a:latin typeface="Cambria Math" panose="02040503050406030204" pitchFamily="18" charset="0"/>
                      </a:rPr>
                      <m:t>=</m:t>
                    </m:r>
                    <m:r>
                      <a:rPr lang="en-GB" sz="3600" b="0" i="1" smtClean="0">
                        <a:solidFill>
                          <a:schemeClr val="bg1"/>
                        </a:solidFill>
                        <a:latin typeface="Cambria Math" panose="02040503050406030204" pitchFamily="18" charset="0"/>
                        <a:ea typeface="Cambria Math" panose="02040503050406030204" pitchFamily="18" charset="0"/>
                      </a:rPr>
                      <m:t>𝛿</m:t>
                    </m:r>
                    <m:r>
                      <a:rPr lang="en-GB" sz="3600" i="1">
                        <a:solidFill>
                          <a:schemeClr val="bg1"/>
                        </a:solidFill>
                        <a:latin typeface="Cambria Math" panose="02040503050406030204" pitchFamily="18" charset="0"/>
                        <a:ea typeface="Cambria Math" panose="02040503050406030204" pitchFamily="18" charset="0"/>
                      </a:rPr>
                      <m:t>= </m:t>
                    </m:r>
                    <m:f>
                      <m:fPr>
                        <m:ctrlPr>
                          <a:rPr lang="en-GB" sz="3600" i="1">
                            <a:solidFill>
                              <a:schemeClr val="bg1"/>
                            </a:solidFill>
                            <a:latin typeface="Cambria Math" panose="02040503050406030204" pitchFamily="18" charset="0"/>
                            <a:ea typeface="Cambria Math" panose="02040503050406030204" pitchFamily="18" charset="0"/>
                          </a:rPr>
                        </m:ctrlPr>
                      </m:fPr>
                      <m:num>
                        <m:r>
                          <a:rPr lang="en-GB" sz="3600" i="1">
                            <a:solidFill>
                              <a:schemeClr val="bg1"/>
                            </a:solidFill>
                            <a:latin typeface="Cambria Math" panose="02040503050406030204" pitchFamily="18" charset="0"/>
                            <a:ea typeface="Cambria Math" panose="02040503050406030204" pitchFamily="18" charset="0"/>
                          </a:rPr>
                          <m:t>𝐼</m:t>
                        </m:r>
                        <m:r>
                          <a:rPr lang="en-GB" sz="3600" i="1" baseline="-25000">
                            <a:solidFill>
                              <a:schemeClr val="bg1"/>
                            </a:solidFill>
                            <a:latin typeface="Cambria Math" panose="02040503050406030204" pitchFamily="18" charset="0"/>
                            <a:ea typeface="Cambria Math" panose="02040503050406030204" pitchFamily="18" charset="0"/>
                          </a:rPr>
                          <m:t>𝑜𝑢𝑡</m:t>
                        </m:r>
                      </m:num>
                      <m:den>
                        <m:r>
                          <a:rPr lang="en-GB" sz="3600" i="1">
                            <a:solidFill>
                              <a:schemeClr val="bg1"/>
                            </a:solidFill>
                            <a:latin typeface="Cambria Math" panose="02040503050406030204" pitchFamily="18" charset="0"/>
                            <a:ea typeface="Cambria Math" panose="02040503050406030204" pitchFamily="18" charset="0"/>
                          </a:rPr>
                          <m:t>𝐼</m:t>
                        </m:r>
                        <m:r>
                          <a:rPr lang="en-GB" sz="3600" i="1" baseline="-25000">
                            <a:solidFill>
                              <a:schemeClr val="bg1"/>
                            </a:solidFill>
                            <a:latin typeface="Cambria Math" panose="02040503050406030204" pitchFamily="18" charset="0"/>
                            <a:ea typeface="Cambria Math" panose="02040503050406030204" pitchFamily="18" charset="0"/>
                          </a:rPr>
                          <m:t>𝑖𝑛</m:t>
                        </m:r>
                      </m:den>
                    </m:f>
                    <m:r>
                      <a:rPr lang="en-GB" sz="3600" i="1">
                        <a:solidFill>
                          <a:schemeClr val="bg1"/>
                        </a:solidFill>
                        <a:latin typeface="Cambria Math" panose="02040503050406030204" pitchFamily="18" charset="0"/>
                        <a:ea typeface="Cambria Math" panose="02040503050406030204" pitchFamily="18" charset="0"/>
                      </a:rPr>
                      <m:t>= </m:t>
                    </m:r>
                    <m:f>
                      <m:fPr>
                        <m:ctrlPr>
                          <a:rPr lang="en-GB" sz="3600" i="1">
                            <a:solidFill>
                              <a:schemeClr val="bg1"/>
                            </a:solidFill>
                            <a:latin typeface="Cambria Math" panose="02040503050406030204" pitchFamily="18" charset="0"/>
                            <a:ea typeface="Cambria Math" panose="02040503050406030204" pitchFamily="18" charset="0"/>
                          </a:rPr>
                        </m:ctrlPr>
                      </m:fPr>
                      <m:num>
                        <m:r>
                          <a:rPr lang="en-GB" sz="3600" i="1">
                            <a:solidFill>
                              <a:schemeClr val="bg1"/>
                            </a:solidFill>
                            <a:latin typeface="Cambria Math" panose="02040503050406030204" pitchFamily="18" charset="0"/>
                            <a:ea typeface="Cambria Math" panose="02040503050406030204" pitchFamily="18" charset="0"/>
                          </a:rPr>
                          <m:t>𝐼</m:t>
                        </m:r>
                        <m:r>
                          <a:rPr lang="en-GB" sz="3600" i="1" baseline="-25000">
                            <a:solidFill>
                              <a:schemeClr val="bg1"/>
                            </a:solidFill>
                            <a:latin typeface="Cambria Math" panose="02040503050406030204" pitchFamily="18" charset="0"/>
                            <a:ea typeface="Cambria Math" panose="02040503050406030204" pitchFamily="18" charset="0"/>
                          </a:rPr>
                          <m:t>𝑔𝑢𝑛</m:t>
                        </m:r>
                        <m:r>
                          <a:rPr lang="en-GB" sz="3600" i="1">
                            <a:solidFill>
                              <a:schemeClr val="bg1"/>
                            </a:solidFill>
                            <a:latin typeface="Cambria Math" panose="02040503050406030204" pitchFamily="18" charset="0"/>
                            <a:ea typeface="Cambria Math" panose="02040503050406030204" pitchFamily="18" charset="0"/>
                          </a:rPr>
                          <m:t> −</m:t>
                        </m:r>
                        <m:r>
                          <a:rPr lang="en-GB" sz="3600" i="1">
                            <a:solidFill>
                              <a:schemeClr val="bg1"/>
                            </a:solidFill>
                            <a:latin typeface="Cambria Math" panose="02040503050406030204" pitchFamily="18" charset="0"/>
                            <a:ea typeface="Cambria Math" panose="02040503050406030204" pitchFamily="18" charset="0"/>
                          </a:rPr>
                          <m:t>𝐼𝑠𝑎𝑚𝑝</m:t>
                        </m:r>
                        <m:r>
                          <a:rPr lang="en-GB" sz="3600" i="1" baseline="-25000">
                            <a:solidFill>
                              <a:schemeClr val="bg1"/>
                            </a:solidFill>
                            <a:latin typeface="Cambria Math" panose="02040503050406030204" pitchFamily="18" charset="0"/>
                            <a:ea typeface="Cambria Math" panose="02040503050406030204" pitchFamily="18" charset="0"/>
                          </a:rPr>
                          <m:t>𝑙𝑒</m:t>
                        </m:r>
                      </m:num>
                      <m:den>
                        <m:r>
                          <a:rPr lang="en-GB" sz="3600" i="1">
                            <a:solidFill>
                              <a:schemeClr val="bg1"/>
                            </a:solidFill>
                            <a:latin typeface="Cambria Math" panose="02040503050406030204" pitchFamily="18" charset="0"/>
                            <a:ea typeface="Cambria Math" panose="02040503050406030204" pitchFamily="18" charset="0"/>
                          </a:rPr>
                          <m:t>𝐼</m:t>
                        </m:r>
                        <m:r>
                          <a:rPr lang="en-GB" sz="3600" i="1" baseline="-25000">
                            <a:solidFill>
                              <a:schemeClr val="bg1"/>
                            </a:solidFill>
                            <a:latin typeface="Cambria Math" panose="02040503050406030204" pitchFamily="18" charset="0"/>
                            <a:ea typeface="Cambria Math" panose="02040503050406030204" pitchFamily="18" charset="0"/>
                          </a:rPr>
                          <m:t>𝑔𝑢𝑛</m:t>
                        </m:r>
                      </m:den>
                    </m:f>
                  </m:oMath>
                </a14:m>
                <a:r>
                  <a:rPr lang="en-GB" sz="3600" dirty="0">
                    <a:solidFill>
                      <a:schemeClr val="bg1"/>
                    </a:solidFill>
                  </a:rPr>
                  <a:t>  = 1 - </a:t>
                </a:r>
                <a14:m>
                  <m:oMath xmlns:m="http://schemas.openxmlformats.org/officeDocument/2006/math">
                    <m:r>
                      <a:rPr lang="en-GB" sz="3600" i="1">
                        <a:solidFill>
                          <a:schemeClr val="bg1"/>
                        </a:solidFill>
                        <a:latin typeface="Cambria Math" panose="02040503050406030204" pitchFamily="18" charset="0"/>
                        <a:ea typeface="Cambria Math" panose="02040503050406030204" pitchFamily="18" charset="0"/>
                      </a:rPr>
                      <m:t> </m:t>
                    </m:r>
                    <m:f>
                      <m:fPr>
                        <m:ctrlPr>
                          <a:rPr lang="en-GB" sz="3600" i="1">
                            <a:solidFill>
                              <a:schemeClr val="bg1"/>
                            </a:solidFill>
                            <a:latin typeface="Cambria Math" panose="02040503050406030204" pitchFamily="18" charset="0"/>
                            <a:ea typeface="Cambria Math" panose="02040503050406030204" pitchFamily="18" charset="0"/>
                          </a:rPr>
                        </m:ctrlPr>
                      </m:fPr>
                      <m:num>
                        <m:r>
                          <a:rPr lang="en-GB" sz="3600" i="1">
                            <a:solidFill>
                              <a:schemeClr val="bg1"/>
                            </a:solidFill>
                            <a:latin typeface="Cambria Math" panose="02040503050406030204" pitchFamily="18" charset="0"/>
                            <a:ea typeface="Cambria Math" panose="02040503050406030204" pitchFamily="18" charset="0"/>
                          </a:rPr>
                          <m:t>𝐼</m:t>
                        </m:r>
                        <m:r>
                          <a:rPr lang="en-GB" sz="3600" i="1" baseline="-25000">
                            <a:solidFill>
                              <a:schemeClr val="bg1"/>
                            </a:solidFill>
                            <a:latin typeface="Cambria Math" panose="02040503050406030204" pitchFamily="18" charset="0"/>
                            <a:ea typeface="Cambria Math" panose="02040503050406030204" pitchFamily="18" charset="0"/>
                          </a:rPr>
                          <m:t>𝑠𝑎𝑚𝑝𝑙𝑒</m:t>
                        </m:r>
                      </m:num>
                      <m:den>
                        <m:r>
                          <a:rPr lang="en-GB" sz="3600" i="1">
                            <a:solidFill>
                              <a:schemeClr val="bg1"/>
                            </a:solidFill>
                            <a:latin typeface="Cambria Math" panose="02040503050406030204" pitchFamily="18" charset="0"/>
                            <a:ea typeface="Cambria Math" panose="02040503050406030204" pitchFamily="18" charset="0"/>
                          </a:rPr>
                          <m:t>𝐼</m:t>
                        </m:r>
                        <m:r>
                          <a:rPr lang="en-GB" sz="3600" i="1" baseline="-25000">
                            <a:solidFill>
                              <a:schemeClr val="bg1"/>
                            </a:solidFill>
                            <a:latin typeface="Cambria Math" panose="02040503050406030204" pitchFamily="18" charset="0"/>
                            <a:ea typeface="Cambria Math" panose="02040503050406030204" pitchFamily="18" charset="0"/>
                          </a:rPr>
                          <m:t>𝑖𝑛</m:t>
                        </m:r>
                      </m:den>
                    </m:f>
                  </m:oMath>
                </a14:m>
                <a:endParaRPr lang="en-GB" sz="3600" baseline="-25000" dirty="0">
                  <a:solidFill>
                    <a:schemeClr val="bg1"/>
                  </a:solidFill>
                  <a:ea typeface="Cambria Math" panose="02040503050406030204" pitchFamily="18" charset="0"/>
                </a:endParaRPr>
              </a:p>
              <a:p>
                <a:r>
                  <a:rPr lang="en-GB" sz="800" dirty="0">
                    <a:solidFill>
                      <a:schemeClr val="bg1"/>
                    </a:solidFill>
                  </a:rPr>
                  <a:t> </a:t>
                </a:r>
              </a:p>
            </p:txBody>
          </p:sp>
        </mc:Choice>
        <mc:Fallback xmlns="">
          <p:sp>
            <p:nvSpPr>
              <p:cNvPr id="4" name="Rectangle 3">
                <a:extLst>
                  <a:ext uri="{FF2B5EF4-FFF2-40B4-BE49-F238E27FC236}">
                    <a16:creationId xmlns:a16="http://schemas.microsoft.com/office/drawing/2014/main" id="{9D72CEA2-1ABC-2F48-A775-285E88AA58E0}"/>
                  </a:ext>
                </a:extLst>
              </p:cNvPr>
              <p:cNvSpPr>
                <a:spLocks noRot="1" noChangeAspect="1" noMove="1" noResize="1" noEditPoints="1" noAdjustHandles="1" noChangeArrowheads="1" noChangeShapeType="1" noTextEdit="1"/>
              </p:cNvSpPr>
              <p:nvPr/>
            </p:nvSpPr>
            <p:spPr>
              <a:xfrm>
                <a:off x="104347" y="109190"/>
                <a:ext cx="8386510" cy="1043363"/>
              </a:xfrm>
              <a:prstGeom prst="rect">
                <a:avLst/>
              </a:prstGeom>
              <a:blipFill>
                <a:blip r:embed="rId5"/>
                <a:stretch>
                  <a:fillRect l="-756" t="-1205"/>
                </a:stretch>
              </a:blipFill>
            </p:spPr>
            <p:txBody>
              <a:bodyPr/>
              <a:lstStyle/>
              <a:p>
                <a:r>
                  <a:rPr lang="en-GB">
                    <a:noFill/>
                  </a:rPr>
                  <a:t> </a:t>
                </a:r>
              </a:p>
            </p:txBody>
          </p:sp>
        </mc:Fallback>
      </mc:AlternateContent>
      <p:sp>
        <p:nvSpPr>
          <p:cNvPr id="5" name="TextBox 4">
            <a:extLst>
              <a:ext uri="{FF2B5EF4-FFF2-40B4-BE49-F238E27FC236}">
                <a16:creationId xmlns:a16="http://schemas.microsoft.com/office/drawing/2014/main" id="{BC9FC780-8EFF-934A-B67B-E30A3341E97F}"/>
              </a:ext>
            </a:extLst>
          </p:cNvPr>
          <p:cNvSpPr txBox="1"/>
          <p:nvPr/>
        </p:nvSpPr>
        <p:spPr>
          <a:xfrm>
            <a:off x="4343400" y="-337300"/>
            <a:ext cx="184731" cy="369332"/>
          </a:xfrm>
          <a:prstGeom prst="rect">
            <a:avLst/>
          </a:prstGeom>
          <a:noFill/>
        </p:spPr>
        <p:txBody>
          <a:bodyPr wrap="none" rtlCol="0">
            <a:spAutoFit/>
          </a:bodyPr>
          <a:lstStyle/>
          <a:p>
            <a:endParaRPr lang="en-GB" dirty="0"/>
          </a:p>
        </p:txBody>
      </p:sp>
      <p:pic>
        <p:nvPicPr>
          <p:cNvPr id="49" name="Picture 48" descr="compSEY0-400alone.pdf">
            <a:extLst>
              <a:ext uri="{FF2B5EF4-FFF2-40B4-BE49-F238E27FC236}">
                <a16:creationId xmlns:a16="http://schemas.microsoft.com/office/drawing/2014/main" id="{850D4AA4-A111-2D45-920A-742694C20C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5189" y="1971821"/>
            <a:ext cx="4419174" cy="3851673"/>
          </a:xfrm>
          <a:prstGeom prst="rect">
            <a:avLst/>
          </a:prstGeom>
        </p:spPr>
      </p:pic>
      <p:sp>
        <p:nvSpPr>
          <p:cNvPr id="9" name="TextBox 8">
            <a:extLst>
              <a:ext uri="{FF2B5EF4-FFF2-40B4-BE49-F238E27FC236}">
                <a16:creationId xmlns:a16="http://schemas.microsoft.com/office/drawing/2014/main" id="{6D8DB4DF-7C6C-A046-A9B6-F5CAB914A869}"/>
              </a:ext>
            </a:extLst>
          </p:cNvPr>
          <p:cNvSpPr txBox="1"/>
          <p:nvPr/>
        </p:nvSpPr>
        <p:spPr>
          <a:xfrm>
            <a:off x="1086815" y="5800402"/>
            <a:ext cx="6475667" cy="1200329"/>
          </a:xfrm>
          <a:prstGeom prst="rect">
            <a:avLst/>
          </a:prstGeom>
          <a:noFill/>
        </p:spPr>
        <p:txBody>
          <a:bodyPr wrap="square" rtlCol="0">
            <a:spAutoFit/>
          </a:bodyPr>
          <a:lstStyle/>
          <a:p>
            <a:r>
              <a:rPr lang="en-GB" sz="2400" b="1" dirty="0">
                <a:solidFill>
                  <a:srgbClr val="00B050"/>
                </a:solidFill>
              </a:rPr>
              <a:t>On a dielectric, the charge left on the surface depends on the energy of the impinging electrons</a:t>
            </a:r>
          </a:p>
          <a:p>
            <a:endParaRPr lang="en-GB" sz="2400" dirty="0"/>
          </a:p>
        </p:txBody>
      </p:sp>
      <p:sp>
        <p:nvSpPr>
          <p:cNvPr id="11" name="TextBox 10">
            <a:extLst>
              <a:ext uri="{FF2B5EF4-FFF2-40B4-BE49-F238E27FC236}">
                <a16:creationId xmlns:a16="http://schemas.microsoft.com/office/drawing/2014/main" id="{E4B470E3-08E0-124B-9DFF-68778828904F}"/>
              </a:ext>
            </a:extLst>
          </p:cNvPr>
          <p:cNvSpPr txBox="1"/>
          <p:nvPr/>
        </p:nvSpPr>
        <p:spPr>
          <a:xfrm rot="16200000">
            <a:off x="-416750" y="3315331"/>
            <a:ext cx="1906099" cy="307777"/>
          </a:xfrm>
          <a:prstGeom prst="rect">
            <a:avLst/>
          </a:prstGeom>
          <a:noFill/>
        </p:spPr>
        <p:txBody>
          <a:bodyPr wrap="none" rtlCol="0">
            <a:spAutoFit/>
          </a:bodyPr>
          <a:lstStyle/>
          <a:p>
            <a:r>
              <a:rPr lang="en-GB" sz="1400" dirty="0" err="1"/>
              <a:t>R.Cimino</a:t>
            </a:r>
            <a:r>
              <a:rPr lang="en-GB" sz="1400" dirty="0"/>
              <a:t> et al PRL 2004</a:t>
            </a:r>
          </a:p>
        </p:txBody>
      </p:sp>
    </p:spTree>
    <p:extLst>
      <p:ext uri="{BB962C8B-B14F-4D97-AF65-F5344CB8AC3E}">
        <p14:creationId xmlns:p14="http://schemas.microsoft.com/office/powerpoint/2010/main" val="31211571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7170</TotalTime>
  <Words>1526</Words>
  <Application>Microsoft Macintosh PowerPoint</Application>
  <PresentationFormat>Widescreen</PresentationFormat>
  <Paragraphs>150</Paragraphs>
  <Slides>18</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Calibri Light</vt:lpstr>
      <vt:lpstr>Cambria Math</vt:lpstr>
      <vt:lpstr>Helvetica</vt:lpstr>
      <vt:lpstr>Symbol</vt:lpstr>
      <vt:lpstr>Wingdings</vt:lpstr>
      <vt:lpstr>Office Theme</vt:lpstr>
      <vt:lpstr>Synergies between dynamic vacuum issues in accelerators and GW instrumentations.</vt:lpstr>
      <vt:lpstr>Motivation:</vt:lpstr>
      <vt:lpstr>(Personal) Motivation:</vt:lpstr>
      <vt:lpstr>Common Standard vacuum issues</vt:lpstr>
      <vt:lpstr>Unconventional GWO issues:</vt:lpstr>
      <vt:lpstr>Unconventional issues: dynamic Vacuum</vt:lpstr>
      <vt:lpstr>e- cloud formation</vt:lpstr>
      <vt:lpstr>e- cloud formation</vt:lpstr>
      <vt:lpstr>PowerPoint Presentation</vt:lpstr>
      <vt:lpstr>PowerPoint Presentation</vt:lpstr>
      <vt:lpstr>SEY not only can explain the charging phenomenon but suggests how to cure it!  Using electrons of a given (low) energy just above or below SEY=1 to neutralize a dielectric.</vt:lpstr>
      <vt:lpstr>Design a testbench, where, with an e-gun, we can deliver to a mock-up mirror a given positive or negative charge. </vt:lpstr>
      <vt:lpstr>On Cryogenic mirrors this method can be used not only to neutralize them, but also to “clean” them.  In fact, at LT a cryosorbed gas layer grows on mirrors influencing reflectivity and adding unwanted thermal noise. Jessica Steinlechner and Iain W. Martin PRR 1, 013008 (2019)</vt:lpstr>
      <vt:lpstr>Electrons are efficiently inducing desorption from cryogenically adsorbed gas!</vt:lpstr>
      <vt:lpstr>Electrons may see only the cryogenic overlayer  (few mm are needed to be detrimental) and not the mirror surface!</vt:lpstr>
      <vt:lpstr>Some “back of the envelope” estimates.....</vt:lpstr>
      <vt:lpstr>LNF-INFN MaSSlab “Material and Surface Science laboratory”</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Synergies between dynamic vacuum issues in accelerators and GW instrumentations.</dc:title>
  <dc:creator>Roberto Cimino</dc:creator>
  <cp:lastModifiedBy>Roberto Cimino</cp:lastModifiedBy>
  <cp:revision>1</cp:revision>
  <cp:lastPrinted>2020-12-01T10:27:54Z</cp:lastPrinted>
  <dcterms:created xsi:type="dcterms:W3CDTF">2020-11-27T11:11:00Z</dcterms:created>
  <dcterms:modified xsi:type="dcterms:W3CDTF">2020-12-02T10:47:00Z</dcterms:modified>
</cp:coreProperties>
</file>