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4" r:id="rId6"/>
    <p:sldId id="265" r:id="rId7"/>
    <p:sldId id="261" r:id="rId8"/>
    <p:sldId id="266" r:id="rId9"/>
    <p:sldId id="262" r:id="rId10"/>
    <p:sldId id="263" r:id="rId11"/>
    <p:sldId id="269" r:id="rId12"/>
    <p:sldId id="268" r:id="rId13"/>
    <p:sldId id="270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00"/>
    <a:srgbClr val="797877"/>
    <a:srgbClr val="787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0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DB143EE-8D5E-4B35-A358-F7DA211A14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B68E54E-6333-4CBA-B473-E1918A334D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F1EDD-8B8A-41CA-B58F-4F3777B6E2F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15F140C-2E46-475F-8990-83B740CE1E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1EA6B4-50C9-4834-97A2-6CA70A74EB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7DAF1-57EC-4A31-9D5E-1CFCB88392F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42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C38F3-BB50-46FF-86D7-DC2CC4154BF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B099E-B855-4C3E-B550-CB564B544E2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69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A71-E1FF-4610-A6D3-44C6E864E14C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2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BB5E-904D-47C2-AA63-C3D47A56640F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8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789A-32A9-40AB-B32D-21673D7432A5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4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3D24-E00B-4FF3-91F3-0018051B0824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6332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2686-E038-4EBA-8F27-0E5B64585612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7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EF1B-975C-40F6-89DB-809F6C7F35CE}" type="datetime1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9A7-0CEB-4907-9296-69EE707A4EDB}" type="datetime1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1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6DD7-0765-4D6F-9BBA-8F122CB8E4E5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7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EC3C-6CC8-48B8-872C-94FC49FA6D1D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2C1-CE2C-45A7-87AA-EAEC37724666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7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EA61-EDB9-4F44-AD79-E041027CCDA1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972D-27DB-4566-87BA-3445AB6A4EE4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6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018D-8FB2-483A-9CDC-E8DE3321E464}" type="datetime1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9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1FF3-C02C-40E0-BA72-C9FBECB90F64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3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D80E-361A-4A21-AF89-66447E022771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CC8D-FCE6-4746-86DA-139DA4725121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E1E0-1CAA-4139-BCC3-49C6D338A297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0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83B7CD-05AA-4ABE-8608-D7C00E0E86FD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D1EB9-B458-4F6D-A4DF-7D6F7B9953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1F4D73-F049-45BE-B389-680D90E7E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882090" cy="3329581"/>
          </a:xfrm>
        </p:spPr>
        <p:txBody>
          <a:bodyPr/>
          <a:lstStyle/>
          <a:p>
            <a:r>
              <a:rPr lang="it-IT" sz="5400" dirty="0"/>
              <a:t>ARCHIMEDES </a:t>
            </a:r>
            <a:br>
              <a:rPr lang="it-IT" sz="5400" dirty="0"/>
            </a:br>
            <a:r>
              <a:rPr lang="it-IT" sz="5400" dirty="0"/>
              <a:t>measurements at Sos Enattos</a:t>
            </a:r>
            <a:endParaRPr lang="en-US" sz="5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2D7074-A3BE-4C55-B449-AEE6FD467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966473"/>
          </a:xfrm>
        </p:spPr>
        <p:txBody>
          <a:bodyPr>
            <a:normAutofit/>
          </a:bodyPr>
          <a:lstStyle/>
          <a:p>
            <a:r>
              <a:rPr lang="it-IT" dirty="0"/>
              <a:t>L. Errico – università degli studi di napoli ‘Federico II’</a:t>
            </a:r>
          </a:p>
          <a:p>
            <a:r>
              <a:rPr lang="it-IT" dirty="0"/>
              <a:t>on behalf of archimedes collaboration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8F8FFF-C570-403C-8AB5-E2B4D19419D9}"/>
              </a:ext>
            </a:extLst>
          </p:cNvPr>
          <p:cNvSpPr txBox="1"/>
          <p:nvPr/>
        </p:nvSpPr>
        <p:spPr>
          <a:xfrm>
            <a:off x="1154955" y="5663953"/>
            <a:ext cx="401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lerrico@na.infn.it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588C13E5-9128-4526-80DB-7035BA6DB57F}"/>
              </a:ext>
            </a:extLst>
          </p:cNvPr>
          <p:cNvGrpSpPr/>
          <p:nvPr/>
        </p:nvGrpSpPr>
        <p:grpSpPr>
          <a:xfrm>
            <a:off x="8472304" y="504078"/>
            <a:ext cx="3054717" cy="1481953"/>
            <a:chOff x="6888549" y="442604"/>
            <a:chExt cx="3054717" cy="148195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1B24B6A-32EC-4AD5-AA71-711A007B5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549" y="443229"/>
              <a:ext cx="1487039" cy="1481328"/>
            </a:xfrm>
            <a:prstGeom prst="rect">
              <a:avLst/>
            </a:prstGeom>
            <a:noFill/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E5A27FB4-A354-4D70-93DA-4F735407E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1313" y="442604"/>
              <a:ext cx="1481953" cy="1481953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70F591-7CCF-4772-9DCF-ECB06CB9EEBA}"/>
              </a:ext>
            </a:extLst>
          </p:cNvPr>
          <p:cNvSpPr txBox="1"/>
          <p:nvPr/>
        </p:nvSpPr>
        <p:spPr>
          <a:xfrm>
            <a:off x="1154955" y="1162050"/>
            <a:ext cx="620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Einstein Telescope 11° Symposium</a:t>
            </a:r>
          </a:p>
          <a:p>
            <a:r>
              <a:rPr lang="en-US" dirty="0"/>
              <a:t>Wednesday, December 2</a:t>
            </a:r>
            <a:r>
              <a:rPr lang="en-US" baseline="30000" dirty="0"/>
              <a:t>nd</a:t>
            </a:r>
            <a:r>
              <a:rPr lang="en-US" dirty="0"/>
              <a:t> 2020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AAAA363C-86AF-42E1-93C6-CDCCF4457092}"/>
              </a:ext>
            </a:extLst>
          </p:cNvPr>
          <p:cNvSpPr/>
          <p:nvPr/>
        </p:nvSpPr>
        <p:spPr>
          <a:xfrm>
            <a:off x="6904626" y="504703"/>
            <a:ext cx="1481953" cy="1481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629B290-30AB-49C6-B64B-4D8D786E15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42" y="604974"/>
            <a:ext cx="1290919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9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4" name="Freeform: Shape 2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69455366-0A6B-47E2-AED3-46DAB2AAD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Tiltmeter (Archimedes prototype): 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Acquisition &amp; Control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95" name="Gruppo 94">
            <a:extLst>
              <a:ext uri="{FF2B5EF4-FFF2-40B4-BE49-F238E27FC236}">
                <a16:creationId xmlns:a16="http://schemas.microsoft.com/office/drawing/2014/main" id="{E117F73F-2467-4ED4-9C17-CE543C266361}"/>
              </a:ext>
            </a:extLst>
          </p:cNvPr>
          <p:cNvGrpSpPr/>
          <p:nvPr/>
        </p:nvGrpSpPr>
        <p:grpSpPr>
          <a:xfrm>
            <a:off x="5560597" y="2221372"/>
            <a:ext cx="6448863" cy="2373875"/>
            <a:chOff x="890621" y="2531579"/>
            <a:chExt cx="6448863" cy="23738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9874D0F6-421B-4B7C-9931-72A4465792C4}"/>
                    </a:ext>
                  </a:extLst>
                </p:cNvPr>
                <p:cNvSpPr txBox="1"/>
                <p:nvPr/>
              </p:nvSpPr>
              <p:spPr>
                <a:xfrm>
                  <a:off x="5960156" y="3032770"/>
                  <a:ext cx="3868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9874D0F6-421B-4B7C-9931-72A4465792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156" y="3032770"/>
                  <a:ext cx="386821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D5FBA3F7-CDE0-4BC3-B8BD-7B4119663F1F}"/>
                </a:ext>
              </a:extLst>
            </p:cNvPr>
            <p:cNvSpPr txBox="1"/>
            <p:nvPr/>
          </p:nvSpPr>
          <p:spPr>
            <a:xfrm>
              <a:off x="6687416" y="4255995"/>
              <a:ext cx="65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ref.</a:t>
              </a:r>
              <a:endParaRPr lang="en-US" dirty="0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E16EC75A-3455-4B93-BB92-CAB4E1F9E6AD}"/>
                </a:ext>
              </a:extLst>
            </p:cNvPr>
            <p:cNvSpPr txBox="1"/>
            <p:nvPr/>
          </p:nvSpPr>
          <p:spPr>
            <a:xfrm>
              <a:off x="4598938" y="4444721"/>
              <a:ext cx="1479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error signal</a:t>
              </a:r>
              <a:endParaRPr lang="en-US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228200CB-E120-4045-B896-9FCF3989EAC7}"/>
                </a:ext>
              </a:extLst>
            </p:cNvPr>
            <p:cNvSpPr txBox="1"/>
            <p:nvPr/>
          </p:nvSpPr>
          <p:spPr>
            <a:xfrm>
              <a:off x="891039" y="4444721"/>
              <a:ext cx="1744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control signal</a:t>
              </a:r>
              <a:endParaRPr lang="en-US" dirty="0"/>
            </a:p>
          </p:txBody>
        </p: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0E281E69-9A9B-4888-9E32-59563E72D1F6}"/>
                </a:ext>
              </a:extLst>
            </p:cNvPr>
            <p:cNvGrpSpPr/>
            <p:nvPr/>
          </p:nvGrpSpPr>
          <p:grpSpPr>
            <a:xfrm>
              <a:off x="4601256" y="3078936"/>
              <a:ext cx="1278467" cy="646331"/>
              <a:chOff x="1131887" y="2417604"/>
              <a:chExt cx="1278467" cy="646331"/>
            </a:xfrm>
          </p:grpSpPr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FDA22E98-DAA4-4EC9-97C9-AC50B37A8089}"/>
                  </a:ext>
                </a:extLst>
              </p:cNvPr>
              <p:cNvSpPr/>
              <p:nvPr/>
            </p:nvSpPr>
            <p:spPr>
              <a:xfrm>
                <a:off x="1131887" y="2417604"/>
                <a:ext cx="1278467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FDB686F-9904-483A-9CD1-32B0BF4B6F39}"/>
                  </a:ext>
                </a:extLst>
              </p:cNvPr>
              <p:cNvSpPr txBox="1"/>
              <p:nvPr/>
            </p:nvSpPr>
            <p:spPr>
              <a:xfrm>
                <a:off x="1131887" y="2551668"/>
                <a:ext cx="1278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Tiltmeter</a:t>
                </a:r>
                <a:endParaRPr lang="en-US" dirty="0"/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4EBBFC7B-E2AA-478D-8CA4-FDD7661E97BE}"/>
                </a:ext>
              </a:extLst>
            </p:cNvPr>
            <p:cNvGrpSpPr/>
            <p:nvPr/>
          </p:nvGrpSpPr>
          <p:grpSpPr>
            <a:xfrm>
              <a:off x="1592292" y="2988903"/>
              <a:ext cx="1715794" cy="821267"/>
              <a:chOff x="5308601" y="3988752"/>
              <a:chExt cx="1727200" cy="821267"/>
            </a:xfrm>
          </p:grpSpPr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879D8034-E6DC-4E76-8ED4-BFC75C5F38FC}"/>
                  </a:ext>
                </a:extLst>
              </p:cNvPr>
              <p:cNvSpPr/>
              <p:nvPr/>
            </p:nvSpPr>
            <p:spPr>
              <a:xfrm>
                <a:off x="5308601" y="3988752"/>
                <a:ext cx="1727200" cy="82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39457F9-6189-4E95-AA34-91AB121D955C}"/>
                  </a:ext>
                </a:extLst>
              </p:cNvPr>
              <p:cNvSpPr txBox="1"/>
              <p:nvPr/>
            </p:nvSpPr>
            <p:spPr>
              <a:xfrm>
                <a:off x="5308601" y="4076219"/>
                <a:ext cx="172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/>
                  <a:t>Electrostatic actuators</a:t>
                </a:r>
                <a:endParaRPr lang="en-US" b="1" dirty="0"/>
              </a:p>
            </p:txBody>
          </p:sp>
        </p:grp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4206C609-2227-4C92-B7E3-95832A0C6387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5879723" y="3397666"/>
              <a:ext cx="1015999" cy="44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36D0353A-7CD0-4011-974C-35BDAB8F11AA}"/>
                </a:ext>
              </a:extLst>
            </p:cNvPr>
            <p:cNvSpPr/>
            <p:nvPr/>
          </p:nvSpPr>
          <p:spPr>
            <a:xfrm>
              <a:off x="3631294" y="3286705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D8F7A6F0-5BFB-46E7-9529-66785249B6FB}"/>
                </a:ext>
              </a:extLst>
            </p:cNvPr>
            <p:cNvCxnSpPr>
              <a:cxnSpLocks/>
              <a:stCxn id="12" idx="3"/>
              <a:endCxn id="22" idx="2"/>
            </p:cNvCxnSpPr>
            <p:nvPr/>
          </p:nvCxnSpPr>
          <p:spPr>
            <a:xfrm>
              <a:off x="3308086" y="3399536"/>
              <a:ext cx="323208" cy="14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>
              <a:extLst>
                <a:ext uri="{FF2B5EF4-FFF2-40B4-BE49-F238E27FC236}">
                  <a16:creationId xmlns:a16="http://schemas.microsoft.com/office/drawing/2014/main" id="{3559C5CE-746D-46B6-A698-BD65EF7BB88A}"/>
                </a:ext>
              </a:extLst>
            </p:cNvPr>
            <p:cNvCxnSpPr>
              <a:stCxn id="22" idx="6"/>
              <a:endCxn id="5" idx="1"/>
            </p:cNvCxnSpPr>
            <p:nvPr/>
          </p:nvCxnSpPr>
          <p:spPr>
            <a:xfrm flipV="1">
              <a:off x="3859894" y="3397666"/>
              <a:ext cx="741362" cy="33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5C660FDF-90A9-4F70-A3B1-0BB8C4BD92A3}"/>
                </a:ext>
              </a:extLst>
            </p:cNvPr>
            <p:cNvSpPr txBox="1"/>
            <p:nvPr/>
          </p:nvSpPr>
          <p:spPr>
            <a:xfrm>
              <a:off x="3578245" y="3219686"/>
              <a:ext cx="310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+</a:t>
              </a:r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4564C9A4-E162-4E40-8EBF-432934F6953D}"/>
                    </a:ext>
                  </a:extLst>
                </p:cNvPr>
                <p:cNvSpPr txBox="1"/>
                <p:nvPr/>
              </p:nvSpPr>
              <p:spPr>
                <a:xfrm>
                  <a:off x="4037164" y="3028334"/>
                  <a:ext cx="3868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4564C9A4-E162-4E40-8EBF-432934F695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7164" y="3028334"/>
                  <a:ext cx="38682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E5950F51-79E3-4401-8EC5-F47A087F0556}"/>
                </a:ext>
              </a:extLst>
            </p:cNvPr>
            <p:cNvCxnSpPr>
              <a:cxnSpLocks/>
            </p:cNvCxnSpPr>
            <p:nvPr/>
          </p:nvCxnSpPr>
          <p:spPr>
            <a:xfrm>
              <a:off x="3740567" y="2890157"/>
              <a:ext cx="0" cy="4051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D5EB6E34-A65B-4F83-9909-4F7C9E451953}"/>
                </a:ext>
              </a:extLst>
            </p:cNvPr>
            <p:cNvSpPr txBox="1"/>
            <p:nvPr/>
          </p:nvSpPr>
          <p:spPr>
            <a:xfrm>
              <a:off x="3050034" y="2531579"/>
              <a:ext cx="1381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env. noise</a:t>
              </a:r>
              <a:endParaRPr lang="en-US" dirty="0"/>
            </a:p>
          </p:txBody>
        </p:sp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1CB0A80F-CB1C-4FF5-9B60-E76B104CA1F9}"/>
                </a:ext>
              </a:extLst>
            </p:cNvPr>
            <p:cNvSpPr/>
            <p:nvPr/>
          </p:nvSpPr>
          <p:spPr>
            <a:xfrm>
              <a:off x="6039266" y="433104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B7FBAEA0-7C4A-4593-B86A-286FD35C64EB}"/>
                </a:ext>
              </a:extLst>
            </p:cNvPr>
            <p:cNvSpPr txBox="1"/>
            <p:nvPr/>
          </p:nvSpPr>
          <p:spPr>
            <a:xfrm>
              <a:off x="5996400" y="4255995"/>
              <a:ext cx="310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-</a:t>
              </a:r>
              <a:endParaRPr lang="en-US" dirty="0"/>
            </a:p>
          </p:txBody>
        </p:sp>
        <p:cxnSp>
          <p:nvCxnSpPr>
            <p:cNvPr id="49" name="Connettore 2 48">
              <a:extLst>
                <a:ext uri="{FF2B5EF4-FFF2-40B4-BE49-F238E27FC236}">
                  <a16:creationId xmlns:a16="http://schemas.microsoft.com/office/drawing/2014/main" id="{AB4D167D-E1E5-42C5-866C-6B77B09DF314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6151710" y="3402102"/>
              <a:ext cx="1857" cy="9248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2 50">
              <a:extLst>
                <a:ext uri="{FF2B5EF4-FFF2-40B4-BE49-F238E27FC236}">
                  <a16:creationId xmlns:a16="http://schemas.microsoft.com/office/drawing/2014/main" id="{D09F663E-D81E-4AA1-9B29-4CD49747E93A}"/>
                </a:ext>
              </a:extLst>
            </p:cNvPr>
            <p:cNvCxnSpPr>
              <a:stCxn id="7" idx="1"/>
              <a:endCxn id="43" idx="3"/>
            </p:cNvCxnSpPr>
            <p:nvPr/>
          </p:nvCxnSpPr>
          <p:spPr>
            <a:xfrm flipH="1">
              <a:off x="6307021" y="4440661"/>
              <a:ext cx="38039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2 53">
              <a:extLst>
                <a:ext uri="{FF2B5EF4-FFF2-40B4-BE49-F238E27FC236}">
                  <a16:creationId xmlns:a16="http://schemas.microsoft.com/office/drawing/2014/main" id="{D3217F0F-EC1D-4B12-AA31-7CBFE03ABE24}"/>
                </a:ext>
              </a:extLst>
            </p:cNvPr>
            <p:cNvCxnSpPr>
              <a:cxnSpLocks/>
              <a:stCxn id="43" idx="1"/>
              <a:endCxn id="64" idx="3"/>
            </p:cNvCxnSpPr>
            <p:nvPr/>
          </p:nvCxnSpPr>
          <p:spPr>
            <a:xfrm flipH="1">
              <a:off x="4590050" y="4440661"/>
              <a:ext cx="1406350" cy="31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E359DF46-2CC4-4B0C-89FD-5BC768112F71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891039" y="4438175"/>
              <a:ext cx="1705601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EAC39DE7-E074-42DE-AE11-502FC10E82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1039" y="3397666"/>
              <a:ext cx="0" cy="1042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>
              <a:extLst>
                <a:ext uri="{FF2B5EF4-FFF2-40B4-BE49-F238E27FC236}">
                  <a16:creationId xmlns:a16="http://schemas.microsoft.com/office/drawing/2014/main" id="{6DCF8629-D075-49FA-A865-7B580C49EAF8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90621" y="3397666"/>
              <a:ext cx="701671" cy="18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uppo 85">
              <a:extLst>
                <a:ext uri="{FF2B5EF4-FFF2-40B4-BE49-F238E27FC236}">
                  <a16:creationId xmlns:a16="http://schemas.microsoft.com/office/drawing/2014/main" id="{477DAC2A-39A2-444E-ABC1-8EE7AC23196C}"/>
                </a:ext>
              </a:extLst>
            </p:cNvPr>
            <p:cNvGrpSpPr/>
            <p:nvPr/>
          </p:nvGrpSpPr>
          <p:grpSpPr>
            <a:xfrm>
              <a:off x="2593885" y="3977245"/>
              <a:ext cx="2004635" cy="928209"/>
              <a:chOff x="1744402" y="5306786"/>
              <a:chExt cx="2004635" cy="928209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9FBD858B-5BAA-4762-8670-031C0C73C5B6}"/>
                  </a:ext>
                </a:extLst>
              </p:cNvPr>
              <p:cNvSpPr/>
              <p:nvPr/>
            </p:nvSpPr>
            <p:spPr>
              <a:xfrm>
                <a:off x="1747157" y="5306786"/>
                <a:ext cx="2001880" cy="9218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0C4F23DC-47CB-45DE-B380-30E6EA3623FE}"/>
                  </a:ext>
                </a:extLst>
              </p:cNvPr>
              <p:cNvSpPr txBox="1"/>
              <p:nvPr/>
            </p:nvSpPr>
            <p:spPr>
              <a:xfrm>
                <a:off x="1999390" y="5444551"/>
                <a:ext cx="14861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Digital </a:t>
                </a:r>
              </a:p>
              <a:p>
                <a:pPr algn="ctr"/>
                <a:r>
                  <a:rPr lang="it-IT" dirty="0"/>
                  <a:t>Filter</a:t>
                </a:r>
                <a:endParaRPr lang="en-US" dirty="0"/>
              </a:p>
            </p:txBody>
          </p:sp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FAF78BCA-BE5B-4A5C-B31A-54FC601D1726}"/>
                  </a:ext>
                </a:extLst>
              </p:cNvPr>
              <p:cNvSpPr txBox="1"/>
              <p:nvPr/>
            </p:nvSpPr>
            <p:spPr>
              <a:xfrm>
                <a:off x="3291532" y="5311665"/>
                <a:ext cx="4490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/>
                  <a:t>ADC</a:t>
                </a:r>
                <a:endParaRPr lang="en-US" b="1" dirty="0"/>
              </a:p>
            </p:txBody>
          </p:sp>
          <p:cxnSp>
            <p:nvCxnSpPr>
              <p:cNvPr id="77" name="Connettore diritto 76">
                <a:extLst>
                  <a:ext uri="{FF2B5EF4-FFF2-40B4-BE49-F238E27FC236}">
                    <a16:creationId xmlns:a16="http://schemas.microsoft.com/office/drawing/2014/main" id="{7C44D9CC-3378-4290-A862-12F233D0A9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91532" y="5306786"/>
                <a:ext cx="0" cy="9218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50C4BBAD-E70A-4EC8-AC2B-E8A9DFEA053D}"/>
                  </a:ext>
                </a:extLst>
              </p:cNvPr>
              <p:cNvSpPr txBox="1"/>
              <p:nvPr/>
            </p:nvSpPr>
            <p:spPr>
              <a:xfrm>
                <a:off x="1744402" y="5306786"/>
                <a:ext cx="4490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/>
                  <a:t>DAC</a:t>
                </a:r>
                <a:endParaRPr lang="en-US" b="1" dirty="0"/>
              </a:p>
            </p:txBody>
          </p:sp>
          <p:cxnSp>
            <p:nvCxnSpPr>
              <p:cNvPr id="84" name="Connettore diritto 83">
                <a:extLst>
                  <a:ext uri="{FF2B5EF4-FFF2-40B4-BE49-F238E27FC236}">
                    <a16:creationId xmlns:a16="http://schemas.microsoft.com/office/drawing/2014/main" id="{F1400030-40F8-4A26-8AED-ECB0DC5FDD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93437" y="5306787"/>
                <a:ext cx="0" cy="9218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6" name="Immagine 95">
            <a:extLst>
              <a:ext uri="{FF2B5EF4-FFF2-40B4-BE49-F238E27FC236}">
                <a16:creationId xmlns:a16="http://schemas.microsoft.com/office/drawing/2014/main" id="{41DC2BEA-0F20-4CE3-98C5-1317CD190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268" y="4551514"/>
            <a:ext cx="4261473" cy="2664183"/>
          </a:xfrm>
          <a:prstGeom prst="rect">
            <a:avLst/>
          </a:prstGeom>
        </p:spPr>
      </p:pic>
      <p:pic>
        <p:nvPicPr>
          <p:cNvPr id="98" name="Immagine 97" descr="Immagine che contiene LEGO, giocattolo&#10;&#10;Descrizione generata automaticamente">
            <a:extLst>
              <a:ext uri="{FF2B5EF4-FFF2-40B4-BE49-F238E27FC236}">
                <a16:creationId xmlns:a16="http://schemas.microsoft.com/office/drawing/2014/main" id="{AD298D13-8052-49BF-B1A3-73477FFD5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8" y="2466354"/>
            <a:ext cx="4951704" cy="3566160"/>
          </a:xfrm>
          <a:prstGeom prst="rect">
            <a:avLst/>
          </a:prstGeom>
        </p:spPr>
      </p:pic>
      <p:sp>
        <p:nvSpPr>
          <p:cNvPr id="99" name="Segnaposto numero diapositiva 98">
            <a:extLst>
              <a:ext uri="{FF2B5EF4-FFF2-40B4-BE49-F238E27FC236}">
                <a16:creationId xmlns:a16="http://schemas.microsoft.com/office/drawing/2014/main" id="{ED8E09E2-FA36-441F-87EA-3DE9653C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73F966D1-1B20-46E3-9084-76AFEF0E167B}"/>
              </a:ext>
            </a:extLst>
          </p:cNvPr>
          <p:cNvSpPr txBox="1"/>
          <p:nvPr/>
        </p:nvSpPr>
        <p:spPr>
          <a:xfrm>
            <a:off x="10214517" y="6200078"/>
            <a:ext cx="179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NI-</a:t>
            </a:r>
            <a:r>
              <a:rPr lang="it-IT" dirty="0" err="1"/>
              <a:t>cRIO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42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4" name="Freeform: Shape 2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B22424-D19C-4455-8EAC-9C538626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Tiltmeter in Virgo site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Segnaposto contenuto 6">
            <a:extLst>
              <a:ext uri="{FF2B5EF4-FFF2-40B4-BE49-F238E27FC236}">
                <a16:creationId xmlns:a16="http://schemas.microsoft.com/office/drawing/2014/main" id="{3004C1D8-F353-45EB-83E1-377819EC5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84" y="2680000"/>
            <a:ext cx="5714303" cy="4022725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A75EC792-1AFE-4460-9834-B6C536E09985}"/>
                  </a:ext>
                </a:extLst>
              </p:cNvPr>
              <p:cNvSpPr txBox="1"/>
              <p:nvPr/>
            </p:nvSpPr>
            <p:spPr>
              <a:xfrm>
                <a:off x="7812575" y="5674205"/>
                <a:ext cx="3418531" cy="423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≈8×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/√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it-IT" sz="2000" dirty="0"/>
                  <a:t> @ 5Hz</a:t>
                </a:r>
              </a:p>
            </p:txBody>
          </p:sp>
        </mc:Choice>
        <mc:Fallback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A75EC792-1AFE-4460-9834-B6C536E09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575" y="5674205"/>
                <a:ext cx="3418531" cy="423129"/>
              </a:xfrm>
              <a:prstGeom prst="rect">
                <a:avLst/>
              </a:prstGeom>
              <a:blipFill>
                <a:blip r:embed="rId3"/>
                <a:stretch>
                  <a:fillRect t="-4348" r="-893" b="-24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con due angoli in diagonale arrotondati 9">
            <a:extLst>
              <a:ext uri="{FF2B5EF4-FFF2-40B4-BE49-F238E27FC236}">
                <a16:creationId xmlns:a16="http://schemas.microsoft.com/office/drawing/2014/main" id="{6ECAC5FB-0DC1-4AF3-A897-6FF216ACC641}"/>
              </a:ext>
            </a:extLst>
          </p:cNvPr>
          <p:cNvSpPr/>
          <p:nvPr/>
        </p:nvSpPr>
        <p:spPr>
          <a:xfrm>
            <a:off x="7596819" y="2746642"/>
            <a:ext cx="3418530" cy="208153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E804360-8664-4FA2-88E9-F4B9E963850E}"/>
              </a:ext>
            </a:extLst>
          </p:cNvPr>
          <p:cNvSpPr txBox="1"/>
          <p:nvPr/>
        </p:nvSpPr>
        <p:spPr>
          <a:xfrm>
            <a:off x="6456037" y="2283026"/>
            <a:ext cx="554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Tilt measurement in the NN frequency band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B18D0EE-2538-4F7C-A3ED-D352EFA01DF8}"/>
              </a:ext>
            </a:extLst>
          </p:cNvPr>
          <p:cNvSpPr txBox="1"/>
          <p:nvPr/>
        </p:nvSpPr>
        <p:spPr>
          <a:xfrm>
            <a:off x="247705" y="4148180"/>
            <a:ext cx="62278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Virgo vs LIGO in the </a:t>
            </a:r>
            <a:r>
              <a:rPr lang="en-US" sz="2000" b="1" dirty="0"/>
              <a:t>10-20 Hz </a:t>
            </a:r>
            <a:r>
              <a:rPr lang="en-US" sz="2000" dirty="0"/>
              <a:t>range: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the extreme range (10-13 Hz and 18-20 Hz) the floor is comparable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the middle range (between 13 and 18 Hz) the noise is higher. </a:t>
            </a:r>
            <a:br>
              <a:rPr lang="en-US" sz="2000" dirty="0"/>
            </a:br>
            <a:endParaRPr lang="en-US" sz="2000" dirty="0"/>
          </a:p>
          <a:p>
            <a:pPr algn="ctr"/>
            <a:r>
              <a:rPr lang="en-US" sz="2000" dirty="0"/>
              <a:t>Seismic noise level in Virgo is comparable with the LIGO site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74F0D9-02FB-495C-86FD-A3C50A632100}"/>
              </a:ext>
            </a:extLst>
          </p:cNvPr>
          <p:cNvSpPr txBox="1"/>
          <p:nvPr/>
        </p:nvSpPr>
        <p:spPr>
          <a:xfrm>
            <a:off x="247705" y="2559261"/>
            <a:ext cx="554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No </a:t>
            </a:r>
            <a:r>
              <a:rPr lang="it-IT" sz="2000" b="1" dirty="0" err="1"/>
              <a:t>pick</a:t>
            </a:r>
            <a:r>
              <a:rPr lang="it-IT" sz="2000" b="1" dirty="0"/>
              <a:t>-off </a:t>
            </a:r>
            <a:r>
              <a:rPr lang="it-IT" sz="2000" dirty="0"/>
              <a:t>(higher </a:t>
            </a:r>
            <a:r>
              <a:rPr lang="it-IT" sz="2000" dirty="0" err="1"/>
              <a:t>amplitude</a:t>
            </a:r>
            <a:r>
              <a:rPr lang="it-IT" sz="2000" dirty="0"/>
              <a:t> noise)</a:t>
            </a:r>
            <a:endParaRPr lang="it-I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No </a:t>
            </a:r>
            <a:r>
              <a:rPr lang="it-IT" sz="2000" b="1" dirty="0" err="1"/>
              <a:t>equal</a:t>
            </a:r>
            <a:r>
              <a:rPr lang="it-IT" sz="2000" b="1" dirty="0"/>
              <a:t> </a:t>
            </a:r>
            <a:r>
              <a:rPr lang="it-IT" sz="2000" b="1" dirty="0" err="1"/>
              <a:t>arms</a:t>
            </a:r>
            <a:r>
              <a:rPr lang="it-IT" sz="2000" b="1" dirty="0"/>
              <a:t> </a:t>
            </a:r>
            <a:r>
              <a:rPr lang="it-IT" sz="2000" dirty="0"/>
              <a:t>(higher frequency noise)</a:t>
            </a:r>
            <a:endParaRPr lang="en-US" sz="2000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65BAF4-7130-47BF-B7DE-11224EB3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068AEA-B8AC-4521-A982-64A7824AE795}"/>
              </a:ext>
            </a:extLst>
          </p:cNvPr>
          <p:cNvSpPr txBox="1"/>
          <p:nvPr/>
        </p:nvSpPr>
        <p:spPr>
          <a:xfrm>
            <a:off x="1103655" y="1559730"/>
            <a:ext cx="761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At North End building, from April to </a:t>
            </a:r>
            <a:r>
              <a:rPr lang="it-IT" dirty="0" err="1">
                <a:solidFill>
                  <a:schemeClr val="bg1"/>
                </a:solidFill>
              </a:rPr>
              <a:t>mid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July</a:t>
            </a:r>
            <a:r>
              <a:rPr lang="it-IT" dirty="0">
                <a:solidFill>
                  <a:schemeClr val="bg1"/>
                </a:solidFill>
              </a:rPr>
              <a:t> 2019 (</a:t>
            </a:r>
            <a:r>
              <a:rPr lang="it-IT" dirty="0" err="1">
                <a:solidFill>
                  <a:schemeClr val="bg1"/>
                </a:solidFill>
              </a:rPr>
              <a:t>during</a:t>
            </a:r>
            <a:r>
              <a:rPr lang="it-IT" dirty="0">
                <a:solidFill>
                  <a:schemeClr val="bg1"/>
                </a:solidFill>
              </a:rPr>
              <a:t> O3a)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49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2C568FB-C64F-4EC8-AB02-075D08F87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107" y="0"/>
            <a:ext cx="3573504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4F9E501-82FD-4B38-8A53-EE93DC503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0365" y="1295400"/>
            <a:ext cx="3574834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B22424-D19C-4455-8EAC-9C538626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725" y="1447800"/>
            <a:ext cx="26418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Tiltmeter in Sos Enattos:</a:t>
            </a:r>
            <a:br>
              <a:rPr lang="en-US" sz="2800" dirty="0"/>
            </a:br>
            <a:r>
              <a:rPr lang="en-US" sz="2800" dirty="0"/>
              <a:t>Sar-Grav is operational!</a:t>
            </a:r>
          </a:p>
        </p:txBody>
      </p:sp>
      <p:pic>
        <p:nvPicPr>
          <p:cNvPr id="6" name="Immagine 5" descr="Immagine che contiene motore&#10;&#10;Descrizione generata automaticamente">
            <a:extLst>
              <a:ext uri="{FF2B5EF4-FFF2-40B4-BE49-F238E27FC236}">
                <a16:creationId xmlns:a16="http://schemas.microsoft.com/office/drawing/2014/main" id="{C0FCFCB4-90A0-44DE-9877-3103D66126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9" b="3"/>
          <a:stretch/>
        </p:blipFill>
        <p:spPr>
          <a:xfrm>
            <a:off x="4310563" y="1292147"/>
            <a:ext cx="3090250" cy="2133599"/>
          </a:xfrm>
          <a:prstGeom prst="rect">
            <a:avLst/>
          </a:prstGeom>
        </p:spPr>
      </p:pic>
      <p:pic>
        <p:nvPicPr>
          <p:cNvPr id="8" name="Immagine 7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5312F4EF-EB36-40A8-8DC6-B8C51D33B1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4" r="-3" b="27010"/>
          <a:stretch/>
        </p:blipFill>
        <p:spPr>
          <a:xfrm>
            <a:off x="1062405" y="3579875"/>
            <a:ext cx="6331375" cy="3278124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A3BF8B5-A0A4-4716-9BA8-F46CFEC65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pic>
        <p:nvPicPr>
          <p:cNvPr id="12" name="Immagine 11" descr="Immagine che contiene interni, persona&#10;&#10;Descrizione generata automaticamente">
            <a:extLst>
              <a:ext uri="{FF2B5EF4-FFF2-40B4-BE49-F238E27FC236}">
                <a16:creationId xmlns:a16="http://schemas.microsoft.com/office/drawing/2014/main" id="{1BB8333E-5B6F-496E-846A-11FEEB228CD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r="20577" b="10385"/>
          <a:stretch/>
        </p:blipFill>
        <p:spPr>
          <a:xfrm>
            <a:off x="1062405" y="1292147"/>
            <a:ext cx="3090672" cy="2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9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B22424-D19C-4455-8EAC-9C538626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4356"/>
            <a:ext cx="11081657" cy="10151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Tiltmeter in Sos Enattos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6B2C3E-19CA-4B98-8322-4F66F1AE31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68" y="1163709"/>
            <a:ext cx="9691088" cy="5669280"/>
          </a:xfrm>
          <a:prstGeom prst="rect">
            <a:avLst/>
          </a:prstGeom>
          <a:effectLst/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BC6FC2-2D4F-4776-BDD7-4B3B2C5FE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12</a:t>
            </a:r>
            <a:endParaRPr lang="en-US" dirty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0712CB2-42E1-482D-8D46-72338AE9E000}"/>
              </a:ext>
            </a:extLst>
          </p:cNvPr>
          <p:cNvCxnSpPr>
            <a:cxnSpLocks/>
          </p:cNvCxnSpPr>
          <p:nvPr/>
        </p:nvCxnSpPr>
        <p:spPr>
          <a:xfrm>
            <a:off x="2464475" y="5545285"/>
            <a:ext cx="42519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0CD230C8-4173-43DC-9884-5BFFBB698CB0}"/>
                  </a:ext>
                </a:extLst>
              </p:cNvPr>
              <p:cNvSpPr txBox="1"/>
              <p:nvPr/>
            </p:nvSpPr>
            <p:spPr>
              <a:xfrm>
                <a:off x="3494188" y="5622425"/>
                <a:ext cx="35833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6×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−13</m:t>
                          </m:r>
                        </m:sup>
                      </m:sSup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𝐻𝑧</m:t>
                          </m:r>
                        </m:e>
                      </m:rad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0CD230C8-4173-43DC-9884-5BFFBB698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88" y="5622425"/>
                <a:ext cx="3583384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396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B22424-D19C-4455-8EAC-9C538626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Conclusions</a:t>
            </a:r>
          </a:p>
        </p:txBody>
      </p:sp>
      <p:sp>
        <p:nvSpPr>
          <p:cNvPr id="41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9664CCA3-2AEC-4542-B147-DB19019FD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42" y="1438929"/>
            <a:ext cx="3980139" cy="3980139"/>
          </a:xfrm>
          <a:prstGeom prst="rect">
            <a:avLst/>
          </a:prstGeom>
          <a:effectLst/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D0D039-DAC1-4CB2-AD79-4682390A15C3}"/>
              </a:ext>
            </a:extLst>
          </p:cNvPr>
          <p:cNvSpPr txBox="1"/>
          <p:nvPr/>
        </p:nvSpPr>
        <p:spPr>
          <a:xfrm>
            <a:off x="648931" y="2438400"/>
            <a:ext cx="5616216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Best sensitivity in the world for a tiltmeter         in the region 2 Hz – 20 Hz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 our knowledge Sos Enattos has shown the lowest tilt noise ever measured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Encouraging results for the Archimedes experiment, which now will start to study the sensitivity in the region 1 mHz – 100 mHz</a:t>
            </a:r>
          </a:p>
        </p:txBody>
      </p:sp>
    </p:spTree>
    <p:extLst>
      <p:ext uri="{BB962C8B-B14F-4D97-AF65-F5344CB8AC3E}">
        <p14:creationId xmlns:p14="http://schemas.microsoft.com/office/powerpoint/2010/main" val="3140600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B22424-D19C-4455-8EAC-9C538626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Future developments</a:t>
            </a:r>
          </a:p>
        </p:txBody>
      </p:sp>
      <p:sp>
        <p:nvSpPr>
          <p:cNvPr id="41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9664CCA3-2AEC-4542-B147-DB19019FD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42" y="1438929"/>
            <a:ext cx="3980139" cy="3980139"/>
          </a:xfrm>
          <a:prstGeom prst="rect">
            <a:avLst/>
          </a:prstGeom>
          <a:effectLst/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D0D039-DAC1-4CB2-AD79-4682390A15C3}"/>
              </a:ext>
            </a:extLst>
          </p:cNvPr>
          <p:cNvSpPr txBox="1"/>
          <p:nvPr/>
        </p:nvSpPr>
        <p:spPr>
          <a:xfrm>
            <a:off x="648931" y="2438400"/>
            <a:ext cx="5616216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Commissioning on diffused light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Longer measurement campaigns for site characterization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Coherence studies with seismometers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Measurements at lower frequencies 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(also by using a heavier suspended arm)</a:t>
            </a:r>
          </a:p>
        </p:txBody>
      </p:sp>
    </p:spTree>
    <p:extLst>
      <p:ext uri="{BB962C8B-B14F-4D97-AF65-F5344CB8AC3E}">
        <p14:creationId xmlns:p14="http://schemas.microsoft.com/office/powerpoint/2010/main" val="3147443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4" name="Freeform: Shape 2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B22424-D19C-4455-8EAC-9C538626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ARCHIMEDES: 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weighing the quantum vacuum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9664CCA3-2AEC-4542-B147-DB19019FD0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068" y="494553"/>
            <a:ext cx="1481953" cy="148195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4AECD56-19E9-4C95-B4F3-D42DAB7D2975}"/>
              </a:ext>
            </a:extLst>
          </p:cNvPr>
          <p:cNvSpPr txBox="1"/>
          <p:nvPr/>
        </p:nvSpPr>
        <p:spPr>
          <a:xfrm>
            <a:off x="295275" y="2286162"/>
            <a:ext cx="11477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Vacuum energy from QED is somehow physical (evidenced by the </a:t>
            </a:r>
            <a:r>
              <a:rPr lang="it-IT" i="1" dirty="0"/>
              <a:t>Casimir effect</a:t>
            </a:r>
            <a:r>
              <a:rPr lang="it-IT" dirty="0"/>
              <a:t>).</a:t>
            </a:r>
          </a:p>
          <a:p>
            <a:r>
              <a:rPr lang="it-IT" dirty="0"/>
              <a:t>The problem is that </a:t>
            </a:r>
            <a:r>
              <a:rPr lang="en-US" dirty="0"/>
              <a:t>in QED the vacuum state has </a:t>
            </a:r>
            <a:r>
              <a:rPr lang="en-US" b="1" dirty="0"/>
              <a:t>infinite</a:t>
            </a:r>
            <a:r>
              <a:rPr lang="en-US" dirty="0"/>
              <a:t> energy. </a:t>
            </a:r>
          </a:p>
          <a:p>
            <a:r>
              <a:rPr lang="it-IT" dirty="0"/>
              <a:t>  </a:t>
            </a:r>
            <a:endParaRPr lang="en-US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3E03B7C-7346-49E5-8030-B26DE6AAFE81}"/>
              </a:ext>
            </a:extLst>
          </p:cNvPr>
          <p:cNvSpPr txBox="1"/>
          <p:nvPr/>
        </p:nvSpPr>
        <p:spPr>
          <a:xfrm>
            <a:off x="404812" y="2966123"/>
            <a:ext cx="11382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Acceptable in Particle Physics </a:t>
            </a:r>
          </a:p>
          <a:p>
            <a:pPr marL="285750" indent="-285750">
              <a:buFontTx/>
              <a:buChar char="-"/>
            </a:pPr>
            <a:r>
              <a:rPr lang="en-US" dirty="0"/>
              <a:t>Not acceptable in General Relativity (</a:t>
            </a:r>
            <a:r>
              <a:rPr lang="en-US" i="1" dirty="0"/>
              <a:t>The cosmological constant problem [Weinberg, 1989]</a:t>
            </a:r>
            <a:r>
              <a:rPr lang="en-US" dirty="0"/>
              <a:t>)</a:t>
            </a:r>
          </a:p>
          <a:p>
            <a:endParaRPr lang="en-US"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19BFA3C-9151-42F1-B4D0-930B90DD31B7}"/>
              </a:ext>
            </a:extLst>
          </p:cNvPr>
          <p:cNvSpPr txBox="1"/>
          <p:nvPr/>
        </p:nvSpPr>
        <p:spPr>
          <a:xfrm>
            <a:off x="1563534" y="3759169"/>
            <a:ext cx="612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highlight>
                  <a:srgbClr val="FFFF00"/>
                </a:highlight>
              </a:rPr>
              <a:t>Does quantum vacuum «feel» gravity?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7FC3A92-8CDF-43F4-9031-7DE914AFBE54}"/>
              </a:ext>
            </a:extLst>
          </p:cNvPr>
          <p:cNvSpPr txBox="1"/>
          <p:nvPr/>
        </p:nvSpPr>
        <p:spPr>
          <a:xfrm>
            <a:off x="295275" y="4562475"/>
            <a:ext cx="793432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ARCHIMEDES experiment (INFN) will clarify if </a:t>
            </a:r>
          </a:p>
          <a:p>
            <a:pPr algn="ctr"/>
            <a:r>
              <a:rPr lang="it-IT" dirty="0"/>
              <a:t>the weight of material bodies </a:t>
            </a:r>
          </a:p>
          <a:p>
            <a:pPr algn="ctr"/>
            <a:r>
              <a:rPr lang="it-IT" dirty="0" err="1"/>
              <a:t>is</a:t>
            </a:r>
            <a:r>
              <a:rPr lang="it-IT" dirty="0"/>
              <a:t> influenced by the vacuum energy stored inside.</a:t>
            </a:r>
            <a:endParaRPr lang="en-US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1337BA1-5426-4011-9B9E-53F0C954A653}"/>
              </a:ext>
            </a:extLst>
          </p:cNvPr>
          <p:cNvSpPr txBox="1"/>
          <p:nvPr/>
        </p:nvSpPr>
        <p:spPr>
          <a:xfrm>
            <a:off x="295275" y="5696883"/>
            <a:ext cx="7934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 sample of YBCO will be weighted while the internal vacuum energy is modulated via Casimir effect.</a:t>
            </a:r>
          </a:p>
          <a:p>
            <a:pPr algn="ctr"/>
            <a:r>
              <a:rPr lang="it-IT" b="1" dirty="0"/>
              <a:t>This measurement requires a very sensitive beam balance.</a:t>
            </a:r>
            <a:endParaRPr lang="en-US" b="1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77689E8C-D07A-48EE-8227-C7FC07C7F16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532389" y="3759169"/>
            <a:ext cx="3240511" cy="310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570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4" name="Freeform: Shape 2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B22424-D19C-4455-8EAC-9C538626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ARCHIMEDES for ET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88D817-9EFD-4DA6-B3E9-250710F47A6D}"/>
              </a:ext>
            </a:extLst>
          </p:cNvPr>
          <p:cNvSpPr txBox="1"/>
          <p:nvPr/>
        </p:nvSpPr>
        <p:spPr>
          <a:xfrm>
            <a:off x="438150" y="3325115"/>
            <a:ext cx="1112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Direct tilt measurement from 2 Hz to 20 Hz (region of interest for ET)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Contribution to Newtonian Noise Cancellation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Quality check of the site with a fundamental physics experiment</a:t>
            </a:r>
            <a:endParaRPr lang="en-US" sz="24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B00213-CBD2-46F0-B5AF-96ED1FA8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EB9-B458-4F6D-A4DF-7D6F7B995307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13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4" name="Freeform: Shape 2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B22424-D19C-4455-8EAC-9C538626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Tiltmeter (Archimedes prototype): 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Mechanics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Immagine 3" descr="Immagine che contiene testo, metro da misura, dispositivo&#10;&#10;Descrizione generata automaticamente">
            <a:extLst>
              <a:ext uri="{FF2B5EF4-FFF2-40B4-BE49-F238E27FC236}">
                <a16:creationId xmlns:a16="http://schemas.microsoft.com/office/drawing/2014/main" id="{3E4A03DF-DEAE-4DEB-BD33-ECC6FEE4A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" y="2286162"/>
            <a:ext cx="6935439" cy="4572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95B8FA-FA81-4EA5-8BD4-9DEF1969338D}"/>
              </a:ext>
            </a:extLst>
          </p:cNvPr>
          <p:cNvSpPr txBox="1"/>
          <p:nvPr/>
        </p:nvSpPr>
        <p:spPr>
          <a:xfrm>
            <a:off x="7111014" y="2556769"/>
            <a:ext cx="4927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50 cm long </a:t>
            </a:r>
            <a:r>
              <a:rPr lang="it-IT" dirty="0" err="1"/>
              <a:t>arm</a:t>
            </a:r>
            <a:r>
              <a:rPr lang="it-IT" dirty="0"/>
              <a:t> with low </a:t>
            </a:r>
            <a:r>
              <a:rPr lang="it-IT" dirty="0" err="1"/>
              <a:t>momentum</a:t>
            </a:r>
            <a:r>
              <a:rPr lang="it-IT" dirty="0"/>
              <a:t> of </a:t>
            </a:r>
            <a:r>
              <a:rPr lang="it-IT" dirty="0" err="1"/>
              <a:t>inertia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6B238-D1BB-4730-9B0C-D9FB02D0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49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4" name="Freeform: Shape 2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B22424-D19C-4455-8EAC-9C538626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Tiltmeter (Archimedes prototype): 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Mechanics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55A2186-4462-44D6-B389-AE9832E43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916"/>
            <a:ext cx="6935439" cy="4572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86E643-392D-4E9B-AE8F-3109BF92274D}"/>
              </a:ext>
            </a:extLst>
          </p:cNvPr>
          <p:cNvSpPr txBox="1"/>
          <p:nvPr/>
        </p:nvSpPr>
        <p:spPr>
          <a:xfrm>
            <a:off x="7111014" y="2556769"/>
            <a:ext cx="4927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50 cm long </a:t>
            </a:r>
            <a:r>
              <a:rPr lang="it-IT" dirty="0" err="1"/>
              <a:t>arm</a:t>
            </a:r>
            <a:r>
              <a:rPr lang="it-IT" dirty="0"/>
              <a:t> with low </a:t>
            </a:r>
            <a:r>
              <a:rPr lang="it-IT" dirty="0" err="1"/>
              <a:t>momentum</a:t>
            </a:r>
            <a:r>
              <a:rPr lang="it-IT" dirty="0"/>
              <a:t> of </a:t>
            </a:r>
            <a:r>
              <a:rPr lang="it-IT" dirty="0" err="1"/>
              <a:t>inertia</a:t>
            </a:r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Suspended </a:t>
            </a:r>
            <a:r>
              <a:rPr lang="it-IT" dirty="0" err="1"/>
              <a:t>through</a:t>
            </a:r>
            <a:r>
              <a:rPr lang="it-IT" b="1" dirty="0"/>
              <a:t> </a:t>
            </a:r>
            <a:r>
              <a:rPr lang="it-IT" b="1" dirty="0" err="1"/>
              <a:t>thin</a:t>
            </a:r>
            <a:r>
              <a:rPr lang="it-IT" b="1" dirty="0"/>
              <a:t> </a:t>
            </a:r>
            <a:r>
              <a:rPr lang="it-IT" b="1" dirty="0" err="1"/>
              <a:t>flexible</a:t>
            </a:r>
            <a:r>
              <a:rPr lang="it-IT" b="1" dirty="0"/>
              <a:t> joints </a:t>
            </a:r>
            <a:r>
              <a:rPr lang="it-IT" dirty="0"/>
              <a:t>(Cu-Be, 100 </a:t>
            </a:r>
            <a:r>
              <a:rPr lang="el-GR" dirty="0"/>
              <a:t>μ</a:t>
            </a:r>
            <a:r>
              <a:rPr lang="it-IT" dirty="0"/>
              <a:t>m x 500 </a:t>
            </a:r>
            <a:r>
              <a:rPr lang="el-GR" dirty="0"/>
              <a:t>μ</a:t>
            </a:r>
            <a:r>
              <a:rPr lang="it-IT" dirty="0"/>
              <a:t>m),                  very similar in design to LIGO </a:t>
            </a:r>
            <a:r>
              <a:rPr lang="it-IT" dirty="0" err="1"/>
              <a:t>tiltmeters</a:t>
            </a:r>
            <a:r>
              <a:rPr lang="it-IT" dirty="0"/>
              <a:t> (</a:t>
            </a:r>
            <a:r>
              <a:rPr lang="it-IT" dirty="0" err="1"/>
              <a:t>Venkateswara</a:t>
            </a:r>
            <a:r>
              <a:rPr lang="it-IT" dirty="0"/>
              <a:t> et al.,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C0D26D-48FA-4A9F-BA3B-31528D51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3142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4" name="Freeform: Shape 2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B22424-D19C-4455-8EAC-9C538626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Tiltmeter (Archimedes prototype): 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Mechanics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Immagine 4" descr="Immagine che contiene giocattolo, dispositivo&#10;&#10;Descrizione generata automaticamente">
            <a:extLst>
              <a:ext uri="{FF2B5EF4-FFF2-40B4-BE49-F238E27FC236}">
                <a16:creationId xmlns:a16="http://schemas.microsoft.com/office/drawing/2014/main" id="{99B33805-363D-495A-8D21-C18EA47D8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" y="2286162"/>
            <a:ext cx="6935439" cy="457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069DC36-A495-4B71-80E5-F4C75850519F}"/>
                  </a:ext>
                </a:extLst>
              </p:cNvPr>
              <p:cNvSpPr txBox="1"/>
              <p:nvPr/>
            </p:nvSpPr>
            <p:spPr>
              <a:xfrm>
                <a:off x="7111014" y="2556769"/>
                <a:ext cx="4927106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50 cm long </a:t>
                </a:r>
                <a:r>
                  <a:rPr lang="it-IT" dirty="0" err="1"/>
                  <a:t>arm</a:t>
                </a:r>
                <a:r>
                  <a:rPr lang="it-IT" dirty="0"/>
                  <a:t> with low </a:t>
                </a:r>
                <a:r>
                  <a:rPr lang="it-IT" dirty="0" err="1"/>
                  <a:t>momentum</a:t>
                </a:r>
                <a:r>
                  <a:rPr lang="it-IT" dirty="0"/>
                  <a:t> of </a:t>
                </a:r>
                <a:r>
                  <a:rPr lang="it-IT" dirty="0" err="1"/>
                  <a:t>inertia</a:t>
                </a: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Suspended </a:t>
                </a:r>
                <a:r>
                  <a:rPr lang="it-IT" dirty="0" err="1"/>
                  <a:t>through</a:t>
                </a:r>
                <a:r>
                  <a:rPr lang="it-IT" b="1" dirty="0"/>
                  <a:t> </a:t>
                </a:r>
                <a:r>
                  <a:rPr lang="it-IT" b="1" dirty="0" err="1"/>
                  <a:t>thin</a:t>
                </a:r>
                <a:r>
                  <a:rPr lang="it-IT" b="1" dirty="0"/>
                  <a:t> </a:t>
                </a:r>
                <a:r>
                  <a:rPr lang="it-IT" b="1" dirty="0" err="1"/>
                  <a:t>flexible</a:t>
                </a:r>
                <a:r>
                  <a:rPr lang="it-IT" b="1" dirty="0"/>
                  <a:t> joints </a:t>
                </a:r>
                <a:r>
                  <a:rPr lang="it-IT" dirty="0"/>
                  <a:t>(Cu-Be, 100 </a:t>
                </a:r>
                <a:r>
                  <a:rPr lang="el-GR" dirty="0"/>
                  <a:t>μ</a:t>
                </a:r>
                <a:r>
                  <a:rPr lang="it-IT" dirty="0"/>
                  <a:t>m x 500 </a:t>
                </a:r>
                <a:r>
                  <a:rPr lang="el-GR" dirty="0"/>
                  <a:t>μ</a:t>
                </a:r>
                <a:r>
                  <a:rPr lang="it-IT" dirty="0"/>
                  <a:t>m),                  very similar in design to LIGO </a:t>
                </a:r>
                <a:r>
                  <a:rPr lang="it-IT" dirty="0" err="1"/>
                  <a:t>tiltmeters</a:t>
                </a:r>
                <a:r>
                  <a:rPr lang="it-IT" dirty="0"/>
                  <a:t> (</a:t>
                </a:r>
                <a:r>
                  <a:rPr lang="it-IT" dirty="0" err="1"/>
                  <a:t>Venkateswara</a:t>
                </a:r>
                <a:r>
                  <a:rPr lang="it-IT" dirty="0"/>
                  <a:t> et al., 2014)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/>
                  <a:t>The balance </a:t>
                </a:r>
                <a:r>
                  <a:rPr lang="it-IT" b="1" dirty="0"/>
                  <a:t>center of mass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positioned</a:t>
                </a:r>
                <a:r>
                  <a:rPr lang="it-IT" b="1" dirty="0"/>
                  <a:t> </a:t>
                </a:r>
                <a:r>
                  <a:rPr lang="it-IT" b="1" dirty="0" err="1"/>
                  <a:t>as</a:t>
                </a:r>
                <a:r>
                  <a:rPr lang="it-IT" b="1" dirty="0"/>
                  <a:t> </a:t>
                </a:r>
                <a:r>
                  <a:rPr lang="it-IT" b="1" dirty="0" err="1"/>
                  <a:t>close</a:t>
                </a:r>
                <a:r>
                  <a:rPr lang="it-IT" b="1" dirty="0"/>
                  <a:t> </a:t>
                </a:r>
                <a:r>
                  <a:rPr lang="it-IT" b="1" dirty="0" err="1"/>
                  <a:t>as</a:t>
                </a:r>
                <a:r>
                  <a:rPr lang="it-IT" b="1" dirty="0"/>
                  <a:t> </a:t>
                </a:r>
                <a:r>
                  <a:rPr lang="it-IT" b="1" dirty="0" err="1"/>
                  <a:t>possible</a:t>
                </a:r>
                <a:r>
                  <a:rPr lang="it-IT" b="1" dirty="0"/>
                  <a:t> to the bending point </a:t>
                </a:r>
                <a:r>
                  <a:rPr lang="it-IT" dirty="0"/>
                  <a:t>(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≈10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it-IT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 err="1"/>
                  <a:t>Depending</a:t>
                </a:r>
                <a:r>
                  <a:rPr lang="it-IT" dirty="0"/>
                  <a:t> on the center of mass positioning, its </a:t>
                </a:r>
                <a:r>
                  <a:rPr lang="it-IT" b="1" dirty="0" err="1"/>
                  <a:t>resonance</a:t>
                </a:r>
                <a:r>
                  <a:rPr lang="it-IT" b="1" dirty="0"/>
                  <a:t> frequency </a:t>
                </a:r>
                <a:r>
                  <a:rPr lang="it-IT" dirty="0"/>
                  <a:t>is around </a:t>
                </a:r>
                <a:r>
                  <a:rPr lang="it-IT" b="1" dirty="0"/>
                  <a:t>20-30 mHz</a:t>
                </a:r>
                <a:endParaRPr lang="en-US" dirty="0"/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069DC36-A495-4B71-80E5-F4C758505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014" y="2556769"/>
                <a:ext cx="4927106" cy="4247317"/>
              </a:xfrm>
              <a:prstGeom prst="rect">
                <a:avLst/>
              </a:prstGeom>
              <a:blipFill>
                <a:blip r:embed="rId3"/>
                <a:stretch>
                  <a:fillRect l="-866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B48409-B2FB-42E5-ADBC-AFAC349A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05691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4" name="Freeform: Shape 2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D5A579F-39CF-4F59-A808-229F4CEEB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Tiltmeter (Archimedes prototype): 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Optical Read-Out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3CC4E4B7-97B9-4E4C-8933-D80B6134BB30}"/>
              </a:ext>
            </a:extLst>
          </p:cNvPr>
          <p:cNvGrpSpPr>
            <a:grpSpLocks noChangeAspect="1"/>
          </p:cNvGrpSpPr>
          <p:nvPr/>
        </p:nvGrpSpPr>
        <p:grpSpPr>
          <a:xfrm>
            <a:off x="77638" y="2737287"/>
            <a:ext cx="7158396" cy="3840480"/>
            <a:chOff x="0" y="2305966"/>
            <a:chExt cx="8521900" cy="4572000"/>
          </a:xfrm>
        </p:grpSpPr>
        <p:pic>
          <p:nvPicPr>
            <p:cNvPr id="11" name="Segnaposto contenuto 6">
              <a:extLst>
                <a:ext uri="{FF2B5EF4-FFF2-40B4-BE49-F238E27FC236}">
                  <a16:creationId xmlns:a16="http://schemas.microsoft.com/office/drawing/2014/main" id="{A4E262B4-D348-41BF-9D2B-83D453A0D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05966"/>
              <a:ext cx="8521900" cy="4572000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D08C05E7-E5FE-440F-B121-81754ADD6950}"/>
                </a:ext>
              </a:extLst>
            </p:cNvPr>
            <p:cNvSpPr/>
            <p:nvPr/>
          </p:nvSpPr>
          <p:spPr>
            <a:xfrm>
              <a:off x="3378200" y="3163711"/>
              <a:ext cx="400756" cy="4797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2155DAD8-EE20-4E51-8301-CEB11295E3C8}"/>
                </a:ext>
              </a:extLst>
            </p:cNvPr>
            <p:cNvCxnSpPr>
              <a:cxnSpLocks/>
            </p:cNvCxnSpPr>
            <p:nvPr/>
          </p:nvCxnSpPr>
          <p:spPr>
            <a:xfrm>
              <a:off x="3493912" y="3211690"/>
              <a:ext cx="155222" cy="0"/>
            </a:xfrm>
            <a:prstGeom prst="line">
              <a:avLst/>
            </a:prstGeom>
            <a:ln w="28575">
              <a:solidFill>
                <a:srgbClr val="7877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51904F47-F63D-4720-97AF-7977F72895BD}"/>
                </a:ext>
              </a:extLst>
            </p:cNvPr>
            <p:cNvCxnSpPr>
              <a:cxnSpLocks/>
            </p:cNvCxnSpPr>
            <p:nvPr/>
          </p:nvCxnSpPr>
          <p:spPr>
            <a:xfrm>
              <a:off x="3502381" y="3307645"/>
              <a:ext cx="155222" cy="0"/>
            </a:xfrm>
            <a:prstGeom prst="line">
              <a:avLst/>
            </a:prstGeom>
            <a:ln w="28575">
              <a:solidFill>
                <a:srgbClr val="7877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9A5BC748-171B-4DA5-BC40-7F5E60FB5DFD}"/>
                </a:ext>
              </a:extLst>
            </p:cNvPr>
            <p:cNvCxnSpPr>
              <a:cxnSpLocks/>
            </p:cNvCxnSpPr>
            <p:nvPr/>
          </p:nvCxnSpPr>
          <p:spPr>
            <a:xfrm>
              <a:off x="3502384" y="3406424"/>
              <a:ext cx="155222" cy="0"/>
            </a:xfrm>
            <a:prstGeom prst="line">
              <a:avLst/>
            </a:prstGeom>
            <a:ln w="28575">
              <a:solidFill>
                <a:srgbClr val="7877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B9E07C91-9454-4293-8DCA-914CED9BA1D6}"/>
                </a:ext>
              </a:extLst>
            </p:cNvPr>
            <p:cNvCxnSpPr>
              <a:cxnSpLocks/>
            </p:cNvCxnSpPr>
            <p:nvPr/>
          </p:nvCxnSpPr>
          <p:spPr>
            <a:xfrm>
              <a:off x="3510853" y="3502379"/>
              <a:ext cx="155222" cy="0"/>
            </a:xfrm>
            <a:prstGeom prst="line">
              <a:avLst/>
            </a:prstGeom>
            <a:ln w="28575">
              <a:solidFill>
                <a:srgbClr val="7877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8E228F06-6676-4F76-A7DE-491164CEC2F9}"/>
                </a:ext>
              </a:extLst>
            </p:cNvPr>
            <p:cNvCxnSpPr>
              <a:cxnSpLocks/>
            </p:cNvCxnSpPr>
            <p:nvPr/>
          </p:nvCxnSpPr>
          <p:spPr>
            <a:xfrm>
              <a:off x="3496739" y="3589868"/>
              <a:ext cx="155222" cy="0"/>
            </a:xfrm>
            <a:prstGeom prst="line">
              <a:avLst/>
            </a:prstGeom>
            <a:ln w="28575">
              <a:solidFill>
                <a:srgbClr val="7877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16BF537-D956-4FB4-9764-6F8804820D1E}"/>
              </a:ext>
            </a:extLst>
          </p:cNvPr>
          <p:cNvSpPr txBox="1"/>
          <p:nvPr/>
        </p:nvSpPr>
        <p:spPr>
          <a:xfrm>
            <a:off x="7573837" y="3419108"/>
            <a:ext cx="42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Tilts</a:t>
            </a:r>
            <a:r>
              <a:rPr lang="it-IT" dirty="0"/>
              <a:t> w.r.t. the ground are </a:t>
            </a:r>
            <a:r>
              <a:rPr lang="it-IT" dirty="0" err="1"/>
              <a:t>read</a:t>
            </a:r>
            <a:r>
              <a:rPr lang="it-IT" dirty="0"/>
              <a:t> </a:t>
            </a:r>
            <a:r>
              <a:rPr lang="it-IT" dirty="0" err="1"/>
              <a:t>finely</a:t>
            </a:r>
            <a:r>
              <a:rPr lang="it-IT" dirty="0"/>
              <a:t> with a </a:t>
            </a:r>
            <a:r>
              <a:rPr lang="it-IT" b="1" dirty="0" err="1"/>
              <a:t>Michelson</a:t>
            </a:r>
            <a:r>
              <a:rPr lang="it-IT" b="1" dirty="0"/>
              <a:t> </a:t>
            </a:r>
            <a:r>
              <a:rPr lang="it-IT" b="1" dirty="0" err="1"/>
              <a:t>interferometer</a:t>
            </a:r>
            <a:endParaRPr lang="en-US" b="1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2B69FE8-DA22-45AB-901F-955351EABD5C}"/>
              </a:ext>
            </a:extLst>
          </p:cNvPr>
          <p:cNvSpPr txBox="1"/>
          <p:nvPr/>
        </p:nvSpPr>
        <p:spPr>
          <a:xfrm>
            <a:off x="7573419" y="5601424"/>
            <a:ext cx="42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Optical </a:t>
            </a:r>
            <a:r>
              <a:rPr lang="it-IT" dirty="0" err="1"/>
              <a:t>lever</a:t>
            </a:r>
            <a:r>
              <a:rPr lang="it-IT" dirty="0"/>
              <a:t> only </a:t>
            </a:r>
            <a:r>
              <a:rPr lang="it-IT" dirty="0" err="1"/>
              <a:t>as</a:t>
            </a:r>
            <a:r>
              <a:rPr lang="it-IT" dirty="0"/>
              <a:t> </a:t>
            </a:r>
          </a:p>
          <a:p>
            <a:pPr algn="ctr"/>
            <a:r>
              <a:rPr lang="it-IT" dirty="0" err="1"/>
              <a:t>coarse</a:t>
            </a:r>
            <a:r>
              <a:rPr lang="it-IT" dirty="0"/>
              <a:t> positioning sensor</a:t>
            </a:r>
            <a:endParaRPr lang="en-US" dirty="0"/>
          </a:p>
        </p:txBody>
      </p:sp>
      <p:sp>
        <p:nvSpPr>
          <p:cNvPr id="24" name="Segnaposto numero diapositiva 23">
            <a:extLst>
              <a:ext uri="{FF2B5EF4-FFF2-40B4-BE49-F238E27FC236}">
                <a16:creationId xmlns:a16="http://schemas.microsoft.com/office/drawing/2014/main" id="{56FD249A-EF22-459A-9287-1F41EE03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06306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4" name="Freeform: Shape 2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D5A579F-39CF-4F59-A808-229F4CEEB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Optical Read-Out: 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prisms and lenses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9EE69BDD-8241-4455-860B-E899043C9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t="1191" r="27852" b="55953"/>
          <a:stretch/>
        </p:blipFill>
        <p:spPr>
          <a:xfrm>
            <a:off x="182692" y="3138795"/>
            <a:ext cx="6390640" cy="31089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3143A4B0-FAF9-4DC3-BD66-E7C5F7EC54EF}"/>
                  </a:ext>
                </a:extLst>
              </p:cNvPr>
              <p:cNvSpPr txBox="1"/>
              <p:nvPr/>
            </p:nvSpPr>
            <p:spPr>
              <a:xfrm>
                <a:off x="6874933" y="3076217"/>
                <a:ext cx="5054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Prisms are used to equalize the lenght of the optical paths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it-IT" b="0" i="1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≈2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it-IT" dirty="0"/>
                  <a:t>). In this way </a:t>
                </a:r>
                <a:r>
                  <a:rPr lang="it-IT" b="1" dirty="0"/>
                  <a:t>frequency noise is highly suppressed</a:t>
                </a:r>
                <a:r>
                  <a:rPr lang="it-IT" dirty="0"/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3143A4B0-FAF9-4DC3-BD66-E7C5F7EC5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933" y="3076217"/>
                <a:ext cx="5054600" cy="923330"/>
              </a:xfrm>
              <a:prstGeom prst="rect">
                <a:avLst/>
              </a:prstGeom>
              <a:blipFill>
                <a:blip r:embed="rId3"/>
                <a:stretch>
                  <a:fillRect l="-1086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5F9F60C-4B32-4315-BF92-092AAB0AB53B}"/>
              </a:ext>
            </a:extLst>
          </p:cNvPr>
          <p:cNvSpPr txBox="1"/>
          <p:nvPr/>
        </p:nvSpPr>
        <p:spPr>
          <a:xfrm>
            <a:off x="6874933" y="4902203"/>
            <a:ext cx="505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amplitude</a:t>
            </a:r>
            <a:r>
              <a:rPr lang="it-IT" dirty="0"/>
              <a:t> noise is </a:t>
            </a:r>
            <a:r>
              <a:rPr lang="it-IT" dirty="0" err="1"/>
              <a:t>reduced</a:t>
            </a:r>
            <a:r>
              <a:rPr lang="it-IT" dirty="0"/>
              <a:t> by </a:t>
            </a:r>
            <a:r>
              <a:rPr lang="it-IT" dirty="0" err="1"/>
              <a:t>measuring</a:t>
            </a:r>
            <a:r>
              <a:rPr lang="it-IT" dirty="0"/>
              <a:t> a </a:t>
            </a:r>
            <a:r>
              <a:rPr lang="it-IT" dirty="0" err="1"/>
              <a:t>pick</a:t>
            </a:r>
            <a:r>
              <a:rPr lang="it-IT" dirty="0"/>
              <a:t>-off on the input beam and </a:t>
            </a:r>
            <a:r>
              <a:rPr lang="it-IT" dirty="0" err="1"/>
              <a:t>performing</a:t>
            </a:r>
            <a:r>
              <a:rPr lang="it-IT" dirty="0"/>
              <a:t> a signal </a:t>
            </a:r>
            <a:r>
              <a:rPr lang="it-IT" dirty="0" err="1"/>
              <a:t>normalization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52" name="Segnaposto numero diapositiva 51">
            <a:extLst>
              <a:ext uri="{FF2B5EF4-FFF2-40B4-BE49-F238E27FC236}">
                <a16:creationId xmlns:a16="http://schemas.microsoft.com/office/drawing/2014/main" id="{5C19172C-7847-42DE-B21A-1D454D59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0176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4" name="Freeform: Shape 2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73FEE92A-0562-41C6-A7D1-7C857367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Optical Read-Out: 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prisms and lenses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Segnaposto contenuto 7" descr="Immagine che contiene orologio, metro&#10;&#10;Descrizione generata automaticamente">
            <a:extLst>
              <a:ext uri="{FF2B5EF4-FFF2-40B4-BE49-F238E27FC236}">
                <a16:creationId xmlns:a16="http://schemas.microsoft.com/office/drawing/2014/main" id="{FBF4F2E2-D0E3-44B3-8D0F-CC308A7DC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0" y="2620513"/>
            <a:ext cx="5631814" cy="4022725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369E23-ADFE-47FF-8CC0-F316A4992ECF}"/>
              </a:ext>
            </a:extLst>
          </p:cNvPr>
          <p:cNvSpPr txBox="1"/>
          <p:nvPr/>
        </p:nvSpPr>
        <p:spPr>
          <a:xfrm>
            <a:off x="6251682" y="2466752"/>
            <a:ext cx="551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Lenses are used to </a:t>
            </a:r>
            <a:r>
              <a:rPr lang="it-IT" dirty="0" err="1"/>
              <a:t>maintain</a:t>
            </a:r>
            <a:r>
              <a:rPr lang="it-IT" dirty="0"/>
              <a:t> good </a:t>
            </a:r>
            <a:r>
              <a:rPr lang="it-IT" dirty="0" err="1"/>
              <a:t>alignment</a:t>
            </a:r>
            <a:r>
              <a:rPr lang="it-IT" dirty="0"/>
              <a:t> and </a:t>
            </a:r>
            <a:r>
              <a:rPr lang="it-IT" dirty="0" err="1"/>
              <a:t>contrast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</a:t>
            </a:r>
            <a:r>
              <a:rPr lang="it-IT" dirty="0" err="1"/>
              <a:t>static</a:t>
            </a:r>
            <a:r>
              <a:rPr lang="it-IT" dirty="0"/>
              <a:t> tilt.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DB5E1EA-44A5-48DB-A7AA-78D7BD5A692C}"/>
                  </a:ext>
                </a:extLst>
              </p:cNvPr>
              <p:cNvSpPr txBox="1"/>
              <p:nvPr/>
            </p:nvSpPr>
            <p:spPr>
              <a:xfrm>
                <a:off x="6525894" y="3293674"/>
                <a:ext cx="5271555" cy="3161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lphaLcParenBoth"/>
                </a:pPr>
                <a:r>
                  <a:rPr lang="en-US" dirty="0"/>
                  <a:t>The interferometer is aligned while the balance arm is horizontal</a:t>
                </a:r>
                <a:br>
                  <a:rPr lang="en-US" dirty="0"/>
                </a:br>
                <a:endParaRPr lang="en-US" dirty="0"/>
              </a:p>
              <a:p>
                <a:pPr marL="457200" indent="-457200">
                  <a:buAutoNum type="alphaLcParenBoth"/>
                </a:pPr>
                <a:r>
                  <a:rPr lang="en-US" dirty="0"/>
                  <a:t>An arm tilt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would misalign the interferometer, but </a:t>
                </a:r>
                <a:r>
                  <a:rPr lang="en-US" b="1" dirty="0"/>
                  <a:t>contrast changes at second order thanks to the lenses</a:t>
                </a:r>
                <a:br>
                  <a:rPr lang="en-US" dirty="0"/>
                </a:br>
                <a:r>
                  <a:rPr lang="en-US" dirty="0"/>
                  <a:t> </a:t>
                </a:r>
              </a:p>
              <a:p>
                <a:pPr marL="457200" indent="-457200">
                  <a:buFontTx/>
                  <a:buAutoNum type="alphaLcParenBoth"/>
                </a:pPr>
                <a:r>
                  <a:rPr lang="en-US" dirty="0"/>
                  <a:t>Alignment can be restored by moving vertically the input laser beam by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lens focal length), </a:t>
                </a:r>
                <a:r>
                  <a:rPr lang="en-US" b="1" dirty="0"/>
                  <a:t>without moving any optics on the suspended arm</a:t>
                </a:r>
                <a:endParaRPr lang="it-IT" b="1" dirty="0"/>
              </a:p>
            </p:txBody>
          </p:sp>
        </mc:Choice>
        <mc:Fallback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DB5E1EA-44A5-48DB-A7AA-78D7BD5A6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894" y="3293674"/>
                <a:ext cx="5271555" cy="3161571"/>
              </a:xfrm>
              <a:prstGeom prst="rect">
                <a:avLst/>
              </a:prstGeom>
              <a:blipFill>
                <a:blip r:embed="rId3"/>
                <a:stretch>
                  <a:fillRect l="-926" t="-963" r="-231" b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A0703D-E8AD-4C7C-A9C8-D71C61DD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53787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740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Wingdings 3</vt:lpstr>
      <vt:lpstr>Ione</vt:lpstr>
      <vt:lpstr>ARCHIMEDES  measurements at Sos Enattos</vt:lpstr>
      <vt:lpstr>ARCHIMEDES:  weighing the quantum vacuum</vt:lpstr>
      <vt:lpstr>ARCHIMEDES for ET</vt:lpstr>
      <vt:lpstr>Tiltmeter (Archimedes prototype):  Mechanics</vt:lpstr>
      <vt:lpstr>Tiltmeter (Archimedes prototype):  Mechanics</vt:lpstr>
      <vt:lpstr>Tiltmeter (Archimedes prototype):  Mechanics</vt:lpstr>
      <vt:lpstr>Tiltmeter (Archimedes prototype):  Optical Read-Out</vt:lpstr>
      <vt:lpstr>Optical Read-Out:  prisms and lenses</vt:lpstr>
      <vt:lpstr>Optical Read-Out:  prisms and lenses</vt:lpstr>
      <vt:lpstr>Tiltmeter (Archimedes prototype):  Acquisition &amp; Control</vt:lpstr>
      <vt:lpstr>Tiltmeter in Virgo site</vt:lpstr>
      <vt:lpstr>Tiltmeter in Sos Enattos: Sar-Grav is operational!</vt:lpstr>
      <vt:lpstr>Tiltmeter in Sos Enattos</vt:lpstr>
      <vt:lpstr>Conclusions</vt:lpstr>
      <vt:lpstr>Future developments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ARCHIMEDES  measurements at Sos Enattos</dc:title>
  <dc:creator>Luciano Errico</dc:creator>
  <cp:lastModifiedBy>LUCIANO ERRICO</cp:lastModifiedBy>
  <cp:revision>13</cp:revision>
  <dcterms:created xsi:type="dcterms:W3CDTF">2020-12-01T09:07:42Z</dcterms:created>
  <dcterms:modified xsi:type="dcterms:W3CDTF">2020-12-01T16:16:26Z</dcterms:modified>
</cp:coreProperties>
</file>