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70" r:id="rId3"/>
    <p:sldId id="259" r:id="rId4"/>
    <p:sldId id="277" r:id="rId5"/>
    <p:sldId id="272" r:id="rId6"/>
    <p:sldId id="276" r:id="rId7"/>
    <p:sldId id="263" r:id="rId8"/>
    <p:sldId id="278" r:id="rId9"/>
    <p:sldId id="279" r:id="rId10"/>
    <p:sldId id="264" r:id="rId11"/>
    <p:sldId id="280" r:id="rId12"/>
    <p:sldId id="256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5"/>
    <p:restoredTop sz="94693"/>
  </p:normalViewPr>
  <p:slideViewPr>
    <p:cSldViewPr snapToGrid="0" snapToObjects="1">
      <p:cViewPr>
        <p:scale>
          <a:sx n="100" d="100"/>
          <a:sy n="100" d="100"/>
        </p:scale>
        <p:origin x="32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6D77C-B6E8-EE49-B38A-9930FEB73F04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74608-4954-F44F-AD2B-3B5507263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8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74608-4954-F44F-AD2B-3B5507263C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36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74608-4954-F44F-AD2B-3B5507263C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83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74608-4954-F44F-AD2B-3B5507263C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56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74608-4954-F44F-AD2B-3B5507263C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62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74608-4954-F44F-AD2B-3B5507263C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92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74608-4954-F44F-AD2B-3B5507263C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51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74608-4954-F44F-AD2B-3B5507263C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3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74608-4954-F44F-AD2B-3B5507263C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26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74608-4954-F44F-AD2B-3B5507263C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07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74608-4954-F44F-AD2B-3B5507263C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07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74608-4954-F44F-AD2B-3B5507263C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6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74608-4954-F44F-AD2B-3B5507263C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8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74608-4954-F44F-AD2B-3B5507263C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50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9554F-8F7C-C441-B484-B71C9FBE6C46}" type="datetime1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6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9F0-394C-CC43-9F90-9EF3617CA8E3}" type="datetime1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88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CAA9-2ED5-C641-BD7A-F52C9D426DA5}" type="datetime1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9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B78D-2ADE-054F-9FCD-2460D587352B}" type="datetime1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8F31-BBDA-B547-B4C1-7F75FF9FC853}" type="datetime1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9C25-7B21-3E4C-A4CD-4B0CF4A740D1}" type="datetime1">
              <a:rPr lang="en-US" smtClean="0"/>
              <a:t>11/28/20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1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86FD-E51C-FE44-ADB3-12305BD63B21}" type="datetime1">
              <a:rPr lang="en-US" smtClean="0"/>
              <a:t>11/28/20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8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267C-1CF7-2346-863B-F36C58398248}" type="datetime1">
              <a:rPr lang="en-US" smtClean="0"/>
              <a:t>11/28/20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A6FE-34DE-264A-8648-6BF810F002F8}" type="datetime1">
              <a:rPr lang="en-US" smtClean="0"/>
              <a:t>11/28/20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73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31B9-21BE-374D-8C6B-E33D053528DD}" type="datetime1">
              <a:rPr lang="en-US" smtClean="0"/>
              <a:t>11/28/20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2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CA5D9-7484-0745-9AC8-BEE87D50FB66}" type="datetime1">
              <a:rPr lang="en-US" smtClean="0"/>
              <a:t>11/28/20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23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17058-95DA-E647-9382-6DD63A720439}" type="datetime1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625B7-F2A2-FC4A-A1CB-03FD5BD6A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jpg"/><Relationship Id="rId5" Type="http://schemas.openxmlformats.org/officeDocument/2006/relationships/image" Target="../media/image22.jpeg"/><Relationship Id="rId6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4.png"/><Relationship Id="rId5" Type="http://schemas.openxmlformats.org/officeDocument/2006/relationships/image" Target="../media/image25.jp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jp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jp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4.png"/><Relationship Id="rId5" Type="http://schemas.openxmlformats.org/officeDocument/2006/relationships/hyperlink" Target="https://www.etest-emr.eu/" TargetMode="External"/><Relationship Id="rId6" Type="http://schemas.openxmlformats.org/officeDocument/2006/relationships/image" Target="../media/image15.png"/><Relationship Id="rId7" Type="http://schemas.openxmlformats.org/officeDocument/2006/relationships/hyperlink" Target="https://www.etpathfinder.eu/" TargetMode="External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.jp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2EF40-59E4-5143-A37D-3AB311888932}" type="datetime1">
              <a:rPr lang="en-US" smtClean="0"/>
              <a:t>11/28/20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8" y="0"/>
            <a:ext cx="122313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398" y="4968879"/>
            <a:ext cx="6895521" cy="150810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+mj-lt"/>
              </a:rPr>
              <a:t>ET Suspensions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+mj-lt"/>
              </a:rPr>
              <a:t>A.Bertolini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(NIKHEF)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and 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</a:rPr>
              <a:t>F.Fidecaro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</a:rPr>
              <a:t>UniPisa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and INFN)</a:t>
            </a:r>
            <a:endParaRPr lang="en-US" sz="2400" dirty="0" smtClean="0">
              <a:solidFill>
                <a:srgbClr val="002060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on behalf of ET-ISB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52" y="104683"/>
            <a:ext cx="2443634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4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518" y="3733475"/>
            <a:ext cx="3955364" cy="298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52" y="104683"/>
            <a:ext cx="2443634" cy="7560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16AD-25FF-C547-9676-AA8B25C330B6}" type="datetime1">
              <a:rPr lang="en-US" smtClean="0"/>
              <a:t>11/28/20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10</a:t>
            </a:fld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42060" y="190295"/>
            <a:ext cx="927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Challenging R&amp;D in ET test masses suspensions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2060" y="676017"/>
            <a:ext cx="7196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Monocrystalline silicon suspensions for ET-LF </a:t>
            </a:r>
            <a:r>
              <a:rPr lang="en-US" sz="2400" smtClean="0">
                <a:solidFill>
                  <a:srgbClr val="7030A0"/>
                </a:solidFill>
                <a:latin typeface="+mj-lt"/>
              </a:rPr>
              <a:t>test masses</a:t>
            </a:r>
            <a:endParaRPr lang="en-US" sz="2400" dirty="0" smtClean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42060" y="1137682"/>
            <a:ext cx="523312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+mj-lt"/>
              </a:rPr>
              <a:t>Requirements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ultralow mechanical losses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high thermal conductivity below 20K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robustness/reliability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  <a:p>
            <a:endParaRPr lang="en-US" sz="2000" dirty="0" smtClean="0">
              <a:solidFill>
                <a:srgbClr val="7030A0"/>
              </a:solidFill>
              <a:latin typeface="+mj-lt"/>
            </a:endParaRPr>
          </a:p>
          <a:p>
            <a:r>
              <a:rPr lang="en-US" sz="2000" dirty="0" smtClean="0">
                <a:solidFill>
                  <a:srgbClr val="7030A0"/>
                </a:solidFill>
                <a:latin typeface="+mj-lt"/>
              </a:rPr>
              <a:t>Still a long path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low breaking 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stress (&lt;200 MPa) 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is severely constraining the mechanical design; improving </a:t>
            </a:r>
            <a:r>
              <a:rPr lang="en-US" sz="2000" dirty="0" smtClean="0">
                <a:solidFill>
                  <a:srgbClr val="C00000"/>
                </a:solidFill>
                <a:latin typeface="+mj-lt"/>
              </a:rPr>
              <a:t>surface quality 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is crucial.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different </a:t>
            </a:r>
            <a:r>
              <a:rPr lang="en-US" sz="2000" dirty="0" smtClean="0">
                <a:solidFill>
                  <a:srgbClr val="C00000"/>
                </a:solidFill>
                <a:latin typeface="+mj-lt"/>
              </a:rPr>
              <a:t>manufacturing methods 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are under 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investigation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: micro-pulling, etching from from large crystals or wafers, laser heated pedestal growth, glass-clad silicon etc.</a:t>
            </a:r>
            <a:endParaRPr lang="en-US" sz="2000" dirty="0" smtClean="0">
              <a:solidFill>
                <a:srgbClr val="002060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fabrication methods allowing </a:t>
            </a:r>
            <a:r>
              <a:rPr lang="en-US" sz="2000" dirty="0" smtClean="0">
                <a:solidFill>
                  <a:srgbClr val="C00000"/>
                </a:solidFill>
                <a:latin typeface="+mj-lt"/>
              </a:rPr>
              <a:t>tapered </a:t>
            </a:r>
            <a:r>
              <a:rPr lang="en-US" sz="2000" dirty="0" smtClean="0">
                <a:solidFill>
                  <a:srgbClr val="C00000"/>
                </a:solidFill>
                <a:latin typeface="+mj-lt"/>
              </a:rPr>
              <a:t>ends 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at the fiber attachment points would be a major breakthrough: high suppression of clamping losses, easier assembly etc.</a:t>
            </a:r>
            <a:endParaRPr lang="en-US" sz="2000" dirty="0" smtClean="0">
              <a:solidFill>
                <a:srgbClr val="002060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endParaRPr lang="en-US" sz="2000" dirty="0" smtClean="0">
              <a:solidFill>
                <a:srgbClr val="002060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endParaRPr lang="en-US" sz="2000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581" y="961876"/>
            <a:ext cx="3375002" cy="27000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72" y="1137682"/>
            <a:ext cx="2450000" cy="504000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5419853" y="5482186"/>
            <a:ext cx="2454839" cy="523220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Prototype Si ribbon suspension</a:t>
            </a:r>
          </a:p>
          <a:p>
            <a:pPr algn="ctr"/>
            <a:r>
              <a:rPr lang="en-US" sz="1400" dirty="0" smtClean="0"/>
              <a:t>Credit: IGR Glasgow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8258472" y="3239849"/>
            <a:ext cx="3751604" cy="523220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R&amp;D on Si suspensions </a:t>
            </a:r>
          </a:p>
          <a:p>
            <a:pPr algn="ctr"/>
            <a:r>
              <a:rPr lang="en-US" sz="1400" dirty="0" smtClean="0"/>
              <a:t>Credit: Flavio </a:t>
            </a:r>
            <a:r>
              <a:rPr lang="en-US" sz="1400" dirty="0" err="1" smtClean="0"/>
              <a:t>Travasso</a:t>
            </a:r>
            <a:r>
              <a:rPr lang="en-US" sz="1400" dirty="0"/>
              <a:t> </a:t>
            </a:r>
            <a:r>
              <a:rPr lang="en-US" sz="1400" dirty="0" smtClean="0"/>
              <a:t>(Perugia Un.), KAGRA Coll.</a:t>
            </a:r>
            <a:endParaRPr lang="en-US" sz="1400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288126" y="1952056"/>
            <a:ext cx="157732" cy="45018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0534112" y="2663829"/>
            <a:ext cx="163918" cy="43522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778480" y="160332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1-mm</a:t>
            </a: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7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52" y="104683"/>
            <a:ext cx="2443634" cy="7560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16AD-25FF-C547-9676-AA8B25C330B6}" type="datetime1">
              <a:rPr lang="en-US" smtClean="0"/>
              <a:t>12/1/20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11</a:t>
            </a:fld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42060" y="190295"/>
            <a:ext cx="927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Challenging R&amp;D in ET test masses suspensions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2060" y="676017"/>
            <a:ext cx="6681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Vibrations transmission from cryogenic plant in ET-LF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42060" y="1137682"/>
            <a:ext cx="33123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latin typeface="+mj-lt"/>
              </a:rPr>
              <a:t>ET design can fully benefit from experience and solution devised by </a:t>
            </a:r>
            <a:r>
              <a:rPr lang="en-US" sz="2000" dirty="0" smtClean="0">
                <a:solidFill>
                  <a:srgbClr val="C00000"/>
                </a:solidFill>
                <a:latin typeface="+mj-lt"/>
              </a:rPr>
              <a:t>KAGRA</a:t>
            </a:r>
            <a:r>
              <a:rPr lang="en-US" sz="2000" dirty="0" smtClean="0">
                <a:latin typeface="+mj-lt"/>
              </a:rPr>
              <a:t>: current ET baseline foresees a vibration isolated heat link.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latin typeface="+mj-lt"/>
              </a:rPr>
              <a:t>however, requirements at low frequency are much more stringent and, besides developing quiet </a:t>
            </a:r>
            <a:r>
              <a:rPr lang="en-US" sz="2000" dirty="0" err="1" smtClean="0">
                <a:latin typeface="+mj-lt"/>
              </a:rPr>
              <a:t>cryocoolers</a:t>
            </a:r>
            <a:r>
              <a:rPr lang="en-US" sz="2000" dirty="0" smtClean="0">
                <a:latin typeface="+mj-lt"/>
              </a:rPr>
              <a:t>, understanding (</a:t>
            </a:r>
            <a:r>
              <a:rPr lang="en-US" sz="2000" dirty="0" smtClean="0">
                <a:solidFill>
                  <a:srgbClr val="C00000"/>
                </a:solidFill>
                <a:latin typeface="+mj-lt"/>
              </a:rPr>
              <a:t>modeling and model validation</a:t>
            </a:r>
            <a:r>
              <a:rPr lang="en-US" sz="2000" dirty="0" smtClean="0">
                <a:latin typeface="+mj-lt"/>
              </a:rPr>
              <a:t>) of heat link dynamics is an important input for the design.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43156" y="5872517"/>
            <a:ext cx="1421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Credit: E. </a:t>
            </a:r>
            <a:r>
              <a:rPr lang="en-US" sz="1400" dirty="0" err="1" smtClean="0">
                <a:latin typeface="+mj-lt"/>
              </a:rPr>
              <a:t>Hennes</a:t>
            </a:r>
            <a:endParaRPr lang="en-US" sz="1400" dirty="0"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137682"/>
            <a:ext cx="8459698" cy="46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2215" y="1368573"/>
            <a:ext cx="3689985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smtClean="0"/>
              <a:t>FEM modeled cold </a:t>
            </a:r>
            <a:r>
              <a:rPr lang="en-US" sz="1400" dirty="0" smtClean="0"/>
              <a:t>finger to mirror horizontal TF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010899" y="5872517"/>
            <a:ext cx="56007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A</a:t>
            </a:r>
            <a:r>
              <a:rPr lang="en-US" sz="1600" dirty="0" smtClean="0">
                <a:latin typeface="+mj-lt"/>
              </a:rPr>
              <a:t> room temperature test setup with a full scale payload has been realized to validate the model and </a:t>
            </a:r>
            <a:r>
              <a:rPr lang="en-US" sz="1600" smtClean="0">
                <a:latin typeface="+mj-lt"/>
              </a:rPr>
              <a:t>to inform the final design</a:t>
            </a:r>
            <a:endParaRPr lang="en-US" sz="1600" dirty="0">
              <a:latin typeface="+mj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32" y="2609412"/>
            <a:ext cx="2421159" cy="2772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48" y="1270461"/>
            <a:ext cx="73006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52" y="104683"/>
            <a:ext cx="2443634" cy="7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60" y="190295"/>
            <a:ext cx="927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ET-ISB Suspensions division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2E2C-D64A-3B4E-B41E-D226D3BF72EC}" type="datetime1">
              <a:rPr lang="en-US" smtClean="0"/>
              <a:t>12/1/20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2224"/>
              </p:ext>
            </p:extLst>
          </p:nvPr>
        </p:nvGraphicFramePr>
        <p:xfrm>
          <a:off x="388126" y="1045344"/>
          <a:ext cx="11415747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204"/>
                <a:gridCol w="3398870"/>
                <a:gridCol w="3637492"/>
                <a:gridCol w="3518181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1400" dirty="0" smtClean="0"/>
                        <a:t>Co-chairs: 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Francesco </a:t>
                      </a:r>
                      <a:r>
                        <a:rPr lang="en-US" sz="1400" dirty="0" err="1" smtClean="0"/>
                        <a:t>Fidecaro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Alessandro </a:t>
                      </a:r>
                      <a:r>
                        <a:rPr lang="en-US" sz="1400" baseline="0" dirty="0" err="1" smtClean="0"/>
                        <a:t>Bertolini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Focus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Interfaces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WP1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Seismic isolation platform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mechanical</a:t>
                      </a:r>
                      <a:r>
                        <a:rPr lang="en-US" sz="1400" baseline="0" dirty="0" smtClean="0"/>
                        <a:t> design and design of controls using advanced seismic sensors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suspension</a:t>
                      </a:r>
                      <a:r>
                        <a:rPr lang="en-US" sz="1400" baseline="0" dirty="0" smtClean="0"/>
                        <a:t> chains, inter-platform global controls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WP2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Suspension chain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design of standard filtering stages, interface</a:t>
                      </a:r>
                      <a:r>
                        <a:rPr lang="en-US" sz="1400" baseline="0" dirty="0" smtClean="0"/>
                        <a:t> stage between chain and payload and local controls for active damping of chain modes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seismic</a:t>
                      </a:r>
                      <a:r>
                        <a:rPr lang="en-US" sz="1400" baseline="0" dirty="0" smtClean="0"/>
                        <a:t> isolation platform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WP3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Payload</a:t>
                      </a:r>
                      <a:r>
                        <a:rPr lang="en-US" sz="1400" baseline="0" dirty="0" smtClean="0"/>
                        <a:t> design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payload thermal</a:t>
                      </a:r>
                      <a:r>
                        <a:rPr lang="en-US" sz="1400" baseline="0" dirty="0" smtClean="0"/>
                        <a:t> noise engineered design for both ET-HF and ET-LF, design of mechanical interface with the </a:t>
                      </a:r>
                      <a:r>
                        <a:rPr lang="en-US" sz="1400" baseline="0" dirty="0" err="1" smtClean="0"/>
                        <a:t>cryocooler</a:t>
                      </a:r>
                      <a:r>
                        <a:rPr lang="en-US" sz="1400" baseline="0" dirty="0" smtClean="0"/>
                        <a:t>, design of mechanical interface with the last suspension stage, mirror and marionette local controls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suspension chain, test mass suspension stage,</a:t>
                      </a:r>
                      <a:r>
                        <a:rPr lang="en-US" sz="1400" baseline="0" dirty="0" smtClean="0"/>
                        <a:t> cryogenics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WP4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Test mass </a:t>
                      </a:r>
                      <a:r>
                        <a:rPr lang="en-US" sz="1400" dirty="0" smtClean="0"/>
                        <a:t>suspension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engineering</a:t>
                      </a:r>
                      <a:r>
                        <a:rPr lang="en-US" sz="1400" baseline="0" dirty="0" smtClean="0"/>
                        <a:t> design of fused silica (ET-HF) and crystalline silicon (ET-LF) suspension elements. Bonding technique selections. Manufacturing method selection. Fabrication.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Payload</a:t>
                      </a:r>
                      <a:r>
                        <a:rPr lang="en-US" sz="1400" baseline="0" dirty="0" smtClean="0"/>
                        <a:t> design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WP5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Auxiliary</a:t>
                      </a:r>
                      <a:r>
                        <a:rPr lang="en-US" sz="1400" baseline="0" dirty="0" smtClean="0"/>
                        <a:t> optics suspensions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mechanical</a:t>
                      </a:r>
                      <a:r>
                        <a:rPr lang="en-US" sz="1400" baseline="0" dirty="0" smtClean="0"/>
                        <a:t> design of suspensions for IMC, optical benches, filter cavities mirrors, etc.</a:t>
                      </a: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2060" y="623684"/>
            <a:ext cx="1744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Organization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40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160" cy="6865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52" y="104683"/>
            <a:ext cx="2443634" cy="7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60" y="190295"/>
            <a:ext cx="927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j-lt"/>
              </a:rPr>
              <a:t>Summary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F62B-FE2B-B443-B382-C12FB47B7DF4}" type="datetime1">
              <a:rPr lang="en-US" smtClean="0">
                <a:solidFill>
                  <a:srgbClr val="7030A0"/>
                </a:solidFill>
              </a:rPr>
              <a:t>12/1/20</a:t>
            </a:fld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030A0"/>
                </a:solidFill>
              </a:rPr>
              <a:t>ET-ISB Suspensions division - ET Symposium - 2 December 2020</a:t>
            </a:r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>
                <a:solidFill>
                  <a:srgbClr val="7030A0"/>
                </a:solidFill>
              </a:rPr>
              <a:t>13</a:t>
            </a:fld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656" y="775070"/>
            <a:ext cx="8875744" cy="4893647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Now moving towards the TDR: we must treasure the experience gained in 2G detectors and KAGRA to inform the ET suspensions design.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Input from R&amp;D activities needed on (non exhaustive list)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+mj-lt"/>
              </a:rPr>
              <a:t>design of 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</a:rPr>
              <a:t>seismic isolation platforms</a:t>
            </a:r>
            <a:r>
              <a:rPr lang="en-US" sz="2400" dirty="0" smtClean="0">
                <a:latin typeface="+mj-lt"/>
              </a:rPr>
              <a:t>: boosting the performance of Virgo pre-isolators with active vibration isolation would improve RMS figures and allow shortening the length of the suspension chains.</a:t>
            </a:r>
          </a:p>
          <a:p>
            <a:pPr marL="342900" indent="-342900">
              <a:buFontTx/>
              <a:buChar char="-"/>
            </a:pPr>
            <a:endParaRPr lang="en-US" sz="2400" dirty="0" smtClean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+mj-lt"/>
              </a:rPr>
              <a:t>manufacturing and design of 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</a:rPr>
              <a:t>monocrystalline silicon </a:t>
            </a:r>
            <a:r>
              <a:rPr lang="en-US" sz="2400" dirty="0" smtClean="0">
                <a:latin typeface="+mj-lt"/>
              </a:rPr>
              <a:t>suspension elements for ET-LF. Huge amount of work in front of us. Need to put resources and expand sample testing capability. A coordinated effort of all labs, e.g. like for coatings, is desirable.</a:t>
            </a:r>
          </a:p>
        </p:txBody>
      </p:sp>
    </p:spTree>
    <p:extLst>
      <p:ext uri="{BB962C8B-B14F-4D97-AF65-F5344CB8AC3E}">
        <p14:creationId xmlns:p14="http://schemas.microsoft.com/office/powerpoint/2010/main" val="214100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803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52" y="104683"/>
            <a:ext cx="2443634" cy="7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60" y="190295"/>
            <a:ext cx="927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j-lt"/>
              </a:rPr>
              <a:t>Some numbers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F62B-FE2B-B443-B382-C12FB47B7DF4}" type="datetime1">
              <a:rPr lang="en-US" smtClean="0">
                <a:solidFill>
                  <a:srgbClr val="FFFF00"/>
                </a:solidFill>
              </a:rPr>
              <a:t>11/29/20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00"/>
                </a:solidFill>
              </a:rPr>
              <a:t>ET-ISB Suspensions division - ET Symposium - 2 December 2020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>
                <a:solidFill>
                  <a:srgbClr val="FFFF00"/>
                </a:solidFill>
              </a:rPr>
              <a:t>2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162" y="2940030"/>
            <a:ext cx="5818924" cy="3416320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About 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200</a:t>
            </a:r>
            <a:r>
              <a:rPr lang="en-US" sz="2400" dirty="0" smtClean="0">
                <a:latin typeface="+mj-lt"/>
              </a:rPr>
              <a:t> in-vacuum vibration isolation systems are needed for core and recycling optics, input </a:t>
            </a:r>
            <a:r>
              <a:rPr lang="en-US" sz="2400" smtClean="0">
                <a:latin typeface="+mj-lt"/>
              </a:rPr>
              <a:t>mode cleaners, optical benches, mirrors </a:t>
            </a:r>
            <a:r>
              <a:rPr lang="en-US" sz="2400" dirty="0" smtClean="0">
                <a:latin typeface="+mj-lt"/>
              </a:rPr>
              <a:t>of filter cavities</a:t>
            </a:r>
            <a:r>
              <a:rPr lang="is-IS" sz="2400" dirty="0" smtClean="0">
                <a:latin typeface="+mj-lt"/>
              </a:rPr>
              <a:t>…</a:t>
            </a:r>
            <a:r>
              <a:rPr lang="en-US" sz="2400" dirty="0" smtClean="0">
                <a:latin typeface="+mj-lt"/>
              </a:rPr>
              <a:t>which means:</a:t>
            </a:r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&gt;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5000</a:t>
            </a:r>
            <a:r>
              <a:rPr lang="en-US" sz="2400" dirty="0" smtClean="0">
                <a:latin typeface="+mj-lt"/>
              </a:rPr>
              <a:t> blade springs</a:t>
            </a:r>
          </a:p>
          <a:p>
            <a:r>
              <a:rPr lang="en-US" sz="2400" dirty="0" smtClean="0">
                <a:latin typeface="+mj-lt"/>
              </a:rPr>
              <a:t>&gt;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1000</a:t>
            </a:r>
            <a:r>
              <a:rPr lang="en-US" sz="2400" dirty="0" smtClean="0">
                <a:latin typeface="+mj-lt"/>
              </a:rPr>
              <a:t> suspension wires</a:t>
            </a:r>
          </a:p>
          <a:p>
            <a:r>
              <a:rPr lang="en-US" sz="2400" dirty="0" smtClean="0">
                <a:latin typeface="+mj-lt"/>
              </a:rPr>
              <a:t>&gt;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1000</a:t>
            </a:r>
            <a:r>
              <a:rPr lang="en-US" sz="2400" dirty="0" smtClean="0">
                <a:latin typeface="+mj-lt"/>
              </a:rPr>
              <a:t> inertial sensors</a:t>
            </a:r>
          </a:p>
          <a:p>
            <a:r>
              <a:rPr lang="en-US" sz="2400" dirty="0" smtClean="0">
                <a:latin typeface="+mj-lt"/>
              </a:rPr>
              <a:t>&gt;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5000</a:t>
            </a:r>
            <a:r>
              <a:rPr lang="en-US" sz="2400" dirty="0" smtClean="0">
                <a:latin typeface="+mj-lt"/>
              </a:rPr>
              <a:t> displacement sensors</a:t>
            </a:r>
          </a:p>
          <a:p>
            <a:r>
              <a:rPr lang="en-US" sz="2400" dirty="0" smtClean="0">
                <a:latin typeface="+mj-lt"/>
              </a:rPr>
              <a:t>&gt;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5000</a:t>
            </a:r>
            <a:r>
              <a:rPr lang="en-US" sz="2400" dirty="0" smtClean="0">
                <a:latin typeface="+mj-lt"/>
              </a:rPr>
              <a:t> actuators</a:t>
            </a:r>
          </a:p>
        </p:txBody>
      </p:sp>
    </p:spTree>
    <p:extLst>
      <p:ext uri="{BB962C8B-B14F-4D97-AF65-F5344CB8AC3E}">
        <p14:creationId xmlns:p14="http://schemas.microsoft.com/office/powerpoint/2010/main" val="2963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05" y="854517"/>
            <a:ext cx="7518990" cy="550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52" y="104683"/>
            <a:ext cx="2443634" cy="7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60" y="190295"/>
            <a:ext cx="927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Seismic isolation of test masses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7E383-A9B7-5742-8E1E-7E6F8C5DFF76}" type="datetime1">
              <a:rPr lang="en-US" smtClean="0"/>
              <a:t>11/29/20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96010" y="6048573"/>
            <a:ext cx="1741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Credit: C. Mow-Lowry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060" y="623684"/>
            <a:ext cx="2221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ET requirements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059" y="1208459"/>
            <a:ext cx="44804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 extension of the detection bandwidth of the Einstein Telescope to the low-frequency region starting from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3 Hz </a:t>
            </a:r>
            <a:r>
              <a:rPr lang="en-US" dirty="0">
                <a:latin typeface="+mj-lt"/>
              </a:rPr>
              <a:t>requires improved seismic attenuation chains compared to </a:t>
            </a:r>
            <a:r>
              <a:rPr lang="en-US" dirty="0" smtClean="0">
                <a:latin typeface="+mj-lt"/>
              </a:rPr>
              <a:t>2G </a:t>
            </a:r>
            <a:r>
              <a:rPr lang="en-US" dirty="0">
                <a:latin typeface="+mj-lt"/>
              </a:rPr>
              <a:t>d</a:t>
            </a:r>
            <a:r>
              <a:rPr lang="en-US" dirty="0" smtClean="0">
                <a:latin typeface="+mj-lt"/>
              </a:rPr>
              <a:t>etectors.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The experience matured on operating Advanced detectors strongly suggests that in-band sensitivity improvements pass also thru the reduction of optics 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RMS motion</a:t>
            </a:r>
            <a:r>
              <a:rPr lang="en-US" dirty="0" smtClean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RMS motion, dominated by the 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µ-seismic peaks</a:t>
            </a:r>
            <a:r>
              <a:rPr lang="en-US" dirty="0" smtClean="0">
                <a:latin typeface="+mj-lt"/>
              </a:rPr>
              <a:t>, is the driver of scattered light noise, impacts dynamic range of linear and angular alignment loops, etc.</a:t>
            </a:r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solidFill>
                  <a:srgbClr val="C00000"/>
                </a:solidFill>
                <a:latin typeface="+mj-lt"/>
              </a:rPr>
              <a:t>Local and global control strategies </a:t>
            </a:r>
            <a:r>
              <a:rPr lang="en-US" dirty="0" smtClean="0">
                <a:latin typeface="+mj-lt"/>
              </a:rPr>
              <a:t>must be implemented to mitigate its effects.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235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4209323"/>
            <a:ext cx="3110105" cy="216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41" y="933323"/>
            <a:ext cx="2952993" cy="543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52" y="104683"/>
            <a:ext cx="2443634" cy="7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60" y="190295"/>
            <a:ext cx="927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Seismic isolation of test masses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7E383-A9B7-5742-8E1E-7E6F8C5DFF76}" type="datetime1">
              <a:rPr lang="en-US" smtClean="0"/>
              <a:t>11/30/20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4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2060" y="623684"/>
            <a:ext cx="5891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Building on Virgo Super-attenuator experience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4026" y="4388408"/>
            <a:ext cx="1637949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inverted pendulum legs</a:t>
            </a:r>
            <a:endParaRPr lang="en-US" sz="12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28465" y="5012893"/>
            <a:ext cx="165378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base ring with piezo</a:t>
            </a:r>
          </a:p>
          <a:p>
            <a:r>
              <a:rPr lang="en-US" sz="1200" dirty="0" smtClean="0">
                <a:latin typeface="+mj-lt"/>
              </a:rPr>
              <a:t>actuators for tilt control</a:t>
            </a:r>
            <a:endParaRPr lang="en-US" sz="12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1900" y="5337266"/>
            <a:ext cx="133658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+mj-lt"/>
              </a:rPr>
              <a:t>Payload</a:t>
            </a:r>
          </a:p>
          <a:p>
            <a:r>
              <a:rPr lang="en-US" sz="1200" dirty="0" smtClean="0">
                <a:latin typeface="+mj-lt"/>
              </a:rPr>
              <a:t>mirror and its</a:t>
            </a:r>
          </a:p>
          <a:p>
            <a:r>
              <a:rPr lang="en-US" sz="1200" dirty="0" smtClean="0">
                <a:latin typeface="+mj-lt"/>
              </a:rPr>
              <a:t>static and dynamic</a:t>
            </a:r>
          </a:p>
          <a:p>
            <a:r>
              <a:rPr lang="en-US" sz="1200" dirty="0" smtClean="0">
                <a:latin typeface="+mj-lt"/>
              </a:rPr>
              <a:t>positioning stage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01" y="1123930"/>
            <a:ext cx="3321000" cy="442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294910" y="2810097"/>
            <a:ext cx="418258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+mj-lt"/>
              </a:rPr>
              <a:t>Suspension chain</a:t>
            </a:r>
          </a:p>
          <a:p>
            <a:r>
              <a:rPr lang="en-US" sz="1200" dirty="0" smtClean="0">
                <a:latin typeface="+mj-lt"/>
              </a:rPr>
              <a:t>-cascade of passive pendulum stages and low natural frequency</a:t>
            </a:r>
          </a:p>
          <a:p>
            <a:r>
              <a:rPr lang="en-US" sz="1200" dirty="0" smtClean="0">
                <a:latin typeface="+mj-lt"/>
              </a:rPr>
              <a:t>vertical spring systems (filters)</a:t>
            </a:r>
          </a:p>
          <a:p>
            <a:r>
              <a:rPr lang="en-US" sz="1200" dirty="0" smtClean="0">
                <a:latin typeface="+mj-lt"/>
              </a:rPr>
              <a:t>-provides in-band bulk seismic attenuation</a:t>
            </a:r>
            <a:endParaRPr lang="en-US" sz="12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13472" y="1030599"/>
            <a:ext cx="4780028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+mj-lt"/>
              </a:rPr>
              <a:t>Seismic isolation platform</a:t>
            </a:r>
          </a:p>
          <a:p>
            <a:r>
              <a:rPr lang="en-US" sz="1200" dirty="0" smtClean="0">
                <a:latin typeface="+mj-lt"/>
              </a:rPr>
              <a:t>-ultralow natural frequency inverted pendulum for horizontal pre-isolation + long period vertical filtering stage (Filter-0) </a:t>
            </a:r>
          </a:p>
          <a:p>
            <a:r>
              <a:rPr lang="en-US" sz="1200" dirty="0" smtClean="0">
                <a:latin typeface="+mj-lt"/>
              </a:rPr>
              <a:t>-instrumented with seismic sensors for active damping of translational modes of the suspension chain </a:t>
            </a:r>
          </a:p>
          <a:p>
            <a:r>
              <a:rPr lang="en-US" sz="1200" dirty="0" smtClean="0">
                <a:latin typeface="+mj-lt"/>
              </a:rPr>
              <a:t>-provides large dynamic range actuation and seismic attenuation from a  few tens of </a:t>
            </a:r>
            <a:r>
              <a:rPr lang="en-US" sz="1200" dirty="0" err="1" smtClean="0">
                <a:latin typeface="+mj-lt"/>
              </a:rPr>
              <a:t>mHz</a:t>
            </a:r>
            <a:r>
              <a:rPr lang="en-US" sz="1200" dirty="0" smtClean="0">
                <a:latin typeface="+mj-lt"/>
              </a:rPr>
              <a:t> to 10Hz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771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89" y="981183"/>
            <a:ext cx="10770422" cy="550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52" y="104683"/>
            <a:ext cx="2443634" cy="7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60" y="190295"/>
            <a:ext cx="927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Seismic isolation of test masses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7E383-A9B7-5742-8E1E-7E6F8C5DFF76}" type="datetime1">
              <a:rPr lang="en-US" smtClean="0"/>
              <a:t>11/29/20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96010" y="6065295"/>
            <a:ext cx="134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Credit: V. </a:t>
            </a:r>
            <a:r>
              <a:rPr lang="en-US" sz="1400" dirty="0" err="1" smtClean="0">
                <a:latin typeface="+mj-lt"/>
              </a:rPr>
              <a:t>Boschi</a:t>
            </a:r>
            <a:endParaRPr lang="en-US" sz="14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060" y="623684"/>
            <a:ext cx="5891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Building on Virgo Super-attenuator experience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416297" y="4706086"/>
            <a:ext cx="4272297" cy="646331"/>
            <a:chOff x="5924265" y="4706086"/>
            <a:chExt cx="4764330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5924265" y="4706086"/>
              <a:ext cx="4285998" cy="646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17-m long SA with equally spaced filter stages found to be suitable for ET-LF</a:t>
              </a:r>
              <a:endParaRPr lang="en-US" dirty="0">
                <a:latin typeface="+mj-lt"/>
              </a:endParaRPr>
            </a:p>
          </p:txBody>
        </p:sp>
        <p:cxnSp>
          <p:nvCxnSpPr>
            <p:cNvPr id="20" name="Straight Arrow Connector 19"/>
            <p:cNvCxnSpPr>
              <a:stCxn id="17" idx="3"/>
            </p:cNvCxnSpPr>
            <p:nvPr/>
          </p:nvCxnSpPr>
          <p:spPr>
            <a:xfrm flipV="1">
              <a:off x="10210263" y="4706089"/>
              <a:ext cx="478332" cy="323163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628558" y="5362414"/>
            <a:ext cx="195284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smtClean="0"/>
              <a:t>ET-CDR (2011)</a:t>
            </a:r>
            <a:endParaRPr lang="en-US" sz="2400"/>
          </a:p>
        </p:txBody>
      </p:sp>
      <p:grpSp>
        <p:nvGrpSpPr>
          <p:cNvPr id="28" name="Group 27"/>
          <p:cNvGrpSpPr/>
          <p:nvPr/>
        </p:nvGrpSpPr>
        <p:grpSpPr>
          <a:xfrm>
            <a:off x="4778354" y="2922989"/>
            <a:ext cx="5181192" cy="949246"/>
            <a:chOff x="4778354" y="2922989"/>
            <a:chExt cx="5181192" cy="949246"/>
          </a:xfrm>
        </p:grpSpPr>
        <p:grpSp>
          <p:nvGrpSpPr>
            <p:cNvPr id="22" name="Group 21"/>
            <p:cNvGrpSpPr/>
            <p:nvPr/>
          </p:nvGrpSpPr>
          <p:grpSpPr>
            <a:xfrm>
              <a:off x="6881247" y="2922989"/>
              <a:ext cx="3078299" cy="923330"/>
              <a:chOff x="7117491" y="2922989"/>
              <a:chExt cx="2842055" cy="923330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7117491" y="2922989"/>
                <a:ext cx="2051223" cy="92333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latin typeface="+mj-lt"/>
                  </a:rPr>
                  <a:t>AdV</a:t>
                </a:r>
                <a:r>
                  <a:rPr lang="en-US" dirty="0" smtClean="0">
                    <a:latin typeface="+mj-lt"/>
                  </a:rPr>
                  <a:t> SA shown to be compliant to ET-HF</a:t>
                </a:r>
              </a:p>
              <a:p>
                <a:r>
                  <a:rPr lang="en-US" dirty="0" smtClean="0">
                    <a:latin typeface="+mj-lt"/>
                  </a:rPr>
                  <a:t>in-band requirements</a:t>
                </a:r>
                <a:endParaRPr lang="en-US" dirty="0">
                  <a:latin typeface="+mj-lt"/>
                </a:endParaRPr>
              </a:p>
            </p:txBody>
          </p:sp>
          <p:cxnSp>
            <p:nvCxnSpPr>
              <p:cNvPr id="18" name="Straight Arrow Connector 17"/>
              <p:cNvCxnSpPr>
                <a:stCxn id="14" idx="3"/>
              </p:cNvCxnSpPr>
              <p:nvPr/>
            </p:nvCxnSpPr>
            <p:spPr>
              <a:xfrm flipV="1">
                <a:off x="9168714" y="2922990"/>
                <a:ext cx="790832" cy="461664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4778354" y="2948905"/>
              <a:ext cx="1962717" cy="9233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F.Acernese</a:t>
              </a:r>
              <a:r>
                <a:rPr lang="en-US" dirty="0" smtClean="0"/>
                <a:t> et al.</a:t>
              </a:r>
            </a:p>
            <a:p>
              <a:r>
                <a:rPr lang="en-US" dirty="0" smtClean="0"/>
                <a:t>Astropart.Phys.,33,</a:t>
              </a:r>
            </a:p>
            <a:p>
              <a:r>
                <a:rPr lang="en-US" dirty="0" smtClean="0"/>
                <a:t>182-189 (2010)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900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373" y="973411"/>
            <a:ext cx="8441253" cy="428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52" y="104683"/>
            <a:ext cx="2443634" cy="7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60" y="190295"/>
            <a:ext cx="927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R&amp;D on seismic isolation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7E383-A9B7-5742-8E1E-7E6F8C5DFF76}" type="datetime1">
              <a:rPr lang="en-US" smtClean="0"/>
              <a:t>11/30/20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534487" y="4664739"/>
            <a:ext cx="134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Credit: V. </a:t>
            </a:r>
            <a:r>
              <a:rPr lang="en-US" sz="1400" dirty="0" err="1" smtClean="0">
                <a:latin typeface="+mj-lt"/>
              </a:rPr>
              <a:t>Boschi</a:t>
            </a:r>
            <a:endParaRPr lang="en-US" sz="14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060" y="623684"/>
            <a:ext cx="8066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Augmenting Super-attenuator performance with active isolation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5197182"/>
            <a:ext cx="11722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Models show that, evolving the current tilt control base ring into a 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six degrees of freedom active isolation stage </a:t>
            </a:r>
            <a:r>
              <a:rPr lang="en-US" dirty="0" smtClean="0">
                <a:latin typeface="+mj-lt"/>
              </a:rPr>
              <a:t>would allow:</a:t>
            </a: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+mj-lt"/>
              </a:rPr>
              <a:t>improving residual RMS motion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figures;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+mj-lt"/>
              </a:rPr>
              <a:t>shortening the height of the towers without losing performance, with a positive impact on the infrastructure.</a:t>
            </a:r>
          </a:p>
          <a:p>
            <a:r>
              <a:rPr lang="en-US" dirty="0" smtClean="0">
                <a:latin typeface="+mj-lt"/>
              </a:rPr>
              <a:t>Availability of suitable inertial sensors is crucial: </a:t>
            </a:r>
            <a:r>
              <a:rPr lang="en-US" dirty="0" err="1" smtClean="0">
                <a:latin typeface="+mj-lt"/>
              </a:rPr>
              <a:t>tiltmeters</a:t>
            </a:r>
            <a:r>
              <a:rPr lang="en-US" dirty="0" smtClean="0">
                <a:latin typeface="+mj-lt"/>
              </a:rPr>
              <a:t> insensitive to linear acceleration are the Holy Grail.</a:t>
            </a:r>
          </a:p>
        </p:txBody>
      </p:sp>
    </p:spTree>
    <p:extLst>
      <p:ext uri="{BB962C8B-B14F-4D97-AF65-F5344CB8AC3E}">
        <p14:creationId xmlns:p14="http://schemas.microsoft.com/office/powerpoint/2010/main" val="117830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86" y="1109817"/>
            <a:ext cx="4500000" cy="2004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52" y="104683"/>
            <a:ext cx="2443634" cy="7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60" y="190295"/>
            <a:ext cx="927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R&amp;D on seismic isolation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71D64-55E8-0145-88A8-212D0DD9A7F0}" type="datetime1">
              <a:rPr lang="en-US" smtClean="0"/>
              <a:t>11/30/20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7</a:t>
            </a:fld>
            <a:endParaRPr lang="en-US"/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223869" y="1528153"/>
            <a:ext cx="3806591" cy="4247664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78796" y="5130743"/>
            <a:ext cx="3296736" cy="523220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6-D interferometric readout inertial sensor</a:t>
            </a:r>
          </a:p>
          <a:p>
            <a:r>
              <a:rPr lang="en-US" sz="1400" dirty="0" smtClean="0"/>
              <a:t>Credit: </a:t>
            </a:r>
            <a:r>
              <a:rPr lang="en-US" sz="1400" dirty="0" err="1" smtClean="0"/>
              <a:t>Conor</a:t>
            </a:r>
            <a:r>
              <a:rPr lang="en-US" sz="1400" dirty="0" smtClean="0"/>
              <a:t> Mow-Lowry, VU Amsterdam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95" y="3363817"/>
            <a:ext cx="4500491" cy="241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67836" y="5147707"/>
            <a:ext cx="2882007" cy="523220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Ultralow frequency </a:t>
            </a:r>
            <a:r>
              <a:rPr lang="en-US" sz="1400" dirty="0" err="1" smtClean="0">
                <a:solidFill>
                  <a:srgbClr val="7030A0"/>
                </a:solidFill>
              </a:rPr>
              <a:t>tiltmeter</a:t>
            </a:r>
            <a:endParaRPr lang="en-US" sz="1400" dirty="0" smtClean="0">
              <a:solidFill>
                <a:srgbClr val="7030A0"/>
              </a:solidFill>
            </a:endParaRPr>
          </a:p>
          <a:p>
            <a:pPr algn="ctr"/>
            <a:r>
              <a:rPr lang="en-US" sz="1400" dirty="0" smtClean="0"/>
              <a:t>Credit: ARCHIMEDES and VIRGO Coll.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969148" y="2960793"/>
            <a:ext cx="3679382" cy="307777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Laser inclinometer, </a:t>
            </a:r>
            <a:r>
              <a:rPr lang="en-US" sz="1400" dirty="0" smtClean="0"/>
              <a:t>Credit: B. Di </a:t>
            </a:r>
            <a:r>
              <a:rPr lang="en-US" sz="1400" dirty="0" err="1" smtClean="0"/>
              <a:t>Girolamo</a:t>
            </a:r>
            <a:r>
              <a:rPr lang="en-US" sz="1400" dirty="0" smtClean="0"/>
              <a:t>, CERN</a:t>
            </a:r>
            <a:endParaRPr lang="en-US" sz="1400" dirty="0"/>
          </a:p>
        </p:txBody>
      </p:sp>
      <p:pic>
        <p:nvPicPr>
          <p:cNvPr id="77" name="图片 4" descr="VINS_v3P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6036" y="1528153"/>
            <a:ext cx="3136493" cy="4248000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4401689" y="5130743"/>
            <a:ext cx="2785186" cy="523220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smtClean="0">
                <a:solidFill>
                  <a:srgbClr val="7030A0"/>
                </a:solidFill>
              </a:rPr>
              <a:t>Low frequency seismometers</a:t>
            </a:r>
            <a:endParaRPr lang="en-US" sz="1400" dirty="0" smtClean="0">
              <a:solidFill>
                <a:srgbClr val="7030A0"/>
              </a:solidFill>
            </a:endParaRPr>
          </a:p>
          <a:p>
            <a:pPr algn="ctr"/>
            <a:r>
              <a:rPr lang="en-US" sz="1400" dirty="0" smtClean="0"/>
              <a:t>Credit: Christophe Collette, U. Liege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42060" y="623684"/>
            <a:ext cx="6480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Advanced seismic sensors now under development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060" y="975001"/>
            <a:ext cx="6660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+mj-lt"/>
              </a:rPr>
              <a:t>Novel single and multi-axis seismometers with optical </a:t>
            </a:r>
            <a:r>
              <a:rPr lang="en-US" sz="2000">
                <a:solidFill>
                  <a:srgbClr val="002060"/>
                </a:solidFill>
                <a:latin typeface="+mj-lt"/>
              </a:rPr>
              <a:t>readout</a:t>
            </a:r>
            <a:r>
              <a:rPr lang="en-US" sz="2000">
                <a:solidFill>
                  <a:srgbClr val="C00000"/>
                </a:solidFill>
                <a:latin typeface="+mj-lt"/>
              </a:rPr>
              <a:t>  </a:t>
            </a:r>
            <a:endParaRPr lang="en-US" sz="200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323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52" y="104683"/>
            <a:ext cx="2443634" cy="7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60" y="190295"/>
            <a:ext cx="927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R&amp;D on seismic isolation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71D64-55E8-0145-88A8-212D0DD9A7F0}" type="datetime1">
              <a:rPr lang="en-US" smtClean="0"/>
              <a:t>11/30/20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8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2060" y="623684"/>
            <a:ext cx="666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Examples of testing and prototyping infrastructures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63" y="5550790"/>
            <a:ext cx="2381099" cy="50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5634" y="6065395"/>
            <a:ext cx="2158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https://</a:t>
            </a:r>
            <a:r>
              <a:rPr lang="en-US" sz="1400" dirty="0" err="1">
                <a:hlinkClick r:id="rId5"/>
              </a:rPr>
              <a:t>www.etest-emr.eu</a:t>
            </a:r>
            <a:r>
              <a:rPr lang="en-US" sz="1400" dirty="0">
                <a:hlinkClick r:id="rId5"/>
              </a:rPr>
              <a:t>/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48" y="5550790"/>
            <a:ext cx="730060" cy="504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37793" y="6065395"/>
            <a:ext cx="2299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https://</a:t>
            </a:r>
            <a:r>
              <a:rPr lang="en-US" sz="1400" dirty="0" err="1">
                <a:hlinkClick r:id="rId7"/>
              </a:rPr>
              <a:t>www.etpathfinder.eu</a:t>
            </a:r>
            <a:endParaRPr lang="en-US" sz="1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42060" y="1272241"/>
            <a:ext cx="3353154" cy="3492000"/>
            <a:chOff x="142060" y="1272241"/>
            <a:chExt cx="3353154" cy="3492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879" y="1272241"/>
              <a:ext cx="3282335" cy="34920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42060" y="4447428"/>
              <a:ext cx="10575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+mj-lt"/>
                  <a:ea typeface="Courier" charset="0"/>
                  <a:cs typeface="Courier" charset="0"/>
                </a:rPr>
                <a:t>Option 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66033" y="1279051"/>
            <a:ext cx="3340095" cy="3492000"/>
            <a:chOff x="3362762" y="1278590"/>
            <a:chExt cx="3340095" cy="34920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489" y="1278590"/>
              <a:ext cx="3223368" cy="34920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362762" y="4443197"/>
              <a:ext cx="10575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+mj-lt"/>
                  <a:ea typeface="Courier" charset="0"/>
                  <a:cs typeface="Courier" charset="0"/>
                </a:rPr>
                <a:t>Option B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777995" y="3858088"/>
            <a:ext cx="162974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  <a:ea typeface="Courier" charset="0"/>
                <a:cs typeface="Courier" charset="0"/>
              </a:rPr>
              <a:t>two-stages </a:t>
            </a:r>
            <a:r>
              <a:rPr lang="en-US" sz="1200">
                <a:latin typeface="+mj-lt"/>
                <a:ea typeface="Courier" charset="0"/>
                <a:cs typeface="Courier" charset="0"/>
              </a:rPr>
              <a:t>six degrees of freedom </a:t>
            </a:r>
            <a:r>
              <a:rPr lang="en-US" sz="1200" smtClean="0">
                <a:latin typeface="+mj-lt"/>
                <a:ea typeface="Courier" charset="0"/>
                <a:cs typeface="Courier" charset="0"/>
              </a:rPr>
              <a:t>active isolation </a:t>
            </a:r>
            <a:r>
              <a:rPr lang="en-US" sz="1200" dirty="0">
                <a:latin typeface="+mj-lt"/>
                <a:ea typeface="Courier" charset="0"/>
                <a:cs typeface="Courier" charset="0"/>
              </a:rPr>
              <a:t>platform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2209800" y="2410780"/>
            <a:ext cx="1356233" cy="14473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566033" y="3725943"/>
            <a:ext cx="958435" cy="137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887007" y="1633701"/>
            <a:ext cx="81487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  <a:ea typeface="Courier" charset="0"/>
                <a:cs typeface="Courier" charset="0"/>
              </a:rPr>
              <a:t>inverted</a:t>
            </a:r>
          </a:p>
          <a:p>
            <a:pPr algn="ctr"/>
            <a:r>
              <a:rPr lang="en-US" sz="1200" dirty="0" smtClean="0">
                <a:latin typeface="+mj-lt"/>
                <a:ea typeface="Courier" charset="0"/>
                <a:cs typeface="Courier" charset="0"/>
              </a:rPr>
              <a:t>pendulum</a:t>
            </a:r>
            <a:endParaRPr lang="en-US" sz="1200" dirty="0">
              <a:latin typeface="+mj-lt"/>
              <a:ea typeface="Courier" charset="0"/>
              <a:cs typeface="Courier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44269" y="4924075"/>
            <a:ext cx="5300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+mj-lt"/>
              </a:rPr>
              <a:t>R&amp;D on seismic isolation platforms combining active </a:t>
            </a:r>
            <a:r>
              <a:rPr lang="en-US" smtClean="0">
                <a:solidFill>
                  <a:srgbClr val="002060"/>
                </a:solidFill>
                <a:latin typeface="+mj-lt"/>
              </a:rPr>
              <a:t>and passive isolation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strategies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65010" y="4924075"/>
            <a:ext cx="5300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+mj-lt"/>
              </a:rPr>
              <a:t>Double inverted pendulum pre-isolation will be used for the arm cavities of the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ETpathfinder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537" y="869688"/>
            <a:ext cx="1701828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157" y="906849"/>
            <a:ext cx="1692177" cy="262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52" y="104683"/>
            <a:ext cx="2443634" cy="7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60" y="190295"/>
            <a:ext cx="927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Payload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7E383-A9B7-5742-8E1E-7E6F8C5DFF76}" type="datetime1">
              <a:rPr lang="en-US" smtClean="0"/>
              <a:t>12/1/20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ET-ISB Suspensions division - ET Symposium - 2 December 2020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625B7-F2A2-FC4A-A1CB-03FD5BD6AC56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11" y="951323"/>
            <a:ext cx="7058775" cy="54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92768" y="6046059"/>
            <a:ext cx="1663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Credit: G. Hammond</a:t>
            </a:r>
            <a:endParaRPr lang="en-US" sz="1400" dirty="0"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84989"/>
              </p:ext>
            </p:extLst>
          </p:nvPr>
        </p:nvGraphicFramePr>
        <p:xfrm>
          <a:off x="236539" y="3651323"/>
          <a:ext cx="4660897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097"/>
                <a:gridCol w="1054100"/>
                <a:gridCol w="16637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ET-HF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ET-LF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mirror material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fused silica</a:t>
                      </a:r>
                      <a:endParaRPr lang="en-US" sz="14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single crystal silicon</a:t>
                      </a:r>
                      <a:endParaRPr lang="en-US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suspension material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fused silica</a:t>
                      </a:r>
                      <a:endParaRPr lang="en-US" sz="14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single</a:t>
                      </a:r>
                      <a:r>
                        <a:rPr lang="en-US" sz="1400" baseline="0" dirty="0" smtClean="0"/>
                        <a:t> crystal silicon</a:t>
                      </a:r>
                      <a:endParaRPr lang="en-US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temperature [K]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300</a:t>
                      </a:r>
                      <a:endParaRPr lang="en-US" sz="14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mirror mass [kg]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</a:t>
                      </a:r>
                      <a:endParaRPr lang="en-US" sz="14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</a:t>
                      </a:r>
                      <a:endParaRPr lang="en-US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suspension length [m]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</a:t>
                      </a:r>
                      <a:endParaRPr lang="en-US" sz="14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</a:t>
                      </a:r>
                      <a:endParaRPr lang="en-US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fiber diameter @mid</a:t>
                      </a:r>
                      <a:r>
                        <a:rPr lang="en-US" sz="1400" baseline="0" dirty="0" smtClean="0"/>
                        <a:t> section [mm]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</a:t>
                      </a:r>
                      <a:endParaRPr lang="en-US" sz="14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4.4</a:t>
                      </a:r>
                      <a:endParaRPr lang="en-US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78898" y="962238"/>
            <a:ext cx="453124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ET suspension thermal noise: </a:t>
            </a:r>
            <a:r>
              <a:rPr lang="en-US" smtClean="0"/>
              <a:t>current estimate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2060" y="676017"/>
            <a:ext cx="5124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ET baseline design follows Virgo scheme</a:t>
            </a:r>
            <a:endParaRPr lang="en-US" sz="2400" dirty="0" smtClean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45589" y="4640545"/>
            <a:ext cx="4136611" cy="107721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Improvement in last suspension stage Brownian displacement noise compared to 2G detectors:</a:t>
            </a:r>
          </a:p>
          <a:p>
            <a:r>
              <a:rPr lang="en-US" sz="1600" dirty="0" smtClean="0">
                <a:latin typeface="+mj-lt"/>
              </a:rPr>
              <a:t>6-fold for ET-HF, </a:t>
            </a:r>
            <a:r>
              <a:rPr lang="en-US" sz="1600" dirty="0" smtClean="0">
                <a:latin typeface="+mj-lt"/>
              </a:rPr>
              <a:t>50-fold for ET-LF thanks to larger mirror mass, low temperature (ET-LF) etc.</a:t>
            </a:r>
            <a:endParaRPr lang="en-US" sz="1600" dirty="0" smtClean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7425" y="3010215"/>
            <a:ext cx="723379" cy="3141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+mj-lt"/>
                <a:ea typeface="Courier" charset="0"/>
                <a:cs typeface="Courier" charset="0"/>
              </a:rPr>
              <a:t>mirror</a:t>
            </a:r>
            <a:endParaRPr lang="en-US" sz="1400" dirty="0">
              <a:latin typeface="+mj-lt"/>
              <a:ea typeface="Courier" charset="0"/>
              <a:cs typeface="Courier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91226" y="2858670"/>
            <a:ext cx="14493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j-lt"/>
                <a:ea typeface="Courier" charset="0"/>
                <a:cs typeface="Courier" charset="0"/>
              </a:rPr>
              <a:t>reaction mass </a:t>
            </a:r>
            <a:r>
              <a:rPr lang="en-US" sz="1400" dirty="0" smtClean="0">
                <a:latin typeface="+mj-lt"/>
                <a:ea typeface="Courier" charset="0"/>
                <a:cs typeface="Courier" charset="0"/>
              </a:rPr>
              <a:t>for mirror actuation</a:t>
            </a:r>
            <a:endParaRPr lang="en-US" sz="1400" dirty="0">
              <a:latin typeface="+mj-lt"/>
              <a:ea typeface="Courier" charset="0"/>
              <a:cs typeface="Courier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9453" y="1323865"/>
            <a:ext cx="1449312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j-lt"/>
                <a:ea typeface="Courier" charset="0"/>
                <a:cs typeface="Courier" charset="0"/>
              </a:rPr>
              <a:t>marionette</a:t>
            </a:r>
            <a:r>
              <a:rPr lang="en-US" sz="1400" dirty="0" smtClean="0">
                <a:latin typeface="+mj-lt"/>
                <a:ea typeface="Courier" charset="0"/>
                <a:cs typeface="Courier" charset="0"/>
              </a:rPr>
              <a:t> for large dynamic range angular and longitudinal mirror control</a:t>
            </a:r>
            <a:endParaRPr lang="en-US" sz="1400" dirty="0">
              <a:latin typeface="+mj-lt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79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7968</TotalTime>
  <Words>1320</Words>
  <Application>Microsoft Macintosh PowerPoint</Application>
  <PresentationFormat>Widescreen</PresentationFormat>
  <Paragraphs>212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Calibri Light</vt:lpstr>
      <vt:lpstr>Courier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127</cp:revision>
  <dcterms:created xsi:type="dcterms:W3CDTF">2020-11-21T10:34:15Z</dcterms:created>
  <dcterms:modified xsi:type="dcterms:W3CDTF">2020-12-01T22:57:51Z</dcterms:modified>
</cp:coreProperties>
</file>