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2CA-BDD9-4E55-887D-94FDAD875CEF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592F-A6F9-48C6-905C-E73448C15C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8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2CA-BDD9-4E55-887D-94FDAD875CEF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592F-A6F9-48C6-905C-E73448C15C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1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2CA-BDD9-4E55-887D-94FDAD875CEF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592F-A6F9-48C6-905C-E73448C15C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9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2CA-BDD9-4E55-887D-94FDAD875CEF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592F-A6F9-48C6-905C-E73448C15C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6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2CA-BDD9-4E55-887D-94FDAD875CEF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592F-A6F9-48C6-905C-E73448C15C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2CA-BDD9-4E55-887D-94FDAD875CEF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592F-A6F9-48C6-905C-E73448C15C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8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2CA-BDD9-4E55-887D-94FDAD875CEF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592F-A6F9-48C6-905C-E73448C15C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2CA-BDD9-4E55-887D-94FDAD875CEF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592F-A6F9-48C6-905C-E73448C15C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7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2CA-BDD9-4E55-887D-94FDAD875CEF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592F-A6F9-48C6-905C-E73448C15C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2CA-BDD9-4E55-887D-94FDAD875CEF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592F-A6F9-48C6-905C-E73448C15C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2CA-BDD9-4E55-887D-94FDAD875CEF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592F-A6F9-48C6-905C-E73448C15C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3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E2CA-BDD9-4E55-887D-94FDAD875CEF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592F-A6F9-48C6-905C-E73448C15C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Alkaline Etching of silicon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1889" y="3962985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Igor Ozerov / PLANETE </a:t>
            </a:r>
            <a:r>
              <a:rPr lang="en-US" smtClean="0"/>
              <a:t>/ </a:t>
            </a:r>
            <a:endParaRPr lang="en-US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Aix-Marseille </a:t>
            </a:r>
            <a:r>
              <a:rPr lang="en-US" dirty="0" err="1" smtClean="0"/>
              <a:t>Univ</a:t>
            </a:r>
            <a:r>
              <a:rPr lang="en-US" dirty="0" smtClean="0"/>
              <a:t>, CNRS, CINAM 13009 </a:t>
            </a:r>
            <a:r>
              <a:rPr lang="en-US" dirty="0" smtClean="0"/>
              <a:t>Marseille France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28/01/2020 meeting at CPPM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4519"/>
            <a:ext cx="2847904" cy="10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Principles of anisotropic wet etching of Silicon 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121"/>
            <a:ext cx="1465194" cy="23278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04" y="1333209"/>
            <a:ext cx="4689145" cy="25505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803" y="1385581"/>
            <a:ext cx="3543038" cy="25780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494" y="3910144"/>
            <a:ext cx="3605009" cy="283393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949454" y="4269729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Parallel vertical walls with high aspect ratio for {110} wafers !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18933" y="3669942"/>
            <a:ext cx="2003218" cy="39414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5753" y="4639061"/>
            <a:ext cx="1668237" cy="217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Alcaline </a:t>
            </a:r>
            <a:r>
              <a:rPr lang="fr-FR" altLang="fr-FR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fr-FR" altLang="fr-FR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Etching</a:t>
            </a:r>
            <a:r>
              <a:rPr lang="fr-FR" altLang="fr-FR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altLang="fr-FR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</a:t>
            </a:r>
            <a:r>
              <a:rPr lang="fr-FR" altLang="fr-FR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CINaM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" y="1541085"/>
            <a:ext cx="4126098" cy="30945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4519"/>
            <a:ext cx="2847904" cy="1005142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19560" y="5815570"/>
            <a:ext cx="54724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dirty="0"/>
              <a:t>J. Proust, F. Bedu, S. Chenot, I. Soumahoro,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</a:t>
            </a:r>
            <a:r>
              <a:rPr lang="fr-FR" dirty="0"/>
              <a:t>. Ozerov, B. Gallas, R. Abdeddaim, </a:t>
            </a:r>
            <a:r>
              <a:rPr lang="fr-FR" dirty="0" smtClean="0"/>
              <a:t>and </a:t>
            </a:r>
            <a:r>
              <a:rPr lang="fr-FR" dirty="0"/>
              <a:t>N. Bonod,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Advanced </a:t>
            </a:r>
            <a:r>
              <a:rPr lang="fr-FR" dirty="0"/>
              <a:t>Optical </a:t>
            </a:r>
            <a:r>
              <a:rPr lang="fr-FR" dirty="0" err="1"/>
              <a:t>Materials</a:t>
            </a:r>
            <a:r>
              <a:rPr lang="fr-FR" dirty="0"/>
              <a:t>, vol. 3, pp. 1280-1286, 2015.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071666" y="5078413"/>
            <a:ext cx="4237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595959"/>
                </a:solidFill>
              </a:rPr>
              <a:t>Selective</a:t>
            </a:r>
            <a:r>
              <a:rPr lang="fr-FR" dirty="0" smtClean="0">
                <a:solidFill>
                  <a:srgbClr val="595959"/>
                </a:solidFill>
              </a:rPr>
              <a:t> </a:t>
            </a:r>
            <a:r>
              <a:rPr lang="fr-FR" dirty="0" err="1" smtClean="0">
                <a:solidFill>
                  <a:srgbClr val="595959"/>
                </a:solidFill>
              </a:rPr>
              <a:t>chemical</a:t>
            </a:r>
            <a:r>
              <a:rPr lang="fr-FR" dirty="0" smtClean="0">
                <a:solidFill>
                  <a:srgbClr val="595959"/>
                </a:solidFill>
              </a:rPr>
              <a:t> </a:t>
            </a:r>
            <a:r>
              <a:rPr lang="fr-FR" dirty="0" err="1" smtClean="0">
                <a:solidFill>
                  <a:srgbClr val="595959"/>
                </a:solidFill>
              </a:rPr>
              <a:t>etching</a:t>
            </a:r>
            <a:r>
              <a:rPr lang="fr-FR" dirty="0" smtClean="0">
                <a:solidFill>
                  <a:srgbClr val="595959"/>
                </a:solidFill>
              </a:rPr>
              <a:t>, Cr/Au </a:t>
            </a:r>
            <a:r>
              <a:rPr lang="fr-FR" dirty="0" err="1" smtClean="0">
                <a:solidFill>
                  <a:srgbClr val="595959"/>
                </a:solidFill>
              </a:rPr>
              <a:t>mask</a:t>
            </a:r>
            <a:endParaRPr lang="fr-FR" dirty="0">
              <a:solidFill>
                <a:srgbClr val="595959"/>
              </a:solidFill>
            </a:endParaRPr>
          </a:p>
        </p:txBody>
      </p:sp>
      <p:pic>
        <p:nvPicPr>
          <p:cNvPr id="8" name="Image 4" descr="Capture d’écran 2015-05-29 à 10.52.1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8904" y="1787525"/>
            <a:ext cx="5580062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428176" y="2074044"/>
            <a:ext cx="484187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None/>
            </a:pPr>
            <a:r>
              <a:rPr lang="fr-FR" sz="2400" dirty="0">
                <a:solidFill>
                  <a:srgbClr val="595959"/>
                </a:solidFill>
              </a:rPr>
              <a:t>KOH </a:t>
            </a:r>
            <a:r>
              <a:rPr lang="fr-FR" sz="2400" dirty="0" smtClean="0">
                <a:solidFill>
                  <a:srgbClr val="595959"/>
                </a:solidFill>
              </a:rPr>
              <a:t>or </a:t>
            </a:r>
            <a:r>
              <a:rPr lang="fr-FR" sz="2400" dirty="0">
                <a:solidFill>
                  <a:srgbClr val="595959"/>
                </a:solidFill>
              </a:rPr>
              <a:t>TMAH ?</a:t>
            </a:r>
            <a:endParaRPr lang="fr-FR" sz="2400" dirty="0">
              <a:solidFill>
                <a:srgbClr val="595959"/>
              </a:solidFill>
              <a:latin typeface="News Gothic MT"/>
            </a:endParaRP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None/>
            </a:pPr>
            <a:r>
              <a:rPr lang="fr-FR" sz="1600" dirty="0">
                <a:solidFill>
                  <a:srgbClr val="595959"/>
                </a:solidFill>
                <a:latin typeface="News Gothic MT"/>
              </a:rPr>
              <a:t>KOH {110}&gt;{100}&gt;{111}</a:t>
            </a: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None/>
            </a:pPr>
            <a:endParaRPr lang="fr-FR" sz="1600" dirty="0">
              <a:solidFill>
                <a:srgbClr val="595959"/>
              </a:solidFill>
              <a:latin typeface="News Gothic MT"/>
            </a:endParaRP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None/>
            </a:pPr>
            <a:r>
              <a:rPr lang="fr-FR" sz="1600" dirty="0">
                <a:solidFill>
                  <a:srgbClr val="595959"/>
                </a:solidFill>
                <a:latin typeface="News Gothic MT"/>
              </a:rPr>
              <a:t>TMAH {100}&gt;{110}&gt;{111}</a:t>
            </a: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None/>
            </a:pPr>
            <a:endParaRPr lang="fr-FR" sz="1600" dirty="0">
              <a:solidFill>
                <a:srgbClr val="595959"/>
              </a:solidFill>
              <a:latin typeface="News Gothic MT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2473" y="5774791"/>
            <a:ext cx="28432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31" y="4233438"/>
            <a:ext cx="783674" cy="2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Preliminary results on Si (110) </a:t>
            </a:r>
            <a:r>
              <a:rPr lang="en-US" b="1" dirty="0" err="1" smtClean="0">
                <a:solidFill>
                  <a:schemeClr val="accent5"/>
                </a:solidFill>
              </a:rPr>
              <a:t>nov</a:t>
            </a:r>
            <a:r>
              <a:rPr lang="en-US" b="1" dirty="0" smtClean="0">
                <a:solidFill>
                  <a:schemeClr val="accent5"/>
                </a:solidFill>
              </a:rPr>
              <a:t>.-</a:t>
            </a:r>
            <a:r>
              <a:rPr lang="en-US" b="1" dirty="0" err="1" smtClean="0">
                <a:solidFill>
                  <a:schemeClr val="accent5"/>
                </a:solidFill>
              </a:rPr>
              <a:t>dec.</a:t>
            </a:r>
            <a:r>
              <a:rPr lang="en-US" b="1" dirty="0" smtClean="0">
                <a:solidFill>
                  <a:schemeClr val="accent5"/>
                </a:solidFill>
              </a:rPr>
              <a:t> 2019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75" y="4662633"/>
            <a:ext cx="2114550" cy="7810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09" y="2208290"/>
            <a:ext cx="3162300" cy="1647825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7132245" y="3949702"/>
            <a:ext cx="4868662" cy="2862322"/>
            <a:chOff x="7634816" y="4047422"/>
            <a:chExt cx="4868662" cy="286232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4816" y="4493070"/>
              <a:ext cx="3040856" cy="205978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976665" y="4047422"/>
              <a:ext cx="4526813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Sample B: etching in KOH solution for 1 hour </a:t>
              </a:r>
            </a:p>
            <a:p>
              <a:endPara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Contact mechanical profilometer measurements: 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Channel depth ~27-30 µm</a:t>
              </a:r>
              <a:endParaRPr lang="en-US" dirty="0"/>
            </a:p>
          </p:txBody>
        </p:sp>
      </p:grpSp>
      <p:pic>
        <p:nvPicPr>
          <p:cNvPr id="8" name="Imag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972399" y="4662633"/>
            <a:ext cx="2961423" cy="190417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0273" y="1449611"/>
            <a:ext cx="36577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Technological steps:</a:t>
            </a:r>
          </a:p>
          <a:p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Plasma cleaning of Si(110)/ SiO</a:t>
            </a:r>
            <a:r>
              <a:rPr lang="en-US" sz="1600" baseline="-25000" dirty="0" smtClean="0"/>
              <a:t>2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UV lithography </a:t>
            </a:r>
            <a:br>
              <a:rPr lang="en-US" sz="1600" dirty="0" smtClean="0"/>
            </a:br>
            <a:r>
              <a:rPr lang="en-US" sz="1600" dirty="0" smtClean="0"/>
              <a:t>(channel definition)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Reactive Ion Etching of SiO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(channel opening)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Wet etching of Si in KOH solution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(Removal of the remaining SiO</a:t>
            </a:r>
            <a:r>
              <a:rPr lang="en-US" sz="1600" baseline="-25000" dirty="0" smtClean="0"/>
              <a:t>2 </a:t>
            </a:r>
            <a:r>
              <a:rPr lang="en-US" sz="1600" dirty="0" smtClean="0"/>
              <a:t>mask)</a:t>
            </a:r>
            <a:endParaRPr lang="en-US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360430" y="4343192"/>
            <a:ext cx="177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lithography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2909274" y="4343192"/>
            <a:ext cx="100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RIE</a:t>
            </a:r>
            <a:endParaRPr lang="en-US" dirty="0"/>
          </a:p>
        </p:txBody>
      </p:sp>
      <p:pic>
        <p:nvPicPr>
          <p:cNvPr id="12" name="Imag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7859270" y="2204169"/>
            <a:ext cx="3399716" cy="165194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529858" y="1742065"/>
            <a:ext cx="682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lithography : Channel width 300 µm</a:t>
            </a:r>
            <a:r>
              <a:rPr lang="en-US" dirty="0"/>
              <a:t>, </a:t>
            </a:r>
            <a:r>
              <a:rPr lang="en-US" dirty="0" smtClean="0"/>
              <a:t>photoresist thickness 1.5µm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66" y="5806882"/>
            <a:ext cx="2847904" cy="10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Preliminary conclusions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748211" cy="4351338"/>
          </a:xfrm>
        </p:spPr>
        <p:txBody>
          <a:bodyPr/>
          <a:lstStyle/>
          <a:p>
            <a:r>
              <a:rPr lang="en-US" dirty="0" smtClean="0"/>
              <a:t>Proof of concept – Ok.</a:t>
            </a:r>
          </a:p>
          <a:p>
            <a:r>
              <a:rPr lang="en-US" dirty="0" smtClean="0"/>
              <a:t>Need to get Si (110) wafers thicker SiO2 layer mask for deeper etching.</a:t>
            </a:r>
          </a:p>
          <a:p>
            <a:r>
              <a:rPr lang="en-US" dirty="0" smtClean="0"/>
              <a:t>Roughness of the obtained surface (along the channel direction)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" y="5806882"/>
            <a:ext cx="2847904" cy="10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088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171</Words>
  <Application>Microsoft Office PowerPoint</Application>
  <PresentationFormat>Grand écran</PresentationFormat>
  <Paragraphs>38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News Gothic MT</vt:lpstr>
      <vt:lpstr>Times New Roman</vt:lpstr>
      <vt:lpstr>Wingdings 2</vt:lpstr>
      <vt:lpstr>Thème Office</vt:lpstr>
      <vt:lpstr>Alkaline Etching of silicon</vt:lpstr>
      <vt:lpstr>Principles of anisotropic wet etching of Silicon </vt:lpstr>
      <vt:lpstr>Alcaline Wet Etching of Silicon at CINaM</vt:lpstr>
      <vt:lpstr>Preliminary results on Si (110) nov.-dec. 2019</vt:lpstr>
      <vt:lpstr>Preliminary conclusions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Alkaline Etching of silicon</dc:title>
  <dc:creator>ozerov</dc:creator>
  <cp:lastModifiedBy>ozerov</cp:lastModifiedBy>
  <cp:revision>10</cp:revision>
  <dcterms:created xsi:type="dcterms:W3CDTF">2020-01-27T14:45:39Z</dcterms:created>
  <dcterms:modified xsi:type="dcterms:W3CDTF">2020-01-27T15:32:35Z</dcterms:modified>
</cp:coreProperties>
</file>