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5" r:id="rId3"/>
    <p:sldId id="271" r:id="rId4"/>
    <p:sldId id="272" r:id="rId5"/>
    <p:sldId id="276" r:id="rId6"/>
    <p:sldId id="274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  <a:srgbClr val="2750FF"/>
    <a:srgbClr val="595959"/>
    <a:srgbClr val="27509B"/>
    <a:srgbClr val="27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6568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20" y="282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48" y="18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8"/>
    </p:cViewPr>
  </p:sorterViewPr>
  <p:notesViewPr>
    <p:cSldViewPr snapToGrid="0" snapToObjects="1"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B484-8B0B-4A0B-B3E2-CF98B936C513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7F91-264B-40E8-B730-0B569A674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18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B44EB-3B01-45B1-A8AF-F9B5FED763EA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FBFB-8083-4D95-9E74-89EC1E3AD9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78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" y="0"/>
            <a:ext cx="450388" cy="6858000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78933" y="2462409"/>
            <a:ext cx="10972800" cy="1143000"/>
          </a:xfrm>
        </p:spPr>
        <p:txBody>
          <a:bodyPr/>
          <a:lstStyle>
            <a:lvl1pPr algn="r">
              <a:defRPr lang="fr-FR" sz="3733" b="0" i="0" kern="1200" cap="all" baseline="0" smtClean="0">
                <a:solidFill>
                  <a:srgbClr val="27509B"/>
                </a:solidFill>
                <a:latin typeface="Michelin Black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181221" y="3611872"/>
            <a:ext cx="4570512" cy="461061"/>
          </a:xfrm>
        </p:spPr>
        <p:txBody>
          <a:bodyPr/>
          <a:lstStyle>
            <a:lvl1pPr marL="0" indent="0" algn="r">
              <a:buNone/>
              <a:defRPr lang="fr-FR" sz="24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-12762" y="37424"/>
            <a:ext cx="4924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333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3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626533"/>
          </a:xfrm>
        </p:spPr>
        <p:txBody>
          <a:bodyPr>
            <a:noAutofit/>
          </a:bodyPr>
          <a:lstStyle>
            <a:lvl1pPr algn="l">
              <a:defRPr sz="2667" b="0" i="0" cap="all" baseline="0">
                <a:solidFill>
                  <a:srgbClr val="27509B"/>
                </a:solidFill>
                <a:latin typeface="Michelin SemiBold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609600" y="1164167"/>
            <a:ext cx="11142133" cy="5067300"/>
          </a:xfrm>
        </p:spPr>
        <p:txBody>
          <a:bodyPr/>
          <a:lstStyle>
            <a:lvl1pPr>
              <a:defRPr lang="fr-FR" sz="24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990575" indent="-380990">
              <a:buFont typeface="Rounded Elegance" panose="02020603050405020304" pitchFamily="18" charset="0"/>
              <a:buChar char="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Organigramme : Entrée manuelle 2"/>
          <p:cNvSpPr/>
          <p:nvPr userDrawn="1"/>
        </p:nvSpPr>
        <p:spPr>
          <a:xfrm rot="16200000" flipV="1">
            <a:off x="50706" y="-49789"/>
            <a:ext cx="403237" cy="502720"/>
          </a:xfrm>
          <a:prstGeom prst="flowChartManualInpu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12762" y="37424"/>
            <a:ext cx="4924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333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3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418219"/>
            <a:ext cx="12192000" cy="439783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09600" y="768775"/>
            <a:ext cx="276352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2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2"/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6265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667" b="0" i="0" dirty="0">
                <a:solidFill>
                  <a:srgbClr val="80C535"/>
                </a:solidFill>
                <a:latin typeface="Michelin SemiBold" pitchFamily="50" charset="0"/>
              </a:defRPr>
            </a:lvl1pPr>
          </a:lstStyle>
          <a:p>
            <a:pPr lvl="0" algn="l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609600" y="1164167"/>
            <a:ext cx="11142133" cy="5067300"/>
          </a:xfrm>
        </p:spPr>
        <p:txBody>
          <a:bodyPr/>
          <a:lstStyle>
            <a:lvl1pPr>
              <a:defRPr lang="fr-FR" sz="24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990575" indent="-380990">
              <a:buFont typeface="Rounded Elegance" panose="02020603050405020304" pitchFamily="18" charset="0"/>
              <a:buChar char="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Organigramme : Entrée manuelle 6"/>
          <p:cNvSpPr/>
          <p:nvPr userDrawn="1"/>
        </p:nvSpPr>
        <p:spPr>
          <a:xfrm rot="16200000" flipV="1">
            <a:off x="50706" y="-49789"/>
            <a:ext cx="403237" cy="502720"/>
          </a:xfrm>
          <a:prstGeom prst="flowChartManualInpu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12762" y="37424"/>
            <a:ext cx="4924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333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3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418219"/>
            <a:ext cx="12192000" cy="439783"/>
          </a:xfrm>
          <a:prstGeom prst="rec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600" y="768775"/>
            <a:ext cx="2763520" cy="0"/>
          </a:xfrm>
          <a:prstGeom prst="line">
            <a:avLst/>
          </a:prstGeom>
          <a:ln>
            <a:solidFill>
              <a:srgbClr val="80C5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0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1605299" y="2897142"/>
            <a:ext cx="10363200" cy="906511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733" b="0" i="0" smtClean="0">
                <a:solidFill>
                  <a:schemeClr val="bg1"/>
                </a:solidFill>
                <a:latin typeface="Michelin Black" pitchFamily="50" charset="0"/>
                <a:cs typeface="Arial"/>
              </a:rPr>
              <a:t>merci</a:t>
            </a:r>
            <a:endParaRPr lang="en-US" sz="3733" b="0" i="0" dirty="0">
              <a:solidFill>
                <a:schemeClr val="bg1"/>
              </a:solidFill>
              <a:latin typeface="Michelin Black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59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</a:t>
            </a:r>
            <a:r>
              <a:rPr lang="fr-FR" noProof="0" dirty="0" smtClean="0"/>
              <a:t>to</a:t>
            </a:r>
            <a:r>
              <a:rPr lang="en-GB" dirty="0" smtClean="0"/>
              <a:t> </a:t>
            </a:r>
            <a:r>
              <a:rPr lang="fr-FR" noProof="0" dirty="0" err="1" smtClean="0"/>
              <a:t>edit</a:t>
            </a:r>
            <a:r>
              <a:rPr lang="en-GB" dirty="0" smtClean="0"/>
              <a:t> Master text styles</a:t>
            </a:r>
          </a:p>
          <a:p>
            <a:pPr marL="990575" lvl="1" indent="0" algn="l" defTabSz="609585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GB" dirty="0" smtClean="0"/>
              <a:t>Second level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1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609585" rtl="0" eaLnBrk="1" latinLnBrk="0" hangingPunct="1">
        <a:spcBef>
          <a:spcPct val="0"/>
        </a:spcBef>
        <a:buNone/>
        <a:defRPr lang="en-US" sz="2667" b="0" i="0" kern="1200" cap="all" baseline="0" dirty="0">
          <a:solidFill>
            <a:srgbClr val="27509B"/>
          </a:solidFill>
          <a:latin typeface="Michelin SemiBold" pitchFamily="50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lang="en-GB" sz="2667" kern="1200" noProof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566" indent="-380990" algn="l" defTabSz="609585" rtl="0" eaLnBrk="1" latinLnBrk="0" hangingPunct="1">
        <a:spcBef>
          <a:spcPct val="20000"/>
        </a:spcBef>
        <a:buFont typeface="Wingdings" panose="05000000000000000000" pitchFamily="2" charset="2"/>
        <a:buChar char="ü"/>
        <a:defRPr lang="en-GB" sz="2400" kern="1200" noProof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i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78933" y="681727"/>
            <a:ext cx="10972800" cy="1143000"/>
          </a:xfrm>
        </p:spPr>
        <p:txBody>
          <a:bodyPr/>
          <a:lstStyle/>
          <a:p>
            <a:r>
              <a:rPr lang="fr-FR" dirty="0" err="1" smtClean="0"/>
              <a:t>Strategie</a:t>
            </a:r>
            <a:r>
              <a:rPr lang="fr-FR" dirty="0" smtClean="0"/>
              <a:t> </a:t>
            </a:r>
            <a:r>
              <a:rPr lang="fr-FR" dirty="0" err="1" smtClean="0"/>
              <a:t>MICROcanaux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7181221" y="1831188"/>
            <a:ext cx="4570512" cy="567101"/>
          </a:xfrm>
        </p:spPr>
        <p:txBody>
          <a:bodyPr>
            <a:normAutofit/>
          </a:bodyPr>
          <a:lstStyle/>
          <a:p>
            <a:r>
              <a:rPr lang="fr-FR" dirty="0" smtClean="0"/>
              <a:t>28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Répondre aux différents besoins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911750" y="1842148"/>
            <a:ext cx="5115339" cy="3750660"/>
          </a:xfrm>
        </p:spPr>
        <p:txBody>
          <a:bodyPr/>
          <a:lstStyle/>
          <a:p>
            <a:r>
              <a:rPr lang="fr-FR" dirty="0" smtClean="0"/>
              <a:t>Nécessité de trouver des développements qui soient utiles pour chaque projet/laboratoire</a:t>
            </a:r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 Coopérations</a:t>
            </a:r>
            <a:endParaRPr lang="fr-FR" dirty="0"/>
          </a:p>
        </p:txBody>
      </p:sp>
      <p:pic>
        <p:nvPicPr>
          <p:cNvPr id="6" name="Image 5" descr="Puzzle Pieces Fit Together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24" y="1040613"/>
            <a:ext cx="6096000" cy="51339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5400000">
            <a:off x="6333397" y="2421891"/>
            <a:ext cx="168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9708451" y="2327801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R&amp;T IN2P3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7978590" y="4331531"/>
            <a:ext cx="171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NA62-GTK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 rot="5400000">
            <a:off x="10383036" y="4528989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LP3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6461278" y="4505133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SINAM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96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necteur en angle 70"/>
          <p:cNvCxnSpPr/>
          <p:nvPr/>
        </p:nvCxnSpPr>
        <p:spPr>
          <a:xfrm rot="5400000">
            <a:off x="6559051" y="4113601"/>
            <a:ext cx="2318765" cy="762014"/>
          </a:xfrm>
          <a:prstGeom prst="bentConnector3">
            <a:avLst>
              <a:gd name="adj1" fmla="val 10976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endCxn id="31" idx="1"/>
          </p:cNvCxnSpPr>
          <p:nvPr/>
        </p:nvCxnSpPr>
        <p:spPr>
          <a:xfrm>
            <a:off x="7337426" y="5653991"/>
            <a:ext cx="76835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Phasage </a:t>
            </a:r>
            <a:r>
              <a:rPr lang="fr-FR" b="1" dirty="0" err="1" smtClean="0"/>
              <a:t>projetS</a:t>
            </a:r>
            <a:endParaRPr lang="fr-FR" b="1" dirty="0"/>
          </a:p>
        </p:txBody>
      </p:sp>
      <p:graphicFrame>
        <p:nvGraphicFramePr>
          <p:cNvPr id="2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66806"/>
              </p:ext>
            </p:extLst>
          </p:nvPr>
        </p:nvGraphicFramePr>
        <p:xfrm>
          <a:off x="1981129" y="1237911"/>
          <a:ext cx="8419178" cy="455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973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20062"/>
                    </a:ext>
                  </a:extLst>
                </a:gridCol>
              </a:tblGrid>
              <a:tr h="6223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Phases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Etape</a:t>
                      </a: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 : </a:t>
                      </a: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Définition</a:t>
                      </a: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concepts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3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Etape</a:t>
                      </a: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2: Validation</a:t>
                      </a:r>
                      <a:r>
                        <a:rPr lang="en-US" sz="1200" i="0" baseline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process </a:t>
                      </a:r>
                      <a:r>
                        <a:rPr lang="en-US" sz="1200" i="0" baseline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microcanaux</a:t>
                      </a:r>
                      <a:endParaRPr lang="en-US" sz="1200" i="0" baseline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3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Etape</a:t>
                      </a: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 : Validation process </a:t>
                      </a: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connectique</a:t>
                      </a: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</a:t>
                      </a:r>
                      <a:r>
                        <a:rPr lang="en-US" sz="1200" i="0" baseline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loading puce</a:t>
                      </a: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95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NA62-GTK : </a:t>
                      </a: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fourniture</a:t>
                      </a: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microcanaux</a:t>
                      </a: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i="0" dirty="0" smtClean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Framework TDR </a:t>
                      </a:r>
                      <a:r>
                        <a:rPr lang="en-US" sz="1200" i="0" dirty="0" err="1" smtClean="0">
                          <a:solidFill>
                            <a:srgbClr val="4086C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LHCb</a:t>
                      </a:r>
                      <a:endParaRPr lang="en-US" sz="1200" i="0" dirty="0">
                        <a:solidFill>
                          <a:srgbClr val="4086C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Pentagon 8"/>
          <p:cNvSpPr/>
          <p:nvPr/>
        </p:nvSpPr>
        <p:spPr>
          <a:xfrm>
            <a:off x="10186413" y="1237911"/>
            <a:ext cx="864096" cy="606792"/>
          </a:xfrm>
          <a:prstGeom prst="homePlate">
            <a:avLst>
              <a:gd name="adj" fmla="val 24410"/>
            </a:avLst>
          </a:prstGeom>
          <a:solidFill>
            <a:srgbClr val="272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4"/>
          <p:cNvSpPr txBox="1"/>
          <p:nvPr/>
        </p:nvSpPr>
        <p:spPr>
          <a:xfrm>
            <a:off x="4987301" y="5964905"/>
            <a:ext cx="684676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dirty="0" smtClean="0">
                <a:solidFill>
                  <a:srgbClr val="16A0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04/19</a:t>
            </a:r>
            <a:endParaRPr lang="en-US" sz="900" dirty="0">
              <a:solidFill>
                <a:srgbClr val="16A0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Pentagon 55"/>
          <p:cNvSpPr/>
          <p:nvPr/>
        </p:nvSpPr>
        <p:spPr>
          <a:xfrm>
            <a:off x="5130857" y="2438088"/>
            <a:ext cx="1993512" cy="274320"/>
          </a:xfrm>
          <a:prstGeom prst="homePlate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Pentagon 57"/>
          <p:cNvSpPr/>
          <p:nvPr/>
        </p:nvSpPr>
        <p:spPr>
          <a:xfrm>
            <a:off x="6456551" y="4857941"/>
            <a:ext cx="3821825" cy="274320"/>
          </a:xfrm>
          <a:prstGeom prst="homePlate">
            <a:avLst/>
          </a:prstGeom>
          <a:solidFill>
            <a:srgbClr val="E67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Pentagon 68"/>
          <p:cNvSpPr/>
          <p:nvPr/>
        </p:nvSpPr>
        <p:spPr>
          <a:xfrm>
            <a:off x="6456551" y="3198066"/>
            <a:ext cx="1642885" cy="274320"/>
          </a:xfrm>
          <a:prstGeom prst="homePlate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Pentagon 69"/>
          <p:cNvSpPr/>
          <p:nvPr/>
        </p:nvSpPr>
        <p:spPr>
          <a:xfrm>
            <a:off x="8099436" y="3824311"/>
            <a:ext cx="2178940" cy="27432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Pentagon 70"/>
          <p:cNvSpPr/>
          <p:nvPr/>
        </p:nvSpPr>
        <p:spPr>
          <a:xfrm>
            <a:off x="8105785" y="5516831"/>
            <a:ext cx="2873161" cy="274320"/>
          </a:xfrm>
          <a:prstGeom prst="homePlat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Arrow Connector 33"/>
          <p:cNvCxnSpPr/>
          <p:nvPr/>
        </p:nvCxnSpPr>
        <p:spPr>
          <a:xfrm>
            <a:off x="5130857" y="1789043"/>
            <a:ext cx="0" cy="4199960"/>
          </a:xfrm>
          <a:prstGeom prst="straightConnector1">
            <a:avLst/>
          </a:prstGeom>
          <a:ln>
            <a:solidFill>
              <a:srgbClr val="16A0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3"/>
          <p:cNvCxnSpPr/>
          <p:nvPr/>
        </p:nvCxnSpPr>
        <p:spPr>
          <a:xfrm>
            <a:off x="6456551" y="1789043"/>
            <a:ext cx="0" cy="419996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4"/>
          <p:cNvSpPr txBox="1"/>
          <p:nvPr/>
        </p:nvSpPr>
        <p:spPr>
          <a:xfrm>
            <a:off x="6232013" y="5964905"/>
            <a:ext cx="684676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dirty="0" smtClean="0">
                <a:solidFill>
                  <a:srgbClr val="16A0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11/19</a:t>
            </a:r>
            <a:endParaRPr lang="en-US" sz="900" dirty="0">
              <a:solidFill>
                <a:srgbClr val="16A0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7" name="Straight Arrow Connector 33"/>
          <p:cNvCxnSpPr/>
          <p:nvPr/>
        </p:nvCxnSpPr>
        <p:spPr>
          <a:xfrm>
            <a:off x="8099436" y="1789043"/>
            <a:ext cx="0" cy="41903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4"/>
          <p:cNvSpPr txBox="1"/>
          <p:nvPr/>
        </p:nvSpPr>
        <p:spPr>
          <a:xfrm>
            <a:off x="8011447" y="5989003"/>
            <a:ext cx="684676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07/20</a:t>
            </a:r>
            <a:endParaRPr lang="en-US" sz="900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Connecteur en angle 42"/>
          <p:cNvCxnSpPr>
            <a:endCxn id="30" idx="1"/>
          </p:cNvCxnSpPr>
          <p:nvPr/>
        </p:nvCxnSpPr>
        <p:spPr>
          <a:xfrm rot="5400000">
            <a:off x="7780523" y="3642558"/>
            <a:ext cx="637826" cy="12700"/>
          </a:xfrm>
          <a:prstGeom prst="bentConnector4">
            <a:avLst>
              <a:gd name="adj1" fmla="val 40741"/>
              <a:gd name="adj2" fmla="val 218174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26" idx="3"/>
            <a:endCxn id="29" idx="1"/>
          </p:cNvCxnSpPr>
          <p:nvPr/>
        </p:nvCxnSpPr>
        <p:spPr>
          <a:xfrm flipH="1">
            <a:off x="6456551" y="2575248"/>
            <a:ext cx="667818" cy="759978"/>
          </a:xfrm>
          <a:prstGeom prst="bentConnector5">
            <a:avLst>
              <a:gd name="adj1" fmla="val -34231"/>
              <a:gd name="adj2" fmla="val 50000"/>
              <a:gd name="adj3" fmla="val 134231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29" idx="3"/>
            <a:endCxn id="28" idx="1"/>
          </p:cNvCxnSpPr>
          <p:nvPr/>
        </p:nvCxnSpPr>
        <p:spPr>
          <a:xfrm flipH="1">
            <a:off x="6456551" y="3335226"/>
            <a:ext cx="1642885" cy="1659875"/>
          </a:xfrm>
          <a:prstGeom prst="bentConnector5">
            <a:avLst>
              <a:gd name="adj1" fmla="val -363"/>
              <a:gd name="adj2" fmla="val 15510"/>
              <a:gd name="adj3" fmla="val 113915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ccolade ouvrante 51"/>
          <p:cNvSpPr/>
          <p:nvPr/>
        </p:nvSpPr>
        <p:spPr>
          <a:xfrm>
            <a:off x="1693628" y="2438088"/>
            <a:ext cx="214685" cy="22213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161029" y="3124863"/>
            <a:ext cx="156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Projet R&amp;T</a:t>
            </a:r>
            <a:endParaRPr lang="fr-F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2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err="1" smtClean="0"/>
              <a:t>ETAPes</a:t>
            </a:r>
            <a:r>
              <a:rPr lang="fr-FR" b="1" dirty="0" smtClean="0"/>
              <a:t> projet R&amp;T</a:t>
            </a:r>
            <a:endParaRPr lang="fr-FR" b="1" dirty="0"/>
          </a:p>
        </p:txBody>
      </p:sp>
      <p:cxnSp>
        <p:nvCxnSpPr>
          <p:cNvPr id="7" name="Straight Connector 20"/>
          <p:cNvCxnSpPr/>
          <p:nvPr/>
        </p:nvCxnSpPr>
        <p:spPr>
          <a:xfrm>
            <a:off x="481013" y="5826819"/>
            <a:ext cx="11279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1"/>
          <p:cNvSpPr/>
          <p:nvPr/>
        </p:nvSpPr>
        <p:spPr>
          <a:xfrm>
            <a:off x="1152937" y="5781099"/>
            <a:ext cx="91440" cy="91440"/>
          </a:xfrm>
          <a:prstGeom prst="ellipse">
            <a:avLst/>
          </a:prstGeom>
          <a:ln w="3175">
            <a:solidFill>
              <a:srgbClr val="272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2"/>
          <p:cNvSpPr/>
          <p:nvPr/>
        </p:nvSpPr>
        <p:spPr>
          <a:xfrm>
            <a:off x="4660669" y="5781099"/>
            <a:ext cx="91440" cy="91440"/>
          </a:xfrm>
          <a:prstGeom prst="ellipse">
            <a:avLst/>
          </a:prstGeom>
          <a:ln w="3175">
            <a:solidFill>
              <a:srgbClr val="272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25"/>
          <p:cNvSpPr/>
          <p:nvPr/>
        </p:nvSpPr>
        <p:spPr>
          <a:xfrm>
            <a:off x="8071151" y="5781099"/>
            <a:ext cx="91440" cy="91440"/>
          </a:xfrm>
          <a:prstGeom prst="ellipse">
            <a:avLst/>
          </a:prstGeom>
          <a:ln w="3175">
            <a:solidFill>
              <a:srgbClr val="272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98657" y="1114894"/>
            <a:ext cx="1132554" cy="461665"/>
          </a:xfrm>
          <a:prstGeom prst="rect">
            <a:avLst/>
          </a:prstGeom>
          <a:solidFill>
            <a:srgbClr val="27AE61"/>
          </a:solidFill>
          <a:ln>
            <a:solidFill>
              <a:srgbClr val="27AE6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Etape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8657" y="1719226"/>
            <a:ext cx="1936941" cy="307777"/>
          </a:xfrm>
          <a:prstGeom prst="rect">
            <a:avLst/>
          </a:prstGeom>
          <a:solidFill>
            <a:srgbClr val="2FCC71">
              <a:alpha val="60000"/>
            </a:srgbClr>
          </a:solidFill>
          <a:ln>
            <a:solidFill>
              <a:srgbClr val="2FCC7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Validation gravure Laser</a:t>
            </a:r>
            <a:endParaRPr lang="en-US" sz="1400" dirty="0">
              <a:solidFill>
                <a:srgbClr val="272A31"/>
              </a:solidFill>
            </a:endParaRPr>
          </a:p>
        </p:txBody>
      </p:sp>
      <p:cxnSp>
        <p:nvCxnSpPr>
          <p:cNvPr id="17" name="Straight Connector 33"/>
          <p:cNvCxnSpPr>
            <a:stCxn id="8" idx="0"/>
            <a:endCxn id="15" idx="1"/>
          </p:cNvCxnSpPr>
          <p:nvPr/>
        </p:nvCxnSpPr>
        <p:spPr>
          <a:xfrm flipV="1">
            <a:off x="1198657" y="1345727"/>
            <a:ext cx="0" cy="4435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06389" y="1114894"/>
            <a:ext cx="1132554" cy="461665"/>
          </a:xfrm>
          <a:prstGeom prst="rect">
            <a:avLst/>
          </a:prstGeom>
          <a:solidFill>
            <a:srgbClr val="2A80B9"/>
          </a:solidFill>
          <a:ln>
            <a:solidFill>
              <a:srgbClr val="2A80B9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Etape</a:t>
            </a:r>
            <a:r>
              <a:rPr lang="en-US" b="1" dirty="0" smtClean="0">
                <a:solidFill>
                  <a:schemeClr val="bg1"/>
                </a:solidFill>
              </a:rPr>
              <a:t>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6871" y="1114894"/>
            <a:ext cx="1132554" cy="461665"/>
          </a:xfrm>
          <a:prstGeom prst="rect">
            <a:avLst/>
          </a:prstGeom>
          <a:solidFill>
            <a:srgbClr val="8F44AD"/>
          </a:solidFill>
          <a:ln>
            <a:solidFill>
              <a:srgbClr val="8F44AD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Etape</a:t>
            </a:r>
            <a:r>
              <a:rPr lang="en-US" b="1" dirty="0" smtClean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21712" y="2135943"/>
            <a:ext cx="2193742" cy="307777"/>
          </a:xfrm>
          <a:prstGeom prst="rect">
            <a:avLst/>
          </a:prstGeom>
          <a:solidFill>
            <a:srgbClr val="9C59B8">
              <a:alpha val="60000"/>
            </a:srgbClr>
          </a:solidFill>
          <a:ln>
            <a:solidFill>
              <a:srgbClr val="9C59B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Dépot</a:t>
            </a:r>
            <a:r>
              <a:rPr lang="en-US" sz="1400" dirty="0" smtClean="0">
                <a:solidFill>
                  <a:srgbClr val="272A31"/>
                </a:solidFill>
              </a:rPr>
              <a:t> </a:t>
            </a:r>
            <a:r>
              <a:rPr lang="en-US" sz="1400" dirty="0" err="1" smtClean="0">
                <a:solidFill>
                  <a:srgbClr val="272A31"/>
                </a:solidFill>
              </a:rPr>
              <a:t>verre</a:t>
            </a:r>
            <a:r>
              <a:rPr lang="en-US" sz="1400" dirty="0" smtClean="0">
                <a:solidFill>
                  <a:srgbClr val="272A31"/>
                </a:solidFill>
              </a:rPr>
              <a:t> sur </a:t>
            </a:r>
            <a:r>
              <a:rPr lang="en-US" sz="1400" dirty="0" err="1" smtClean="0">
                <a:solidFill>
                  <a:srgbClr val="272A31"/>
                </a:solidFill>
              </a:rPr>
              <a:t>connecteur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06389" y="1719226"/>
            <a:ext cx="1148712" cy="307777"/>
          </a:xfrm>
          <a:prstGeom prst="rect">
            <a:avLst/>
          </a:prstGeom>
          <a:solidFill>
            <a:srgbClr val="3598DC">
              <a:alpha val="60000"/>
            </a:srgbClr>
          </a:solidFill>
          <a:ln>
            <a:solidFill>
              <a:srgbClr val="3598D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Gravure DRIE</a:t>
            </a:r>
            <a:endParaRPr lang="en-US" sz="1400" dirty="0">
              <a:solidFill>
                <a:srgbClr val="272A31"/>
              </a:solidFill>
            </a:endParaRPr>
          </a:p>
        </p:txBody>
      </p:sp>
      <p:cxnSp>
        <p:nvCxnSpPr>
          <p:cNvPr id="33" name="Straight Connector 52"/>
          <p:cNvCxnSpPr>
            <a:stCxn id="9" idx="0"/>
            <a:endCxn id="20" idx="1"/>
          </p:cNvCxnSpPr>
          <p:nvPr/>
        </p:nvCxnSpPr>
        <p:spPr>
          <a:xfrm flipV="1">
            <a:off x="4706389" y="1345727"/>
            <a:ext cx="0" cy="4435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8"/>
          <p:cNvCxnSpPr>
            <a:stCxn id="12" idx="0"/>
          </p:cNvCxnSpPr>
          <p:nvPr/>
        </p:nvCxnSpPr>
        <p:spPr>
          <a:xfrm flipV="1">
            <a:off x="8116871" y="2585893"/>
            <a:ext cx="0" cy="3195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98657" y="2135943"/>
            <a:ext cx="2126801" cy="307777"/>
          </a:xfrm>
          <a:prstGeom prst="rect">
            <a:avLst/>
          </a:prstGeom>
          <a:solidFill>
            <a:srgbClr val="2FCC71">
              <a:alpha val="60000"/>
            </a:srgbClr>
          </a:solidFill>
          <a:ln>
            <a:solidFill>
              <a:srgbClr val="2FCC7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Mise</a:t>
            </a:r>
            <a:r>
              <a:rPr lang="en-US" sz="1400" dirty="0" smtClean="0">
                <a:solidFill>
                  <a:srgbClr val="272A31"/>
                </a:solidFill>
              </a:rPr>
              <a:t> </a:t>
            </a:r>
            <a:r>
              <a:rPr lang="en-US" sz="1400" dirty="0" err="1" smtClean="0">
                <a:solidFill>
                  <a:srgbClr val="272A31"/>
                </a:solidFill>
              </a:rPr>
              <a:t>en</a:t>
            </a:r>
            <a:r>
              <a:rPr lang="en-US" sz="1400" dirty="0" smtClean="0">
                <a:solidFill>
                  <a:srgbClr val="272A31"/>
                </a:solidFill>
              </a:rPr>
              <a:t> place banc de test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98657" y="2550824"/>
            <a:ext cx="1507079" cy="307777"/>
          </a:xfrm>
          <a:prstGeom prst="rect">
            <a:avLst/>
          </a:prstGeom>
          <a:solidFill>
            <a:srgbClr val="2FCC71">
              <a:alpha val="60000"/>
            </a:srgbClr>
          </a:solidFill>
          <a:ln>
            <a:solidFill>
              <a:srgbClr val="2FCC7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Analyse</a:t>
            </a:r>
            <a:r>
              <a:rPr lang="en-US" sz="1400" dirty="0" smtClean="0">
                <a:solidFill>
                  <a:srgbClr val="272A31"/>
                </a:solidFill>
              </a:rPr>
              <a:t> du </a:t>
            </a:r>
            <a:r>
              <a:rPr lang="en-US" sz="1400" dirty="0" err="1" smtClean="0">
                <a:solidFill>
                  <a:srgbClr val="272A31"/>
                </a:solidFill>
              </a:rPr>
              <a:t>besoin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06389" y="2135943"/>
            <a:ext cx="1502976" cy="307777"/>
          </a:xfrm>
          <a:prstGeom prst="rect">
            <a:avLst/>
          </a:prstGeom>
          <a:solidFill>
            <a:srgbClr val="3598DC">
              <a:alpha val="60000"/>
            </a:srgbClr>
          </a:solidFill>
          <a:ln>
            <a:solidFill>
              <a:srgbClr val="3598D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Gravure </a:t>
            </a:r>
            <a:r>
              <a:rPr lang="en-US" sz="1400" dirty="0" err="1" smtClean="0">
                <a:solidFill>
                  <a:srgbClr val="272A31"/>
                </a:solidFill>
              </a:rPr>
              <a:t>Chimique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06389" y="2550824"/>
            <a:ext cx="2101986" cy="307777"/>
          </a:xfrm>
          <a:prstGeom prst="rect">
            <a:avLst/>
          </a:prstGeom>
          <a:solidFill>
            <a:srgbClr val="3598DC">
              <a:alpha val="60000"/>
            </a:srgbClr>
          </a:solidFill>
          <a:ln>
            <a:solidFill>
              <a:srgbClr val="3598D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Bonding sur </a:t>
            </a:r>
            <a:r>
              <a:rPr lang="en-US" sz="1400" dirty="0" err="1" smtClean="0">
                <a:solidFill>
                  <a:srgbClr val="272A31"/>
                </a:solidFill>
              </a:rPr>
              <a:t>couche</a:t>
            </a:r>
            <a:r>
              <a:rPr lang="en-US" sz="1400" dirty="0" smtClean="0">
                <a:solidFill>
                  <a:srgbClr val="272A31"/>
                </a:solidFill>
              </a:rPr>
              <a:t> mince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06389" y="2970793"/>
            <a:ext cx="1203086" cy="307777"/>
          </a:xfrm>
          <a:prstGeom prst="rect">
            <a:avLst/>
          </a:prstGeom>
          <a:solidFill>
            <a:srgbClr val="3598DC">
              <a:alpha val="60000"/>
            </a:srgbClr>
          </a:solidFill>
          <a:ln>
            <a:solidFill>
              <a:srgbClr val="3598D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Tests </a:t>
            </a:r>
            <a:r>
              <a:rPr lang="en-US" sz="1400" dirty="0" err="1" smtClean="0">
                <a:solidFill>
                  <a:srgbClr val="272A31"/>
                </a:solidFill>
              </a:rPr>
              <a:t>pression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121712" y="1719226"/>
            <a:ext cx="1540615" cy="307777"/>
          </a:xfrm>
          <a:prstGeom prst="rect">
            <a:avLst/>
          </a:prstGeom>
          <a:solidFill>
            <a:srgbClr val="9C59B8">
              <a:alpha val="60000"/>
            </a:srgbClr>
          </a:solidFill>
          <a:ln>
            <a:solidFill>
              <a:srgbClr val="9C59B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Design </a:t>
            </a:r>
            <a:r>
              <a:rPr lang="en-US" sz="1400" dirty="0" err="1" smtClean="0">
                <a:solidFill>
                  <a:srgbClr val="272A31"/>
                </a:solidFill>
              </a:rPr>
              <a:t>Conecteurs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121712" y="2550824"/>
            <a:ext cx="1692195" cy="307777"/>
          </a:xfrm>
          <a:prstGeom prst="rect">
            <a:avLst/>
          </a:prstGeom>
          <a:solidFill>
            <a:srgbClr val="9C59B8">
              <a:alpha val="60000"/>
            </a:srgbClr>
          </a:solidFill>
          <a:ln>
            <a:solidFill>
              <a:srgbClr val="9C59B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Dépot</a:t>
            </a:r>
            <a:r>
              <a:rPr lang="en-US" sz="1400" dirty="0" smtClean="0">
                <a:solidFill>
                  <a:srgbClr val="272A31"/>
                </a:solidFill>
              </a:rPr>
              <a:t> </a:t>
            </a:r>
            <a:r>
              <a:rPr lang="en-US" sz="1400" dirty="0" err="1" smtClean="0">
                <a:solidFill>
                  <a:srgbClr val="272A31"/>
                </a:solidFill>
              </a:rPr>
              <a:t>verre</a:t>
            </a:r>
            <a:r>
              <a:rPr lang="en-US" sz="1400" dirty="0" smtClean="0">
                <a:solidFill>
                  <a:srgbClr val="272A31"/>
                </a:solidFill>
              </a:rPr>
              <a:t> sur Chip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21712" y="2970793"/>
            <a:ext cx="1656031" cy="307777"/>
          </a:xfrm>
          <a:prstGeom prst="rect">
            <a:avLst/>
          </a:prstGeom>
          <a:solidFill>
            <a:srgbClr val="9C59B8">
              <a:alpha val="60000"/>
            </a:srgbClr>
          </a:solidFill>
          <a:ln>
            <a:solidFill>
              <a:srgbClr val="9C59B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Bonding </a:t>
            </a:r>
            <a:r>
              <a:rPr lang="en-US" sz="1400" dirty="0" err="1" smtClean="0">
                <a:solidFill>
                  <a:srgbClr val="272A31"/>
                </a:solidFill>
              </a:rPr>
              <a:t>connecteur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116871" y="3391487"/>
            <a:ext cx="1154483" cy="307777"/>
          </a:xfrm>
          <a:prstGeom prst="rect">
            <a:avLst/>
          </a:prstGeom>
          <a:solidFill>
            <a:srgbClr val="9C59B8">
              <a:alpha val="60000"/>
            </a:srgbClr>
          </a:solidFill>
          <a:ln>
            <a:solidFill>
              <a:srgbClr val="9C59B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Bonding Chip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21712" y="3810426"/>
            <a:ext cx="1933478" cy="307777"/>
          </a:xfrm>
          <a:prstGeom prst="rect">
            <a:avLst/>
          </a:prstGeom>
          <a:solidFill>
            <a:srgbClr val="9C59B8">
              <a:alpha val="60000"/>
            </a:srgbClr>
          </a:solidFill>
          <a:ln>
            <a:solidFill>
              <a:srgbClr val="9C59B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Bonding entre </a:t>
            </a:r>
            <a:r>
              <a:rPr lang="en-US" sz="1400" dirty="0" err="1" smtClean="0">
                <a:solidFill>
                  <a:srgbClr val="272A31"/>
                </a:solidFill>
              </a:rPr>
              <a:t>radiateur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85" name="Accolade fermante 84"/>
          <p:cNvSpPr/>
          <p:nvPr/>
        </p:nvSpPr>
        <p:spPr>
          <a:xfrm>
            <a:off x="10209473" y="2970793"/>
            <a:ext cx="181519" cy="11474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10390992" y="3278570"/>
            <a:ext cx="177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Dévelopement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bonding</a:t>
            </a:r>
            <a:r>
              <a:rPr lang="fr-FR" sz="1600" b="1" dirty="0" smtClean="0"/>
              <a:t> @</a:t>
            </a:r>
            <a:r>
              <a:rPr lang="fr-FR" sz="1600" b="1" dirty="0" err="1" smtClean="0"/>
              <a:t>Luminy</a:t>
            </a:r>
            <a:endParaRPr lang="fr-FR" sz="1600" b="1" dirty="0"/>
          </a:p>
        </p:txBody>
      </p:sp>
      <p:sp>
        <p:nvSpPr>
          <p:cNvPr id="88" name="TextBox 34"/>
          <p:cNvSpPr txBox="1"/>
          <p:nvPr/>
        </p:nvSpPr>
        <p:spPr>
          <a:xfrm>
            <a:off x="1019600" y="5980811"/>
            <a:ext cx="68467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04/19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34"/>
          <p:cNvSpPr txBox="1"/>
          <p:nvPr/>
        </p:nvSpPr>
        <p:spPr>
          <a:xfrm>
            <a:off x="4551306" y="6002406"/>
            <a:ext cx="68467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11/19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34"/>
          <p:cNvSpPr txBox="1"/>
          <p:nvPr/>
        </p:nvSpPr>
        <p:spPr>
          <a:xfrm>
            <a:off x="7954461" y="6002406"/>
            <a:ext cx="68467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07/20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2331211" y="1145672"/>
            <a:ext cx="1747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Définition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concepts</a:t>
            </a:r>
            <a:endParaRPr lang="fr-FR" sz="1100" b="1" dirty="0"/>
          </a:p>
        </p:txBody>
      </p:sp>
      <p:sp>
        <p:nvSpPr>
          <p:cNvPr id="92" name="Rectangle 91"/>
          <p:cNvSpPr/>
          <p:nvPr/>
        </p:nvSpPr>
        <p:spPr>
          <a:xfrm>
            <a:off x="5855102" y="1145672"/>
            <a:ext cx="1682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Validation 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</a:t>
            </a:r>
            <a:r>
              <a:rPr lang="en-U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microcanaux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297001" y="1109580"/>
            <a:ext cx="2187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Validation 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</a:t>
            </a:r>
            <a:r>
              <a:rPr lang="en-U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connectique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loading puce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98657" y="2987148"/>
            <a:ext cx="1253869" cy="307777"/>
          </a:xfrm>
          <a:prstGeom prst="rect">
            <a:avLst/>
          </a:prstGeom>
          <a:solidFill>
            <a:srgbClr val="2FCC71">
              <a:alpha val="60000"/>
            </a:srgbClr>
          </a:solidFill>
          <a:ln>
            <a:solidFill>
              <a:srgbClr val="2FCC7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Ecriture</a:t>
            </a:r>
            <a:r>
              <a:rPr lang="en-US" sz="1400" dirty="0" smtClean="0">
                <a:solidFill>
                  <a:srgbClr val="272A31"/>
                </a:solidFill>
              </a:rPr>
              <a:t> article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116871" y="4239298"/>
            <a:ext cx="1911677" cy="307777"/>
          </a:xfrm>
          <a:prstGeom prst="rect">
            <a:avLst/>
          </a:prstGeom>
          <a:solidFill>
            <a:srgbClr val="9C59B8">
              <a:alpha val="60000"/>
            </a:srgbClr>
          </a:solidFill>
          <a:ln>
            <a:solidFill>
              <a:srgbClr val="9C59B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Recherche</a:t>
            </a:r>
            <a:r>
              <a:rPr lang="en-US" sz="1400" dirty="0" smtClean="0">
                <a:solidFill>
                  <a:srgbClr val="272A31"/>
                </a:solidFill>
              </a:rPr>
              <a:t> </a:t>
            </a:r>
            <a:r>
              <a:rPr lang="en-US" sz="1400" dirty="0" err="1" smtClean="0">
                <a:solidFill>
                  <a:srgbClr val="272A31"/>
                </a:solidFill>
              </a:rPr>
              <a:t>financement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98657" y="3415521"/>
            <a:ext cx="1147622" cy="307777"/>
          </a:xfrm>
          <a:prstGeom prst="rect">
            <a:avLst/>
          </a:prstGeom>
          <a:solidFill>
            <a:srgbClr val="2FCC71">
              <a:alpha val="60000"/>
            </a:srgbClr>
          </a:solidFill>
          <a:ln>
            <a:solidFill>
              <a:srgbClr val="2FCC7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Bibliographie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15670" y="3393535"/>
            <a:ext cx="1911677" cy="307777"/>
          </a:xfrm>
          <a:prstGeom prst="rect">
            <a:avLst/>
          </a:prstGeom>
          <a:solidFill>
            <a:srgbClr val="3598DC">
              <a:alpha val="60000"/>
            </a:srgbClr>
          </a:solidFill>
          <a:ln>
            <a:solidFill>
              <a:srgbClr val="3598D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Recherche</a:t>
            </a:r>
            <a:r>
              <a:rPr lang="en-US" sz="1400" dirty="0" smtClean="0">
                <a:solidFill>
                  <a:srgbClr val="272A31"/>
                </a:solidFill>
              </a:rPr>
              <a:t> </a:t>
            </a:r>
            <a:r>
              <a:rPr lang="en-US" sz="1400" dirty="0" err="1" smtClean="0">
                <a:solidFill>
                  <a:srgbClr val="272A31"/>
                </a:solidFill>
              </a:rPr>
              <a:t>financement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98657" y="3863345"/>
            <a:ext cx="900439" cy="307777"/>
          </a:xfrm>
          <a:prstGeom prst="rect">
            <a:avLst/>
          </a:prstGeom>
          <a:solidFill>
            <a:srgbClr val="2FCC71">
              <a:alpha val="60000"/>
            </a:srgbClr>
          </a:solidFill>
          <a:ln>
            <a:solidFill>
              <a:srgbClr val="2FCC7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72A31"/>
                </a:solidFill>
              </a:rPr>
              <a:t>Concepts 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16996" y="3816280"/>
            <a:ext cx="2175532" cy="307777"/>
          </a:xfrm>
          <a:prstGeom prst="rect">
            <a:avLst/>
          </a:prstGeom>
          <a:solidFill>
            <a:srgbClr val="3598DC">
              <a:alpha val="60000"/>
            </a:srgbClr>
          </a:solidFill>
          <a:ln>
            <a:solidFill>
              <a:srgbClr val="3598D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Bilan</a:t>
            </a:r>
            <a:r>
              <a:rPr lang="en-US" sz="1400" dirty="0" smtClean="0">
                <a:solidFill>
                  <a:srgbClr val="272A31"/>
                </a:solidFill>
              </a:rPr>
              <a:t> </a:t>
            </a:r>
            <a:r>
              <a:rPr lang="en-US" sz="1400" dirty="0" err="1" smtClean="0">
                <a:solidFill>
                  <a:srgbClr val="272A31"/>
                </a:solidFill>
              </a:rPr>
              <a:t>technico-économique</a:t>
            </a:r>
            <a:endParaRPr lang="en-US" sz="1400" dirty="0">
              <a:solidFill>
                <a:srgbClr val="272A3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16996" y="4230005"/>
            <a:ext cx="1841723" cy="307777"/>
          </a:xfrm>
          <a:prstGeom prst="rect">
            <a:avLst/>
          </a:prstGeom>
          <a:solidFill>
            <a:srgbClr val="3598DC">
              <a:alpha val="60000"/>
            </a:srgbClr>
          </a:solidFill>
          <a:ln>
            <a:solidFill>
              <a:srgbClr val="3598D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72A31"/>
                </a:solidFill>
              </a:rPr>
              <a:t>Recherche</a:t>
            </a:r>
            <a:r>
              <a:rPr lang="en-US" sz="1400" dirty="0" smtClean="0">
                <a:solidFill>
                  <a:srgbClr val="272A31"/>
                </a:solidFill>
              </a:rPr>
              <a:t> </a:t>
            </a:r>
            <a:r>
              <a:rPr lang="en-US" sz="1400" dirty="0" err="1" smtClean="0">
                <a:solidFill>
                  <a:srgbClr val="272A31"/>
                </a:solidFill>
              </a:rPr>
              <a:t>valorisation</a:t>
            </a:r>
            <a:endParaRPr lang="en-US" sz="1400" dirty="0">
              <a:solidFill>
                <a:srgbClr val="272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Etape 1: Définition concepts </a:t>
            </a:r>
            <a:endParaRPr lang="fr-FR" b="1" dirty="0"/>
          </a:p>
        </p:txBody>
      </p:sp>
      <p:grpSp>
        <p:nvGrpSpPr>
          <p:cNvPr id="177" name="Groupe 176"/>
          <p:cNvGrpSpPr/>
          <p:nvPr/>
        </p:nvGrpSpPr>
        <p:grpSpPr>
          <a:xfrm>
            <a:off x="1817777" y="1010159"/>
            <a:ext cx="7717859" cy="2331376"/>
            <a:chOff x="1930468" y="1108805"/>
            <a:chExt cx="7717859" cy="2331376"/>
          </a:xfrm>
        </p:grpSpPr>
        <p:grpSp>
          <p:nvGrpSpPr>
            <p:cNvPr id="121" name="Groupe 120"/>
            <p:cNvGrpSpPr/>
            <p:nvPr/>
          </p:nvGrpSpPr>
          <p:grpSpPr>
            <a:xfrm>
              <a:off x="4728208" y="2020678"/>
              <a:ext cx="2290526" cy="723207"/>
              <a:chOff x="4318969" y="3410991"/>
              <a:chExt cx="2290526" cy="72320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4318970" y="3797743"/>
                <a:ext cx="2289647" cy="336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493214" y="3803767"/>
                <a:ext cx="232956" cy="3304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801928" y="3797744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139052" y="3801480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481857" y="3803773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175043" y="3803769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830344" y="3797745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29" name="Groupe 128"/>
              <p:cNvGrpSpPr/>
              <p:nvPr/>
            </p:nvGrpSpPr>
            <p:grpSpPr>
              <a:xfrm>
                <a:off x="4318969" y="3410991"/>
                <a:ext cx="2290526" cy="396240"/>
                <a:chOff x="4269093" y="3070167"/>
                <a:chExt cx="2290526" cy="396240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4275513" y="3070167"/>
                  <a:ext cx="2284106" cy="3364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4269093" y="3391594"/>
                  <a:ext cx="2289649" cy="7481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32" name="Groupe 131"/>
            <p:cNvGrpSpPr/>
            <p:nvPr/>
          </p:nvGrpSpPr>
          <p:grpSpPr>
            <a:xfrm>
              <a:off x="7357801" y="2175847"/>
              <a:ext cx="2290526" cy="473826"/>
              <a:chOff x="6009224" y="3458094"/>
              <a:chExt cx="2290526" cy="473826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6009225" y="3667510"/>
                <a:ext cx="2289647" cy="2644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83469" y="3673534"/>
                <a:ext cx="232956" cy="2583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92183" y="3667510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829307" y="3671246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172112" y="3673539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865298" y="3673535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20599" y="3667511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010102" y="3458094"/>
                <a:ext cx="2289648" cy="159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009224" y="3602184"/>
                <a:ext cx="2289649" cy="7481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1938782" y="1643832"/>
              <a:ext cx="2286000" cy="407408"/>
              <a:chOff x="1529543" y="3034145"/>
              <a:chExt cx="2286000" cy="407408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529543" y="3034145"/>
                <a:ext cx="2284106" cy="336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531437" y="3370600"/>
                <a:ext cx="2284106" cy="709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5" name="Groupe 144"/>
            <p:cNvGrpSpPr/>
            <p:nvPr/>
          </p:nvGrpSpPr>
          <p:grpSpPr>
            <a:xfrm>
              <a:off x="1940676" y="2487784"/>
              <a:ext cx="2284106" cy="336455"/>
              <a:chOff x="1531437" y="4052665"/>
              <a:chExt cx="2284106" cy="336455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1531437" y="4052665"/>
                <a:ext cx="2284106" cy="336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705680" y="4058689"/>
                <a:ext cx="232956" cy="3304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014394" y="4052666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351518" y="4056402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694323" y="4058695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387509" y="4058691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042810" y="4052667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53" name="Connecteur droit avec flèche 152"/>
            <p:cNvCxnSpPr>
              <a:stCxn id="155" idx="0"/>
            </p:cNvCxnSpPr>
            <p:nvPr/>
          </p:nvCxnSpPr>
          <p:spPr>
            <a:xfrm flipV="1">
              <a:off x="2907643" y="2009593"/>
              <a:ext cx="403764" cy="775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ZoneTexte 153"/>
            <p:cNvSpPr txBox="1"/>
            <p:nvPr/>
          </p:nvSpPr>
          <p:spPr>
            <a:xfrm>
              <a:off x="1930468" y="1602270"/>
              <a:ext cx="701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Wafer Si</a:t>
              </a:r>
              <a:endParaRPr lang="fr-FR" sz="1200" dirty="0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2050645" y="2087177"/>
              <a:ext cx="17139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Thin</a:t>
              </a:r>
              <a:r>
                <a:rPr lang="fr-FR" sz="1200" dirty="0"/>
                <a:t> layer of </a:t>
              </a:r>
              <a:r>
                <a:rPr lang="fr-FR" sz="1200" dirty="0" smtClean="0"/>
                <a:t>glass (5</a:t>
              </a:r>
              <a:r>
                <a:rPr lang="fr-FR" sz="1200" dirty="0" smtClean="0">
                  <a:latin typeface="Symbol" panose="05050102010706020507" pitchFamily="18" charset="2"/>
                </a:rPr>
                <a:t>m</a:t>
              </a:r>
              <a:r>
                <a:rPr lang="fr-FR" sz="1200" dirty="0" smtClean="0"/>
                <a:t>m</a:t>
              </a:r>
              <a:r>
                <a:rPr lang="fr-FR" sz="1200" dirty="0"/>
                <a:t>)</a:t>
              </a:r>
            </a:p>
          </p:txBody>
        </p:sp>
        <p:sp>
          <p:nvSpPr>
            <p:cNvPr id="156" name="ZoneTexte 155"/>
            <p:cNvSpPr txBox="1"/>
            <p:nvPr/>
          </p:nvSpPr>
          <p:spPr>
            <a:xfrm>
              <a:off x="2667737" y="3070849"/>
              <a:ext cx="871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err="1" smtClean="0"/>
                <a:t>Etching</a:t>
              </a:r>
              <a:endParaRPr lang="fr-FR" sz="1800" dirty="0"/>
            </a:p>
          </p:txBody>
        </p:sp>
        <p:sp>
          <p:nvSpPr>
            <p:cNvPr id="157" name="ZoneTexte 156"/>
            <p:cNvSpPr txBox="1"/>
            <p:nvPr/>
          </p:nvSpPr>
          <p:spPr>
            <a:xfrm>
              <a:off x="4792817" y="3070849"/>
              <a:ext cx="1661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err="1"/>
                <a:t>Anodic</a:t>
              </a:r>
              <a:r>
                <a:rPr lang="fr-FR" sz="1800" dirty="0"/>
                <a:t> </a:t>
              </a:r>
              <a:r>
                <a:rPr lang="fr-FR" sz="1800" dirty="0" err="1"/>
                <a:t>Bonding</a:t>
              </a:r>
              <a:endParaRPr lang="fr-FR" sz="1800" dirty="0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7885152" y="307084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err="1" smtClean="0"/>
                <a:t>Thining</a:t>
              </a:r>
              <a:endParaRPr lang="fr-FR" sz="1800" dirty="0"/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2241787" y="1108805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/>
                <a:t>Glass </a:t>
              </a:r>
              <a:r>
                <a:rPr lang="fr-FR" sz="1800" dirty="0" err="1" smtClean="0"/>
                <a:t>deposition</a:t>
              </a:r>
              <a:endParaRPr lang="fr-FR" sz="1800" dirty="0"/>
            </a:p>
          </p:txBody>
        </p:sp>
      </p:grpSp>
      <p:sp>
        <p:nvSpPr>
          <p:cNvPr id="178" name="ZoneTexte 177"/>
          <p:cNvSpPr txBox="1"/>
          <p:nvPr/>
        </p:nvSpPr>
        <p:spPr>
          <a:xfrm>
            <a:off x="5340902" y="1194825"/>
            <a:ext cx="217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microcanaux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" name="Groupe 91"/>
          <p:cNvGrpSpPr/>
          <p:nvPr/>
        </p:nvGrpSpPr>
        <p:grpSpPr>
          <a:xfrm>
            <a:off x="2888485" y="4462801"/>
            <a:ext cx="2292419" cy="1775973"/>
            <a:chOff x="8819803" y="3444240"/>
            <a:chExt cx="2292419" cy="1775973"/>
          </a:xfrm>
        </p:grpSpPr>
        <p:grpSp>
          <p:nvGrpSpPr>
            <p:cNvPr id="107" name="Groupe 106"/>
            <p:cNvGrpSpPr/>
            <p:nvPr/>
          </p:nvGrpSpPr>
          <p:grpSpPr>
            <a:xfrm>
              <a:off x="8819803" y="3444240"/>
              <a:ext cx="2292419" cy="944878"/>
              <a:chOff x="8819803" y="3444240"/>
              <a:chExt cx="2292419" cy="94487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8819803" y="4015045"/>
                <a:ext cx="615142" cy="37407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819804" y="4189614"/>
                <a:ext cx="182880" cy="91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822574" y="3931919"/>
                <a:ext cx="615142" cy="8589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821697" y="3653656"/>
                <a:ext cx="2289647" cy="2644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995941" y="3659680"/>
                <a:ext cx="232956" cy="6213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304655" y="3653656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641779" y="3657392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984584" y="3659685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0677770" y="3659681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0333071" y="3653657"/>
                <a:ext cx="242426" cy="1853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8822574" y="3444240"/>
                <a:ext cx="2289648" cy="159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8821696" y="3588330"/>
                <a:ext cx="2289649" cy="7481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8" name="ZoneTexte 107"/>
            <p:cNvSpPr txBox="1"/>
            <p:nvPr/>
          </p:nvSpPr>
          <p:spPr>
            <a:xfrm>
              <a:off x="8867905" y="4850881"/>
              <a:ext cx="1987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err="1" smtClean="0"/>
                <a:t>Connector</a:t>
              </a:r>
              <a:r>
                <a:rPr lang="fr-FR" sz="1800" dirty="0" smtClean="0"/>
                <a:t> </a:t>
              </a:r>
              <a:r>
                <a:rPr lang="fr-FR" sz="1800" dirty="0" err="1" smtClean="0"/>
                <a:t>bonding</a:t>
              </a:r>
              <a:endParaRPr lang="fr-FR" sz="1800" dirty="0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370823" y="4665199"/>
            <a:ext cx="2289647" cy="264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545067" y="4671223"/>
            <a:ext cx="232956" cy="269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853781" y="4665199"/>
            <a:ext cx="242426" cy="185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1190905" y="4668935"/>
            <a:ext cx="242426" cy="185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1533710" y="4671228"/>
            <a:ext cx="242426" cy="185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2226896" y="4671224"/>
            <a:ext cx="242426" cy="185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1882197" y="4665200"/>
            <a:ext cx="242426" cy="185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63749" y="4455783"/>
            <a:ext cx="2289648" cy="15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370822" y="4599873"/>
            <a:ext cx="2289649" cy="74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" name="Groupe 101"/>
          <p:cNvGrpSpPr/>
          <p:nvPr/>
        </p:nvGrpSpPr>
        <p:grpSpPr>
          <a:xfrm>
            <a:off x="355074" y="5256577"/>
            <a:ext cx="620684" cy="459968"/>
            <a:chOff x="1626522" y="3915296"/>
            <a:chExt cx="620684" cy="459968"/>
          </a:xfrm>
        </p:grpSpPr>
        <p:sp>
          <p:nvSpPr>
            <p:cNvPr id="103" name="Rectangle 102"/>
            <p:cNvSpPr/>
            <p:nvPr/>
          </p:nvSpPr>
          <p:spPr>
            <a:xfrm>
              <a:off x="1632064" y="4001191"/>
              <a:ext cx="615142" cy="37407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32065" y="4175760"/>
              <a:ext cx="182880" cy="914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626522" y="3918065"/>
              <a:ext cx="615142" cy="8589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802660" y="3915296"/>
              <a:ext cx="232956" cy="3519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6" name="ZoneTexte 175"/>
          <p:cNvSpPr txBox="1"/>
          <p:nvPr/>
        </p:nvSpPr>
        <p:spPr>
          <a:xfrm>
            <a:off x="411825" y="5857802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Glass </a:t>
            </a:r>
            <a:r>
              <a:rPr lang="fr-FR" sz="1800" dirty="0" smtClean="0"/>
              <a:t>on </a:t>
            </a:r>
            <a:r>
              <a:rPr lang="fr-FR" sz="1800" dirty="0" err="1" smtClean="0"/>
              <a:t>connector</a:t>
            </a:r>
            <a:endParaRPr lang="fr-FR" sz="1800" dirty="0"/>
          </a:p>
        </p:txBody>
      </p:sp>
      <p:sp>
        <p:nvSpPr>
          <p:cNvPr id="179" name="ZoneTexte 178"/>
          <p:cNvSpPr txBox="1"/>
          <p:nvPr/>
        </p:nvSpPr>
        <p:spPr>
          <a:xfrm>
            <a:off x="1776136" y="3803856"/>
            <a:ext cx="213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connectique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3" name="Groupe 212"/>
          <p:cNvGrpSpPr/>
          <p:nvPr/>
        </p:nvGrpSpPr>
        <p:grpSpPr>
          <a:xfrm>
            <a:off x="6816855" y="4073509"/>
            <a:ext cx="2307279" cy="2165265"/>
            <a:chOff x="6009917" y="4031424"/>
            <a:chExt cx="2307279" cy="2165265"/>
          </a:xfrm>
        </p:grpSpPr>
        <p:grpSp>
          <p:nvGrpSpPr>
            <p:cNvPr id="182" name="Groupe 181"/>
            <p:cNvGrpSpPr/>
            <p:nvPr/>
          </p:nvGrpSpPr>
          <p:grpSpPr>
            <a:xfrm>
              <a:off x="6024777" y="4430979"/>
              <a:ext cx="2292419" cy="1765710"/>
              <a:chOff x="8819803" y="3444240"/>
              <a:chExt cx="2292419" cy="1765710"/>
            </a:xfrm>
          </p:grpSpPr>
          <p:grpSp>
            <p:nvGrpSpPr>
              <p:cNvPr id="199" name="Groupe 198"/>
              <p:cNvGrpSpPr/>
              <p:nvPr/>
            </p:nvGrpSpPr>
            <p:grpSpPr>
              <a:xfrm>
                <a:off x="8819803" y="3444240"/>
                <a:ext cx="2292419" cy="944878"/>
                <a:chOff x="8819803" y="3444240"/>
                <a:chExt cx="2292419" cy="944878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8819803" y="4015045"/>
                  <a:ext cx="615142" cy="37407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8819804" y="4189614"/>
                  <a:ext cx="182880" cy="9144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8822574" y="3931919"/>
                  <a:ext cx="615142" cy="85897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8821697" y="3653656"/>
                  <a:ext cx="2289647" cy="2644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8995941" y="3659680"/>
                  <a:ext cx="232956" cy="62137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9304655" y="3653656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9641779" y="3657392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9984584" y="3659685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10677770" y="3659681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10333071" y="3653657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8822574" y="3444240"/>
                  <a:ext cx="2289648" cy="1591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8821696" y="3588330"/>
                  <a:ext cx="2289649" cy="7481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00" name="ZoneTexte 199"/>
              <p:cNvSpPr txBox="1"/>
              <p:nvPr/>
            </p:nvSpPr>
            <p:spPr>
              <a:xfrm>
                <a:off x="8921918" y="4840618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dirty="0" smtClean="0"/>
                  <a:t>Glass on chip</a:t>
                </a:r>
                <a:endParaRPr lang="fr-FR" sz="1800" dirty="0"/>
              </a:p>
            </p:txBody>
          </p:sp>
        </p:grpSp>
        <p:grpSp>
          <p:nvGrpSpPr>
            <p:cNvPr id="192" name="Groupe 191"/>
            <p:cNvGrpSpPr/>
            <p:nvPr/>
          </p:nvGrpSpPr>
          <p:grpSpPr>
            <a:xfrm>
              <a:off x="6009917" y="4031424"/>
              <a:ext cx="1153640" cy="195242"/>
              <a:chOff x="1632063" y="4001192"/>
              <a:chExt cx="1153640" cy="195242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1632063" y="4001192"/>
                <a:ext cx="1153639" cy="99680"/>
              </a:xfrm>
              <a:prstGeom prst="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634697" y="4110537"/>
                <a:ext cx="1151006" cy="8589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94" name="ZoneTexte 193"/>
          <p:cNvSpPr txBox="1"/>
          <p:nvPr/>
        </p:nvSpPr>
        <p:spPr>
          <a:xfrm>
            <a:off x="8391500" y="3619190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puce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4" name="Groupe 213"/>
          <p:cNvGrpSpPr/>
          <p:nvPr/>
        </p:nvGrpSpPr>
        <p:grpSpPr>
          <a:xfrm>
            <a:off x="9343609" y="4244747"/>
            <a:ext cx="2307279" cy="1982387"/>
            <a:chOff x="6009917" y="4254057"/>
            <a:chExt cx="2307279" cy="1982387"/>
          </a:xfrm>
        </p:grpSpPr>
        <p:grpSp>
          <p:nvGrpSpPr>
            <p:cNvPr id="215" name="Groupe 214"/>
            <p:cNvGrpSpPr/>
            <p:nvPr/>
          </p:nvGrpSpPr>
          <p:grpSpPr>
            <a:xfrm>
              <a:off x="6024777" y="4430979"/>
              <a:ext cx="2292419" cy="1805465"/>
              <a:chOff x="8819803" y="3444240"/>
              <a:chExt cx="2292419" cy="1805465"/>
            </a:xfrm>
          </p:grpSpPr>
          <p:grpSp>
            <p:nvGrpSpPr>
              <p:cNvPr id="219" name="Groupe 218"/>
              <p:cNvGrpSpPr/>
              <p:nvPr/>
            </p:nvGrpSpPr>
            <p:grpSpPr>
              <a:xfrm>
                <a:off x="8819803" y="3444240"/>
                <a:ext cx="2292419" cy="944878"/>
                <a:chOff x="8819803" y="3444240"/>
                <a:chExt cx="2292419" cy="944878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8819803" y="4015045"/>
                  <a:ext cx="615142" cy="37407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8819804" y="4189614"/>
                  <a:ext cx="182880" cy="9144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8822574" y="3931919"/>
                  <a:ext cx="615142" cy="85897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8821697" y="3653656"/>
                  <a:ext cx="2289647" cy="2644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8995941" y="3659680"/>
                  <a:ext cx="232956" cy="62137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9304655" y="3653656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9641779" y="3657392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9984584" y="3659685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10677770" y="3659681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10333071" y="3653657"/>
                  <a:ext cx="242426" cy="18539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8822574" y="3444240"/>
                  <a:ext cx="2289648" cy="1591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8821696" y="3588330"/>
                  <a:ext cx="2289649" cy="7481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20" name="ZoneTexte 219"/>
              <p:cNvSpPr txBox="1"/>
              <p:nvPr/>
            </p:nvSpPr>
            <p:spPr>
              <a:xfrm>
                <a:off x="8921918" y="4880373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dirty="0" err="1" smtClean="0"/>
                  <a:t>Bonding</a:t>
                </a:r>
                <a:r>
                  <a:rPr lang="fr-FR" sz="1800" dirty="0" smtClean="0"/>
                  <a:t> chip</a:t>
                </a:r>
                <a:endParaRPr lang="fr-FR" sz="1800" dirty="0"/>
              </a:p>
            </p:txBody>
          </p:sp>
        </p:grpSp>
        <p:grpSp>
          <p:nvGrpSpPr>
            <p:cNvPr id="216" name="Groupe 215"/>
            <p:cNvGrpSpPr/>
            <p:nvPr/>
          </p:nvGrpSpPr>
          <p:grpSpPr>
            <a:xfrm>
              <a:off x="6009917" y="4254057"/>
              <a:ext cx="1079261" cy="187292"/>
              <a:chOff x="1632063" y="4223825"/>
              <a:chExt cx="1079261" cy="187292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1632063" y="4223825"/>
                <a:ext cx="1079261" cy="95563"/>
              </a:xfrm>
              <a:prstGeom prst="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634696" y="4325220"/>
                <a:ext cx="1076627" cy="8589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915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Avancement Etape 2: Validation </a:t>
            </a:r>
            <a:r>
              <a:rPr lang="fr-FR" b="1" dirty="0" err="1" smtClean="0"/>
              <a:t>process</a:t>
            </a:r>
            <a:r>
              <a:rPr lang="fr-FR" b="1" dirty="0" smtClean="0"/>
              <a:t> </a:t>
            </a:r>
            <a:r>
              <a:rPr lang="fr-FR" b="1" dirty="0" err="1" smtClean="0"/>
              <a:t>microcanaux</a:t>
            </a:r>
            <a:endParaRPr lang="fr-FR" b="1" dirty="0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12784"/>
              </p:ext>
            </p:extLst>
          </p:nvPr>
        </p:nvGraphicFramePr>
        <p:xfrm>
          <a:off x="481012" y="1581919"/>
          <a:ext cx="11279191" cy="30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080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Projects &amp; Tasks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Start – End date</a:t>
                      </a:r>
                      <a:endParaRPr lang="en-US"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(1)</a:t>
                      </a:r>
                      <a:endParaRPr lang="en-US"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Jan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Fev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Avr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Jui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Jui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Aou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anchor="ctr">
                    <a:solidFill>
                      <a:srgbClr val="2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272A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Etape</a:t>
                      </a:r>
                      <a:r>
                        <a:rPr lang="en-US" sz="1400" b="1" baseline="0" dirty="0" smtClean="0">
                          <a:solidFill>
                            <a:srgbClr val="272A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</a:t>
                      </a:r>
                      <a:endParaRPr lang="en-US" sz="1400" b="1" dirty="0">
                        <a:solidFill>
                          <a:srgbClr val="272A3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272A3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 2019 </a:t>
                      </a:r>
                      <a:r>
                        <a:rPr lang="en-US" sz="900" b="1" dirty="0" smtClean="0">
                          <a:solidFill>
                            <a:srgbClr val="272A3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b="1" dirty="0" smtClean="0">
                          <a:solidFill>
                            <a:srgbClr val="272A3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272A3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Jui</a:t>
                      </a:r>
                      <a:r>
                        <a:rPr lang="en-US" sz="900" b="1" dirty="0" smtClean="0">
                          <a:solidFill>
                            <a:srgbClr val="272A3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2ECC71"/>
                          </a:solidFill>
                          <a:latin typeface="FontAwesome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Tests</a:t>
                      </a:r>
                      <a:r>
                        <a:rPr lang="en-US" sz="1100" i="0" baseline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Gravure </a:t>
                      </a:r>
                      <a:r>
                        <a:rPr lang="en-US" sz="1100" i="0" baseline="0" dirty="0" err="1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chimique</a:t>
                      </a:r>
                      <a:endParaRPr lang="en-US" sz="1100" i="0" dirty="0">
                        <a:solidFill>
                          <a:srgbClr val="2980B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 – Dec</a:t>
                      </a:r>
                      <a:endParaRPr lang="en-US" sz="800" b="0" i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rgbClr val="2ECC71"/>
                          </a:solidFill>
                          <a:latin typeface="FontAwesome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</a:t>
                      </a:r>
                      <a:endParaRPr lang="en-US" sz="1000" b="0" i="0" dirty="0">
                        <a:solidFill>
                          <a:srgbClr val="2ECC71"/>
                        </a:solidFill>
                        <a:latin typeface="FontAwesome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Gravure DRIE</a:t>
                      </a:r>
                      <a:endParaRPr lang="en-US" sz="1100" i="0" dirty="0">
                        <a:solidFill>
                          <a:srgbClr val="2980B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01 Jan</a:t>
                      </a:r>
                      <a:r>
                        <a:rPr lang="en-US" sz="800" b="0" i="0" baseline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14 </a:t>
                      </a:r>
                      <a:r>
                        <a:rPr lang="en-US" sz="800" b="0" i="0" baseline="0" dirty="0" err="1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Fev</a:t>
                      </a:r>
                      <a:endParaRPr lang="en-US" sz="800" b="0" i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rgbClr val="E67E22"/>
                          </a:solidFill>
                          <a:latin typeface="FontAwesome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</a:t>
                      </a:r>
                      <a:endParaRPr lang="en-US" sz="1000" b="0" i="0" dirty="0">
                        <a:solidFill>
                          <a:srgbClr val="E67E22"/>
                        </a:solidFill>
                        <a:latin typeface="FontAwesome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Bonding</a:t>
                      </a:r>
                      <a:endParaRPr lang="en-US" sz="1100" i="0" dirty="0">
                        <a:solidFill>
                          <a:srgbClr val="2980B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Mar – 15 </a:t>
                      </a:r>
                      <a:r>
                        <a:rPr lang="en-US" sz="800" b="0" i="0" dirty="0" err="1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Avr</a:t>
                      </a:r>
                      <a:endParaRPr lang="en-US" sz="800" b="0" i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rgbClr val="7F8C8D"/>
                          </a:solidFill>
                          <a:latin typeface="FontAwesome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</a:t>
                      </a:r>
                      <a:endParaRPr lang="en-US" sz="1000" b="0" i="0" dirty="0">
                        <a:solidFill>
                          <a:srgbClr val="7F8C8D"/>
                        </a:solidFill>
                        <a:latin typeface="FontAwesome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 err="1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Amincissement</a:t>
                      </a:r>
                      <a:r>
                        <a:rPr lang="en-US" sz="1100" b="0" i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i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 </a:t>
                      </a:r>
                      <a:r>
                        <a:rPr lang="en-US" sz="1100" b="0" i="0" dirty="0" err="1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découpe</a:t>
                      </a:r>
                      <a:endParaRPr lang="en-US" sz="1100" b="0" i="0" dirty="0">
                        <a:solidFill>
                          <a:srgbClr val="2980B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01</a:t>
                      </a:r>
                      <a:r>
                        <a:rPr lang="en-US" sz="800" b="0" i="0" baseline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Mai</a:t>
                      </a:r>
                      <a:r>
                        <a:rPr lang="en-US" sz="800" b="0" i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30 Mai</a:t>
                      </a:r>
                      <a:endParaRPr lang="en-US" sz="800" b="0" i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rgbClr val="7F8C8D"/>
                          </a:solidFill>
                          <a:latin typeface="FontAwesome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</a:t>
                      </a:r>
                      <a:endParaRPr lang="en-US" sz="1000" b="0" i="0" dirty="0">
                        <a:solidFill>
                          <a:srgbClr val="7F8C8D"/>
                        </a:solidFill>
                        <a:latin typeface="FontAwesome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Tests</a:t>
                      </a:r>
                      <a:r>
                        <a:rPr lang="en-US" sz="1100" b="0" i="0" baseline="0" dirty="0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i="0" baseline="0" dirty="0" err="1" smtClean="0">
                          <a:solidFill>
                            <a:srgbClr val="2980B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pression</a:t>
                      </a:r>
                      <a:endParaRPr lang="en-US" sz="1100" b="0" i="0" dirty="0">
                        <a:solidFill>
                          <a:srgbClr val="2980B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Jul</a:t>
                      </a:r>
                      <a:r>
                        <a:rPr lang="en-US" sz="800" b="0" i="0" baseline="0" dirty="0" smtClean="0">
                          <a:solidFill>
                            <a:srgbClr val="7F7F7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27 Sept</a:t>
                      </a:r>
                      <a:endParaRPr lang="en-US" sz="800" b="0" i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rgbClr val="E67E22"/>
                          </a:solidFill>
                          <a:latin typeface="FontAwesome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</a:t>
                      </a:r>
                      <a:endParaRPr lang="en-US" sz="1000" b="0" i="0" dirty="0">
                        <a:solidFill>
                          <a:srgbClr val="E67E22"/>
                        </a:solidFill>
                        <a:latin typeface="FontAwesome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44"/>
          <p:cNvSpPr txBox="1"/>
          <p:nvPr/>
        </p:nvSpPr>
        <p:spPr>
          <a:xfrm>
            <a:off x="715446" y="5142606"/>
            <a:ext cx="1423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 Level of completion: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45"/>
          <p:cNvGrpSpPr/>
          <p:nvPr/>
        </p:nvGrpSpPr>
        <p:grpSpPr>
          <a:xfrm>
            <a:off x="2097651" y="5122931"/>
            <a:ext cx="1109567" cy="869864"/>
            <a:chOff x="3210522" y="5607868"/>
            <a:chExt cx="1109567" cy="869864"/>
          </a:xfrm>
        </p:grpSpPr>
        <p:sp>
          <p:nvSpPr>
            <p:cNvPr id="10" name="Rectangle 9"/>
            <p:cNvSpPr/>
            <p:nvPr/>
          </p:nvSpPr>
          <p:spPr>
            <a:xfrm>
              <a:off x="3210522" y="5607868"/>
              <a:ext cx="31290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00" dirty="0">
                  <a:solidFill>
                    <a:srgbClr val="2ECC71"/>
                  </a:solidFill>
                  <a:latin typeface="FontAwesome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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9339" y="5815749"/>
              <a:ext cx="2952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rgbClr val="E67E22"/>
                  </a:solidFill>
                  <a:latin typeface="FontAwesome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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10522" y="6023630"/>
              <a:ext cx="31290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rgbClr val="C00000"/>
                  </a:solidFill>
                  <a:latin typeface="FontAwesome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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24147" y="6231511"/>
              <a:ext cx="2856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rgbClr val="7F8C8D"/>
                  </a:solidFill>
                  <a:latin typeface="FontAwesome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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31704" y="5629645"/>
              <a:ext cx="628698" cy="20005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7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completed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1704" y="5843211"/>
              <a:ext cx="553357" cy="20005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lang="en-US" sz="7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n-going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31704" y="6056777"/>
              <a:ext cx="888385" cy="20005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</a:t>
              </a:r>
              <a:r>
                <a:rPr lang="en-US" sz="7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ssues / deferred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31704" y="6270343"/>
              <a:ext cx="647934" cy="20005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</a:t>
              </a:r>
              <a:r>
                <a:rPr lang="en-US" sz="7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 started</a:t>
              </a:r>
              <a:endParaRPr lang="en-US" sz="1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47728" y="2691615"/>
            <a:ext cx="1282081" cy="21602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7760" y="3089850"/>
            <a:ext cx="1041591" cy="216024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0%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05414" y="3463734"/>
            <a:ext cx="1065445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0%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8816" y="3906636"/>
            <a:ext cx="658005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0%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9850" y="4311303"/>
            <a:ext cx="5454595" cy="216024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0%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Connecteur en angle 34"/>
          <p:cNvCxnSpPr>
            <a:stCxn id="19" idx="3"/>
            <a:endCxn id="21" idx="1"/>
          </p:cNvCxnSpPr>
          <p:nvPr/>
        </p:nvCxnSpPr>
        <p:spPr>
          <a:xfrm>
            <a:off x="5979351" y="3197862"/>
            <a:ext cx="326063" cy="3738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37"/>
          <p:cNvCxnSpPr>
            <a:stCxn id="21" idx="3"/>
            <a:endCxn id="22" idx="1"/>
          </p:cNvCxnSpPr>
          <p:nvPr/>
        </p:nvCxnSpPr>
        <p:spPr>
          <a:xfrm>
            <a:off x="7370859" y="3571746"/>
            <a:ext cx="327957" cy="44290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7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Avancement Etape 2</a:t>
            </a:r>
            <a:r>
              <a:rPr lang="fr-FR" b="1" dirty="0" smtClean="0"/>
              <a:t>: </a:t>
            </a:r>
            <a:r>
              <a:rPr lang="fr-FR" b="1" dirty="0" smtClean="0"/>
              <a:t>Gravure DRIE - design </a:t>
            </a:r>
            <a:r>
              <a:rPr lang="fr-FR" b="1" dirty="0" smtClean="0"/>
              <a:t>masque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09601" y="930303"/>
            <a:ext cx="6753308" cy="5301164"/>
          </a:xfrm>
        </p:spPr>
        <p:txBody>
          <a:bodyPr/>
          <a:lstStyle/>
          <a:p>
            <a:r>
              <a:rPr lang="fr-FR" dirty="0" smtClean="0"/>
              <a:t>Motif pour test pression suivant préconisations CERN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3604"/>
            <a:ext cx="5396751" cy="45450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84536" y="5685426"/>
            <a:ext cx="278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Masques fabriqués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6435" r="5647" b="5440"/>
          <a:stretch/>
        </p:blipFill>
        <p:spPr>
          <a:xfrm>
            <a:off x="7132320" y="1081377"/>
            <a:ext cx="4508390" cy="1932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376" y="3411109"/>
            <a:ext cx="4247982" cy="21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Avancement Etape 2: </a:t>
            </a:r>
            <a:r>
              <a:rPr lang="fr-FR" b="1" dirty="0" smtClean="0"/>
              <a:t>Essais pression</a:t>
            </a:r>
            <a:endParaRPr lang="fr-FR" dirty="0"/>
          </a:p>
        </p:txBody>
      </p:sp>
      <p:sp>
        <p:nvSpPr>
          <p:cNvPr id="7" name="Slide Number Placeholder 4"/>
          <p:cNvSpPr>
            <a:spLocks noGrp="1"/>
          </p:cNvSpPr>
          <p:nvPr/>
        </p:nvSpPr>
        <p:spPr>
          <a:xfrm>
            <a:off x="8920346" y="6112162"/>
            <a:ext cx="1604190" cy="42172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800" dirty="0" smtClean="0">
                <a:solidFill>
                  <a:srgbClr val="0055A0"/>
                </a:solidFill>
                <a:latin typeface="Arial" charset="0"/>
              </a:rPr>
              <a:t>Page </a:t>
            </a:r>
            <a:fld id="{E37C1E7D-B139-43D1-9A4B-2BEC8A902E95}" type="slidenum">
              <a:rPr lang="en-US" altLang="en-US" sz="800" smtClean="0">
                <a:solidFill>
                  <a:srgbClr val="0055A0"/>
                </a:solidFill>
                <a:latin typeface="Arial" charset="0"/>
              </a:rPr>
              <a:pPr/>
              <a:t>8</a:t>
            </a:fld>
            <a:endParaRPr lang="en-US" altLang="en-US" sz="800" dirty="0" smtClean="0">
              <a:solidFill>
                <a:srgbClr val="0055A0"/>
              </a:solidFill>
              <a:latin typeface="Arial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/>
          <a:srcRect b="9514"/>
          <a:stretch/>
        </p:blipFill>
        <p:spPr>
          <a:xfrm>
            <a:off x="857723" y="1124020"/>
            <a:ext cx="6981245" cy="3925060"/>
          </a:xfrm>
          <a:prstGeom prst="rect">
            <a:avLst/>
          </a:prstGeom>
        </p:spPr>
      </p:pic>
      <p:pic>
        <p:nvPicPr>
          <p:cNvPr id="3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12" y="778936"/>
            <a:ext cx="2470427" cy="2046821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07" y="2825757"/>
            <a:ext cx="2096657" cy="2046821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9986838" y="4880530"/>
            <a:ext cx="166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35603" y="1025720"/>
            <a:ext cx="16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 CERN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475508" y="5436604"/>
            <a:ext cx="7000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Duplication setup ou utilisation moyens CERN?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Décision en mai en fonction avancement et budget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91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7836</TotalTime>
  <Words>331</Words>
  <Application>Microsoft Office PowerPoint</Application>
  <PresentationFormat>Grand écran</PresentationFormat>
  <Paragraphs>133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FontAwesome</vt:lpstr>
      <vt:lpstr>Michelin Black</vt:lpstr>
      <vt:lpstr>Michelin SemiBold</vt:lpstr>
      <vt:lpstr>Open Sans</vt:lpstr>
      <vt:lpstr>Rounded Elegance</vt:lpstr>
      <vt:lpstr>Symbol</vt:lpstr>
      <vt:lpstr>Wingdings</vt:lpstr>
      <vt:lpstr>Office Theme</vt:lpstr>
      <vt:lpstr>Strategie MICROcanaux</vt:lpstr>
      <vt:lpstr>Répondre aux différents besoins</vt:lpstr>
      <vt:lpstr>Phasage projetS</vt:lpstr>
      <vt:lpstr>ETAPes projet R&amp;T</vt:lpstr>
      <vt:lpstr>Etape 1: Définition concepts </vt:lpstr>
      <vt:lpstr>Avancement Etape 2: Validation process microcanaux</vt:lpstr>
      <vt:lpstr>Avancement Etape 2: Gravure DRIE - design masque</vt:lpstr>
      <vt:lpstr>Avancement Etape 2: Essais 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 Flourentzou</dc:creator>
  <cp:lastModifiedBy>beurthey stephan</cp:lastModifiedBy>
  <cp:revision>1029</cp:revision>
  <dcterms:created xsi:type="dcterms:W3CDTF">2017-06-15T21:55:29Z</dcterms:created>
  <dcterms:modified xsi:type="dcterms:W3CDTF">2020-01-28T10:54:56Z</dcterms:modified>
</cp:coreProperties>
</file>