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87" r:id="rId3"/>
  </p:sldMasterIdLst>
  <p:notesMasterIdLst>
    <p:notesMasterId r:id="rId46"/>
  </p:notesMasterIdLst>
  <p:handoutMasterIdLst>
    <p:handoutMasterId r:id="rId47"/>
  </p:handoutMasterIdLst>
  <p:sldIdLst>
    <p:sldId id="529" r:id="rId4"/>
    <p:sldId id="875" r:id="rId5"/>
    <p:sldId id="771" r:id="rId6"/>
    <p:sldId id="909" r:id="rId7"/>
    <p:sldId id="877" r:id="rId8"/>
    <p:sldId id="472" r:id="rId9"/>
    <p:sldId id="878" r:id="rId10"/>
    <p:sldId id="841" r:id="rId11"/>
    <p:sldId id="882" r:id="rId12"/>
    <p:sldId id="794" r:id="rId13"/>
    <p:sldId id="840" r:id="rId14"/>
    <p:sldId id="851" r:id="rId15"/>
    <p:sldId id="852" r:id="rId16"/>
    <p:sldId id="659" r:id="rId17"/>
    <p:sldId id="792" r:id="rId18"/>
    <p:sldId id="910" r:id="rId19"/>
    <p:sldId id="911" r:id="rId20"/>
    <p:sldId id="881" r:id="rId21"/>
    <p:sldId id="912" r:id="rId22"/>
    <p:sldId id="871" r:id="rId23"/>
    <p:sldId id="869" r:id="rId24"/>
    <p:sldId id="913" r:id="rId25"/>
    <p:sldId id="889" r:id="rId26"/>
    <p:sldId id="879" r:id="rId27"/>
    <p:sldId id="899" r:id="rId28"/>
    <p:sldId id="900" r:id="rId29"/>
    <p:sldId id="901" r:id="rId30"/>
    <p:sldId id="902" r:id="rId31"/>
    <p:sldId id="903" r:id="rId32"/>
    <p:sldId id="897" r:id="rId33"/>
    <p:sldId id="898" r:id="rId34"/>
    <p:sldId id="905" r:id="rId35"/>
    <p:sldId id="906" r:id="rId36"/>
    <p:sldId id="907" r:id="rId37"/>
    <p:sldId id="908" r:id="rId38"/>
    <p:sldId id="904" r:id="rId39"/>
    <p:sldId id="625" r:id="rId40"/>
    <p:sldId id="896" r:id="rId41"/>
    <p:sldId id="870" r:id="rId42"/>
    <p:sldId id="865" r:id="rId43"/>
    <p:sldId id="702" r:id="rId44"/>
    <p:sldId id="804" r:id="rId45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CC00CC"/>
    <a:srgbClr val="FF6600"/>
    <a:srgbClr val="CC3399"/>
    <a:srgbClr val="FFFB25"/>
    <a:srgbClr val="CC0000"/>
    <a:srgbClr val="00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487" autoAdjust="0"/>
  </p:normalViewPr>
  <p:slideViewPr>
    <p:cSldViewPr>
      <p:cViewPr varScale="1">
        <p:scale>
          <a:sx n="72" d="100"/>
          <a:sy n="72" d="100"/>
        </p:scale>
        <p:origin x="10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dirty="0"/>
              <a:t>Precision Collider Physics &amp; Search for Higgs Boson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23C17A2-C436-4883-B01C-F4EB9A0B67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7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dirty="0"/>
              <a:t>Precision Collider Physics &amp; Search for Higgs Boson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4605A5-8F51-460B-91D0-A3782B98088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70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7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7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5EC63-59ED-4451-8852-0EB77508AD8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FE6B-6F0D-431F-A142-646405A70B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639CD-BF49-489F-88D3-B15A876ACF6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45720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743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A8514B-642F-4ADF-B2CF-E9F0155ECB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5EC63-59ED-4451-8852-0EB77508A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5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1A4B4-E5FE-4751-BB2E-402E3D07F0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7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D2BED-0AC4-4F61-9320-D71B0C0516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1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34427-18A6-4520-8285-51D45EEA8C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4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9D238-2EEA-4C63-8D96-B373C44F5C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3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14E78-47F4-472E-8DD0-31C36EE837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3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C0A11-D87F-44D9-B3C5-F72DD51059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1A4B4-E5FE-4751-BB2E-402E3D07F0D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9796A-4A60-48A4-9409-AD6C78AA5F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3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52582-0126-4B9D-8620-9C01293BD8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31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FE6B-6F0D-431F-A142-646405A70B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30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639CD-BF49-489F-88D3-B15A876ACF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73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45720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743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A8514B-642F-4ADF-B2CF-E9F0155ECB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03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5EC63-59ED-4451-8852-0EB77508AD8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08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1A4B4-E5FE-4751-BB2E-402E3D07F0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40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D2BED-0AC4-4F61-9320-D71B0C0516F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12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34427-18A6-4520-8285-51D45EEA8C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57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9D238-2EEA-4C63-8D96-B373C44F5C4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D2BED-0AC4-4F61-9320-D71B0C0516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14E78-47F4-472E-8DD0-31C36EE837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7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C0A11-D87F-44D9-B3C5-F72DD51059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06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9796A-4A60-48A4-9409-AD6C78AA5F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0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52582-0126-4B9D-8620-9C01293BD8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3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FE6B-6F0D-431F-A142-646405A70B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36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639CD-BF49-489F-88D3-B15A876ACF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16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45720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743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A8514B-642F-4ADF-B2CF-E9F0155ECB6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34427-18A6-4520-8285-51D45EEA8C4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9D238-2EEA-4C63-8D96-B373C44F5C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14E78-47F4-472E-8DD0-31C36EE837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C0A11-D87F-44D9-B3C5-F72DD510599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9796A-4A60-48A4-9409-AD6C78AA5F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52582-0126-4B9D-8620-9C01293BD80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4572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248400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CCC0879-E9E8-4664-AADA-1ED3806401F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4572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248400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CCC0879-E9E8-4664-AADA-1ED3806401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4572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248400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CCC0879-E9E8-4664-AADA-1ED3806401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2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5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6" Type="http://schemas.openxmlformats.org/officeDocument/2006/relationships/image" Target="../media/image33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42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3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7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48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17.xml"/><Relationship Id="rId7" Type="http://schemas.openxmlformats.org/officeDocument/2006/relationships/image" Target="../media/image6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4.png"/><Relationship Id="rId5" Type="http://schemas.openxmlformats.org/officeDocument/2006/relationships/tags" Target="../tags/tag19.xml"/><Relationship Id="rId10" Type="http://schemas.openxmlformats.org/officeDocument/2006/relationships/image" Target="../media/image63.png"/><Relationship Id="rId4" Type="http://schemas.openxmlformats.org/officeDocument/2006/relationships/tags" Target="../tags/tag18.xml"/><Relationship Id="rId9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65.png"/><Relationship Id="rId5" Type="http://schemas.openxmlformats.org/officeDocument/2006/relationships/image" Target="../media/image650.png"/><Relationship Id="rId4" Type="http://schemas.openxmlformats.org/officeDocument/2006/relationships/notesSlide" Target="../notesSlides/notesSlide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tags" Target="../tags/tag23.xml"/><Relationship Id="rId16" Type="http://schemas.openxmlformats.org/officeDocument/2006/relationships/image" Target="../media/image71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9.png"/><Relationship Id="rId5" Type="http://schemas.openxmlformats.org/officeDocument/2006/relationships/tags" Target="../tags/tag26.xml"/><Relationship Id="rId15" Type="http://schemas.openxmlformats.org/officeDocument/2006/relationships/image" Target="../media/image7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4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099" y="253001"/>
            <a:ext cx="8305801" cy="1603058"/>
          </a:xfrm>
          <a:noFill/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Hexagon Scattering Amplitude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at the Origin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45C2CF-14F2-4ED8-B947-3373CD27B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92" y="6340303"/>
            <a:ext cx="1446408" cy="517697"/>
          </a:xfrm>
          <a:prstGeom prst="rect">
            <a:avLst/>
          </a:prstGeom>
        </p:spPr>
      </p:pic>
      <p:pic>
        <p:nvPicPr>
          <p:cNvPr id="17" name="Picture 16" descr="A drawing of a stop sign&#10;&#10;Description automatically generated">
            <a:extLst>
              <a:ext uri="{FF2B5EF4-FFF2-40B4-BE49-F238E27FC236}">
                <a16:creationId xmlns:a16="http://schemas.microsoft.com/office/drawing/2014/main" id="{B3B795AF-B346-47F1-8E0F-113F2A01DC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38" y="6177146"/>
            <a:ext cx="680854" cy="680854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B08C5124-5982-4836-94E3-2018E58DB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" y="4492814"/>
            <a:ext cx="7429498" cy="1648875"/>
          </a:xfrm>
        </p:spPr>
        <p:txBody>
          <a:bodyPr/>
          <a:lstStyle/>
          <a:p>
            <a:r>
              <a:rPr lang="en-US" sz="2800" b="1" dirty="0">
                <a:solidFill>
                  <a:srgbClr val="008000"/>
                </a:solidFill>
              </a:rPr>
              <a:t>Lance Dixon (SLAC)</a:t>
            </a:r>
          </a:p>
          <a:p>
            <a:r>
              <a:rPr lang="en-US" sz="2800" dirty="0">
                <a:solidFill>
                  <a:srgbClr val="0000FF"/>
                </a:solidFill>
              </a:rPr>
              <a:t>B. Basso, LD, G. Papathanasiou, 2001.05460 </a:t>
            </a:r>
          </a:p>
          <a:p>
            <a:r>
              <a:rPr lang="en-US" dirty="0">
                <a:solidFill>
                  <a:srgbClr val="FF0000"/>
                </a:solidFill>
              </a:rPr>
              <a:t>       </a:t>
            </a:r>
            <a:r>
              <a:rPr lang="en-US" sz="2400" dirty="0">
                <a:solidFill>
                  <a:srgbClr val="FF0000"/>
                </a:solidFill>
              </a:rPr>
              <a:t>Paris Winter Workshop, 4 March, 2020</a:t>
            </a:r>
            <a:r>
              <a:rPr lang="en-US" sz="2400" dirty="0">
                <a:solidFill>
                  <a:schemeClr val="bg1"/>
                </a:solidFill>
              </a:rPr>
              <a:t>2019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crosswalk&#10;&#10;Description automatically generated">
            <a:extLst>
              <a:ext uri="{FF2B5EF4-FFF2-40B4-BE49-F238E27FC236}">
                <a16:creationId xmlns:a16="http://schemas.microsoft.com/office/drawing/2014/main" id="{D71253D4-23BC-4A1E-9034-A1D0A4FEC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50" y="1624669"/>
            <a:ext cx="2858097" cy="2858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57306-8431-461C-8D32-FB1C9E0F9834}"/>
              </a:ext>
            </a:extLst>
          </p:cNvPr>
          <p:cNvSpPr txBox="1"/>
          <p:nvPr/>
        </p:nvSpPr>
        <p:spPr>
          <a:xfrm>
            <a:off x="0" y="6517573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image:10binary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9E87-DB75-4832-825F-7FE1EC34336F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dirty="0"/>
              <a:t>Dual conformal invariance</a:t>
            </a:r>
          </a:p>
        </p:txBody>
      </p:sp>
      <p:sp>
        <p:nvSpPr>
          <p:cNvPr id="453648" name="Text Box 16"/>
          <p:cNvSpPr txBox="1">
            <a:spLocks noChangeArrowheads="1"/>
          </p:cNvSpPr>
          <p:nvPr/>
        </p:nvSpPr>
        <p:spPr bwMode="auto">
          <a:xfrm>
            <a:off x="349396" y="1148105"/>
            <a:ext cx="7757735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00"/>
                </a:solidFill>
              </a:rPr>
              <a:t>Wilson 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-</a:t>
            </a:r>
            <a:r>
              <a:rPr lang="en-US" dirty="0" err="1">
                <a:solidFill>
                  <a:srgbClr val="008000"/>
                </a:solidFill>
              </a:rPr>
              <a:t>gon</a:t>
            </a:r>
            <a:r>
              <a:rPr lang="en-US" dirty="0">
                <a:solidFill>
                  <a:srgbClr val="008000"/>
                </a:solidFill>
              </a:rPr>
              <a:t> invariant under inversion: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48800" y="3733800"/>
            <a:ext cx="6409200" cy="403086"/>
            <a:chOff x="685800" y="2492514"/>
            <a:chExt cx="6409200" cy="403086"/>
          </a:xfrm>
        </p:grpSpPr>
        <p:sp>
          <p:nvSpPr>
            <p:cNvPr id="453643" name="Text Box 11"/>
            <p:cNvSpPr txBox="1">
              <a:spLocks noChangeArrowheads="1"/>
            </p:cNvSpPr>
            <p:nvPr/>
          </p:nvSpPr>
          <p:spPr bwMode="auto">
            <a:xfrm>
              <a:off x="685800" y="2492514"/>
              <a:ext cx="6409200" cy="400110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lang="en-US" sz="2000" dirty="0">
                  <a:solidFill>
                    <a:srgbClr val="000000"/>
                  </a:solidFill>
                </a:rPr>
                <a:t>                                    </a:t>
              </a:r>
              <a:r>
                <a:rPr lang="en-US" sz="2000" dirty="0">
                  <a:solidFill>
                    <a:srgbClr val="000000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no such variables for </a:t>
              </a:r>
              <a:r>
                <a: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4,5</a:t>
              </a:r>
              <a:r>
                <a:rPr lang="en-US" sz="2000" dirty="0">
                  <a:solidFill>
                    <a:srgbClr val="000000"/>
                  </a:solidFill>
                </a:rPr>
                <a:t>               </a:t>
              </a:r>
              <a:endParaRPr lang="en-US" sz="1800" dirty="0">
                <a:solidFill>
                  <a:srgbClr val="EF1FCC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101" y="2511490"/>
              <a:ext cx="1945899" cy="38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A285B2-96DA-4478-A581-A630100F30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66" y="1114321"/>
            <a:ext cx="2419325" cy="6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60A449-BE50-4244-9D30-391D6C6BBAF6}"/>
              </a:ext>
            </a:extLst>
          </p:cNvPr>
          <p:cNvGrpSpPr/>
          <p:nvPr/>
        </p:nvGrpSpPr>
        <p:grpSpPr>
          <a:xfrm>
            <a:off x="395665" y="2168940"/>
            <a:ext cx="7757735" cy="1432076"/>
            <a:chOff x="395665" y="2168940"/>
            <a:chExt cx="7757735" cy="1432076"/>
          </a:xfrm>
        </p:grpSpPr>
        <p:pic>
          <p:nvPicPr>
            <p:cNvPr id="20" name="Picture 19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351734" y="2744058"/>
              <a:ext cx="1661700" cy="824069"/>
            </a:xfrm>
            <a:prstGeom prst="rect">
              <a:avLst/>
            </a:prstGeom>
            <a:noFill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49875B-2DA6-4856-AEB6-065DE43F5286}"/>
                </a:ext>
              </a:extLst>
            </p:cNvPr>
            <p:cNvSpPr/>
            <p:nvPr/>
          </p:nvSpPr>
          <p:spPr bwMode="auto">
            <a:xfrm>
              <a:off x="3269508" y="2669774"/>
              <a:ext cx="1801287" cy="931242"/>
            </a:xfrm>
            <a:prstGeom prst="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 Box 16">
              <a:extLst>
                <a:ext uri="{FF2B5EF4-FFF2-40B4-BE49-F238E27FC236}">
                  <a16:creationId xmlns:a16="http://schemas.microsoft.com/office/drawing/2014/main" id="{F1E58F3D-4042-4FB6-80D1-8C1CFB06D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665" y="2168940"/>
              <a:ext cx="7757735" cy="46166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8000"/>
                  </a:solidFill>
                </a:rPr>
                <a:t>Fixed, </a:t>
              </a:r>
              <a:r>
                <a:rPr lang="en-US" dirty="0">
                  <a:solidFill>
                    <a:srgbClr val="000000"/>
                  </a:solidFill>
                </a:rPr>
                <a:t>up to functions of </a:t>
              </a:r>
              <a:r>
                <a:rPr lang="en-US" dirty="0">
                  <a:solidFill>
                    <a:srgbClr val="0000FF"/>
                  </a:solidFill>
                </a:rPr>
                <a:t>invariant cross ratios</a:t>
              </a:r>
              <a:r>
                <a:rPr lang="en-US" dirty="0">
                  <a:solidFill>
                    <a:srgbClr val="000000"/>
                  </a:solidFill>
                </a:rPr>
                <a:t>: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3864DF-75AA-413D-B0E8-C75834126733}"/>
              </a:ext>
            </a:extLst>
          </p:cNvPr>
          <p:cNvGrpSpPr/>
          <p:nvPr/>
        </p:nvGrpSpPr>
        <p:grpSpPr>
          <a:xfrm>
            <a:off x="6764521" y="4149071"/>
            <a:ext cx="2384734" cy="2000310"/>
            <a:chOff x="4419600" y="4324290"/>
            <a:chExt cx="2384734" cy="20003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4114215-0F4B-4198-9D94-BB12AA53773C}"/>
                </a:ext>
              </a:extLst>
            </p:cNvPr>
            <p:cNvGrpSpPr/>
            <p:nvPr/>
          </p:nvGrpSpPr>
          <p:grpSpPr>
            <a:xfrm>
              <a:off x="4419600" y="4324290"/>
              <a:ext cx="2384734" cy="2000310"/>
              <a:chOff x="4419600" y="4324290"/>
              <a:chExt cx="2384734" cy="2000310"/>
            </a:xfrm>
          </p:grpSpPr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7E0711FA-810A-4B39-A2BE-75124C47C5FE}"/>
                  </a:ext>
                </a:extLst>
              </p:cNvPr>
              <p:cNvSpPr/>
              <p:nvPr/>
            </p:nvSpPr>
            <p:spPr bwMode="auto">
              <a:xfrm>
                <a:off x="4800600" y="4476690"/>
                <a:ext cx="1676400" cy="1600200"/>
              </a:xfrm>
              <a:prstGeom prst="hexagon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BC4405B-B60F-4BC5-8E0A-5C0C057AC9F8}"/>
                  </a:ext>
                </a:extLst>
              </p:cNvPr>
              <p:cNvGrpSpPr/>
              <p:nvPr/>
            </p:nvGrpSpPr>
            <p:grpSpPr>
              <a:xfrm>
                <a:off x="4419600" y="4324290"/>
                <a:ext cx="2384734" cy="2000310"/>
                <a:chOff x="4419600" y="4324290"/>
                <a:chExt cx="2384734" cy="2000310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91539A2-F939-44E3-B0BD-7D1F595C9D2D}"/>
                    </a:ext>
                  </a:extLst>
                </p:cNvPr>
                <p:cNvSpPr txBox="1"/>
                <p:nvPr/>
              </p:nvSpPr>
              <p:spPr>
                <a:xfrm>
                  <a:off x="6096000" y="432429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FF"/>
                      </a:solidFill>
                    </a:rPr>
                    <a:t>1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832CE83-DF6E-47DF-B2FE-C4E29BADC944}"/>
                    </a:ext>
                  </a:extLst>
                </p:cNvPr>
                <p:cNvSpPr txBox="1"/>
                <p:nvPr/>
              </p:nvSpPr>
              <p:spPr>
                <a:xfrm>
                  <a:off x="6477000" y="508629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FF"/>
                      </a:solidFill>
                    </a:rPr>
                    <a:t>2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D3F3C5B-7AF5-4203-8E08-3FCD6481BB36}"/>
                    </a:ext>
                  </a:extLst>
                </p:cNvPr>
                <p:cNvSpPr txBox="1"/>
                <p:nvPr/>
              </p:nvSpPr>
              <p:spPr>
                <a:xfrm>
                  <a:off x="6096000" y="592449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FF"/>
                      </a:solidFill>
                    </a:rPr>
                    <a:t>3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134E948-0D0D-4FB7-A0FF-C3CD46332158}"/>
                    </a:ext>
                  </a:extLst>
                </p:cNvPr>
                <p:cNvSpPr txBox="1"/>
                <p:nvPr/>
              </p:nvSpPr>
              <p:spPr>
                <a:xfrm>
                  <a:off x="4876800" y="592449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FF"/>
                      </a:solidFill>
                    </a:rPr>
                    <a:t>4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BCB6B38-50B8-40C2-B516-54727E6C19A8}"/>
                    </a:ext>
                  </a:extLst>
                </p:cNvPr>
                <p:cNvSpPr txBox="1"/>
                <p:nvPr/>
              </p:nvSpPr>
              <p:spPr>
                <a:xfrm>
                  <a:off x="4419600" y="508629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FF"/>
                      </a:solidFill>
                    </a:rPr>
                    <a:t>5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0AF9E0D-E5EB-4731-A4DF-88725301B8B6}"/>
                    </a:ext>
                  </a:extLst>
                </p:cNvPr>
                <p:cNvSpPr txBox="1"/>
                <p:nvPr/>
              </p:nvSpPr>
              <p:spPr>
                <a:xfrm>
                  <a:off x="4800600" y="4324290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FF"/>
                      </a:solidFill>
                    </a:rPr>
                    <a:t>6</a:t>
                  </a: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2991F61-5512-4CA4-B469-AD5BC40F74BB}"/>
                </a:ext>
              </a:extLst>
            </p:cNvPr>
            <p:cNvGrpSpPr/>
            <p:nvPr/>
          </p:nvGrpSpPr>
          <p:grpSpPr>
            <a:xfrm>
              <a:off x="5200650" y="4476690"/>
              <a:ext cx="895350" cy="1600200"/>
              <a:chOff x="5200650" y="4476690"/>
              <a:chExt cx="895350" cy="16002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34B6E1-D65B-4FE0-A72A-CE7AA87CCFF3}"/>
                  </a:ext>
                </a:extLst>
              </p:cNvPr>
              <p:cNvCxnSpPr>
                <a:stCxn id="35" idx="4"/>
                <a:endCxn id="35" idx="2"/>
              </p:cNvCxnSpPr>
              <p:nvPr/>
            </p:nvCxnSpPr>
            <p:spPr bwMode="auto">
              <a:xfrm rot="16200000" flipH="1">
                <a:off x="4400550" y="5276790"/>
                <a:ext cx="16002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B6D2C31-8958-4688-9A76-8AAC080DDD22}"/>
                  </a:ext>
                </a:extLst>
              </p:cNvPr>
              <p:cNvCxnSpPr/>
              <p:nvPr/>
            </p:nvCxnSpPr>
            <p:spPr bwMode="auto">
              <a:xfrm rot="16200000" flipH="1">
                <a:off x="5295900" y="5276790"/>
                <a:ext cx="16002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A59603F-502B-4A26-92C0-BAF061BF880E}"/>
                  </a:ext>
                </a:extLst>
              </p:cNvPr>
              <p:cNvCxnSpPr>
                <a:stCxn id="35" idx="4"/>
                <a:endCxn id="35" idx="1"/>
              </p:cNvCxnSpPr>
              <p:nvPr/>
            </p:nvCxnSpPr>
            <p:spPr bwMode="auto">
              <a:xfrm rot="16200000" flipH="1">
                <a:off x="4838700" y="4838640"/>
                <a:ext cx="1600200" cy="8763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FE91D8F-A1C1-4E26-AEA2-5D2C9C9FE0C3}"/>
                  </a:ext>
                </a:extLst>
              </p:cNvPr>
              <p:cNvCxnSpPr>
                <a:stCxn id="35" idx="5"/>
                <a:endCxn id="35" idx="2"/>
              </p:cNvCxnSpPr>
              <p:nvPr/>
            </p:nvCxnSpPr>
            <p:spPr bwMode="auto">
              <a:xfrm rot="16200000" flipH="1" flipV="1">
                <a:off x="4838700" y="4838640"/>
                <a:ext cx="1600200" cy="8763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5BE2811-E1F8-4336-997D-93DA9781043F}"/>
              </a:ext>
            </a:extLst>
          </p:cNvPr>
          <p:cNvGrpSpPr/>
          <p:nvPr/>
        </p:nvGrpSpPr>
        <p:grpSpPr>
          <a:xfrm>
            <a:off x="7091855" y="4301471"/>
            <a:ext cx="1676400" cy="1600200"/>
            <a:chOff x="7145521" y="4282361"/>
            <a:chExt cx="1676400" cy="16002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B69B247-7E53-49E8-99C2-D5E7E2B7DB9C}"/>
                </a:ext>
              </a:extLst>
            </p:cNvPr>
            <p:cNvCxnSpPr>
              <a:stCxn id="38" idx="1"/>
            </p:cNvCxnSpPr>
            <p:nvPr/>
          </p:nvCxnSpPr>
          <p:spPr bwMode="auto">
            <a:xfrm rot="10800000" flipV="1">
              <a:off x="7526521" y="5111126"/>
              <a:ext cx="1295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5215921-80F9-4968-845F-3C52414AE62F}"/>
                </a:ext>
              </a:extLst>
            </p:cNvPr>
            <p:cNvCxnSpPr>
              <a:endCxn id="35" idx="3"/>
            </p:cNvCxnSpPr>
            <p:nvPr/>
          </p:nvCxnSpPr>
          <p:spPr bwMode="auto">
            <a:xfrm rot="10800000" flipV="1">
              <a:off x="7145521" y="4301469"/>
              <a:ext cx="1276350" cy="8001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286C1A-DCD3-48AB-A714-CCF371C3B254}"/>
                </a:ext>
              </a:extLst>
            </p:cNvPr>
            <p:cNvCxnSpPr>
              <a:stCxn id="35" idx="5"/>
              <a:endCxn id="35" idx="2"/>
            </p:cNvCxnSpPr>
            <p:nvPr/>
          </p:nvCxnSpPr>
          <p:spPr bwMode="auto">
            <a:xfrm flipH="1">
              <a:off x="7545571" y="4282361"/>
              <a:ext cx="876300" cy="1600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05435A3-9250-464A-9BDC-DA335A28E42A}"/>
                </a:ext>
              </a:extLst>
            </p:cNvPr>
            <p:cNvCxnSpPr>
              <a:stCxn id="38" idx="1"/>
              <a:endCxn id="35" idx="3"/>
            </p:cNvCxnSpPr>
            <p:nvPr/>
          </p:nvCxnSpPr>
          <p:spPr bwMode="auto">
            <a:xfrm flipH="1" flipV="1">
              <a:off x="7145521" y="5082461"/>
              <a:ext cx="1676400" cy="955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F897B8-B84B-46C9-8AFE-70113843D012}"/>
              </a:ext>
            </a:extLst>
          </p:cNvPr>
          <p:cNvGrpSpPr/>
          <p:nvPr/>
        </p:nvGrpSpPr>
        <p:grpSpPr>
          <a:xfrm>
            <a:off x="7145521" y="4343400"/>
            <a:ext cx="1676400" cy="1600201"/>
            <a:chOff x="4800600" y="4248090"/>
            <a:chExt cx="1676400" cy="160020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87346AA-FAB6-4A1F-80FF-F4CB4D070D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5084" y="4248090"/>
              <a:ext cx="1276350" cy="8001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80CB70A-F49D-4A61-A328-C5FCC7E0424C}"/>
                </a:ext>
              </a:extLst>
            </p:cNvPr>
            <p:cNvCxnSpPr/>
            <p:nvPr/>
          </p:nvCxnSpPr>
          <p:spPr bwMode="auto">
            <a:xfrm rot="16200000" flipH="1">
              <a:off x="5033948" y="4805287"/>
              <a:ext cx="809655" cy="12763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903B86-614C-4181-AAC0-4CAB769A7418}"/>
                </a:ext>
              </a:extLst>
            </p:cNvPr>
            <p:cNvCxnSpPr/>
            <p:nvPr/>
          </p:nvCxnSpPr>
          <p:spPr bwMode="auto">
            <a:xfrm rot="10800000">
              <a:off x="4800600" y="5086290"/>
              <a:ext cx="1676400" cy="955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C814AD7-5930-4041-A8D6-CAF7FFB3C47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4865503" y="4676716"/>
              <a:ext cx="1524000" cy="8191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2BFFB1F-657E-4B28-81D7-B3BF8A722E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0" y="1742554"/>
            <a:ext cx="5353895" cy="3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EC83B01-4C2B-4BFD-8C75-2F6EC48DDA22}"/>
              </a:ext>
            </a:extLst>
          </p:cNvPr>
          <p:cNvGrpSpPr/>
          <p:nvPr/>
        </p:nvGrpSpPr>
        <p:grpSpPr>
          <a:xfrm>
            <a:off x="457200" y="4179952"/>
            <a:ext cx="6248400" cy="1977234"/>
            <a:chOff x="457200" y="4179952"/>
            <a:chExt cx="6248400" cy="1977234"/>
          </a:xfrm>
        </p:grpSpPr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7379D5D8-01FD-4920-B7B9-D569C07A8EC3}"/>
                </a:ext>
              </a:extLst>
            </p:cNvPr>
            <p:cNvSpPr/>
            <p:nvPr/>
          </p:nvSpPr>
          <p:spPr bwMode="auto">
            <a:xfrm>
              <a:off x="3667818" y="4179952"/>
              <a:ext cx="426335" cy="1962090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457200" y="4951819"/>
              <a:ext cx="3200400" cy="400110"/>
            </a:xfrm>
            <a:prstGeom prst="rect">
              <a:avLst/>
            </a:prstGeom>
            <a:solidFill>
              <a:srgbClr val="FF7C80">
                <a:alpha val="41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6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2000" dirty="0">
                  <a:solidFill>
                    <a:srgbClr val="000000"/>
                  </a:solidFill>
                </a:rPr>
                <a:t> precisely 3 ratios:               </a:t>
              </a:r>
              <a:endParaRPr lang="en-US" sz="1800" dirty="0">
                <a:solidFill>
                  <a:srgbClr val="EF1F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4129BC3-0DBD-47DD-9A5D-7B800916E68B}"/>
                    </a:ext>
                  </a:extLst>
                </p:cNvPr>
                <p:cNvSpPr txBox="1"/>
                <p:nvPr/>
              </p:nvSpPr>
              <p:spPr>
                <a:xfrm>
                  <a:off x="4046539" y="4265622"/>
                  <a:ext cx="2659061" cy="6508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46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4129BC3-0DBD-47DD-9A5D-7B800916E6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6539" y="4265622"/>
                  <a:ext cx="2659061" cy="6508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41A1775-AAB2-4BC4-B0F2-458973CAD00C}"/>
                    </a:ext>
                  </a:extLst>
                </p:cNvPr>
                <p:cNvSpPr txBox="1"/>
                <p:nvPr/>
              </p:nvSpPr>
              <p:spPr>
                <a:xfrm>
                  <a:off x="4018851" y="4962548"/>
                  <a:ext cx="1819344" cy="5555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123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41A1775-AAB2-4BC4-B0F2-458973CAD0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1" y="4962548"/>
                  <a:ext cx="1819344" cy="55553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0AA077F-417D-4E06-A962-497C9421F7CB}"/>
                    </a:ext>
                  </a:extLst>
                </p:cNvPr>
                <p:cNvSpPr txBox="1"/>
                <p:nvPr/>
              </p:nvSpPr>
              <p:spPr>
                <a:xfrm>
                  <a:off x="4029823" y="5601393"/>
                  <a:ext cx="1864165" cy="555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345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234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0AA077F-417D-4E06-A962-497C9421F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823" y="5601393"/>
                  <a:ext cx="1864165" cy="55579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09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6560"/>
            <a:ext cx="8458200" cy="478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r>
              <a:rPr lang="en-US" sz="4000" dirty="0"/>
              <a:t>Solving Planar N=4 SYM Scattering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1216223"/>
            <a:ext cx="3001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Images: A. Sever, N. Arkani-Hamed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39" y="2767012"/>
            <a:ext cx="3108361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.png">
            <a:extLst>
              <a:ext uri="{FF2B5EF4-FFF2-40B4-BE49-F238E27FC236}">
                <a16:creationId xmlns:a16="http://schemas.microsoft.com/office/drawing/2014/main" id="{031716DF-56AE-46DB-97BC-F12FC9B639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253522" y="1724870"/>
            <a:ext cx="2097657" cy="291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B54C8D-25CA-41AC-A615-E3E6A456480F}"/>
                  </a:ext>
                </a:extLst>
              </p:cNvPr>
              <p:cNvSpPr txBox="1"/>
              <p:nvPr/>
            </p:nvSpPr>
            <p:spPr>
              <a:xfrm>
                <a:off x="0" y="2421241"/>
                <a:ext cx="1066800" cy="374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𝑌𝑀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B54C8D-25CA-41AC-A615-E3E6A456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21241"/>
                <a:ext cx="1066800" cy="374526"/>
              </a:xfrm>
              <a:prstGeom prst="rect">
                <a:avLst/>
              </a:prstGeom>
              <a:blipFill>
                <a:blip r:embed="rId6"/>
                <a:stretch>
                  <a:fillRect l="-6286" r="-23429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86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(Near) collinear (OPE)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27" y="2286000"/>
            <a:ext cx="79214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0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Flux tubes at finite coupling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4171" y="1066800"/>
            <a:ext cx="767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sz="1600" dirty="0">
                <a:solidFill>
                  <a:srgbClr val="EF1FCC"/>
                </a:solidFill>
              </a:rPr>
              <a:t>Alday, Gaiotto, Maldacena,  Sever, Vieira,  1006.2788; </a:t>
            </a:r>
          </a:p>
          <a:p>
            <a:pPr lvl="0" eaLnBrk="1" hangingPunct="1"/>
            <a:r>
              <a:rPr lang="en-US" sz="1600" dirty="0">
                <a:solidFill>
                  <a:srgbClr val="EF1FCC"/>
                </a:solidFill>
              </a:rPr>
              <a:t>Basso, Sever, Vieira, 1303.1396, 1306.2058, 1402.3307, 1407.1736, 1508.03045</a:t>
            </a:r>
          </a:p>
          <a:p>
            <a:pPr lvl="0" eaLnBrk="1" hangingPunct="1"/>
            <a:r>
              <a:rPr lang="en-US" sz="1600" dirty="0">
                <a:solidFill>
                  <a:srgbClr val="EF1FCC"/>
                </a:solidFill>
              </a:rPr>
              <a:t>BSV+Caetano+Cordova, 1412.1132, 1508.02987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" y="1600200"/>
            <a:ext cx="9601201" cy="2709208"/>
            <a:chOff x="-608023" y="1600200"/>
            <a:chExt cx="9601201" cy="270920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823115"/>
              <a:ext cx="4878378" cy="248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8023" y="1905000"/>
              <a:ext cx="4421179" cy="230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7770822" y="1600200"/>
              <a:ext cx="1220778" cy="261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4267200"/>
            <a:ext cx="86106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-gon with pentagon transitions.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Quantum integrability </a:t>
            </a:r>
            <a:r>
              <a:rPr lang="en-US" dirty="0">
                <a:sym typeface="Wingdings" panose="05000000000000000000" pitchFamily="2" charset="2"/>
              </a:rPr>
              <a:t> compute pentagons </a:t>
            </a:r>
            <a:r>
              <a:rPr lang="en-US" dirty="0">
                <a:solidFill>
                  <a:srgbClr val="008000"/>
                </a:solidFill>
              </a:rPr>
              <a:t>exactly</a:t>
            </a:r>
            <a:r>
              <a:rPr lang="en-US" dirty="0"/>
              <a:t> in       ’t </a:t>
            </a:r>
            <a:r>
              <a:rPr lang="en-US" dirty="0" err="1"/>
              <a:t>Hooft</a:t>
            </a:r>
            <a:r>
              <a:rPr lang="en-US" dirty="0"/>
              <a:t> coupling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4d S-matrix as expansion (OPE) in </a:t>
            </a:r>
            <a:r>
              <a:rPr lang="en-US" dirty="0">
                <a:solidFill>
                  <a:srgbClr val="0000FF"/>
                </a:solidFill>
              </a:rPr>
              <a:t>number of flux-tube excitations</a:t>
            </a:r>
            <a:r>
              <a:rPr lang="en-US" dirty="0"/>
              <a:t> =  expansion around </a:t>
            </a:r>
            <a:r>
              <a:rPr lang="en-US" dirty="0">
                <a:solidFill>
                  <a:srgbClr val="0000FF"/>
                </a:solidFill>
              </a:rPr>
              <a:t>near collinear limit</a:t>
            </a:r>
          </a:p>
        </p:txBody>
      </p:sp>
    </p:spTree>
    <p:extLst>
      <p:ext uri="{BB962C8B-B14F-4D97-AF65-F5344CB8AC3E}">
        <p14:creationId xmlns:p14="http://schemas.microsoft.com/office/powerpoint/2010/main" val="129856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316"/>
            <a:ext cx="8196263" cy="60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2393" y="228600"/>
            <a:ext cx="2839007" cy="1323439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Kinematical</a:t>
            </a:r>
          </a:p>
          <a:p>
            <a:r>
              <a:rPr lang="en-US" sz="4000" dirty="0"/>
              <a:t>playground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7607" y="4876800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spurious pole  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6499" y="4038600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self-crossing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1676400"/>
            <a:ext cx="2924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Multi-particle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factorization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u,w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∞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EB5C915-676C-4BDA-B583-110FE22672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39" y="3657600"/>
            <a:ext cx="523220" cy="52322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ACFCFB9-E903-4E88-8218-DA4AF395434C}"/>
              </a:ext>
            </a:extLst>
          </p:cNvPr>
          <p:cNvSpPr/>
          <p:nvPr/>
        </p:nvSpPr>
        <p:spPr bwMode="auto">
          <a:xfrm rot="1536041">
            <a:off x="3768296" y="3109941"/>
            <a:ext cx="523220" cy="825304"/>
          </a:xfrm>
          <a:prstGeom prst="rightArrow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63C8-C0BE-4439-BD4C-857417FD09A3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4983" name="Text Box 7"/>
              <p:cNvSpPr txBox="1">
                <a:spLocks noChangeArrowheads="1"/>
              </p:cNvSpPr>
              <p:nvPr/>
            </p:nvSpPr>
            <p:spPr bwMode="auto">
              <a:xfrm>
                <a:off x="152400" y="914400"/>
                <a:ext cx="8693426" cy="5185907"/>
              </a:xfrm>
              <a:prstGeom prst="rect">
                <a:avLst/>
              </a:prstGeom>
              <a:solidFill>
                <a:srgbClr val="FFFF99">
                  <a:alpha val="43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</a:rPr>
                  <a:t>On-shell amplitudes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IR divergent </a:t>
                </a:r>
                <a:r>
                  <a:rPr lang="en-US" sz="2000" dirty="0">
                    <a:solidFill>
                      <a:srgbClr val="000000"/>
                    </a:solidFill>
                  </a:rPr>
                  <a:t>due to long-range gluons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</a:rPr>
                  <a:t>Polygonal Wilson loops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UV divergent</a:t>
                </a:r>
                <a:r>
                  <a:rPr lang="en-US" sz="2000" dirty="0">
                    <a:solidFill>
                      <a:srgbClr val="008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at cusps,                        anomalous dimension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cusp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sz="1800" b="1" dirty="0"/>
                  <a:t>     – known to all orders in planar N=4 SYM: </a:t>
                </a:r>
              </a:p>
              <a:p>
                <a:r>
                  <a:rPr lang="en-US" sz="1800" b="1" dirty="0">
                    <a:solidFill>
                      <a:srgbClr val="CC00CC"/>
                    </a:solidFill>
                  </a:rPr>
                  <a:t>     </a:t>
                </a:r>
                <a:r>
                  <a:rPr lang="en-US" sz="1800" dirty="0" err="1">
                    <a:solidFill>
                      <a:srgbClr val="CC00CC"/>
                    </a:solidFill>
                  </a:rPr>
                  <a:t>Beisert</a:t>
                </a:r>
                <a:r>
                  <a:rPr lang="en-US" sz="1800" dirty="0">
                    <a:solidFill>
                      <a:srgbClr val="CC00CC"/>
                    </a:solidFill>
                  </a:rPr>
                  <a:t>, Eden, Staudacher, hep-</a:t>
                </a:r>
                <a:r>
                  <a:rPr lang="en-US" sz="1800" dirty="0" err="1">
                    <a:solidFill>
                      <a:srgbClr val="CC00CC"/>
                    </a:solidFill>
                  </a:rPr>
                  <a:t>th</a:t>
                </a:r>
                <a:r>
                  <a:rPr lang="en-US" sz="1800" dirty="0">
                    <a:solidFill>
                      <a:srgbClr val="CC00CC"/>
                    </a:solidFill>
                  </a:rPr>
                  <a:t>/0610251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</a:rPr>
                  <a:t>Both removed by dividing by </a:t>
                </a:r>
                <a:r>
                  <a:rPr lang="en-US" sz="2000" dirty="0">
                    <a:solidFill>
                      <a:srgbClr val="0000FF"/>
                    </a:solidFill>
                  </a:rPr>
                  <a:t>BDS</a:t>
                </a:r>
                <a:r>
                  <a:rPr lang="en-US" sz="2000" dirty="0">
                    <a:solidFill>
                      <a:srgbClr val="FF0000"/>
                    </a:solidFill>
                  </a:rPr>
                  <a:t>-like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</a:rPr>
                  <a:t>ansatz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      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                                    </a:t>
                </a:r>
                <a:r>
                  <a:rPr lang="en-US" sz="1800" dirty="0">
                    <a:solidFill>
                      <a:srgbClr val="CC00CC"/>
                    </a:solidFill>
                  </a:rPr>
                  <a:t>Bern, LD, Smirnov, hep-</a:t>
                </a:r>
                <a:r>
                  <a:rPr lang="en-US" sz="1800" dirty="0" err="1">
                    <a:solidFill>
                      <a:srgbClr val="CC00CC"/>
                    </a:solidFill>
                  </a:rPr>
                  <a:t>th</a:t>
                </a:r>
                <a:r>
                  <a:rPr lang="en-US" sz="1800" dirty="0">
                    <a:solidFill>
                      <a:srgbClr val="CC00CC"/>
                    </a:solidFill>
                  </a:rPr>
                  <a:t>/0505205, </a:t>
                </a:r>
                <a:r>
                  <a:rPr lang="en-US" sz="1800" dirty="0">
                    <a:solidFill>
                      <a:srgbClr val="FF0000"/>
                    </a:solidFill>
                  </a:rPr>
                  <a:t>Alday, Gaiotto, Maldacena, 0911.4708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</a:rPr>
                  <a:t>Normalized [MHV] amplitude is finite, dual conformal invariant.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2"/>
                    </a:solidFill>
                  </a:rPr>
                  <a:t>BDS</a:t>
                </a:r>
                <a:r>
                  <a:rPr lang="en-US" sz="2000" dirty="0">
                    <a:solidFill>
                      <a:srgbClr val="FF0000"/>
                    </a:solidFill>
                  </a:rPr>
                  <a:t>-like</a:t>
                </a:r>
                <a:r>
                  <a:rPr lang="en-US" sz="2000" dirty="0">
                    <a:solidFill>
                      <a:srgbClr val="008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also </a:t>
                </a:r>
                <a:r>
                  <a:rPr lang="en-US" sz="2000" dirty="0">
                    <a:solidFill>
                      <a:srgbClr val="000000"/>
                    </a:solidFill>
                  </a:rPr>
                  <a:t>maintains important relation due to causality (Steinmann).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BDS</m:t>
                                  </m:r>
                                  <m: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like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cusp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49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14400"/>
                <a:ext cx="8693426" cy="5185907"/>
              </a:xfrm>
              <a:prstGeom prst="rect">
                <a:avLst/>
              </a:prstGeom>
              <a:blipFill>
                <a:blip r:embed="rId3"/>
                <a:stretch>
                  <a:fillRect l="-631" t="-47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4996" name="Rectangle 20"/>
          <p:cNvSpPr>
            <a:spLocks noGrp="1" noChangeArrowheads="1"/>
          </p:cNvSpPr>
          <p:nvPr>
            <p:ph type="title"/>
          </p:nvPr>
        </p:nvSpPr>
        <p:spPr>
          <a:xfrm>
            <a:off x="654326" y="159854"/>
            <a:ext cx="8191500" cy="677321"/>
          </a:xfrm>
          <a:noFill/>
          <a:ln/>
        </p:spPr>
        <p:txBody>
          <a:bodyPr/>
          <a:lstStyle/>
          <a:p>
            <a:r>
              <a:rPr lang="en-US" dirty="0"/>
              <a:t>Removing Divergences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505" y="901424"/>
            <a:ext cx="1219199" cy="819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817" y="1734129"/>
            <a:ext cx="868846" cy="10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2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2100"/>
          </a:xfrm>
        </p:spPr>
        <p:txBody>
          <a:bodyPr/>
          <a:lstStyle/>
          <a:p>
            <a:r>
              <a:rPr lang="en-US" dirty="0"/>
              <a:t>BDS</a:t>
            </a:r>
            <a:r>
              <a:rPr lang="en-US" dirty="0">
                <a:solidFill>
                  <a:srgbClr val="FF0000"/>
                </a:solidFill>
              </a:rPr>
              <a:t>-like</a:t>
            </a:r>
            <a:r>
              <a:rPr lang="en-US" dirty="0"/>
              <a:t> ansatz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L. Dixon      Hexagon at the Origin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>
                <a:solidFill>
                  <a:srgbClr val="000000"/>
                </a:solidFill>
              </a:rPr>
              <a:t>Paris, IR in QFT -  2020/3/4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5" y="1002194"/>
            <a:ext cx="5627914" cy="838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5183" y="1916778"/>
                <a:ext cx="7239000" cy="528158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where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cusp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m:rPr>
                        <m:nor/>
                      </m:rPr>
                      <a:rPr lang="en-US" sz="2000" dirty="0"/>
                      <m:t>are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constants</m:t>
                    </m:r>
                    <m:r>
                      <m:rPr>
                        <m:nor/>
                      </m:rPr>
                      <a:rPr lang="en-US" sz="2000" dirty="0"/>
                      <m:t>, </m:t>
                    </m:r>
                    <m:r>
                      <m:rPr>
                        <m:nor/>
                      </m:rPr>
                      <a:rPr lang="en-US" sz="2000" dirty="0"/>
                      <m:t>and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83" y="1916778"/>
                <a:ext cx="7239000" cy="528158"/>
              </a:xfrm>
              <a:prstGeom prst="rect">
                <a:avLst/>
              </a:prstGeom>
              <a:blipFill>
                <a:blip r:embed="rId5"/>
                <a:stretch>
                  <a:fillRect l="-927" b="-689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81000" y="5486400"/>
            <a:ext cx="7073470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More minimal </a:t>
            </a:r>
            <a:r>
              <a:rPr lang="en-US" sz="2000" dirty="0"/>
              <a:t>BDS</a:t>
            </a:r>
            <a:r>
              <a:rPr lang="en-US" sz="2000" dirty="0">
                <a:solidFill>
                  <a:srgbClr val="FF0000"/>
                </a:solidFill>
              </a:rPr>
              <a:t>-like</a:t>
            </a:r>
            <a:r>
              <a:rPr lang="en-US" sz="2000" dirty="0"/>
              <a:t> ansatz contains all IR poles, but                  </a:t>
            </a:r>
            <a:r>
              <a:rPr lang="en-US" sz="2000" b="1" dirty="0">
                <a:solidFill>
                  <a:srgbClr val="FF0000"/>
                </a:solidFill>
              </a:rPr>
              <a:t>no 3-particle invariants</a:t>
            </a:r>
            <a:r>
              <a:rPr lang="en-US" sz="2000" dirty="0"/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405" y="3938079"/>
            <a:ext cx="8229600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/>
              <a:t>is dual conformally invariant part of one-loop amplitude</a:t>
            </a:r>
          </a:p>
          <a:p>
            <a:r>
              <a:rPr lang="en-US" sz="2000" dirty="0"/>
              <a:t>containing all 3-particle invariants: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C84DAC-1283-428B-83BF-3CC5C4F414C9}"/>
              </a:ext>
            </a:extLst>
          </p:cNvPr>
          <p:cNvGrpSpPr/>
          <p:nvPr/>
        </p:nvGrpSpPr>
        <p:grpSpPr>
          <a:xfrm>
            <a:off x="81644" y="2630897"/>
            <a:ext cx="9006972" cy="1255303"/>
            <a:chOff x="81644" y="2474687"/>
            <a:chExt cx="9006972" cy="1255303"/>
          </a:xfrm>
        </p:grpSpPr>
        <p:sp>
          <p:nvSpPr>
            <p:cNvPr id="7" name="Rectangle 6"/>
            <p:cNvSpPr/>
            <p:nvPr/>
          </p:nvSpPr>
          <p:spPr bwMode="auto">
            <a:xfrm>
              <a:off x="81644" y="2474687"/>
              <a:ext cx="9006972" cy="1255303"/>
            </a:xfrm>
            <a:prstGeom prst="rect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75C986-8033-4B81-AA6A-936BA10A2FA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13003"/>
              <a:ext cx="8868243" cy="968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82A9578-7D5A-45A4-B988-C0B2E13B1A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05" y="3986959"/>
            <a:ext cx="946797" cy="33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050B20-8E47-4214-A1D7-D9C98F524C66}"/>
                  </a:ext>
                </a:extLst>
              </p:cNvPr>
              <p:cNvSpPr txBox="1"/>
              <p:nvPr/>
            </p:nvSpPr>
            <p:spPr>
              <a:xfrm>
                <a:off x="1137557" y="4614495"/>
                <a:ext cx="6705600" cy="87190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050B20-8E47-4214-A1D7-D9C98F524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57" y="4614495"/>
                <a:ext cx="6705600" cy="8719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E665A5-8EF9-4B03-A174-D843B0501EDF}"/>
                  </a:ext>
                </a:extLst>
              </p:cNvPr>
              <p:cNvSpPr txBox="1"/>
              <p:nvPr/>
            </p:nvSpPr>
            <p:spPr>
              <a:xfrm>
                <a:off x="7010400" y="1180491"/>
                <a:ext cx="1932965" cy="535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YM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E665A5-8EF9-4B03-A174-D843B0501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180491"/>
                <a:ext cx="1932965" cy="5351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77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61398" cy="1003359"/>
          </a:xfrm>
        </p:spPr>
        <p:txBody>
          <a:bodyPr/>
          <a:lstStyle/>
          <a:p>
            <a:r>
              <a:rPr lang="en-US" dirty="0"/>
              <a:t>Steinmann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3992563"/>
          </a:xfrm>
        </p:spPr>
        <p:txBody>
          <a:bodyPr/>
          <a:lstStyle/>
          <a:p>
            <a:r>
              <a:rPr lang="en-US" sz="2400" dirty="0"/>
              <a:t>Amplitudes should not have </a:t>
            </a:r>
            <a:r>
              <a:rPr lang="en-US" sz="2400" dirty="0">
                <a:solidFill>
                  <a:srgbClr val="FF0000"/>
                </a:solidFill>
              </a:rPr>
              <a:t>overlapping</a:t>
            </a:r>
            <a:r>
              <a:rPr lang="en-US" sz="2400" dirty="0"/>
              <a:t> branch cuts: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00" y="2214543"/>
            <a:ext cx="5791200" cy="303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7" y="5638800"/>
            <a:ext cx="4386953" cy="44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457200" y="5562600"/>
            <a:ext cx="4800600" cy="609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38" y="1146778"/>
            <a:ext cx="421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C3399"/>
                </a:solidFill>
              </a:rPr>
              <a:t>Steinmann, Helv. Phys. Acta (1960)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94400" y="1158934"/>
            <a:ext cx="4853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C3399"/>
                </a:solidFill>
              </a:rPr>
              <a:t>Bartels, Lipatov, Sabio Vera, 0802.2065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8FB02-AC43-46BE-822A-B4376CFA472B}"/>
              </a:ext>
            </a:extLst>
          </p:cNvPr>
          <p:cNvSpPr txBox="1"/>
          <p:nvPr/>
        </p:nvSpPr>
        <p:spPr>
          <a:xfrm>
            <a:off x="7290000" y="4883686"/>
            <a:ext cx="1816523" cy="1323439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00"/>
                </a:solidFill>
              </a:rPr>
              <a:t>can’t apply to</a:t>
            </a:r>
          </a:p>
          <a:p>
            <a:r>
              <a:rPr lang="en-US" sz="1600" dirty="0">
                <a:solidFill>
                  <a:srgbClr val="003300"/>
                </a:solidFill>
              </a:rPr>
              <a:t>2 particle cuts in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massless </a:t>
            </a:r>
            <a:r>
              <a:rPr lang="en-US" sz="1600" dirty="0">
                <a:solidFill>
                  <a:srgbClr val="003300"/>
                </a:solidFill>
              </a:rPr>
              <a:t>case </a:t>
            </a:r>
          </a:p>
          <a:p>
            <a:r>
              <a:rPr lang="en-US" sz="1600" dirty="0">
                <a:solidFill>
                  <a:srgbClr val="003300"/>
                </a:solidFill>
              </a:rPr>
              <a:t>because they are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not independent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8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25D59-49FA-4DEC-B516-99F460AD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Properties of Amplitudes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2CF527-0452-4C7D-BDE7-BC28C63C5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674" y="1022867"/>
                <a:ext cx="8031126" cy="5225533"/>
              </a:xfrm>
              <a:solidFill>
                <a:schemeClr val="accent1">
                  <a:alpha val="47000"/>
                </a:schemeClr>
              </a:solidFill>
            </p:spPr>
            <p:txBody>
              <a:bodyPr/>
              <a:lstStyle/>
              <a:p>
                <a:r>
                  <a:rPr lang="en-US" sz="2400" dirty="0"/>
                  <a:t>Having determined 6-point amplitudes to 7 loops, study their properties:</a:t>
                </a:r>
              </a:p>
              <a:p>
                <a:r>
                  <a:rPr lang="en-US" sz="2000" dirty="0"/>
                  <a:t>Number theory, e.g. at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1,1,1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000" dirty="0"/>
                  <a:t>Analytic behavior in various factorization limits.</a:t>
                </a:r>
              </a:p>
              <a:p>
                <a:r>
                  <a:rPr lang="en-US" sz="2000" dirty="0"/>
                  <a:t>Simple “bulk” lines like (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u,u,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/>
                  <a:t>), (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/>
                  <a:t>), (</a:t>
                </a:r>
                <a:r>
                  <a:rPr lang="en-US" sz="20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u,u,u</a:t>
                </a:r>
                <a:r>
                  <a:rPr lang="en-US" sz="2000" dirty="0"/>
                  <a:t>).</a:t>
                </a:r>
              </a:p>
              <a:p>
                <a:r>
                  <a:rPr lang="en-US" sz="2000" dirty="0"/>
                  <a:t>Singular line (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u,0,0</a:t>
                </a:r>
                <a:r>
                  <a:rPr lang="en-US" sz="2000" dirty="0"/>
                  <a:t>), then take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en-US" sz="2000" dirty="0"/>
                  <a:t> to approach </a:t>
                </a:r>
                <a:r>
                  <a:rPr lang="en-US" sz="2000" dirty="0">
                    <a:solidFill>
                      <a:srgbClr val="FF0000"/>
                    </a:solidFill>
                  </a:rPr>
                  <a:t>origin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Planar N=4 SYM has </a:t>
                </a:r>
                <a:r>
                  <a:rPr lang="en-US" sz="2000" dirty="0">
                    <a:solidFill>
                      <a:srgbClr val="0000FF"/>
                    </a:solidFill>
                  </a:rPr>
                  <a:t>finite radius of convergence </a:t>
                </a:r>
                <a:r>
                  <a:rPr lang="en-US" sz="2000" dirty="0"/>
                  <a:t>of perturbative expansion (unlike QCD, QED, whose perturbative series are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asymptotic</a:t>
                </a:r>
                <a:r>
                  <a:rPr lang="en-US" sz="2000" dirty="0"/>
                  <a:t>).</a:t>
                </a:r>
              </a:p>
              <a:p>
                <a:r>
                  <a:rPr lang="en-US" sz="2000" dirty="0"/>
                  <a:t>For BES solution to cusp anomalous dimension, using coupling </a:t>
                </a:r>
                <a:r>
                  <a:rPr lang="en-US" sz="2000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8000"/>
                    </a:solidFill>
                    <a:latin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16 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Symbol" panose="05050102010706020507" pitchFamily="18" charset="2"/>
                  </a:rPr>
                  <a:t>,   </a:t>
                </a:r>
                <a:r>
                  <a:rPr lang="en-US" sz="2000" dirty="0"/>
                  <a:t>radius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 16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000" dirty="0"/>
                  <a:t>Ratio of successive terms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000" dirty="0"/>
                  <a:t>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cusp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cusp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−16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2CF527-0452-4C7D-BDE7-BC28C63C5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674" y="1022867"/>
                <a:ext cx="8031126" cy="5225533"/>
              </a:xfrm>
              <a:blipFill>
                <a:blip r:embed="rId2"/>
                <a:stretch>
                  <a:fillRect l="-1063" t="-817" r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7B8BE-6A13-4D6C-88D8-55DD321B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FE9CE-C90D-4024-AE50-B146781F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B60E5-0CB0-40EA-B156-1264D33A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347F1-D7F2-438F-A6AC-128E6803A43A}"/>
              </a:ext>
            </a:extLst>
          </p:cNvPr>
          <p:cNvSpPr txBox="1"/>
          <p:nvPr/>
        </p:nvSpPr>
        <p:spPr>
          <a:xfrm>
            <a:off x="4114800" y="2976113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1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F96BAA-358F-4344-AC33-C31DA059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387710"/>
            <a:ext cx="5715000" cy="242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z="3600" dirty="0"/>
              <a:t>At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u,v,w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(1,1,1), </a:t>
            </a:r>
            <a:r>
              <a:rPr lang="en-US" sz="3600" dirty="0">
                <a:solidFill>
                  <a:schemeClr val="tx1"/>
                </a:solidFill>
                <a:cs typeface="Times New Roman" pitchFamily="18" charset="0"/>
              </a:rPr>
              <a:t>amplitude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MZV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E038A-7522-44CE-AF4E-D41BF2C1F090}"/>
              </a:ext>
            </a:extLst>
          </p:cNvPr>
          <p:cNvSpPr txBox="1"/>
          <p:nvPr/>
        </p:nvSpPr>
        <p:spPr>
          <a:xfrm>
            <a:off x="4738687" y="1114961"/>
            <a:ext cx="4252913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Allowed MZV’s obey a Galois      “co-action” principle, restricting the combinations that can appear</a:t>
            </a:r>
          </a:p>
          <a:p>
            <a:r>
              <a:rPr lang="en-US" sz="2000" dirty="0">
                <a:solidFill>
                  <a:srgbClr val="CC00CC"/>
                </a:solidFill>
              </a:rPr>
              <a:t>Brown, Panzer, </a:t>
            </a:r>
            <a:r>
              <a:rPr lang="en-US" sz="2000" dirty="0" err="1">
                <a:solidFill>
                  <a:srgbClr val="CC00CC"/>
                </a:solidFill>
              </a:rPr>
              <a:t>Schnetz</a:t>
            </a:r>
            <a:endParaRPr lang="en-US" sz="2000" dirty="0">
              <a:solidFill>
                <a:srgbClr val="CC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960BF-407D-45D6-AF81-70FA18527A71}"/>
              </a:ext>
            </a:extLst>
          </p:cNvPr>
          <p:cNvSpPr txBox="1"/>
          <p:nvPr/>
        </p:nvSpPr>
        <p:spPr>
          <a:xfrm>
            <a:off x="247657" y="224562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MHV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778E8D-70A4-4AAF-9CDE-7A83E010BB87}"/>
              </a:ext>
            </a:extLst>
          </p:cNvPr>
          <p:cNvSpPr txBox="1"/>
          <p:nvPr/>
        </p:nvSpPr>
        <p:spPr>
          <a:xfrm>
            <a:off x="190507" y="478555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NMHV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5B524E-D3E0-4EAA-A61C-B1EF569D6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614" y="3835758"/>
            <a:ext cx="5715000" cy="23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FCD0-1BCF-49AB-A5E0-949B52FB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3" y="301770"/>
            <a:ext cx="8967354" cy="47307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Planar N=4 SYM</a:t>
            </a:r>
            <a:r>
              <a:rPr lang="en-US" sz="3200" dirty="0"/>
              <a:t>, toy model for QCD amplitudes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8F952-3A24-46A2-AF8B-9F3F8727B2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700" y="1143000"/>
                <a:ext cx="8610600" cy="4876800"/>
              </a:xfrm>
              <a:solidFill>
                <a:schemeClr val="accent1"/>
              </a:solidFill>
            </p:spPr>
            <p:txBody>
              <a:bodyPr/>
              <a:lstStyle/>
              <a:p>
                <a:r>
                  <a:rPr lang="en-US" sz="2400" dirty="0"/>
                  <a:t>QCD’s </a:t>
                </a:r>
                <a:r>
                  <a:rPr lang="en-US" sz="2400" dirty="0">
                    <a:solidFill>
                      <a:srgbClr val="0000FF"/>
                    </a:solidFill>
                  </a:rPr>
                  <a:t>maximally supersymmetric cousin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N=4 super-Yang-Mills theory (SYM), </a:t>
                </a:r>
                <a:r>
                  <a:rPr lang="en-US" sz="2400" dirty="0"/>
                  <a:t>gauge group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SU(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/>
                  <a:t> in the </a:t>
                </a:r>
                <a:r>
                  <a:rPr lang="en-US" sz="24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large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</a:t>
                </a:r>
                <a:r>
                  <a:rPr lang="en-US" sz="24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(planar) </a:t>
                </a:r>
                <a:r>
                  <a:rPr lang="en-US" sz="24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limit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Structure very rigid:</a:t>
                </a:r>
              </a:p>
              <a:p>
                <a:pPr marL="0" indent="0">
                  <a:buNone/>
                </a:pPr>
                <a:r>
                  <a:rPr lang="en-US" sz="24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 Amplitudes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𝑟𝑎𝑡𝑖𝑜𝑛𝑎𝑙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×</m:t>
                            </m:r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𝑡𝑟𝑎𝑛𝑠𝑐𝑒𝑛𝑑𝑒𝑛𝑡</m:t>
                            </m:r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𝑎𝑙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sz="24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For planar N=4 SYM, we understand </a:t>
                </a:r>
                <a:r>
                  <a:rPr lang="en-US" sz="2400" dirty="0">
                    <a:solidFill>
                      <a:srgbClr val="0000FF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rational</a:t>
                </a:r>
                <a:r>
                  <a:rPr lang="en-US" sz="24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 structure quite well, focus on the </a:t>
                </a:r>
                <a:r>
                  <a:rPr lang="en-US" sz="2400" dirty="0">
                    <a:solidFill>
                      <a:srgbClr val="008000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transcendental functions</a:t>
                </a:r>
                <a:r>
                  <a:rPr lang="en-US" sz="24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.</a:t>
                </a:r>
              </a:p>
              <a:p>
                <a:r>
                  <a:rPr lang="en-US" sz="2400" dirty="0">
                    <a:solidFill>
                      <a:srgbClr val="008000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Space of functions </a:t>
                </a:r>
                <a:r>
                  <a:rPr lang="en-US" sz="24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is so restrictive, and physical constraints are so powerful, one can write </a:t>
                </a:r>
                <a:r>
                  <a:rPr lang="en-US" sz="2400" i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</a:t>
                </a:r>
                <a:r>
                  <a:rPr lang="en-US" sz="24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 loop answer as linear combination of known </a:t>
                </a:r>
                <a:r>
                  <a:rPr lang="en-US" sz="2400" dirty="0">
                    <a:solidFill>
                      <a:srgbClr val="008000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weight </a:t>
                </a:r>
                <a:r>
                  <a:rPr lang="en-US" sz="24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400" i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</a:t>
                </a:r>
                <a:r>
                  <a:rPr lang="en-US" sz="2400" dirty="0">
                    <a:solidFill>
                      <a:srgbClr val="008000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 polylogarithms.</a:t>
                </a:r>
                <a:r>
                  <a:rPr lang="en-US" sz="24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Unknown coefficients found by solving (a large number of) linear constraints</a:t>
                </a:r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8F952-3A24-46A2-AF8B-9F3F8727B2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143000"/>
                <a:ext cx="8610600" cy="4876800"/>
              </a:xfrm>
              <a:blipFill>
                <a:blip r:embed="rId2"/>
                <a:stretch>
                  <a:fillRect l="-992" t="-875" r="-1771" b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6317-98DA-4237-8E44-141ABFA8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9FA5B-1906-4C51-B34F-8BF5FBAE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2B113-63AC-4BCA-8893-C4424204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z="3600" dirty="0"/>
              <a:t>6 loops at </a:t>
            </a:r>
            <a:r>
              <a:rPr lang="en-US" sz="3600" dirty="0">
                <a:solidFill>
                  <a:srgbClr val="FF0000"/>
                </a:solidFill>
              </a:rPr>
              <a:t>(1,1,1)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960BF-407D-45D6-AF81-70FA18527A71}"/>
              </a:ext>
            </a:extLst>
          </p:cNvPr>
          <p:cNvSpPr txBox="1"/>
          <p:nvPr/>
        </p:nvSpPr>
        <p:spPr>
          <a:xfrm>
            <a:off x="202994" y="117855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MHV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778E8D-70A4-4AAF-9CDE-7A83E010BB87}"/>
              </a:ext>
            </a:extLst>
          </p:cNvPr>
          <p:cNvSpPr txBox="1"/>
          <p:nvPr/>
        </p:nvSpPr>
        <p:spPr>
          <a:xfrm>
            <a:off x="304800" y="3846813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NMHV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BAD9F6-CDF3-495E-A9F2-F4A8D0224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50" y="1610782"/>
            <a:ext cx="8717176" cy="19970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BA4604-46AA-444E-9ECA-61FAFEA8038C}"/>
              </a:ext>
            </a:extLst>
          </p:cNvPr>
          <p:cNvSpPr/>
          <p:nvPr/>
        </p:nvSpPr>
        <p:spPr bwMode="auto">
          <a:xfrm>
            <a:off x="8382000" y="3048000"/>
            <a:ext cx="733426" cy="559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745681-FF09-4960-854A-6E3192201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68" y="4308478"/>
            <a:ext cx="8315932" cy="18708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1982E4-D678-4ADE-93E8-F8CD5105FF4E}"/>
              </a:ext>
            </a:extLst>
          </p:cNvPr>
          <p:cNvSpPr/>
          <p:nvPr/>
        </p:nvSpPr>
        <p:spPr bwMode="auto">
          <a:xfrm>
            <a:off x="8229600" y="5536216"/>
            <a:ext cx="733426" cy="559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3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FF8D7-8FA6-4DC5-A0E1-90DD94370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58" y="1349834"/>
            <a:ext cx="8860128" cy="4517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FE008-C428-41D3-9102-3B2A1578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MZV restrictions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007F5-104A-442A-A95D-1D75CDAE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7866D-2395-434B-B778-B18CA3652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59407-4852-4709-91FC-A2441275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B62B9CDC-9727-4565-B74D-48D38D25EA92}"/>
              </a:ext>
            </a:extLst>
          </p:cNvPr>
          <p:cNvSpPr/>
          <p:nvPr/>
        </p:nvSpPr>
        <p:spPr bwMode="auto">
          <a:xfrm>
            <a:off x="304800" y="3196404"/>
            <a:ext cx="304800" cy="38499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46AD1C00-67EA-4A33-A07B-AA54D445F9CD}"/>
              </a:ext>
            </a:extLst>
          </p:cNvPr>
          <p:cNvSpPr/>
          <p:nvPr/>
        </p:nvSpPr>
        <p:spPr bwMode="auto">
          <a:xfrm>
            <a:off x="304800" y="4038600"/>
            <a:ext cx="304800" cy="38499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BC2C592A-2E5F-4678-B21E-39F2D21F5FF5}"/>
              </a:ext>
            </a:extLst>
          </p:cNvPr>
          <p:cNvSpPr/>
          <p:nvPr/>
        </p:nvSpPr>
        <p:spPr bwMode="auto">
          <a:xfrm>
            <a:off x="152400" y="4949004"/>
            <a:ext cx="304800" cy="38499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6E8EA23E-9F84-4E4C-B501-E1FE2EB1438D}"/>
              </a:ext>
            </a:extLst>
          </p:cNvPr>
          <p:cNvSpPr/>
          <p:nvPr/>
        </p:nvSpPr>
        <p:spPr bwMode="auto">
          <a:xfrm>
            <a:off x="457200" y="4949004"/>
            <a:ext cx="304800" cy="38499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C66D69-A5DA-4AF5-880C-B0E0FC0851F7}"/>
              </a:ext>
            </a:extLst>
          </p:cNvPr>
          <p:cNvGrpSpPr/>
          <p:nvPr/>
        </p:nvGrpSpPr>
        <p:grpSpPr>
          <a:xfrm>
            <a:off x="304800" y="3264976"/>
            <a:ext cx="5147427" cy="1611824"/>
            <a:chOff x="933333" y="3207444"/>
            <a:chExt cx="5147427" cy="16118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C0F017F-F3FD-44CD-8B05-EE1DD5C05B69}"/>
                </a:ext>
              </a:extLst>
            </p:cNvPr>
            <p:cNvGrpSpPr/>
            <p:nvPr/>
          </p:nvGrpSpPr>
          <p:grpSpPr>
            <a:xfrm>
              <a:off x="4662282" y="3207444"/>
              <a:ext cx="1418478" cy="1611824"/>
              <a:chOff x="4662282" y="3207444"/>
              <a:chExt cx="1418478" cy="1611824"/>
            </a:xfrm>
          </p:grpSpPr>
          <p:sp>
            <p:nvSpPr>
              <p:cNvPr id="10" name="Arrow: Curved Down 9">
                <a:extLst>
                  <a:ext uri="{FF2B5EF4-FFF2-40B4-BE49-F238E27FC236}">
                    <a16:creationId xmlns:a16="http://schemas.microsoft.com/office/drawing/2014/main" id="{0FBB95A2-B3CD-4D58-9064-BE9C4FEDD334}"/>
                  </a:ext>
                </a:extLst>
              </p:cNvPr>
              <p:cNvSpPr/>
              <p:nvPr/>
            </p:nvSpPr>
            <p:spPr bwMode="auto">
              <a:xfrm rot="16200000">
                <a:off x="4909088" y="3647596"/>
                <a:ext cx="1611824" cy="731520"/>
              </a:xfrm>
              <a:prstGeom prst="curvedDownArrow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B5DE65F-8E15-46D1-A068-4C872B307C9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2282" y="3509196"/>
                <a:ext cx="610758" cy="5810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879B86DF-D177-4192-A734-E3A9B7D28025}"/>
                </a:ext>
              </a:extLst>
            </p:cNvPr>
            <p:cNvSpPr/>
            <p:nvPr/>
          </p:nvSpPr>
          <p:spPr bwMode="auto">
            <a:xfrm>
              <a:off x="933333" y="4440950"/>
              <a:ext cx="423027" cy="378318"/>
            </a:xfrm>
            <a:prstGeom prst="star5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4E9A3F-CD6E-4B10-BF10-B0EF35A70853}"/>
              </a:ext>
            </a:extLst>
          </p:cNvPr>
          <p:cNvGrpSpPr/>
          <p:nvPr/>
        </p:nvGrpSpPr>
        <p:grpSpPr>
          <a:xfrm>
            <a:off x="4743" y="4038600"/>
            <a:ext cx="8118177" cy="1752600"/>
            <a:chOff x="762000" y="3155756"/>
            <a:chExt cx="8118177" cy="17526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D08A9A1-8A79-40F8-BBE9-99D1C44DB351}"/>
                </a:ext>
              </a:extLst>
            </p:cNvPr>
            <p:cNvGrpSpPr/>
            <p:nvPr/>
          </p:nvGrpSpPr>
          <p:grpSpPr>
            <a:xfrm>
              <a:off x="8148657" y="3155756"/>
              <a:ext cx="731520" cy="1611825"/>
              <a:chOff x="8148657" y="3155756"/>
              <a:chExt cx="731520" cy="1611825"/>
            </a:xfrm>
          </p:grpSpPr>
          <p:sp>
            <p:nvSpPr>
              <p:cNvPr id="25" name="Arrow: Curved Down 24">
                <a:extLst>
                  <a:ext uri="{FF2B5EF4-FFF2-40B4-BE49-F238E27FC236}">
                    <a16:creationId xmlns:a16="http://schemas.microsoft.com/office/drawing/2014/main" id="{DDF44AA8-0A44-44BB-9944-9F75BAB319E4}"/>
                  </a:ext>
                </a:extLst>
              </p:cNvPr>
              <p:cNvSpPr/>
              <p:nvPr/>
            </p:nvSpPr>
            <p:spPr bwMode="auto">
              <a:xfrm rot="16200000" flipV="1">
                <a:off x="7708504" y="3595909"/>
                <a:ext cx="1611825" cy="731520"/>
              </a:xfrm>
              <a:prstGeom prst="curvedDownArrow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4137C02-2D58-4AE3-9E79-40F93E20E5B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8657" y="3717664"/>
                <a:ext cx="610758" cy="5810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4871B24D-E497-4F29-8B22-690BD39F68E8}"/>
                </a:ext>
              </a:extLst>
            </p:cNvPr>
            <p:cNvSpPr/>
            <p:nvPr/>
          </p:nvSpPr>
          <p:spPr bwMode="auto">
            <a:xfrm>
              <a:off x="762000" y="4530038"/>
              <a:ext cx="423027" cy="378318"/>
            </a:xfrm>
            <a:prstGeom prst="star5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80D33E-1300-4FFE-920C-AFB1E840D9FE}"/>
              </a:ext>
            </a:extLst>
          </p:cNvPr>
          <p:cNvGrpSpPr/>
          <p:nvPr/>
        </p:nvGrpSpPr>
        <p:grpSpPr>
          <a:xfrm>
            <a:off x="392064" y="3196003"/>
            <a:ext cx="8294736" cy="2595197"/>
            <a:chOff x="914400" y="3196003"/>
            <a:chExt cx="8066136" cy="259519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F21D69-060D-494C-AE8A-947E1E518590}"/>
                </a:ext>
              </a:extLst>
            </p:cNvPr>
            <p:cNvGrpSpPr/>
            <p:nvPr/>
          </p:nvGrpSpPr>
          <p:grpSpPr>
            <a:xfrm>
              <a:off x="914400" y="3196003"/>
              <a:ext cx="8066136" cy="2595197"/>
              <a:chOff x="920721" y="2172199"/>
              <a:chExt cx="8066136" cy="2595197"/>
            </a:xfrm>
          </p:grpSpPr>
          <p:sp>
            <p:nvSpPr>
              <p:cNvPr id="30" name="Arrow: Curved Down 29">
                <a:extLst>
                  <a:ext uri="{FF2B5EF4-FFF2-40B4-BE49-F238E27FC236}">
                    <a16:creationId xmlns:a16="http://schemas.microsoft.com/office/drawing/2014/main" id="{02B54EC5-5D2A-4253-9CD8-50BD163C3565}"/>
                  </a:ext>
                </a:extLst>
              </p:cNvPr>
              <p:cNvSpPr/>
              <p:nvPr/>
            </p:nvSpPr>
            <p:spPr bwMode="auto">
              <a:xfrm rot="16200000" flipV="1">
                <a:off x="7379846" y="3047690"/>
                <a:ext cx="2482502" cy="731520"/>
              </a:xfrm>
              <a:prstGeom prst="curvedDownArrow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Star: 5 Points 28">
                <a:extLst>
                  <a:ext uri="{FF2B5EF4-FFF2-40B4-BE49-F238E27FC236}">
                    <a16:creationId xmlns:a16="http://schemas.microsoft.com/office/drawing/2014/main" id="{52FC0434-4BFF-450D-B912-702949B9C462}"/>
                  </a:ext>
                </a:extLst>
              </p:cNvPr>
              <p:cNvSpPr/>
              <p:nvPr/>
            </p:nvSpPr>
            <p:spPr bwMode="auto">
              <a:xfrm>
                <a:off x="920721" y="4389078"/>
                <a:ext cx="423027" cy="378318"/>
              </a:xfrm>
              <a:prstGeom prst="star5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44F7316-7205-48EF-910D-C0FE7BD57470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937" y="3381307"/>
              <a:ext cx="610758" cy="581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496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90B389-D812-4B69-9CD0-F1A0F630A5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The old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90B389-D812-4B69-9CD0-F1A0F630A5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5046-D88F-4D57-8C08-A6D7C58C5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/>
              <a:t>To get the amplitudes into the minimal space required, starting at 3 loops, </a:t>
            </a:r>
            <a:r>
              <a:rPr lang="en-US" sz="2400" dirty="0">
                <a:solidFill>
                  <a:schemeClr val="accent2"/>
                </a:solidFill>
              </a:rPr>
              <a:t>one more (ad hoc) redefinition</a:t>
            </a:r>
            <a:r>
              <a:rPr lang="en-US" sz="2400" dirty="0"/>
              <a:t> of the BDS ansatz, by a </a:t>
            </a:r>
            <a:r>
              <a:rPr lang="en-US" sz="2400" dirty="0">
                <a:solidFill>
                  <a:schemeClr val="accent2"/>
                </a:solidFill>
              </a:rPr>
              <a:t>multi-loop constant </a:t>
            </a:r>
            <a:r>
              <a:rPr lang="en-US" sz="2400" i="1" dirty="0">
                <a:solidFill>
                  <a:schemeClr val="accent2"/>
                </a:solidFill>
                <a:latin typeface="Symbol" panose="05050102010706020507" pitchFamily="18" charset="2"/>
              </a:rPr>
              <a:t>r </a:t>
            </a:r>
            <a:r>
              <a:rPr lang="en-US" sz="2400" dirty="0"/>
              <a:t>: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A532-1763-4EF8-BB8B-82427FE9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03779-D095-488E-87CE-FF5EAC75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0373E-C078-4B7A-947D-C7C38C0C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2CAF99-A65E-46C9-AC93-3CEF5293A7A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62844" y="4526681"/>
                <a:ext cx="7960808" cy="16146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sz="2400" kern="0" dirty="0"/>
                  <a:t>Thanks to analysis at origin, we now have a simple, closed formula for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</m:sup>
                    </m:sSup>
                  </m:oMath>
                </a14:m>
                <a:r>
                  <a:rPr lang="en-US" sz="2400" kern="0" dirty="0"/>
                  <a:t>, which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</m:sup>
                    </m:sSup>
                  </m:oMath>
                </a14:m>
                <a:r>
                  <a:rPr lang="en-US" sz="2400" kern="0" dirty="0"/>
                  <a:t> through the 7 loops we knew it, up to pure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2400" b="0" i="0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kern="0" dirty="0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sz="2400" kern="0" dirty="0"/>
                  <a:t>terms, which co-action principle is blind to.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2CAF99-A65E-46C9-AC93-3CEF5293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844" y="4526681"/>
                <a:ext cx="7960808" cy="1614638"/>
              </a:xfrm>
              <a:prstGeom prst="rect">
                <a:avLst/>
              </a:prstGeom>
              <a:blipFill>
                <a:blip r:embed="rId4"/>
                <a:stretch>
                  <a:fillRect l="-1225" t="-2652" r="-459" b="-64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AF302850-CEAD-4335-A3C2-879551A64C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46" y="2840842"/>
            <a:ext cx="4931805" cy="5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56E7D4-AC7B-4537-ABF9-70E1CD4F3849}"/>
                  </a:ext>
                </a:extLst>
              </p:cNvPr>
              <p:cNvSpPr txBox="1"/>
              <p:nvPr/>
            </p:nvSpPr>
            <p:spPr>
              <a:xfrm>
                <a:off x="234049" y="3718666"/>
                <a:ext cx="8483733" cy="393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old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=1+8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[16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+912(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−32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</m:t>
                          </m:r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56E7D4-AC7B-4537-ABF9-70E1CD4F3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9" y="3718666"/>
                <a:ext cx="8483733" cy="393313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118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8179550-ECE4-449C-B830-8D8ACBB79F72}"/>
              </a:ext>
            </a:extLst>
          </p:cNvPr>
          <p:cNvGrpSpPr/>
          <p:nvPr/>
        </p:nvGrpSpPr>
        <p:grpSpPr>
          <a:xfrm>
            <a:off x="262452" y="1467932"/>
            <a:ext cx="8500548" cy="4471593"/>
            <a:chOff x="2586552" y="1432732"/>
            <a:chExt cx="8500548" cy="447159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033A87C-5174-4911-8934-2C3241557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6552" y="1432732"/>
              <a:ext cx="8500548" cy="4471593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C6D415-ADEB-4354-8A24-F5C959A73B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27154" y="2708000"/>
              <a:ext cx="6035946" cy="278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C79D01-4FFA-4450-BFC7-6901D887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MHV Amplitude on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,1)</a:t>
            </a:r>
            <a:r>
              <a:rPr lang="en-US" sz="40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5489-77D4-4524-A8BC-8153DA43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EFFD8-BBC7-4864-A98C-7492C770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96E77-4684-4EEA-8A27-20125725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5A5401-089F-4CE8-9134-6C8B89F85188}"/>
              </a:ext>
            </a:extLst>
          </p:cNvPr>
          <p:cNvGrpSpPr/>
          <p:nvPr/>
        </p:nvGrpSpPr>
        <p:grpSpPr>
          <a:xfrm>
            <a:off x="251793" y="1489297"/>
            <a:ext cx="8477261" cy="4388408"/>
            <a:chOff x="3750551" y="1392606"/>
            <a:chExt cx="8477261" cy="43884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DC7B03-ECAF-407F-9A2F-7679C3BBE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0551" y="1392606"/>
              <a:ext cx="8477261" cy="4388408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2C42BE-24F4-4552-BD7B-387C68CDC9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41151" y="2630726"/>
              <a:ext cx="5991231" cy="717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528369-5B56-441D-8ABC-4B4DF913FE26}"/>
              </a:ext>
            </a:extLst>
          </p:cNvPr>
          <p:cNvGrpSpPr/>
          <p:nvPr/>
        </p:nvGrpSpPr>
        <p:grpSpPr>
          <a:xfrm>
            <a:off x="4572000" y="1427477"/>
            <a:ext cx="4378064" cy="1312548"/>
            <a:chOff x="4800600" y="1427477"/>
            <a:chExt cx="4378064" cy="131254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D8CBF9-C9AD-4BB5-80B6-5B5A1382214E}"/>
                </a:ext>
              </a:extLst>
            </p:cNvPr>
            <p:cNvSpPr/>
            <p:nvPr/>
          </p:nvSpPr>
          <p:spPr>
            <a:xfrm>
              <a:off x="7197464" y="1449068"/>
              <a:ext cx="1981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  as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∞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398E38-3A95-4957-BC41-FDF4D9258207}"/>
                </a:ext>
              </a:extLst>
            </p:cNvPr>
            <p:cNvSpPr/>
            <p:nvPr/>
          </p:nvSpPr>
          <p:spPr bwMode="auto">
            <a:xfrm>
              <a:off x="4800600" y="1427477"/>
              <a:ext cx="4359608" cy="617384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5325654-77E3-40A7-9E22-4F402215EC1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477000" y="2059172"/>
              <a:ext cx="327880" cy="68085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ight Brace 23">
            <a:extLst>
              <a:ext uri="{FF2B5EF4-FFF2-40B4-BE49-F238E27FC236}">
                <a16:creationId xmlns:a16="http://schemas.microsoft.com/office/drawing/2014/main" id="{4CAD37B4-C030-450C-A0D2-DF894E449670}"/>
              </a:ext>
            </a:extLst>
          </p:cNvPr>
          <p:cNvSpPr/>
          <p:nvPr/>
        </p:nvSpPr>
        <p:spPr bwMode="auto">
          <a:xfrm rot="5400000">
            <a:off x="2966973" y="1994886"/>
            <a:ext cx="304009" cy="2296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413AA1-283E-4B31-A47D-3570EC627B0E}"/>
              </a:ext>
            </a:extLst>
          </p:cNvPr>
          <p:cNvSpPr txBox="1"/>
          <p:nvPr/>
        </p:nvSpPr>
        <p:spPr>
          <a:xfrm>
            <a:off x="2041579" y="3358034"/>
            <a:ext cx="2448845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Finite radius of convergence </a:t>
            </a:r>
          </a:p>
          <a:p>
            <a:r>
              <a:rPr lang="en-US" sz="1400" dirty="0"/>
              <a:t>equal to that of cusp anomalous dimension?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8DC63-CEF3-4D0C-AFF4-F716BD1BAFDA}"/>
              </a:ext>
            </a:extLst>
          </p:cNvPr>
          <p:cNvSpPr txBox="1"/>
          <p:nvPr/>
        </p:nvSpPr>
        <p:spPr>
          <a:xfrm>
            <a:off x="1242393" y="511314"/>
            <a:ext cx="16946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</a:rPr>
              <a:t>NMHV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7F179C-929E-4462-9C14-6488BE3E85E2}"/>
                  </a:ext>
                </a:extLst>
              </p:cNvPr>
              <p:cNvSpPr txBox="1"/>
              <p:nvPr/>
            </p:nvSpPr>
            <p:spPr>
              <a:xfrm>
                <a:off x="4521505" y="1407942"/>
                <a:ext cx="2883866" cy="585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cusp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/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cusp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7F179C-929E-4462-9C14-6488BE3E8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505" y="1407942"/>
                <a:ext cx="2883866" cy="585866"/>
              </a:xfrm>
              <a:prstGeom prst="rect">
                <a:avLst/>
              </a:prstGeom>
              <a:blipFill>
                <a:blip r:embed="rId4"/>
                <a:stretch>
                  <a:fillRect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74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E6D9E4F-F425-400E-822D-BD19F2178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43" y="1398492"/>
            <a:ext cx="6994486" cy="34972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399" y="382360"/>
            <a:ext cx="6290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Remainder function on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u,u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A8D69-B41A-4B4C-BC06-9C4D5E868F09}"/>
              </a:ext>
            </a:extLst>
          </p:cNvPr>
          <p:cNvSpPr txBox="1"/>
          <p:nvPr/>
        </p:nvSpPr>
        <p:spPr>
          <a:xfrm>
            <a:off x="4583737" y="1193334"/>
            <a:ext cx="266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strong coupling result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C94ED1-232F-4916-89DD-2FA5B624D3CB}"/>
              </a:ext>
            </a:extLst>
          </p:cNvPr>
          <p:cNvCxnSpPr>
            <a:cxnSpLocks/>
          </p:cNvCxnSpPr>
          <p:nvPr/>
        </p:nvCxnSpPr>
        <p:spPr bwMode="auto">
          <a:xfrm flipH="1">
            <a:off x="4073071" y="1491763"/>
            <a:ext cx="533401" cy="1989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0BE9D-D702-4658-A85C-DB9D9DDACC99}"/>
                  </a:ext>
                </a:extLst>
              </p:cNvPr>
              <p:cNvSpPr txBox="1"/>
              <p:nvPr/>
            </p:nvSpPr>
            <p:spPr>
              <a:xfrm>
                <a:off x="918161" y="5096005"/>
                <a:ext cx="7307677" cy="108470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Amazing proportionality </a:t>
                </a:r>
                <a:r>
                  <a:rPr lang="en-US" sz="2000" dirty="0"/>
                  <a:t>of </a:t>
                </a:r>
                <a:r>
                  <a:rPr lang="en-US" sz="2000" b="1" dirty="0"/>
                  <a:t>each</a:t>
                </a:r>
                <a:r>
                  <a:rPr lang="en-US" sz="2000" dirty="0"/>
                  <a:t> perturbative coefficient at small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000" dirty="0"/>
                  <a:t>, also with the strong coupling result.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Suggests we should take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0BE9D-D702-4658-A85C-DB9D9DDAC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1" y="5096005"/>
                <a:ext cx="7307677" cy="1084705"/>
              </a:xfrm>
              <a:prstGeom prst="rect">
                <a:avLst/>
              </a:prstGeom>
              <a:blipFill>
                <a:blip r:embed="rId3"/>
                <a:stretch>
                  <a:fillRect l="-751" t="-2809" r="-1419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F966991-B5FA-422C-97EA-386130C15503}"/>
              </a:ext>
            </a:extLst>
          </p:cNvPr>
          <p:cNvSpPr txBox="1"/>
          <p:nvPr/>
        </p:nvSpPr>
        <p:spPr>
          <a:xfrm>
            <a:off x="7353387" y="1016619"/>
            <a:ext cx="1744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C3399"/>
                </a:solidFill>
              </a:rPr>
              <a:t>Alday, Gaiotto, </a:t>
            </a:r>
          </a:p>
          <a:p>
            <a:r>
              <a:rPr lang="en-US" sz="1800" dirty="0">
                <a:solidFill>
                  <a:srgbClr val="CC3399"/>
                </a:solidFill>
              </a:rPr>
              <a:t>Maldacena, </a:t>
            </a:r>
          </a:p>
          <a:p>
            <a:r>
              <a:rPr lang="en-US" sz="1800" dirty="0">
                <a:solidFill>
                  <a:srgbClr val="CC3399"/>
                </a:solidFill>
              </a:rPr>
              <a:t>0911.4708</a:t>
            </a:r>
          </a:p>
        </p:txBody>
      </p:sp>
    </p:spTree>
    <p:extLst>
      <p:ext uri="{BB962C8B-B14F-4D97-AF65-F5344CB8AC3E}">
        <p14:creationId xmlns:p14="http://schemas.microsoft.com/office/powerpoint/2010/main" val="259329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B7E5-DE4C-4659-AC6B-16A9A922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Weak coupling at origin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63E41-3FCF-43DF-913D-A8604AAE8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8830" y="3352800"/>
                <a:ext cx="7446335" cy="1142999"/>
              </a:xfrm>
              <a:ln w="25400">
                <a:solidFill>
                  <a:srgbClr val="0000FF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oct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hex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63E41-3FCF-43DF-913D-A8604AAE8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8830" y="3352800"/>
                <a:ext cx="7446335" cy="1142999"/>
              </a:xfrm>
              <a:blipFill>
                <a:blip r:embed="rId2"/>
                <a:stretch>
                  <a:fillRect/>
                </a:stretch>
              </a:blipFill>
              <a:ln w="254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B19A1-D370-4E9A-B1F0-701A6419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133A7-9E89-4D34-ADEC-35C8CCDD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F3936-A954-4906-8460-4E077DAA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4B2CE-D6C0-4539-A963-31EEA91CE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3134"/>
            <a:ext cx="9144000" cy="1308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1F9C2-88FF-40A9-A4F6-4A4E1B97BC9F}"/>
                  </a:ext>
                </a:extLst>
              </p:cNvPr>
              <p:cNvSpPr txBox="1"/>
              <p:nvPr/>
            </p:nvSpPr>
            <p:spPr>
              <a:xfrm>
                <a:off x="171595" y="1519714"/>
                <a:ext cx="880080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Remarkably,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func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8000"/>
                    </a:solidFill>
                  </a:rPr>
                  <a:t>quadratic in logarithms </a:t>
                </a:r>
                <a:r>
                  <a:rPr lang="en-US" dirty="0"/>
                  <a:t>through 7 loops</a:t>
                </a:r>
              </a:p>
              <a:p>
                <a:r>
                  <a:rPr lang="en-US" kern="0" dirty="0">
                    <a:solidFill>
                      <a:srgbClr val="CC00CC"/>
                    </a:solidFill>
                  </a:rPr>
                  <a:t>    CDDvHMP, 1903.10890</a:t>
                </a: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Previously observed through 2 loops, and at strong coupling,</a:t>
                </a:r>
              </a:p>
              <a:p>
                <a:r>
                  <a:rPr lang="en-US" dirty="0"/>
                  <a:t>    on the diagonal (</a:t>
                </a:r>
                <a:r>
                  <a:rPr lang="en-US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u,u,u</a:t>
                </a:r>
                <a:r>
                  <a:rPr lang="en-US" dirty="0"/>
                  <a:t>)</a:t>
                </a:r>
                <a:r>
                  <a:rPr lang="en-US" dirty="0">
                    <a:solidFill>
                      <a:srgbClr val="CC3399"/>
                    </a:solidFill>
                  </a:rPr>
                  <a:t>  AGM, 0911.4708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1F9C2-88FF-40A9-A4F6-4A4E1B97B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5" y="1519714"/>
                <a:ext cx="8800807" cy="1569660"/>
              </a:xfrm>
              <a:prstGeom prst="rect">
                <a:avLst/>
              </a:prstGeom>
              <a:blipFill>
                <a:blip r:embed="rId4"/>
                <a:stretch>
                  <a:fillRect l="-900" t="-2713" r="-27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121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2B9E-F1B7-470D-8A9C-F1873843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Mysterious octagon connection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E35A9-71C5-4CF5-8D81-1FB7D9811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972" y="1295400"/>
                <a:ext cx="8229600" cy="4525963"/>
              </a:xfrm>
            </p:spPr>
            <p:txBody>
              <a:bodyPr/>
              <a:lstStyle/>
              <a:p>
                <a:r>
                  <a:rPr lang="en-US" sz="2400" dirty="0"/>
                  <a:t>Remarkably,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oct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       </a:t>
                </a:r>
                <a:r>
                  <a:rPr lang="en-US" sz="2400" dirty="0"/>
                  <a:t>recently appeared in light-like limit of correlator of 4 large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/>
                  <a:t>-charge operators, dubbed the octagon             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Coronado, 1811.00467</a:t>
                </a:r>
                <a:r>
                  <a:rPr lang="en-US" sz="2000" dirty="0">
                    <a:solidFill>
                      <a:srgbClr val="CC00CC"/>
                    </a:solidFill>
                  </a:rPr>
                  <a:t>, 1811.03282; </a:t>
                </a:r>
                <a:r>
                  <a:rPr lang="en-US" sz="2000" dirty="0" err="1">
                    <a:solidFill>
                      <a:srgbClr val="CC00CC"/>
                    </a:solidFill>
                  </a:rPr>
                  <a:t>Kostov</a:t>
                </a:r>
                <a:r>
                  <a:rPr lang="en-US" sz="2000" dirty="0">
                    <a:solidFill>
                      <a:srgbClr val="CC00CC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C00CC"/>
                    </a:solidFill>
                  </a:rPr>
                  <a:t>Petkova</a:t>
                </a:r>
                <a:r>
                  <a:rPr lang="en-US" sz="2000" dirty="0">
                    <a:solidFill>
                      <a:srgbClr val="CC00CC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C00CC"/>
                    </a:solidFill>
                  </a:rPr>
                  <a:t>Serban</a:t>
                </a:r>
                <a:r>
                  <a:rPr lang="en-US" sz="2000" dirty="0">
                    <a:solidFill>
                      <a:srgbClr val="CC00CC"/>
                    </a:solidFill>
                  </a:rPr>
                  <a:t>, 1903.05038; </a:t>
                </a:r>
                <a:r>
                  <a:rPr lang="en-US" sz="2000" dirty="0" err="1">
                    <a:solidFill>
                      <a:srgbClr val="CC00CC"/>
                    </a:solidFill>
                  </a:rPr>
                  <a:t>Belitsky</a:t>
                </a:r>
                <a:r>
                  <a:rPr lang="en-US" sz="2000" dirty="0">
                    <a:solidFill>
                      <a:srgbClr val="CC00CC"/>
                    </a:solidFill>
                  </a:rPr>
                  <a:t>, Korchemsky, 1907.13131; </a:t>
                </a:r>
                <a:r>
                  <a:rPr lang="en-US" sz="2000" dirty="0" err="1">
                    <a:solidFill>
                      <a:srgbClr val="CC00CC"/>
                    </a:solidFill>
                  </a:rPr>
                  <a:t>Bargheer</a:t>
                </a:r>
                <a:r>
                  <a:rPr lang="en-US" sz="2000" dirty="0">
                    <a:solidFill>
                      <a:srgbClr val="CC00CC"/>
                    </a:solidFill>
                  </a:rPr>
                  <a:t>, Coronado, Vieira, 1904.00965, 1909.04077</a:t>
                </a:r>
                <a:endParaRPr lang="en-US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E35A9-71C5-4CF5-8D81-1FB7D9811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972" y="1295400"/>
                <a:ext cx="8229600" cy="4525963"/>
              </a:xfrm>
              <a:blipFill>
                <a:blip r:embed="rId2"/>
                <a:stretch>
                  <a:fillRect l="-963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78119-2BF7-473C-967A-CF35643D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241F5-8A2C-4874-8419-9B707B86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B0BD8-68E3-4C27-82AF-56593773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5467E3-2A36-4549-8197-92588A73C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970578"/>
            <a:ext cx="2921383" cy="2062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7CA228-79DB-4DA9-B6C7-8D426BDAF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419" y="3818842"/>
            <a:ext cx="2133600" cy="2223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FAE785-9C0D-46F2-B903-CDED940E8AFD}"/>
              </a:ext>
            </a:extLst>
          </p:cNvPr>
          <p:cNvSpPr txBox="1"/>
          <p:nvPr/>
        </p:nvSpPr>
        <p:spPr>
          <a:xfrm>
            <a:off x="4475695" y="463811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009159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BB80-181E-4750-989D-33F34289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818"/>
          </a:xfrm>
        </p:spPr>
        <p:txBody>
          <a:bodyPr/>
          <a:lstStyle/>
          <a:p>
            <a:r>
              <a:rPr lang="en-US" dirty="0"/>
              <a:t>BES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B8BE6-A355-42E6-AF41-76D5A93A6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352800"/>
              </a:xfrm>
            </p:spPr>
            <p:txBody>
              <a:bodyPr/>
              <a:lstStyle/>
              <a:p>
                <a:r>
                  <a:rPr lang="en-US" sz="2400" dirty="0"/>
                  <a:t>Integral equation for spin fluctuation density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8000"/>
                    </a:solidFill>
                  </a:rPr>
                  <a:t> </a:t>
                </a:r>
                <a:r>
                  <a:rPr lang="en-US" sz="2400" dirty="0"/>
                  <a:t>with magic kernel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𝑔𝑡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𝑔𝑡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r>
                  <a:rPr lang="en-US" sz="2400" dirty="0"/>
                  <a:t>Solution provides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cusp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400" dirty="0"/>
                  <a:t>Expanding in Bessel functions, </a:t>
                </a:r>
              </a:p>
              <a:p>
                <a:pPr marL="0" indent="0">
                  <a:buNone/>
                </a:pPr>
                <a:r>
                  <a:rPr lang="en-US" sz="2400" dirty="0"/>
                  <a:t>   equivalent to inverting a semi-infinite matrix,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B8BE6-A355-42E6-AF41-76D5A93A6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352800"/>
              </a:xfrm>
              <a:blipFill>
                <a:blip r:embed="rId2"/>
                <a:stretch>
                  <a:fillRect l="-963" t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2A958-8E04-41B8-8CB7-FAC093D6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F1023-7271-46C0-AD6A-731574D1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426D4-8526-4968-AC8B-8C517F2B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7B3EE-4A56-4ED3-95AB-B24290C8E034}"/>
              </a:ext>
            </a:extLst>
          </p:cNvPr>
          <p:cNvSpPr txBox="1"/>
          <p:nvPr/>
        </p:nvSpPr>
        <p:spPr>
          <a:xfrm>
            <a:off x="4495800" y="1227693"/>
            <a:ext cx="460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C00CC"/>
                </a:solidFill>
              </a:rPr>
              <a:t>Beisert</a:t>
            </a:r>
            <a:r>
              <a:rPr lang="en-US" sz="1800" dirty="0">
                <a:solidFill>
                  <a:srgbClr val="CC00CC"/>
                </a:solidFill>
              </a:rPr>
              <a:t>, Eden, Staudacher, hep-</a:t>
            </a:r>
            <a:r>
              <a:rPr lang="en-US" sz="1800" dirty="0" err="1">
                <a:solidFill>
                  <a:srgbClr val="CC00CC"/>
                </a:solidFill>
              </a:rPr>
              <a:t>th</a:t>
            </a:r>
            <a:r>
              <a:rPr lang="en-US" sz="1800" dirty="0">
                <a:solidFill>
                  <a:srgbClr val="CC00CC"/>
                </a:solidFill>
              </a:rPr>
              <a:t>/0610251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69C66-F3DD-4D05-9D8B-99D5442D01CD}"/>
              </a:ext>
            </a:extLst>
          </p:cNvPr>
          <p:cNvSpPr txBox="1"/>
          <p:nvPr/>
        </p:nvSpPr>
        <p:spPr>
          <a:xfrm>
            <a:off x="5568851" y="3620869"/>
            <a:ext cx="3535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C00CC"/>
                </a:solidFill>
              </a:rPr>
              <a:t>Benna</a:t>
            </a:r>
            <a:r>
              <a:rPr lang="en-US" sz="1800" dirty="0">
                <a:solidFill>
                  <a:srgbClr val="CC00CC"/>
                </a:solidFill>
              </a:rPr>
              <a:t>, </a:t>
            </a:r>
            <a:r>
              <a:rPr lang="en-US" sz="1800" dirty="0" err="1">
                <a:solidFill>
                  <a:srgbClr val="CC00CC"/>
                </a:solidFill>
              </a:rPr>
              <a:t>Benvenuti</a:t>
            </a:r>
            <a:r>
              <a:rPr lang="en-US" sz="1800" dirty="0">
                <a:solidFill>
                  <a:srgbClr val="CC00CC"/>
                </a:solidFill>
              </a:rPr>
              <a:t>, Klebanov </a:t>
            </a:r>
          </a:p>
          <a:p>
            <a:r>
              <a:rPr lang="en-US" sz="1800" dirty="0">
                <a:solidFill>
                  <a:srgbClr val="CC00CC"/>
                </a:solidFill>
              </a:rPr>
              <a:t>and </a:t>
            </a:r>
            <a:r>
              <a:rPr lang="en-US" sz="1800" dirty="0" err="1">
                <a:solidFill>
                  <a:srgbClr val="CC00CC"/>
                </a:solidFill>
              </a:rPr>
              <a:t>Scardicchio</a:t>
            </a:r>
            <a:r>
              <a:rPr lang="en-US" sz="1800" dirty="0">
                <a:solidFill>
                  <a:srgbClr val="CC00CC"/>
                </a:solidFill>
              </a:rPr>
              <a:t>, hep-</a:t>
            </a:r>
            <a:r>
              <a:rPr lang="en-US" sz="1800" dirty="0" err="1">
                <a:solidFill>
                  <a:srgbClr val="CC00CC"/>
                </a:solidFill>
              </a:rPr>
              <a:t>th</a:t>
            </a:r>
            <a:r>
              <a:rPr lang="en-US" sz="1800" dirty="0">
                <a:solidFill>
                  <a:srgbClr val="CC00CC"/>
                </a:solidFill>
              </a:rPr>
              <a:t>/0611135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F9FAC5-5E02-4726-86A2-EAD51EB2B516}"/>
                  </a:ext>
                </a:extLst>
              </p:cNvPr>
              <p:cNvSpPr/>
              <p:nvPr/>
            </p:nvSpPr>
            <p:spPr>
              <a:xfrm>
                <a:off x="16144" y="4906716"/>
                <a:ext cx="3535648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cusp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𝕂</m:t>
                          </m:r>
                        </m:den>
                      </m:f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F9FAC5-5E02-4726-86A2-EAD51EB2B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" y="4906716"/>
                <a:ext cx="3535648" cy="7923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81B853-9C84-4CB6-A714-03D7E0E80488}"/>
                  </a:ext>
                </a:extLst>
              </p:cNvPr>
              <p:cNvSpPr txBox="1"/>
              <p:nvPr/>
            </p:nvSpPr>
            <p:spPr>
              <a:xfrm>
                <a:off x="3807267" y="4906716"/>
                <a:ext cx="5308184" cy="904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nary>
                        <m:nary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81B853-9C84-4CB6-A714-03D7E0E80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267" y="4906716"/>
                <a:ext cx="5308184" cy="9044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862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55B2-7A1F-4709-A5E8-DDB155DD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2748"/>
          </a:xfrm>
        </p:spPr>
        <p:txBody>
          <a:bodyPr/>
          <a:lstStyle/>
          <a:p>
            <a:r>
              <a:rPr lang="en-US" dirty="0"/>
              <a:t>Our Tilted BES Proposal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DFBA96-0988-4B17-9DB2-197F8E2E75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876800"/>
              </a:xfrm>
            </p:spPr>
            <p:txBody>
              <a:bodyPr/>
              <a:lstStyle/>
              <a:p>
                <a:r>
                  <a:rPr lang="en-US" sz="2800" dirty="0"/>
                  <a:t>Write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sz="2800" dirty="0">
                    <a:solidFill>
                      <a:srgbClr val="000000"/>
                    </a:solidFill>
                  </a:rPr>
                  <a:t>in 2 x 2 block form, according to whether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odd/even:</a:t>
                </a:r>
                <a:endParaRPr lang="en-US" dirty="0"/>
              </a:p>
              <a:p>
                <a:endParaRPr lang="en-US" sz="2800" dirty="0"/>
              </a:p>
              <a:p>
                <a:r>
                  <a:rPr lang="en-US" sz="2800" dirty="0"/>
                  <a:t>Introduce “tilt angle”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  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sz="2800" dirty="0"/>
              </a:p>
              <a:p>
                <a:r>
                  <a:rPr lang="en-US" sz="2800" dirty="0"/>
                  <a:t>Then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DFBA96-0988-4B17-9DB2-197F8E2E75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876800"/>
              </a:xfrm>
              <a:blipFill>
                <a:blip r:embed="rId2"/>
                <a:stretch>
                  <a:fillRect l="-1333" t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78F22-6D1C-45BC-99FC-1C928C24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D77-0D7D-4D44-8F86-FA49AB64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DB81-E67E-4734-ACE9-002E741C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D850A4-2AAC-4627-B4DF-70B3534FE372}"/>
                  </a:ext>
                </a:extLst>
              </p:cNvPr>
              <p:cNvSpPr txBox="1"/>
              <p:nvPr/>
            </p:nvSpPr>
            <p:spPr>
              <a:xfrm>
                <a:off x="5231584" y="1843610"/>
                <a:ext cx="2393732" cy="771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𝕂</m:t>
                      </m:r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∘∘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∘⋆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⋆∘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⋆⋆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D850A4-2AAC-4627-B4DF-70B3534FE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584" y="1843610"/>
                <a:ext cx="2393732" cy="771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391BC3-DC08-4AEC-8979-FEB6FCD41923}"/>
                  </a:ext>
                </a:extLst>
              </p:cNvPr>
              <p:cNvSpPr txBox="1"/>
              <p:nvPr/>
            </p:nvSpPr>
            <p:spPr>
              <a:xfrm>
                <a:off x="1752600" y="4026734"/>
                <a:ext cx="5145448" cy="773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𝕂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∘∘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∘⋆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⋆∘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⋆⋆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391BC3-DC08-4AEC-8979-FEB6FCD41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026734"/>
                <a:ext cx="5145448" cy="7738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92FFDB-6072-4568-9A29-703E1078AF30}"/>
                  </a:ext>
                </a:extLst>
              </p:cNvPr>
              <p:cNvSpPr/>
              <p:nvPr/>
            </p:nvSpPr>
            <p:spPr>
              <a:xfrm>
                <a:off x="2362200" y="5027879"/>
                <a:ext cx="3535648" cy="851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𝕂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92FFDB-6072-4568-9A29-703E1078A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027879"/>
                <a:ext cx="3535648" cy="8517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A5959D3-A552-4BE6-A3A3-37E546351DE8}"/>
              </a:ext>
            </a:extLst>
          </p:cNvPr>
          <p:cNvSpPr txBox="1"/>
          <p:nvPr/>
        </p:nvSpPr>
        <p:spPr>
          <a:xfrm>
            <a:off x="4213841" y="3374043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oct, cusp, hex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48DFC4-E2A1-476F-9C70-96E036559288}"/>
              </a:ext>
            </a:extLst>
          </p:cNvPr>
          <p:cNvSpPr/>
          <p:nvPr/>
        </p:nvSpPr>
        <p:spPr bwMode="auto">
          <a:xfrm>
            <a:off x="1681394" y="3931221"/>
            <a:ext cx="5334000" cy="964892"/>
          </a:xfrm>
          <a:prstGeom prst="rect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2842359B-C32F-4D39-AEB6-AB09F08ABB1C}"/>
              </a:ext>
            </a:extLst>
          </p:cNvPr>
          <p:cNvSpPr/>
          <p:nvPr/>
        </p:nvSpPr>
        <p:spPr bwMode="auto">
          <a:xfrm>
            <a:off x="7909657" y="2247428"/>
            <a:ext cx="802597" cy="2363144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41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A191-243F-4A1B-B461-6D5D8FAE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Constants are</a:t>
            </a:r>
            <a:r>
              <a:rPr lang="en-US" dirty="0">
                <a:sym typeface="Wingdings" panose="05000000000000000000" pitchFamily="2" charset="2"/>
              </a:rPr>
              <a:t> determinants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4B519-D92E-44D3-BC99-6C6F028099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89038"/>
                <a:ext cx="8763000" cy="4830762"/>
              </a:xfrm>
              <a:solidFill>
                <a:srgbClr val="00B0F0">
                  <a:alpha val="8000"/>
                </a:srgbClr>
              </a:solidFill>
            </p:spPr>
            <p:txBody>
              <a:bodyPr/>
              <a:lstStyle/>
              <a:p>
                <a:r>
                  <a:rPr lang="en-US" sz="2400" dirty="0"/>
                  <a:t>We also find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cusp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𝕂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sz="2400" dirty="0"/>
                  <a:t>A number-theoretic “coaction principle” </a:t>
                </a:r>
                <a:r>
                  <a:rPr lang="en-US" sz="2000" dirty="0" err="1">
                    <a:solidFill>
                      <a:srgbClr val="CC00CC"/>
                    </a:solidFill>
                  </a:rPr>
                  <a:t>Schnetz</a:t>
                </a:r>
                <a:r>
                  <a:rPr lang="en-US" sz="2000" dirty="0">
                    <a:solidFill>
                      <a:srgbClr val="CC00CC"/>
                    </a:solidFill>
                  </a:rPr>
                  <a:t>, 1302.6445; Panzer, </a:t>
                </a:r>
                <a:r>
                  <a:rPr lang="en-US" sz="2000" dirty="0" err="1">
                    <a:solidFill>
                      <a:srgbClr val="CC00CC"/>
                    </a:solidFill>
                  </a:rPr>
                  <a:t>Schnetz</a:t>
                </a:r>
                <a:r>
                  <a:rPr lang="en-US" sz="2000" dirty="0">
                    <a:solidFill>
                      <a:srgbClr val="CC00CC"/>
                    </a:solidFill>
                  </a:rPr>
                  <a:t>, 1603.04289; Brown, 1512.06409</a:t>
                </a:r>
              </a:p>
              <a:p>
                <a:pPr marL="0" indent="0">
                  <a:buNone/>
                </a:pPr>
                <a:r>
                  <a:rPr lang="en-US" sz="2400" dirty="0"/>
                  <a:t>suggests a best (“cosmic”) normalization for amplitude: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sz="2800" dirty="0"/>
                  <a:t>  </a:t>
                </a:r>
                <a:r>
                  <a:rPr lang="en-US" sz="2400" dirty="0"/>
                  <a:t>and</a:t>
                </a:r>
                <a:r>
                  <a:rPr lang="en-US" sz="2000" dirty="0"/>
                  <a:t> </a:t>
                </a:r>
                <a:r>
                  <a:rPr lang="en-US" sz="2400" dirty="0"/>
                  <a:t>through 7 loops </a:t>
                </a:r>
                <a:r>
                  <a:rPr lang="en-US" sz="2000" dirty="0"/>
                  <a:t>[</a:t>
                </a:r>
                <a:r>
                  <a:rPr lang="en-US" sz="1800" dirty="0">
                    <a:solidFill>
                      <a:srgbClr val="CC00CC"/>
                    </a:solidFill>
                  </a:rPr>
                  <a:t>CDDvHMP, 1906.07116</a:t>
                </a:r>
                <a:r>
                  <a:rPr lang="en-US" sz="2000" dirty="0"/>
                  <a:t>]</a:t>
                </a:r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new</m:t>
                              </m:r>
                            </m:sup>
                          </m:sSup>
                        </m:e>
                      </m:func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cusp</m:t>
                          </m:r>
                        </m:sub>
                      </m:sSub>
                      <m:r>
                        <a:rPr lang="en-US" sz="20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old</m:t>
                              </m:r>
                            </m:sup>
                          </m:sSup>
                        </m:e>
                      </m:func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483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2400" dirty="0"/>
                  <a:t>In this normalization, only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  enter hexagon!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4B519-D92E-44D3-BC99-6C6F02809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89038"/>
                <a:ext cx="8763000" cy="4830762"/>
              </a:xfrm>
              <a:blipFill>
                <a:blip r:embed="rId2"/>
                <a:stretch>
                  <a:fillRect l="-1113" t="-88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72FBA-C6FA-4D50-BE0C-9C64F397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27C6A-8D59-4048-8849-83ECEAA2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8D7B1-A333-4EFD-A577-00D429DA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ED25B3-63B1-4299-A5CE-4922A594DFF5}"/>
              </a:ext>
            </a:extLst>
          </p:cNvPr>
          <p:cNvGrpSpPr/>
          <p:nvPr/>
        </p:nvGrpSpPr>
        <p:grpSpPr>
          <a:xfrm>
            <a:off x="5257800" y="1600200"/>
            <a:ext cx="1905000" cy="762000"/>
            <a:chOff x="5334000" y="1600200"/>
            <a:chExt cx="2667000" cy="1143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EF192F-8CA1-4884-B0E1-D1FB836FCCF7}"/>
                </a:ext>
              </a:extLst>
            </p:cNvPr>
            <p:cNvCxnSpPr/>
            <p:nvPr/>
          </p:nvCxnSpPr>
          <p:spPr bwMode="auto">
            <a:xfrm>
              <a:off x="5486400" y="1600200"/>
              <a:ext cx="2514600" cy="1143000"/>
            </a:xfrm>
            <a:prstGeom prst="line">
              <a:avLst/>
            </a:prstGeom>
            <a:solidFill>
              <a:schemeClr val="accent1"/>
            </a:solidFill>
            <a:ln w="889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9492F4-5722-4426-92DD-968C5456ABF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34000" y="1752600"/>
              <a:ext cx="2667000" cy="914400"/>
            </a:xfrm>
            <a:prstGeom prst="line">
              <a:avLst/>
            </a:prstGeom>
            <a:solidFill>
              <a:schemeClr val="accent1"/>
            </a:solidFill>
            <a:ln w="889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23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237"/>
            <a:ext cx="8229600" cy="827128"/>
          </a:xfrm>
        </p:spPr>
        <p:txBody>
          <a:bodyPr/>
          <a:lstStyle/>
          <a:p>
            <a:r>
              <a:rPr lang="en-US" dirty="0"/>
              <a:t>Hexagon function bootstrap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771278"/>
            <a:ext cx="6324600" cy="1772861"/>
          </a:xfrm>
          <a:solidFill>
            <a:schemeClr val="accent1"/>
          </a:solidFill>
        </p:spPr>
        <p:txBody>
          <a:bodyPr/>
          <a:lstStyle/>
          <a:p>
            <a:r>
              <a:rPr lang="en-US" sz="2000" dirty="0"/>
              <a:t>Use analytical properties of perturbative (six) point amplitudes in planar N=4 SYM to determine them directly, </a:t>
            </a:r>
            <a:r>
              <a:rPr lang="en-US" sz="2000" dirty="0">
                <a:solidFill>
                  <a:srgbClr val="FF0000"/>
                </a:solidFill>
              </a:rPr>
              <a:t>without ever peeking inside the loops</a:t>
            </a:r>
          </a:p>
          <a:p>
            <a:r>
              <a:rPr lang="en-US" sz="2000" dirty="0"/>
              <a:t>Step toward doing this </a:t>
            </a:r>
            <a:r>
              <a:rPr lang="en-US" sz="2000" dirty="0">
                <a:solidFill>
                  <a:srgbClr val="008000"/>
                </a:solidFill>
              </a:rPr>
              <a:t>nonperturbatively (no loops to peek inside)</a:t>
            </a:r>
            <a:r>
              <a:rPr lang="en-US" sz="2000" dirty="0"/>
              <a:t> for general kinematics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914400" y="1110194"/>
            <a:ext cx="7543800" cy="132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1800" kern="0" dirty="0">
                <a:solidFill>
                  <a:srgbClr val="CC00CC"/>
                </a:solidFill>
              </a:rPr>
              <a:t>LD, Drummond, Henn, 1108.4461, 1111.1704;</a:t>
            </a:r>
            <a:endParaRPr lang="en-US" sz="1800" kern="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kern="0" dirty="0">
                <a:solidFill>
                  <a:srgbClr val="CC00CC"/>
                </a:solidFill>
              </a:rPr>
              <a:t>Caron-Huot, LD, Drummond, Duhr, von Hippel, McLeod, Pennington, 1308.2276, 1402.3300, 1408.1505, 1509.08127; 1609.00669;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kern="0" dirty="0">
                <a:solidFill>
                  <a:srgbClr val="CC00CC"/>
                </a:solidFill>
              </a:rPr>
              <a:t>Caron-Huot, LD, Dulat, von Hippel, McLeod, Papathanasiou,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kern="0" dirty="0">
                <a:solidFill>
                  <a:srgbClr val="CC00CC"/>
                </a:solidFill>
              </a:rPr>
              <a:t>1903.10890, 1906.07116; LD, Dulat, 200m.nnnnn (NMHV 7 loop)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8C4C10-BD19-461D-9D4B-37F1C75B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634208"/>
            <a:ext cx="2209800" cy="1857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16B202-B45C-4AB2-AC03-DEFC803FABEB}"/>
              </a:ext>
            </a:extLst>
          </p:cNvPr>
          <p:cNvSpPr txBox="1"/>
          <p:nvPr/>
        </p:nvSpPr>
        <p:spPr>
          <a:xfrm>
            <a:off x="0" y="1136687"/>
            <a:ext cx="787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  <a:p>
            <a:r>
              <a:rPr lang="en-US" dirty="0">
                <a:solidFill>
                  <a:srgbClr val="FF0000"/>
                </a:solidFill>
              </a:rPr>
              <a:t>4,5</a:t>
            </a:r>
          </a:p>
          <a:p>
            <a:r>
              <a:rPr lang="en-US" dirty="0">
                <a:solidFill>
                  <a:srgbClr val="FF0000"/>
                </a:solidFill>
              </a:rPr>
              <a:t>6,7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1AE7D-F08C-49AF-94B0-CB3958EBC6FB}"/>
              </a:ext>
            </a:extLst>
          </p:cNvPr>
          <p:cNvSpPr txBox="1"/>
          <p:nvPr/>
        </p:nvSpPr>
        <p:spPr>
          <a:xfrm>
            <a:off x="304800" y="4743271"/>
            <a:ext cx="7772400" cy="1200329"/>
          </a:xfrm>
          <a:prstGeom prst="rect">
            <a:avLst/>
          </a:prstGeom>
          <a:solidFill>
            <a:srgbClr val="FFFB25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Today, we’ll mainly study a </a:t>
            </a:r>
            <a:r>
              <a:rPr lang="en-US" dirty="0">
                <a:solidFill>
                  <a:srgbClr val="008000"/>
                </a:solidFill>
              </a:rPr>
              <a:t>kinematical limit, the origin, </a:t>
            </a:r>
          </a:p>
          <a:p>
            <a:r>
              <a:rPr lang="en-US" dirty="0">
                <a:solidFill>
                  <a:srgbClr val="0000FF"/>
                </a:solidFill>
              </a:rPr>
              <a:t>where we can (conjecturally) compute the amplitude nonperturbatively in terms of a “tilted BES kernel”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9672AA-5087-4AE5-ADE7-345DAED2265E}"/>
              </a:ext>
            </a:extLst>
          </p:cNvPr>
          <p:cNvSpPr txBox="1"/>
          <p:nvPr/>
        </p:nvSpPr>
        <p:spPr>
          <a:xfrm>
            <a:off x="-59292" y="72827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36414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217A57-FBD2-40AE-A6CD-87AF757A2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6553200" cy="610470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506E1-6C41-4325-B792-D918C949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4572000" cy="473075"/>
          </a:xfrm>
        </p:spPr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D9DC2-C8BE-4311-B047-FD4D4352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743200" cy="476250"/>
          </a:xfrm>
        </p:spPr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8D59D-61A9-454D-BCCB-A4695D7A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9B1A4B4-E5FE-4751-BB2E-402E3D07F0D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2CD9B3-44BD-4E2A-8C10-5FCEC670890D}"/>
              </a:ext>
            </a:extLst>
          </p:cNvPr>
          <p:cNvSpPr txBox="1"/>
          <p:nvPr/>
        </p:nvSpPr>
        <p:spPr>
          <a:xfrm>
            <a:off x="7093882" y="365313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3445D-58B0-4C46-AFAA-8E4F908DAB24}"/>
              </a:ext>
            </a:extLst>
          </p:cNvPr>
          <p:cNvSpPr txBox="1"/>
          <p:nvPr/>
        </p:nvSpPr>
        <p:spPr>
          <a:xfrm>
            <a:off x="7111515" y="1519535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5EC2ED-C1CC-49C1-8E2E-C58843730A71}"/>
              </a:ext>
            </a:extLst>
          </p:cNvPr>
          <p:cNvSpPr txBox="1"/>
          <p:nvPr/>
        </p:nvSpPr>
        <p:spPr>
          <a:xfrm>
            <a:off x="7086600" y="274320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cusp</a:t>
            </a:r>
          </a:p>
        </p:txBody>
      </p:sp>
    </p:spTree>
    <p:extLst>
      <p:ext uri="{BB962C8B-B14F-4D97-AF65-F5344CB8AC3E}">
        <p14:creationId xmlns:p14="http://schemas.microsoft.com/office/powerpoint/2010/main" val="648818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B1062D-BE3D-4B62-88B6-FB8606D70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48985"/>
            <a:ext cx="7924800" cy="546724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506E1-6C41-4325-B792-D918C949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4572000" cy="473075"/>
          </a:xfrm>
        </p:spPr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D9DC2-C8BE-4311-B047-FD4D4352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743200" cy="476250"/>
          </a:xfrm>
        </p:spPr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8D59D-61A9-454D-BCCB-A4695D7A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9B1A4B4-E5FE-4751-BB2E-402E3D07F0D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2CD9B3-44BD-4E2A-8C10-5FCEC670890D}"/>
              </a:ext>
            </a:extLst>
          </p:cNvPr>
          <p:cNvSpPr txBox="1"/>
          <p:nvPr/>
        </p:nvSpPr>
        <p:spPr>
          <a:xfrm>
            <a:off x="8382440" y="129093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3445D-58B0-4C46-AFAA-8E4F908DAB24}"/>
              </a:ext>
            </a:extLst>
          </p:cNvPr>
          <p:cNvSpPr txBox="1"/>
          <p:nvPr/>
        </p:nvSpPr>
        <p:spPr>
          <a:xfrm>
            <a:off x="8372451" y="317220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5EC2ED-C1CC-49C1-8E2E-C58843730A71}"/>
              </a:ext>
            </a:extLst>
          </p:cNvPr>
          <p:cNvSpPr txBox="1"/>
          <p:nvPr/>
        </p:nvSpPr>
        <p:spPr>
          <a:xfrm>
            <a:off x="8378976" y="2346988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cusp</a:t>
            </a:r>
          </a:p>
        </p:txBody>
      </p:sp>
    </p:spTree>
    <p:extLst>
      <p:ext uri="{BB962C8B-B14F-4D97-AF65-F5344CB8AC3E}">
        <p14:creationId xmlns:p14="http://schemas.microsoft.com/office/powerpoint/2010/main" val="2928402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7E42A8-3CA4-42D7-BEBE-F4E294D85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475" y="76200"/>
            <a:ext cx="3357325" cy="3243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09B56-C966-48B8-8E4B-C0A43CA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8" y="160337"/>
            <a:ext cx="5867400" cy="1143000"/>
          </a:xfrm>
        </p:spPr>
        <p:txBody>
          <a:bodyPr/>
          <a:lstStyle/>
          <a:p>
            <a:r>
              <a:rPr lang="en-US" dirty="0"/>
              <a:t>Origin of origin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A1D2A-36A9-49BC-9CD6-AB563366C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To approach origin via pentagon OPE,</a:t>
                </a:r>
              </a:p>
              <a:p>
                <a:pPr marL="0" indent="0">
                  <a:buNone/>
                </a:pPr>
                <a:r>
                  <a:rPr lang="en-US" sz="2400" dirty="0"/>
                  <a:t>must sum over large number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/>
                  <a:t> of </a:t>
                </a:r>
              </a:p>
              <a:p>
                <a:pPr marL="0" indent="0">
                  <a:buNone/>
                </a:pPr>
                <a:r>
                  <a:rPr lang="en-US" sz="2400" dirty="0"/>
                  <a:t>large helicity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i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/>
                  <a:t> gluonic bound state</a:t>
                </a:r>
              </a:p>
              <a:p>
                <a:pPr marL="0" indent="0">
                  <a:buNone/>
                </a:pPr>
                <a:r>
                  <a:rPr lang="en-US" sz="2400" dirty="0"/>
                  <a:t>flux tube excitations.</a:t>
                </a:r>
              </a:p>
              <a:p>
                <a:r>
                  <a:rPr lang="en-US" sz="2400" dirty="0"/>
                  <a:t>Framed Wilson loop: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cusp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A1D2A-36A9-49BC-9CD6-AB563366C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51C7C-02E1-422E-B077-2AC138CA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66FFD-6959-4784-B817-197F50F4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13160-B1EB-46F2-B6D7-37690669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3DF541-FA48-4D00-A1BE-4A0F756A3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980536"/>
            <a:ext cx="7924800" cy="9630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7C9AA1-59E5-424F-BFE8-A4097DB56BE3}"/>
              </a:ext>
            </a:extLst>
          </p:cNvPr>
          <p:cNvSpPr txBox="1"/>
          <p:nvPr/>
        </p:nvSpPr>
        <p:spPr>
          <a:xfrm>
            <a:off x="838200" y="4430216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gluonic contribution: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9D2E5F-253E-44B8-A2B1-9EF322FDB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300" y="2698717"/>
            <a:ext cx="2281500" cy="740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ADBF00-98BF-4C23-A02E-DFB6F5CD9790}"/>
                  </a:ext>
                </a:extLst>
              </p:cNvPr>
              <p:cNvSpPr txBox="1"/>
              <p:nvPr/>
            </p:nvSpPr>
            <p:spPr>
              <a:xfrm>
                <a:off x="8056353" y="3444090"/>
                <a:ext cx="1135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ADBF00-98BF-4C23-A02E-DFB6F5CD9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353" y="3444090"/>
                <a:ext cx="113595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586E921-684C-4262-BFA1-FCDB5F192534}"/>
              </a:ext>
            </a:extLst>
          </p:cNvPr>
          <p:cNvGrpSpPr/>
          <p:nvPr/>
        </p:nvGrpSpPr>
        <p:grpSpPr>
          <a:xfrm>
            <a:off x="5123787" y="4474819"/>
            <a:ext cx="4093918" cy="1795369"/>
            <a:chOff x="5123787" y="4474819"/>
            <a:chExt cx="4093918" cy="17953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07FCB5-E4A1-4B0D-9FB9-82E75454CA31}"/>
                </a:ext>
              </a:extLst>
            </p:cNvPr>
            <p:cNvSpPr txBox="1"/>
            <p:nvPr/>
          </p:nvSpPr>
          <p:spPr>
            <a:xfrm>
              <a:off x="5181600" y="4474819"/>
              <a:ext cx="4036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</a:rPr>
                <a:t>rapidity, energy, momentum, measure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BF96465-4237-4041-82A3-93133691C53B}"/>
                </a:ext>
              </a:extLst>
            </p:cNvPr>
            <p:cNvCxnSpPr/>
            <p:nvPr/>
          </p:nvCxnSpPr>
          <p:spPr bwMode="auto">
            <a:xfrm>
              <a:off x="5710475" y="4800600"/>
              <a:ext cx="156925" cy="2554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79788C8-ADA2-4BBB-BC67-4B1CACA4C7B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05600" y="4807709"/>
              <a:ext cx="152400" cy="1555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5D76B8C-558F-4CB1-A3E4-FD8565D292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43800" y="4783441"/>
              <a:ext cx="0" cy="2168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A2404F6-C60F-41FB-B732-ADF3D406486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458200" y="4800600"/>
              <a:ext cx="118179" cy="2372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1EE8D14-41AF-4459-9C75-777EFCDE97F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95127" y="5879757"/>
              <a:ext cx="348673" cy="1579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0F3058-8539-44D8-8E14-405B582B5E28}"/>
                </a:ext>
              </a:extLst>
            </p:cNvPr>
            <p:cNvSpPr txBox="1"/>
            <p:nvPr/>
          </p:nvSpPr>
          <p:spPr>
            <a:xfrm>
              <a:off x="5123787" y="5900856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</a:rPr>
                <a:t>pentagon transition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826236-EC71-42A0-8AC1-A1EE82D56608}"/>
                  </a:ext>
                </a:extLst>
              </p:cNvPr>
              <p:cNvSpPr txBox="1"/>
              <p:nvPr/>
            </p:nvSpPr>
            <p:spPr>
              <a:xfrm>
                <a:off x="7258984" y="3737922"/>
                <a:ext cx="2007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826236-EC71-42A0-8AC1-A1EE82D56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984" y="3737922"/>
                <a:ext cx="2007542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4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5EF8-38B6-4F7B-92AE-E2EB2427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789"/>
          </a:xfrm>
        </p:spPr>
        <p:txBody>
          <a:bodyPr/>
          <a:lstStyle/>
          <a:p>
            <a:r>
              <a:rPr lang="en-US" dirty="0"/>
              <a:t>Weak 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6FFEF-CFA0-4666-981F-05C385F5A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534400" cy="4929982"/>
              </a:xfrm>
              <a:solidFill>
                <a:schemeClr val="accent1">
                  <a:alpha val="65000"/>
                </a:schemeClr>
              </a:solidFill>
            </p:spPr>
            <p:txBody>
              <a:bodyPr/>
              <a:lstStyle/>
              <a:p>
                <a:r>
                  <a:rPr lang="en-US" sz="2800" dirty="0"/>
                  <a:t>Expand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800" b="0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/>
                  <a:t>in </a:t>
                </a:r>
                <a:r>
                  <a:rPr lang="en-US" sz="2800" i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800" i="1" dirty="0"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/>
                  <a:t> excitation contribution only starts at </a:t>
                </a:r>
                <a:r>
                  <a:rPr lang="en-US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/>
                  <a:t> loops, so can get to 8 loops (9 loops if log) with only 2 excitations.</a:t>
                </a:r>
                <a:endParaRPr lang="en-US" sz="2800" i="1" dirty="0"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cs typeface="Times New Roman" panose="02020603050405020304" pitchFamily="18" charset="0"/>
                  </a:rPr>
                  <a:t>Large </a:t>
                </a:r>
                <a:r>
                  <a:rPr lang="en-US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 Sommerfeld-Watson transform</a:t>
                </a:r>
              </a:p>
              <a:p>
                <a:endParaRPr lang="en-US" sz="2800" dirty="0"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2800" dirty="0"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Deform </a:t>
                </a:r>
                <a:r>
                  <a:rPr lang="en-US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</a:t>
                </a:r>
                <a:r>
                  <a:rPr 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 integral to </a:t>
                </a:r>
                <a:r>
                  <a:rPr lang="en-US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 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 0</a:t>
                </a:r>
                <a:r>
                  <a:rPr 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FF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residue</a:t>
                </a:r>
                <a:r>
                  <a:rPr 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 (after doing </a:t>
                </a:r>
                <a:r>
                  <a:rPr lang="en-US" sz="2800" i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u</a:t>
                </a:r>
                <a:r>
                  <a:rPr 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 integrals)</a:t>
                </a:r>
              </a:p>
              <a:p>
                <a:r>
                  <a:rPr 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Agrees with full amplitude limit, goes to 8 (9) loops</a:t>
                </a:r>
                <a:endParaRPr 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6FFEF-CFA0-4666-981F-05C385F5A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534400" cy="4929982"/>
              </a:xfrm>
              <a:blipFill>
                <a:blip r:embed="rId2"/>
                <a:stretch>
                  <a:fillRect l="-1429" t="-1360" r="-500" b="-3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0A19B-F704-4197-B6A2-82FC387C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946B3-B3F7-4CCF-B6AC-F3E2CFBF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1185-42E7-4A08-B57F-31F9BFF1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20B9D-A40E-4EAE-A428-EA8015A25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691118"/>
            <a:ext cx="3505200" cy="89495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37AFA1-8B5B-4844-8C29-DD5C8DC802B1}"/>
              </a:ext>
            </a:extLst>
          </p:cNvPr>
          <p:cNvGrpSpPr/>
          <p:nvPr/>
        </p:nvGrpSpPr>
        <p:grpSpPr>
          <a:xfrm>
            <a:off x="5577840" y="3754287"/>
            <a:ext cx="3134301" cy="1579713"/>
            <a:chOff x="5577840" y="3754287"/>
            <a:chExt cx="3134301" cy="15797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F18E01-DF82-46F2-BF80-D41AE4748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7840" y="3754287"/>
              <a:ext cx="3134301" cy="1579713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BED9A1-CD32-4679-9197-D0A9DF03A0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80760" y="4471416"/>
              <a:ext cx="114300" cy="118872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64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5EF8-38B6-4F7B-92AE-E2EB2427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789"/>
          </a:xfrm>
        </p:spPr>
        <p:txBody>
          <a:bodyPr/>
          <a:lstStyle/>
          <a:p>
            <a:r>
              <a:rPr lang="en-US" dirty="0"/>
              <a:t>Finite coupling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6FFEF-CFA0-4666-981F-05C385F5A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534400" cy="4267200"/>
              </a:xfrm>
              <a:solidFill>
                <a:schemeClr val="accent1">
                  <a:alpha val="65000"/>
                </a:schemeClr>
              </a:solidFill>
            </p:spPr>
            <p:txBody>
              <a:bodyPr/>
              <a:lstStyle/>
              <a:p>
                <a:r>
                  <a:rPr lang="en-US" sz="2800" dirty="0"/>
                  <a:t>To simplify</a:t>
                </a:r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, analytically continue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 to “Goldstone sheet”     </a:t>
                </a:r>
                <a:r>
                  <a:rPr lang="en-US" sz="2000" dirty="0">
                    <a:solidFill>
                      <a:srgbClr val="CC00CC"/>
                    </a:solidFill>
                  </a:rPr>
                  <a:t>Basso, Sever, Vieira, 1407.1736</a:t>
                </a:r>
                <a:endParaRPr lang="en-US" sz="2800" i="1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                                                 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~ 1+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𝕂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8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𝜉</m:t>
                        </m:r>
                      </m:e>
                    </m:acc>
                  </m:oMath>
                </a14:m>
                <a:r>
                  <a:rPr 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 is conjugate to charges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 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 is Fredholm determinant,</a:t>
                </a:r>
              </a:p>
              <a:p>
                <a:endParaRPr lang="en-US" sz="2800" dirty="0"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2800" dirty="0"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6FFEF-CFA0-4666-981F-05C385F5A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534400" cy="4267200"/>
              </a:xfrm>
              <a:blipFill>
                <a:blip r:embed="rId2"/>
                <a:stretch>
                  <a:fillRect l="-1429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0A19B-F704-4197-B6A2-82FC387C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946B3-B3F7-4CCF-B6AC-F3E2CFBF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1185-42E7-4A08-B57F-31F9BFF1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7F7B96-65E2-4F08-AD3A-699AFB3CB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09800"/>
            <a:ext cx="3818400" cy="73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060D13-0C72-4B43-A235-53A0891C9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345" y="4419600"/>
            <a:ext cx="5624401" cy="8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73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B0EA-1C36-4B1C-9033-5FCE368A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A Secretly Gaussian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895D6-D218-4BAA-806E-884175342C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solidFill>
                <a:schemeClr val="accent1"/>
              </a:solidFill>
            </p:spPr>
            <p:txBody>
              <a:bodyPr/>
              <a:lstStyle/>
              <a:p>
                <a:r>
                  <a:rPr lang="en-US" dirty="0"/>
                  <a:t>At weak coupling,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, and can expand</a:t>
                </a:r>
              </a:p>
              <a:p>
                <a:endParaRPr lang="en-US" dirty="0"/>
              </a:p>
              <a:p>
                <a:r>
                  <a:rPr lang="en-US" dirty="0"/>
                  <a:t>All moments &gt; 2 vanish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(!):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Also compute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⃡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𝑄𝑄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explicitly through 4 loops, </a:t>
                </a:r>
                <a:r>
                  <a:rPr lang="en-US" dirty="0">
                    <a:solidFill>
                      <a:srgbClr val="FF0000"/>
                    </a:solidFill>
                  </a:rPr>
                  <a:t>extrapolate</a:t>
                </a:r>
                <a:r>
                  <a:rPr lang="en-US" dirty="0"/>
                  <a:t> by writing in terms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𝕂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Leads to our finite-coupling proposals.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895D6-D218-4BAA-806E-884175342C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>
                <a:blip r:embed="rId2"/>
                <a:stretch>
                  <a:fillRect l="-1704" t="-1482" r="-1185" b="-6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DF293-AE4E-4835-9CDE-F6E97F4D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1CD2D-6EBE-4F0D-A522-C226AA8A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608C-0474-41CA-9A1E-E0FCAC7D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2A935-D9F4-41FD-B25C-CD6C5AA64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27783"/>
            <a:ext cx="5943600" cy="450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DF112B-4489-4515-B799-A63614A14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790" y="3134520"/>
            <a:ext cx="4310010" cy="70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75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8C50-C47F-4B13-AC81-44ACB0CE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6303"/>
          </a:xfrm>
        </p:spPr>
        <p:txBody>
          <a:bodyPr/>
          <a:lstStyle/>
          <a:p>
            <a:r>
              <a:rPr lang="en-US" dirty="0"/>
              <a:t>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84AF4D-983A-4611-9A09-4D57C8C049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935" y="1295400"/>
                <a:ext cx="8229600" cy="4694311"/>
              </a:xfrm>
              <a:solidFill>
                <a:srgbClr val="FFFB25">
                  <a:alpha val="21000"/>
                </a:srgbClr>
              </a:solidFill>
            </p:spPr>
            <p:txBody>
              <a:bodyPr/>
              <a:lstStyle/>
              <a:p>
                <a:r>
                  <a:rPr lang="en-US" sz="2800" dirty="0"/>
                  <a:t>All formulas agree with weak coupling expansions through 8 or 9 loops</a:t>
                </a:r>
                <a:endParaRPr lang="en-US" dirty="0"/>
              </a:p>
              <a:p>
                <a:r>
                  <a:rPr lang="en-US" sz="2800" dirty="0"/>
                  <a:t>Strong coupling limit tested against string theory: </a:t>
                </a:r>
                <a:r>
                  <a:rPr lang="en-US" sz="2800" dirty="0">
                    <a:solidFill>
                      <a:srgbClr val="0000FF"/>
                    </a:solidFill>
                  </a:rPr>
                  <a:t>area</a:t>
                </a:r>
                <a:r>
                  <a:rPr lang="en-US" sz="2800" dirty="0"/>
                  <a:t> of minimal surface </a:t>
                </a:r>
                <a:r>
                  <a:rPr lang="en-US" sz="2000" dirty="0">
                    <a:solidFill>
                      <a:srgbClr val="CC00CC"/>
                    </a:solidFill>
                  </a:rPr>
                  <a:t>Alday, Maldacena, 0705.0303</a:t>
                </a:r>
                <a:r>
                  <a:rPr lang="en-US" sz="24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/>
                  <a:t>plus </a:t>
                </a:r>
                <a:r>
                  <a:rPr lang="en-US" sz="2800" dirty="0">
                    <a:solidFill>
                      <a:srgbClr val="008000"/>
                    </a:solidFill>
                  </a:rPr>
                  <a:t>constant</a:t>
                </a:r>
                <a:r>
                  <a:rPr lang="en-US" sz="2800" dirty="0"/>
                  <a:t> from determinant of </a:t>
                </a:r>
                <a:r>
                  <a:rPr lang="en-US" sz="2800" dirty="0">
                    <a:solidFill>
                      <a:srgbClr val="008000"/>
                    </a:solidFill>
                  </a:rPr>
                  <a:t>scalars for </a:t>
                </a:r>
                <a:r>
                  <a:rPr lang="en-US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aseline="30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aseline="300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/>
                  <a:t>in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AdS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000" dirty="0">
                    <a:solidFill>
                      <a:srgbClr val="CC00CC"/>
                    </a:solidFill>
                  </a:rPr>
                  <a:t>   Basso, Sever, Vieira, 1405.6350</a:t>
                </a:r>
                <a:endPara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cs typeface="Times New Roman" panose="02020603050405020304" pitchFamily="18" charset="0"/>
                  </a:rPr>
                  <a:t>On diagonal, TBA can be done analytically </a:t>
                </a:r>
                <a:r>
                  <a:rPr 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endParaRPr lang="en-US" sz="28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ℰ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cusp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→∞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800" dirty="0"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cs typeface="Times New Roman" panose="02020603050405020304" pitchFamily="18" charset="0"/>
                  </a:rPr>
                  <a:t>Agrees perfectly with strong coupling limit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84AF4D-983A-4611-9A09-4D57C8C04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935" y="1295400"/>
                <a:ext cx="8229600" cy="4694311"/>
              </a:xfrm>
              <a:blipFill>
                <a:blip r:embed="rId2"/>
                <a:stretch>
                  <a:fillRect l="-1333" t="-1429" r="-2370" b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23AAE-FDBC-4C77-8DA4-702B50C3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0A269-93CF-4370-91E9-A3CF98B5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B558D-9BE1-4C36-B77D-EC251DCF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60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5DA0-2426-460C-8E18-0504E3763F2F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152400" y="304800"/>
            <a:ext cx="8816975" cy="44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 dirty="0"/>
              <a:t>Summary &amp; 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8728" name="Text Box 24"/>
              <p:cNvSpPr txBox="1">
                <a:spLocks noChangeArrowheads="1"/>
              </p:cNvSpPr>
              <p:nvPr/>
            </p:nvSpPr>
            <p:spPr bwMode="auto">
              <a:xfrm>
                <a:off x="457200" y="958175"/>
                <a:ext cx="8091992" cy="526297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Planar N=4 SYM scattering amplitudes/Wilson Loops </a:t>
                </a:r>
                <a:r>
                  <a:rPr lang="en-US" dirty="0"/>
                  <a:t>determined to </a:t>
                </a:r>
                <a:r>
                  <a:rPr lang="en-US" dirty="0">
                    <a:solidFill>
                      <a:srgbClr val="008000"/>
                    </a:solidFill>
                  </a:rPr>
                  <a:t>high loop order</a:t>
                </a:r>
                <a:r>
                  <a:rPr lang="en-US" dirty="0"/>
                  <a:t> by writing linear combination of right functions and imposing boundary constraints.</a:t>
                </a:r>
                <a:endParaRPr lang="en-US" dirty="0">
                  <a:solidFill>
                    <a:srgbClr val="00800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Rich information about many different kinematic limits.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Along with </a:t>
                </a:r>
                <a:r>
                  <a:rPr lang="en-US" dirty="0">
                    <a:solidFill>
                      <a:srgbClr val="0000FF"/>
                    </a:solidFill>
                  </a:rPr>
                  <a:t>pentagon OPE</a:t>
                </a:r>
                <a:r>
                  <a:rPr lang="en-US" dirty="0"/>
                  <a:t>, leads to proposal for </a:t>
                </a:r>
                <a:r>
                  <a:rPr lang="en-US" dirty="0">
                    <a:solidFill>
                      <a:srgbClr val="008000"/>
                    </a:solidFill>
                  </a:rPr>
                  <a:t>finite-coupling</a:t>
                </a:r>
                <a:r>
                  <a:rPr lang="en-US" dirty="0"/>
                  <a:t> behavior at </a:t>
                </a:r>
                <a:r>
                  <a:rPr lang="en-US" dirty="0">
                    <a:solidFill>
                      <a:srgbClr val="0000FF"/>
                    </a:solidFill>
                  </a:rPr>
                  <a:t>origin, 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u,v,w ~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in terms of </a:t>
                </a:r>
                <a:r>
                  <a:rPr lang="en-US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tilted BES equations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+mn-lt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</a:rPr>
                  <a:t>Three anomalous dimensions and three determinants, all with similar analytic structure and behavior.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Next challenges: 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rgbClr val="0000FF"/>
                    </a:solidFill>
                  </a:rPr>
                  <a:t>- NMHV at origin</a:t>
                </a:r>
              </a:p>
              <a:p>
                <a:r>
                  <a:rPr lang="en-US" dirty="0"/>
                  <a:t>      - analogous kinematics for </a:t>
                </a:r>
                <a:r>
                  <a:rPr lang="en-US" dirty="0">
                    <a:solidFill>
                      <a:srgbClr val="FF6600"/>
                    </a:solidFill>
                  </a:rPr>
                  <a:t>&gt; 6 gluons </a:t>
                </a:r>
                <a:r>
                  <a:rPr lang="en-US" dirty="0"/>
                  <a:t>(new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values?)</a:t>
                </a:r>
              </a:p>
              <a:p>
                <a:r>
                  <a:rPr lang="en-US" dirty="0"/>
                  <a:t>      - </a:t>
                </a:r>
                <a:r>
                  <a:rPr lang="en-US" dirty="0">
                    <a:solidFill>
                      <a:srgbClr val="008000"/>
                    </a:solidFill>
                  </a:rPr>
                  <a:t>interpolation</a:t>
                </a:r>
                <a:r>
                  <a:rPr lang="en-US" dirty="0"/>
                  <a:t> between origin and near-collinear limits</a:t>
                </a:r>
              </a:p>
            </p:txBody>
          </p:sp>
        </mc:Choice>
        <mc:Fallback xmlns="">
          <p:sp>
            <p:nvSpPr>
              <p:cNvPr id="32872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58175"/>
                <a:ext cx="8091992" cy="5262979"/>
              </a:xfrm>
              <a:prstGeom prst="rect">
                <a:avLst/>
              </a:prstGeom>
              <a:blipFill>
                <a:blip r:embed="rId3"/>
                <a:stretch>
                  <a:fillRect l="-980" t="-810" r="-452" b="-173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4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0A9F95-DCBD-4599-9571-60A60CFC4ECF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Extra Slides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CDE5C-0134-417C-BFD5-E364E578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697A9-307A-44A3-8DBE-A0686DF2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ED48A-799A-42BB-AE38-5FB79261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514B-642F-4ADF-B2CF-E9F0155ECB6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89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B389-D812-4B69-9CD0-F1A0F630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2796"/>
          </a:xfrm>
        </p:spPr>
        <p:txBody>
          <a:bodyPr/>
          <a:lstStyle/>
          <a:p>
            <a:r>
              <a:rPr lang="en-US" dirty="0"/>
              <a:t>Cosmic normalization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5046-D88F-4D57-8C08-A6D7C58C5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/>
              <a:t>To fit amplitudes into the minimal space of functions requires, starting at 3 loops, </a:t>
            </a:r>
            <a:r>
              <a:rPr lang="en-US" sz="2400" dirty="0" err="1">
                <a:solidFill>
                  <a:schemeClr val="accent2"/>
                </a:solidFill>
              </a:rPr>
              <a:t>redefinining</a:t>
            </a:r>
            <a:r>
              <a:rPr lang="en-US" sz="2400" dirty="0"/>
              <a:t> the BDS-like ansatz, by a </a:t>
            </a:r>
            <a:r>
              <a:rPr lang="en-US" sz="2400" dirty="0">
                <a:solidFill>
                  <a:schemeClr val="accent2"/>
                </a:solidFill>
              </a:rPr>
              <a:t>multi-loop constant </a:t>
            </a:r>
            <a:r>
              <a:rPr lang="en-US" sz="2400" i="1" dirty="0">
                <a:solidFill>
                  <a:schemeClr val="accent2"/>
                </a:solidFill>
                <a:latin typeface="Symbol" panose="05050102010706020507" pitchFamily="18" charset="2"/>
              </a:rPr>
              <a:t>r </a:t>
            </a:r>
            <a:r>
              <a:rPr lang="en-US" sz="2400" dirty="0"/>
              <a:t>: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A532-1763-4EF8-BB8B-82427FE9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03779-D095-488E-87CE-FF5EAC75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0373E-C078-4B7A-947D-C7C38C0C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52CAF99-A65E-46C9-AC93-3CEF5293A7A0}"/>
              </a:ext>
            </a:extLst>
          </p:cNvPr>
          <p:cNvSpPr txBox="1">
            <a:spLocks/>
          </p:cNvSpPr>
          <p:nvPr/>
        </p:nvSpPr>
        <p:spPr bwMode="auto">
          <a:xfrm>
            <a:off x="223630" y="5727057"/>
            <a:ext cx="6685521" cy="473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kern="0" dirty="0"/>
              <a:t>Now we have a flux tube interpretation for </a:t>
            </a:r>
            <a:r>
              <a:rPr lang="en-US" sz="2400" i="1" kern="0" dirty="0">
                <a:solidFill>
                  <a:schemeClr val="accent2"/>
                </a:solidFill>
                <a:latin typeface="Symbol" panose="05050102010706020507" pitchFamily="18" charset="2"/>
              </a:rPr>
              <a:t>r </a:t>
            </a:r>
            <a:r>
              <a:rPr lang="en-US" sz="2400" kern="0" dirty="0">
                <a:solidFill>
                  <a:schemeClr val="accent2"/>
                </a:solidFill>
              </a:rPr>
              <a:t>!</a:t>
            </a:r>
            <a:r>
              <a:rPr lang="en-US" sz="2400" kern="0" dirty="0"/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F302850-CEAD-4335-A3C2-879551A64C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46" y="2840842"/>
            <a:ext cx="4931805" cy="5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87CB39-2364-479D-BB15-0AD57D022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52" y="3564741"/>
            <a:ext cx="8736496" cy="20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6804-F494-40E5-B417-A8430FDA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0997"/>
          </a:xfrm>
        </p:spPr>
        <p:txBody>
          <a:bodyPr/>
          <a:lstStyle/>
          <a:p>
            <a:r>
              <a:rPr lang="en-US" dirty="0"/>
              <a:t>Relation to “IR in QFT”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D59C2-C5AD-4ABC-9239-5F959AFD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AFE0A-E700-4E23-829D-9457252C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CF6FA-B85E-4D06-B2E0-266BD9CF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4E78-47F4-472E-8DD0-31C36EE837D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E67B1-BEA1-47A7-BD99-C9EFB8F036A5}"/>
              </a:ext>
            </a:extLst>
          </p:cNvPr>
          <p:cNvSpPr txBox="1"/>
          <p:nvPr/>
        </p:nvSpPr>
        <p:spPr>
          <a:xfrm>
            <a:off x="582236" y="1302603"/>
            <a:ext cx="7848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will finally learn the “proper infrared renormalization </a:t>
            </a:r>
          </a:p>
          <a:p>
            <a:r>
              <a:rPr lang="en-US" dirty="0"/>
              <a:t>scheme” for planar N=4 SYM amplitudes.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0F4F30-08E9-4D5A-9DE4-1A9729467BAD}"/>
                  </a:ext>
                </a:extLst>
              </p:cNvPr>
              <p:cNvSpPr txBox="1"/>
              <p:nvPr/>
            </p:nvSpPr>
            <p:spPr>
              <a:xfrm>
                <a:off x="582236" y="2132018"/>
                <a:ext cx="7848600" cy="3430234"/>
              </a:xfrm>
              <a:prstGeom prst="rect">
                <a:avLst/>
              </a:prstGeom>
              <a:solidFill>
                <a:srgbClr val="FF0000">
                  <a:alpha val="21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History of “unsuccessful” schemes:</a:t>
                </a:r>
              </a:p>
              <a:p>
                <a:pPr marL="457200" indent="-457200">
                  <a:buAutoNum type="arabicPeriod"/>
                </a:pPr>
                <a:r>
                  <a:rPr lang="en-US" b="1" dirty="0"/>
                  <a:t>Divide by BDS Ansatz </a:t>
                </a:r>
                <a:r>
                  <a:rPr lang="en-US" dirty="0"/>
                  <a:t>[</a:t>
                </a:r>
                <a:r>
                  <a:rPr lang="en-US" dirty="0">
                    <a:solidFill>
                      <a:srgbClr val="CC00CC"/>
                    </a:solidFill>
                  </a:rPr>
                  <a:t>hep-</a:t>
                </a:r>
                <a:r>
                  <a:rPr lang="en-US" dirty="0" err="1">
                    <a:solidFill>
                      <a:srgbClr val="CC00CC"/>
                    </a:solidFill>
                  </a:rPr>
                  <a:t>th</a:t>
                </a:r>
                <a:r>
                  <a:rPr lang="en-US" dirty="0">
                    <a:solidFill>
                      <a:srgbClr val="CC00CC"/>
                    </a:solidFill>
                  </a:rPr>
                  <a:t>/0505205</a:t>
                </a:r>
                <a:r>
                  <a:rPr lang="en-US" dirty="0"/>
                  <a:t>].  Amplitude becomes finite and dual conformal invariant, but </a:t>
                </a:r>
                <a:r>
                  <a:rPr lang="en-US" dirty="0">
                    <a:solidFill>
                      <a:srgbClr val="FF0000"/>
                    </a:solidFill>
                  </a:rPr>
                  <a:t>Steinmann relations are sacrificed</a:t>
                </a:r>
                <a:r>
                  <a:rPr lang="en-US" dirty="0"/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b="1" dirty="0"/>
                  <a:t>Divide by BDS-like Ansatz </a:t>
                </a:r>
                <a:r>
                  <a:rPr lang="en-US" dirty="0"/>
                  <a:t>[</a:t>
                </a:r>
                <a:r>
                  <a:rPr lang="en-US" dirty="0">
                    <a:solidFill>
                      <a:srgbClr val="CC00CC"/>
                    </a:solidFill>
                  </a:rPr>
                  <a:t>1609.00669</a:t>
                </a:r>
                <a:r>
                  <a:rPr lang="en-US" dirty="0"/>
                  <a:t>]. Saves Steinmann, but </a:t>
                </a:r>
                <a:r>
                  <a:rPr lang="en-US" dirty="0">
                    <a:solidFill>
                      <a:srgbClr val="FF0000"/>
                    </a:solidFill>
                  </a:rPr>
                  <a:t>coaction principle is not satisfied</a:t>
                </a:r>
                <a:r>
                  <a:rPr lang="en-US" dirty="0"/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b="1" dirty="0"/>
                  <a:t>Divide further by constant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𝐨𝐥𝐝</m:t>
                        </m:r>
                      </m:sup>
                    </m:sSup>
                  </m:oMath>
                </a14:m>
                <a:r>
                  <a:rPr lang="en-US" dirty="0"/>
                  <a:t> [</a:t>
                </a:r>
                <a:r>
                  <a:rPr lang="en-US" dirty="0">
                    <a:solidFill>
                      <a:srgbClr val="CC00CC"/>
                    </a:solidFill>
                  </a:rPr>
                  <a:t>1903.10890,1906.07116</a:t>
                </a:r>
                <a:r>
                  <a:rPr lang="en-US" dirty="0"/>
                  <a:t>]. Saves coaction principle,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trivial, so </a:t>
                </a:r>
                <a:r>
                  <a:rPr lang="en-US" dirty="0">
                    <a:solidFill>
                      <a:srgbClr val="FF0000"/>
                    </a:solidFill>
                  </a:rPr>
                  <a:t>unclear what to do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0F4F30-08E9-4D5A-9DE4-1A9729467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36" y="2132018"/>
                <a:ext cx="7848600" cy="3430234"/>
              </a:xfrm>
              <a:prstGeom prst="rect">
                <a:avLst/>
              </a:prstGeom>
              <a:blipFill>
                <a:blip r:embed="rId2"/>
                <a:stretch>
                  <a:fillRect l="-1243" t="-1246" r="-311" b="-3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C795B6-3A82-4B19-A4B3-7112B71B7EE7}"/>
                  </a:ext>
                </a:extLst>
              </p:cNvPr>
              <p:cNvSpPr txBox="1"/>
              <p:nvPr/>
            </p:nvSpPr>
            <p:spPr>
              <a:xfrm>
                <a:off x="609600" y="5578614"/>
                <a:ext cx="7821236" cy="473075"/>
              </a:xfrm>
              <a:prstGeom prst="rect">
                <a:avLst/>
              </a:prstGeom>
              <a:solidFill>
                <a:srgbClr val="92D050">
                  <a:alpha val="38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4.  Divide instead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𝐧𝐞𝐰</m:t>
                        </m:r>
                      </m:sup>
                    </m:sSup>
                  </m:oMath>
                </a14:m>
                <a:r>
                  <a:rPr lang="en-US" dirty="0"/>
                  <a:t> [</a:t>
                </a:r>
                <a:r>
                  <a:rPr lang="en-US" dirty="0">
                    <a:solidFill>
                      <a:srgbClr val="CC00CC"/>
                    </a:solidFill>
                  </a:rPr>
                  <a:t>2001.05460</a:t>
                </a:r>
                <a:r>
                  <a:rPr lang="en-US" dirty="0"/>
                  <a:t>]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C795B6-3A82-4B19-A4B3-7112B71B7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78614"/>
                <a:ext cx="7821236" cy="473075"/>
              </a:xfrm>
              <a:prstGeom prst="rect">
                <a:avLst/>
              </a:prstGeom>
              <a:blipFill>
                <a:blip r:embed="rId3"/>
                <a:stretch>
                  <a:fillRect l="-1169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miley Face 8">
            <a:extLst>
              <a:ext uri="{FF2B5EF4-FFF2-40B4-BE49-F238E27FC236}">
                <a16:creationId xmlns:a16="http://schemas.microsoft.com/office/drawing/2014/main" id="{61A3213B-1033-472D-A98C-8C57BD3833F8}"/>
              </a:ext>
            </a:extLst>
          </p:cNvPr>
          <p:cNvSpPr/>
          <p:nvPr/>
        </p:nvSpPr>
        <p:spPr bwMode="auto">
          <a:xfrm>
            <a:off x="6553200" y="5586551"/>
            <a:ext cx="457200" cy="4572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8A2F3D95-3039-4962-A06D-5660BCC59D3E}"/>
              </a:ext>
            </a:extLst>
          </p:cNvPr>
          <p:cNvSpPr/>
          <p:nvPr/>
        </p:nvSpPr>
        <p:spPr bwMode="auto">
          <a:xfrm>
            <a:off x="7187218" y="5570676"/>
            <a:ext cx="533400" cy="473075"/>
          </a:xfrm>
          <a:prstGeom prst="hear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5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8552"/>
          </a:xfrm>
        </p:spPr>
        <p:txBody>
          <a:bodyPr/>
          <a:lstStyle/>
          <a:p>
            <a:r>
              <a:rPr lang="en-US" sz="3200" b="1" dirty="0"/>
              <a:t>A little number theory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990600"/>
            <a:ext cx="8384628" cy="5257800"/>
          </a:xfrm>
          <a:solidFill>
            <a:schemeClr val="accent5">
              <a:alpha val="67000"/>
            </a:schemeClr>
          </a:solidFill>
        </p:spPr>
        <p:txBody>
          <a:bodyPr/>
          <a:lstStyle/>
          <a:p>
            <a:r>
              <a:rPr lang="en-US" sz="2400" dirty="0"/>
              <a:t>Classical polylogs</a:t>
            </a:r>
          </a:p>
          <a:p>
            <a:pPr marL="0" indent="0">
              <a:buNone/>
            </a:pPr>
            <a:r>
              <a:rPr lang="en-US" sz="2400" dirty="0"/>
              <a:t>evaluate to Riemann zeta values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HPL’s evaluate to </a:t>
            </a:r>
            <a:r>
              <a:rPr lang="en-US" sz="2400" dirty="0">
                <a:solidFill>
                  <a:srgbClr val="008000"/>
                </a:solidFill>
              </a:rPr>
              <a:t>nested sums</a:t>
            </a:r>
            <a:r>
              <a:rPr lang="en-US" sz="2400" dirty="0"/>
              <a:t> called </a:t>
            </a:r>
            <a:r>
              <a:rPr lang="en-US" sz="2400" dirty="0">
                <a:solidFill>
                  <a:srgbClr val="008000"/>
                </a:solidFill>
              </a:rPr>
              <a:t>multiple zeta values (MZVs):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Weight   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n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… +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  <a:p>
            <a:r>
              <a:rPr lang="en-US" sz="2400" dirty="0">
                <a:solidFill>
                  <a:srgbClr val="008000"/>
                </a:solidFill>
              </a:rPr>
              <a:t>MZV’s</a:t>
            </a:r>
            <a:r>
              <a:rPr lang="en-US" sz="2400" dirty="0"/>
              <a:t> obey many identities, e.g. </a:t>
            </a:r>
            <a:r>
              <a:rPr lang="en-US" sz="2400" dirty="0" err="1"/>
              <a:t>stuffle</a:t>
            </a:r>
            <a:endParaRPr lang="en-US" sz="2400" dirty="0"/>
          </a:p>
          <a:p>
            <a:endParaRPr lang="en-US" sz="2800" dirty="0"/>
          </a:p>
          <a:p>
            <a:r>
              <a:rPr lang="en-US" sz="2400" dirty="0"/>
              <a:t>All reducible to Riemann zeta values until </a:t>
            </a:r>
            <a:r>
              <a:rPr lang="en-US" sz="2400" dirty="0">
                <a:solidFill>
                  <a:srgbClr val="FF0000"/>
                </a:solidFill>
              </a:rPr>
              <a:t>weight 8</a:t>
            </a:r>
            <a:r>
              <a:rPr lang="en-US" sz="2400" dirty="0"/>
              <a:t>.  </a:t>
            </a:r>
            <a:r>
              <a:rPr lang="en-US" sz="2400" dirty="0">
                <a:solidFill>
                  <a:srgbClr val="FF0000"/>
                </a:solidFill>
              </a:rPr>
              <a:t>Irreducible MZVs:   </a:t>
            </a:r>
          </a:p>
          <a:p>
            <a:r>
              <a:rPr lang="en-US" sz="2800" dirty="0">
                <a:solidFill>
                  <a:srgbClr val="008000"/>
                </a:solidFill>
              </a:rPr>
              <a:t>At the origin, no MZV’s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4" name="Picture 1023">
            <a:extLst>
              <a:ext uri="{FF2B5EF4-FFF2-40B4-BE49-F238E27FC236}">
                <a16:creationId xmlns:a16="http://schemas.microsoft.com/office/drawing/2014/main" id="{7BDD8E28-A778-4ADA-849D-DDF4B8845F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84992"/>
            <a:ext cx="3529908" cy="5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5A4CC063-53A7-4B45-9992-837F43BF018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66476"/>
            <a:ext cx="3270100" cy="5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08423DAE-B4C3-4FF5-A5F6-3F778F37D0F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77173"/>
            <a:ext cx="5414993" cy="7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6FFF0CB5-372F-4668-8767-4133C0D8623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59004"/>
            <a:ext cx="5581599" cy="38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FDD6363C-62F6-4B1D-BF9B-C9D28FEDDE2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3" y="5414983"/>
            <a:ext cx="5148707" cy="3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637-B0F1-4590-906D-4A32C6EA851A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473075"/>
          </a:xfrm>
        </p:spPr>
        <p:txBody>
          <a:bodyPr/>
          <a:lstStyle/>
          <a:p>
            <a:r>
              <a:rPr lang="en-US" dirty="0"/>
              <a:t>Branch cut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3400" y="838200"/>
                <a:ext cx="8077200" cy="3046988"/>
              </a:xfrm>
              <a:prstGeom prst="rect">
                <a:avLst/>
              </a:prstGeom>
              <a:solidFill>
                <a:srgbClr val="92D050">
                  <a:alpha val="34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/>
                  <a:t> All massless particles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all branch cuts start at origin in 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Branch cuts all start from 0 or ∞  in</a:t>
                </a:r>
              </a:p>
              <a:p>
                <a:r>
                  <a:rPr lang="en-US" dirty="0"/>
                  <a:t>   </a:t>
                </a:r>
              </a:p>
              <a:p>
                <a:r>
                  <a:rPr lang="en-US" dirty="0"/>
                  <a:t>                                                      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solidFill>
                      <a:srgbClr val="000000"/>
                    </a:solidFill>
                  </a:rPr>
                  <a:t>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endParaRPr lang="en-US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pPr marL="342900" indent="-342900">
                  <a:buFont typeface="Wingdings"/>
                  <a:buChar char="à"/>
                </a:pPr>
                <a:r>
                  <a:rPr lang="en-US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Only 3 weight 1 functions, not 9: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{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</m:func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}</m:t>
                            </m:r>
                          </m:e>
                        </m:func>
                      </m:e>
                    </m:func>
                  </m:oMath>
                </a14:m>
                <a:endParaRPr lang="en-US" dirty="0">
                  <a:solidFill>
                    <a:srgbClr val="0000FF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38200"/>
                <a:ext cx="8077200" cy="3046988"/>
              </a:xfrm>
              <a:prstGeom prst="rect">
                <a:avLst/>
              </a:prstGeom>
              <a:blipFill>
                <a:blip r:embed="rId5"/>
                <a:stretch>
                  <a:fillRect l="-1208" t="-1403" b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930141" y="1524000"/>
            <a:ext cx="2708659" cy="304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400" y="3900352"/>
            <a:ext cx="8305800" cy="2308324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00"/>
                </a:solidFill>
              </a:rPr>
              <a:t>Discontinuities commute with branch cuts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Require derivatives of higher weight functions to obey branch-cut condition too.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Powerful constraint: </a:t>
            </a:r>
            <a:r>
              <a:rPr lang="en-US" dirty="0"/>
              <a:t>  At weight 8 (four loops) would have </a:t>
            </a:r>
            <a:r>
              <a:rPr lang="en-US" dirty="0">
                <a:solidFill>
                  <a:srgbClr val="FF0000"/>
                </a:solidFill>
              </a:rPr>
              <a:t>1,675,553</a:t>
            </a:r>
            <a:r>
              <a:rPr lang="en-US" dirty="0"/>
              <a:t>  functions without it; exactly </a:t>
            </a:r>
            <a:r>
              <a:rPr lang="en-US" dirty="0">
                <a:solidFill>
                  <a:srgbClr val="0000FF"/>
                </a:solidFill>
              </a:rPr>
              <a:t>6,916</a:t>
            </a:r>
            <a:r>
              <a:rPr lang="en-US" dirty="0"/>
              <a:t> with it.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But almost all of the </a:t>
            </a:r>
            <a:r>
              <a:rPr lang="en-US" dirty="0">
                <a:solidFill>
                  <a:srgbClr val="0000FF"/>
                </a:solidFill>
              </a:rPr>
              <a:t>6,916 </a:t>
            </a:r>
            <a:r>
              <a:rPr lang="en-US" dirty="0">
                <a:solidFill>
                  <a:srgbClr val="FF0000"/>
                </a:solidFill>
              </a:rPr>
              <a:t>functions are still unphysical.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20" y="2648685"/>
            <a:ext cx="1643854" cy="5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79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844" y="76200"/>
            <a:ext cx="7461398" cy="949143"/>
          </a:xfrm>
        </p:spPr>
        <p:txBody>
          <a:bodyPr/>
          <a:lstStyle/>
          <a:p>
            <a:r>
              <a:rPr lang="en-US" dirty="0"/>
              <a:t>Steinmann relations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386953" cy="44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56" y="3352800"/>
            <a:ext cx="2356244" cy="5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93" y="2414881"/>
            <a:ext cx="1643854" cy="5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64" y="2414675"/>
            <a:ext cx="1631424" cy="5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94" y="2396943"/>
            <a:ext cx="1695906" cy="5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556238" cy="27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89" y="3381236"/>
            <a:ext cx="711611" cy="5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45081" y="38963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50987" y="3929505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86018" y="3200399"/>
            <a:ext cx="2400300" cy="12523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5427" y="4415135"/>
            <a:ext cx="585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2 functions restricted to 6 out of 9:</a:t>
            </a:r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62600"/>
            <a:ext cx="2964530" cy="5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4" y="5105400"/>
            <a:ext cx="5411666" cy="2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2468" y="1524000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cyclic conditions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63556" y="4905657"/>
            <a:ext cx="5618911" cy="1311330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091349"/>
            <a:ext cx="2877480" cy="200465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Analogous </a:t>
            </a:r>
          </a:p>
          <a:p>
            <a:r>
              <a:rPr lang="en-US" sz="2000" dirty="0"/>
              <a:t>constraints for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</a:p>
          <a:p>
            <a:endParaRPr lang="en-US" sz="28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CC00CC"/>
                </a:solidFill>
              </a:rPr>
              <a:t>LD, J. Drummond,            T. Harrington, A. McLeod,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CC00CC"/>
                </a:solidFill>
              </a:rPr>
              <a:t>G. Papathanasiou,          M. Spradlin,  1612.08976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3886" y="1109246"/>
            <a:ext cx="6810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2000" dirty="0">
                <a:solidFill>
                  <a:srgbClr val="CC00CC"/>
                </a:solidFill>
              </a:rPr>
              <a:t>S. Caron-Huot, LD, M. von Hippel, A. McLeod, 1609.00669</a:t>
            </a:r>
          </a:p>
        </p:txBody>
      </p:sp>
    </p:spTree>
    <p:extLst>
      <p:ext uri="{BB962C8B-B14F-4D97-AF65-F5344CB8AC3E}">
        <p14:creationId xmlns:p14="http://schemas.microsoft.com/office/powerpoint/2010/main" val="22449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5586-A33D-4252-809F-D6107F69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09" y="304800"/>
            <a:ext cx="8229600" cy="685799"/>
          </a:xfrm>
        </p:spPr>
        <p:txBody>
          <a:bodyPr/>
          <a:lstStyle/>
          <a:p>
            <a:r>
              <a:rPr lang="en-US" dirty="0"/>
              <a:t>Quantum Symmetries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D9EC8-43DB-4A48-A41F-F6E87C347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4" y="1208476"/>
            <a:ext cx="8512834" cy="4735124"/>
          </a:xfrm>
          <a:solidFill>
            <a:srgbClr val="FFFF00">
              <a:alpha val="40000"/>
            </a:srgbClr>
          </a:solidFill>
        </p:spPr>
        <p:txBody>
          <a:bodyPr/>
          <a:lstStyle/>
          <a:p>
            <a:r>
              <a:rPr lang="en-US" sz="2800" dirty="0"/>
              <a:t>Massless</a:t>
            </a:r>
            <a:r>
              <a:rPr lang="en-US" sz="2800" dirty="0">
                <a:solidFill>
                  <a:srgbClr val="0000FF"/>
                </a:solidFill>
              </a:rPr>
              <a:t> Q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008000"/>
                </a:solidFill>
              </a:rPr>
              <a:t>D</a:t>
            </a:r>
            <a:r>
              <a:rPr lang="en-US" sz="2800" dirty="0"/>
              <a:t> has </a:t>
            </a:r>
            <a:r>
              <a:rPr lang="en-US" sz="2800" dirty="0">
                <a:solidFill>
                  <a:srgbClr val="008000"/>
                </a:solidFill>
              </a:rPr>
              <a:t>classical</a:t>
            </a:r>
            <a:r>
              <a:rPr lang="en-US" sz="2800" dirty="0"/>
              <a:t> scale + conformal symmetry: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SO(3,1)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SO(4,2)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Spoiled</a:t>
            </a:r>
            <a:r>
              <a:rPr lang="en-US" sz="2800" dirty="0"/>
              <a:t> at quantum level by nonvanishing             </a:t>
            </a:r>
            <a:r>
              <a:rPr lang="en-US" sz="2800" i="1" dirty="0">
                <a:solidFill>
                  <a:srgbClr val="FF0000"/>
                </a:solidFill>
                <a:latin typeface="Symbol" panose="05050102010706020507" pitchFamily="18" charset="2"/>
              </a:rPr>
              <a:t>b  </a:t>
            </a:r>
            <a:r>
              <a:rPr lang="en-US" sz="2800" dirty="0">
                <a:solidFill>
                  <a:srgbClr val="FF0000"/>
                </a:solidFill>
              </a:rPr>
              <a:t>function </a:t>
            </a:r>
            <a:r>
              <a:rPr lang="en-US" sz="2800" dirty="0"/>
              <a:t>(asymptotic freedom).</a:t>
            </a:r>
          </a:p>
          <a:p>
            <a:r>
              <a:rPr lang="en-US" sz="2800" dirty="0"/>
              <a:t>N=4 SYM has </a:t>
            </a:r>
            <a:r>
              <a:rPr lang="en-US" sz="2800" i="1" dirty="0">
                <a:solidFill>
                  <a:srgbClr val="008000"/>
                </a:solidFill>
                <a:latin typeface="Symbol" panose="05050102010706020507" pitchFamily="18" charset="2"/>
              </a:rPr>
              <a:t>b </a:t>
            </a:r>
            <a:r>
              <a:rPr lang="en-US" sz="2800" dirty="0">
                <a:solidFill>
                  <a:srgbClr val="008000"/>
                </a:solidFill>
                <a:latin typeface="Symbol" panose="05050102010706020507" pitchFamily="18" charset="2"/>
              </a:rPr>
              <a:t>= 0  </a:t>
            </a:r>
            <a:r>
              <a:rPr lang="en-US" sz="2800" dirty="0">
                <a:sym typeface="Wingdings" panose="05000000000000000000" pitchFamily="2" charset="2"/>
              </a:rPr>
              <a:t> full (position space)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SO(4,2), </a:t>
            </a: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actually full N=4 </a:t>
            </a:r>
            <a:r>
              <a:rPr lang="en-US" sz="2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superconformal</a:t>
            </a: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         algebra,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PSU(2,2|4)</a:t>
            </a: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Planar</a:t>
            </a:r>
            <a:r>
              <a:rPr lang="en-US" sz="2800" dirty="0"/>
              <a:t> N=4 SYM </a:t>
            </a:r>
            <a:r>
              <a:rPr lang="en-US" sz="2800" dirty="0">
                <a:solidFill>
                  <a:srgbClr val="0000FF"/>
                </a:solidFill>
              </a:rPr>
              <a:t>also</a:t>
            </a:r>
            <a:r>
              <a:rPr lang="en-US" sz="2800" dirty="0"/>
              <a:t> has </a:t>
            </a:r>
            <a:r>
              <a:rPr lang="en-US" sz="2800" dirty="0">
                <a:solidFill>
                  <a:srgbClr val="0000FF"/>
                </a:solidFill>
              </a:rPr>
              <a:t>momentum-space</a:t>
            </a:r>
            <a:r>
              <a:rPr lang="en-US" sz="2800" dirty="0"/>
              <a:t> version of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SO(4,2) [PSU(2,2|4)]</a:t>
            </a: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 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dual N=4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superconformal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invariance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CCB2A-7D02-48A3-8731-4E1C578D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F9085-181A-44BC-A03A-4F812F14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D0ABE-A563-41EF-B3FF-AF581907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EA859-517A-42AF-B46E-1528D5E7C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502326"/>
            <a:ext cx="1295400" cy="8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>
            <a:extLst>
              <a:ext uri="{FF2B5EF4-FFF2-40B4-BE49-F238E27FC236}">
                <a16:creationId xmlns:a16="http://schemas.microsoft.com/office/drawing/2014/main" id="{587171A0-A525-445C-9AF7-7357196750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L. Dixon      Hexagon at the Origin</a:t>
            </a:r>
          </a:p>
        </p:txBody>
      </p:sp>
      <p:sp>
        <p:nvSpPr>
          <p:cNvPr id="5123" name="Footer Placeholder 4">
            <a:extLst>
              <a:ext uri="{FF2B5EF4-FFF2-40B4-BE49-F238E27FC236}">
                <a16:creationId xmlns:a16="http://schemas.microsoft.com/office/drawing/2014/main" id="{272BFB11-5E47-4A8B-9152-CA27771D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/>
              <a:t>Paris, IR in QFT -  2020/3/4</a:t>
            </a:r>
            <a:endParaRPr lang="en-US" altLang="en-US" sz="1400"/>
          </a:p>
        </p:txBody>
      </p:sp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6AC09434-0C04-45C6-965E-C6B7E6B2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1750C3-4914-4498-8B40-B6ACD83C0C88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0A4A4EBA-9B8F-409F-A351-D997897F8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66113" cy="1052512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Dual conformal invariance is geometric:</a:t>
            </a:r>
            <a:br>
              <a:rPr lang="en-US" altLang="en-US" sz="3200" dirty="0"/>
            </a:br>
            <a:r>
              <a:rPr lang="en-US" altLang="en-US" sz="3200" dirty="0"/>
              <a:t>from </a:t>
            </a:r>
            <a:r>
              <a:rPr lang="en-US" altLang="en-US" sz="3200" dirty="0" err="1"/>
              <a:t>AdS</a:t>
            </a:r>
            <a:r>
              <a:rPr lang="en-US" altLang="en-US" sz="3200" dirty="0"/>
              <a:t>/CFT + T-duality</a:t>
            </a:r>
          </a:p>
        </p:txBody>
      </p:sp>
      <p:pic>
        <p:nvPicPr>
          <p:cNvPr id="5126" name="Picture 8">
            <a:extLst>
              <a:ext uri="{FF2B5EF4-FFF2-40B4-BE49-F238E27FC236}">
                <a16:creationId xmlns:a16="http://schemas.microsoft.com/office/drawing/2014/main" id="{1ABB26F3-7E2E-4EBA-8DD8-90FA3B67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310313" cy="39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A5D63A-0988-4491-BE17-FCD5310B345F}"/>
              </a:ext>
            </a:extLst>
          </p:cNvPr>
          <p:cNvSpPr txBox="1"/>
          <p:nvPr/>
        </p:nvSpPr>
        <p:spPr>
          <a:xfrm>
            <a:off x="5410200" y="1577915"/>
            <a:ext cx="3557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</a:rPr>
              <a:t>Alday, Maldacena, 0705.0303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95B161-1013-4CB5-B597-C35EB1784F1B}"/>
              </a:ext>
            </a:extLst>
          </p:cNvPr>
          <p:cNvSpPr/>
          <p:nvPr/>
        </p:nvSpPr>
        <p:spPr>
          <a:xfrm>
            <a:off x="292433" y="4960203"/>
            <a:ext cx="23214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SO(4,2) isometry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of space-time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CC54-2EF3-4AB7-9937-8BF0DD82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5902"/>
          </a:xfrm>
        </p:spPr>
        <p:txBody>
          <a:bodyPr/>
          <a:lstStyle/>
          <a:p>
            <a:r>
              <a:rPr lang="en-US" sz="4000" dirty="0"/>
              <a:t>T-duality symmetry of string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02339-9551-4209-9244-002533E50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20" y="1417638"/>
            <a:ext cx="8596808" cy="4678362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>
                <a:sym typeface="Wingdings" panose="05000000000000000000" pitchFamily="2" charset="2"/>
              </a:rPr>
              <a:t>Exchanges string world-sheet variables </a:t>
            </a:r>
            <a:r>
              <a:rPr lang="en-US" sz="2400" i="1" dirty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sz="2400" dirty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en-US" sz="2400" dirty="0">
                <a:latin typeface="Symbol" panose="05050102010706020507" pitchFamily="18" charset="2"/>
                <a:sym typeface="Wingdings" panose="05000000000000000000" pitchFamily="2" charset="2"/>
              </a:rPr>
              <a:t>,</a:t>
            </a:r>
            <a:r>
              <a:rPr lang="en-US" sz="2400" i="1" dirty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endParaRPr lang="en-US" sz="2800" dirty="0">
              <a:solidFill>
                <a:srgbClr val="C00000"/>
              </a:solidFill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i="1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i="1" dirty="0" err="1">
                <a:latin typeface="Symbol" panose="05050102010706020507" pitchFamily="18" charset="2"/>
                <a:sym typeface="Wingdings" panose="05000000000000000000" pitchFamily="2" charset="2"/>
              </a:rPr>
              <a:t>t,s</a:t>
            </a:r>
            <a:r>
              <a:rPr lang="en-US" dirty="0">
                <a:sym typeface="Wingdings" panose="05000000000000000000" pitchFamily="2" charset="2"/>
              </a:rPr>
              <a:t>)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i="1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 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i="1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i="1" dirty="0" err="1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+ oscillators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X</a:t>
            </a:r>
            <a:r>
              <a:rPr lang="en-US" i="1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i="1" dirty="0" err="1">
                <a:latin typeface="Symbol" panose="05050102010706020507" pitchFamily="18" charset="2"/>
                <a:sym typeface="Wingdings" panose="05000000000000000000" pitchFamily="2" charset="2"/>
              </a:rPr>
              <a:t>t,s</a:t>
            </a:r>
            <a:r>
              <a:rPr lang="en-US" dirty="0">
                <a:sym typeface="Wingdings" panose="05000000000000000000" pitchFamily="2" charset="2"/>
              </a:rPr>
              <a:t>)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i="1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i="1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i="1" dirty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dirty="0">
                <a:sym typeface="Wingdings" panose="05000000000000000000" pitchFamily="2" charset="2"/>
              </a:rPr>
              <a:t> + oscillators</a:t>
            </a:r>
            <a:endParaRPr lang="en-US" dirty="0"/>
          </a:p>
          <a:p>
            <a:r>
              <a:rPr lang="en-US" sz="2400" dirty="0">
                <a:solidFill>
                  <a:srgbClr val="CC0000"/>
                </a:solidFill>
                <a:sym typeface="Wingdings" panose="05000000000000000000" pitchFamily="2" charset="2"/>
              </a:rPr>
              <a:t>Strong coupling </a:t>
            </a:r>
            <a:r>
              <a:rPr lang="en-US" sz="2400" dirty="0">
                <a:sym typeface="Wingdings" panose="05000000000000000000" pitchFamily="2" charset="2"/>
              </a:rPr>
              <a:t>limit of planar gauge theory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is </a:t>
            </a:r>
            <a:r>
              <a:rPr lang="en-US" sz="2400" dirty="0">
                <a:solidFill>
                  <a:srgbClr val="CC0000"/>
                </a:solidFill>
                <a:sym typeface="Wingdings" panose="05000000000000000000" pitchFamily="2" charset="2"/>
              </a:rPr>
              <a:t>semi-classical</a:t>
            </a:r>
            <a:r>
              <a:rPr lang="en-US" sz="2400" dirty="0">
                <a:sym typeface="Wingdings" panose="05000000000000000000" pitchFamily="2" charset="2"/>
              </a:rPr>
              <a:t> limit of string theory: 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world-sheet stretches tight around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00"/>
                </a:solidFill>
                <a:sym typeface="Wingdings" panose="05000000000000000000" pitchFamily="2" charset="2"/>
              </a:rPr>
              <a:t>minimal area surface </a:t>
            </a:r>
            <a:r>
              <a:rPr lang="en-US" sz="2400" dirty="0">
                <a:sym typeface="Wingdings" panose="05000000000000000000" pitchFamily="2" charset="2"/>
              </a:rPr>
              <a:t>in </a:t>
            </a:r>
            <a:r>
              <a:rPr lang="en-US" sz="2400" dirty="0" err="1">
                <a:sym typeface="Wingdings" panose="05000000000000000000" pitchFamily="2" charset="2"/>
              </a:rPr>
              <a:t>AdS</a:t>
            </a:r>
            <a:r>
              <a:rPr lang="en-US" sz="2400" dirty="0">
                <a:sym typeface="Wingdings" panose="05000000000000000000" pitchFamily="2" charset="2"/>
              </a:rPr>
              <a:t>.</a:t>
            </a:r>
          </a:p>
          <a:p>
            <a:r>
              <a:rPr lang="en-US" sz="2400" dirty="0">
                <a:sym typeface="Wingdings" panose="05000000000000000000" pitchFamily="2" charset="2"/>
              </a:rPr>
              <a:t>Boundary determined by </a:t>
            </a:r>
            <a: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momenta    </a:t>
            </a:r>
            <a:r>
              <a:rPr lang="en-US" sz="2400" dirty="0">
                <a:sym typeface="Wingdings" panose="05000000000000000000" pitchFamily="2" charset="2"/>
              </a:rPr>
              <a:t>                                   of external states: </a:t>
            </a:r>
            <a: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light-like polygon                                  with null edges = momenta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sz="2400" i="1" baseline="30000" dirty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BD30C-B159-404B-AAD7-7E6F536C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D5D23-30FF-44B8-AF39-6475BCDB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28FB-55BD-4310-81B1-F831E1C6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ACAC1A-1763-4484-889C-F5FCF58A9A39}"/>
              </a:ext>
            </a:extLst>
          </p:cNvPr>
          <p:cNvSpPr/>
          <p:nvPr/>
        </p:nvSpPr>
        <p:spPr bwMode="auto">
          <a:xfrm>
            <a:off x="6919821" y="2022772"/>
            <a:ext cx="404004" cy="270315"/>
          </a:xfrm>
          <a:custGeom>
            <a:avLst/>
            <a:gdLst>
              <a:gd name="connsiteX0" fmla="*/ 0 w 553040"/>
              <a:gd name="connsiteY0" fmla="*/ 242377 h 328641"/>
              <a:gd name="connsiteX1" fmla="*/ 69012 w 553040"/>
              <a:gd name="connsiteY1" fmla="*/ 35343 h 328641"/>
              <a:gd name="connsiteX2" fmla="*/ 120770 w 553040"/>
              <a:gd name="connsiteY2" fmla="*/ 837 h 328641"/>
              <a:gd name="connsiteX3" fmla="*/ 345057 w 553040"/>
              <a:gd name="connsiteY3" fmla="*/ 18090 h 328641"/>
              <a:gd name="connsiteX4" fmla="*/ 396815 w 553040"/>
              <a:gd name="connsiteY4" fmla="*/ 294135 h 328641"/>
              <a:gd name="connsiteX5" fmla="*/ 448574 w 553040"/>
              <a:gd name="connsiteY5" fmla="*/ 328641 h 328641"/>
              <a:gd name="connsiteX6" fmla="*/ 552091 w 553040"/>
              <a:gd name="connsiteY6" fmla="*/ 242377 h 328641"/>
              <a:gd name="connsiteX7" fmla="*/ 552091 w 553040"/>
              <a:gd name="connsiteY7" fmla="*/ 225124 h 32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040" h="328641">
                <a:moveTo>
                  <a:pt x="0" y="242377"/>
                </a:moveTo>
                <a:cubicBezTo>
                  <a:pt x="23004" y="173366"/>
                  <a:pt x="36480" y="100408"/>
                  <a:pt x="69012" y="35343"/>
                </a:cubicBezTo>
                <a:cubicBezTo>
                  <a:pt x="78285" y="16797"/>
                  <a:pt x="100075" y="2130"/>
                  <a:pt x="120770" y="837"/>
                </a:cubicBezTo>
                <a:cubicBezTo>
                  <a:pt x="195607" y="-3840"/>
                  <a:pt x="270295" y="12339"/>
                  <a:pt x="345057" y="18090"/>
                </a:cubicBezTo>
                <a:cubicBezTo>
                  <a:pt x="442577" y="164371"/>
                  <a:pt x="300504" y="-67029"/>
                  <a:pt x="396815" y="294135"/>
                </a:cubicBezTo>
                <a:cubicBezTo>
                  <a:pt x="402158" y="314170"/>
                  <a:pt x="431321" y="317139"/>
                  <a:pt x="448574" y="328641"/>
                </a:cubicBezTo>
                <a:cubicBezTo>
                  <a:pt x="533294" y="307461"/>
                  <a:pt x="517005" y="330090"/>
                  <a:pt x="552091" y="242377"/>
                </a:cubicBezTo>
                <a:cubicBezTo>
                  <a:pt x="554227" y="237037"/>
                  <a:pt x="552091" y="230875"/>
                  <a:pt x="552091" y="2251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B19DEF-0E67-4E59-9992-1ED257AF059C}"/>
              </a:ext>
            </a:extLst>
          </p:cNvPr>
          <p:cNvCxnSpPr>
            <a:cxnSpLocks/>
          </p:cNvCxnSpPr>
          <p:nvPr/>
        </p:nvCxnSpPr>
        <p:spPr bwMode="auto">
          <a:xfrm>
            <a:off x="7605621" y="2175172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1DCDD00-6B54-4CD7-B82A-A97777ED9D42}"/>
              </a:ext>
            </a:extLst>
          </p:cNvPr>
          <p:cNvGrpSpPr/>
          <p:nvPr/>
        </p:nvGrpSpPr>
        <p:grpSpPr>
          <a:xfrm>
            <a:off x="7086600" y="2662535"/>
            <a:ext cx="1667774" cy="842665"/>
            <a:chOff x="7086600" y="2662535"/>
            <a:chExt cx="1667774" cy="84266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9ABF7F8-F23E-41B6-9AEC-AF302E3D64C1}"/>
                </a:ext>
              </a:extLst>
            </p:cNvPr>
            <p:cNvSpPr/>
            <p:nvPr/>
          </p:nvSpPr>
          <p:spPr bwMode="auto">
            <a:xfrm>
              <a:off x="7086600" y="2662535"/>
              <a:ext cx="1667773" cy="65368"/>
            </a:xfrm>
            <a:custGeom>
              <a:avLst/>
              <a:gdLst>
                <a:gd name="connsiteX0" fmla="*/ 0 w 2122098"/>
                <a:gd name="connsiteY0" fmla="*/ 51759 h 121364"/>
                <a:gd name="connsiteX1" fmla="*/ 258793 w 2122098"/>
                <a:gd name="connsiteY1" fmla="*/ 34506 h 121364"/>
                <a:gd name="connsiteX2" fmla="*/ 1207698 w 2122098"/>
                <a:gd name="connsiteY2" fmla="*/ 120770 h 121364"/>
                <a:gd name="connsiteX3" fmla="*/ 1897812 w 2122098"/>
                <a:gd name="connsiteY3" fmla="*/ 69012 h 121364"/>
                <a:gd name="connsiteX4" fmla="*/ 2122098 w 2122098"/>
                <a:gd name="connsiteY4" fmla="*/ 0 h 12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098" h="121364">
                  <a:moveTo>
                    <a:pt x="0" y="51759"/>
                  </a:moveTo>
                  <a:cubicBezTo>
                    <a:pt x="28755" y="37381"/>
                    <a:pt x="57510" y="23004"/>
                    <a:pt x="258793" y="34506"/>
                  </a:cubicBezTo>
                  <a:cubicBezTo>
                    <a:pt x="460076" y="46008"/>
                    <a:pt x="934528" y="115019"/>
                    <a:pt x="1207698" y="120770"/>
                  </a:cubicBezTo>
                  <a:cubicBezTo>
                    <a:pt x="1480868" y="126521"/>
                    <a:pt x="1745412" y="89140"/>
                    <a:pt x="1897812" y="69012"/>
                  </a:cubicBezTo>
                  <a:cubicBezTo>
                    <a:pt x="2050212" y="48884"/>
                    <a:pt x="2086155" y="24442"/>
                    <a:pt x="2122098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C74731C0-449D-4F1A-8AEB-0B0B10CA32BB}"/>
                </a:ext>
              </a:extLst>
            </p:cNvPr>
            <p:cNvSpPr/>
            <p:nvPr/>
          </p:nvSpPr>
          <p:spPr bwMode="auto">
            <a:xfrm rot="16200000">
              <a:off x="7762671" y="2128032"/>
              <a:ext cx="315632" cy="166777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0C05F8-DC4C-4F09-B1C7-0698D9A3A3B6}"/>
                </a:ext>
              </a:extLst>
            </p:cNvPr>
            <p:cNvSpPr/>
            <p:nvPr/>
          </p:nvSpPr>
          <p:spPr>
            <a:xfrm>
              <a:off x="7726391" y="3043535"/>
              <a:ext cx="4395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</a:t>
              </a:r>
              <a:r>
                <a:rPr lang="en-US" i="1" baseline="30000" dirty="0">
                  <a:solidFill>
                    <a:srgbClr val="0000FF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m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7F4592E-5F70-4AE0-A06E-15DF55C49AF8}"/>
              </a:ext>
            </a:extLst>
          </p:cNvPr>
          <p:cNvSpPr txBox="1"/>
          <p:nvPr/>
        </p:nvSpPr>
        <p:spPr>
          <a:xfrm>
            <a:off x="5562600" y="990600"/>
            <a:ext cx="3557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</a:rPr>
              <a:t>Alday, Maldacena, 0705.0303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52D3C8-B583-4AAD-8CA2-F6508632A1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40" y="3814465"/>
            <a:ext cx="3282460" cy="20529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37152B-BB85-4257-956D-F4387BB0CB95}"/>
              </a:ext>
            </a:extLst>
          </p:cNvPr>
          <p:cNvSpPr txBox="1"/>
          <p:nvPr/>
        </p:nvSpPr>
        <p:spPr>
          <a:xfrm>
            <a:off x="7872321" y="546729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</a:rPr>
              <a:t>A. Sever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D94F1-F645-4727-A1A1-F335801E57A7}"/>
              </a:ext>
            </a:extLst>
          </p:cNvPr>
          <p:cNvSpPr/>
          <p:nvPr/>
        </p:nvSpPr>
        <p:spPr>
          <a:xfrm>
            <a:off x="8399656" y="1972270"/>
            <a:ext cx="43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i="1" baseline="30000" dirty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Amplitudes = Wilson loops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785" y="4356318"/>
            <a:ext cx="45688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hangingPunct="1"/>
            <a:r>
              <a:rPr lang="en-US" sz="1600" dirty="0">
                <a:solidFill>
                  <a:srgbClr val="CC3399"/>
                </a:solidFill>
              </a:rPr>
              <a:t>Alday, Maldacena, 0705.0303</a:t>
            </a:r>
          </a:p>
          <a:p>
            <a:pPr eaLnBrk="1" hangingPunct="1"/>
            <a:r>
              <a:rPr lang="en-US" sz="1600" dirty="0">
                <a:solidFill>
                  <a:srgbClr val="CC3399"/>
                </a:solidFill>
              </a:rPr>
              <a:t>Drummond, Korchemsky, Sokatchev, 0707.0243</a:t>
            </a:r>
          </a:p>
          <a:p>
            <a:pPr eaLnBrk="1" hangingPunct="1"/>
            <a:r>
              <a:rPr lang="en-US" sz="1600" dirty="0">
                <a:solidFill>
                  <a:srgbClr val="CC3399"/>
                </a:solidFill>
              </a:rPr>
              <a:t>Brandhuber, Heslop, Travaglini, 0707.1153</a:t>
            </a:r>
          </a:p>
          <a:p>
            <a:pPr lvl="0" eaLnBrk="1" hangingPunct="1"/>
            <a:r>
              <a:rPr lang="en-US" sz="1600" dirty="0">
                <a:solidFill>
                  <a:srgbClr val="CC3399"/>
                </a:solidFill>
              </a:rPr>
              <a:t>Drummond, Henn, Korchemsky, Sokatchev, </a:t>
            </a:r>
          </a:p>
          <a:p>
            <a:pPr lvl="0" eaLnBrk="1" hangingPunct="1"/>
            <a:r>
              <a:rPr lang="en-US" sz="1600" dirty="0">
                <a:solidFill>
                  <a:srgbClr val="CC3399"/>
                </a:solidFill>
              </a:rPr>
              <a:t>0709.2368, 0712.1223, 0803.1466;</a:t>
            </a:r>
          </a:p>
          <a:p>
            <a:pPr lvl="0" eaLnBrk="1" hangingPunct="1"/>
            <a:r>
              <a:rPr lang="en-US" sz="1600" dirty="0">
                <a:solidFill>
                  <a:srgbClr val="CC3399"/>
                </a:solidFill>
              </a:rPr>
              <a:t>Bern, LD, Kosower, Roiban, Spradlin, </a:t>
            </a:r>
          </a:p>
          <a:p>
            <a:pPr lvl="0" eaLnBrk="1" hangingPunct="1"/>
            <a:r>
              <a:rPr lang="en-US" sz="1600" dirty="0">
                <a:solidFill>
                  <a:srgbClr val="CC3399"/>
                </a:solidFill>
              </a:rPr>
              <a:t>Vergu, Volovich, 0803.1465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3929"/>
            <a:ext cx="8620732" cy="266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317644-B093-4E8B-BFDC-6CD22AEFC70F}"/>
              </a:ext>
            </a:extLst>
          </p:cNvPr>
          <p:cNvSpPr/>
          <p:nvPr/>
        </p:nvSpPr>
        <p:spPr bwMode="auto">
          <a:xfrm>
            <a:off x="5413385" y="1371600"/>
            <a:ext cx="3578215" cy="32916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Polygon vertices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/>
              <a:t>are not positions but </a:t>
            </a:r>
            <a:r>
              <a:rPr lang="en-US" dirty="0">
                <a:solidFill>
                  <a:srgbClr val="0000FF"/>
                </a:solidFill>
              </a:rPr>
              <a:t>dual momenta</a:t>
            </a:r>
            <a:r>
              <a:rPr lang="en-US" dirty="0"/>
              <a:t>, </a:t>
            </a:r>
          </a:p>
          <a:p>
            <a:r>
              <a:rPr lang="en-US" sz="2800" dirty="0"/>
              <a:t>   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Transform like positions under dual conformal 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793BD-FC4D-4D1A-B0C8-CC2297473063}"/>
              </a:ext>
            </a:extLst>
          </p:cNvPr>
          <p:cNvSpPr txBox="1"/>
          <p:nvPr/>
        </p:nvSpPr>
        <p:spPr>
          <a:xfrm>
            <a:off x="5611310" y="4919529"/>
            <a:ext cx="3300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Duality verified to hold </a:t>
            </a:r>
          </a:p>
          <a:p>
            <a:r>
              <a:rPr lang="en-US" dirty="0"/>
              <a:t>at weak coupling too!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C2430A9-2903-4B65-BC9F-EE7B59127F8F}"/>
              </a:ext>
            </a:extLst>
          </p:cNvPr>
          <p:cNvSpPr/>
          <p:nvPr/>
        </p:nvSpPr>
        <p:spPr bwMode="auto">
          <a:xfrm rot="10800000">
            <a:off x="5029199" y="4599689"/>
            <a:ext cx="582111" cy="157250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4C5EB4-AA12-4433-B6AE-953063663B5B}"/>
              </a:ext>
            </a:extLst>
          </p:cNvPr>
          <p:cNvSpPr/>
          <p:nvPr/>
        </p:nvSpPr>
        <p:spPr>
          <a:xfrm>
            <a:off x="2425497" y="254699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84423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5586-A33D-4252-809F-D6107F69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09" y="304800"/>
            <a:ext cx="8229600" cy="685799"/>
          </a:xfrm>
        </p:spPr>
        <p:txBody>
          <a:bodyPr/>
          <a:lstStyle/>
          <a:p>
            <a:r>
              <a:rPr lang="en-US" dirty="0"/>
              <a:t>The [Dual] Conformal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AD9EC8-43DB-4A48-A41F-F6E87C347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09" y="1557831"/>
                <a:ext cx="8991600" cy="3742337"/>
              </a:xfrm>
              <a:solidFill>
                <a:srgbClr val="FFFF00">
                  <a:alpha val="40000"/>
                </a:srgb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SO(4,2)  ⸧ 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SO(3,1) [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rotations+boosts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+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translations+dilatations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special-conformal</a:t>
                </a:r>
                <a:endParaRPr lang="en-US" sz="20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15     =             3    +   3    +   4      +   1      +     4 </a:t>
                </a:r>
              </a:p>
              <a:p>
                <a:r>
                  <a:rPr lang="en-US" sz="2800" dirty="0"/>
                  <a:t>Nontrivial generators are special conformal </a:t>
                </a:r>
                <a:r>
                  <a:rPr lang="en-US" sz="2800" i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800" i="1" baseline="30000" dirty="0">
                    <a:solidFill>
                      <a:srgbClr val="008000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m</a:t>
                </a:r>
              </a:p>
              <a:p>
                <a:r>
                  <a:rPr lang="en-US" sz="2800" dirty="0"/>
                  <a:t>Correspond to </a:t>
                </a:r>
                <a:r>
                  <a:rPr lang="en-US" sz="2800" dirty="0">
                    <a:solidFill>
                      <a:srgbClr val="008000"/>
                    </a:solidFill>
                  </a:rPr>
                  <a:t>inversion · translation · inversion</a:t>
                </a: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) </a:t>
                </a:r>
                <a:r>
                  <a:rPr lang="en-US" sz="2800" dirty="0"/>
                  <a:t>is [dual] conformally invariant if it’s invariant under </a:t>
                </a:r>
                <a:r>
                  <a:rPr lang="en-US" sz="2800" dirty="0">
                    <a:solidFill>
                      <a:srgbClr val="008000"/>
                    </a:solidFill>
                  </a:rPr>
                  <a:t>inversion</a:t>
                </a:r>
                <a:r>
                  <a:rPr lang="en-US" sz="2800" dirty="0"/>
                  <a:t>,</a:t>
                </a:r>
              </a:p>
              <a:p>
                <a:pPr marL="0" indent="0">
                  <a:buNone/>
                </a:pP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               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/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AD9EC8-43DB-4A48-A41F-F6E87C347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09" y="1557831"/>
                <a:ext cx="8991600" cy="3742337"/>
              </a:xfrm>
              <a:blipFill>
                <a:blip r:embed="rId2"/>
                <a:stretch>
                  <a:fillRect l="-1220" t="-979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CCB2A-7D02-48A3-8731-4E1C578D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L. Dixon      Hexagon at the Origin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F9085-181A-44BC-A03A-4F812F14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Paris, IR in QFT -  2020/3/4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D0ABE-A563-41EF-B3FF-AF581907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A4B4-E5FE-4751-BB2E-402E3D07F0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69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blue{\partial_5 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.00008"/>
  <p:tag name="PICTUREFILESIZE" val="46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green{\partial_3 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.00008"/>
  <p:tag name="PICTUREFILESIZE" val="51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green{\partial_3 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.00008"/>
  <p:tag name="PICTUREFILESIZE" val="51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{\cal A}_6^{{\rm BDS-like}'} = {\cal A}_6^{{\rm BDS-like}} \times \blue{\rho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68.9806"/>
  <p:tag name="PICTUREFILESIZE" val="330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{\cal A}_6^{{\rm BDS-like}'} = {\cal A}_6^{{\rm BDS-like}} \times \blue{\rho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68.9806"/>
  <p:tag name="PICTUREFILESIZE" val="330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{\rm Li}_n(u)\ =\ \int_0^u \frac{dt}{t} {\rm Li}_{n-1}(t)\ =\ \sum_{k=1}^\infty \frac{u^k}{k^n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52.9807"/>
  <p:tag name="PICTUREFILESIZE" val="535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{\rm Li}_n(1)\ =\ \sum_{k=1}^\infty \frac{1}{k^n}\ =\ \zeta(n)\ \equiv\ \zeta_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27.0006"/>
  <p:tag name="PICTUREFILESIZE" val="398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zeta_{n_1,n_2,\ldots,n_m}\ =\ \sum_{k_1 &gt; k_2 &gt; \cdots &gt; k_m &gt; 0}^\infty \frac{1}{k_1^{n_1}k_2^{n_2}\cdots k_m^{n_m}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23.9609"/>
  <p:tag name="PICTUREFILESIZE" val="593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zeta_{n_1} \zeta_{n_2}\ =\ \zeta_{n_1,n_2} + \zeta_{n_2,n_1} + \zeta_{n_1+n_2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34.9807"/>
  <p:tag name="PICTUREFILESIZE" val="261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zeta_{5,3},\, \zeta_{7,3},\, \zeta_{5,3,3},\, \zeta_{9,3},\, \zeta_{6,4,1,1},\, \ldots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09.0006"/>
  <p:tag name="PICTUREFILESIZE" val="292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x_i^\mu \to \frac{x_i^\mu}{x_i^2} \, , \quad x_{ij}^2 \to \frac{x_{ij}^2}{x_i^2 \, x_j^2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28.0005"/>
  <p:tag name="PICTUREFILESIZE" val="409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s_{i,i+1},\ s_{i,i+1,i+2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9.9603"/>
  <p:tag name="PICTUREFILESIZE" val="1129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blue{u} = {s_{12} s_{45} \over s_{123} s_{345}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26.9602"/>
  <p:tag name="PICTUREFILESIZE" val="219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{\rm Disc}_{s_{234}} \Biggl[ {\rm Disc}_{s_{123}} {\cal E}(u,v,w) \Biggr] = 0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03.9606"/>
  <p:tag name="PICTUREFILESIZE" val="3768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green{\frac{uv}{w}} = {s_{12} s_{23} s_{45} s_{56}\over s_{34} s_{61} \green{ s_{123}^2 } 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81.9804"/>
  <p:tag name="PICTUREFILESIZE" val="385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blue{u} = {s_{12} s_{45} \over \blue{ s_{123} s_{345} } 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26.9602"/>
  <p:tag name="PICTUREFILESIZE" val="215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blue{v} = {s_{23} s_{56} \over \blue{s_{234} s_{123}} 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26.0002"/>
  <p:tag name="PICTUREFILESIZE" val="2207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blue{w} = {s_{61} s_{34} \over \blue{ s_{345} s_{234} }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30.9802"/>
  <p:tag name="PICTUREFILESIZE" val="227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blue{\ln^2 u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2.96008"/>
  <p:tag name="PICTUREFILESIZE" val="54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green{\ln^2 \frac{uv}{w} 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4.96008"/>
  <p:tag name="PICTUREFILESIZE" val="110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green{\ln^2 \frac{uv}{w} }\ \ \&#10;\green{\ln^2 \frac{vw}{u} }\ \ \ &#10;\green{\ln^2 \frac{wu}{v} 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28.9605"/>
  <p:tag name="PICTUREFILESIZE" val="316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$x_{ij}^2 = (k_i + k_{i+1} + \cdots + k_{j-1})^2 \equiv s_{i,i+1,\cdots,j-1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39.9809"/>
  <p:tag name="PICTUREFILESIZE" val="412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blue{ {\rm Li}_2(1-1/u)\ \ \&#10;{\rm Li}_2(1-1/v)\ \ \ &#10;{\rm Li}_2(1-1/w) 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17.9609"/>
  <p:tag name="PICTUREFILESIZE" val="364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u_{ijkl} \equiv {x_{ij}^2x_{kl}^2\over x_{ik}^2 x_{jl}^2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24.9802"/>
  <p:tag name="PICTUREFILESIZE" val="211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red{x_{i,i+1}^2 = k_i^2 = 0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1.9803"/>
  <p:tag name="PICTUREFILESIZE" val="176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A_n &amp;\sim&amp; \exp[ -\green{\sqrt{\lambda}} S^{\rm E}_{\rm cl} ]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93.9804"/>
  <p:tag name="PICTUREFILESIZE" val="188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$M_6^{{\rm 1-loop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1.00016"/>
  <p:tag name="PICTUREFILESIZE" val="126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\hat{M}_6(\me) &amp;=&amp; M_6^{{\rm 1-loop}}(\me) + \red{Y(u,v,w)}\nonumber\\&#10;&amp;=&amp; \sum_{i=1}^6 \Biggl[ -\frac{1}{\me^2} \biggl( 1 - \me \ln s_{i,i+1} \biggr)&#10;- \ln s_{i,i+1} \ln s_{i+1,i+2} + \frac{1}{2} \ln s_{i,i+1} \ln s_{i+3,i+4} \Biggr]&#10;+ 6 \zeta_2 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20"/>
  <p:tag name="PICTUREFILESIZE" val="1458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\begin{eqnarray}&#10;{\rm Disc}_{s_{234}} \Biggl[ {\rm Disc}_{s_{123}} {\cal E}(u,v,w) \Biggr] = 0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03.9606"/>
  <p:tag name="PICTUREFILESIZE" val="3768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57419</TotalTime>
  <Words>3143</Words>
  <Application>Microsoft Office PowerPoint</Application>
  <PresentationFormat>On-screen Show (4:3)</PresentationFormat>
  <Paragraphs>430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Cambria Math</vt:lpstr>
      <vt:lpstr>Symbol</vt:lpstr>
      <vt:lpstr>Times New Roman</vt:lpstr>
      <vt:lpstr>Wingdings</vt:lpstr>
      <vt:lpstr>Default Design</vt:lpstr>
      <vt:lpstr>1_Default Design</vt:lpstr>
      <vt:lpstr>3_Default Design</vt:lpstr>
      <vt:lpstr>Hexagon Scattering Amplitude at the Origin</vt:lpstr>
      <vt:lpstr>Planar N=4 SYM, toy model for QCD amplitudes</vt:lpstr>
      <vt:lpstr>Hexagon function bootstrap</vt:lpstr>
      <vt:lpstr>Relation to “IR in QFT”</vt:lpstr>
      <vt:lpstr>Quantum Symmetries</vt:lpstr>
      <vt:lpstr>Dual conformal invariance is geometric: from AdS/CFT + T-duality</vt:lpstr>
      <vt:lpstr>T-duality symmetry of string theory</vt:lpstr>
      <vt:lpstr>Amplitudes = Wilson loops</vt:lpstr>
      <vt:lpstr>The [Dual] Conformal Group</vt:lpstr>
      <vt:lpstr>Dual conformal invariance</vt:lpstr>
      <vt:lpstr>Solving Planar N=4 SYM Scattering</vt:lpstr>
      <vt:lpstr>(Near) collinear (OPE) limit</vt:lpstr>
      <vt:lpstr>Flux tubes at finite coupling</vt:lpstr>
      <vt:lpstr>PowerPoint Presentation</vt:lpstr>
      <vt:lpstr>Removing Divergences </vt:lpstr>
      <vt:lpstr>BDS-like ansatz</vt:lpstr>
      <vt:lpstr>Steinmann relations</vt:lpstr>
      <vt:lpstr>Properties of Amplitudes</vt:lpstr>
      <vt:lpstr>At (u,v,w) = (1,1,1), amplitude MZVs</vt:lpstr>
      <vt:lpstr>6 loops at (1,1,1)</vt:lpstr>
      <vt:lpstr>MZV restrictions</vt:lpstr>
      <vt:lpstr>The old ρ</vt:lpstr>
      <vt:lpstr>MHV Amplitude on (u,u,1) </vt:lpstr>
      <vt:lpstr>PowerPoint Presentation</vt:lpstr>
      <vt:lpstr>Weak coupling at origin</vt:lpstr>
      <vt:lpstr>Mysterious octagon connection</vt:lpstr>
      <vt:lpstr>BES Equations</vt:lpstr>
      <vt:lpstr>Our Tilted BES Proposal</vt:lpstr>
      <vt:lpstr>Constants are determinants</vt:lpstr>
      <vt:lpstr>PowerPoint Presentation</vt:lpstr>
      <vt:lpstr>PowerPoint Presentation</vt:lpstr>
      <vt:lpstr>Origin of origin results</vt:lpstr>
      <vt:lpstr>Weak coupling</vt:lpstr>
      <vt:lpstr>Finite coupling</vt:lpstr>
      <vt:lpstr>A Secretly Gaussian Integral</vt:lpstr>
      <vt:lpstr>Validation</vt:lpstr>
      <vt:lpstr>PowerPoint Presentation</vt:lpstr>
      <vt:lpstr>PowerPoint Presentation</vt:lpstr>
      <vt:lpstr>Cosmic normalization</vt:lpstr>
      <vt:lpstr>A little number theory</vt:lpstr>
      <vt:lpstr>Branch cut condition</vt:lpstr>
      <vt:lpstr>Steinmann relations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</dc:creator>
  <cp:lastModifiedBy>Lance Dixon</cp:lastModifiedBy>
  <cp:revision>1117</cp:revision>
  <cp:lastPrinted>1601-01-01T00:00:00Z</cp:lastPrinted>
  <dcterms:created xsi:type="dcterms:W3CDTF">1601-01-01T00:00:00Z</dcterms:created>
  <dcterms:modified xsi:type="dcterms:W3CDTF">2020-03-04T12:58:06Z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